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38"/>
  </p:notesMasterIdLst>
  <p:sldIdLst>
    <p:sldId id="276" r:id="rId3"/>
    <p:sldId id="495" r:id="rId4"/>
    <p:sldId id="283" r:id="rId5"/>
    <p:sldId id="285" r:id="rId6"/>
    <p:sldId id="288" r:id="rId7"/>
    <p:sldId id="289" r:id="rId8"/>
    <p:sldId id="290" r:id="rId9"/>
    <p:sldId id="295" r:id="rId10"/>
    <p:sldId id="296" r:id="rId11"/>
    <p:sldId id="298" r:id="rId12"/>
    <p:sldId id="279" r:id="rId13"/>
    <p:sldId id="497" r:id="rId14"/>
    <p:sldId id="304" r:id="rId15"/>
    <p:sldId id="303" r:id="rId16"/>
    <p:sldId id="292" r:id="rId17"/>
    <p:sldId id="498" r:id="rId18"/>
    <p:sldId id="499" r:id="rId19"/>
    <p:sldId id="508" r:id="rId20"/>
    <p:sldId id="308" r:id="rId21"/>
    <p:sldId id="492" r:id="rId22"/>
    <p:sldId id="278" r:id="rId23"/>
    <p:sldId id="263" r:id="rId24"/>
    <p:sldId id="500" r:id="rId25"/>
    <p:sldId id="514" r:id="rId26"/>
    <p:sldId id="516" r:id="rId27"/>
    <p:sldId id="501" r:id="rId28"/>
    <p:sldId id="513" r:id="rId29"/>
    <p:sldId id="502" r:id="rId30"/>
    <p:sldId id="509" r:id="rId31"/>
    <p:sldId id="510" r:id="rId32"/>
    <p:sldId id="511" r:id="rId33"/>
    <p:sldId id="503" r:id="rId34"/>
    <p:sldId id="507" r:id="rId35"/>
    <p:sldId id="512" r:id="rId36"/>
    <p:sldId id="302" r:id="rId3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00FF"/>
    <a:srgbClr val="CC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78143" autoAdjust="0"/>
  </p:normalViewPr>
  <p:slideViewPr>
    <p:cSldViewPr snapToGrid="0">
      <p:cViewPr varScale="1">
        <p:scale>
          <a:sx n="89" d="100"/>
          <a:sy n="89" d="100"/>
        </p:scale>
        <p:origin x="1434" y="84"/>
      </p:cViewPr>
      <p:guideLst/>
    </p:cSldViewPr>
  </p:slideViewPr>
  <p:notesTextViewPr>
    <p:cViewPr>
      <p:scale>
        <a:sx n="3" d="2"/>
        <a:sy n="3" d="2"/>
      </p:scale>
      <p:origin x="0" y="0"/>
    </p:cViewPr>
  </p:notesTextViewPr>
  <p:sorterViewPr>
    <p:cViewPr varScale="1">
      <p:scale>
        <a:sx n="100" d="100"/>
        <a:sy n="100" d="100"/>
      </p:scale>
      <p:origin x="0" y="-4818"/>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FB1D78C-4D5A-452C-9F32-2948082303DB}" type="datetimeFigureOut">
              <a:rPr lang="en-GB" smtClean="0"/>
              <a:t>09/02/2023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678026E-35A0-4854-BBCC-5F745C9B155C}" type="slidenum">
              <a:rPr lang="en-GB" smtClean="0"/>
              <a:t>‹#›</a:t>
            </a:fld>
            <a:endParaRPr lang="en-GB"/>
          </a:p>
        </p:txBody>
      </p:sp>
    </p:spTree>
    <p:extLst>
      <p:ext uri="{BB962C8B-B14F-4D97-AF65-F5344CB8AC3E}">
        <p14:creationId xmlns:p14="http://schemas.microsoft.com/office/powerpoint/2010/main" val="1594306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a:t>
            </a:fld>
            <a:endParaRPr lang="en-GB"/>
          </a:p>
        </p:txBody>
      </p:sp>
    </p:spTree>
    <p:extLst>
      <p:ext uri="{BB962C8B-B14F-4D97-AF65-F5344CB8AC3E}">
        <p14:creationId xmlns:p14="http://schemas.microsoft.com/office/powerpoint/2010/main" val="34357574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10</a:t>
            </a:fld>
            <a:endParaRPr lang="en-GB"/>
          </a:p>
        </p:txBody>
      </p:sp>
    </p:spTree>
    <p:extLst>
      <p:ext uri="{BB962C8B-B14F-4D97-AF65-F5344CB8AC3E}">
        <p14:creationId xmlns:p14="http://schemas.microsoft.com/office/powerpoint/2010/main" val="4002086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11</a:t>
            </a:fld>
            <a:endParaRPr lang="en-GB"/>
          </a:p>
        </p:txBody>
      </p:sp>
    </p:spTree>
    <p:extLst>
      <p:ext uri="{BB962C8B-B14F-4D97-AF65-F5344CB8AC3E}">
        <p14:creationId xmlns:p14="http://schemas.microsoft.com/office/powerpoint/2010/main" val="2548889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12</a:t>
            </a:fld>
            <a:endParaRPr lang="en-GB"/>
          </a:p>
        </p:txBody>
      </p:sp>
    </p:spTree>
    <p:extLst>
      <p:ext uri="{BB962C8B-B14F-4D97-AF65-F5344CB8AC3E}">
        <p14:creationId xmlns:p14="http://schemas.microsoft.com/office/powerpoint/2010/main" val="23223622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13</a:t>
            </a:fld>
            <a:endParaRPr lang="en-GB"/>
          </a:p>
        </p:txBody>
      </p:sp>
    </p:spTree>
    <p:extLst>
      <p:ext uri="{BB962C8B-B14F-4D97-AF65-F5344CB8AC3E}">
        <p14:creationId xmlns:p14="http://schemas.microsoft.com/office/powerpoint/2010/main" val="14416106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0" i="0" dirty="0">
                <a:solidFill>
                  <a:srgbClr val="0B0C0C"/>
                </a:solidFill>
                <a:effectLst/>
                <a:latin typeface="Comic Sans MS" panose="030F0702030302020204" pitchFamily="66" charset="0"/>
              </a:rPr>
              <a:t>Children’s stories provide a great context for learning STEM! They can be used with younger children as an introduction to learning how to set up investigations correctly and how to work scientifically and can be used for thinking about variables and </a:t>
            </a:r>
            <a:r>
              <a:rPr lang="en-GB" sz="1200" b="0" i="0">
                <a:solidFill>
                  <a:srgbClr val="0B0C0C"/>
                </a:solidFill>
                <a:effectLst/>
                <a:latin typeface="Comic Sans MS" panose="030F0702030302020204" pitchFamily="66" charset="0"/>
              </a:rPr>
              <a:t>‘fair </a:t>
            </a:r>
            <a:r>
              <a:rPr lang="en-GB" sz="1200" b="0" i="0" dirty="0">
                <a:solidFill>
                  <a:srgbClr val="0B0C0C"/>
                </a:solidFill>
                <a:effectLst/>
                <a:latin typeface="Comic Sans MS" panose="030F0702030302020204" pitchFamily="66" charset="0"/>
              </a:rPr>
              <a:t>test’ investigations with older children.</a:t>
            </a:r>
          </a:p>
          <a:p>
            <a:r>
              <a:rPr lang="en-GB" sz="1200" b="0" i="0" dirty="0">
                <a:solidFill>
                  <a:srgbClr val="0B0C0C"/>
                </a:solidFill>
                <a:effectLst/>
                <a:latin typeface="Comic Sans MS" panose="030F0702030302020204" pitchFamily="66" charset="0"/>
              </a:rPr>
              <a:t>Stories can also provide a context for many engineering challenges too!</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15</a:t>
            </a:fld>
            <a:endParaRPr lang="en-GB"/>
          </a:p>
        </p:txBody>
      </p:sp>
    </p:spTree>
    <p:extLst>
      <p:ext uri="{BB962C8B-B14F-4D97-AF65-F5344CB8AC3E}">
        <p14:creationId xmlns:p14="http://schemas.microsoft.com/office/powerpoint/2010/main" val="36645069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16</a:t>
            </a:fld>
            <a:endParaRPr lang="en-GB"/>
          </a:p>
        </p:txBody>
      </p:sp>
    </p:spTree>
    <p:extLst>
      <p:ext uri="{BB962C8B-B14F-4D97-AF65-F5344CB8AC3E}">
        <p14:creationId xmlns:p14="http://schemas.microsoft.com/office/powerpoint/2010/main" val="41908711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17</a:t>
            </a:fld>
            <a:endParaRPr lang="en-GB"/>
          </a:p>
        </p:txBody>
      </p:sp>
    </p:spTree>
    <p:extLst>
      <p:ext uri="{BB962C8B-B14F-4D97-AF65-F5344CB8AC3E}">
        <p14:creationId xmlns:p14="http://schemas.microsoft.com/office/powerpoint/2010/main" val="3364840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18</a:t>
            </a:fld>
            <a:endParaRPr lang="en-GB"/>
          </a:p>
        </p:txBody>
      </p:sp>
    </p:spTree>
    <p:extLst>
      <p:ext uri="{BB962C8B-B14F-4D97-AF65-F5344CB8AC3E}">
        <p14:creationId xmlns:p14="http://schemas.microsoft.com/office/powerpoint/2010/main" val="14303456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Let’s come back now to Engineering. </a:t>
            </a:r>
          </a:p>
        </p:txBody>
      </p:sp>
      <p:sp>
        <p:nvSpPr>
          <p:cNvPr id="4" name="Slide Number Placeholder 3"/>
          <p:cNvSpPr>
            <a:spLocks noGrp="1"/>
          </p:cNvSpPr>
          <p:nvPr>
            <p:ph type="sldNum" sz="quarter" idx="5"/>
          </p:nvPr>
        </p:nvSpPr>
        <p:spPr/>
        <p:txBody>
          <a:bodyPr/>
          <a:lstStyle/>
          <a:p>
            <a:fld id="{9678026E-35A0-4854-BBCC-5F745C9B155C}" type="slidenum">
              <a:rPr lang="en-GB" smtClean="0"/>
              <a:t>19</a:t>
            </a:fld>
            <a:endParaRPr lang="en-GB"/>
          </a:p>
        </p:txBody>
      </p:sp>
    </p:spTree>
    <p:extLst>
      <p:ext uri="{BB962C8B-B14F-4D97-AF65-F5344CB8AC3E}">
        <p14:creationId xmlns:p14="http://schemas.microsoft.com/office/powerpoint/2010/main" val="39381815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22</a:t>
            </a:fld>
            <a:endParaRPr lang="en-GB"/>
          </a:p>
        </p:txBody>
      </p:sp>
    </p:spTree>
    <p:extLst>
      <p:ext uri="{BB962C8B-B14F-4D97-AF65-F5344CB8AC3E}">
        <p14:creationId xmlns:p14="http://schemas.microsoft.com/office/powerpoint/2010/main" val="263868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What is STEM?  STEM stands for Science, Technology, Engineering and Mathematics. The reason that we often find these bundled together is that they are a  set of very interrelated subjects that all </a:t>
            </a:r>
            <a:r>
              <a:rPr lang="en-GB" b="0" i="0" dirty="0">
                <a:solidFill>
                  <a:srgbClr val="051D26"/>
                </a:solidFill>
                <a:effectLst/>
                <a:latin typeface="Open Sans" panose="020B0606030504020204" pitchFamily="34" charset="0"/>
              </a:rPr>
              <a:t>share an emphasis on innovation, problem-solving, and critical thinking.</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STEM is all around us in our every day lives – from a visit to the shops, following a recipe, using reasoning and problem-solving skills when faced with a challenge, in transportation, in entertainment etc. Without sometimes </a:t>
            </a:r>
            <a:r>
              <a:rPr lang="en-US" dirty="0" err="1"/>
              <a:t>realising</a:t>
            </a:r>
            <a:r>
              <a:rPr lang="en-US" dirty="0"/>
              <a:t> it, many of the experiences that we plan and carry out with the children have STEM skills embedded right at their core! </a:t>
            </a:r>
          </a:p>
          <a:p>
            <a:endParaRPr lang="en-GB" dirty="0"/>
          </a:p>
          <a:p>
            <a:r>
              <a:rPr lang="en-US" dirty="0"/>
              <a:t>We are going to think briefly about  each of these subjects  and what they might look like as learning experiences in the classroom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a:t>
            </a:fld>
            <a:endParaRPr lang="en-GB"/>
          </a:p>
        </p:txBody>
      </p:sp>
    </p:spTree>
    <p:extLst>
      <p:ext uri="{BB962C8B-B14F-4D97-AF65-F5344CB8AC3E}">
        <p14:creationId xmlns:p14="http://schemas.microsoft.com/office/powerpoint/2010/main" val="309215946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23</a:t>
            </a:fld>
            <a:endParaRPr lang="en-GB"/>
          </a:p>
        </p:txBody>
      </p:sp>
    </p:spTree>
    <p:extLst>
      <p:ext uri="{BB962C8B-B14F-4D97-AF65-F5344CB8AC3E}">
        <p14:creationId xmlns:p14="http://schemas.microsoft.com/office/powerpoint/2010/main" val="34198253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24</a:t>
            </a:fld>
            <a:endParaRPr lang="en-GB"/>
          </a:p>
        </p:txBody>
      </p:sp>
    </p:spTree>
    <p:extLst>
      <p:ext uri="{BB962C8B-B14F-4D97-AF65-F5344CB8AC3E}">
        <p14:creationId xmlns:p14="http://schemas.microsoft.com/office/powerpoint/2010/main" val="23977771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25</a:t>
            </a:fld>
            <a:endParaRPr lang="en-GB"/>
          </a:p>
        </p:txBody>
      </p:sp>
    </p:spTree>
    <p:extLst>
      <p:ext uri="{BB962C8B-B14F-4D97-AF65-F5344CB8AC3E}">
        <p14:creationId xmlns:p14="http://schemas.microsoft.com/office/powerpoint/2010/main" val="11754798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26</a:t>
            </a:fld>
            <a:endParaRPr lang="en-GB"/>
          </a:p>
        </p:txBody>
      </p:sp>
    </p:spTree>
    <p:extLst>
      <p:ext uri="{BB962C8B-B14F-4D97-AF65-F5344CB8AC3E}">
        <p14:creationId xmlns:p14="http://schemas.microsoft.com/office/powerpoint/2010/main" val="42709792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27</a:t>
            </a:fld>
            <a:endParaRPr lang="en-GB"/>
          </a:p>
        </p:txBody>
      </p:sp>
    </p:spTree>
    <p:extLst>
      <p:ext uri="{BB962C8B-B14F-4D97-AF65-F5344CB8AC3E}">
        <p14:creationId xmlns:p14="http://schemas.microsoft.com/office/powerpoint/2010/main" val="29552630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28</a:t>
            </a:fld>
            <a:endParaRPr lang="en-GB"/>
          </a:p>
        </p:txBody>
      </p:sp>
    </p:spTree>
    <p:extLst>
      <p:ext uri="{BB962C8B-B14F-4D97-AF65-F5344CB8AC3E}">
        <p14:creationId xmlns:p14="http://schemas.microsoft.com/office/powerpoint/2010/main" val="19734775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29</a:t>
            </a:fld>
            <a:endParaRPr lang="en-GB"/>
          </a:p>
        </p:txBody>
      </p:sp>
    </p:spTree>
    <p:extLst>
      <p:ext uri="{BB962C8B-B14F-4D97-AF65-F5344CB8AC3E}">
        <p14:creationId xmlns:p14="http://schemas.microsoft.com/office/powerpoint/2010/main" val="35734700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30</a:t>
            </a:fld>
            <a:endParaRPr lang="en-GB"/>
          </a:p>
        </p:txBody>
      </p:sp>
    </p:spTree>
    <p:extLst>
      <p:ext uri="{BB962C8B-B14F-4D97-AF65-F5344CB8AC3E}">
        <p14:creationId xmlns:p14="http://schemas.microsoft.com/office/powerpoint/2010/main" val="13472109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31</a:t>
            </a:fld>
            <a:endParaRPr lang="en-GB"/>
          </a:p>
        </p:txBody>
      </p:sp>
    </p:spTree>
    <p:extLst>
      <p:ext uri="{BB962C8B-B14F-4D97-AF65-F5344CB8AC3E}">
        <p14:creationId xmlns:p14="http://schemas.microsoft.com/office/powerpoint/2010/main" val="21756907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32</a:t>
            </a:fld>
            <a:endParaRPr lang="en-GB"/>
          </a:p>
        </p:txBody>
      </p:sp>
    </p:spTree>
    <p:extLst>
      <p:ext uri="{BB962C8B-B14F-4D97-AF65-F5344CB8AC3E}">
        <p14:creationId xmlns:p14="http://schemas.microsoft.com/office/powerpoint/2010/main" val="995975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Science! This definition comes from The Science Council which states… </a:t>
            </a:r>
          </a:p>
          <a:p>
            <a:endParaRPr lang="en-US" dirty="0"/>
          </a:p>
          <a:p>
            <a:r>
              <a:rPr lang="en-US" dirty="0"/>
              <a:t>Science is the pursuit and application of knowledge and understanding of the natural and social world following a systematic methodology based on evidence. </a:t>
            </a:r>
          </a:p>
          <a:p>
            <a:endParaRPr lang="en-US" dirty="0"/>
          </a:p>
          <a:p>
            <a:r>
              <a:rPr lang="en-US" dirty="0"/>
              <a:t>Science is about discovering new things. Using investigation and experimentation to understand ourselves and the world around us.  </a:t>
            </a:r>
          </a:p>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a:t>
            </a:fld>
            <a:endParaRPr lang="en-GB"/>
          </a:p>
        </p:txBody>
      </p:sp>
    </p:spTree>
    <p:extLst>
      <p:ext uri="{BB962C8B-B14F-4D97-AF65-F5344CB8AC3E}">
        <p14:creationId xmlns:p14="http://schemas.microsoft.com/office/powerpoint/2010/main" val="89958684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33</a:t>
            </a:fld>
            <a:endParaRPr lang="en-GB"/>
          </a:p>
        </p:txBody>
      </p:sp>
    </p:spTree>
    <p:extLst>
      <p:ext uri="{BB962C8B-B14F-4D97-AF65-F5344CB8AC3E}">
        <p14:creationId xmlns:p14="http://schemas.microsoft.com/office/powerpoint/2010/main" val="357647643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34</a:t>
            </a:fld>
            <a:endParaRPr lang="en-GB"/>
          </a:p>
        </p:txBody>
      </p:sp>
    </p:spTree>
    <p:extLst>
      <p:ext uri="{BB962C8B-B14F-4D97-AF65-F5344CB8AC3E}">
        <p14:creationId xmlns:p14="http://schemas.microsoft.com/office/powerpoint/2010/main" val="4174974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But it is also this: </a:t>
            </a:r>
            <a:r>
              <a:rPr lang="en-US" dirty="0"/>
              <a:t>exploring the changes in the </a:t>
            </a:r>
            <a:r>
              <a:rPr lang="en-US" dirty="0" err="1"/>
              <a:t>colours</a:t>
            </a:r>
            <a:r>
              <a:rPr lang="en-US" dirty="0"/>
              <a:t> of the leaves in Autumn, finding bugs and other animals, being inquisitive about the world, baking biscuits or making soup, watching puddles turn to ice and ice creams melting in the summer. It is about making predictions and exploring new and unfamiliar things</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4</a:t>
            </a:fld>
            <a:endParaRPr lang="en-GB"/>
          </a:p>
        </p:txBody>
      </p:sp>
    </p:spTree>
    <p:extLst>
      <p:ext uri="{BB962C8B-B14F-4D97-AF65-F5344CB8AC3E}">
        <p14:creationId xmlns:p14="http://schemas.microsoft.com/office/powerpoint/2010/main" val="34943485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Technology. According to the Cambridge dictionary, Technology is the study of knowledge of the practical, especially industrial, use of scientific discoveries. In other words, about the development and use of new, practical, innovative things  to support us in our everyday lives and work.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5</a:t>
            </a:fld>
            <a:endParaRPr lang="en-GB"/>
          </a:p>
        </p:txBody>
      </p:sp>
    </p:spTree>
    <p:extLst>
      <p:ext uri="{BB962C8B-B14F-4D97-AF65-F5344CB8AC3E}">
        <p14:creationId xmlns:p14="http://schemas.microsoft.com/office/powerpoint/2010/main" val="3279198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using technology to document new things and share their learning with others. Taking photographs and videos, playing games, using </a:t>
            </a:r>
            <a:r>
              <a:rPr lang="en-US" dirty="0" err="1"/>
              <a:t>Beebots</a:t>
            </a:r>
            <a:r>
              <a:rPr lang="en-US" dirty="0"/>
              <a:t> and robots. Technology includes using tools to construct new and exciting structures from natural materials. It is about working with others to make connections in our daily lives.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6</a:t>
            </a:fld>
            <a:endParaRPr lang="en-GB"/>
          </a:p>
        </p:txBody>
      </p:sp>
    </p:spTree>
    <p:extLst>
      <p:ext uri="{BB962C8B-B14F-4D97-AF65-F5344CB8AC3E}">
        <p14:creationId xmlns:p14="http://schemas.microsoft.com/office/powerpoint/2010/main" val="24128837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Engineering is a specific branch of the technologies, drawing on scientific methods and knowledge to address and solve real-world problems.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7</a:t>
            </a:fld>
            <a:endParaRPr lang="en-GB"/>
          </a:p>
        </p:txBody>
      </p:sp>
    </p:spTree>
    <p:extLst>
      <p:ext uri="{BB962C8B-B14F-4D97-AF65-F5344CB8AC3E}">
        <p14:creationId xmlns:p14="http://schemas.microsoft.com/office/powerpoint/2010/main" val="10229696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Exploring new materials and using them in creative and innovative ways. Building dens and forts in the outdoors.  Creating amazing structures, playing with pipes, water, ramps and more – believing in the impossible and setting out to create something new. </a:t>
            </a:r>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8</a:t>
            </a:fld>
            <a:endParaRPr lang="en-GB"/>
          </a:p>
        </p:txBody>
      </p:sp>
    </p:spTree>
    <p:extLst>
      <p:ext uri="{BB962C8B-B14F-4D97-AF65-F5344CB8AC3E}">
        <p14:creationId xmlns:p14="http://schemas.microsoft.com/office/powerpoint/2010/main" val="34665106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678026E-35A0-4854-BBCC-5F745C9B155C}" type="slidenum">
              <a:rPr lang="en-GB" smtClean="0"/>
              <a:t>9</a:t>
            </a:fld>
            <a:endParaRPr lang="en-GB"/>
          </a:p>
        </p:txBody>
      </p:sp>
    </p:spTree>
    <p:extLst>
      <p:ext uri="{BB962C8B-B14F-4D97-AF65-F5344CB8AC3E}">
        <p14:creationId xmlns:p14="http://schemas.microsoft.com/office/powerpoint/2010/main" val="398328061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FF304-73A0-75FA-8DB1-563BDF54EAF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28A1ECB9-C834-E02D-0781-6E2D5C2670C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B9F3908E-2EB7-F034-B41A-83D416AA650D}"/>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698B753A-5C15-01C4-3805-0639E06A4D4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7BA9E37-E73B-EF26-DF5B-39FDC0EF8A84}"/>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564931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C8CCA5-5F3B-D5E0-DB18-0B6CF57FD3F3}"/>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C47E171-392E-958A-2BC8-3A814C9F03F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7B5C9F9-5D61-8372-7FEF-ABC71F77FAAF}"/>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BB8FE29D-099B-9AAF-DE01-EBB91697C7E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AE29E86-5154-60C3-EC38-EB3BED420C85}"/>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2631571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250E98-14BE-4C1C-EA60-825AA46A4D0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2A1731F1-1AED-B4FF-A2FC-96DCA30A806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B33456D-69FF-E748-B67A-960EC94F2056}"/>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5009A780-B2A0-27E8-EBE2-152BA582495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1FC760B-493D-E6E1-7210-DF8A4FECBB6F}"/>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85776744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6697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8527295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DD650A5-767A-43B8-B59C-13A93691E004}"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3283748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DD650A5-767A-43B8-B59C-13A93691E004}"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9379957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DD650A5-767A-43B8-B59C-13A93691E004}" type="datetimeFigureOut">
              <a:rPr lang="en-GB" smtClean="0"/>
              <a:t>09/02/2023</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6462276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DD650A5-767A-43B8-B59C-13A93691E004}" type="datetimeFigureOut">
              <a:rPr lang="en-GB" smtClean="0"/>
              <a:t>09/02/2023</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0523489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D650A5-767A-43B8-B59C-13A93691E004}" type="datetimeFigureOut">
              <a:rPr lang="en-GB" smtClean="0"/>
              <a:t>09/02/2023</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5654402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37980171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715F1-750F-5661-BC58-245ECA1E80D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1E550FD-6981-BCBF-8589-196D5A13B81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CC47151F-F263-A81C-82CC-9BCD5FA575E3}"/>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7D8262F5-7968-72E1-2D01-56D5BB2B36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E692AF-46D1-C8B9-D7FC-EB5DB5A6682E}"/>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426845812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2DD650A5-767A-43B8-B59C-13A93691E004}" type="datetimeFigureOut">
              <a:rPr lang="en-GB" smtClean="0"/>
              <a:t>09/02/2023</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5261080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21995440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DD650A5-767A-43B8-B59C-13A93691E004}" type="datetimeFigureOut">
              <a:rPr lang="en-GB" smtClean="0"/>
              <a:t>09/02/2023</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3CF2C0F-1B2F-45CA-AF4E-3C4E5B404D3B}" type="slidenum">
              <a:rPr lang="en-GB" smtClean="0"/>
              <a:t>‹#›</a:t>
            </a:fld>
            <a:endParaRPr lang="en-GB"/>
          </a:p>
        </p:txBody>
      </p:sp>
    </p:spTree>
    <p:extLst>
      <p:ext uri="{BB962C8B-B14F-4D97-AF65-F5344CB8AC3E}">
        <p14:creationId xmlns:p14="http://schemas.microsoft.com/office/powerpoint/2010/main" val="179545173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48182-5669-4A90-A9E0-E58CA10C8D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D97AFF0E-C7F2-D26E-A312-AB88A24B3AB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1BBF1AB-30E2-E8DC-47B4-3928BB0DED95}"/>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73C5FAE2-0A78-B292-9FDC-2E24795B0FD1}"/>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B34CA35-2CDE-9993-7EBD-9430EE1EBDCD}"/>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1785898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BCC596-6370-B79E-D231-C56D8880E8E0}"/>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06C8BA4-00DA-B984-819F-780F588E0ED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DF9E96AE-DFF1-B1FC-F15E-252BB952F5D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EA7C67DA-F5CC-F37D-7F01-76408EB05A37}"/>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6" name="Footer Placeholder 5">
            <a:extLst>
              <a:ext uri="{FF2B5EF4-FFF2-40B4-BE49-F238E27FC236}">
                <a16:creationId xmlns:a16="http://schemas.microsoft.com/office/drawing/2014/main" id="{73D9EB06-6D0E-6FEC-8477-085EB7E26C35}"/>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767A9D81-2EFC-C243-6E86-F3F65DCA9C47}"/>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4188258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23D316-3C1B-8120-1082-C3EA3031A881}"/>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B529698-55F8-44BA-4577-513A9593A59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F5D22AA-0846-DEA3-3350-EFA3043CF27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40E8103-0EA1-36E6-F8D3-461A7B6B3F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D9E931A-E2F4-0A7E-D7F3-01A00ACE069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A1F4A-843E-9CA0-C16C-8E5B586EF6D8}"/>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8" name="Footer Placeholder 7">
            <a:extLst>
              <a:ext uri="{FF2B5EF4-FFF2-40B4-BE49-F238E27FC236}">
                <a16:creationId xmlns:a16="http://schemas.microsoft.com/office/drawing/2014/main" id="{7863EFF7-3187-A887-56AB-EDD5CB46D209}"/>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DF7F2AB8-CEFC-1B76-E321-81C381681C65}"/>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833485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C4814-B164-32DF-5AD6-A8270E78236C}"/>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4212F5E7-81FD-BAA4-3D3E-985B09BCC5C7}"/>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4" name="Footer Placeholder 3">
            <a:extLst>
              <a:ext uri="{FF2B5EF4-FFF2-40B4-BE49-F238E27FC236}">
                <a16:creationId xmlns:a16="http://schemas.microsoft.com/office/drawing/2014/main" id="{E4F3A2DB-1B35-A8DF-5510-977B67B83EC2}"/>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CEC8BD3-67F7-4550-8EE3-421BE74F06DF}"/>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32035400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E99FB5-FA2F-202A-60FC-57E1554C5A36}"/>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3" name="Footer Placeholder 2">
            <a:extLst>
              <a:ext uri="{FF2B5EF4-FFF2-40B4-BE49-F238E27FC236}">
                <a16:creationId xmlns:a16="http://schemas.microsoft.com/office/drawing/2014/main" id="{922F60C2-B3D1-362C-A144-1C2AEB49DC7B}"/>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85FEB042-C4F1-E198-38F6-D1CD04ED6AD1}"/>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7208204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14F31-44BD-1C37-63D8-69F6ADDA00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664FF8BB-7993-9E43-6FB0-E082118054D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4F57DF1-DCB2-B535-61A9-64D645FB6A6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4C26F-C17F-FE44-36AD-3BD0F4DA5DF8}"/>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6" name="Footer Placeholder 5">
            <a:extLst>
              <a:ext uri="{FF2B5EF4-FFF2-40B4-BE49-F238E27FC236}">
                <a16:creationId xmlns:a16="http://schemas.microsoft.com/office/drawing/2014/main" id="{ADF34895-8127-7A76-9211-0DE9B1F7A4C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FE8EA835-7663-8446-E835-C62B97CE2AD9}"/>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2706084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147C90-56A8-D0D2-FBAD-D7895A765F2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847469EB-5B17-8EAB-D9AF-C7CE37DFA59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EFAEC8A1-21EF-0CBC-7973-D8FFED2BDD2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5DC065-4CC2-ED65-E1CF-879D060691B4}"/>
              </a:ext>
            </a:extLst>
          </p:cNvPr>
          <p:cNvSpPr>
            <a:spLocks noGrp="1"/>
          </p:cNvSpPr>
          <p:nvPr>
            <p:ph type="dt" sz="half" idx="10"/>
          </p:nvPr>
        </p:nvSpPr>
        <p:spPr/>
        <p:txBody>
          <a:bodyPr/>
          <a:lstStyle/>
          <a:p>
            <a:fld id="{2FCE7F4E-A6A2-42C3-B5F0-BAB422824DA2}" type="datetimeFigureOut">
              <a:rPr lang="en-GB" smtClean="0"/>
              <a:t>09/02/2023</a:t>
            </a:fld>
            <a:endParaRPr lang="en-GB"/>
          </a:p>
        </p:txBody>
      </p:sp>
      <p:sp>
        <p:nvSpPr>
          <p:cNvPr id="6" name="Footer Placeholder 5">
            <a:extLst>
              <a:ext uri="{FF2B5EF4-FFF2-40B4-BE49-F238E27FC236}">
                <a16:creationId xmlns:a16="http://schemas.microsoft.com/office/drawing/2014/main" id="{A1286F3B-B454-D445-C9AE-727B7543CFB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98221C69-3562-C34F-4C51-6315CAA9C2E6}"/>
              </a:ext>
            </a:extLst>
          </p:cNvPr>
          <p:cNvSpPr>
            <a:spLocks noGrp="1"/>
          </p:cNvSpPr>
          <p:nvPr>
            <p:ph type="sldNum" sz="quarter" idx="12"/>
          </p:nvPr>
        </p:nvSpPr>
        <p:spPr/>
        <p:txBody>
          <a:bodyPr/>
          <a:lstStyle/>
          <a:p>
            <a:fld id="{B6DACF9A-E39D-461E-A787-D0326C4C1B87}" type="slidenum">
              <a:rPr lang="en-GB" smtClean="0"/>
              <a:t>‹#›</a:t>
            </a:fld>
            <a:endParaRPr lang="en-GB"/>
          </a:p>
        </p:txBody>
      </p:sp>
    </p:spTree>
    <p:extLst>
      <p:ext uri="{BB962C8B-B14F-4D97-AF65-F5344CB8AC3E}">
        <p14:creationId xmlns:p14="http://schemas.microsoft.com/office/powerpoint/2010/main" val="1782093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B8F533-709A-6D0B-F65F-516437FE7A1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B4027AE-A4B8-E990-96CA-A644BFB0ADC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C758E94-4A42-1A2E-302C-A815B7668C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CE7F4E-A6A2-42C3-B5F0-BAB422824DA2}" type="datetimeFigureOut">
              <a:rPr lang="en-GB" smtClean="0"/>
              <a:t>09/02/2023</a:t>
            </a:fld>
            <a:endParaRPr lang="en-GB"/>
          </a:p>
        </p:txBody>
      </p:sp>
      <p:sp>
        <p:nvSpPr>
          <p:cNvPr id="5" name="Footer Placeholder 4">
            <a:extLst>
              <a:ext uri="{FF2B5EF4-FFF2-40B4-BE49-F238E27FC236}">
                <a16:creationId xmlns:a16="http://schemas.microsoft.com/office/drawing/2014/main" id="{53858E60-D6D4-8DA0-8E03-70D10217C07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1859AA5-D665-DDF0-3E39-717FF11474A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DACF9A-E39D-461E-A787-D0326C4C1B87}" type="slidenum">
              <a:rPr lang="en-GB" smtClean="0"/>
              <a:t>‹#›</a:t>
            </a:fld>
            <a:endParaRPr lang="en-GB"/>
          </a:p>
        </p:txBody>
      </p:sp>
    </p:spTree>
    <p:extLst>
      <p:ext uri="{BB962C8B-B14F-4D97-AF65-F5344CB8AC3E}">
        <p14:creationId xmlns:p14="http://schemas.microsoft.com/office/powerpoint/2010/main" val="31080784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D650A5-767A-43B8-B59C-13A93691E004}" type="datetimeFigureOut">
              <a:rPr lang="en-GB" smtClean="0"/>
              <a:t>09/02/2023</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CF2C0F-1B2F-45CA-AF4E-3C4E5B404D3B}" type="slidenum">
              <a:rPr lang="en-GB" smtClean="0"/>
              <a:t>‹#›</a:t>
            </a:fld>
            <a:endParaRPr lang="en-GB"/>
          </a:p>
        </p:txBody>
      </p:sp>
    </p:spTree>
    <p:extLst>
      <p:ext uri="{BB962C8B-B14F-4D97-AF65-F5344CB8AC3E}">
        <p14:creationId xmlns:p14="http://schemas.microsoft.com/office/powerpoint/2010/main" val="182845735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creativecommons.org/licenses/by-nc/3.0/" TargetMode="External"/><Relationship Id="rId5" Type="http://schemas.openxmlformats.org/officeDocument/2006/relationships/hyperlink" Target="https://www.flickr.com/photos/84496435@N00/437673534/" TargetMode="Externa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24.png"/><Relationship Id="rId5" Type="http://schemas.openxmlformats.org/officeDocument/2006/relationships/hyperlink" Target="http://www.flickr.com/photos/pittcaleb/2452677530/" TargetMode="External"/><Relationship Id="rId4" Type="http://schemas.openxmlformats.org/officeDocument/2006/relationships/image" Target="../media/image28.jp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29.png"/><Relationship Id="rId7"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34.png"/><Relationship Id="rId5" Type="http://schemas.openxmlformats.org/officeDocument/2006/relationships/hyperlink" Target="https://htwins.net/scale2/" TargetMode="Externa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openxmlformats.org/officeDocument/2006/relationships/image" Target="../media/image37.jp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24.png"/><Relationship Id="rId9" Type="http://schemas.openxmlformats.org/officeDocument/2006/relationships/image" Target="../media/image39.jpeg"/></Relationships>
</file>

<file path=ppt/slides/_rels/slide1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1.png"/><Relationship Id="rId7" Type="http://schemas.openxmlformats.org/officeDocument/2006/relationships/image" Target="../media/image42.jpe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24.png"/><Relationship Id="rId9" Type="http://schemas.openxmlformats.org/officeDocument/2006/relationships/image" Target="../media/image44.jpe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2.xml"/><Relationship Id="rId5" Type="http://schemas.openxmlformats.org/officeDocument/2006/relationships/image" Target="../media/image52.jpeg"/><Relationship Id="rId4" Type="http://schemas.openxmlformats.org/officeDocument/2006/relationships/image" Target="../media/image51.jpeg"/></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2.xml"/><Relationship Id="rId4" Type="http://schemas.openxmlformats.org/officeDocument/2006/relationships/image" Target="../media/image53.png"/></Relationships>
</file>

<file path=ppt/slides/_rels/slide23.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hyperlink" Target="https://www.microbit.org/projects/make-it-code-it/nightlight/" TargetMode="External"/><Relationship Id="rId5" Type="http://schemas.openxmlformats.org/officeDocument/2006/relationships/hyperlink" Target="https://www.microbit.org/projects/make-it-code-it/simple-tilt-alarm/" TargetMode="External"/><Relationship Id="rId10" Type="http://schemas.openxmlformats.org/officeDocument/2006/relationships/image" Target="../media/image24.png"/><Relationship Id="rId4" Type="http://schemas.openxmlformats.org/officeDocument/2006/relationships/hyperlink" Target="https://pbskids.org/designsquad/build/hidden-alarm/" TargetMode="External"/><Relationship Id="rId9" Type="http://schemas.openxmlformats.org/officeDocument/2006/relationships/image" Target="../media/image56.png"/></Relationships>
</file>

<file path=ppt/slides/_rels/slide2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59.png"/><Relationship Id="rId11" Type="http://schemas.openxmlformats.org/officeDocument/2006/relationships/image" Target="../media/image64.jp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1.png"/><Relationship Id="rId9" Type="http://schemas.openxmlformats.org/officeDocument/2006/relationships/image" Target="../media/image62.png"/></Relationships>
</file>

<file path=ppt/slides/_rels/slide25.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image" Target="../media/image1.png"/><Relationship Id="rId7" Type="http://schemas.openxmlformats.org/officeDocument/2006/relationships/image" Target="../media/image66.png"/><Relationship Id="rId12"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59.png"/><Relationship Id="rId10" Type="http://schemas.openxmlformats.org/officeDocument/2006/relationships/image" Target="../media/image69.png"/><Relationship Id="rId4" Type="http://schemas.openxmlformats.org/officeDocument/2006/relationships/image" Target="../media/image58.png"/><Relationship Id="rId9" Type="http://schemas.openxmlformats.org/officeDocument/2006/relationships/image" Target="../media/image68.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73.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72.jpeg"/><Relationship Id="rId5" Type="http://schemas.openxmlformats.org/officeDocument/2006/relationships/image" Target="../media/image24.png"/><Relationship Id="rId4" Type="http://schemas.openxmlformats.org/officeDocument/2006/relationships/image" Target="../media/image71.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8.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audio" Target="../media/media1.m4a"/><Relationship Id="rId7" Type="http://schemas.openxmlformats.org/officeDocument/2006/relationships/image" Target="../media/image74.jpeg"/><Relationship Id="rId2" Type="http://schemas.microsoft.com/office/2007/relationships/media" Target="../media/media1.m4a"/><Relationship Id="rId1" Type="http://schemas.openxmlformats.org/officeDocument/2006/relationships/video" Target="https://www.youtube.com/embed/okR1AMFNV3Q?feature=oembed" TargetMode="External"/><Relationship Id="rId6" Type="http://schemas.openxmlformats.org/officeDocument/2006/relationships/image" Target="../media/image1.png"/><Relationship Id="rId5" Type="http://schemas.openxmlformats.org/officeDocument/2006/relationships/notesSlide" Target="../notesSlides/notesSlide25.xml"/><Relationship Id="rId4"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76.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5" Type="http://schemas.openxmlformats.org/officeDocument/2006/relationships/image" Target="../media/image81.png"/><Relationship Id="rId4" Type="http://schemas.openxmlformats.org/officeDocument/2006/relationships/image" Target="../media/image80.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8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4.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83.png"/></Relationships>
</file>

<file path=ppt/slides/_rels/slide35.xml.rels><?xml version="1.0" encoding="UTF-8" standalone="yes"?>
<Relationships xmlns="http://schemas.openxmlformats.org/package/2006/relationships"><Relationship Id="rId3" Type="http://schemas.openxmlformats.org/officeDocument/2006/relationships/hyperlink" Target="https://blogs.glowscotland.org.uk/as/abshireprimaryscience/" TargetMode="External"/><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hyperlink" Target="mailto:kim.aplin@aberdeenshire.gov.uk" TargetMode="External"/><Relationship Id="rId4" Type="http://schemas.openxmlformats.org/officeDocument/2006/relationships/hyperlink" Target="mailto:caroline.nicol2@aberdeenshire.gov.uk"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png"/></Relationships>
</file>

<file path=ppt/slides/_rels/slide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9" name="Picture 8">
            <a:extLst>
              <a:ext uri="{FF2B5EF4-FFF2-40B4-BE49-F238E27FC236}">
                <a16:creationId xmlns:a16="http://schemas.microsoft.com/office/drawing/2014/main" id="{C4DC3A5E-4DE8-C523-F332-00AE10BCC0BB}"/>
              </a:ext>
            </a:extLst>
          </p:cNvPr>
          <p:cNvPicPr>
            <a:picLocks noChangeAspect="1"/>
          </p:cNvPicPr>
          <p:nvPr/>
        </p:nvPicPr>
        <p:blipFill>
          <a:blip r:embed="rId4"/>
          <a:stretch>
            <a:fillRect/>
          </a:stretch>
        </p:blipFill>
        <p:spPr>
          <a:xfrm rot="20814516">
            <a:off x="694489" y="2300205"/>
            <a:ext cx="876050" cy="1080000"/>
          </a:xfrm>
          <a:prstGeom prst="rect">
            <a:avLst/>
          </a:prstGeom>
        </p:spPr>
      </p:pic>
      <p:pic>
        <p:nvPicPr>
          <p:cNvPr id="13" name="Picture 12">
            <a:extLst>
              <a:ext uri="{FF2B5EF4-FFF2-40B4-BE49-F238E27FC236}">
                <a16:creationId xmlns:a16="http://schemas.microsoft.com/office/drawing/2014/main" id="{0AF675D5-0DB5-1460-A0D8-61DA7A1547B7}"/>
              </a:ext>
            </a:extLst>
          </p:cNvPr>
          <p:cNvPicPr>
            <a:picLocks noChangeAspect="1"/>
          </p:cNvPicPr>
          <p:nvPr/>
        </p:nvPicPr>
        <p:blipFill>
          <a:blip r:embed="rId5"/>
          <a:stretch>
            <a:fillRect/>
          </a:stretch>
        </p:blipFill>
        <p:spPr>
          <a:xfrm rot="20859965">
            <a:off x="1613776" y="2174378"/>
            <a:ext cx="788565" cy="1080000"/>
          </a:xfrm>
          <a:prstGeom prst="rect">
            <a:avLst/>
          </a:prstGeom>
        </p:spPr>
      </p:pic>
      <p:pic>
        <p:nvPicPr>
          <p:cNvPr id="15" name="Picture 14">
            <a:extLst>
              <a:ext uri="{FF2B5EF4-FFF2-40B4-BE49-F238E27FC236}">
                <a16:creationId xmlns:a16="http://schemas.microsoft.com/office/drawing/2014/main" id="{98DD69E5-C19C-9551-14B3-549F14CF0F4E}"/>
              </a:ext>
            </a:extLst>
          </p:cNvPr>
          <p:cNvPicPr>
            <a:picLocks noChangeAspect="1"/>
          </p:cNvPicPr>
          <p:nvPr/>
        </p:nvPicPr>
        <p:blipFill>
          <a:blip r:embed="rId6"/>
          <a:stretch>
            <a:fillRect/>
          </a:stretch>
        </p:blipFill>
        <p:spPr>
          <a:xfrm rot="1048321">
            <a:off x="2593173" y="2168802"/>
            <a:ext cx="681104" cy="1080000"/>
          </a:xfrm>
          <a:prstGeom prst="rect">
            <a:avLst/>
          </a:prstGeom>
        </p:spPr>
      </p:pic>
      <p:pic>
        <p:nvPicPr>
          <p:cNvPr id="17" name="Picture 16">
            <a:extLst>
              <a:ext uri="{FF2B5EF4-FFF2-40B4-BE49-F238E27FC236}">
                <a16:creationId xmlns:a16="http://schemas.microsoft.com/office/drawing/2014/main" id="{7A388F99-895E-E21A-0DA2-5B3EEE5E9733}"/>
              </a:ext>
            </a:extLst>
          </p:cNvPr>
          <p:cNvPicPr>
            <a:picLocks noChangeAspect="1"/>
          </p:cNvPicPr>
          <p:nvPr/>
        </p:nvPicPr>
        <p:blipFill>
          <a:blip r:embed="rId7"/>
          <a:stretch>
            <a:fillRect/>
          </a:stretch>
        </p:blipFill>
        <p:spPr>
          <a:xfrm rot="1095286">
            <a:off x="3414296" y="2300205"/>
            <a:ext cx="1141845" cy="1080000"/>
          </a:xfrm>
          <a:prstGeom prst="rect">
            <a:avLst/>
          </a:prstGeom>
        </p:spPr>
      </p:pic>
      <p:sp>
        <p:nvSpPr>
          <p:cNvPr id="2" name="TextBox 1">
            <a:extLst>
              <a:ext uri="{FF2B5EF4-FFF2-40B4-BE49-F238E27FC236}">
                <a16:creationId xmlns:a16="http://schemas.microsoft.com/office/drawing/2014/main" id="{9759ED31-E023-A0AC-E4B4-C9E0D5CABF96}"/>
              </a:ext>
            </a:extLst>
          </p:cNvPr>
          <p:cNvSpPr txBox="1"/>
          <p:nvPr/>
        </p:nvSpPr>
        <p:spPr>
          <a:xfrm>
            <a:off x="4696560" y="2083024"/>
            <a:ext cx="7006323" cy="2308324"/>
          </a:xfrm>
          <a:prstGeom prst="rect">
            <a:avLst/>
          </a:prstGeom>
          <a:noFill/>
        </p:spPr>
        <p:txBody>
          <a:bodyPr wrap="square" rtlCol="0">
            <a:spAutoFit/>
          </a:bodyPr>
          <a:lstStyle/>
          <a:p>
            <a:r>
              <a:rPr lang="en-GB" sz="3600" b="1" dirty="0">
                <a:latin typeface="Cooper Black" panose="0208090404030B020404" pitchFamily="18" charset="0"/>
              </a:rPr>
              <a:t>in the classroom and the use of technologies to support/ enhance STEM learning and teaching</a:t>
            </a:r>
          </a:p>
        </p:txBody>
      </p:sp>
      <p:sp>
        <p:nvSpPr>
          <p:cNvPr id="3" name="TextBox 2">
            <a:extLst>
              <a:ext uri="{FF2B5EF4-FFF2-40B4-BE49-F238E27FC236}">
                <a16:creationId xmlns:a16="http://schemas.microsoft.com/office/drawing/2014/main" id="{01C296C2-3677-41C7-D497-392B6948584A}"/>
              </a:ext>
            </a:extLst>
          </p:cNvPr>
          <p:cNvSpPr txBox="1"/>
          <p:nvPr/>
        </p:nvSpPr>
        <p:spPr>
          <a:xfrm>
            <a:off x="583560" y="5835429"/>
            <a:ext cx="9523575" cy="461665"/>
          </a:xfrm>
          <a:prstGeom prst="rect">
            <a:avLst/>
          </a:prstGeom>
          <a:noFill/>
        </p:spPr>
        <p:txBody>
          <a:bodyPr wrap="square" rtlCol="0">
            <a:spAutoFit/>
          </a:bodyPr>
          <a:lstStyle/>
          <a:p>
            <a:r>
              <a:rPr lang="en-GB" sz="2400" dirty="0">
                <a:latin typeface="Cooper Black" panose="0208090404030B020404" pitchFamily="18" charset="0"/>
              </a:rPr>
              <a:t>Caroline Nicol &amp; Kim Aplin RAISE PSDOs, Aberdeenshire </a:t>
            </a:r>
          </a:p>
        </p:txBody>
      </p:sp>
    </p:spTree>
    <p:extLst>
      <p:ext uri="{BB962C8B-B14F-4D97-AF65-F5344CB8AC3E}">
        <p14:creationId xmlns:p14="http://schemas.microsoft.com/office/powerpoint/2010/main" val="3403807578"/>
      </p:ext>
    </p:extLst>
  </p:cSld>
  <p:clrMapOvr>
    <a:masterClrMapping/>
  </p:clrMapOvr>
  <mc:AlternateContent xmlns:mc="http://schemas.openxmlformats.org/markup-compatibility/2006" xmlns:p14="http://schemas.microsoft.com/office/powerpoint/2010/main">
    <mc:Choice Requires="p14">
      <p:transition spd="slow" p14:dur="2000" advTm="6393"/>
    </mc:Choice>
    <mc:Fallback xmlns="">
      <p:transition spd="slow" advTm="639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10" name="TextBox 9">
            <a:extLst>
              <a:ext uri="{FF2B5EF4-FFF2-40B4-BE49-F238E27FC236}">
                <a16:creationId xmlns:a16="http://schemas.microsoft.com/office/drawing/2014/main" id="{1B73C992-75DC-D49C-2414-7794F60AE20E}"/>
              </a:ext>
            </a:extLst>
          </p:cNvPr>
          <p:cNvSpPr txBox="1"/>
          <p:nvPr/>
        </p:nvSpPr>
        <p:spPr>
          <a:xfrm>
            <a:off x="1216817" y="1324645"/>
            <a:ext cx="9758366" cy="3785652"/>
          </a:xfrm>
          <a:prstGeom prst="rect">
            <a:avLst/>
          </a:prstGeom>
          <a:noFill/>
        </p:spPr>
        <p:txBody>
          <a:bodyPr wrap="square" rtlCol="0">
            <a:spAutoFit/>
          </a:bodyPr>
          <a:lstStyle/>
          <a:p>
            <a:pPr marL="342900" indent="-342900">
              <a:buClr>
                <a:srgbClr val="1EB6CC"/>
              </a:buClr>
              <a:buFont typeface="Wingdings" pitchFamily="2" charset="2"/>
              <a:buChar char="v"/>
            </a:pPr>
            <a:r>
              <a:rPr lang="en-GB" sz="2000" dirty="0">
                <a:latin typeface="Comic Sans MS" panose="030F0702030302020204" pitchFamily="66" charset="0"/>
              </a:rPr>
              <a:t>Exploring size, shape and number in the world around me</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Sharing, matching and sorting</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Problem solving and creativity</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 Collecting and gathering</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Exploring the seasons, time and space</a:t>
            </a:r>
          </a:p>
          <a:p>
            <a:pPr marL="342900" indent="-342900">
              <a:buClr>
                <a:srgbClr val="1EB6CC"/>
              </a:buClr>
              <a:buFont typeface="Wingdings" pitchFamily="2" charset="2"/>
              <a:buChar char="v"/>
            </a:pPr>
            <a:endParaRPr lang="en-GB" sz="2000" dirty="0">
              <a:latin typeface="Comic Sans MS" panose="030F0702030302020204" pitchFamily="66" charset="0"/>
            </a:endParaRPr>
          </a:p>
          <a:p>
            <a:pPr marL="342900" indent="-342900">
              <a:buClr>
                <a:srgbClr val="1EB6CC"/>
              </a:buClr>
              <a:buFont typeface="Wingdings" pitchFamily="2" charset="2"/>
              <a:buChar char="v"/>
            </a:pPr>
            <a:r>
              <a:rPr lang="en-GB" sz="2000" dirty="0">
                <a:latin typeface="Comic Sans MS" panose="030F0702030302020204" pitchFamily="66" charset="0"/>
              </a:rPr>
              <a:t>Making meaningful connections </a:t>
            </a:r>
          </a:p>
          <a:p>
            <a:pPr marL="285750" indent="-285750">
              <a:buClr>
                <a:srgbClr val="1EB6CC"/>
              </a:buClr>
              <a:buFont typeface="Wingdings" pitchFamily="2" charset="2"/>
              <a:buChar char="v"/>
            </a:pPr>
            <a:endParaRPr lang="en-US" sz="2000" dirty="0">
              <a:latin typeface="Comic Sans MS" panose="030F0702030302020204" pitchFamily="66" charset="0"/>
            </a:endParaRPr>
          </a:p>
        </p:txBody>
      </p:sp>
      <p:sp>
        <p:nvSpPr>
          <p:cNvPr id="14" name="TextBox 13">
            <a:extLst>
              <a:ext uri="{FF2B5EF4-FFF2-40B4-BE49-F238E27FC236}">
                <a16:creationId xmlns:a16="http://schemas.microsoft.com/office/drawing/2014/main" id="{6037BBF6-2866-A071-6218-3E9B2BD0A064}"/>
              </a:ext>
            </a:extLst>
          </p:cNvPr>
          <p:cNvSpPr txBox="1"/>
          <p:nvPr/>
        </p:nvSpPr>
        <p:spPr>
          <a:xfrm>
            <a:off x="775566" y="334796"/>
            <a:ext cx="8986272" cy="523220"/>
          </a:xfrm>
          <a:prstGeom prst="rect">
            <a:avLst/>
          </a:prstGeom>
          <a:noFill/>
        </p:spPr>
        <p:txBody>
          <a:bodyPr wrap="square" rtlCol="0">
            <a:spAutoFit/>
          </a:bodyPr>
          <a:lstStyle/>
          <a:p>
            <a:r>
              <a:rPr lang="en-US" sz="2800" b="1" dirty="0">
                <a:latin typeface="Comic Sans MS" panose="030F0702030302020204" pitchFamily="66" charset="0"/>
              </a:rPr>
              <a:t>But in the classroom Mathematics is also this…</a:t>
            </a:r>
            <a:endParaRPr lang="en-GB" sz="2800" b="1" dirty="0">
              <a:latin typeface="Comic Sans MS" panose="030F0702030302020204" pitchFamily="66" charset="0"/>
            </a:endParaRPr>
          </a:p>
        </p:txBody>
      </p:sp>
      <p:pic>
        <p:nvPicPr>
          <p:cNvPr id="2" name="Picture 1">
            <a:extLst>
              <a:ext uri="{FF2B5EF4-FFF2-40B4-BE49-F238E27FC236}">
                <a16:creationId xmlns:a16="http://schemas.microsoft.com/office/drawing/2014/main" id="{26610A67-E8CD-D694-C333-1046BEECA934}"/>
              </a:ext>
            </a:extLst>
          </p:cNvPr>
          <p:cNvPicPr>
            <a:picLocks noChangeAspect="1"/>
          </p:cNvPicPr>
          <p:nvPr/>
        </p:nvPicPr>
        <p:blipFill>
          <a:blip r:embed="rId4"/>
          <a:stretch>
            <a:fillRect/>
          </a:stretch>
        </p:blipFill>
        <p:spPr>
          <a:xfrm>
            <a:off x="7081537" y="2011680"/>
            <a:ext cx="4228010" cy="3211147"/>
          </a:xfrm>
          <a:prstGeom prst="rect">
            <a:avLst/>
          </a:prstGeom>
        </p:spPr>
      </p:pic>
    </p:spTree>
    <p:extLst>
      <p:ext uri="{BB962C8B-B14F-4D97-AF65-F5344CB8AC3E}">
        <p14:creationId xmlns:p14="http://schemas.microsoft.com/office/powerpoint/2010/main" val="633463645"/>
      </p:ext>
    </p:extLst>
  </p:cSld>
  <p:clrMapOvr>
    <a:masterClrMapping/>
  </p:clrMapOvr>
  <mc:AlternateContent xmlns:mc="http://schemas.openxmlformats.org/markup-compatibility/2006" xmlns:p14="http://schemas.microsoft.com/office/powerpoint/2010/main">
    <mc:Choice Requires="p14">
      <p:transition spd="slow" p14:dur="2000" advTm="5903"/>
    </mc:Choice>
    <mc:Fallback xmlns="">
      <p:transition spd="slow" advTm="590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52DE0F92-B8BC-B4CD-7049-7E88BEA26BA3}"/>
              </a:ext>
            </a:extLst>
          </p:cNvPr>
          <p:cNvSpPr txBox="1"/>
          <p:nvPr/>
        </p:nvSpPr>
        <p:spPr>
          <a:xfrm>
            <a:off x="737293" y="700412"/>
            <a:ext cx="10714616" cy="1754326"/>
          </a:xfrm>
          <a:prstGeom prst="rect">
            <a:avLst/>
          </a:prstGeom>
          <a:noFill/>
        </p:spPr>
        <p:txBody>
          <a:bodyPr wrap="square">
            <a:spAutoFit/>
          </a:bodyPr>
          <a:lstStyle/>
          <a:p>
            <a:pPr algn="ctr" fontAlgn="base"/>
            <a:r>
              <a:rPr lang="en-GB" sz="3600" b="1" dirty="0">
                <a:solidFill>
                  <a:srgbClr val="2F303A"/>
                </a:solidFill>
                <a:latin typeface="Comic Sans MS" panose="030F0702030302020204" pitchFamily="66" charset="0"/>
              </a:rPr>
              <a:t>STEM learning in the classroom and how we can use digital technologies to enhance/support learning and teaching</a:t>
            </a:r>
          </a:p>
        </p:txBody>
      </p:sp>
      <p:pic>
        <p:nvPicPr>
          <p:cNvPr id="3" name="Picture 2">
            <a:extLst>
              <a:ext uri="{FF2B5EF4-FFF2-40B4-BE49-F238E27FC236}">
                <a16:creationId xmlns:a16="http://schemas.microsoft.com/office/drawing/2014/main" id="{17E56E89-DA68-58A3-5DF6-B0C522D343D5}"/>
              </a:ext>
            </a:extLst>
          </p:cNvPr>
          <p:cNvPicPr>
            <a:picLocks noChangeAspect="1"/>
          </p:cNvPicPr>
          <p:nvPr/>
        </p:nvPicPr>
        <p:blipFill>
          <a:blip r:embed="rId4"/>
          <a:stretch>
            <a:fillRect/>
          </a:stretch>
        </p:blipFill>
        <p:spPr>
          <a:xfrm>
            <a:off x="4562171" y="3117992"/>
            <a:ext cx="3064859" cy="1727466"/>
          </a:xfrm>
          <a:prstGeom prst="rect">
            <a:avLst/>
          </a:prstGeom>
        </p:spPr>
      </p:pic>
    </p:spTree>
    <p:extLst>
      <p:ext uri="{BB962C8B-B14F-4D97-AF65-F5344CB8AC3E}">
        <p14:creationId xmlns:p14="http://schemas.microsoft.com/office/powerpoint/2010/main" val="2382100200"/>
      </p:ext>
    </p:extLst>
  </p:cSld>
  <p:clrMapOvr>
    <a:masterClrMapping/>
  </p:clrMapOvr>
  <mc:AlternateContent xmlns:mc="http://schemas.openxmlformats.org/markup-compatibility/2006" xmlns:p14="http://schemas.microsoft.com/office/powerpoint/2010/main">
    <mc:Choice Requires="p14">
      <p:transition spd="slow" p14:dur="2000" advTm="5303"/>
    </mc:Choice>
    <mc:Fallback xmlns="">
      <p:transition spd="slow" advTm="530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9" name="TextBox 8">
            <a:extLst>
              <a:ext uri="{FF2B5EF4-FFF2-40B4-BE49-F238E27FC236}">
                <a16:creationId xmlns:a16="http://schemas.microsoft.com/office/drawing/2014/main" id="{AEB99A65-DAC2-A830-CAE6-8EF4DAB5C480}"/>
              </a:ext>
            </a:extLst>
          </p:cNvPr>
          <p:cNvSpPr txBox="1"/>
          <p:nvPr/>
        </p:nvSpPr>
        <p:spPr>
          <a:xfrm>
            <a:off x="737293" y="346383"/>
            <a:ext cx="10714616" cy="954107"/>
          </a:xfrm>
          <a:prstGeom prst="rect">
            <a:avLst/>
          </a:prstGeom>
          <a:noFill/>
        </p:spPr>
        <p:txBody>
          <a:bodyPr wrap="square">
            <a:spAutoFit/>
          </a:bodyPr>
          <a:lstStyle/>
          <a:p>
            <a:pPr algn="ctr" fontAlgn="base"/>
            <a:r>
              <a:rPr lang="en-GB" sz="2800" b="1" dirty="0">
                <a:solidFill>
                  <a:srgbClr val="2F303A"/>
                </a:solidFill>
                <a:latin typeface="Comic Sans MS" panose="030F0702030302020204" pitchFamily="66" charset="0"/>
              </a:rPr>
              <a:t>    Digital technologies as part of STEM learning and teaching</a:t>
            </a:r>
          </a:p>
        </p:txBody>
      </p:sp>
      <p:sp>
        <p:nvSpPr>
          <p:cNvPr id="11" name="TextBox 10">
            <a:extLst>
              <a:ext uri="{FF2B5EF4-FFF2-40B4-BE49-F238E27FC236}">
                <a16:creationId xmlns:a16="http://schemas.microsoft.com/office/drawing/2014/main" id="{C8EE360D-7048-8570-2AEF-804A355B1BD5}"/>
              </a:ext>
            </a:extLst>
          </p:cNvPr>
          <p:cNvSpPr txBox="1"/>
          <p:nvPr/>
        </p:nvSpPr>
        <p:spPr>
          <a:xfrm>
            <a:off x="838560" y="1580418"/>
            <a:ext cx="10937430" cy="3785652"/>
          </a:xfrm>
          <a:prstGeom prst="rect">
            <a:avLst/>
          </a:prstGeom>
          <a:noFill/>
        </p:spPr>
        <p:txBody>
          <a:bodyPr wrap="square">
            <a:spAutoFit/>
          </a:bodyPr>
          <a:lstStyle/>
          <a:p>
            <a:pPr marL="342900" indent="-342900" rtl="0" fontAlgn="base">
              <a:spcBef>
                <a:spcPts val="0"/>
              </a:spcBef>
              <a:spcAft>
                <a:spcPts val="0"/>
              </a:spcAft>
              <a:buFont typeface="Wingdings" panose="05000000000000000000" pitchFamily="2" charset="2"/>
              <a:buChar char="v"/>
            </a:pPr>
            <a:r>
              <a:rPr lang="en-GB" sz="2400" b="1" i="0" u="none" strike="noStrike" dirty="0">
                <a:effectLst/>
                <a:latin typeface="Comic Sans MS" panose="030F0702030302020204" pitchFamily="66" charset="0"/>
              </a:rPr>
              <a:t>Evidence of learning </a:t>
            </a:r>
            <a:r>
              <a:rPr lang="en-GB" sz="2400" b="1" dirty="0">
                <a:latin typeface="Comic Sans MS" panose="030F0702030302020204" pitchFamily="66" charset="0"/>
              </a:rPr>
              <a:t>–</a:t>
            </a:r>
            <a:r>
              <a:rPr lang="en-GB" sz="2400" dirty="0">
                <a:latin typeface="Comic Sans MS" panose="030F0702030302020204" pitchFamily="66" charset="0"/>
              </a:rPr>
              <a:t> e.g. </a:t>
            </a:r>
            <a:r>
              <a:rPr lang="en-GB" sz="2400" i="0" u="none" strike="noStrike" dirty="0">
                <a:effectLst/>
                <a:latin typeface="Comic Sans MS" panose="030F0702030302020204" pitchFamily="66" charset="0"/>
              </a:rPr>
              <a:t>pupils capture examples of learning and demonstrate understanding in creative and meaningful ways e.g. photos, videos, presentations, researching, creating a science journal</a:t>
            </a:r>
          </a:p>
          <a:p>
            <a:pPr marL="342900" indent="-342900" rtl="0" fontAlgn="base">
              <a:spcBef>
                <a:spcPts val="0"/>
              </a:spcBef>
              <a:spcAft>
                <a:spcPts val="0"/>
              </a:spcAft>
              <a:buFont typeface="Wingdings" panose="05000000000000000000" pitchFamily="2" charset="2"/>
              <a:buChar char="v"/>
            </a:pPr>
            <a:endParaRPr lang="en-GB" sz="2400" dirty="0">
              <a:latin typeface="Comic Sans MS" panose="030F0702030302020204" pitchFamily="66" charset="0"/>
            </a:endParaRPr>
          </a:p>
          <a:p>
            <a:pPr marL="342900" indent="-342900" rtl="0" fontAlgn="base">
              <a:spcBef>
                <a:spcPts val="0"/>
              </a:spcBef>
              <a:spcAft>
                <a:spcPts val="0"/>
              </a:spcAft>
              <a:buFont typeface="Wingdings" panose="05000000000000000000" pitchFamily="2" charset="2"/>
              <a:buChar char="v"/>
            </a:pPr>
            <a:r>
              <a:rPr lang="en-GB" sz="2400" b="1" i="0" u="none" strike="noStrike" dirty="0">
                <a:effectLst/>
                <a:latin typeface="Comic Sans MS" panose="030F0702030302020204" pitchFamily="66" charset="0"/>
              </a:rPr>
              <a:t>Assessment – </a:t>
            </a:r>
            <a:r>
              <a:rPr lang="en-GB" sz="2400" i="0" u="none" strike="noStrike" dirty="0">
                <a:effectLst/>
                <a:latin typeface="Comic Sans MS" panose="030F0702030302020204" pitchFamily="66" charset="0"/>
              </a:rPr>
              <a:t>e.g</a:t>
            </a:r>
            <a:r>
              <a:rPr lang="en-GB" sz="2400" b="1" i="0" u="none" strike="noStrike" dirty="0">
                <a:effectLst/>
                <a:latin typeface="Comic Sans MS" panose="030F0702030302020204" pitchFamily="66" charset="0"/>
              </a:rPr>
              <a:t>. </a:t>
            </a:r>
            <a:r>
              <a:rPr lang="en-GB" sz="2400" b="0" i="0" u="none" strike="noStrike" dirty="0">
                <a:effectLst/>
                <a:latin typeface="Comic Sans MS" panose="030F0702030302020204" pitchFamily="66" charset="0"/>
              </a:rPr>
              <a:t>creation of quizzes </a:t>
            </a:r>
            <a:r>
              <a:rPr lang="en-GB" sz="2400" dirty="0">
                <a:latin typeface="Comic Sans MS" panose="030F0702030302020204" pitchFamily="66" charset="0"/>
              </a:rPr>
              <a:t>using Office 365 </a:t>
            </a:r>
            <a:r>
              <a:rPr lang="en-GB" sz="2400" b="0" i="0" u="none" strike="noStrike" dirty="0">
                <a:effectLst/>
                <a:latin typeface="Comic Sans MS" panose="030F0702030302020204" pitchFamily="66" charset="0"/>
              </a:rPr>
              <a:t>that auto-assess. </a:t>
            </a:r>
            <a:endParaRPr lang="en-GB" sz="2400" b="1" dirty="0">
              <a:latin typeface="Comic Sans MS" panose="030F0702030302020204" pitchFamily="66" charset="0"/>
            </a:endParaRPr>
          </a:p>
          <a:p>
            <a:pPr marL="342900" indent="-342900" rtl="0" fontAlgn="base">
              <a:spcBef>
                <a:spcPts val="0"/>
              </a:spcBef>
              <a:spcAft>
                <a:spcPts val="0"/>
              </a:spcAft>
              <a:buFont typeface="Wingdings" panose="05000000000000000000" pitchFamily="2" charset="2"/>
              <a:buChar char="v"/>
            </a:pPr>
            <a:endParaRPr lang="en-GB" sz="2400" b="1" i="0" u="none" strike="noStrike" dirty="0">
              <a:effectLst/>
              <a:latin typeface="Comic Sans MS" panose="030F0702030302020204" pitchFamily="66" charset="0"/>
            </a:endParaRPr>
          </a:p>
          <a:p>
            <a:pPr marL="342900" indent="-342900" rtl="0">
              <a:spcBef>
                <a:spcPts val="0"/>
              </a:spcBef>
              <a:spcAft>
                <a:spcPts val="0"/>
              </a:spcAft>
              <a:buFont typeface="Wingdings" panose="05000000000000000000" pitchFamily="2" charset="2"/>
              <a:buChar char="v"/>
            </a:pPr>
            <a:r>
              <a:rPr lang="en-GB" sz="2400" b="1" i="0" u="none" strike="noStrike" dirty="0">
                <a:effectLst/>
                <a:latin typeface="Comic Sans MS" panose="030F0702030302020204" pitchFamily="66" charset="0"/>
              </a:rPr>
              <a:t>Flipped learning – </a:t>
            </a:r>
            <a:r>
              <a:rPr lang="en-GB" sz="2400" i="0" u="none" strike="noStrike" dirty="0">
                <a:effectLst/>
                <a:latin typeface="Comic Sans MS" panose="030F0702030302020204" pitchFamily="66" charset="0"/>
              </a:rPr>
              <a:t>e.g. </a:t>
            </a:r>
            <a:r>
              <a:rPr lang="en-GB" sz="2400" b="0" i="0" u="none" strike="noStrike" dirty="0">
                <a:effectLst/>
                <a:latin typeface="Comic Sans MS" panose="030F0702030302020204" pitchFamily="66" charset="0"/>
              </a:rPr>
              <a:t>Learning can be shared with pupils before and after learning via tools such as Glow blogs</a:t>
            </a:r>
            <a:r>
              <a:rPr lang="en-GB" sz="2400" dirty="0">
                <a:latin typeface="Comic Sans MS" panose="030F0702030302020204" pitchFamily="66" charset="0"/>
              </a:rPr>
              <a:t>, </a:t>
            </a:r>
            <a:r>
              <a:rPr lang="en-GB" sz="2400" b="0" i="0" u="none" strike="noStrike" dirty="0">
                <a:effectLst/>
                <a:latin typeface="Comic Sans MS" panose="030F0702030302020204" pitchFamily="66" charset="0"/>
              </a:rPr>
              <a:t>MS OneNote</a:t>
            </a:r>
            <a:r>
              <a:rPr lang="en-GB" sz="2400" dirty="0">
                <a:latin typeface="Comic Sans MS" panose="030F0702030302020204" pitchFamily="66" charset="0"/>
              </a:rPr>
              <a:t>, </a:t>
            </a:r>
            <a:r>
              <a:rPr lang="en-GB" sz="2400" b="0" i="0" u="none" strike="noStrike" dirty="0">
                <a:effectLst/>
                <a:latin typeface="Comic Sans MS" panose="030F0702030302020204" pitchFamily="66" charset="0"/>
              </a:rPr>
              <a:t>Google Classroom</a:t>
            </a:r>
          </a:p>
        </p:txBody>
      </p:sp>
      <p:pic>
        <p:nvPicPr>
          <p:cNvPr id="12" name="Picture 11">
            <a:extLst>
              <a:ext uri="{FF2B5EF4-FFF2-40B4-BE49-F238E27FC236}">
                <a16:creationId xmlns:a16="http://schemas.microsoft.com/office/drawing/2014/main" id="{60E89325-45F9-5172-B354-84CADC7A0D7E}"/>
              </a:ext>
            </a:extLst>
          </p:cNvPr>
          <p:cNvPicPr>
            <a:picLocks noChangeAspect="1"/>
          </p:cNvPicPr>
          <p:nvPr/>
        </p:nvPicPr>
        <p:blipFill>
          <a:blip r:embed="rId4"/>
          <a:stretch>
            <a:fillRect/>
          </a:stretch>
        </p:blipFill>
        <p:spPr>
          <a:xfrm>
            <a:off x="784825" y="726289"/>
            <a:ext cx="1005927" cy="566977"/>
          </a:xfrm>
          <a:prstGeom prst="rect">
            <a:avLst/>
          </a:prstGeom>
        </p:spPr>
      </p:pic>
    </p:spTree>
    <p:extLst>
      <p:ext uri="{BB962C8B-B14F-4D97-AF65-F5344CB8AC3E}">
        <p14:creationId xmlns:p14="http://schemas.microsoft.com/office/powerpoint/2010/main" val="767169914"/>
      </p:ext>
    </p:extLst>
  </p:cSld>
  <p:clrMapOvr>
    <a:masterClrMapping/>
  </p:clrMapOvr>
  <mc:AlternateContent xmlns:mc="http://schemas.openxmlformats.org/markup-compatibility/2006" xmlns:p14="http://schemas.microsoft.com/office/powerpoint/2010/main">
    <mc:Choice Requires="p14">
      <p:transition spd="slow" p14:dur="2000" advTm="6887"/>
    </mc:Choice>
    <mc:Fallback xmlns="">
      <p:transition spd="slow" advTm="688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0912E249-670F-6E7E-B020-0FEE4C76D130}"/>
              </a:ext>
            </a:extLst>
          </p:cNvPr>
          <p:cNvSpPr txBox="1"/>
          <p:nvPr/>
        </p:nvSpPr>
        <p:spPr>
          <a:xfrm>
            <a:off x="1794463" y="327786"/>
            <a:ext cx="8219661" cy="646331"/>
          </a:xfrm>
          <a:prstGeom prst="rect">
            <a:avLst/>
          </a:prstGeom>
          <a:noFill/>
        </p:spPr>
        <p:txBody>
          <a:bodyPr wrap="square" rtlCol="0">
            <a:spAutoFit/>
          </a:bodyPr>
          <a:lstStyle/>
          <a:p>
            <a:pPr algn="ctr"/>
            <a:r>
              <a:rPr lang="en-GB" sz="3600" b="1" dirty="0">
                <a:latin typeface="Comic Sans MS" panose="030F0702030302020204" pitchFamily="66" charset="0"/>
              </a:rPr>
              <a:t>STEM in the Outdoors</a:t>
            </a:r>
          </a:p>
        </p:txBody>
      </p:sp>
      <p:sp>
        <p:nvSpPr>
          <p:cNvPr id="5" name="TextBox 4">
            <a:extLst>
              <a:ext uri="{FF2B5EF4-FFF2-40B4-BE49-F238E27FC236}">
                <a16:creationId xmlns:a16="http://schemas.microsoft.com/office/drawing/2014/main" id="{8423E0CB-57DC-FEB9-389D-25367A0F6752}"/>
              </a:ext>
            </a:extLst>
          </p:cNvPr>
          <p:cNvSpPr txBox="1"/>
          <p:nvPr/>
        </p:nvSpPr>
        <p:spPr>
          <a:xfrm rot="21268604">
            <a:off x="776118" y="1118695"/>
            <a:ext cx="4567543" cy="4801314"/>
          </a:xfrm>
          <a:prstGeom prst="rect">
            <a:avLst/>
          </a:prstGeom>
          <a:noFill/>
        </p:spPr>
        <p:txBody>
          <a:bodyPr wrap="square" rtlCol="0">
            <a:spAutoFit/>
          </a:bodyPr>
          <a:lstStyle/>
          <a:p>
            <a:pPr algn="just"/>
            <a:r>
              <a:rPr lang="en-GB" dirty="0">
                <a:latin typeface="Comic Sans MS" panose="030F0702030302020204" pitchFamily="66" charset="0"/>
              </a:rPr>
              <a:t>Can you create an instrument to measure and record (e.g. wind, rain or temperature) the weather using natural and other resources? </a:t>
            </a:r>
          </a:p>
          <a:p>
            <a:pPr algn="just"/>
            <a:endParaRPr lang="en-GB" i="1" dirty="0">
              <a:latin typeface="Comic Sans MS" panose="030F0702030302020204" pitchFamily="66" charset="0"/>
            </a:endParaRPr>
          </a:p>
          <a:p>
            <a:pPr algn="just"/>
            <a:r>
              <a:rPr lang="en-GB" dirty="0">
                <a:latin typeface="Comic Sans MS" panose="030F0702030302020204" pitchFamily="66" charset="0"/>
              </a:rPr>
              <a:t>Learners  work together and using  natural resources and/or additional materials, create an instrument to measure the weather. They explain how their instrument works  and justify their choice of materials.</a:t>
            </a:r>
          </a:p>
          <a:p>
            <a:pPr algn="just"/>
            <a:endParaRPr lang="en-GB" dirty="0">
              <a:latin typeface="Comic Sans MS" panose="030F0702030302020204" pitchFamily="66" charset="0"/>
            </a:endParaRPr>
          </a:p>
          <a:p>
            <a:pPr algn="just"/>
            <a:r>
              <a:rPr lang="en-GB" dirty="0">
                <a:latin typeface="Comic Sans MS" panose="030F0702030302020204" pitchFamily="66" charset="0"/>
              </a:rPr>
              <a:t>They record the weather using their instrument; this could involve recording data on a table, making sketches or taking photographs. Learners then display their data appropriately.</a:t>
            </a:r>
          </a:p>
        </p:txBody>
      </p:sp>
      <p:sp>
        <p:nvSpPr>
          <p:cNvPr id="6" name="TextBox 5">
            <a:extLst>
              <a:ext uri="{FF2B5EF4-FFF2-40B4-BE49-F238E27FC236}">
                <a16:creationId xmlns:a16="http://schemas.microsoft.com/office/drawing/2014/main" id="{B737A814-771B-7D99-D9A2-5B33BA03F5B0}"/>
              </a:ext>
            </a:extLst>
          </p:cNvPr>
          <p:cNvSpPr txBox="1"/>
          <p:nvPr/>
        </p:nvSpPr>
        <p:spPr>
          <a:xfrm rot="465732">
            <a:off x="6921119" y="1126105"/>
            <a:ext cx="4832264" cy="3662541"/>
          </a:xfrm>
          <a:prstGeom prst="rect">
            <a:avLst/>
          </a:prstGeom>
          <a:noFill/>
        </p:spPr>
        <p:txBody>
          <a:bodyPr wrap="square">
            <a:spAutoFit/>
          </a:bodyPr>
          <a:lstStyle/>
          <a:p>
            <a:pPr algn="just"/>
            <a:r>
              <a:rPr lang="en-GB" sz="1600" i="1" dirty="0">
                <a:latin typeface="Comic Sans MS" panose="030F0702030302020204" pitchFamily="66" charset="0"/>
              </a:rPr>
              <a:t>By using a range of instruments, I can measure</a:t>
            </a:r>
          </a:p>
          <a:p>
            <a:pPr algn="just"/>
            <a:r>
              <a:rPr lang="en-GB" sz="1600" i="1" dirty="0">
                <a:latin typeface="Comic Sans MS" panose="030F0702030302020204" pitchFamily="66" charset="0"/>
              </a:rPr>
              <a:t>and record the weather and discuss how</a:t>
            </a:r>
          </a:p>
          <a:p>
            <a:pPr algn="just"/>
            <a:r>
              <a:rPr lang="en-GB" sz="1600" i="1" dirty="0">
                <a:latin typeface="Comic Sans MS" panose="030F0702030302020204" pitchFamily="66" charset="0"/>
              </a:rPr>
              <a:t>weather affects my life. </a:t>
            </a:r>
            <a:r>
              <a:rPr lang="en-GB" sz="1600" b="1" i="1" dirty="0">
                <a:solidFill>
                  <a:srgbClr val="FF00FF"/>
                </a:solidFill>
                <a:latin typeface="Comic Sans MS" panose="030F0702030302020204" pitchFamily="66" charset="0"/>
              </a:rPr>
              <a:t>SOC 1-12a</a:t>
            </a:r>
          </a:p>
          <a:p>
            <a:pPr algn="just"/>
            <a:r>
              <a:rPr lang="en-GB" sz="1600" i="1" dirty="0">
                <a:latin typeface="Comic Sans MS" panose="030F0702030302020204" pitchFamily="66" charset="0"/>
              </a:rPr>
              <a:t>I can estimate how long or heavy an object is,</a:t>
            </a:r>
          </a:p>
          <a:p>
            <a:pPr algn="just"/>
            <a:r>
              <a:rPr lang="en-GB" sz="1600" i="1" dirty="0">
                <a:latin typeface="Comic Sans MS" panose="030F0702030302020204" pitchFamily="66" charset="0"/>
              </a:rPr>
              <a:t>or the amount it holds, using everyday things</a:t>
            </a:r>
          </a:p>
          <a:p>
            <a:pPr algn="just"/>
            <a:r>
              <a:rPr lang="en-GB" sz="1600" i="1" dirty="0">
                <a:latin typeface="Comic Sans MS" panose="030F0702030302020204" pitchFamily="66" charset="0"/>
              </a:rPr>
              <a:t>as a guide, then measure or weigh using</a:t>
            </a:r>
          </a:p>
          <a:p>
            <a:pPr algn="just"/>
            <a:r>
              <a:rPr lang="en-GB" sz="1600" i="1" dirty="0">
                <a:latin typeface="Comic Sans MS" panose="030F0702030302020204" pitchFamily="66" charset="0"/>
              </a:rPr>
              <a:t>appropriate instruments. </a:t>
            </a:r>
            <a:r>
              <a:rPr lang="en-GB" sz="1600" b="1" i="1" dirty="0">
                <a:solidFill>
                  <a:srgbClr val="0070C0"/>
                </a:solidFill>
                <a:latin typeface="Comic Sans MS" panose="030F0702030302020204" pitchFamily="66" charset="0"/>
              </a:rPr>
              <a:t>MNU 1-11a</a:t>
            </a:r>
          </a:p>
          <a:p>
            <a:pPr algn="just"/>
            <a:r>
              <a:rPr lang="en-GB" sz="1600" i="1" dirty="0">
                <a:latin typeface="Comic Sans MS" panose="030F0702030302020204" pitchFamily="66" charset="0"/>
              </a:rPr>
              <a:t>By safely observing and recording the sun and</a:t>
            </a:r>
          </a:p>
          <a:p>
            <a:pPr algn="just"/>
            <a:r>
              <a:rPr lang="en-GB" sz="1600" i="1" dirty="0">
                <a:latin typeface="Comic Sans MS" panose="030F0702030302020204" pitchFamily="66" charset="0"/>
              </a:rPr>
              <a:t>moon at various times, I can describe their</a:t>
            </a:r>
          </a:p>
          <a:p>
            <a:pPr algn="just"/>
            <a:r>
              <a:rPr lang="en-GB" sz="1600" i="1" dirty="0">
                <a:latin typeface="Comic Sans MS" panose="030F0702030302020204" pitchFamily="66" charset="0"/>
              </a:rPr>
              <a:t>patterns of movement and changes over time.</a:t>
            </a:r>
          </a:p>
          <a:p>
            <a:pPr algn="just"/>
            <a:r>
              <a:rPr lang="en-GB" sz="1600" i="1" dirty="0">
                <a:latin typeface="Comic Sans MS" panose="030F0702030302020204" pitchFamily="66" charset="0"/>
              </a:rPr>
              <a:t>I can relate these to the length of a day, a</a:t>
            </a:r>
          </a:p>
          <a:p>
            <a:pPr algn="just"/>
            <a:r>
              <a:rPr lang="en-GB" sz="1600" i="1" dirty="0">
                <a:latin typeface="Comic Sans MS" panose="030F0702030302020204" pitchFamily="66" charset="0"/>
              </a:rPr>
              <a:t>month and a year. </a:t>
            </a:r>
            <a:r>
              <a:rPr lang="en-GB" sz="1600" b="1" i="1" dirty="0">
                <a:solidFill>
                  <a:srgbClr val="00B050"/>
                </a:solidFill>
                <a:latin typeface="Comic Sans MS" panose="030F0702030302020204" pitchFamily="66" charset="0"/>
              </a:rPr>
              <a:t>SCN 1-06a</a:t>
            </a:r>
          </a:p>
          <a:p>
            <a:pPr algn="just"/>
            <a:r>
              <a:rPr lang="en-GB" sz="1600" i="1" dirty="0">
                <a:latin typeface="Comic Sans MS" panose="030F0702030302020204" pitchFamily="66" charset="0"/>
              </a:rPr>
              <a:t>I can design and construct models and explain</a:t>
            </a:r>
          </a:p>
          <a:p>
            <a:pPr algn="just"/>
            <a:r>
              <a:rPr lang="en-GB" sz="1600" i="1" dirty="0">
                <a:latin typeface="Comic Sans MS" panose="030F0702030302020204" pitchFamily="66" charset="0"/>
              </a:rPr>
              <a:t>my solutions. </a:t>
            </a:r>
            <a:r>
              <a:rPr lang="en-GB" sz="1600" b="1" i="1" dirty="0">
                <a:solidFill>
                  <a:srgbClr val="00B0F0"/>
                </a:solidFill>
                <a:latin typeface="Comic Sans MS" panose="030F0702030302020204" pitchFamily="66" charset="0"/>
              </a:rPr>
              <a:t>TCH 1-10a</a:t>
            </a:r>
          </a:p>
        </p:txBody>
      </p:sp>
      <p:pic>
        <p:nvPicPr>
          <p:cNvPr id="8" name="Picture 7" descr="A picture containing tree, ground, outdoor&#10;&#10;Description automatically generated">
            <a:extLst>
              <a:ext uri="{FF2B5EF4-FFF2-40B4-BE49-F238E27FC236}">
                <a16:creationId xmlns:a16="http://schemas.microsoft.com/office/drawing/2014/main" id="{D04E0E91-41C1-B7B1-65F4-6545B63EDAA6}"/>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6015577" y="4554583"/>
            <a:ext cx="3095635" cy="2064764"/>
          </a:xfrm>
          <a:prstGeom prst="rect">
            <a:avLst/>
          </a:prstGeom>
        </p:spPr>
      </p:pic>
      <p:sp>
        <p:nvSpPr>
          <p:cNvPr id="9" name="TextBox 8">
            <a:extLst>
              <a:ext uri="{FF2B5EF4-FFF2-40B4-BE49-F238E27FC236}">
                <a16:creationId xmlns:a16="http://schemas.microsoft.com/office/drawing/2014/main" id="{B3F4BDF2-5B11-1E3B-B6DE-EB649FB5BC74}"/>
              </a:ext>
            </a:extLst>
          </p:cNvPr>
          <p:cNvSpPr txBox="1"/>
          <p:nvPr/>
        </p:nvSpPr>
        <p:spPr>
          <a:xfrm>
            <a:off x="8550316" y="7009591"/>
            <a:ext cx="495343" cy="1754326"/>
          </a:xfrm>
          <a:prstGeom prst="rect">
            <a:avLst/>
          </a:prstGeom>
          <a:noFill/>
        </p:spPr>
        <p:txBody>
          <a:bodyPr wrap="square" rtlCol="0">
            <a:spAutoFit/>
          </a:bodyPr>
          <a:lstStyle/>
          <a:p>
            <a:r>
              <a:rPr lang="en-GB" sz="900">
                <a:hlinkClick r:id="rId5" tooltip="https://www.flickr.com/photos/84496435@N00/437673534/"/>
              </a:rPr>
              <a:t>This Photo</a:t>
            </a:r>
            <a:r>
              <a:rPr lang="en-GB" sz="900"/>
              <a:t> by Unknown Author is licensed under </a:t>
            </a:r>
            <a:r>
              <a:rPr lang="en-GB" sz="900">
                <a:hlinkClick r:id="rId6" tooltip="https://creativecommons.org/licenses/by-nc/3.0/"/>
              </a:rPr>
              <a:t>CC BY-NC</a:t>
            </a:r>
            <a:endParaRPr lang="en-GB" sz="900"/>
          </a:p>
        </p:txBody>
      </p:sp>
      <p:pic>
        <p:nvPicPr>
          <p:cNvPr id="3" name="Picture 2">
            <a:extLst>
              <a:ext uri="{FF2B5EF4-FFF2-40B4-BE49-F238E27FC236}">
                <a16:creationId xmlns:a16="http://schemas.microsoft.com/office/drawing/2014/main" id="{7563BADE-A810-B86C-4FFD-D5ACBF188CEA}"/>
              </a:ext>
            </a:extLst>
          </p:cNvPr>
          <p:cNvPicPr>
            <a:picLocks noChangeAspect="1"/>
          </p:cNvPicPr>
          <p:nvPr/>
        </p:nvPicPr>
        <p:blipFill>
          <a:blip r:embed="rId7"/>
          <a:stretch>
            <a:fillRect/>
          </a:stretch>
        </p:blipFill>
        <p:spPr>
          <a:xfrm>
            <a:off x="1378786" y="6127274"/>
            <a:ext cx="1004347" cy="564945"/>
          </a:xfrm>
          <a:prstGeom prst="rect">
            <a:avLst/>
          </a:prstGeom>
        </p:spPr>
      </p:pic>
      <p:sp>
        <p:nvSpPr>
          <p:cNvPr id="7" name="TextBox 6">
            <a:extLst>
              <a:ext uri="{FF2B5EF4-FFF2-40B4-BE49-F238E27FC236}">
                <a16:creationId xmlns:a16="http://schemas.microsoft.com/office/drawing/2014/main" id="{E5A72529-038A-659F-7B44-F612FA479983}"/>
              </a:ext>
            </a:extLst>
          </p:cNvPr>
          <p:cNvSpPr txBox="1"/>
          <p:nvPr/>
        </p:nvSpPr>
        <p:spPr>
          <a:xfrm>
            <a:off x="2533229" y="6064585"/>
            <a:ext cx="3095635" cy="646331"/>
          </a:xfrm>
          <a:prstGeom prst="rect">
            <a:avLst/>
          </a:prstGeom>
          <a:noFill/>
        </p:spPr>
        <p:txBody>
          <a:bodyPr wrap="square" rtlCol="0">
            <a:spAutoFit/>
          </a:bodyPr>
          <a:lstStyle/>
          <a:p>
            <a:r>
              <a:rPr lang="en-GB" dirty="0">
                <a:solidFill>
                  <a:srgbClr val="00B0F0"/>
                </a:solidFill>
                <a:latin typeface="Comic Sans MS" panose="030F0702030302020204" pitchFamily="66" charset="0"/>
              </a:rPr>
              <a:t>Use an Excel spreadsheet to analyse the data </a:t>
            </a:r>
          </a:p>
        </p:txBody>
      </p:sp>
    </p:spTree>
    <p:extLst>
      <p:ext uri="{BB962C8B-B14F-4D97-AF65-F5344CB8AC3E}">
        <p14:creationId xmlns:p14="http://schemas.microsoft.com/office/powerpoint/2010/main" val="3614443635"/>
      </p:ext>
    </p:extLst>
  </p:cSld>
  <p:clrMapOvr>
    <a:masterClrMapping/>
  </p:clrMapOvr>
  <mc:AlternateContent xmlns:mc="http://schemas.openxmlformats.org/markup-compatibility/2006" xmlns:p14="http://schemas.microsoft.com/office/powerpoint/2010/main">
    <mc:Choice Requires="p14">
      <p:transition spd="slow" p14:dur="2000" advTm="17269"/>
    </mc:Choice>
    <mc:Fallback xmlns="">
      <p:transition spd="slow" advTm="172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2000"/>
                                        <p:tgtEl>
                                          <p:spTgt spid="8"/>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2000"/>
                                        <p:tgtEl>
                                          <p:spTgt spid="3"/>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0912E249-670F-6E7E-B020-0FEE4C76D130}"/>
              </a:ext>
            </a:extLst>
          </p:cNvPr>
          <p:cNvSpPr txBox="1"/>
          <p:nvPr/>
        </p:nvSpPr>
        <p:spPr>
          <a:xfrm>
            <a:off x="2032086" y="240527"/>
            <a:ext cx="8219661" cy="646331"/>
          </a:xfrm>
          <a:prstGeom prst="rect">
            <a:avLst/>
          </a:prstGeom>
          <a:noFill/>
        </p:spPr>
        <p:txBody>
          <a:bodyPr wrap="square" rtlCol="0">
            <a:spAutoFit/>
          </a:bodyPr>
          <a:lstStyle/>
          <a:p>
            <a:pPr algn="ctr"/>
            <a:r>
              <a:rPr lang="en-GB" sz="3600" b="1" dirty="0">
                <a:latin typeface="Comic Sans MS" panose="030F0702030302020204" pitchFamily="66" charset="0"/>
              </a:rPr>
              <a:t>STEM in the Outdoors</a:t>
            </a:r>
          </a:p>
        </p:txBody>
      </p:sp>
      <p:sp>
        <p:nvSpPr>
          <p:cNvPr id="3" name="TextBox 2">
            <a:extLst>
              <a:ext uri="{FF2B5EF4-FFF2-40B4-BE49-F238E27FC236}">
                <a16:creationId xmlns:a16="http://schemas.microsoft.com/office/drawing/2014/main" id="{F558E340-69DA-ED07-86F4-2E117251C646}"/>
              </a:ext>
            </a:extLst>
          </p:cNvPr>
          <p:cNvSpPr txBox="1"/>
          <p:nvPr/>
        </p:nvSpPr>
        <p:spPr>
          <a:xfrm rot="705121">
            <a:off x="5762266" y="1527664"/>
            <a:ext cx="4794013" cy="3970318"/>
          </a:xfrm>
          <a:prstGeom prst="rect">
            <a:avLst/>
          </a:prstGeom>
          <a:noFill/>
        </p:spPr>
        <p:txBody>
          <a:bodyPr wrap="square" rtlCol="0">
            <a:spAutoFit/>
          </a:bodyPr>
          <a:lstStyle/>
          <a:p>
            <a:pPr algn="just"/>
            <a:r>
              <a:rPr lang="en-GB" b="1" i="1" dirty="0">
                <a:latin typeface="Comic Sans MS" panose="030F0702030302020204" pitchFamily="66" charset="0"/>
              </a:rPr>
              <a:t>How long does it take for a puddle to evaporate?</a:t>
            </a:r>
          </a:p>
          <a:p>
            <a:pPr algn="just"/>
            <a:endParaRPr lang="en-GB" dirty="0">
              <a:latin typeface="Comic Sans MS" panose="030F0702030302020204" pitchFamily="66" charset="0"/>
            </a:endParaRPr>
          </a:p>
          <a:p>
            <a:pPr algn="just"/>
            <a:r>
              <a:rPr lang="en-GB" dirty="0">
                <a:latin typeface="Comic Sans MS" panose="030F0702030302020204" pitchFamily="66" charset="0"/>
              </a:rPr>
              <a:t>Learners explore the change in state of water on a sunny day.</a:t>
            </a:r>
          </a:p>
          <a:p>
            <a:pPr algn="just"/>
            <a:endParaRPr lang="en-GB" dirty="0">
              <a:latin typeface="Comic Sans MS" panose="030F0702030302020204" pitchFamily="66" charset="0"/>
            </a:endParaRPr>
          </a:p>
          <a:p>
            <a:pPr algn="just"/>
            <a:r>
              <a:rPr lang="en-GB" sz="1600" i="1" dirty="0">
                <a:latin typeface="Comic Sans MS" panose="030F0702030302020204" pitchFamily="66" charset="0"/>
              </a:rPr>
              <a:t>I can explain how different methods can</a:t>
            </a:r>
          </a:p>
          <a:p>
            <a:pPr algn="just"/>
            <a:r>
              <a:rPr lang="en-GB" sz="1600" i="1" dirty="0">
                <a:latin typeface="Comic Sans MS" panose="030F0702030302020204" pitchFamily="66" charset="0"/>
              </a:rPr>
              <a:t>be used to find the perimeter and area of a simple 2D shape or volume of a simple 3D object. </a:t>
            </a:r>
            <a:r>
              <a:rPr lang="en-GB" sz="1600" b="1" i="1" dirty="0">
                <a:solidFill>
                  <a:srgbClr val="0070C0"/>
                </a:solidFill>
                <a:latin typeface="Comic Sans MS" panose="030F0702030302020204" pitchFamily="66" charset="0"/>
              </a:rPr>
              <a:t>MNU 2-11c</a:t>
            </a:r>
          </a:p>
          <a:p>
            <a:pPr algn="just"/>
            <a:endParaRPr lang="en-GB" sz="1600" i="1" dirty="0">
              <a:latin typeface="Comic Sans MS" panose="030F0702030302020204" pitchFamily="66" charset="0"/>
            </a:endParaRPr>
          </a:p>
          <a:p>
            <a:pPr algn="just"/>
            <a:r>
              <a:rPr lang="en-GB" sz="1600" i="1" dirty="0">
                <a:latin typeface="Comic Sans MS" panose="030F0702030302020204" pitchFamily="66" charset="0"/>
              </a:rPr>
              <a:t>I can apply my knowledge of how water</a:t>
            </a:r>
          </a:p>
          <a:p>
            <a:pPr algn="just"/>
            <a:r>
              <a:rPr lang="en-GB" sz="1600" i="1" dirty="0">
                <a:latin typeface="Comic Sans MS" panose="030F0702030302020204" pitchFamily="66" charset="0"/>
              </a:rPr>
              <a:t>changes state to help me understand</a:t>
            </a:r>
          </a:p>
          <a:p>
            <a:pPr algn="just"/>
            <a:r>
              <a:rPr lang="en-GB" sz="1600" i="1" dirty="0">
                <a:latin typeface="Comic Sans MS" panose="030F0702030302020204" pitchFamily="66" charset="0"/>
              </a:rPr>
              <a:t>the processes involved in the water cycle in nature over time. </a:t>
            </a:r>
            <a:r>
              <a:rPr lang="en-GB" sz="1600" b="1" i="1" dirty="0">
                <a:solidFill>
                  <a:srgbClr val="00B050"/>
                </a:solidFill>
                <a:latin typeface="Comic Sans MS" panose="030F0702030302020204" pitchFamily="66" charset="0"/>
              </a:rPr>
              <a:t>SCN 2-05a</a:t>
            </a:r>
          </a:p>
        </p:txBody>
      </p:sp>
      <p:pic>
        <p:nvPicPr>
          <p:cNvPr id="9" name="Picture 8">
            <a:extLst>
              <a:ext uri="{FF2B5EF4-FFF2-40B4-BE49-F238E27FC236}">
                <a16:creationId xmlns:a16="http://schemas.microsoft.com/office/drawing/2014/main" id="{8C5E2CD6-14C2-0A49-7E9F-7AAC508B68C9}"/>
              </a:ext>
            </a:extLst>
          </p:cNvPr>
          <p:cNvPicPr>
            <a:picLocks noChangeAspect="1"/>
          </p:cNvPicPr>
          <p:nvPr/>
        </p:nvPicPr>
        <p:blipFill>
          <a:blip r:embed="rId3"/>
          <a:stretch>
            <a:fillRect/>
          </a:stretch>
        </p:blipFill>
        <p:spPr>
          <a:xfrm rot="352223">
            <a:off x="910631" y="764804"/>
            <a:ext cx="2748164" cy="2160000"/>
          </a:xfrm>
          <a:prstGeom prst="rect">
            <a:avLst/>
          </a:prstGeom>
        </p:spPr>
      </p:pic>
      <p:pic>
        <p:nvPicPr>
          <p:cNvPr id="7" name="Picture 6" descr="A picture containing outdoor, yellow, ground, hydrant&#10;&#10;Description automatically generated">
            <a:extLst>
              <a:ext uri="{FF2B5EF4-FFF2-40B4-BE49-F238E27FC236}">
                <a16:creationId xmlns:a16="http://schemas.microsoft.com/office/drawing/2014/main" id="{E53B24CC-79BD-2936-5654-E9B3E3687E0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rot="20972851">
            <a:off x="2204110" y="2910397"/>
            <a:ext cx="2881702" cy="2160000"/>
          </a:xfrm>
          <a:prstGeom prst="rect">
            <a:avLst/>
          </a:prstGeom>
        </p:spPr>
      </p:pic>
      <p:sp>
        <p:nvSpPr>
          <p:cNvPr id="5" name="TextBox 4">
            <a:extLst>
              <a:ext uri="{FF2B5EF4-FFF2-40B4-BE49-F238E27FC236}">
                <a16:creationId xmlns:a16="http://schemas.microsoft.com/office/drawing/2014/main" id="{F220E534-2787-A165-834D-F4903CD6848B}"/>
              </a:ext>
            </a:extLst>
          </p:cNvPr>
          <p:cNvSpPr txBox="1"/>
          <p:nvPr/>
        </p:nvSpPr>
        <p:spPr>
          <a:xfrm>
            <a:off x="1367183" y="5569223"/>
            <a:ext cx="4549100" cy="646331"/>
          </a:xfrm>
          <a:prstGeom prst="rect">
            <a:avLst/>
          </a:prstGeom>
          <a:noFill/>
        </p:spPr>
        <p:txBody>
          <a:bodyPr wrap="square" rtlCol="0">
            <a:spAutoFit/>
          </a:bodyPr>
          <a:lstStyle/>
          <a:p>
            <a:r>
              <a:rPr lang="en-GB" sz="1800" b="0" i="0" u="none" strike="noStrike" dirty="0">
                <a:solidFill>
                  <a:srgbClr val="00B0F0"/>
                </a:solidFill>
                <a:effectLst/>
                <a:latin typeface="Comic Sans MS" panose="030F0702030302020204" pitchFamily="66" charset="0"/>
              </a:rPr>
              <a:t>Use a camera with a time-lapse function to capture the puddle evaporating</a:t>
            </a:r>
            <a:endParaRPr lang="en-GB" dirty="0">
              <a:solidFill>
                <a:srgbClr val="00B0F0"/>
              </a:solidFill>
              <a:latin typeface="Comic Sans MS" panose="030F0702030302020204" pitchFamily="66" charset="0"/>
            </a:endParaRPr>
          </a:p>
        </p:txBody>
      </p:sp>
      <p:pic>
        <p:nvPicPr>
          <p:cNvPr id="6" name="Picture 5">
            <a:extLst>
              <a:ext uri="{FF2B5EF4-FFF2-40B4-BE49-F238E27FC236}">
                <a16:creationId xmlns:a16="http://schemas.microsoft.com/office/drawing/2014/main" id="{D90A2A5A-A2E1-1ADC-D21B-D92E96ABA101}"/>
              </a:ext>
            </a:extLst>
          </p:cNvPr>
          <p:cNvPicPr>
            <a:picLocks noChangeAspect="1"/>
          </p:cNvPicPr>
          <p:nvPr/>
        </p:nvPicPr>
        <p:blipFill>
          <a:blip r:embed="rId6"/>
          <a:stretch>
            <a:fillRect/>
          </a:stretch>
        </p:blipFill>
        <p:spPr>
          <a:xfrm>
            <a:off x="304413" y="5661094"/>
            <a:ext cx="1005927" cy="566977"/>
          </a:xfrm>
          <a:prstGeom prst="rect">
            <a:avLst/>
          </a:prstGeom>
        </p:spPr>
      </p:pic>
    </p:spTree>
    <p:extLst>
      <p:ext uri="{BB962C8B-B14F-4D97-AF65-F5344CB8AC3E}">
        <p14:creationId xmlns:p14="http://schemas.microsoft.com/office/powerpoint/2010/main" val="258726606"/>
      </p:ext>
    </p:extLst>
  </p:cSld>
  <p:clrMapOvr>
    <a:masterClrMapping/>
  </p:clrMapOvr>
  <mc:AlternateContent xmlns:mc="http://schemas.openxmlformats.org/markup-compatibility/2006" xmlns:p14="http://schemas.microsoft.com/office/powerpoint/2010/main">
    <mc:Choice Requires="p14">
      <p:transition spd="slow" p14:dur="2000" advTm="10967"/>
    </mc:Choice>
    <mc:Fallback xmlns="">
      <p:transition spd="slow" advTm="109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2000"/>
                                        <p:tgtEl>
                                          <p:spTgt spid="9"/>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childTnLst>
                                </p:cTn>
                              </p:par>
                            </p:childTnLst>
                          </p:cTn>
                        </p:par>
                        <p:par>
                          <p:cTn id="16" fill="hold">
                            <p:stCondLst>
                              <p:cond delay="7000"/>
                            </p:stCondLst>
                            <p:childTnLst>
                              <p:par>
                                <p:cTn id="17" presetID="10" presetClass="entr" presetSubtype="0" fill="hold"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00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78B71924-6D4E-2F32-FC6D-23D31DC767D7}"/>
              </a:ext>
            </a:extLst>
          </p:cNvPr>
          <p:cNvPicPr>
            <a:picLocks noChangeAspect="1"/>
          </p:cNvPicPr>
          <p:nvPr/>
        </p:nvPicPr>
        <p:blipFill>
          <a:blip r:embed="rId3"/>
          <a:stretch>
            <a:fillRect/>
          </a:stretch>
        </p:blipFill>
        <p:spPr>
          <a:xfrm>
            <a:off x="6243255" y="4336609"/>
            <a:ext cx="1749061" cy="2187990"/>
          </a:xfrm>
          <a:prstGeom prst="rect">
            <a:avLst/>
          </a:prstGeom>
        </p:spPr>
      </p:pic>
      <p:pic>
        <p:nvPicPr>
          <p:cNvPr id="13" name="Picture 12">
            <a:extLst>
              <a:ext uri="{FF2B5EF4-FFF2-40B4-BE49-F238E27FC236}">
                <a16:creationId xmlns:a16="http://schemas.microsoft.com/office/drawing/2014/main" id="{6BB2A6F2-287C-EFE7-33B7-E2F893755EF4}"/>
              </a:ext>
            </a:extLst>
          </p:cNvPr>
          <p:cNvPicPr>
            <a:picLocks noChangeAspect="1"/>
          </p:cNvPicPr>
          <p:nvPr/>
        </p:nvPicPr>
        <p:blipFill>
          <a:blip r:embed="rId4"/>
          <a:stretch>
            <a:fillRect/>
          </a:stretch>
        </p:blipFill>
        <p:spPr>
          <a:xfrm>
            <a:off x="10108523" y="248102"/>
            <a:ext cx="1786626" cy="2696533"/>
          </a:xfrm>
          <a:prstGeom prst="rect">
            <a:avLst/>
          </a:prstGeom>
        </p:spPr>
      </p:pic>
      <p:pic>
        <p:nvPicPr>
          <p:cNvPr id="9" name="Picture 8">
            <a:extLst>
              <a:ext uri="{FF2B5EF4-FFF2-40B4-BE49-F238E27FC236}">
                <a16:creationId xmlns:a16="http://schemas.microsoft.com/office/drawing/2014/main" id="{45DF2E67-CE0C-D035-59CB-0D0F4A57D5DF}"/>
              </a:ext>
            </a:extLst>
          </p:cNvPr>
          <p:cNvPicPr>
            <a:picLocks noChangeAspect="1"/>
          </p:cNvPicPr>
          <p:nvPr/>
        </p:nvPicPr>
        <p:blipFill>
          <a:blip r:embed="rId5"/>
          <a:stretch>
            <a:fillRect/>
          </a:stretch>
        </p:blipFill>
        <p:spPr>
          <a:xfrm>
            <a:off x="3740663" y="3600424"/>
            <a:ext cx="1933575" cy="2924175"/>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6"/>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61543" y="273129"/>
            <a:ext cx="9924175" cy="646331"/>
          </a:xfrm>
          <a:prstGeom prst="rect">
            <a:avLst/>
          </a:prstGeom>
          <a:noFill/>
        </p:spPr>
        <p:txBody>
          <a:bodyPr wrap="square" rtlCol="0">
            <a:spAutoFit/>
          </a:bodyPr>
          <a:lstStyle/>
          <a:p>
            <a:pPr algn="ctr"/>
            <a:r>
              <a:rPr lang="en-GB" sz="3600" b="1" dirty="0">
                <a:latin typeface="Comic Sans MS" panose="030F0702030302020204" pitchFamily="66" charset="0"/>
              </a:rPr>
              <a:t>STEM through Stories</a:t>
            </a:r>
          </a:p>
        </p:txBody>
      </p:sp>
      <p:sp>
        <p:nvSpPr>
          <p:cNvPr id="6" name="TextBox 5">
            <a:extLst>
              <a:ext uri="{FF2B5EF4-FFF2-40B4-BE49-F238E27FC236}">
                <a16:creationId xmlns:a16="http://schemas.microsoft.com/office/drawing/2014/main" id="{2C14CBC3-3BC7-C9BB-2E86-729669181B7B}"/>
              </a:ext>
            </a:extLst>
          </p:cNvPr>
          <p:cNvSpPr txBox="1"/>
          <p:nvPr/>
        </p:nvSpPr>
        <p:spPr>
          <a:xfrm>
            <a:off x="1915297" y="1396314"/>
            <a:ext cx="8600302" cy="400110"/>
          </a:xfrm>
          <a:prstGeom prst="rect">
            <a:avLst/>
          </a:prstGeom>
          <a:noFill/>
        </p:spPr>
        <p:txBody>
          <a:bodyPr wrap="square">
            <a:spAutoFit/>
          </a:bodyPr>
          <a:lstStyle/>
          <a:p>
            <a:pPr algn="ctr"/>
            <a:r>
              <a:rPr lang="en-GB" sz="2000" b="0" i="0" dirty="0">
                <a:solidFill>
                  <a:srgbClr val="0B0C0C"/>
                </a:solidFill>
                <a:effectLst/>
                <a:latin typeface="Comic Sans MS" panose="030F0702030302020204" pitchFamily="66" charset="0"/>
              </a:rPr>
              <a:t> </a:t>
            </a:r>
            <a:endParaRPr lang="en-GB" sz="2000" dirty="0">
              <a:latin typeface="Comic Sans MS" panose="030F0702030302020204" pitchFamily="66" charset="0"/>
            </a:endParaRPr>
          </a:p>
        </p:txBody>
      </p:sp>
      <p:pic>
        <p:nvPicPr>
          <p:cNvPr id="3" name="Picture 2">
            <a:extLst>
              <a:ext uri="{FF2B5EF4-FFF2-40B4-BE49-F238E27FC236}">
                <a16:creationId xmlns:a16="http://schemas.microsoft.com/office/drawing/2014/main" id="{C8C4B23C-F35E-DF8B-71C4-28B1475C6D98}"/>
              </a:ext>
            </a:extLst>
          </p:cNvPr>
          <p:cNvPicPr>
            <a:picLocks noChangeAspect="1"/>
          </p:cNvPicPr>
          <p:nvPr/>
        </p:nvPicPr>
        <p:blipFill>
          <a:blip r:embed="rId7"/>
          <a:stretch>
            <a:fillRect/>
          </a:stretch>
        </p:blipFill>
        <p:spPr>
          <a:xfrm flipH="1">
            <a:off x="296851" y="1181475"/>
            <a:ext cx="2528730" cy="1684580"/>
          </a:xfrm>
          <a:prstGeom prst="rect">
            <a:avLst/>
          </a:prstGeom>
        </p:spPr>
      </p:pic>
      <p:sp>
        <p:nvSpPr>
          <p:cNvPr id="7" name="Thought Bubble: Cloud 6">
            <a:extLst>
              <a:ext uri="{FF2B5EF4-FFF2-40B4-BE49-F238E27FC236}">
                <a16:creationId xmlns:a16="http://schemas.microsoft.com/office/drawing/2014/main" id="{26BCC26E-4323-B694-1E06-C2F003474199}"/>
              </a:ext>
            </a:extLst>
          </p:cNvPr>
          <p:cNvSpPr/>
          <p:nvPr/>
        </p:nvSpPr>
        <p:spPr>
          <a:xfrm rot="614434">
            <a:off x="2390789" y="910592"/>
            <a:ext cx="3805881" cy="1684580"/>
          </a:xfrm>
          <a:prstGeom prst="cloud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H</a:t>
            </a:r>
            <a:r>
              <a:rPr lang="en-GB" sz="1700" b="0" i="0" dirty="0">
                <a:solidFill>
                  <a:srgbClr val="010101"/>
                </a:solidFill>
                <a:effectLst/>
                <a:latin typeface="Comic Sans MS" panose="030F0702030302020204" pitchFamily="66" charset="0"/>
              </a:rPr>
              <a:t>elp the </a:t>
            </a:r>
            <a:r>
              <a:rPr lang="en-GB" sz="1700" dirty="0">
                <a:solidFill>
                  <a:srgbClr val="010101"/>
                </a:solidFill>
                <a:latin typeface="Comic Sans MS" panose="030F0702030302020204" pitchFamily="66" charset="0"/>
              </a:rPr>
              <a:t>G</a:t>
            </a:r>
            <a:r>
              <a:rPr lang="en-GB" sz="1700" b="0" i="0" dirty="0">
                <a:solidFill>
                  <a:srgbClr val="010101"/>
                </a:solidFill>
                <a:effectLst/>
                <a:latin typeface="Comic Sans MS" panose="030F0702030302020204" pitchFamily="66" charset="0"/>
              </a:rPr>
              <a:t>ingerbread Man by building him a bridge to stop him being eaten by the fox</a:t>
            </a:r>
            <a:endParaRPr lang="en-GB" sz="1700" dirty="0">
              <a:latin typeface="Comic Sans MS" panose="030F0702030302020204" pitchFamily="66" charset="0"/>
            </a:endParaRPr>
          </a:p>
        </p:txBody>
      </p:sp>
      <p:sp>
        <p:nvSpPr>
          <p:cNvPr id="8" name="Thought Bubble: Cloud 7">
            <a:extLst>
              <a:ext uri="{FF2B5EF4-FFF2-40B4-BE49-F238E27FC236}">
                <a16:creationId xmlns:a16="http://schemas.microsoft.com/office/drawing/2014/main" id="{52E2FF79-8D17-9883-F8F3-6C6B3E32097F}"/>
              </a:ext>
            </a:extLst>
          </p:cNvPr>
          <p:cNvSpPr/>
          <p:nvPr/>
        </p:nvSpPr>
        <p:spPr>
          <a:xfrm rot="20907145">
            <a:off x="178560" y="3323548"/>
            <a:ext cx="3805881" cy="1684580"/>
          </a:xfrm>
          <a:prstGeom prst="cloudCallout">
            <a:avLst>
              <a:gd name="adj1" fmla="val 25271"/>
              <a:gd name="adj2" fmla="val 56632"/>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Build ‘Golden Snitch’ catapults</a:t>
            </a:r>
            <a:endParaRPr lang="en-GB" sz="1700" dirty="0">
              <a:latin typeface="Comic Sans MS" panose="030F0702030302020204" pitchFamily="66" charset="0"/>
            </a:endParaRPr>
          </a:p>
        </p:txBody>
      </p:sp>
      <p:sp>
        <p:nvSpPr>
          <p:cNvPr id="11" name="Thought Bubble: Cloud 10">
            <a:extLst>
              <a:ext uri="{FF2B5EF4-FFF2-40B4-BE49-F238E27FC236}">
                <a16:creationId xmlns:a16="http://schemas.microsoft.com/office/drawing/2014/main" id="{2BCA5E35-1888-1EDE-BC5E-2E0D0F9EF960}"/>
              </a:ext>
            </a:extLst>
          </p:cNvPr>
          <p:cNvSpPr/>
          <p:nvPr/>
        </p:nvSpPr>
        <p:spPr>
          <a:xfrm rot="21073271">
            <a:off x="6603461" y="876853"/>
            <a:ext cx="3805881" cy="1684580"/>
          </a:xfrm>
          <a:prstGeom prst="cloudCallout">
            <a:avLst>
              <a:gd name="adj1" fmla="val 18128"/>
              <a:gd name="adj2" fmla="val 55898"/>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Do different types of chocolate melt at the same </a:t>
            </a:r>
            <a:r>
              <a:rPr lang="en-GB" dirty="0">
                <a:solidFill>
                  <a:srgbClr val="010101"/>
                </a:solidFill>
                <a:latin typeface="Comic Sans MS" panose="030F0702030302020204" pitchFamily="66" charset="0"/>
              </a:rPr>
              <a:t>temperature? </a:t>
            </a:r>
            <a:endParaRPr lang="en-GB" dirty="0">
              <a:latin typeface="Comic Sans MS" panose="030F0702030302020204" pitchFamily="66" charset="0"/>
            </a:endParaRPr>
          </a:p>
        </p:txBody>
      </p:sp>
      <p:sp>
        <p:nvSpPr>
          <p:cNvPr id="15" name="Thought Bubble: Cloud 14">
            <a:extLst>
              <a:ext uri="{FF2B5EF4-FFF2-40B4-BE49-F238E27FC236}">
                <a16:creationId xmlns:a16="http://schemas.microsoft.com/office/drawing/2014/main" id="{72E89AD1-3648-990E-7BEF-5AED9E5D4A6C}"/>
              </a:ext>
            </a:extLst>
          </p:cNvPr>
          <p:cNvSpPr/>
          <p:nvPr/>
        </p:nvSpPr>
        <p:spPr>
          <a:xfrm rot="997140">
            <a:off x="7833459" y="3810376"/>
            <a:ext cx="3805881" cy="1684580"/>
          </a:xfrm>
          <a:prstGeom prst="cloudCallout">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700" dirty="0">
                <a:solidFill>
                  <a:srgbClr val="010101"/>
                </a:solidFill>
                <a:latin typeface="Comic Sans MS" panose="030F0702030302020204" pitchFamily="66" charset="0"/>
              </a:rPr>
              <a:t>Build a rocket to help Baby Bear get to the moon! </a:t>
            </a:r>
            <a:endParaRPr lang="en-GB" sz="1700" dirty="0">
              <a:latin typeface="Comic Sans MS" panose="030F0702030302020204" pitchFamily="66" charset="0"/>
            </a:endParaRPr>
          </a:p>
        </p:txBody>
      </p:sp>
      <p:sp>
        <p:nvSpPr>
          <p:cNvPr id="10" name="TextBox 9">
            <a:extLst>
              <a:ext uri="{FF2B5EF4-FFF2-40B4-BE49-F238E27FC236}">
                <a16:creationId xmlns:a16="http://schemas.microsoft.com/office/drawing/2014/main" id="{F1F84CA6-C357-D4C6-9C31-2DB453605DE0}"/>
              </a:ext>
            </a:extLst>
          </p:cNvPr>
          <p:cNvSpPr txBox="1"/>
          <p:nvPr/>
        </p:nvSpPr>
        <p:spPr>
          <a:xfrm>
            <a:off x="1170455" y="5265361"/>
            <a:ext cx="2528730" cy="1477328"/>
          </a:xfrm>
          <a:prstGeom prst="rect">
            <a:avLst/>
          </a:prstGeom>
          <a:noFill/>
        </p:spPr>
        <p:txBody>
          <a:bodyPr wrap="square">
            <a:spAutoFit/>
          </a:bodyPr>
          <a:lstStyle/>
          <a:p>
            <a:r>
              <a:rPr lang="en-GB" sz="1800" b="0" i="0" u="none" strike="noStrike" dirty="0">
                <a:solidFill>
                  <a:srgbClr val="00B0F0"/>
                </a:solidFill>
                <a:effectLst/>
                <a:latin typeface="Comic Sans MS" panose="030F0702030302020204" pitchFamily="66" charset="0"/>
              </a:rPr>
              <a:t>Use a ’slow-</a:t>
            </a:r>
            <a:r>
              <a:rPr lang="en-GB" sz="1800" b="0" i="0" u="none" strike="noStrike" dirty="0" err="1">
                <a:solidFill>
                  <a:srgbClr val="00B0F0"/>
                </a:solidFill>
                <a:effectLst/>
                <a:latin typeface="Comic Sans MS" panose="030F0702030302020204" pitchFamily="66" charset="0"/>
              </a:rPr>
              <a:t>mo</a:t>
            </a:r>
            <a:r>
              <a:rPr lang="en-GB" sz="1800" b="0" i="0" u="none" strike="noStrike" dirty="0">
                <a:solidFill>
                  <a:srgbClr val="00B0F0"/>
                </a:solidFill>
                <a:effectLst/>
                <a:latin typeface="Comic Sans MS" panose="030F0702030302020204" pitchFamily="66" charset="0"/>
              </a:rPr>
              <a:t>’ app or</a:t>
            </a:r>
          </a:p>
          <a:p>
            <a:r>
              <a:rPr lang="en-GB" sz="1800" b="0" i="0" u="none" strike="noStrike" dirty="0">
                <a:solidFill>
                  <a:srgbClr val="00B0F0"/>
                </a:solidFill>
                <a:effectLst/>
                <a:latin typeface="Comic Sans MS" panose="030F0702030302020204" pitchFamily="66" charset="0"/>
              </a:rPr>
              <a:t>video in slow motion  to a</a:t>
            </a:r>
            <a:r>
              <a:rPr lang="en-GB" dirty="0">
                <a:solidFill>
                  <a:srgbClr val="00B0F0"/>
                </a:solidFill>
                <a:latin typeface="Comic Sans MS" panose="030F0702030302020204" pitchFamily="66" charset="0"/>
              </a:rPr>
              <a:t>nalyse the performance of the catapult</a:t>
            </a:r>
          </a:p>
        </p:txBody>
      </p:sp>
      <p:pic>
        <p:nvPicPr>
          <p:cNvPr id="12" name="Picture 11">
            <a:extLst>
              <a:ext uri="{FF2B5EF4-FFF2-40B4-BE49-F238E27FC236}">
                <a16:creationId xmlns:a16="http://schemas.microsoft.com/office/drawing/2014/main" id="{6C891E53-AF4C-8BAF-9803-210E5F76C9F2}"/>
              </a:ext>
            </a:extLst>
          </p:cNvPr>
          <p:cNvPicPr>
            <a:picLocks noChangeAspect="1"/>
          </p:cNvPicPr>
          <p:nvPr/>
        </p:nvPicPr>
        <p:blipFill>
          <a:blip r:embed="rId8"/>
          <a:stretch>
            <a:fillRect/>
          </a:stretch>
        </p:blipFill>
        <p:spPr>
          <a:xfrm>
            <a:off x="125413" y="5720536"/>
            <a:ext cx="1005927" cy="566977"/>
          </a:xfrm>
          <a:prstGeom prst="rect">
            <a:avLst/>
          </a:prstGeom>
        </p:spPr>
      </p:pic>
      <p:sp>
        <p:nvSpPr>
          <p:cNvPr id="14" name="TextBox 13">
            <a:extLst>
              <a:ext uri="{FF2B5EF4-FFF2-40B4-BE49-F238E27FC236}">
                <a16:creationId xmlns:a16="http://schemas.microsoft.com/office/drawing/2014/main" id="{46EBD01D-809F-74F6-BB30-2D6D39FC1FC9}"/>
              </a:ext>
            </a:extLst>
          </p:cNvPr>
          <p:cNvSpPr txBox="1"/>
          <p:nvPr/>
        </p:nvSpPr>
        <p:spPr>
          <a:xfrm>
            <a:off x="6728911" y="2957368"/>
            <a:ext cx="5071840" cy="646331"/>
          </a:xfrm>
          <a:prstGeom prst="rect">
            <a:avLst/>
          </a:prstGeom>
          <a:noFill/>
        </p:spPr>
        <p:txBody>
          <a:bodyPr wrap="square">
            <a:spAutoFit/>
          </a:bodyPr>
          <a:lstStyle/>
          <a:p>
            <a:r>
              <a:rPr lang="en-GB" sz="1800" b="0" i="0" u="none" strike="noStrike" dirty="0">
                <a:solidFill>
                  <a:srgbClr val="00B0F0"/>
                </a:solidFill>
                <a:effectLst/>
                <a:latin typeface="Comic Sans MS" panose="030F0702030302020204" pitchFamily="66" charset="0"/>
              </a:rPr>
              <a:t>Use a camera with a time-lapse function to watch the chocolate melting</a:t>
            </a:r>
            <a:endParaRPr lang="en-GB" dirty="0">
              <a:solidFill>
                <a:srgbClr val="00B0F0"/>
              </a:solidFill>
              <a:latin typeface="Comic Sans MS" panose="030F0702030302020204" pitchFamily="66" charset="0"/>
            </a:endParaRPr>
          </a:p>
        </p:txBody>
      </p:sp>
      <p:pic>
        <p:nvPicPr>
          <p:cNvPr id="16" name="Picture 15">
            <a:extLst>
              <a:ext uri="{FF2B5EF4-FFF2-40B4-BE49-F238E27FC236}">
                <a16:creationId xmlns:a16="http://schemas.microsoft.com/office/drawing/2014/main" id="{73DFE385-09B2-0FD4-C5A6-FE9ABCFBCA75}"/>
              </a:ext>
            </a:extLst>
          </p:cNvPr>
          <p:cNvPicPr>
            <a:picLocks noChangeAspect="1"/>
          </p:cNvPicPr>
          <p:nvPr/>
        </p:nvPicPr>
        <p:blipFill>
          <a:blip r:embed="rId8"/>
          <a:stretch>
            <a:fillRect/>
          </a:stretch>
        </p:blipFill>
        <p:spPr>
          <a:xfrm>
            <a:off x="5740291" y="2980127"/>
            <a:ext cx="1005927" cy="566977"/>
          </a:xfrm>
          <a:prstGeom prst="rect">
            <a:avLst/>
          </a:prstGeom>
        </p:spPr>
      </p:pic>
    </p:spTree>
    <p:extLst>
      <p:ext uri="{BB962C8B-B14F-4D97-AF65-F5344CB8AC3E}">
        <p14:creationId xmlns:p14="http://schemas.microsoft.com/office/powerpoint/2010/main" val="228958984"/>
      </p:ext>
    </p:extLst>
  </p:cSld>
  <p:clrMapOvr>
    <a:masterClrMapping/>
  </p:clrMapOvr>
  <mc:AlternateContent xmlns:mc="http://schemas.openxmlformats.org/markup-compatibility/2006" xmlns:p14="http://schemas.microsoft.com/office/powerpoint/2010/main">
    <mc:Choice Requires="p14">
      <p:transition spd="slow" p14:dur="2000" advTm="22655"/>
    </mc:Choice>
    <mc:Fallback xmlns="">
      <p:transition spd="slow" advTm="226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par>
                          <p:cTn id="8" fill="hold">
                            <p:stCondLst>
                              <p:cond delay="30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childTnLst>
                                </p:cTn>
                              </p:par>
                            </p:childTnLst>
                          </p:cTn>
                        </p:par>
                        <p:par>
                          <p:cTn id="16" fill="hold">
                            <p:stCondLst>
                              <p:cond delay="70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2000"/>
                                        <p:tgtEl>
                                          <p:spTgt spid="11"/>
                                        </p:tgtEl>
                                      </p:cBhvr>
                                    </p:animEffect>
                                  </p:childTnLst>
                                </p:cTn>
                              </p:par>
                            </p:childTnLst>
                          </p:cTn>
                        </p:par>
                        <p:par>
                          <p:cTn id="20" fill="hold">
                            <p:stCondLst>
                              <p:cond delay="9000"/>
                            </p:stCondLst>
                            <p:childTnLst>
                              <p:par>
                                <p:cTn id="21" presetID="10" presetClass="entr" presetSubtype="0" fill="hold" nodeType="afterEffect">
                                  <p:stCondLst>
                                    <p:cond delay="0"/>
                                  </p:stCondLst>
                                  <p:childTnLst>
                                    <p:set>
                                      <p:cBhvr>
                                        <p:cTn id="22" dur="1" fill="hold">
                                          <p:stCondLst>
                                            <p:cond delay="0"/>
                                          </p:stCondLst>
                                        </p:cTn>
                                        <p:tgtEl>
                                          <p:spTgt spid="16"/>
                                        </p:tgtEl>
                                        <p:attrNameLst>
                                          <p:attrName>style.visibility</p:attrName>
                                        </p:attrNameLst>
                                      </p:cBhvr>
                                      <p:to>
                                        <p:strVal val="visible"/>
                                      </p:to>
                                    </p:set>
                                    <p:animEffect transition="in" filter="fade">
                                      <p:cBhvr>
                                        <p:cTn id="23" dur="2000"/>
                                        <p:tgtEl>
                                          <p:spTgt spid="1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Effect transition="in" filter="fade">
                                      <p:cBhvr>
                                        <p:cTn id="26" dur="2000"/>
                                        <p:tgtEl>
                                          <p:spTgt spid="14"/>
                                        </p:tgtEl>
                                      </p:cBhvr>
                                    </p:animEffect>
                                  </p:childTnLst>
                                </p:cTn>
                              </p:par>
                            </p:childTnLst>
                          </p:cTn>
                        </p:par>
                        <p:par>
                          <p:cTn id="27" fill="hold">
                            <p:stCondLst>
                              <p:cond delay="11000"/>
                            </p:stCondLst>
                            <p:childTnLst>
                              <p:par>
                                <p:cTn id="28" presetID="10" presetClass="entr" presetSubtype="0" fill="hold" nodeType="after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2000"/>
                                        <p:tgtEl>
                                          <p:spTgt spid="9"/>
                                        </p:tgtEl>
                                      </p:cBhvr>
                                    </p:animEffect>
                                  </p:childTnLst>
                                </p:cTn>
                              </p:par>
                            </p:childTnLst>
                          </p:cTn>
                        </p:par>
                        <p:par>
                          <p:cTn id="31" fill="hold">
                            <p:stCondLst>
                              <p:cond delay="13000"/>
                            </p:stCondLst>
                            <p:childTnLst>
                              <p:par>
                                <p:cTn id="32" presetID="10" presetClass="entr" presetSubtype="0" fill="hold" grpId="0" nodeType="after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2000"/>
                                        <p:tgtEl>
                                          <p:spTgt spid="8"/>
                                        </p:tgtEl>
                                      </p:cBhvr>
                                    </p:animEffect>
                                  </p:childTnLst>
                                </p:cTn>
                              </p:par>
                            </p:childTnLst>
                          </p:cTn>
                        </p:par>
                        <p:par>
                          <p:cTn id="35" fill="hold">
                            <p:stCondLst>
                              <p:cond delay="15000"/>
                            </p:stCondLst>
                            <p:childTnLst>
                              <p:par>
                                <p:cTn id="36" presetID="10" presetClass="entr" presetSubtype="0" fill="hold" nodeType="after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fade">
                                      <p:cBhvr>
                                        <p:cTn id="38" dur="2000"/>
                                        <p:tgtEl>
                                          <p:spTgt spid="1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fade">
                                      <p:cBhvr>
                                        <p:cTn id="41" dur="2000"/>
                                        <p:tgtEl>
                                          <p:spTgt spid="10"/>
                                        </p:tgtEl>
                                      </p:cBhvr>
                                    </p:animEffect>
                                  </p:childTnLst>
                                </p:cTn>
                              </p:par>
                            </p:childTnLst>
                          </p:cTn>
                        </p:par>
                        <p:par>
                          <p:cTn id="42" fill="hold">
                            <p:stCondLst>
                              <p:cond delay="17000"/>
                            </p:stCondLst>
                            <p:childTnLst>
                              <p:par>
                                <p:cTn id="43" presetID="10" presetClass="entr" presetSubtype="0" fill="hold"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fade">
                                      <p:cBhvr>
                                        <p:cTn id="45" dur="2000"/>
                                        <p:tgtEl>
                                          <p:spTgt spid="19"/>
                                        </p:tgtEl>
                                      </p:cBhvr>
                                    </p:animEffect>
                                  </p:childTnLst>
                                </p:cTn>
                              </p:par>
                            </p:childTnLst>
                          </p:cTn>
                        </p:par>
                        <p:par>
                          <p:cTn id="46" fill="hold">
                            <p:stCondLst>
                              <p:cond delay="19000"/>
                            </p:stCondLst>
                            <p:childTnLst>
                              <p:par>
                                <p:cTn id="47" presetID="10" presetClass="entr" presetSubtype="0" fill="hold" grpId="0" nodeType="after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1" grpId="0" animBg="1"/>
      <p:bldP spid="15" grpId="0" animBg="1"/>
      <p:bldP spid="10" grpId="0"/>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E0C0C18-B509-6411-CD2A-3A694BD86476}"/>
              </a:ext>
            </a:extLst>
          </p:cNvPr>
          <p:cNvPicPr>
            <a:picLocks noChangeAspect="1"/>
          </p:cNvPicPr>
          <p:nvPr/>
        </p:nvPicPr>
        <p:blipFill>
          <a:blip r:embed="rId3"/>
          <a:stretch>
            <a:fillRect/>
          </a:stretch>
        </p:blipFill>
        <p:spPr>
          <a:xfrm>
            <a:off x="7385177" y="3842329"/>
            <a:ext cx="3437348" cy="2520000"/>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4950752" y="359117"/>
            <a:ext cx="2117313" cy="646331"/>
          </a:xfrm>
          <a:prstGeom prst="rect">
            <a:avLst/>
          </a:prstGeom>
          <a:noFill/>
        </p:spPr>
        <p:txBody>
          <a:bodyPr wrap="square" rtlCol="0">
            <a:spAutoFit/>
          </a:bodyPr>
          <a:lstStyle/>
          <a:p>
            <a:pPr algn="ctr"/>
            <a:r>
              <a:rPr lang="en-GB" sz="3600" b="1" dirty="0">
                <a:latin typeface="Comic Sans MS" panose="030F0702030302020204" pitchFamily="66" charset="0"/>
              </a:rPr>
              <a:t>SPACE</a:t>
            </a:r>
          </a:p>
        </p:txBody>
      </p:sp>
      <p:sp>
        <p:nvSpPr>
          <p:cNvPr id="15" name="TextBox 14">
            <a:extLst>
              <a:ext uri="{FF2B5EF4-FFF2-40B4-BE49-F238E27FC236}">
                <a16:creationId xmlns:a16="http://schemas.microsoft.com/office/drawing/2014/main" id="{63BB690D-12B4-7CBD-E11E-44B775CB204A}"/>
              </a:ext>
            </a:extLst>
          </p:cNvPr>
          <p:cNvSpPr txBox="1"/>
          <p:nvPr/>
        </p:nvSpPr>
        <p:spPr>
          <a:xfrm>
            <a:off x="1843180" y="4172128"/>
            <a:ext cx="4894212" cy="1846659"/>
          </a:xfrm>
          <a:prstGeom prst="rect">
            <a:avLst/>
          </a:prstGeom>
          <a:noFill/>
        </p:spPr>
        <p:txBody>
          <a:bodyPr wrap="square">
            <a:spAutoFit/>
          </a:bodyPr>
          <a:lstStyle/>
          <a:p>
            <a:pPr algn="just" rtl="0">
              <a:spcBef>
                <a:spcPts val="0"/>
              </a:spcBef>
              <a:spcAft>
                <a:spcPts val="0"/>
              </a:spcAft>
            </a:pPr>
            <a:r>
              <a:rPr lang="en-GB" sz="2400" dirty="0">
                <a:solidFill>
                  <a:srgbClr val="00B0F0"/>
                </a:solidFill>
                <a:latin typeface="Comic Sans MS" panose="030F0702030302020204" pitchFamily="66" charset="0"/>
              </a:rPr>
              <a:t>U</a:t>
            </a:r>
            <a:r>
              <a:rPr lang="en-GB" sz="2400" b="0" dirty="0">
                <a:solidFill>
                  <a:srgbClr val="00B0F0"/>
                </a:solidFill>
                <a:effectLst/>
                <a:latin typeface="Comic Sans MS" panose="030F0702030302020204" pitchFamily="66" charset="0"/>
              </a:rPr>
              <a:t>se apps to learn about the stars, planets and Space e.g. Scale of the Universe</a:t>
            </a:r>
          </a:p>
          <a:p>
            <a:pPr algn="just" rtl="0">
              <a:spcBef>
                <a:spcPts val="0"/>
              </a:spcBef>
              <a:spcAft>
                <a:spcPts val="0"/>
              </a:spcAft>
            </a:pPr>
            <a:endParaRPr lang="en-GB" sz="2400" b="0" dirty="0">
              <a:solidFill>
                <a:srgbClr val="00B0F0"/>
              </a:solidFill>
              <a:effectLst/>
              <a:latin typeface="Comic Sans MS" panose="030F0702030302020204" pitchFamily="66" charset="0"/>
            </a:endParaRPr>
          </a:p>
          <a:p>
            <a:pPr algn="just" rtl="0">
              <a:spcBef>
                <a:spcPts val="0"/>
              </a:spcBef>
              <a:spcAft>
                <a:spcPts val="0"/>
              </a:spcAft>
            </a:pPr>
            <a:r>
              <a:rPr lang="en-GB" b="1" dirty="0">
                <a:latin typeface="Comic Sans MS" panose="030F0702030302020204" pitchFamily="66" charset="0"/>
                <a:hlinkClick r:id="rId5"/>
              </a:rPr>
              <a:t>The Scale of the Universe 2 (htwins.net)</a:t>
            </a:r>
            <a:endParaRPr lang="en-GB" b="1" dirty="0">
              <a:latin typeface="Comic Sans MS" panose="030F0702030302020204" pitchFamily="66" charset="0"/>
            </a:endParaRPr>
          </a:p>
        </p:txBody>
      </p:sp>
      <p:pic>
        <p:nvPicPr>
          <p:cNvPr id="16" name="Picture 15">
            <a:extLst>
              <a:ext uri="{FF2B5EF4-FFF2-40B4-BE49-F238E27FC236}">
                <a16:creationId xmlns:a16="http://schemas.microsoft.com/office/drawing/2014/main" id="{BEE0AD1B-7146-A1C0-4245-A0AF338C7AB1}"/>
              </a:ext>
            </a:extLst>
          </p:cNvPr>
          <p:cNvPicPr>
            <a:picLocks noChangeAspect="1"/>
          </p:cNvPicPr>
          <p:nvPr/>
        </p:nvPicPr>
        <p:blipFill>
          <a:blip r:embed="rId6"/>
          <a:stretch>
            <a:fillRect/>
          </a:stretch>
        </p:blipFill>
        <p:spPr>
          <a:xfrm>
            <a:off x="7385182" y="850989"/>
            <a:ext cx="3437348" cy="2578011"/>
          </a:xfrm>
          <a:prstGeom prst="rect">
            <a:avLst/>
          </a:prstGeom>
        </p:spPr>
      </p:pic>
      <p:pic>
        <p:nvPicPr>
          <p:cNvPr id="17" name="Picture 16">
            <a:extLst>
              <a:ext uri="{FF2B5EF4-FFF2-40B4-BE49-F238E27FC236}">
                <a16:creationId xmlns:a16="http://schemas.microsoft.com/office/drawing/2014/main" id="{93F09B2C-9286-2D71-FB30-F27045A5CEF5}"/>
              </a:ext>
            </a:extLst>
          </p:cNvPr>
          <p:cNvPicPr>
            <a:picLocks noChangeAspect="1"/>
          </p:cNvPicPr>
          <p:nvPr/>
        </p:nvPicPr>
        <p:blipFill>
          <a:blip r:embed="rId7"/>
          <a:stretch>
            <a:fillRect/>
          </a:stretch>
        </p:blipFill>
        <p:spPr>
          <a:xfrm>
            <a:off x="533912" y="1678264"/>
            <a:ext cx="1005927" cy="566977"/>
          </a:xfrm>
          <a:prstGeom prst="rect">
            <a:avLst/>
          </a:prstGeom>
        </p:spPr>
      </p:pic>
      <p:pic>
        <p:nvPicPr>
          <p:cNvPr id="18" name="Picture 17">
            <a:extLst>
              <a:ext uri="{FF2B5EF4-FFF2-40B4-BE49-F238E27FC236}">
                <a16:creationId xmlns:a16="http://schemas.microsoft.com/office/drawing/2014/main" id="{84D58CBC-E02F-D262-164F-19B2F75F04DF}"/>
              </a:ext>
            </a:extLst>
          </p:cNvPr>
          <p:cNvPicPr>
            <a:picLocks noChangeAspect="1"/>
          </p:cNvPicPr>
          <p:nvPr/>
        </p:nvPicPr>
        <p:blipFill>
          <a:blip r:embed="rId7"/>
          <a:stretch>
            <a:fillRect/>
          </a:stretch>
        </p:blipFill>
        <p:spPr>
          <a:xfrm>
            <a:off x="533912" y="4615731"/>
            <a:ext cx="1005927" cy="566977"/>
          </a:xfrm>
          <a:prstGeom prst="rect">
            <a:avLst/>
          </a:prstGeom>
        </p:spPr>
      </p:pic>
      <p:sp>
        <p:nvSpPr>
          <p:cNvPr id="24" name="TextBox 23">
            <a:extLst>
              <a:ext uri="{FF2B5EF4-FFF2-40B4-BE49-F238E27FC236}">
                <a16:creationId xmlns:a16="http://schemas.microsoft.com/office/drawing/2014/main" id="{E55FA885-F1B9-B2EB-E457-19EBEF2039A3}"/>
              </a:ext>
            </a:extLst>
          </p:cNvPr>
          <p:cNvSpPr txBox="1"/>
          <p:nvPr/>
        </p:nvSpPr>
        <p:spPr>
          <a:xfrm>
            <a:off x="1843180" y="1241949"/>
            <a:ext cx="4909786" cy="1938992"/>
          </a:xfrm>
          <a:prstGeom prst="rect">
            <a:avLst/>
          </a:prstGeom>
          <a:noFill/>
        </p:spPr>
        <p:txBody>
          <a:bodyPr wrap="square" rtlCol="0">
            <a:spAutoFit/>
          </a:bodyPr>
          <a:lstStyle/>
          <a:p>
            <a:pPr algn="just" rtl="0">
              <a:spcBef>
                <a:spcPts val="0"/>
              </a:spcBef>
              <a:spcAft>
                <a:spcPts val="0"/>
              </a:spcAft>
            </a:pPr>
            <a:r>
              <a:rPr lang="en-GB" sz="2400" dirty="0">
                <a:solidFill>
                  <a:srgbClr val="00B0F0"/>
                </a:solidFill>
                <a:latin typeface="Comic Sans MS" panose="030F0702030302020204" pitchFamily="66" charset="0"/>
              </a:rPr>
              <a:t>Pupils photograph</a:t>
            </a:r>
            <a:r>
              <a:rPr lang="en-GB" sz="2400" b="0" i="0" u="none" strike="noStrike" dirty="0">
                <a:solidFill>
                  <a:srgbClr val="00B0F0"/>
                </a:solidFill>
                <a:effectLst/>
                <a:latin typeface="Comic Sans MS" panose="030F0702030302020204" pitchFamily="66" charset="0"/>
              </a:rPr>
              <a:t> the phases of the moon and put the photos together in an animation or presentation to show the lunar cycle</a:t>
            </a:r>
            <a:r>
              <a:rPr lang="en-GB" sz="2400" b="0" i="0" u="none" strike="noStrike" dirty="0">
                <a:solidFill>
                  <a:srgbClr val="00B0F0"/>
                </a:solidFill>
                <a:effectLst/>
                <a:latin typeface="Calibri" panose="020F0502020204030204" pitchFamily="34" charset="0"/>
              </a:rPr>
              <a:t>.</a:t>
            </a:r>
          </a:p>
        </p:txBody>
      </p:sp>
    </p:spTree>
    <p:extLst>
      <p:ext uri="{BB962C8B-B14F-4D97-AF65-F5344CB8AC3E}">
        <p14:creationId xmlns:p14="http://schemas.microsoft.com/office/powerpoint/2010/main" val="1677432911"/>
      </p:ext>
    </p:extLst>
  </p:cSld>
  <p:clrMapOvr>
    <a:masterClrMapping/>
  </p:clrMapOvr>
  <mc:AlternateContent xmlns:mc="http://schemas.openxmlformats.org/markup-compatibility/2006" xmlns:p14="http://schemas.microsoft.com/office/powerpoint/2010/main">
    <mc:Choice Requires="p14">
      <p:transition spd="slow" p14:dur="2000" advTm="6347"/>
    </mc:Choice>
    <mc:Fallback xmlns="">
      <p:transition spd="slow" advTm="63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2000"/>
                                        <p:tgtEl>
                                          <p:spTgt spid="1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2000"/>
                                        <p:tgtEl>
                                          <p:spTgt spid="24"/>
                                        </p:tgtEl>
                                      </p:cBhvr>
                                    </p:animEffect>
                                  </p:childTnLst>
                                </p:cTn>
                              </p:par>
                              <p:par>
                                <p:cTn id="11" presetID="10"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fade">
                                      <p:cBhvr>
                                        <p:cTn id="13" dur="2000"/>
                                        <p:tgtEl>
                                          <p:spTgt spid="16"/>
                                        </p:tgtEl>
                                      </p:cBhvr>
                                    </p:animEffect>
                                  </p:childTnLst>
                                </p:cTn>
                              </p:par>
                            </p:childTnLst>
                          </p:cTn>
                        </p:par>
                        <p:par>
                          <p:cTn id="14" fill="hold">
                            <p:stCondLst>
                              <p:cond delay="2000"/>
                            </p:stCondLst>
                            <p:childTnLst>
                              <p:par>
                                <p:cTn id="15" presetID="10" presetClass="entr" presetSubtype="0" fill="hold" nodeType="after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500"/>
                                        <p:tgtEl>
                                          <p:spTgt spid="18"/>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2000"/>
                                        <p:tgtEl>
                                          <p:spTgt spid="15"/>
                                        </p:tgtEl>
                                      </p:cBhvr>
                                    </p:animEffect>
                                  </p:childTnLst>
                                </p:cTn>
                              </p:par>
                              <p:par>
                                <p:cTn id="21" presetID="10"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4"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pic>
        <p:nvPicPr>
          <p:cNvPr id="2" name="Picture 1">
            <a:extLst>
              <a:ext uri="{FF2B5EF4-FFF2-40B4-BE49-F238E27FC236}">
                <a16:creationId xmlns:a16="http://schemas.microsoft.com/office/drawing/2014/main" id="{C0B9C214-B12E-C9F8-2414-200AC6363EB6}"/>
              </a:ext>
            </a:extLst>
          </p:cNvPr>
          <p:cNvPicPr>
            <a:picLocks noChangeAspect="1"/>
          </p:cNvPicPr>
          <p:nvPr/>
        </p:nvPicPr>
        <p:blipFill>
          <a:blip r:embed="rId4"/>
          <a:stretch>
            <a:fillRect/>
          </a:stretch>
        </p:blipFill>
        <p:spPr>
          <a:xfrm>
            <a:off x="130828" y="5362509"/>
            <a:ext cx="1005927" cy="566977"/>
          </a:xfrm>
          <a:prstGeom prst="rect">
            <a:avLst/>
          </a:prstGeom>
        </p:spPr>
      </p:pic>
      <p:pic>
        <p:nvPicPr>
          <p:cNvPr id="6" name="Picture 5" descr="A picture containing person&#10;&#10;Description automatically generated">
            <a:extLst>
              <a:ext uri="{FF2B5EF4-FFF2-40B4-BE49-F238E27FC236}">
                <a16:creationId xmlns:a16="http://schemas.microsoft.com/office/drawing/2014/main" id="{44CFD83B-0D88-880D-B8F8-629C3EB71FD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5154478" y="1898533"/>
            <a:ext cx="2712533" cy="1894588"/>
          </a:xfrm>
          <a:prstGeom prst="rect">
            <a:avLst/>
          </a:prstGeom>
        </p:spPr>
      </p:pic>
      <p:pic>
        <p:nvPicPr>
          <p:cNvPr id="8" name="Picture 7" descr="A picture containing person, grass, outdoor, little&#10;&#10;Description automatically generated">
            <a:extLst>
              <a:ext uri="{FF2B5EF4-FFF2-40B4-BE49-F238E27FC236}">
                <a16:creationId xmlns:a16="http://schemas.microsoft.com/office/drawing/2014/main" id="{21E4C6B9-57BB-06FE-1534-64551EE8DB0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60473" y="1065480"/>
            <a:ext cx="2067496" cy="2892387"/>
          </a:xfrm>
          <a:prstGeom prst="rect">
            <a:avLst/>
          </a:prstGeom>
        </p:spPr>
      </p:pic>
      <p:pic>
        <p:nvPicPr>
          <p:cNvPr id="10" name="Picture 9" descr="A picture containing person, grass, outdoor&#10;&#10;Description automatically generated">
            <a:extLst>
              <a:ext uri="{FF2B5EF4-FFF2-40B4-BE49-F238E27FC236}">
                <a16:creationId xmlns:a16="http://schemas.microsoft.com/office/drawing/2014/main" id="{8CE444B3-483C-E7E4-15EA-753A23F9607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055" y="1405827"/>
            <a:ext cx="2202412" cy="2880000"/>
          </a:xfrm>
          <a:prstGeom prst="rect">
            <a:avLst/>
          </a:prstGeom>
        </p:spPr>
      </p:pic>
      <p:sp>
        <p:nvSpPr>
          <p:cNvPr id="12" name="TextBox 11">
            <a:extLst>
              <a:ext uri="{FF2B5EF4-FFF2-40B4-BE49-F238E27FC236}">
                <a16:creationId xmlns:a16="http://schemas.microsoft.com/office/drawing/2014/main" id="{E1A5158F-34E8-2B2E-A7DE-678671429784}"/>
              </a:ext>
            </a:extLst>
          </p:cNvPr>
          <p:cNvSpPr txBox="1"/>
          <p:nvPr/>
        </p:nvSpPr>
        <p:spPr>
          <a:xfrm>
            <a:off x="1283336" y="5035712"/>
            <a:ext cx="3123596" cy="923330"/>
          </a:xfrm>
          <a:prstGeom prst="rect">
            <a:avLst/>
          </a:prstGeom>
          <a:noFill/>
        </p:spPr>
        <p:txBody>
          <a:bodyPr wrap="square">
            <a:spAutoFit/>
          </a:bodyPr>
          <a:lstStyle/>
          <a:p>
            <a:r>
              <a:rPr lang="en-GB" sz="1800" b="0" i="0" u="none" strike="noStrike" dirty="0">
                <a:solidFill>
                  <a:srgbClr val="00B0F0"/>
                </a:solidFill>
                <a:effectLst/>
                <a:latin typeface="Comic Sans MS" panose="030F0702030302020204" pitchFamily="66" charset="0"/>
              </a:rPr>
              <a:t>Pupils use a database or presentation software to sort/classify living things</a:t>
            </a:r>
            <a:endParaRPr lang="en-GB" dirty="0">
              <a:solidFill>
                <a:srgbClr val="00B0F0"/>
              </a:solidFill>
              <a:latin typeface="Comic Sans MS" panose="030F0702030302020204" pitchFamily="66" charset="0"/>
            </a:endParaRPr>
          </a:p>
        </p:txBody>
      </p:sp>
      <p:pic>
        <p:nvPicPr>
          <p:cNvPr id="14" name="Picture 13">
            <a:extLst>
              <a:ext uri="{FF2B5EF4-FFF2-40B4-BE49-F238E27FC236}">
                <a16:creationId xmlns:a16="http://schemas.microsoft.com/office/drawing/2014/main" id="{FFE09BE5-A87D-7F1A-5011-225C4ACF3BD9}"/>
              </a:ext>
            </a:extLst>
          </p:cNvPr>
          <p:cNvPicPr>
            <a:picLocks noChangeAspect="1"/>
          </p:cNvPicPr>
          <p:nvPr/>
        </p:nvPicPr>
        <p:blipFill>
          <a:blip r:embed="rId8"/>
          <a:stretch>
            <a:fillRect/>
          </a:stretch>
        </p:blipFill>
        <p:spPr>
          <a:xfrm>
            <a:off x="8142329" y="2097837"/>
            <a:ext cx="3557150" cy="2374405"/>
          </a:xfrm>
          <a:prstGeom prst="rect">
            <a:avLst/>
          </a:prstGeom>
        </p:spPr>
      </p:pic>
      <p:pic>
        <p:nvPicPr>
          <p:cNvPr id="1028" name="Picture 4" descr="A screenshot of a cell phone&#10;&#10;Description generated with very high confidence">
            <a:extLst>
              <a:ext uri="{FF2B5EF4-FFF2-40B4-BE49-F238E27FC236}">
                <a16:creationId xmlns:a16="http://schemas.microsoft.com/office/drawing/2014/main" id="{568A4F54-3540-A23D-3D7C-B9DAB959967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71837" y="4951979"/>
            <a:ext cx="5462311" cy="168108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A8ECF712-A409-B25D-195F-D2B3BF83441F}"/>
              </a:ext>
            </a:extLst>
          </p:cNvPr>
          <p:cNvSpPr txBox="1"/>
          <p:nvPr/>
        </p:nvSpPr>
        <p:spPr>
          <a:xfrm>
            <a:off x="1953849" y="136882"/>
            <a:ext cx="8284302" cy="646331"/>
          </a:xfrm>
          <a:prstGeom prst="rect">
            <a:avLst/>
          </a:prstGeom>
          <a:noFill/>
        </p:spPr>
        <p:txBody>
          <a:bodyPr wrap="square" rtlCol="0">
            <a:spAutoFit/>
          </a:bodyPr>
          <a:lstStyle/>
          <a:p>
            <a:pPr algn="ctr"/>
            <a:r>
              <a:rPr lang="en-GB" sz="3600" b="1" dirty="0">
                <a:latin typeface="Comic Sans MS" panose="030F0702030302020204" pitchFamily="66" charset="0"/>
              </a:rPr>
              <a:t>Biodiversity and interdependence</a:t>
            </a:r>
          </a:p>
        </p:txBody>
      </p:sp>
      <p:pic>
        <p:nvPicPr>
          <p:cNvPr id="16" name="Picture 15">
            <a:extLst>
              <a:ext uri="{FF2B5EF4-FFF2-40B4-BE49-F238E27FC236}">
                <a16:creationId xmlns:a16="http://schemas.microsoft.com/office/drawing/2014/main" id="{31290D00-2AC6-3574-EC4F-6B44E602FEC7}"/>
              </a:ext>
            </a:extLst>
          </p:cNvPr>
          <p:cNvPicPr>
            <a:picLocks noChangeAspect="1"/>
          </p:cNvPicPr>
          <p:nvPr/>
        </p:nvPicPr>
        <p:blipFill>
          <a:blip r:embed="rId4"/>
          <a:stretch>
            <a:fillRect/>
          </a:stretch>
        </p:blipFill>
        <p:spPr>
          <a:xfrm>
            <a:off x="7793521" y="886767"/>
            <a:ext cx="1005927" cy="566977"/>
          </a:xfrm>
          <a:prstGeom prst="rect">
            <a:avLst/>
          </a:prstGeom>
        </p:spPr>
      </p:pic>
      <p:sp>
        <p:nvSpPr>
          <p:cNvPr id="17" name="TextBox 16">
            <a:extLst>
              <a:ext uri="{FF2B5EF4-FFF2-40B4-BE49-F238E27FC236}">
                <a16:creationId xmlns:a16="http://schemas.microsoft.com/office/drawing/2014/main" id="{A3055AF2-83AD-BA41-7712-924E986ECA17}"/>
              </a:ext>
            </a:extLst>
          </p:cNvPr>
          <p:cNvSpPr txBox="1"/>
          <p:nvPr/>
        </p:nvSpPr>
        <p:spPr>
          <a:xfrm>
            <a:off x="8891527" y="639058"/>
            <a:ext cx="3123596" cy="1200329"/>
          </a:xfrm>
          <a:prstGeom prst="rect">
            <a:avLst/>
          </a:prstGeom>
          <a:noFill/>
        </p:spPr>
        <p:txBody>
          <a:bodyPr wrap="square">
            <a:spAutoFit/>
          </a:bodyPr>
          <a:lstStyle/>
          <a:p>
            <a:r>
              <a:rPr lang="en-GB" sz="1800" b="0" i="0" u="none" strike="noStrike" dirty="0">
                <a:solidFill>
                  <a:srgbClr val="00B0F0"/>
                </a:solidFill>
                <a:effectLst/>
                <a:latin typeface="Comic Sans MS" panose="030F0702030302020204" pitchFamily="66" charset="0"/>
              </a:rPr>
              <a:t>Pupils photograph and/or video living things for using in </a:t>
            </a:r>
            <a:r>
              <a:rPr lang="en-GB" dirty="0">
                <a:solidFill>
                  <a:srgbClr val="00B0F0"/>
                </a:solidFill>
                <a:latin typeface="Comic Sans MS" panose="030F0702030302020204" pitchFamily="66" charset="0"/>
              </a:rPr>
              <a:t>a e.g. science journal or in a presentation</a:t>
            </a:r>
          </a:p>
        </p:txBody>
      </p:sp>
    </p:spTree>
    <p:extLst>
      <p:ext uri="{BB962C8B-B14F-4D97-AF65-F5344CB8AC3E}">
        <p14:creationId xmlns:p14="http://schemas.microsoft.com/office/powerpoint/2010/main" val="310225511"/>
      </p:ext>
    </p:extLst>
  </p:cSld>
  <p:clrMapOvr>
    <a:masterClrMapping/>
  </p:clrMapOvr>
  <mc:AlternateContent xmlns:mc="http://schemas.openxmlformats.org/markup-compatibility/2006" xmlns:p14="http://schemas.microsoft.com/office/powerpoint/2010/main">
    <mc:Choice Requires="p14">
      <p:transition spd="slow" p14:dur="2000" advTm="6052"/>
    </mc:Choice>
    <mc:Fallback xmlns="">
      <p:transition spd="slow" advTm="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2000"/>
                                        <p:tgtEl>
                                          <p:spTgt spid="2"/>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2000"/>
                                        <p:tgtEl>
                                          <p:spTgt spid="12"/>
                                        </p:tgtEl>
                                      </p:cBhvr>
                                    </p:animEffect>
                                  </p:childTnLst>
                                </p:cTn>
                              </p:par>
                              <p:par>
                                <p:cTn id="18" presetID="10" presetClass="entr" presetSubtype="0" fill="hold" nodeType="withEffect">
                                  <p:stCondLst>
                                    <p:cond delay="0"/>
                                  </p:stCondLst>
                                  <p:childTnLst>
                                    <p:set>
                                      <p:cBhvr>
                                        <p:cTn id="19" dur="1" fill="hold">
                                          <p:stCondLst>
                                            <p:cond delay="0"/>
                                          </p:stCondLst>
                                        </p:cTn>
                                        <p:tgtEl>
                                          <p:spTgt spid="1028"/>
                                        </p:tgtEl>
                                        <p:attrNameLst>
                                          <p:attrName>style.visibility</p:attrName>
                                        </p:attrNameLst>
                                      </p:cBhvr>
                                      <p:to>
                                        <p:strVal val="visible"/>
                                      </p:to>
                                    </p:set>
                                    <p:animEffect transition="in" filter="fade">
                                      <p:cBhvr>
                                        <p:cTn id="20" dur="20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7"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15" name="TextBox 14">
            <a:extLst>
              <a:ext uri="{FF2B5EF4-FFF2-40B4-BE49-F238E27FC236}">
                <a16:creationId xmlns:a16="http://schemas.microsoft.com/office/drawing/2014/main" id="{A8ECF712-A409-B25D-195F-D2B3BF83441F}"/>
              </a:ext>
            </a:extLst>
          </p:cNvPr>
          <p:cNvSpPr txBox="1"/>
          <p:nvPr/>
        </p:nvSpPr>
        <p:spPr>
          <a:xfrm>
            <a:off x="2309449" y="145407"/>
            <a:ext cx="8284302" cy="646331"/>
          </a:xfrm>
          <a:prstGeom prst="rect">
            <a:avLst/>
          </a:prstGeom>
          <a:noFill/>
        </p:spPr>
        <p:txBody>
          <a:bodyPr wrap="square" rtlCol="0">
            <a:spAutoFit/>
          </a:bodyPr>
          <a:lstStyle/>
          <a:p>
            <a:pPr algn="ctr"/>
            <a:r>
              <a:rPr lang="en-GB" sz="3600" b="1" dirty="0">
                <a:latin typeface="Comic Sans MS" panose="030F0702030302020204" pitchFamily="66" charset="0"/>
              </a:rPr>
              <a:t>Biodiversity and interdependence</a:t>
            </a:r>
          </a:p>
        </p:txBody>
      </p:sp>
      <p:pic>
        <p:nvPicPr>
          <p:cNvPr id="16" name="Picture 15">
            <a:extLst>
              <a:ext uri="{FF2B5EF4-FFF2-40B4-BE49-F238E27FC236}">
                <a16:creationId xmlns:a16="http://schemas.microsoft.com/office/drawing/2014/main" id="{31290D00-2AC6-3574-EC4F-6B44E602FEC7}"/>
              </a:ext>
            </a:extLst>
          </p:cNvPr>
          <p:cNvPicPr>
            <a:picLocks noChangeAspect="1"/>
          </p:cNvPicPr>
          <p:nvPr/>
        </p:nvPicPr>
        <p:blipFill>
          <a:blip r:embed="rId4"/>
          <a:stretch>
            <a:fillRect/>
          </a:stretch>
        </p:blipFill>
        <p:spPr>
          <a:xfrm>
            <a:off x="7615721" y="1329491"/>
            <a:ext cx="1005927" cy="566977"/>
          </a:xfrm>
          <a:prstGeom prst="rect">
            <a:avLst/>
          </a:prstGeom>
        </p:spPr>
      </p:pic>
      <p:sp>
        <p:nvSpPr>
          <p:cNvPr id="17" name="TextBox 16">
            <a:extLst>
              <a:ext uri="{FF2B5EF4-FFF2-40B4-BE49-F238E27FC236}">
                <a16:creationId xmlns:a16="http://schemas.microsoft.com/office/drawing/2014/main" id="{A3055AF2-83AD-BA41-7712-924E986ECA17}"/>
              </a:ext>
            </a:extLst>
          </p:cNvPr>
          <p:cNvSpPr txBox="1"/>
          <p:nvPr/>
        </p:nvSpPr>
        <p:spPr>
          <a:xfrm>
            <a:off x="8868446" y="1057615"/>
            <a:ext cx="2739409" cy="1200329"/>
          </a:xfrm>
          <a:prstGeom prst="rect">
            <a:avLst/>
          </a:prstGeom>
          <a:noFill/>
        </p:spPr>
        <p:txBody>
          <a:bodyPr wrap="square">
            <a:spAutoFit/>
          </a:bodyPr>
          <a:lstStyle/>
          <a:p>
            <a:r>
              <a:rPr lang="en-GB" dirty="0">
                <a:solidFill>
                  <a:srgbClr val="00B0F0"/>
                </a:solidFill>
                <a:latin typeface="Comic Sans MS" panose="030F0702030302020204" pitchFamily="66" charset="0"/>
              </a:rPr>
              <a:t>Use a camera trap to </a:t>
            </a:r>
            <a:r>
              <a:rPr lang="en-GB" sz="1800" b="0" i="0" u="none" strike="noStrike" dirty="0">
                <a:solidFill>
                  <a:srgbClr val="00B0F0"/>
                </a:solidFill>
                <a:effectLst/>
                <a:latin typeface="Comic Sans MS" panose="030F0702030302020204" pitchFamily="66" charset="0"/>
              </a:rPr>
              <a:t> photograph and/or video animals in the local environment</a:t>
            </a:r>
            <a:endParaRPr lang="en-GB" dirty="0">
              <a:solidFill>
                <a:srgbClr val="00B0F0"/>
              </a:solidFill>
              <a:latin typeface="Comic Sans MS" panose="030F0702030302020204" pitchFamily="66" charset="0"/>
            </a:endParaRPr>
          </a:p>
        </p:txBody>
      </p:sp>
      <p:pic>
        <p:nvPicPr>
          <p:cNvPr id="5" name="Picture 4" descr="A picture containing person, outdoor, grass, petting&#10;&#10;Description automatically generated">
            <a:extLst>
              <a:ext uri="{FF2B5EF4-FFF2-40B4-BE49-F238E27FC236}">
                <a16:creationId xmlns:a16="http://schemas.microsoft.com/office/drawing/2014/main" id="{53314D75-1DCF-59E3-DE1E-F255A193B2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503142" y="3855907"/>
            <a:ext cx="2526120" cy="1894590"/>
          </a:xfrm>
          <a:prstGeom prst="rect">
            <a:avLst/>
          </a:prstGeom>
        </p:spPr>
      </p:pic>
      <p:pic>
        <p:nvPicPr>
          <p:cNvPr id="9" name="Picture 8" descr="A person opening a box&#10;&#10;Description automatically generated with low confidence">
            <a:extLst>
              <a:ext uri="{FF2B5EF4-FFF2-40B4-BE49-F238E27FC236}">
                <a16:creationId xmlns:a16="http://schemas.microsoft.com/office/drawing/2014/main" id="{07D0565A-943D-6D1B-4C42-1A17AAE55E2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681849" y="1151367"/>
            <a:ext cx="2543999" cy="1908000"/>
          </a:xfrm>
          <a:prstGeom prst="rect">
            <a:avLst/>
          </a:prstGeom>
        </p:spPr>
      </p:pic>
      <p:pic>
        <p:nvPicPr>
          <p:cNvPr id="13" name="Picture 12" descr="A picture containing text, indoor&#10;&#10;Description automatically generated">
            <a:extLst>
              <a:ext uri="{FF2B5EF4-FFF2-40B4-BE49-F238E27FC236}">
                <a16:creationId xmlns:a16="http://schemas.microsoft.com/office/drawing/2014/main" id="{76B76F40-8A8B-7D62-4035-1FA49E9B0AD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400000">
            <a:off x="4423131" y="1218644"/>
            <a:ext cx="2526122" cy="1894591"/>
          </a:xfrm>
          <a:prstGeom prst="rect">
            <a:avLst/>
          </a:prstGeom>
        </p:spPr>
      </p:pic>
      <p:pic>
        <p:nvPicPr>
          <p:cNvPr id="19" name="Picture 18" descr="A picture containing text, open, computer, display&#10;&#10;Description automatically generated">
            <a:extLst>
              <a:ext uri="{FF2B5EF4-FFF2-40B4-BE49-F238E27FC236}">
                <a16:creationId xmlns:a16="http://schemas.microsoft.com/office/drawing/2014/main" id="{D3E9F96F-7CD8-BD42-2D75-3C3929B24B4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400000">
            <a:off x="6573786" y="3705996"/>
            <a:ext cx="2678373" cy="2008780"/>
          </a:xfrm>
          <a:prstGeom prst="rect">
            <a:avLst/>
          </a:prstGeom>
        </p:spPr>
      </p:pic>
      <p:pic>
        <p:nvPicPr>
          <p:cNvPr id="21" name="Picture 20" descr="A picture containing tree, outdoor, forest, wood&#10;&#10;Description automatically generated">
            <a:extLst>
              <a:ext uri="{FF2B5EF4-FFF2-40B4-BE49-F238E27FC236}">
                <a16:creationId xmlns:a16="http://schemas.microsoft.com/office/drawing/2014/main" id="{3507C4AF-34A3-771D-D992-3C459549BF4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a:off x="9057328" y="3057302"/>
            <a:ext cx="2526120" cy="1894590"/>
          </a:xfrm>
          <a:prstGeom prst="rect">
            <a:avLst/>
          </a:prstGeom>
        </p:spPr>
      </p:pic>
    </p:spTree>
    <p:extLst>
      <p:ext uri="{BB962C8B-B14F-4D97-AF65-F5344CB8AC3E}">
        <p14:creationId xmlns:p14="http://schemas.microsoft.com/office/powerpoint/2010/main" val="2264936261"/>
      </p:ext>
    </p:extLst>
  </p:cSld>
  <p:clrMapOvr>
    <a:masterClrMapping/>
  </p:clrMapOvr>
  <mc:AlternateContent xmlns:mc="http://schemas.openxmlformats.org/markup-compatibility/2006" xmlns:p14="http://schemas.microsoft.com/office/powerpoint/2010/main">
    <mc:Choice Requires="p14">
      <p:transition spd="slow" p14:dur="2000" advTm="10700"/>
    </mc:Choice>
    <mc:Fallback xmlns="">
      <p:transition spd="slow" advTm="107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2000"/>
                                        <p:tgtEl>
                                          <p:spTgt spid="17"/>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500"/>
                                        <p:tgtEl>
                                          <p:spTgt spid="9"/>
                                        </p:tgtEl>
                                      </p:cBhvr>
                                    </p:animEffect>
                                  </p:childTnLst>
                                </p:cTn>
                              </p:par>
                            </p:childTnLst>
                          </p:cTn>
                        </p:par>
                        <p:par>
                          <p:cTn id="15" fill="hold">
                            <p:stCondLst>
                              <p:cond delay="3500"/>
                            </p:stCondLst>
                            <p:childTnLst>
                              <p:par>
                                <p:cTn id="16" presetID="10" presetClass="entr" presetSubtype="0" fill="hold" nodeType="after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1500"/>
                                        <p:tgtEl>
                                          <p:spTgt spid="5"/>
                                        </p:tgtEl>
                                      </p:cBhvr>
                                    </p:animEffect>
                                  </p:childTnLst>
                                </p:cTn>
                              </p:par>
                            </p:childTnLst>
                          </p:cTn>
                        </p:par>
                        <p:par>
                          <p:cTn id="19" fill="hold">
                            <p:stCondLst>
                              <p:cond delay="5000"/>
                            </p:stCondLst>
                            <p:childTnLst>
                              <p:par>
                                <p:cTn id="20" presetID="10" presetClass="entr" presetSubtype="0" fill="hold"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500"/>
                                        <p:tgtEl>
                                          <p:spTgt spid="13"/>
                                        </p:tgtEl>
                                      </p:cBhvr>
                                    </p:animEffect>
                                  </p:childTnLst>
                                </p:cTn>
                              </p:par>
                            </p:childTnLst>
                          </p:cTn>
                        </p:par>
                        <p:par>
                          <p:cTn id="23" fill="hold">
                            <p:stCondLst>
                              <p:cond delay="6500"/>
                            </p:stCondLst>
                            <p:childTnLst>
                              <p:par>
                                <p:cTn id="24" presetID="10" presetClass="entr" presetSubtype="0" fill="hold" nodeType="afterEffect">
                                  <p:stCondLst>
                                    <p:cond delay="0"/>
                                  </p:stCondLst>
                                  <p:childTnLst>
                                    <p:set>
                                      <p:cBhvr>
                                        <p:cTn id="25" dur="1" fill="hold">
                                          <p:stCondLst>
                                            <p:cond delay="0"/>
                                          </p:stCondLst>
                                        </p:cTn>
                                        <p:tgtEl>
                                          <p:spTgt spid="19"/>
                                        </p:tgtEl>
                                        <p:attrNameLst>
                                          <p:attrName>style.visibility</p:attrName>
                                        </p:attrNameLst>
                                      </p:cBhvr>
                                      <p:to>
                                        <p:strVal val="visible"/>
                                      </p:to>
                                    </p:set>
                                    <p:animEffect transition="in" filter="fade">
                                      <p:cBhvr>
                                        <p:cTn id="26" dur="1500"/>
                                        <p:tgtEl>
                                          <p:spTgt spid="19"/>
                                        </p:tgtEl>
                                      </p:cBhvr>
                                    </p:animEffect>
                                  </p:childTnLst>
                                </p:cTn>
                              </p:par>
                            </p:childTnLst>
                          </p:cTn>
                        </p:par>
                        <p:par>
                          <p:cTn id="27" fill="hold">
                            <p:stCondLst>
                              <p:cond delay="8000"/>
                            </p:stCondLst>
                            <p:childTnLst>
                              <p:par>
                                <p:cTn id="28" presetID="10" presetClass="entr" presetSubtype="0" fill="hold" nodeType="after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fade">
                                      <p:cBhvr>
                                        <p:cTn id="30" dur="1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6" name="TextBox 5">
            <a:extLst>
              <a:ext uri="{FF2B5EF4-FFF2-40B4-BE49-F238E27FC236}">
                <a16:creationId xmlns:a16="http://schemas.microsoft.com/office/drawing/2014/main" id="{C957835F-E3D4-18B0-62E0-92373460A331}"/>
              </a:ext>
            </a:extLst>
          </p:cNvPr>
          <p:cNvSpPr txBox="1"/>
          <p:nvPr/>
        </p:nvSpPr>
        <p:spPr>
          <a:xfrm>
            <a:off x="657225" y="599985"/>
            <a:ext cx="10998428" cy="1200329"/>
          </a:xfrm>
          <a:prstGeom prst="rect">
            <a:avLst/>
          </a:prstGeom>
          <a:noFill/>
        </p:spPr>
        <p:txBody>
          <a:bodyPr wrap="square">
            <a:spAutoFit/>
          </a:bodyPr>
          <a:lstStyle/>
          <a:p>
            <a:pPr algn="ctr"/>
            <a:r>
              <a:rPr lang="en-GB" sz="3600" b="1" dirty="0">
                <a:latin typeface="Comic Sans MS" panose="030F0702030302020204" pitchFamily="66" charset="0"/>
              </a:rPr>
              <a:t>Engineering is part of the Curriculum for Excellence but information is limited </a:t>
            </a:r>
          </a:p>
        </p:txBody>
      </p:sp>
      <p:pic>
        <p:nvPicPr>
          <p:cNvPr id="7" name="Picture 6">
            <a:extLst>
              <a:ext uri="{FF2B5EF4-FFF2-40B4-BE49-F238E27FC236}">
                <a16:creationId xmlns:a16="http://schemas.microsoft.com/office/drawing/2014/main" id="{46D54B0C-2335-6D0E-50A0-81ED8922731B}"/>
              </a:ext>
            </a:extLst>
          </p:cNvPr>
          <p:cNvPicPr>
            <a:picLocks noChangeAspect="1"/>
          </p:cNvPicPr>
          <p:nvPr/>
        </p:nvPicPr>
        <p:blipFill>
          <a:blip r:embed="rId4"/>
          <a:stretch>
            <a:fillRect/>
          </a:stretch>
        </p:blipFill>
        <p:spPr>
          <a:xfrm>
            <a:off x="536347" y="2089796"/>
            <a:ext cx="3020788" cy="4241596"/>
          </a:xfrm>
          <a:prstGeom prst="rect">
            <a:avLst/>
          </a:prstGeom>
        </p:spPr>
      </p:pic>
      <p:pic>
        <p:nvPicPr>
          <p:cNvPr id="8" name="Picture 7">
            <a:extLst>
              <a:ext uri="{FF2B5EF4-FFF2-40B4-BE49-F238E27FC236}">
                <a16:creationId xmlns:a16="http://schemas.microsoft.com/office/drawing/2014/main" id="{A51024FB-9F0B-B60E-4B49-95AE39D71C69}"/>
              </a:ext>
            </a:extLst>
          </p:cNvPr>
          <p:cNvPicPr>
            <a:picLocks noChangeAspect="1"/>
          </p:cNvPicPr>
          <p:nvPr/>
        </p:nvPicPr>
        <p:blipFill>
          <a:blip r:embed="rId5"/>
          <a:stretch>
            <a:fillRect/>
          </a:stretch>
        </p:blipFill>
        <p:spPr>
          <a:xfrm>
            <a:off x="4520520" y="2049897"/>
            <a:ext cx="2223656" cy="801799"/>
          </a:xfrm>
          <a:prstGeom prst="rect">
            <a:avLst/>
          </a:prstGeom>
        </p:spPr>
      </p:pic>
      <p:sp>
        <p:nvSpPr>
          <p:cNvPr id="9" name="TextBox 8">
            <a:extLst>
              <a:ext uri="{FF2B5EF4-FFF2-40B4-BE49-F238E27FC236}">
                <a16:creationId xmlns:a16="http://schemas.microsoft.com/office/drawing/2014/main" id="{2AD31603-9051-4D33-8914-F4BF4236DB6B}"/>
              </a:ext>
            </a:extLst>
          </p:cNvPr>
          <p:cNvSpPr txBox="1"/>
          <p:nvPr/>
        </p:nvSpPr>
        <p:spPr>
          <a:xfrm>
            <a:off x="6885920" y="2089796"/>
            <a:ext cx="4769733" cy="738664"/>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Recognises engineering in the world around them for example bridges, construction, electronics, computers.</a:t>
            </a:r>
          </a:p>
        </p:txBody>
      </p:sp>
      <p:pic>
        <p:nvPicPr>
          <p:cNvPr id="10" name="Picture 9">
            <a:extLst>
              <a:ext uri="{FF2B5EF4-FFF2-40B4-BE49-F238E27FC236}">
                <a16:creationId xmlns:a16="http://schemas.microsoft.com/office/drawing/2014/main" id="{34B3C8FE-7513-B861-3967-AA6D44A9583B}"/>
              </a:ext>
            </a:extLst>
          </p:cNvPr>
          <p:cNvPicPr>
            <a:picLocks noChangeAspect="1"/>
          </p:cNvPicPr>
          <p:nvPr/>
        </p:nvPicPr>
        <p:blipFill>
          <a:blip r:embed="rId6"/>
          <a:stretch>
            <a:fillRect/>
          </a:stretch>
        </p:blipFill>
        <p:spPr>
          <a:xfrm>
            <a:off x="4520520" y="3432031"/>
            <a:ext cx="2223656" cy="738664"/>
          </a:xfrm>
          <a:prstGeom prst="rect">
            <a:avLst/>
          </a:prstGeom>
        </p:spPr>
      </p:pic>
      <p:sp>
        <p:nvSpPr>
          <p:cNvPr id="11" name="TextBox 10">
            <a:extLst>
              <a:ext uri="{FF2B5EF4-FFF2-40B4-BE49-F238E27FC236}">
                <a16:creationId xmlns:a16="http://schemas.microsoft.com/office/drawing/2014/main" id="{9313EC7F-94AE-DA8F-071A-B3EC4DB20E25}"/>
              </a:ext>
            </a:extLst>
          </p:cNvPr>
          <p:cNvSpPr txBox="1"/>
          <p:nvPr/>
        </p:nvSpPr>
        <p:spPr>
          <a:xfrm>
            <a:off x="6910638" y="3364164"/>
            <a:ext cx="4720298" cy="954107"/>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Recognises and identify different engineering disciplines.</a:t>
            </a:r>
          </a:p>
          <a:p>
            <a:pPr marL="285750" indent="-285750" algn="just">
              <a:buFont typeface="Arial" panose="020B0604020202020204" pitchFamily="34" charset="0"/>
              <a:buChar char="•"/>
            </a:pPr>
            <a:r>
              <a:rPr lang="en-GB" sz="1400" dirty="0">
                <a:latin typeface="Comic Sans MS" panose="030F0702030302020204" pitchFamily="66" charset="0"/>
              </a:rPr>
              <a:t>Builds a solution to a specific task, which has moving parts.</a:t>
            </a:r>
          </a:p>
        </p:txBody>
      </p:sp>
      <p:pic>
        <p:nvPicPr>
          <p:cNvPr id="12" name="Picture 11">
            <a:extLst>
              <a:ext uri="{FF2B5EF4-FFF2-40B4-BE49-F238E27FC236}">
                <a16:creationId xmlns:a16="http://schemas.microsoft.com/office/drawing/2014/main" id="{F2B25C42-1B1F-1B41-D205-168D81084B87}"/>
              </a:ext>
            </a:extLst>
          </p:cNvPr>
          <p:cNvPicPr>
            <a:picLocks noChangeAspect="1"/>
          </p:cNvPicPr>
          <p:nvPr/>
        </p:nvPicPr>
        <p:blipFill>
          <a:blip r:embed="rId7"/>
          <a:stretch>
            <a:fillRect/>
          </a:stretch>
        </p:blipFill>
        <p:spPr>
          <a:xfrm>
            <a:off x="4520520" y="4748174"/>
            <a:ext cx="2232045" cy="777200"/>
          </a:xfrm>
          <a:prstGeom prst="rect">
            <a:avLst/>
          </a:prstGeom>
        </p:spPr>
      </p:pic>
      <p:sp>
        <p:nvSpPr>
          <p:cNvPr id="13" name="TextBox 12">
            <a:extLst>
              <a:ext uri="{FF2B5EF4-FFF2-40B4-BE49-F238E27FC236}">
                <a16:creationId xmlns:a16="http://schemas.microsoft.com/office/drawing/2014/main" id="{B23435B8-9E9B-2B37-6C17-FFF87BBB72C0}"/>
              </a:ext>
            </a:extLst>
          </p:cNvPr>
          <p:cNvSpPr txBox="1"/>
          <p:nvPr/>
        </p:nvSpPr>
        <p:spPr>
          <a:xfrm>
            <a:off x="6910638" y="4691891"/>
            <a:ext cx="4789034" cy="954107"/>
          </a:xfrm>
          <a:prstGeom prst="rect">
            <a:avLst/>
          </a:prstGeom>
          <a:noFill/>
        </p:spPr>
        <p:txBody>
          <a:bodyPr wrap="square">
            <a:spAutoFit/>
          </a:bodyPr>
          <a:lstStyle/>
          <a:p>
            <a:pPr marL="285750" indent="-285750" algn="just">
              <a:buFont typeface="Arial" panose="020B0604020202020204" pitchFamily="34" charset="0"/>
              <a:buChar char="•"/>
            </a:pPr>
            <a:r>
              <a:rPr lang="en-GB" sz="1400" dirty="0">
                <a:latin typeface="Comic Sans MS" panose="030F0702030302020204" pitchFamily="66" charset="0"/>
              </a:rPr>
              <a:t>Understands the difference between different engineering disciplines </a:t>
            </a:r>
          </a:p>
          <a:p>
            <a:pPr marL="285750" indent="-285750" algn="just">
              <a:buFont typeface="Arial" panose="020B0604020202020204" pitchFamily="34" charset="0"/>
              <a:buChar char="•"/>
            </a:pPr>
            <a:r>
              <a:rPr lang="en-GB" sz="1400" dirty="0">
                <a:latin typeface="Comic Sans MS" panose="030F0702030302020204" pitchFamily="66" charset="0"/>
              </a:rPr>
              <a:t>Understands different energy types. </a:t>
            </a:r>
          </a:p>
          <a:p>
            <a:pPr marL="285750" indent="-285750" algn="just">
              <a:buFont typeface="Arial" panose="020B0604020202020204" pitchFamily="34" charset="0"/>
              <a:buChar char="•"/>
            </a:pPr>
            <a:r>
              <a:rPr lang="en-GB" sz="1400" dirty="0">
                <a:latin typeface="Comic Sans MS" panose="030F0702030302020204" pitchFamily="66" charset="0"/>
              </a:rPr>
              <a:t>Builds/simulates solutions to engineering problems. </a:t>
            </a:r>
          </a:p>
        </p:txBody>
      </p:sp>
    </p:spTree>
    <p:extLst>
      <p:ext uri="{BB962C8B-B14F-4D97-AF65-F5344CB8AC3E}">
        <p14:creationId xmlns:p14="http://schemas.microsoft.com/office/powerpoint/2010/main" val="1488309670"/>
      </p:ext>
    </p:extLst>
  </p:cSld>
  <p:clrMapOvr>
    <a:masterClrMapping/>
  </p:clrMapOvr>
  <mc:AlternateContent xmlns:mc="http://schemas.openxmlformats.org/markup-compatibility/2006" xmlns:p14="http://schemas.microsoft.com/office/powerpoint/2010/main">
    <mc:Choice Requires="p14">
      <p:transition spd="slow" p14:dur="2000" advTm="7956"/>
    </mc:Choice>
    <mc:Fallback xmlns="">
      <p:transition spd="slow" advTm="79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2000"/>
                                        <p:tgtEl>
                                          <p:spTgt spid="9"/>
                                        </p:tgtEl>
                                      </p:cBhvr>
                                    </p:animEffect>
                                  </p:childTnLst>
                                </p:cTn>
                              </p:par>
                            </p:childTnLst>
                          </p:cTn>
                        </p:par>
                        <p:par>
                          <p:cTn id="11" fill="hold">
                            <p:stCondLst>
                              <p:cond delay="3000"/>
                            </p:stCondLst>
                            <p:childTnLst>
                              <p:par>
                                <p:cTn id="12" presetID="10" presetClass="entr" presetSubtype="0" fill="hold"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2000"/>
                                        <p:tgtEl>
                                          <p:spTgt spid="1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2000"/>
                                        <p:tgtEl>
                                          <p:spTgt spid="11"/>
                                        </p:tgtEl>
                                      </p:cBhvr>
                                    </p:animEffect>
                                  </p:childTnLst>
                                </p:cTn>
                              </p:par>
                            </p:childTnLst>
                          </p:cTn>
                        </p:par>
                        <p:par>
                          <p:cTn id="18" fill="hold">
                            <p:stCondLst>
                              <p:cond delay="5000"/>
                            </p:stCondLst>
                            <p:childTnLst>
                              <p:par>
                                <p:cTn id="19" presetID="10" presetClass="entr" presetSubtype="0" fill="hold" nodeType="after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2000"/>
                                        <p:tgtEl>
                                          <p:spTgt spid="1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1" grpId="0"/>
      <p:bldP spid="13"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pic>
        <p:nvPicPr>
          <p:cNvPr id="2" name="Picture 1">
            <a:extLst>
              <a:ext uri="{FF2B5EF4-FFF2-40B4-BE49-F238E27FC236}">
                <a16:creationId xmlns:a16="http://schemas.microsoft.com/office/drawing/2014/main" id="{7BB49D10-37FD-010B-376C-26D400AD3A54}"/>
              </a:ext>
            </a:extLst>
          </p:cNvPr>
          <p:cNvPicPr>
            <a:picLocks noChangeAspect="1"/>
          </p:cNvPicPr>
          <p:nvPr/>
        </p:nvPicPr>
        <p:blipFill>
          <a:blip r:embed="rId4"/>
          <a:stretch>
            <a:fillRect/>
          </a:stretch>
        </p:blipFill>
        <p:spPr>
          <a:xfrm>
            <a:off x="6396049" y="1692398"/>
            <a:ext cx="4382788" cy="2924605"/>
          </a:xfrm>
          <a:prstGeom prst="rect">
            <a:avLst/>
          </a:prstGeom>
        </p:spPr>
      </p:pic>
      <p:sp>
        <p:nvSpPr>
          <p:cNvPr id="6" name="TextBox 5">
            <a:extLst>
              <a:ext uri="{FF2B5EF4-FFF2-40B4-BE49-F238E27FC236}">
                <a16:creationId xmlns:a16="http://schemas.microsoft.com/office/drawing/2014/main" id="{B31C8DCA-FF67-AC77-4591-7C62E8EC6249}"/>
              </a:ext>
            </a:extLst>
          </p:cNvPr>
          <p:cNvSpPr txBox="1"/>
          <p:nvPr/>
        </p:nvSpPr>
        <p:spPr>
          <a:xfrm>
            <a:off x="1240419" y="922957"/>
            <a:ext cx="5056776" cy="769441"/>
          </a:xfrm>
          <a:prstGeom prst="rect">
            <a:avLst/>
          </a:prstGeom>
          <a:noFill/>
        </p:spPr>
        <p:txBody>
          <a:bodyPr wrap="square">
            <a:spAutoFit/>
          </a:bodyPr>
          <a:lstStyle/>
          <a:p>
            <a:r>
              <a:rPr lang="en-US" sz="4400" b="1" dirty="0">
                <a:latin typeface="Comic Sans MS" panose="030F0702030302020204" pitchFamily="66" charset="0"/>
              </a:rPr>
              <a:t>What is STEM? </a:t>
            </a:r>
            <a:endParaRPr lang="en-GB" sz="4400" b="1" dirty="0">
              <a:latin typeface="Comic Sans MS" panose="030F0702030302020204" pitchFamily="66" charset="0"/>
            </a:endParaRPr>
          </a:p>
        </p:txBody>
      </p:sp>
      <p:sp>
        <p:nvSpPr>
          <p:cNvPr id="7" name="Content Placeholder 3">
            <a:extLst>
              <a:ext uri="{FF2B5EF4-FFF2-40B4-BE49-F238E27FC236}">
                <a16:creationId xmlns:a16="http://schemas.microsoft.com/office/drawing/2014/main" id="{9F496524-3FBA-A448-3816-FBDB4B1FEEB6}"/>
              </a:ext>
            </a:extLst>
          </p:cNvPr>
          <p:cNvSpPr txBox="1">
            <a:spLocks/>
          </p:cNvSpPr>
          <p:nvPr/>
        </p:nvSpPr>
        <p:spPr>
          <a:xfrm>
            <a:off x="1132514" y="2571172"/>
            <a:ext cx="4663440" cy="3200400"/>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Clr>
                <a:srgbClr val="3CCED2"/>
              </a:buClr>
              <a:buFont typeface="Wingdings" pitchFamily="2" charset="2"/>
              <a:buChar char="v"/>
            </a:pPr>
            <a:r>
              <a:rPr lang="en-US" sz="3200" dirty="0"/>
              <a:t> </a:t>
            </a:r>
            <a:r>
              <a:rPr lang="en-US" sz="3200" dirty="0">
                <a:latin typeface="Comic Sans MS" panose="030F0702030302020204" pitchFamily="66" charset="0"/>
              </a:rPr>
              <a:t>Science</a:t>
            </a:r>
          </a:p>
          <a:p>
            <a:pPr>
              <a:buClr>
                <a:srgbClr val="3CCED2"/>
              </a:buClr>
              <a:buFont typeface="Wingdings" pitchFamily="2" charset="2"/>
              <a:buChar char="v"/>
            </a:pPr>
            <a:r>
              <a:rPr lang="en-US" sz="3200" dirty="0">
                <a:latin typeface="Comic Sans MS" panose="030F0702030302020204" pitchFamily="66" charset="0"/>
              </a:rPr>
              <a:t> Technology </a:t>
            </a:r>
          </a:p>
          <a:p>
            <a:pPr>
              <a:buClr>
                <a:srgbClr val="3CCED2"/>
              </a:buClr>
              <a:buFont typeface="Wingdings" pitchFamily="2" charset="2"/>
              <a:buChar char="v"/>
            </a:pPr>
            <a:r>
              <a:rPr lang="en-US" sz="3200" dirty="0">
                <a:latin typeface="Comic Sans MS" panose="030F0702030302020204" pitchFamily="66" charset="0"/>
              </a:rPr>
              <a:t> Engineering </a:t>
            </a:r>
          </a:p>
          <a:p>
            <a:pPr>
              <a:buClr>
                <a:srgbClr val="3CCED2"/>
              </a:buClr>
              <a:buFont typeface="Wingdings" pitchFamily="2" charset="2"/>
              <a:buChar char="v"/>
            </a:pPr>
            <a:r>
              <a:rPr lang="en-US" sz="3200" dirty="0">
                <a:latin typeface="Comic Sans MS" panose="030F0702030302020204" pitchFamily="66" charset="0"/>
              </a:rPr>
              <a:t> Mathematics </a:t>
            </a:r>
          </a:p>
        </p:txBody>
      </p:sp>
    </p:spTree>
    <p:extLst>
      <p:ext uri="{BB962C8B-B14F-4D97-AF65-F5344CB8AC3E}">
        <p14:creationId xmlns:p14="http://schemas.microsoft.com/office/powerpoint/2010/main" val="1690956568"/>
      </p:ext>
    </p:extLst>
  </p:cSld>
  <p:clrMapOvr>
    <a:masterClrMapping/>
  </p:clrMapOvr>
  <mc:AlternateContent xmlns:mc="http://schemas.openxmlformats.org/markup-compatibility/2006" xmlns:p14="http://schemas.microsoft.com/office/powerpoint/2010/main">
    <mc:Choice Requires="p14">
      <p:transition spd="slow" p14:dur="2000" advTm="6655"/>
    </mc:Choice>
    <mc:Fallback xmlns="">
      <p:transition spd="slow" advTm="6655"/>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CC">
            <a:alpha val="45000"/>
          </a:srgb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02E49-2F61-47F5-8B30-3339CEA44D95}"/>
              </a:ext>
            </a:extLst>
          </p:cNvPr>
          <p:cNvSpPr>
            <a:spLocks noGrp="1"/>
          </p:cNvSpPr>
          <p:nvPr>
            <p:ph type="title"/>
          </p:nvPr>
        </p:nvSpPr>
        <p:spPr>
          <a:xfrm>
            <a:off x="981075" y="206829"/>
            <a:ext cx="8267700" cy="1325563"/>
          </a:xfrm>
        </p:spPr>
        <p:txBody>
          <a:bodyPr>
            <a:normAutofit/>
          </a:bodyPr>
          <a:lstStyle/>
          <a:p>
            <a:pPr algn="ctr"/>
            <a:r>
              <a:rPr lang="en-GB" sz="3600" b="1" dirty="0">
                <a:latin typeface="Comic Sans MS" panose="030F0702030302020204" pitchFamily="66" charset="0"/>
              </a:rPr>
              <a:t>Engineering Disciplines/Engineering Across the  Curriculum</a:t>
            </a:r>
          </a:p>
        </p:txBody>
      </p:sp>
      <p:sp>
        <p:nvSpPr>
          <p:cNvPr id="3" name="Content Placeholder 2">
            <a:extLst>
              <a:ext uri="{FF2B5EF4-FFF2-40B4-BE49-F238E27FC236}">
                <a16:creationId xmlns:a16="http://schemas.microsoft.com/office/drawing/2014/main" id="{B9486E7F-D704-4C00-83E1-C0833EFC5C24}"/>
              </a:ext>
            </a:extLst>
          </p:cNvPr>
          <p:cNvSpPr>
            <a:spLocks noGrp="1"/>
          </p:cNvSpPr>
          <p:nvPr>
            <p:ph idx="1"/>
          </p:nvPr>
        </p:nvSpPr>
        <p:spPr>
          <a:xfrm>
            <a:off x="825500" y="1600200"/>
            <a:ext cx="8423275" cy="4892675"/>
          </a:xfrm>
        </p:spPr>
        <p:txBody>
          <a:bodyPr>
            <a:normAutofit fontScale="47500" lnSpcReduction="20000"/>
          </a:bodyPr>
          <a:lstStyle/>
          <a:p>
            <a:r>
              <a:rPr lang="en-GB" sz="2900" b="1" dirty="0">
                <a:latin typeface="Comic Sans MS" panose="030F0702030302020204" pitchFamily="66" charset="0"/>
              </a:rPr>
              <a:t>Civil</a:t>
            </a:r>
            <a:r>
              <a:rPr lang="en-GB" sz="2900" dirty="0">
                <a:latin typeface="Comic Sans MS" panose="030F0702030302020204" pitchFamily="66" charset="0"/>
              </a:rPr>
              <a:t> – infrastructure, roads, houses, bridges </a:t>
            </a:r>
          </a:p>
          <a:p>
            <a:pPr lvl="1"/>
            <a:r>
              <a:rPr lang="en-GB" sz="2900" b="1" dirty="0">
                <a:solidFill>
                  <a:srgbClr val="FC08E5"/>
                </a:solidFill>
                <a:latin typeface="Comic Sans MS" panose="030F0702030302020204" pitchFamily="66" charset="0"/>
              </a:rPr>
              <a:t>SOC: People, Place and Environment</a:t>
            </a:r>
          </a:p>
          <a:p>
            <a:pPr lvl="1"/>
            <a:r>
              <a:rPr lang="en-GB" sz="2900" b="1" dirty="0">
                <a:solidFill>
                  <a:srgbClr val="01F5EF"/>
                </a:solidFill>
                <a:latin typeface="Comic Sans MS" panose="030F0702030302020204" pitchFamily="66" charset="0"/>
              </a:rPr>
              <a:t>TCH: Exploring Uses of Materials, Design and Construct Models</a:t>
            </a:r>
          </a:p>
          <a:p>
            <a:pPr lvl="1"/>
            <a:r>
              <a:rPr lang="en-GB" sz="2900" b="1" dirty="0">
                <a:solidFill>
                  <a:srgbClr val="2DF37D"/>
                </a:solidFill>
                <a:latin typeface="Comic Sans MS" panose="030F0702030302020204" pitchFamily="66" charset="0"/>
              </a:rPr>
              <a:t>SCI: Forces, Materials</a:t>
            </a:r>
          </a:p>
          <a:p>
            <a:pPr lvl="1"/>
            <a:r>
              <a:rPr lang="en-GB" sz="2900" b="1" dirty="0">
                <a:solidFill>
                  <a:srgbClr val="0070C0"/>
                </a:solidFill>
                <a:latin typeface="Comic Sans MS" panose="030F0702030302020204" pitchFamily="66" charset="0"/>
              </a:rPr>
              <a:t>MNU: Measure</a:t>
            </a:r>
          </a:p>
          <a:p>
            <a:pPr lvl="1"/>
            <a:r>
              <a:rPr lang="en-GB" sz="2900" b="1" dirty="0">
                <a:solidFill>
                  <a:srgbClr val="FFC000"/>
                </a:solidFill>
                <a:latin typeface="Comic Sans MS" panose="030F0702030302020204" pitchFamily="66" charset="0"/>
              </a:rPr>
              <a:t>EXA: C</a:t>
            </a:r>
            <a:r>
              <a:rPr lang="en-GB" sz="2900" b="1" dirty="0">
                <a:solidFill>
                  <a:srgbClr val="FFC000"/>
                </a:solidFill>
                <a:effectLst/>
                <a:latin typeface="Comic Sans MS" panose="030F0702030302020204" pitchFamily="66" charset="0"/>
                <a:ea typeface="Times New Roman" panose="02020603050405020304" pitchFamily="18" charset="0"/>
              </a:rPr>
              <a:t>reating objects for specific tasks/solutions to a design problem.</a:t>
            </a:r>
            <a:endParaRPr lang="en-GB" sz="2900" b="1" dirty="0">
              <a:solidFill>
                <a:srgbClr val="FFC000"/>
              </a:solidFill>
              <a:latin typeface="Comic Sans MS" panose="030F0702030302020204" pitchFamily="66" charset="0"/>
            </a:endParaRPr>
          </a:p>
          <a:p>
            <a:r>
              <a:rPr lang="en-GB" sz="2900" b="1" dirty="0">
                <a:latin typeface="Comic Sans MS" panose="030F0702030302020204" pitchFamily="66" charset="0"/>
              </a:rPr>
              <a:t>Mechanical</a:t>
            </a:r>
            <a:r>
              <a:rPr lang="en-GB" sz="2900" dirty="0">
                <a:latin typeface="Comic Sans MS" panose="030F0702030302020204" pitchFamily="66" charset="0"/>
              </a:rPr>
              <a:t> – engines, machines, moving parts </a:t>
            </a:r>
            <a:endParaRPr lang="en-GB" sz="2900" dirty="0">
              <a:solidFill>
                <a:schemeClr val="bg2"/>
              </a:solidFill>
              <a:latin typeface="Comic Sans MS" panose="030F0702030302020204" pitchFamily="66" charset="0"/>
            </a:endParaRPr>
          </a:p>
          <a:p>
            <a:pPr lvl="1"/>
            <a:r>
              <a:rPr lang="en-GB" sz="2900" b="1" dirty="0">
                <a:solidFill>
                  <a:srgbClr val="01F5EF"/>
                </a:solidFill>
                <a:latin typeface="Comic Sans MS" panose="030F0702030302020204" pitchFamily="66" charset="0"/>
              </a:rPr>
              <a:t>TCH: Design and Construct Models</a:t>
            </a:r>
          </a:p>
          <a:p>
            <a:pPr lvl="1"/>
            <a:r>
              <a:rPr lang="en-GB" sz="2900" b="1" dirty="0">
                <a:solidFill>
                  <a:srgbClr val="2DF37D"/>
                </a:solidFill>
                <a:latin typeface="Comic Sans MS" panose="030F0702030302020204" pitchFamily="66" charset="0"/>
              </a:rPr>
              <a:t>SCI: Forces</a:t>
            </a:r>
          </a:p>
          <a:p>
            <a:pPr lvl="1"/>
            <a:r>
              <a:rPr lang="en-GB" sz="2900" b="1" dirty="0">
                <a:solidFill>
                  <a:srgbClr val="0070C0"/>
                </a:solidFill>
                <a:latin typeface="Comic Sans MS" panose="030F0702030302020204" pitchFamily="66" charset="0"/>
              </a:rPr>
              <a:t>MNU: Measure</a:t>
            </a:r>
          </a:p>
          <a:p>
            <a:pPr lvl="1"/>
            <a:r>
              <a:rPr lang="en-GB" sz="2900" b="1" dirty="0">
                <a:solidFill>
                  <a:srgbClr val="FFC000"/>
                </a:solidFill>
                <a:latin typeface="Comic Sans MS" panose="030F0702030302020204" pitchFamily="66" charset="0"/>
              </a:rPr>
              <a:t>EXA: C</a:t>
            </a:r>
            <a:r>
              <a:rPr lang="en-GB" sz="2900" b="1" dirty="0">
                <a:solidFill>
                  <a:srgbClr val="FFC000"/>
                </a:solidFill>
                <a:effectLst/>
                <a:latin typeface="Comic Sans MS" panose="030F0702030302020204" pitchFamily="66" charset="0"/>
                <a:ea typeface="Times New Roman" panose="02020603050405020304" pitchFamily="18" charset="0"/>
              </a:rPr>
              <a:t>reating objects for specific tasks/solutions to a design problem.</a:t>
            </a:r>
            <a:r>
              <a:rPr lang="en-GB" sz="2900" b="1" dirty="0">
                <a:solidFill>
                  <a:srgbClr val="0070C0"/>
                </a:solidFill>
                <a:latin typeface="Comic Sans MS" panose="030F0702030302020204" pitchFamily="66" charset="0"/>
              </a:rPr>
              <a:t> </a:t>
            </a:r>
            <a:endParaRPr lang="en-GB" sz="2900" b="1" dirty="0">
              <a:solidFill>
                <a:srgbClr val="2DF37D"/>
              </a:solidFill>
              <a:latin typeface="Comic Sans MS" panose="030F0702030302020204" pitchFamily="66" charset="0"/>
            </a:endParaRPr>
          </a:p>
          <a:p>
            <a:r>
              <a:rPr lang="en-GB" sz="2900" b="1" dirty="0">
                <a:latin typeface="Comic Sans MS" panose="030F0702030302020204" pitchFamily="66" charset="0"/>
              </a:rPr>
              <a:t>Electrical</a:t>
            </a:r>
            <a:r>
              <a:rPr lang="en-GB" sz="2900" dirty="0">
                <a:latin typeface="Comic Sans MS" panose="030F0702030302020204" pitchFamily="66" charset="0"/>
              </a:rPr>
              <a:t> – application of electricity and electronics </a:t>
            </a:r>
            <a:endParaRPr lang="en-GB" sz="2900" dirty="0">
              <a:solidFill>
                <a:schemeClr val="bg2"/>
              </a:solidFill>
              <a:latin typeface="Comic Sans MS" panose="030F0702030302020204" pitchFamily="66" charset="0"/>
            </a:endParaRPr>
          </a:p>
          <a:p>
            <a:pPr lvl="1"/>
            <a:r>
              <a:rPr lang="en-GB" sz="2900" b="1" dirty="0">
                <a:solidFill>
                  <a:srgbClr val="2DF37D"/>
                </a:solidFill>
                <a:latin typeface="Comic Sans MS" panose="030F0702030302020204" pitchFamily="66" charset="0"/>
              </a:rPr>
              <a:t>SCI: Electricity</a:t>
            </a:r>
          </a:p>
          <a:p>
            <a:r>
              <a:rPr lang="en-GB" sz="2900" b="1" dirty="0">
                <a:latin typeface="Comic Sans MS" panose="030F0702030302020204" pitchFamily="66" charset="0"/>
              </a:rPr>
              <a:t>Software</a:t>
            </a:r>
            <a:r>
              <a:rPr lang="en-GB" sz="2900" dirty="0">
                <a:latin typeface="Comic Sans MS" panose="030F0702030302020204" pitchFamily="66" charset="0"/>
              </a:rPr>
              <a:t> – computer programming and computational thinking </a:t>
            </a:r>
          </a:p>
          <a:p>
            <a:pPr lvl="1"/>
            <a:r>
              <a:rPr lang="en-GB" sz="2900" b="1" dirty="0">
                <a:solidFill>
                  <a:srgbClr val="01F5EF"/>
                </a:solidFill>
                <a:latin typeface="Comic Sans MS" panose="030F0702030302020204" pitchFamily="66" charset="0"/>
              </a:rPr>
              <a:t>TCH: Computing Science</a:t>
            </a:r>
          </a:p>
          <a:p>
            <a:pPr lvl="1"/>
            <a:r>
              <a:rPr lang="en-GB" sz="2900" b="1" dirty="0">
                <a:solidFill>
                  <a:srgbClr val="0070C0"/>
                </a:solidFill>
                <a:latin typeface="Comic Sans MS" panose="030F0702030302020204" pitchFamily="66" charset="0"/>
              </a:rPr>
              <a:t>MNU: Shape Position &amp; Movement, Chance and Uncertainty</a:t>
            </a:r>
          </a:p>
          <a:p>
            <a:pPr lvl="1"/>
            <a:r>
              <a:rPr lang="en-GB" sz="2900" b="1" dirty="0">
                <a:solidFill>
                  <a:srgbClr val="FFC000"/>
                </a:solidFill>
                <a:latin typeface="Comic Sans MS" panose="030F0702030302020204" pitchFamily="66" charset="0"/>
              </a:rPr>
              <a:t>EXA</a:t>
            </a:r>
            <a:r>
              <a:rPr lang="en-GB" sz="2900" b="1">
                <a:solidFill>
                  <a:srgbClr val="FFC000"/>
                </a:solidFill>
                <a:latin typeface="Comic Sans MS" panose="030F0702030302020204" pitchFamily="66" charset="0"/>
              </a:rPr>
              <a:t>: </a:t>
            </a:r>
            <a:r>
              <a:rPr lang="en-GB" sz="2900" b="1" dirty="0">
                <a:solidFill>
                  <a:srgbClr val="FFC000"/>
                </a:solidFill>
                <a:latin typeface="Comic Sans MS" panose="030F0702030302020204" pitchFamily="66" charset="0"/>
              </a:rPr>
              <a:t>C</a:t>
            </a:r>
            <a:r>
              <a:rPr lang="en-GB" sz="2900" b="1">
                <a:solidFill>
                  <a:srgbClr val="FFC000"/>
                </a:solidFill>
                <a:effectLst/>
                <a:latin typeface="Comic Sans MS" panose="030F0702030302020204" pitchFamily="66" charset="0"/>
                <a:ea typeface="Times New Roman" panose="02020603050405020304" pitchFamily="18" charset="0"/>
              </a:rPr>
              <a:t>reating </a:t>
            </a:r>
            <a:r>
              <a:rPr lang="en-GB" sz="2900" b="1" dirty="0">
                <a:solidFill>
                  <a:srgbClr val="FFC000"/>
                </a:solidFill>
                <a:effectLst/>
                <a:latin typeface="Comic Sans MS" panose="030F0702030302020204" pitchFamily="66" charset="0"/>
                <a:ea typeface="Times New Roman" panose="02020603050405020304" pitchFamily="18" charset="0"/>
              </a:rPr>
              <a:t>solutions to a design problem.</a:t>
            </a:r>
            <a:endParaRPr lang="en-GB" sz="2900" b="1" dirty="0">
              <a:solidFill>
                <a:srgbClr val="0070C0"/>
              </a:solidFill>
              <a:latin typeface="Comic Sans MS" panose="030F0702030302020204" pitchFamily="66" charset="0"/>
            </a:endParaRPr>
          </a:p>
          <a:p>
            <a:endParaRPr lang="en-GB" sz="2900" dirty="0">
              <a:latin typeface="Comic Sans MS" panose="030F0702030302020204" pitchFamily="66" charset="0"/>
            </a:endParaRPr>
          </a:p>
          <a:p>
            <a:pPr marL="0" indent="0">
              <a:buNone/>
            </a:pPr>
            <a:r>
              <a:rPr lang="en-GB" sz="2900" b="1" dirty="0">
                <a:latin typeface="Comic Sans MS" panose="030F0702030302020204" pitchFamily="66" charset="0"/>
              </a:rPr>
              <a:t>Other engineering disciplines: </a:t>
            </a:r>
            <a:r>
              <a:rPr lang="en-GB" sz="2900" dirty="0">
                <a:latin typeface="Comic Sans MS" panose="030F0702030302020204" pitchFamily="66" charset="0"/>
              </a:rPr>
              <a:t>Aerospace, Chemical, Biomedical, Biological, Nuclear, Industrial, Agricultural, Structural, Environmental… </a:t>
            </a:r>
            <a:endParaRPr lang="en-GB" sz="2900" dirty="0">
              <a:solidFill>
                <a:schemeClr val="bg2"/>
              </a:solidFill>
              <a:latin typeface="Comic Sans MS" panose="030F0702030302020204" pitchFamily="66" charset="0"/>
            </a:endParaRPr>
          </a:p>
          <a:p>
            <a:pPr lvl="1"/>
            <a:r>
              <a:rPr lang="en-GB" sz="2900" b="1" dirty="0">
                <a:solidFill>
                  <a:srgbClr val="92D050"/>
                </a:solidFill>
                <a:latin typeface="Comic Sans MS" panose="030F0702030302020204" pitchFamily="66" charset="0"/>
              </a:rPr>
              <a:t>HWB: Career education</a:t>
            </a:r>
          </a:p>
          <a:p>
            <a:endParaRPr lang="en-GB" dirty="0"/>
          </a:p>
        </p:txBody>
      </p:sp>
      <p:pic>
        <p:nvPicPr>
          <p:cNvPr id="7170" name="Picture 2">
            <a:extLst>
              <a:ext uri="{FF2B5EF4-FFF2-40B4-BE49-F238E27FC236}">
                <a16:creationId xmlns:a16="http://schemas.microsoft.com/office/drawing/2014/main" id="{7A4E9DF3-4647-455E-A5A2-8162862731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3100" y="206829"/>
            <a:ext cx="2288628" cy="1527402"/>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ee the source image">
            <a:extLst>
              <a:ext uri="{FF2B5EF4-FFF2-40B4-BE49-F238E27FC236}">
                <a16:creationId xmlns:a16="http://schemas.microsoft.com/office/drawing/2014/main" id="{8834E66F-9380-4E92-B3CB-8831CFF309D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3100" y="1918834"/>
            <a:ext cx="2288628" cy="1346802"/>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ee the source image">
            <a:extLst>
              <a:ext uri="{FF2B5EF4-FFF2-40B4-BE49-F238E27FC236}">
                <a16:creationId xmlns:a16="http://schemas.microsoft.com/office/drawing/2014/main" id="{F57052B2-3CF6-4027-AD7B-49033337CB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3100" y="3450239"/>
            <a:ext cx="2291103" cy="1527402"/>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ee the source image">
            <a:extLst>
              <a:ext uri="{FF2B5EF4-FFF2-40B4-BE49-F238E27FC236}">
                <a16:creationId xmlns:a16="http://schemas.microsoft.com/office/drawing/2014/main" id="{24B36FB2-5ADE-411E-A7E8-62541E2F122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flipH="1">
            <a:off x="9563099" y="5123769"/>
            <a:ext cx="2292534" cy="15274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455466"/>
      </p:ext>
    </p:extLst>
  </p:cSld>
  <p:clrMapOvr>
    <a:masterClrMapping/>
  </p:clrMapOvr>
  <mc:AlternateContent xmlns:mc="http://schemas.openxmlformats.org/markup-compatibility/2006" xmlns:p14="http://schemas.microsoft.com/office/powerpoint/2010/main">
    <mc:Choice Requires="p14">
      <p:transition spd="slow" p14:dur="2000" advTm="17734"/>
    </mc:Choice>
    <mc:Fallback xmlns="">
      <p:transition spd="slow" advTm="17734"/>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3600" b="1" kern="0" dirty="0">
                <a:solidFill>
                  <a:prstClr val="black"/>
                </a:solidFill>
                <a:latin typeface="Comic Sans MS" panose="030F0702030302020204" pitchFamily="66" charset="0"/>
              </a:rPr>
              <a:t>H</a:t>
            </a:r>
            <a:r>
              <a:rPr kumimoji="0" lang="en-GB" sz="3600" b="1" i="0" u="none" strike="noStrike" kern="0" cap="none" spc="0" normalizeH="0" baseline="0" noProof="0" dirty="0">
                <a:ln>
                  <a:noFill/>
                </a:ln>
                <a:solidFill>
                  <a:prstClr val="black"/>
                </a:solidFill>
                <a:effectLst/>
                <a:uLnTx/>
                <a:uFillTx/>
                <a:latin typeface="Comic Sans MS" panose="030F0702030302020204" pitchFamily="66" charset="0"/>
                <a:ea typeface="+mn-ea"/>
                <a:cs typeface="+mn-cs"/>
              </a:rPr>
              <a:t>ow can we encourage pupils to think like and act like engineers and develop the associated skills? </a:t>
            </a:r>
          </a:p>
        </p:txBody>
      </p:sp>
      <p:sp>
        <p:nvSpPr>
          <p:cNvPr id="6" name="TextBox 5">
            <a:extLst>
              <a:ext uri="{FF2B5EF4-FFF2-40B4-BE49-F238E27FC236}">
                <a16:creationId xmlns:a16="http://schemas.microsoft.com/office/drawing/2014/main" id="{0AE99566-74F2-2EC0-CC30-B458298DB4F9}"/>
              </a:ext>
            </a:extLst>
          </p:cNvPr>
          <p:cNvSpPr txBox="1"/>
          <p:nvPr/>
        </p:nvSpPr>
        <p:spPr>
          <a:xfrm>
            <a:off x="1132514" y="3531872"/>
            <a:ext cx="11240654" cy="1200329"/>
          </a:xfrm>
          <a:prstGeom prst="rect">
            <a:avLst/>
          </a:prstGeom>
          <a:noFill/>
        </p:spPr>
        <p:txBody>
          <a:bodyPr wrap="square" rtlCol="0">
            <a:spAutoFit/>
          </a:bodyPr>
          <a:lstStyle/>
          <a:p>
            <a:pPr defTabSz="457200"/>
            <a:r>
              <a:rPr lang="en-GB" sz="3600" b="1" dirty="0">
                <a:solidFill>
                  <a:prstClr val="black"/>
                </a:solidFill>
                <a:latin typeface="Comic Sans MS" panose="030F0702030302020204" pitchFamily="66" charset="0"/>
              </a:rPr>
              <a:t>Answer: by teaching the children to use the ‘Engineering Design Process’</a:t>
            </a:r>
          </a:p>
        </p:txBody>
      </p:sp>
    </p:spTree>
    <p:extLst>
      <p:ext uri="{BB962C8B-B14F-4D97-AF65-F5344CB8AC3E}">
        <p14:creationId xmlns:p14="http://schemas.microsoft.com/office/powerpoint/2010/main" val="2266792083"/>
      </p:ext>
    </p:extLst>
  </p:cSld>
  <p:clrMapOvr>
    <a:masterClrMapping/>
  </p:clrMapOvr>
  <mc:AlternateContent xmlns:mc="http://schemas.openxmlformats.org/markup-compatibility/2006" xmlns:p14="http://schemas.microsoft.com/office/powerpoint/2010/main">
    <mc:Choice Requires="p14">
      <p:transition spd="slow" p14:dur="2000" advTm="6039"/>
    </mc:Choice>
    <mc:Fallback xmlns="">
      <p:transition spd="slow" advTm="603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pic>
        <p:nvPicPr>
          <p:cNvPr id="5" name="Picture 4">
            <a:extLst>
              <a:ext uri="{FF2B5EF4-FFF2-40B4-BE49-F238E27FC236}">
                <a16:creationId xmlns:a16="http://schemas.microsoft.com/office/drawing/2014/main" id="{F88330F0-D0CB-B178-F4FD-D88A73DCE4DE}"/>
              </a:ext>
            </a:extLst>
          </p:cNvPr>
          <p:cNvPicPr>
            <a:picLocks noChangeAspect="1"/>
          </p:cNvPicPr>
          <p:nvPr/>
        </p:nvPicPr>
        <p:blipFill>
          <a:blip r:embed="rId4"/>
          <a:stretch>
            <a:fillRect/>
          </a:stretch>
        </p:blipFill>
        <p:spPr>
          <a:xfrm>
            <a:off x="6638925" y="1009650"/>
            <a:ext cx="6010275" cy="4305300"/>
          </a:xfrm>
          <a:prstGeom prst="rect">
            <a:avLst/>
          </a:prstGeom>
        </p:spPr>
      </p:pic>
      <p:sp>
        <p:nvSpPr>
          <p:cNvPr id="7" name="TextBox 6">
            <a:extLst>
              <a:ext uri="{FF2B5EF4-FFF2-40B4-BE49-F238E27FC236}">
                <a16:creationId xmlns:a16="http://schemas.microsoft.com/office/drawing/2014/main" id="{919BB801-B85E-7C04-B150-CAA4AC95181C}"/>
              </a:ext>
            </a:extLst>
          </p:cNvPr>
          <p:cNvSpPr txBox="1"/>
          <p:nvPr/>
        </p:nvSpPr>
        <p:spPr>
          <a:xfrm>
            <a:off x="2505075" y="234040"/>
            <a:ext cx="7772399" cy="6463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Engineering Design Process </a:t>
            </a:r>
            <a:endParaRPr kumimoji="0" lang="en-GB" sz="3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p:txBody>
      </p:sp>
      <p:sp>
        <p:nvSpPr>
          <p:cNvPr id="8" name="Content Placeholder 3">
            <a:extLst>
              <a:ext uri="{FF2B5EF4-FFF2-40B4-BE49-F238E27FC236}">
                <a16:creationId xmlns:a16="http://schemas.microsoft.com/office/drawing/2014/main" id="{509B40D6-E5AE-CC4D-4349-2DAD56DD5A51}"/>
              </a:ext>
            </a:extLst>
          </p:cNvPr>
          <p:cNvSpPr txBox="1">
            <a:spLocks/>
          </p:cNvSpPr>
          <p:nvPr/>
        </p:nvSpPr>
        <p:spPr>
          <a:xfrm>
            <a:off x="561064" y="1268207"/>
            <a:ext cx="6315985" cy="511547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ASK: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identify the problem, requirements that must be met, and constraints that must be considered.</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IMAGINE: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brainstorm solutions and research ideas.  They also identify what others have done.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PLAN: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choose two to three of the best ideas from their brainstormed list and sketch possible designs, ultimately choosing a single design to prototype.</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CREATE: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build a working model, or prototype, that aligns with design requirements and that is within design constraints.</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TEST: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Students evaluate the solution through testing; they collect and analyse data; they summarise strengths and weaknesses of their design that were revealed during testing.</a:t>
            </a:r>
          </a:p>
          <a:p>
            <a:pPr marL="228600" marR="0" lvl="0" indent="-228600" algn="just"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16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IMPROVE: </a:t>
            </a:r>
            <a:r>
              <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Based on the results of their tests, students make improvements on their design. They also identify changes they will make and justify their revisions.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1800" b="1" i="0" u="sng"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THIS PROCESS IS A CYCLE – NOT LINEAR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604011"/>
      </p:ext>
    </p:extLst>
  </p:cSld>
  <p:clrMapOvr>
    <a:masterClrMapping/>
  </p:clrMapOvr>
  <mc:AlternateContent xmlns:mc="http://schemas.openxmlformats.org/markup-compatibility/2006" xmlns:p14="http://schemas.microsoft.com/office/powerpoint/2010/main">
    <mc:Choice Requires="p14">
      <p:transition spd="slow" p14:dur="2000" advTm="18547"/>
    </mc:Choice>
    <mc:Fallback xmlns="">
      <p:transition spd="slow" advTm="18547"/>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745608" y="107783"/>
            <a:ext cx="9683801" cy="1015663"/>
          </a:xfrm>
          <a:prstGeom prst="rect">
            <a:avLst/>
          </a:prstGeom>
          <a:noFill/>
        </p:spPr>
        <p:txBody>
          <a:bodyPr wrap="square" rtlCol="0">
            <a:spAutoFit/>
          </a:bodyPr>
          <a:lstStyle/>
          <a:p>
            <a:pPr algn="ctr"/>
            <a:r>
              <a:rPr lang="en-GB" sz="3600" b="1" dirty="0">
                <a:latin typeface="Comic Sans MS" panose="030F0702030302020204" pitchFamily="66" charset="0"/>
              </a:rPr>
              <a:t>Rosie Revere Engineering Project </a:t>
            </a:r>
          </a:p>
          <a:p>
            <a:pPr algn="ctr"/>
            <a:r>
              <a:rPr lang="en-GB" sz="2400" b="1" i="1" dirty="0">
                <a:latin typeface="Comic Sans MS" panose="030F0702030302020204" pitchFamily="66" charset="0"/>
              </a:rPr>
              <a:t>(based on the story book)</a:t>
            </a:r>
          </a:p>
        </p:txBody>
      </p:sp>
      <p:sp>
        <p:nvSpPr>
          <p:cNvPr id="3" name="TextBox 2">
            <a:extLst>
              <a:ext uri="{FF2B5EF4-FFF2-40B4-BE49-F238E27FC236}">
                <a16:creationId xmlns:a16="http://schemas.microsoft.com/office/drawing/2014/main" id="{C05F680C-9C0D-8FAB-78CB-DFB8F27ED55C}"/>
              </a:ext>
            </a:extLst>
          </p:cNvPr>
          <p:cNvSpPr txBox="1"/>
          <p:nvPr/>
        </p:nvSpPr>
        <p:spPr>
          <a:xfrm>
            <a:off x="1398494" y="1166477"/>
            <a:ext cx="9992948" cy="5045997"/>
          </a:xfrm>
          <a:prstGeom prst="rect">
            <a:avLst/>
          </a:prstGeom>
          <a:noFill/>
        </p:spPr>
        <p:txBody>
          <a:bodyPr wrap="square">
            <a:spAutoFit/>
          </a:bodyPr>
          <a:lstStyle/>
          <a:p>
            <a:pPr algn="just">
              <a:lnSpc>
                <a:spcPct val="107000"/>
              </a:lnSpc>
              <a:spcAft>
                <a:spcPts val="800"/>
              </a:spcAft>
            </a:pPr>
            <a:r>
              <a:rPr lang="en-GB" dirty="0">
                <a:effectLst/>
                <a:latin typeface="Comic Sans MS" panose="030F0702030302020204" pitchFamily="66" charset="0"/>
                <a:ea typeface="Calibri" panose="020F0502020204030204" pitchFamily="34" charset="0"/>
                <a:cs typeface="Times New Roman" panose="02020603050405020304" pitchFamily="18" charset="0"/>
              </a:rPr>
              <a:t>Uncle Fred is having a problem keeping the chimpanzees in their enclosures because they have learnt how to open the doors and let themselves out! </a:t>
            </a:r>
          </a:p>
          <a:p>
            <a:pPr algn="just">
              <a:lnSpc>
                <a:spcPct val="107000"/>
              </a:lnSpc>
              <a:spcAft>
                <a:spcPts val="800"/>
              </a:spcAft>
            </a:pPr>
            <a:r>
              <a:rPr lang="en-GB" dirty="0">
                <a:effectLst/>
                <a:latin typeface="Comic Sans MS" panose="030F0702030302020204" pitchFamily="66" charset="0"/>
                <a:ea typeface="Calibri" panose="020F0502020204030204" pitchFamily="34" charset="0"/>
                <a:cs typeface="Times New Roman" panose="02020603050405020304" pitchFamily="18" charset="0"/>
              </a:rPr>
              <a:t>Can you engineer a solution that will keep the chimpanzees from escaping from their enclosure and incorporate it into your design? </a:t>
            </a:r>
          </a:p>
          <a:p>
            <a:pPr algn="just">
              <a:lnSpc>
                <a:spcPct val="107000"/>
              </a:lnSpc>
              <a:spcAft>
                <a:spcPts val="800"/>
              </a:spcAft>
            </a:pPr>
            <a:r>
              <a:rPr lang="en-GB" i="1" dirty="0">
                <a:effectLst/>
                <a:latin typeface="Comic Sans MS" panose="030F0702030302020204" pitchFamily="66" charset="0"/>
                <a:ea typeface="Calibri" panose="020F0502020204030204" pitchFamily="34" charset="0"/>
                <a:cs typeface="Times New Roman" panose="02020603050405020304" pitchFamily="18" charset="0"/>
              </a:rPr>
              <a:t>A few suggestions</a:t>
            </a:r>
            <a:r>
              <a:rPr lang="en-GB" dirty="0">
                <a:effectLst/>
                <a:latin typeface="Comic Sans MS" panose="030F0702030302020204" pitchFamily="66" charset="0"/>
                <a:ea typeface="Calibri" panose="020F0502020204030204" pitchFamily="34" charset="0"/>
                <a:cs typeface="Times New Roman" panose="02020603050405020304" pitchFamily="18" charset="0"/>
              </a:rPr>
              <a:t> </a:t>
            </a:r>
            <a:r>
              <a:rPr lang="en-GB" i="1" dirty="0">
                <a:effectLst/>
                <a:latin typeface="Comic Sans MS" panose="030F0702030302020204" pitchFamily="66" charset="0"/>
                <a:ea typeface="Calibri" panose="020F0502020204030204" pitchFamily="34" charset="0"/>
                <a:cs typeface="Times New Roman" panose="02020603050405020304" pitchFamily="18" charset="0"/>
              </a:rPr>
              <a:t>but the children will have many more ideas! Some might not even involve circuits or programming a device!</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i="1" dirty="0">
                <a:effectLst/>
                <a:latin typeface="Comic Sans MS" panose="030F0702030302020204" pitchFamily="66" charset="0"/>
                <a:ea typeface="Calibri" panose="020F0502020204030204" pitchFamily="34" charset="0"/>
                <a:cs typeface="Times New Roman" panose="02020603050405020304" pitchFamily="18" charset="0"/>
              </a:rPr>
              <a:t>It could be an alarm system that goes off when the door is opened</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B0F0"/>
                </a:solidFill>
                <a:effectLst/>
                <a:latin typeface="Comic Sans MS" panose="030F0702030302020204" pitchFamily="66" charset="0"/>
                <a:ea typeface="Calibri" panose="020F0502020204030204" pitchFamily="34" charset="0"/>
                <a:cs typeface="Times New Roman" panose="02020603050405020304" pitchFamily="18" charset="0"/>
                <a:hlinkClick r:id="rId4"/>
              </a:rPr>
              <a:t>Build | Hidden Alarm . DESIGN SQUAD GLOBAL | PBS KIDS</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i="1" dirty="0">
                <a:effectLst/>
                <a:latin typeface="Comic Sans MS" panose="030F0702030302020204" pitchFamily="66" charset="0"/>
                <a:ea typeface="Calibri" panose="020F0502020204030204" pitchFamily="34" charset="0"/>
                <a:cs typeface="Times New Roman" panose="02020603050405020304" pitchFamily="18" charset="0"/>
              </a:rPr>
              <a:t>It could be an alarm that lights up and plays a tune created using a micro: bit and works when the micro: bit is moved</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dirty="0">
                <a:latin typeface="Comic Sans MS" panose="030F0702030302020204" pitchFamily="66" charset="0"/>
                <a:hlinkClick r:id="rId5"/>
              </a:rPr>
              <a:t>Simple tilt alarm | </a:t>
            </a:r>
            <a:r>
              <a:rPr lang="en-GB" dirty="0" err="1">
                <a:latin typeface="Comic Sans MS" panose="030F0702030302020204" pitchFamily="66" charset="0"/>
                <a:hlinkClick r:id="rId5"/>
              </a:rPr>
              <a:t>micro:bit</a:t>
            </a:r>
            <a:r>
              <a:rPr lang="en-GB" dirty="0">
                <a:latin typeface="Comic Sans MS" panose="030F0702030302020204" pitchFamily="66" charset="0"/>
                <a:hlinkClick r:id="rId5"/>
              </a:rPr>
              <a:t> (microbit.org)</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i="1" dirty="0">
                <a:effectLst/>
                <a:latin typeface="Comic Sans MS" panose="030F0702030302020204" pitchFamily="66" charset="0"/>
                <a:ea typeface="Calibri" panose="020F0502020204030204" pitchFamily="34" charset="0"/>
                <a:cs typeface="Times New Roman" panose="02020603050405020304" pitchFamily="18" charset="0"/>
              </a:rPr>
              <a:t>It could be a light sensor that lights up when light falls below a certain level because a chimpanzee has passed by creating a shadow</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a:p>
            <a:pPr algn="just">
              <a:lnSpc>
                <a:spcPct val="107000"/>
              </a:lnSpc>
              <a:spcAft>
                <a:spcPts val="800"/>
              </a:spcAft>
            </a:pPr>
            <a:r>
              <a:rPr lang="en-GB" u="sng" dirty="0">
                <a:solidFill>
                  <a:srgbClr val="00B0F0"/>
                </a:solidFill>
                <a:effectLst/>
                <a:latin typeface="Comic Sans MS" panose="030F0702030302020204" pitchFamily="66" charset="0"/>
                <a:ea typeface="Calibri" panose="020F0502020204030204" pitchFamily="34" charset="0"/>
                <a:cs typeface="Times New Roman" panose="02020603050405020304" pitchFamily="18" charset="0"/>
                <a:hlinkClick r:id="rId6"/>
              </a:rPr>
              <a:t>Nightlight | micro: bit (microbit.org)</a:t>
            </a:r>
            <a:endParaRPr lang="en-GB" dirty="0">
              <a:effectLst/>
              <a:latin typeface="Comic Sans MS" panose="030F0702030302020204" pitchFamily="66" charset="0"/>
              <a:ea typeface="Calibri" panose="020F050202020403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BFEDADA-A07B-DCDB-B4C3-02086EAE067C}"/>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68512" y="122526"/>
            <a:ext cx="1264092" cy="1539798"/>
          </a:xfrm>
          <a:prstGeom prst="rect">
            <a:avLst/>
          </a:prstGeom>
          <a:noFill/>
        </p:spPr>
      </p:pic>
      <p:pic>
        <p:nvPicPr>
          <p:cNvPr id="7" name="Picture 6">
            <a:extLst>
              <a:ext uri="{FF2B5EF4-FFF2-40B4-BE49-F238E27FC236}">
                <a16:creationId xmlns:a16="http://schemas.microsoft.com/office/drawing/2014/main" id="{69A7FC7F-BD9B-649D-B361-B063D779F484}"/>
              </a:ext>
            </a:extLst>
          </p:cNvPr>
          <p:cNvPicPr>
            <a:picLocks noChangeAspect="1"/>
          </p:cNvPicPr>
          <p:nvPr/>
        </p:nvPicPr>
        <p:blipFill>
          <a:blip r:embed="rId8"/>
          <a:stretch>
            <a:fillRect/>
          </a:stretch>
        </p:blipFill>
        <p:spPr>
          <a:xfrm>
            <a:off x="6331191" y="4417229"/>
            <a:ext cx="1406821" cy="703411"/>
          </a:xfrm>
          <a:prstGeom prst="rect">
            <a:avLst/>
          </a:prstGeom>
        </p:spPr>
      </p:pic>
      <p:pic>
        <p:nvPicPr>
          <p:cNvPr id="8" name="Picture 7">
            <a:extLst>
              <a:ext uri="{FF2B5EF4-FFF2-40B4-BE49-F238E27FC236}">
                <a16:creationId xmlns:a16="http://schemas.microsoft.com/office/drawing/2014/main" id="{05E0E896-A736-8DCE-5B67-D8A50636B910}"/>
              </a:ext>
            </a:extLst>
          </p:cNvPr>
          <p:cNvPicPr>
            <a:picLocks noChangeAspect="1"/>
          </p:cNvPicPr>
          <p:nvPr/>
        </p:nvPicPr>
        <p:blipFill>
          <a:blip r:embed="rId9"/>
          <a:stretch>
            <a:fillRect/>
          </a:stretch>
        </p:blipFill>
        <p:spPr>
          <a:xfrm>
            <a:off x="6331191" y="5473266"/>
            <a:ext cx="1747802" cy="1185992"/>
          </a:xfrm>
          <a:prstGeom prst="rect">
            <a:avLst/>
          </a:prstGeom>
        </p:spPr>
      </p:pic>
      <p:pic>
        <p:nvPicPr>
          <p:cNvPr id="9" name="Picture 8">
            <a:extLst>
              <a:ext uri="{FF2B5EF4-FFF2-40B4-BE49-F238E27FC236}">
                <a16:creationId xmlns:a16="http://schemas.microsoft.com/office/drawing/2014/main" id="{61CA91AD-521F-1B78-5EA4-ED6E6DE86D2B}"/>
              </a:ext>
            </a:extLst>
          </p:cNvPr>
          <p:cNvPicPr>
            <a:picLocks noChangeAspect="1"/>
          </p:cNvPicPr>
          <p:nvPr/>
        </p:nvPicPr>
        <p:blipFill>
          <a:blip r:embed="rId10"/>
          <a:stretch>
            <a:fillRect/>
          </a:stretch>
        </p:blipFill>
        <p:spPr>
          <a:xfrm>
            <a:off x="210939" y="3231572"/>
            <a:ext cx="1005927" cy="566977"/>
          </a:xfrm>
          <a:prstGeom prst="rect">
            <a:avLst/>
          </a:prstGeom>
        </p:spPr>
      </p:pic>
      <p:sp>
        <p:nvSpPr>
          <p:cNvPr id="11" name="TextBox 10">
            <a:extLst>
              <a:ext uri="{FF2B5EF4-FFF2-40B4-BE49-F238E27FC236}">
                <a16:creationId xmlns:a16="http://schemas.microsoft.com/office/drawing/2014/main" id="{68038E0F-5C4E-5B75-D031-2FBDB3813EDF}"/>
              </a:ext>
            </a:extLst>
          </p:cNvPr>
          <p:cNvSpPr txBox="1"/>
          <p:nvPr/>
        </p:nvSpPr>
        <p:spPr>
          <a:xfrm>
            <a:off x="134402" y="3817065"/>
            <a:ext cx="1158999" cy="1200329"/>
          </a:xfrm>
          <a:prstGeom prst="rect">
            <a:avLst/>
          </a:prstGeom>
          <a:noFill/>
        </p:spPr>
        <p:txBody>
          <a:bodyPr wrap="square" rtlCol="0">
            <a:spAutoFit/>
          </a:bodyPr>
          <a:lstStyle/>
          <a:p>
            <a:r>
              <a:rPr lang="en-GB" sz="1200" dirty="0">
                <a:solidFill>
                  <a:srgbClr val="00B0F0"/>
                </a:solidFill>
                <a:latin typeface="Comic Sans MS" panose="030F0702030302020204" pitchFamily="66" charset="0"/>
              </a:rPr>
              <a:t>Coding </a:t>
            </a:r>
            <a:r>
              <a:rPr lang="en-GB" sz="1200" dirty="0" err="1">
                <a:solidFill>
                  <a:srgbClr val="00B0F0"/>
                </a:solidFill>
                <a:latin typeface="Comic Sans MS" panose="030F0702030302020204" pitchFamily="66" charset="0"/>
              </a:rPr>
              <a:t>micro:bits</a:t>
            </a:r>
            <a:r>
              <a:rPr lang="en-GB" sz="1200" dirty="0">
                <a:solidFill>
                  <a:srgbClr val="00B0F0"/>
                </a:solidFill>
                <a:latin typeface="Comic Sans MS" panose="030F0702030302020204" pitchFamily="66" charset="0"/>
              </a:rPr>
              <a:t> as part of Engineering Design Challenges</a:t>
            </a:r>
          </a:p>
        </p:txBody>
      </p:sp>
    </p:spTree>
    <p:extLst>
      <p:ext uri="{BB962C8B-B14F-4D97-AF65-F5344CB8AC3E}">
        <p14:creationId xmlns:p14="http://schemas.microsoft.com/office/powerpoint/2010/main" val="3233972794"/>
      </p:ext>
    </p:extLst>
  </p:cSld>
  <p:clrMapOvr>
    <a:masterClrMapping/>
  </p:clrMapOvr>
  <mc:AlternateContent xmlns:mc="http://schemas.openxmlformats.org/markup-compatibility/2006" xmlns:p14="http://schemas.microsoft.com/office/powerpoint/2010/main">
    <mc:Choice Requires="p14">
      <p:transition spd="slow" p14:dur="2000" advTm="19508"/>
    </mc:Choice>
    <mc:Fallback xmlns="">
      <p:transition spd="slow" advTm="19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2000"/>
                                        <p:tgtEl>
                                          <p:spTgt spid="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3EF8A372-02B7-D08E-50B9-C572152586B5}"/>
              </a:ext>
            </a:extLst>
          </p:cNvPr>
          <p:cNvPicPr>
            <a:picLocks noChangeAspect="1"/>
          </p:cNvPicPr>
          <p:nvPr/>
        </p:nvPicPr>
        <p:blipFill>
          <a:blip r:embed="rId3"/>
          <a:stretch>
            <a:fillRect/>
          </a:stretch>
        </p:blipFill>
        <p:spPr>
          <a:xfrm>
            <a:off x="9297060" y="1030903"/>
            <a:ext cx="2040380" cy="1699337"/>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309543" y="318028"/>
            <a:ext cx="11572913" cy="646331"/>
          </a:xfrm>
          <a:prstGeom prst="rect">
            <a:avLst/>
          </a:prstGeom>
          <a:noFill/>
        </p:spPr>
        <p:txBody>
          <a:bodyPr wrap="square" rtlCol="0">
            <a:spAutoFit/>
          </a:bodyPr>
          <a:lstStyle/>
          <a:p>
            <a:r>
              <a:rPr lang="en-GB" sz="3600" b="1" dirty="0">
                <a:latin typeface="Comic Sans MS" panose="030F0702030302020204" pitchFamily="66" charset="0"/>
              </a:rPr>
              <a:t>           </a:t>
            </a:r>
            <a:r>
              <a:rPr lang="en-GB" sz="3200" b="1" dirty="0">
                <a:latin typeface="Comic Sans MS" panose="030F0702030302020204" pitchFamily="66" charset="0"/>
              </a:rPr>
              <a:t>and             for Engineering/STEM learning</a:t>
            </a:r>
          </a:p>
        </p:txBody>
      </p:sp>
      <p:pic>
        <p:nvPicPr>
          <p:cNvPr id="10" name="Picture 9">
            <a:extLst>
              <a:ext uri="{FF2B5EF4-FFF2-40B4-BE49-F238E27FC236}">
                <a16:creationId xmlns:a16="http://schemas.microsoft.com/office/drawing/2014/main" id="{604F91FC-4E24-9822-887E-17099BC74191}"/>
              </a:ext>
            </a:extLst>
          </p:cNvPr>
          <p:cNvPicPr>
            <a:picLocks noChangeAspect="1"/>
          </p:cNvPicPr>
          <p:nvPr/>
        </p:nvPicPr>
        <p:blipFill>
          <a:blip r:embed="rId5"/>
          <a:stretch>
            <a:fillRect/>
          </a:stretch>
        </p:blipFill>
        <p:spPr>
          <a:xfrm>
            <a:off x="573025" y="423673"/>
            <a:ext cx="1887986" cy="430059"/>
          </a:xfrm>
          <a:prstGeom prst="rect">
            <a:avLst/>
          </a:prstGeom>
        </p:spPr>
      </p:pic>
      <p:pic>
        <p:nvPicPr>
          <p:cNvPr id="12" name="Picture 11">
            <a:extLst>
              <a:ext uri="{FF2B5EF4-FFF2-40B4-BE49-F238E27FC236}">
                <a16:creationId xmlns:a16="http://schemas.microsoft.com/office/drawing/2014/main" id="{95A2C214-0D89-A404-A763-BD42A103C4E4}"/>
              </a:ext>
            </a:extLst>
          </p:cNvPr>
          <p:cNvPicPr>
            <a:picLocks noChangeAspect="1"/>
          </p:cNvPicPr>
          <p:nvPr/>
        </p:nvPicPr>
        <p:blipFill>
          <a:blip r:embed="rId6"/>
          <a:stretch>
            <a:fillRect/>
          </a:stretch>
        </p:blipFill>
        <p:spPr>
          <a:xfrm>
            <a:off x="3466470" y="334265"/>
            <a:ext cx="2025830" cy="561755"/>
          </a:xfrm>
          <a:prstGeom prst="rect">
            <a:avLst/>
          </a:prstGeom>
        </p:spPr>
      </p:pic>
      <p:sp>
        <p:nvSpPr>
          <p:cNvPr id="13" name="TextBox 12">
            <a:extLst>
              <a:ext uri="{FF2B5EF4-FFF2-40B4-BE49-F238E27FC236}">
                <a16:creationId xmlns:a16="http://schemas.microsoft.com/office/drawing/2014/main" id="{11110876-0AAF-2930-6331-4AE562A51E07}"/>
              </a:ext>
            </a:extLst>
          </p:cNvPr>
          <p:cNvSpPr txBox="1"/>
          <p:nvPr/>
        </p:nvSpPr>
        <p:spPr>
          <a:xfrm>
            <a:off x="573025" y="1293514"/>
            <a:ext cx="5724430" cy="3139321"/>
          </a:xfrm>
          <a:prstGeom prst="rect">
            <a:avLst/>
          </a:prstGeom>
          <a:noFill/>
        </p:spPr>
        <p:txBody>
          <a:bodyPr wrap="square" rtlCol="0">
            <a:spAutoFit/>
          </a:bodyPr>
          <a:lstStyle/>
          <a:p>
            <a:pPr algn="just"/>
            <a:r>
              <a:rPr lang="en-GB" b="1" dirty="0">
                <a:latin typeface="Comic Sans MS" panose="030F0702030302020204" pitchFamily="66" charset="0"/>
              </a:rPr>
              <a:t>KAPLA</a:t>
            </a:r>
            <a:r>
              <a:rPr lang="en-GB" dirty="0">
                <a:latin typeface="Comic Sans MS" panose="030F0702030302020204" pitchFamily="66" charset="0"/>
              </a:rPr>
              <a:t> is suitable for children of all ages.</a:t>
            </a:r>
          </a:p>
          <a:p>
            <a:pPr algn="just"/>
            <a:endParaRPr lang="en-GB" dirty="0">
              <a:latin typeface="Comic Sans MS" panose="030F0702030302020204" pitchFamily="66" charset="0"/>
            </a:endParaRPr>
          </a:p>
          <a:p>
            <a:pPr algn="just"/>
            <a:r>
              <a:rPr lang="en-GB" b="1" dirty="0">
                <a:latin typeface="Comic Sans MS" panose="030F0702030302020204" pitchFamily="66" charset="0"/>
              </a:rPr>
              <a:t>KAPLA</a:t>
            </a:r>
            <a:r>
              <a:rPr lang="en-GB" dirty="0">
                <a:latin typeface="Comic Sans MS" panose="030F0702030302020204" pitchFamily="66" charset="0"/>
              </a:rPr>
              <a:t> consists of loose parts that are identical pine planks that can be used to create unique models by stacking them.  It can be used in classrooms for a wide variety of purposes:</a:t>
            </a:r>
          </a:p>
          <a:p>
            <a:pPr marL="800100" lvl="1" indent="-342900" algn="just">
              <a:buFont typeface="Wingdings" panose="05000000000000000000" pitchFamily="2" charset="2"/>
              <a:buChar char="Ø"/>
            </a:pPr>
            <a:r>
              <a:rPr lang="en-GB" dirty="0">
                <a:latin typeface="Comic Sans MS" panose="030F0702030302020204" pitchFamily="66" charset="0"/>
              </a:rPr>
              <a:t>To stimulate creativity</a:t>
            </a:r>
          </a:p>
          <a:p>
            <a:pPr marL="800100" lvl="1" indent="-342900" algn="just">
              <a:buFont typeface="Wingdings" panose="05000000000000000000" pitchFamily="2" charset="2"/>
              <a:buChar char="Ø"/>
            </a:pPr>
            <a:r>
              <a:rPr lang="en-GB" dirty="0">
                <a:latin typeface="Comic Sans MS" panose="030F0702030302020204" pitchFamily="66" charset="0"/>
              </a:rPr>
              <a:t>Promote teamwork</a:t>
            </a:r>
          </a:p>
          <a:p>
            <a:pPr marL="800100" lvl="1" indent="-342900" algn="just">
              <a:buFont typeface="Wingdings" panose="05000000000000000000" pitchFamily="2" charset="2"/>
              <a:buChar char="Ø"/>
            </a:pPr>
            <a:r>
              <a:rPr lang="en-GB" dirty="0">
                <a:latin typeface="Comic Sans MS" panose="030F0702030302020204" pitchFamily="66" charset="0"/>
              </a:rPr>
              <a:t>Resilience</a:t>
            </a:r>
          </a:p>
          <a:p>
            <a:pPr marL="800100" lvl="1" indent="-342900" algn="just">
              <a:buFont typeface="Wingdings" panose="05000000000000000000" pitchFamily="2" charset="2"/>
              <a:buChar char="Ø"/>
            </a:pPr>
            <a:r>
              <a:rPr lang="en-GB" dirty="0">
                <a:latin typeface="Comic Sans MS" panose="030F0702030302020204" pitchFamily="66" charset="0"/>
              </a:rPr>
              <a:t>Perseverance</a:t>
            </a:r>
          </a:p>
          <a:p>
            <a:pPr marL="800100" lvl="1" indent="-342900" algn="just">
              <a:buFont typeface="Wingdings" panose="05000000000000000000" pitchFamily="2" charset="2"/>
              <a:buChar char="Ø"/>
            </a:pPr>
            <a:r>
              <a:rPr lang="en-GB" dirty="0">
                <a:latin typeface="Comic Sans MS" panose="030F0702030302020204" pitchFamily="66" charset="0"/>
              </a:rPr>
              <a:t>To teach STEM concepts</a:t>
            </a:r>
            <a:endParaRPr lang="en-GB" sz="2400" dirty="0">
              <a:latin typeface="Comic Sans MS" panose="030F0702030302020204" pitchFamily="66" charset="0"/>
            </a:endParaRPr>
          </a:p>
        </p:txBody>
      </p:sp>
      <p:pic>
        <p:nvPicPr>
          <p:cNvPr id="14" name="Picture 13">
            <a:extLst>
              <a:ext uri="{FF2B5EF4-FFF2-40B4-BE49-F238E27FC236}">
                <a16:creationId xmlns:a16="http://schemas.microsoft.com/office/drawing/2014/main" id="{8A259B59-C829-FAD4-F31E-D30DB0F65C68}"/>
              </a:ext>
            </a:extLst>
          </p:cNvPr>
          <p:cNvPicPr>
            <a:picLocks noChangeAspect="1"/>
          </p:cNvPicPr>
          <p:nvPr/>
        </p:nvPicPr>
        <p:blipFill>
          <a:blip r:embed="rId7"/>
          <a:stretch>
            <a:fillRect/>
          </a:stretch>
        </p:blipFill>
        <p:spPr>
          <a:xfrm>
            <a:off x="6969516" y="1365385"/>
            <a:ext cx="1896226" cy="2525995"/>
          </a:xfrm>
          <a:prstGeom prst="rect">
            <a:avLst/>
          </a:prstGeom>
        </p:spPr>
      </p:pic>
      <p:pic>
        <p:nvPicPr>
          <p:cNvPr id="15" name="Picture 14">
            <a:extLst>
              <a:ext uri="{FF2B5EF4-FFF2-40B4-BE49-F238E27FC236}">
                <a16:creationId xmlns:a16="http://schemas.microsoft.com/office/drawing/2014/main" id="{C8D2BE6F-70D3-2189-73FE-BA2FE75CD617}"/>
              </a:ext>
            </a:extLst>
          </p:cNvPr>
          <p:cNvPicPr>
            <a:picLocks noChangeAspect="1"/>
          </p:cNvPicPr>
          <p:nvPr/>
        </p:nvPicPr>
        <p:blipFill>
          <a:blip r:embed="rId8"/>
          <a:stretch>
            <a:fillRect/>
          </a:stretch>
        </p:blipFill>
        <p:spPr>
          <a:xfrm>
            <a:off x="6969516" y="4255197"/>
            <a:ext cx="2505673" cy="2231329"/>
          </a:xfrm>
          <a:prstGeom prst="rect">
            <a:avLst/>
          </a:prstGeom>
        </p:spPr>
      </p:pic>
      <p:pic>
        <p:nvPicPr>
          <p:cNvPr id="16" name="Picture 15">
            <a:extLst>
              <a:ext uri="{FF2B5EF4-FFF2-40B4-BE49-F238E27FC236}">
                <a16:creationId xmlns:a16="http://schemas.microsoft.com/office/drawing/2014/main" id="{BEF2C915-2C86-2706-454D-DA7BFA57980A}"/>
              </a:ext>
            </a:extLst>
          </p:cNvPr>
          <p:cNvPicPr>
            <a:picLocks noChangeAspect="1"/>
          </p:cNvPicPr>
          <p:nvPr/>
        </p:nvPicPr>
        <p:blipFill>
          <a:blip r:embed="rId9"/>
          <a:stretch>
            <a:fillRect/>
          </a:stretch>
        </p:blipFill>
        <p:spPr>
          <a:xfrm>
            <a:off x="824938" y="4797653"/>
            <a:ext cx="3272147" cy="1726082"/>
          </a:xfrm>
          <a:prstGeom prst="rect">
            <a:avLst/>
          </a:prstGeom>
        </p:spPr>
      </p:pic>
      <p:pic>
        <p:nvPicPr>
          <p:cNvPr id="17" name="Picture 16">
            <a:extLst>
              <a:ext uri="{FF2B5EF4-FFF2-40B4-BE49-F238E27FC236}">
                <a16:creationId xmlns:a16="http://schemas.microsoft.com/office/drawing/2014/main" id="{2E5B2B4C-5427-4F43-00B7-618F0C11581C}"/>
              </a:ext>
            </a:extLst>
          </p:cNvPr>
          <p:cNvPicPr>
            <a:picLocks noChangeAspect="1"/>
          </p:cNvPicPr>
          <p:nvPr/>
        </p:nvPicPr>
        <p:blipFill>
          <a:blip r:embed="rId10"/>
          <a:stretch>
            <a:fillRect/>
          </a:stretch>
        </p:blipFill>
        <p:spPr>
          <a:xfrm>
            <a:off x="4607903" y="3301244"/>
            <a:ext cx="1972688" cy="2628000"/>
          </a:xfrm>
          <a:prstGeom prst="rect">
            <a:avLst/>
          </a:prstGeom>
        </p:spPr>
      </p:pic>
      <p:pic>
        <p:nvPicPr>
          <p:cNvPr id="18" name="Picture 17" descr="A person sitting next to a skeleton&#10;&#10;Description automatically generated with medium confidence">
            <a:extLst>
              <a:ext uri="{FF2B5EF4-FFF2-40B4-BE49-F238E27FC236}">
                <a16:creationId xmlns:a16="http://schemas.microsoft.com/office/drawing/2014/main" id="{065D617B-2733-D671-04B8-5D5EE6F53C4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9875282" y="2844866"/>
            <a:ext cx="1894496" cy="2525995"/>
          </a:xfrm>
          <a:prstGeom prst="rect">
            <a:avLst/>
          </a:prstGeom>
        </p:spPr>
      </p:pic>
    </p:spTree>
    <p:extLst>
      <p:ext uri="{BB962C8B-B14F-4D97-AF65-F5344CB8AC3E}">
        <p14:creationId xmlns:p14="http://schemas.microsoft.com/office/powerpoint/2010/main" val="326529859"/>
      </p:ext>
    </p:extLst>
  </p:cSld>
  <p:clrMapOvr>
    <a:masterClrMapping/>
  </p:clrMapOvr>
  <mc:AlternateContent xmlns:mc="http://schemas.openxmlformats.org/markup-compatibility/2006" xmlns:p14="http://schemas.microsoft.com/office/powerpoint/2010/main">
    <mc:Choice Requires="p14">
      <p:transition spd="slow" p14:dur="2000" advTm="6149"/>
    </mc:Choice>
    <mc:Fallback xmlns="">
      <p:transition spd="slow" advTm="614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586467" y="199210"/>
            <a:ext cx="11362518" cy="646331"/>
          </a:xfrm>
          <a:prstGeom prst="rect">
            <a:avLst/>
          </a:prstGeom>
          <a:noFill/>
        </p:spPr>
        <p:txBody>
          <a:bodyPr wrap="square" rtlCol="0">
            <a:spAutoFit/>
          </a:bodyPr>
          <a:lstStyle/>
          <a:p>
            <a:r>
              <a:rPr lang="en-GB" sz="3600" b="1" dirty="0">
                <a:latin typeface="Comic Sans MS" panose="030F0702030302020204" pitchFamily="66" charset="0"/>
              </a:rPr>
              <a:t>          </a:t>
            </a:r>
            <a:r>
              <a:rPr lang="en-GB" sz="3200" b="1" dirty="0">
                <a:latin typeface="Comic Sans MS" panose="030F0702030302020204" pitchFamily="66" charset="0"/>
              </a:rPr>
              <a:t>and             for Engineering/STEM learning</a:t>
            </a:r>
            <a:endParaRPr lang="en-GB" sz="3600" b="1" dirty="0">
              <a:latin typeface="Comic Sans MS" panose="030F0702030302020204" pitchFamily="66" charset="0"/>
            </a:endParaRPr>
          </a:p>
        </p:txBody>
      </p:sp>
      <p:sp>
        <p:nvSpPr>
          <p:cNvPr id="2" name="TextBox 1">
            <a:extLst>
              <a:ext uri="{FF2B5EF4-FFF2-40B4-BE49-F238E27FC236}">
                <a16:creationId xmlns:a16="http://schemas.microsoft.com/office/drawing/2014/main" id="{90F834CB-CA15-57E0-7DA9-98A9E1515999}"/>
              </a:ext>
            </a:extLst>
          </p:cNvPr>
          <p:cNvSpPr txBox="1"/>
          <p:nvPr/>
        </p:nvSpPr>
        <p:spPr>
          <a:xfrm>
            <a:off x="355273" y="1057111"/>
            <a:ext cx="7295925" cy="1938992"/>
          </a:xfrm>
          <a:prstGeom prst="rect">
            <a:avLst/>
          </a:prstGeom>
          <a:noFill/>
        </p:spPr>
        <p:txBody>
          <a:bodyPr wrap="square" rtlCol="0">
            <a:spAutoFit/>
          </a:bodyPr>
          <a:lstStyle/>
          <a:p>
            <a:pPr marL="342900" indent="-342900" algn="just">
              <a:buFont typeface="Wingdings" panose="05000000000000000000" pitchFamily="2" charset="2"/>
              <a:buChar char="Ø"/>
            </a:pPr>
            <a:r>
              <a:rPr lang="en-GB" sz="2000" b="1" dirty="0" err="1">
                <a:latin typeface="Comic Sans MS" panose="030F0702030302020204" pitchFamily="66" charset="0"/>
              </a:rPr>
              <a:t>makedo</a:t>
            </a:r>
            <a:r>
              <a:rPr lang="en-GB" sz="2000" dirty="0">
                <a:latin typeface="Comic Sans MS" panose="030F0702030302020204" pitchFamily="66" charset="0"/>
              </a:rPr>
              <a:t> is a construction system with simple tools that allows children to create models out of cardboard and can provide hands-on learning experiences across the curriculum that teach design, construction and problem solving.</a:t>
            </a:r>
          </a:p>
          <a:p>
            <a:pPr marL="342900" indent="-342900" algn="just">
              <a:buFont typeface="Wingdings" panose="05000000000000000000" pitchFamily="2" charset="2"/>
              <a:buChar char="Ø"/>
            </a:pPr>
            <a:endParaRPr lang="en-GB" sz="2000" dirty="0">
              <a:latin typeface="Comic Sans MS" panose="030F0702030302020204" pitchFamily="66" charset="0"/>
            </a:endParaRPr>
          </a:p>
        </p:txBody>
      </p:sp>
      <p:pic>
        <p:nvPicPr>
          <p:cNvPr id="10" name="Picture 9">
            <a:extLst>
              <a:ext uri="{FF2B5EF4-FFF2-40B4-BE49-F238E27FC236}">
                <a16:creationId xmlns:a16="http://schemas.microsoft.com/office/drawing/2014/main" id="{604F91FC-4E24-9822-887E-17099BC74191}"/>
              </a:ext>
            </a:extLst>
          </p:cNvPr>
          <p:cNvPicPr>
            <a:picLocks noChangeAspect="1"/>
          </p:cNvPicPr>
          <p:nvPr/>
        </p:nvPicPr>
        <p:blipFill>
          <a:blip r:embed="rId4"/>
          <a:stretch>
            <a:fillRect/>
          </a:stretch>
        </p:blipFill>
        <p:spPr>
          <a:xfrm>
            <a:off x="243015" y="305356"/>
            <a:ext cx="2094856" cy="477181"/>
          </a:xfrm>
          <a:prstGeom prst="rect">
            <a:avLst/>
          </a:prstGeom>
        </p:spPr>
      </p:pic>
      <p:pic>
        <p:nvPicPr>
          <p:cNvPr id="12" name="Picture 11">
            <a:extLst>
              <a:ext uri="{FF2B5EF4-FFF2-40B4-BE49-F238E27FC236}">
                <a16:creationId xmlns:a16="http://schemas.microsoft.com/office/drawing/2014/main" id="{95A2C214-0D89-A404-A763-BD42A103C4E4}"/>
              </a:ext>
            </a:extLst>
          </p:cNvPr>
          <p:cNvPicPr>
            <a:picLocks noChangeAspect="1"/>
          </p:cNvPicPr>
          <p:nvPr/>
        </p:nvPicPr>
        <p:blipFill>
          <a:blip r:embed="rId5"/>
          <a:stretch>
            <a:fillRect/>
          </a:stretch>
        </p:blipFill>
        <p:spPr>
          <a:xfrm>
            <a:off x="3468917" y="220782"/>
            <a:ext cx="2025830" cy="561755"/>
          </a:xfrm>
          <a:prstGeom prst="rect">
            <a:avLst/>
          </a:prstGeom>
        </p:spPr>
      </p:pic>
      <p:pic>
        <p:nvPicPr>
          <p:cNvPr id="3" name="Picture 2">
            <a:extLst>
              <a:ext uri="{FF2B5EF4-FFF2-40B4-BE49-F238E27FC236}">
                <a16:creationId xmlns:a16="http://schemas.microsoft.com/office/drawing/2014/main" id="{EA87C17C-6F63-3CE9-62B0-F270691A855F}"/>
              </a:ext>
            </a:extLst>
          </p:cNvPr>
          <p:cNvPicPr>
            <a:picLocks noChangeAspect="1"/>
          </p:cNvPicPr>
          <p:nvPr/>
        </p:nvPicPr>
        <p:blipFill>
          <a:blip r:embed="rId6"/>
          <a:stretch>
            <a:fillRect/>
          </a:stretch>
        </p:blipFill>
        <p:spPr>
          <a:xfrm>
            <a:off x="468709" y="4522354"/>
            <a:ext cx="3418333" cy="2114864"/>
          </a:xfrm>
          <a:prstGeom prst="rect">
            <a:avLst/>
          </a:prstGeom>
        </p:spPr>
      </p:pic>
      <p:pic>
        <p:nvPicPr>
          <p:cNvPr id="6" name="Picture 5">
            <a:extLst>
              <a:ext uri="{FF2B5EF4-FFF2-40B4-BE49-F238E27FC236}">
                <a16:creationId xmlns:a16="http://schemas.microsoft.com/office/drawing/2014/main" id="{F0270A4C-2BC3-E230-27AE-133B6467A54F}"/>
              </a:ext>
            </a:extLst>
          </p:cNvPr>
          <p:cNvPicPr>
            <a:picLocks noChangeAspect="1"/>
          </p:cNvPicPr>
          <p:nvPr/>
        </p:nvPicPr>
        <p:blipFill>
          <a:blip r:embed="rId7"/>
          <a:stretch>
            <a:fillRect/>
          </a:stretch>
        </p:blipFill>
        <p:spPr>
          <a:xfrm>
            <a:off x="4367907" y="4522354"/>
            <a:ext cx="2784000" cy="2088000"/>
          </a:xfrm>
          <a:prstGeom prst="rect">
            <a:avLst/>
          </a:prstGeom>
        </p:spPr>
      </p:pic>
      <p:pic>
        <p:nvPicPr>
          <p:cNvPr id="7" name="Picture 6">
            <a:extLst>
              <a:ext uri="{FF2B5EF4-FFF2-40B4-BE49-F238E27FC236}">
                <a16:creationId xmlns:a16="http://schemas.microsoft.com/office/drawing/2014/main" id="{70B695D3-DE99-D9E0-0D13-E6E2AF8396B9}"/>
              </a:ext>
            </a:extLst>
          </p:cNvPr>
          <p:cNvPicPr>
            <a:picLocks noChangeAspect="1"/>
          </p:cNvPicPr>
          <p:nvPr/>
        </p:nvPicPr>
        <p:blipFill>
          <a:blip r:embed="rId8"/>
          <a:stretch>
            <a:fillRect/>
          </a:stretch>
        </p:blipFill>
        <p:spPr>
          <a:xfrm>
            <a:off x="4696831" y="2397325"/>
            <a:ext cx="1908000" cy="1908000"/>
          </a:xfrm>
          <a:prstGeom prst="rect">
            <a:avLst/>
          </a:prstGeom>
        </p:spPr>
      </p:pic>
      <p:pic>
        <p:nvPicPr>
          <p:cNvPr id="11" name="Picture 10">
            <a:extLst>
              <a:ext uri="{FF2B5EF4-FFF2-40B4-BE49-F238E27FC236}">
                <a16:creationId xmlns:a16="http://schemas.microsoft.com/office/drawing/2014/main" id="{C35A8E2C-223D-B064-ED94-D2BEE22CA7AF}"/>
              </a:ext>
            </a:extLst>
          </p:cNvPr>
          <p:cNvPicPr>
            <a:picLocks noChangeAspect="1"/>
          </p:cNvPicPr>
          <p:nvPr/>
        </p:nvPicPr>
        <p:blipFill>
          <a:blip r:embed="rId9"/>
          <a:stretch>
            <a:fillRect/>
          </a:stretch>
        </p:blipFill>
        <p:spPr>
          <a:xfrm>
            <a:off x="1821283" y="2413113"/>
            <a:ext cx="1829181" cy="1921302"/>
          </a:xfrm>
          <a:prstGeom prst="rect">
            <a:avLst/>
          </a:prstGeom>
        </p:spPr>
      </p:pic>
      <p:pic>
        <p:nvPicPr>
          <p:cNvPr id="13" name="Picture 12">
            <a:extLst>
              <a:ext uri="{FF2B5EF4-FFF2-40B4-BE49-F238E27FC236}">
                <a16:creationId xmlns:a16="http://schemas.microsoft.com/office/drawing/2014/main" id="{61D4FD9A-FC12-9EC0-8959-BA9AA9113C02}"/>
              </a:ext>
            </a:extLst>
          </p:cNvPr>
          <p:cNvPicPr>
            <a:picLocks noChangeAspect="1"/>
          </p:cNvPicPr>
          <p:nvPr/>
        </p:nvPicPr>
        <p:blipFill>
          <a:blip r:embed="rId10"/>
          <a:stretch>
            <a:fillRect/>
          </a:stretch>
        </p:blipFill>
        <p:spPr>
          <a:xfrm>
            <a:off x="8303008" y="1412518"/>
            <a:ext cx="2425380" cy="2058257"/>
          </a:xfrm>
          <a:prstGeom prst="rect">
            <a:avLst/>
          </a:prstGeom>
        </p:spPr>
      </p:pic>
      <p:pic>
        <p:nvPicPr>
          <p:cNvPr id="14" name="Picture 13">
            <a:extLst>
              <a:ext uri="{FF2B5EF4-FFF2-40B4-BE49-F238E27FC236}">
                <a16:creationId xmlns:a16="http://schemas.microsoft.com/office/drawing/2014/main" id="{571A4E29-D56D-98E2-3F5D-735AB0A1134A}"/>
              </a:ext>
            </a:extLst>
          </p:cNvPr>
          <p:cNvPicPr>
            <a:picLocks noChangeAspect="1"/>
          </p:cNvPicPr>
          <p:nvPr/>
        </p:nvPicPr>
        <p:blipFill>
          <a:blip r:embed="rId11"/>
          <a:stretch>
            <a:fillRect/>
          </a:stretch>
        </p:blipFill>
        <p:spPr>
          <a:xfrm>
            <a:off x="7661535" y="3863825"/>
            <a:ext cx="1986308" cy="2648410"/>
          </a:xfrm>
          <a:prstGeom prst="rect">
            <a:avLst/>
          </a:prstGeom>
        </p:spPr>
      </p:pic>
      <p:pic>
        <p:nvPicPr>
          <p:cNvPr id="15" name="Picture 14">
            <a:extLst>
              <a:ext uri="{FF2B5EF4-FFF2-40B4-BE49-F238E27FC236}">
                <a16:creationId xmlns:a16="http://schemas.microsoft.com/office/drawing/2014/main" id="{8B7380F5-30EF-9D5C-A887-F32E8B8ED251}"/>
              </a:ext>
            </a:extLst>
          </p:cNvPr>
          <p:cNvPicPr>
            <a:picLocks noChangeAspect="1"/>
          </p:cNvPicPr>
          <p:nvPr/>
        </p:nvPicPr>
        <p:blipFill>
          <a:blip r:embed="rId12"/>
          <a:stretch>
            <a:fillRect/>
          </a:stretch>
        </p:blipFill>
        <p:spPr>
          <a:xfrm>
            <a:off x="10443425" y="3738348"/>
            <a:ext cx="1005927" cy="566977"/>
          </a:xfrm>
          <a:prstGeom prst="rect">
            <a:avLst/>
          </a:prstGeom>
        </p:spPr>
      </p:pic>
      <p:sp>
        <p:nvSpPr>
          <p:cNvPr id="16" name="TextBox 15">
            <a:extLst>
              <a:ext uri="{FF2B5EF4-FFF2-40B4-BE49-F238E27FC236}">
                <a16:creationId xmlns:a16="http://schemas.microsoft.com/office/drawing/2014/main" id="{314BEFE5-DA50-2C73-2264-4F2D4D59DDAD}"/>
              </a:ext>
            </a:extLst>
          </p:cNvPr>
          <p:cNvSpPr txBox="1"/>
          <p:nvPr/>
        </p:nvSpPr>
        <p:spPr>
          <a:xfrm>
            <a:off x="9842626" y="4349783"/>
            <a:ext cx="2349374" cy="923330"/>
          </a:xfrm>
          <a:prstGeom prst="rect">
            <a:avLst/>
          </a:prstGeom>
          <a:noFill/>
        </p:spPr>
        <p:txBody>
          <a:bodyPr wrap="square" rtlCol="0">
            <a:spAutoFit/>
          </a:bodyPr>
          <a:lstStyle/>
          <a:p>
            <a:r>
              <a:rPr lang="en-GB" dirty="0">
                <a:solidFill>
                  <a:srgbClr val="00B0F0"/>
                </a:solidFill>
                <a:latin typeface="Comic Sans MS" panose="030F0702030302020204" pitchFamily="66" charset="0"/>
              </a:rPr>
              <a:t>Coding </a:t>
            </a:r>
            <a:r>
              <a:rPr lang="en-GB" dirty="0" err="1">
                <a:solidFill>
                  <a:srgbClr val="00B0F0"/>
                </a:solidFill>
                <a:latin typeface="Comic Sans MS" panose="030F0702030302020204" pitchFamily="66" charset="0"/>
              </a:rPr>
              <a:t>micro:bits</a:t>
            </a:r>
            <a:r>
              <a:rPr lang="en-GB" dirty="0">
                <a:solidFill>
                  <a:srgbClr val="00B0F0"/>
                </a:solidFill>
                <a:latin typeface="Comic Sans MS" panose="030F0702030302020204" pitchFamily="66" charset="0"/>
              </a:rPr>
              <a:t> as part of Engineering Design Challenges</a:t>
            </a:r>
            <a:endParaRPr lang="en-GB" sz="1200"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3201753525"/>
      </p:ext>
    </p:extLst>
  </p:cSld>
  <p:clrMapOvr>
    <a:masterClrMapping/>
  </p:clrMapOvr>
  <mc:AlternateContent xmlns:mc="http://schemas.openxmlformats.org/markup-compatibility/2006" xmlns:p14="http://schemas.microsoft.com/office/powerpoint/2010/main">
    <mc:Choice Requires="p14">
      <p:transition spd="slow" p14:dur="2000" advTm="9932"/>
    </mc:Choice>
    <mc:Fallback xmlns="">
      <p:transition spd="slow" advTm="99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2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par>
                          <p:cTn id="12" fill="hold">
                            <p:stCondLst>
                              <p:cond delay="6000"/>
                            </p:stCondLst>
                            <p:childTnLst>
                              <p:par>
                                <p:cTn id="13" presetID="10" presetClass="entr" presetSubtype="0" fill="hold" nodeType="after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fade">
                                      <p:cBhvr>
                                        <p:cTn id="15" dur="2000"/>
                                        <p:tgtEl>
                                          <p:spTgt spid="1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fade">
                                      <p:cBhvr>
                                        <p:cTn id="18" dur="2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3665649" y="213506"/>
            <a:ext cx="5446453" cy="646331"/>
          </a:xfrm>
          <a:prstGeom prst="rect">
            <a:avLst/>
          </a:prstGeom>
          <a:noFill/>
        </p:spPr>
        <p:txBody>
          <a:bodyPr wrap="square" rtlCol="0">
            <a:spAutoFit/>
          </a:bodyPr>
          <a:lstStyle/>
          <a:p>
            <a:r>
              <a:rPr lang="en-GB" sz="3600" b="1" dirty="0">
                <a:latin typeface="Comic Sans MS" panose="030F0702030302020204" pitchFamily="66" charset="0"/>
              </a:rPr>
              <a:t>Body systems and cells</a:t>
            </a:r>
          </a:p>
        </p:txBody>
      </p:sp>
      <p:pic>
        <p:nvPicPr>
          <p:cNvPr id="7" name="Picture 6" descr="A picture containing text, indoor&#10;&#10;Description automatically generated">
            <a:extLst>
              <a:ext uri="{FF2B5EF4-FFF2-40B4-BE49-F238E27FC236}">
                <a16:creationId xmlns:a16="http://schemas.microsoft.com/office/drawing/2014/main" id="{83AB976F-ED1B-55AD-EF3E-B3E38E3096B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a:off x="-45436" y="997841"/>
            <a:ext cx="3936000" cy="2952000"/>
          </a:xfrm>
          <a:prstGeom prst="rect">
            <a:avLst/>
          </a:prstGeom>
        </p:spPr>
      </p:pic>
      <p:sp>
        <p:nvSpPr>
          <p:cNvPr id="9" name="TextBox 8">
            <a:extLst>
              <a:ext uri="{FF2B5EF4-FFF2-40B4-BE49-F238E27FC236}">
                <a16:creationId xmlns:a16="http://schemas.microsoft.com/office/drawing/2014/main" id="{DAFF99D2-F2A0-EDDC-D069-CF5224CDBCAF}"/>
              </a:ext>
            </a:extLst>
          </p:cNvPr>
          <p:cNvSpPr txBox="1"/>
          <p:nvPr/>
        </p:nvSpPr>
        <p:spPr>
          <a:xfrm>
            <a:off x="7265841" y="1440468"/>
            <a:ext cx="4559299" cy="1938992"/>
          </a:xfrm>
          <a:prstGeom prst="rect">
            <a:avLst/>
          </a:prstGeom>
          <a:noFill/>
        </p:spPr>
        <p:txBody>
          <a:bodyPr wrap="square">
            <a:spAutoFit/>
          </a:bodyPr>
          <a:lstStyle/>
          <a:p>
            <a:pPr rtl="0" fontAlgn="base">
              <a:spcBef>
                <a:spcPts val="0"/>
              </a:spcBef>
              <a:spcAft>
                <a:spcPts val="0"/>
              </a:spcAft>
            </a:pPr>
            <a:r>
              <a:rPr lang="en-GB" sz="2400" dirty="0">
                <a:solidFill>
                  <a:srgbClr val="00B0F0"/>
                </a:solidFill>
                <a:latin typeface="Comic Sans MS" panose="030F0702030302020204" pitchFamily="66" charset="0"/>
              </a:rPr>
              <a:t>U</a:t>
            </a:r>
            <a:r>
              <a:rPr lang="en-GB" sz="2400" b="0" i="0" u="none" strike="noStrike" dirty="0">
                <a:solidFill>
                  <a:srgbClr val="00B0F0"/>
                </a:solidFill>
                <a:effectLst/>
                <a:latin typeface="Comic Sans MS" panose="030F0702030302020204" pitchFamily="66" charset="0"/>
              </a:rPr>
              <a:t>se </a:t>
            </a:r>
            <a:r>
              <a:rPr lang="en-GB" sz="2400" b="0" i="0" u="none" strike="noStrike" dirty="0" err="1">
                <a:solidFill>
                  <a:srgbClr val="00B0F0"/>
                </a:solidFill>
                <a:effectLst/>
                <a:latin typeface="Comic Sans MS" panose="030F0702030302020204" pitchFamily="66" charset="0"/>
              </a:rPr>
              <a:t>vr</a:t>
            </a:r>
            <a:r>
              <a:rPr lang="en-GB" sz="2400" b="0" i="0" u="none" strike="noStrike" dirty="0">
                <a:solidFill>
                  <a:srgbClr val="00B0F0"/>
                </a:solidFill>
                <a:effectLst/>
                <a:latin typeface="Comic Sans MS" panose="030F0702030302020204" pitchFamily="66" charset="0"/>
              </a:rPr>
              <a:t> and </a:t>
            </a:r>
            <a:r>
              <a:rPr lang="en-GB" sz="2400" b="0" i="0" u="none" strike="noStrike" dirty="0" err="1">
                <a:solidFill>
                  <a:srgbClr val="00B0F0"/>
                </a:solidFill>
                <a:effectLst/>
                <a:latin typeface="Comic Sans MS" panose="030F0702030302020204" pitchFamily="66" charset="0"/>
              </a:rPr>
              <a:t>ar</a:t>
            </a:r>
            <a:r>
              <a:rPr lang="en-GB" sz="2400" b="0" i="0" u="none" strike="noStrike" dirty="0">
                <a:solidFill>
                  <a:srgbClr val="00B0F0"/>
                </a:solidFill>
                <a:effectLst/>
                <a:latin typeface="Comic Sans MS" panose="030F0702030302020204" pitchFamily="66" charset="0"/>
              </a:rPr>
              <a:t> apps to explore ‘inside the body’</a:t>
            </a:r>
          </a:p>
          <a:p>
            <a:pPr rtl="0" fontAlgn="base">
              <a:spcBef>
                <a:spcPts val="0"/>
              </a:spcBef>
              <a:spcAft>
                <a:spcPts val="0"/>
              </a:spcAft>
            </a:pPr>
            <a:endParaRPr lang="en-GB" sz="2400" b="0" i="0" u="none" strike="noStrike" dirty="0">
              <a:solidFill>
                <a:srgbClr val="00B0F0"/>
              </a:solidFill>
              <a:effectLst/>
              <a:latin typeface="Comic Sans MS" panose="030F0702030302020204" pitchFamily="66" charset="0"/>
            </a:endParaRPr>
          </a:p>
          <a:p>
            <a:pPr rtl="0" fontAlgn="base">
              <a:spcBef>
                <a:spcPts val="0"/>
              </a:spcBef>
              <a:spcAft>
                <a:spcPts val="0"/>
              </a:spcAft>
            </a:pPr>
            <a:r>
              <a:rPr lang="en-GB" sz="2400" dirty="0">
                <a:solidFill>
                  <a:srgbClr val="00B0F0"/>
                </a:solidFill>
                <a:latin typeface="Comic Sans MS" panose="030F0702030302020204" pitchFamily="66" charset="0"/>
              </a:rPr>
              <a:t>e.g. </a:t>
            </a:r>
            <a:r>
              <a:rPr lang="en-GB" sz="2400" dirty="0" err="1">
                <a:solidFill>
                  <a:srgbClr val="00B0F0"/>
                </a:solidFill>
                <a:latin typeface="Comic Sans MS" panose="030F0702030302020204" pitchFamily="66" charset="0"/>
              </a:rPr>
              <a:t>Curiscope’s</a:t>
            </a:r>
            <a:r>
              <a:rPr lang="en-GB" sz="2400" dirty="0">
                <a:solidFill>
                  <a:srgbClr val="00B0F0"/>
                </a:solidFill>
                <a:latin typeface="Comic Sans MS" panose="030F0702030302020204" pitchFamily="66" charset="0"/>
              </a:rPr>
              <a:t> </a:t>
            </a:r>
            <a:r>
              <a:rPr lang="en-GB" sz="2400" dirty="0" err="1">
                <a:solidFill>
                  <a:srgbClr val="00B0F0"/>
                </a:solidFill>
                <a:latin typeface="Comic Sans MS" panose="030F0702030302020204" pitchFamily="66" charset="0"/>
              </a:rPr>
              <a:t>Virtuali</a:t>
            </a:r>
            <a:r>
              <a:rPr lang="en-GB" sz="2400" dirty="0">
                <a:solidFill>
                  <a:srgbClr val="00B0F0"/>
                </a:solidFill>
                <a:latin typeface="Comic Sans MS" panose="030F0702030302020204" pitchFamily="66" charset="0"/>
              </a:rPr>
              <a:t>-Tee and free app</a:t>
            </a:r>
          </a:p>
        </p:txBody>
      </p:sp>
      <p:pic>
        <p:nvPicPr>
          <p:cNvPr id="10" name="Picture 9">
            <a:extLst>
              <a:ext uri="{FF2B5EF4-FFF2-40B4-BE49-F238E27FC236}">
                <a16:creationId xmlns:a16="http://schemas.microsoft.com/office/drawing/2014/main" id="{0FDF6B50-8797-4621-0144-BBA2E6C09828}"/>
              </a:ext>
            </a:extLst>
          </p:cNvPr>
          <p:cNvPicPr>
            <a:picLocks noChangeAspect="1"/>
          </p:cNvPicPr>
          <p:nvPr/>
        </p:nvPicPr>
        <p:blipFill>
          <a:blip r:embed="rId5"/>
          <a:stretch>
            <a:fillRect/>
          </a:stretch>
        </p:blipFill>
        <p:spPr>
          <a:xfrm>
            <a:off x="6271475" y="2126475"/>
            <a:ext cx="1005927" cy="566977"/>
          </a:xfrm>
          <a:prstGeom prst="rect">
            <a:avLst/>
          </a:prstGeom>
        </p:spPr>
      </p:pic>
      <p:pic>
        <p:nvPicPr>
          <p:cNvPr id="3" name="Picture 2" descr="A picture containing text, person, indoor&#10;&#10;Description automatically generated">
            <a:extLst>
              <a:ext uri="{FF2B5EF4-FFF2-40B4-BE49-F238E27FC236}">
                <a16:creationId xmlns:a16="http://schemas.microsoft.com/office/drawing/2014/main" id="{DC06901F-38D8-2EA2-64C9-3CD085B1615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5400000">
            <a:off x="2284929" y="2944138"/>
            <a:ext cx="3894881" cy="2921161"/>
          </a:xfrm>
          <a:prstGeom prst="rect">
            <a:avLst/>
          </a:prstGeom>
        </p:spPr>
      </p:pic>
      <p:pic>
        <p:nvPicPr>
          <p:cNvPr id="11" name="Picture 10">
            <a:extLst>
              <a:ext uri="{FF2B5EF4-FFF2-40B4-BE49-F238E27FC236}">
                <a16:creationId xmlns:a16="http://schemas.microsoft.com/office/drawing/2014/main" id="{E568788E-9BD6-DEE6-2854-D16EB738C673}"/>
              </a:ext>
            </a:extLst>
          </p:cNvPr>
          <p:cNvPicPr>
            <a:picLocks noChangeAspect="1"/>
          </p:cNvPicPr>
          <p:nvPr/>
        </p:nvPicPr>
        <p:blipFill>
          <a:blip r:embed="rId7"/>
          <a:stretch>
            <a:fillRect/>
          </a:stretch>
        </p:blipFill>
        <p:spPr>
          <a:xfrm>
            <a:off x="7252023" y="4012961"/>
            <a:ext cx="2144265" cy="2339198"/>
          </a:xfrm>
          <a:prstGeom prst="rect">
            <a:avLst/>
          </a:prstGeom>
        </p:spPr>
      </p:pic>
    </p:spTree>
    <p:extLst>
      <p:ext uri="{BB962C8B-B14F-4D97-AF65-F5344CB8AC3E}">
        <p14:creationId xmlns:p14="http://schemas.microsoft.com/office/powerpoint/2010/main" val="2625617268"/>
      </p:ext>
    </p:extLst>
  </p:cSld>
  <p:clrMapOvr>
    <a:masterClrMapping/>
  </p:clrMapOvr>
  <mc:AlternateContent xmlns:mc="http://schemas.openxmlformats.org/markup-compatibility/2006" xmlns:p14="http://schemas.microsoft.com/office/powerpoint/2010/main">
    <mc:Choice Requires="p14">
      <p:transition spd="slow" p14:dur="2000" advTm="9238"/>
    </mc:Choice>
    <mc:Fallback xmlns="">
      <p:transition spd="slow" advTm="923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000"/>
                                        <p:tgtEl>
                                          <p:spTgt spid="3"/>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20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20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6" name="TextBox 5">
            <a:extLst>
              <a:ext uri="{FF2B5EF4-FFF2-40B4-BE49-F238E27FC236}">
                <a16:creationId xmlns:a16="http://schemas.microsoft.com/office/drawing/2014/main" id="{52DE0F92-B8BC-B4CD-7049-7E88BEA26BA3}"/>
              </a:ext>
            </a:extLst>
          </p:cNvPr>
          <p:cNvSpPr txBox="1"/>
          <p:nvPr/>
        </p:nvSpPr>
        <p:spPr>
          <a:xfrm>
            <a:off x="1491055" y="1492117"/>
            <a:ext cx="9924175" cy="1200329"/>
          </a:xfrm>
          <a:prstGeom prst="rect">
            <a:avLst/>
          </a:prstGeom>
          <a:noFill/>
        </p:spPr>
        <p:txBody>
          <a:bodyPr wrap="square">
            <a:spAutoFit/>
          </a:bodyPr>
          <a:lstStyle/>
          <a:p>
            <a:pPr algn="ctr" fontAlgn="base"/>
            <a:r>
              <a:rPr lang="en-GB" sz="3600" b="1" dirty="0">
                <a:solidFill>
                  <a:srgbClr val="2F303A"/>
                </a:solidFill>
                <a:latin typeface="Comic Sans MS" panose="030F0702030302020204" pitchFamily="66" charset="0"/>
              </a:rPr>
              <a:t>Examples of STEM Projects that include the use of digital technologies</a:t>
            </a:r>
          </a:p>
        </p:txBody>
      </p:sp>
      <p:pic>
        <p:nvPicPr>
          <p:cNvPr id="3" name="Picture 2">
            <a:extLst>
              <a:ext uri="{FF2B5EF4-FFF2-40B4-BE49-F238E27FC236}">
                <a16:creationId xmlns:a16="http://schemas.microsoft.com/office/drawing/2014/main" id="{17E56E89-DA68-58A3-5DF6-B0C522D343D5}"/>
              </a:ext>
            </a:extLst>
          </p:cNvPr>
          <p:cNvPicPr>
            <a:picLocks noChangeAspect="1"/>
          </p:cNvPicPr>
          <p:nvPr/>
        </p:nvPicPr>
        <p:blipFill>
          <a:blip r:embed="rId4"/>
          <a:stretch>
            <a:fillRect/>
          </a:stretch>
        </p:blipFill>
        <p:spPr>
          <a:xfrm>
            <a:off x="4920712" y="2898743"/>
            <a:ext cx="3064859" cy="1727466"/>
          </a:xfrm>
          <a:prstGeom prst="rect">
            <a:avLst/>
          </a:prstGeom>
        </p:spPr>
      </p:pic>
    </p:spTree>
    <p:extLst>
      <p:ext uri="{BB962C8B-B14F-4D97-AF65-F5344CB8AC3E}">
        <p14:creationId xmlns:p14="http://schemas.microsoft.com/office/powerpoint/2010/main" val="743440275"/>
      </p:ext>
    </p:extLst>
  </p:cSld>
  <p:clrMapOvr>
    <a:masterClrMapping/>
  </p:clrMapOvr>
  <mc:AlternateContent xmlns:mc="http://schemas.openxmlformats.org/markup-compatibility/2006" xmlns:p14="http://schemas.microsoft.com/office/powerpoint/2010/main">
    <mc:Choice Requires="p14">
      <p:transition spd="slow" p14:dur="2000" advTm="5656"/>
    </mc:Choice>
    <mc:Fallback xmlns="">
      <p:transition spd="slow" advTm="5656"/>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6"/>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0FDE1BF-EFAE-78E9-CA28-DCA70159DCD9}"/>
              </a:ext>
            </a:extLst>
          </p:cNvPr>
          <p:cNvSpPr txBox="1"/>
          <p:nvPr/>
        </p:nvSpPr>
        <p:spPr>
          <a:xfrm>
            <a:off x="261022" y="314398"/>
            <a:ext cx="11715078" cy="1077218"/>
          </a:xfrm>
          <a:prstGeom prst="rect">
            <a:avLst/>
          </a:prstGeom>
          <a:noFill/>
        </p:spPr>
        <p:txBody>
          <a:bodyPr wrap="square" rtlCol="0">
            <a:spAutoFit/>
          </a:bodyPr>
          <a:lstStyle/>
          <a:p>
            <a:pPr algn="ctr"/>
            <a:r>
              <a:rPr lang="en-GB" sz="3200" b="1" i="1" dirty="0">
                <a:latin typeface="Comic Sans MS" panose="030F0702030302020204" pitchFamily="66" charset="0"/>
              </a:rPr>
              <a:t>FIRST® LEGO® League Challenge 2022 – 2023</a:t>
            </a:r>
          </a:p>
          <a:p>
            <a:pPr algn="ctr"/>
            <a:r>
              <a:rPr lang="en-GB" sz="3200" b="1" dirty="0">
                <a:latin typeface="Comic Sans MS" panose="030F0702030302020204" pitchFamily="66" charset="0"/>
              </a:rPr>
              <a:t>‘SUPERPOWERED’: Explore Level (ages 6-9 years) (IET)</a:t>
            </a:r>
            <a:endParaRPr lang="en-GB" sz="3600" b="1" dirty="0">
              <a:latin typeface="Comic Sans MS" panose="030F0702030302020204" pitchFamily="66" charset="0"/>
            </a:endParaRPr>
          </a:p>
        </p:txBody>
      </p:sp>
      <p:pic>
        <p:nvPicPr>
          <p:cNvPr id="6" name="Online Media 5" title="2022-2023 FIRST LEGO League SUPERPOWERED Season Reveal">
            <a:hlinkClick r:id="" action="ppaction://media"/>
            <a:extLst>
              <a:ext uri="{FF2B5EF4-FFF2-40B4-BE49-F238E27FC236}">
                <a16:creationId xmlns:a16="http://schemas.microsoft.com/office/drawing/2014/main" id="{496B4F0A-8589-598A-0B27-FC07E3AAA017}"/>
              </a:ext>
            </a:extLst>
          </p:cNvPr>
          <p:cNvPicPr>
            <a:picLocks noRot="1" noChangeAspect="1"/>
          </p:cNvPicPr>
          <p:nvPr>
            <a:videoFile r:link="rId1"/>
          </p:nvPr>
        </p:nvPicPr>
        <p:blipFill>
          <a:blip r:embed="rId7"/>
          <a:stretch>
            <a:fillRect/>
          </a:stretch>
        </p:blipFill>
        <p:spPr>
          <a:xfrm>
            <a:off x="6297829" y="2043585"/>
            <a:ext cx="5444320" cy="3294534"/>
          </a:xfrm>
          <a:prstGeom prst="rect">
            <a:avLst/>
          </a:prstGeom>
        </p:spPr>
      </p:pic>
      <p:sp>
        <p:nvSpPr>
          <p:cNvPr id="5" name="TextBox 4">
            <a:extLst>
              <a:ext uri="{FF2B5EF4-FFF2-40B4-BE49-F238E27FC236}">
                <a16:creationId xmlns:a16="http://schemas.microsoft.com/office/drawing/2014/main" id="{F7844B9A-CD9D-8D46-5724-2D9DF45910C2}"/>
              </a:ext>
            </a:extLst>
          </p:cNvPr>
          <p:cNvSpPr txBox="1"/>
          <p:nvPr/>
        </p:nvSpPr>
        <p:spPr>
          <a:xfrm>
            <a:off x="561064" y="1545555"/>
            <a:ext cx="5444320" cy="5016758"/>
          </a:xfrm>
          <a:prstGeom prst="rect">
            <a:avLst/>
          </a:prstGeom>
          <a:noFill/>
        </p:spPr>
        <p:txBody>
          <a:bodyPr wrap="square">
            <a:spAutoFit/>
          </a:bodyPr>
          <a:lstStyle/>
          <a:p>
            <a:pPr algn="just" fontAlgn="base"/>
            <a:r>
              <a:rPr lang="en-GB" sz="2000" b="1" i="1" dirty="0">
                <a:latin typeface="Comic Sans MS" panose="030F0702030302020204" pitchFamily="66" charset="0"/>
              </a:rPr>
              <a:t>FIRST</a:t>
            </a:r>
            <a:r>
              <a:rPr lang="en-GB" sz="2000" b="1" dirty="0">
                <a:latin typeface="Comic Sans MS" panose="030F0702030302020204" pitchFamily="66" charset="0"/>
              </a:rPr>
              <a:t>® LEGO® League teams </a:t>
            </a:r>
            <a:r>
              <a:rPr lang="en-GB" sz="2000" b="1" i="0" dirty="0">
                <a:solidFill>
                  <a:srgbClr val="1E1E1E"/>
                </a:solidFill>
                <a:effectLst/>
                <a:latin typeface="Comic Sans MS" panose="030F0702030302020204" pitchFamily="66" charset="0"/>
              </a:rPr>
              <a:t>will reimagine the future of sustainable energy and power their ideas forward.</a:t>
            </a:r>
          </a:p>
          <a:p>
            <a:pPr algn="just" fontAlgn="base"/>
            <a:r>
              <a:rPr lang="en-GB" sz="2000" b="0" i="0" dirty="0">
                <a:solidFill>
                  <a:srgbClr val="333333"/>
                </a:solidFill>
                <a:effectLst/>
                <a:latin typeface="Comic Sans MS" panose="030F0702030302020204" pitchFamily="66" charset="0"/>
              </a:rPr>
              <a:t>In the </a:t>
            </a:r>
            <a:r>
              <a:rPr lang="en-GB" sz="2000" b="1" i="0" dirty="0">
                <a:solidFill>
                  <a:srgbClr val="333333"/>
                </a:solidFill>
                <a:effectLst/>
                <a:latin typeface="Comic Sans MS" panose="030F0702030302020204" pitchFamily="66" charset="0"/>
              </a:rPr>
              <a:t>SUPERPOWERED</a:t>
            </a:r>
            <a:r>
              <a:rPr lang="en-GB" sz="2000" dirty="0">
                <a:solidFill>
                  <a:srgbClr val="333333"/>
                </a:solidFill>
                <a:latin typeface="Comic Sans MS" panose="030F0702030302020204" pitchFamily="66" charset="0"/>
              </a:rPr>
              <a:t> </a:t>
            </a:r>
            <a:r>
              <a:rPr lang="en-GB" sz="2000" b="0" i="0" dirty="0">
                <a:solidFill>
                  <a:srgbClr val="333333"/>
                </a:solidFill>
                <a:effectLst/>
                <a:latin typeface="Comic Sans MS" panose="030F0702030302020204" pitchFamily="66" charset="0"/>
              </a:rPr>
              <a:t>challenge, </a:t>
            </a:r>
            <a:r>
              <a:rPr lang="en-GB" sz="2000" b="1" i="1" dirty="0">
                <a:latin typeface="Comic Sans MS" panose="030F0702030302020204" pitchFamily="66" charset="0"/>
              </a:rPr>
              <a:t>FIRST</a:t>
            </a:r>
            <a:r>
              <a:rPr lang="en-GB" sz="2000" b="1" dirty="0">
                <a:latin typeface="Comic Sans MS" panose="030F0702030302020204" pitchFamily="66" charset="0"/>
              </a:rPr>
              <a:t>® LEGO® </a:t>
            </a:r>
            <a:r>
              <a:rPr lang="en-GB" sz="2000" b="0" i="0" dirty="0">
                <a:solidFill>
                  <a:srgbClr val="333333"/>
                </a:solidFill>
                <a:effectLst/>
                <a:latin typeface="Comic Sans MS" panose="030F0702030302020204" pitchFamily="66" charset="0"/>
              </a:rPr>
              <a:t>League teams will explore where energy comes from and how it is distributed, stored, and used – and then put their superpowered creativity to work to innovate for a better energy future.</a:t>
            </a:r>
            <a:endParaRPr lang="en-GB" sz="2000" b="0" i="0" dirty="0">
              <a:solidFill>
                <a:srgbClr val="0A0A0A"/>
              </a:solidFill>
              <a:effectLst/>
              <a:latin typeface="Comic Sans MS" panose="030F0702030302020204" pitchFamily="66" charset="0"/>
            </a:endParaRPr>
          </a:p>
          <a:p>
            <a:pPr algn="just" fontAlgn="base"/>
            <a:r>
              <a:rPr lang="en-GB" sz="2000" b="0" i="0" dirty="0">
                <a:solidFill>
                  <a:srgbClr val="0A0A0A"/>
                </a:solidFill>
                <a:effectLst/>
                <a:latin typeface="Comic Sans MS" panose="030F0702030302020204" pitchFamily="66" charset="0"/>
              </a:rPr>
              <a:t>Children will learn about different types of energy sources, storage, distribution methods, and ways in which energy is consumed.</a:t>
            </a:r>
          </a:p>
          <a:p>
            <a:pPr algn="just" fontAlgn="base"/>
            <a:r>
              <a:rPr lang="en-GB" sz="2000" dirty="0">
                <a:solidFill>
                  <a:srgbClr val="333333"/>
                </a:solidFill>
                <a:latin typeface="Comic Sans MS" panose="030F0702030302020204" pitchFamily="66" charset="0"/>
              </a:rPr>
              <a:t>The </a:t>
            </a:r>
            <a:r>
              <a:rPr lang="en-GB" sz="2000" b="0" i="0" dirty="0">
                <a:solidFill>
                  <a:srgbClr val="333333"/>
                </a:solidFill>
                <a:effectLst/>
                <a:latin typeface="Comic Sans MS" panose="030F0702030302020204" pitchFamily="66" charset="0"/>
              </a:rPr>
              <a:t> team need to do in depth research and come up with an Innovative solution</a:t>
            </a:r>
            <a:r>
              <a:rPr lang="en-GB" sz="2000" dirty="0">
                <a:solidFill>
                  <a:srgbClr val="333333"/>
                </a:solidFill>
                <a:latin typeface="Comic Sans MS" panose="030F0702030302020204" pitchFamily="66" charset="0"/>
              </a:rPr>
              <a:t> </a:t>
            </a:r>
            <a:r>
              <a:rPr lang="en-GB" sz="2000" b="0" i="0" dirty="0">
                <a:solidFill>
                  <a:srgbClr val="333333"/>
                </a:solidFill>
                <a:effectLst/>
                <a:latin typeface="Comic Sans MS" panose="030F0702030302020204" pitchFamily="66" charset="0"/>
              </a:rPr>
              <a:t>to a specific ENERGY idea.</a:t>
            </a:r>
            <a:endParaRPr lang="en-GB" sz="2000" b="0" i="0" dirty="0">
              <a:solidFill>
                <a:srgbClr val="0A0A0A"/>
              </a:solidFill>
              <a:effectLst/>
              <a:latin typeface="Comic Sans MS" panose="030F0702030302020204" pitchFamily="66" charset="0"/>
            </a:endParaRPr>
          </a:p>
        </p:txBody>
      </p:sp>
      <p:pic>
        <p:nvPicPr>
          <p:cNvPr id="9" name="Audio 8">
            <a:hlinkClick r:id="" action="ppaction://media"/>
            <a:extLst>
              <a:ext uri="{FF2B5EF4-FFF2-40B4-BE49-F238E27FC236}">
                <a16:creationId xmlns:a16="http://schemas.microsoft.com/office/drawing/2014/main" id="{AC4DFDCF-7C60-BC3B-4BD0-DFD02F209C16}"/>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569700" y="6235700"/>
            <a:ext cx="406400" cy="406400"/>
          </a:xfrm>
          <a:prstGeom prst="rect">
            <a:avLst/>
          </a:prstGeom>
        </p:spPr>
      </p:pic>
    </p:spTree>
    <p:extLst>
      <p:ext uri="{BB962C8B-B14F-4D97-AF65-F5344CB8AC3E}">
        <p14:creationId xmlns:p14="http://schemas.microsoft.com/office/powerpoint/2010/main" val="1920849274"/>
      </p:ext>
    </p:extLst>
  </p:cSld>
  <p:clrMapOvr>
    <a:masterClrMapping/>
  </p:clrMapOvr>
  <mc:AlternateContent xmlns:mc="http://schemas.openxmlformats.org/markup-compatibility/2006" xmlns:p14="http://schemas.microsoft.com/office/powerpoint/2010/main">
    <mc:Choice Requires="p14">
      <p:transition spd="slow" p14:dur="2000" advTm="76264"/>
    </mc:Choice>
    <mc:Fallback xmlns="">
      <p:transition spd="slow" advTm="76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par>
                          <p:cTn id="7" fill="hold">
                            <p:stCondLst>
                              <p:cond delay="0"/>
                            </p:stCondLst>
                            <p:childTnLst>
                              <p:par>
                                <p:cTn id="8" presetID="1" presetClass="mediacall" presetSubtype="0" fill="hold" nodeType="afterEffect">
                                  <p:stCondLst>
                                    <p:cond delay="2000"/>
                                  </p:stCondLst>
                                  <p:childTnLst>
                                    <p:cmd type="call" cmd="playFrom(0.0)">
                                      <p:cBhvr>
                                        <p:cTn id="9"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0" fill="hold" display="0">
                  <p:stCondLst>
                    <p:cond delay="indefinite"/>
                  </p:stCondLst>
                </p:cTn>
                <p:tgtEl>
                  <p:spTgt spid="6"/>
                </p:tgtEl>
              </p:cMediaNode>
            </p:video>
            <p:audio isNarration="1">
              <p:cMediaNode vol="80000" showWhenStopped="0">
                <p:cTn id="11" fill="hold" display="0">
                  <p:stCondLst>
                    <p:cond delay="indefinite"/>
                  </p:stCondLst>
                  <p:endCondLst>
                    <p:cond evt="onStopAudio" delay="0">
                      <p:tgtEl>
                        <p:sldTgt/>
                      </p:tgtEl>
                    </p:cond>
                  </p:endCondLst>
                </p:cTn>
                <p:tgtEl>
                  <p:spTgt spid="9"/>
                </p:tgtEl>
              </p:cMediaNode>
            </p:audio>
          </p:childTnLst>
        </p:cTn>
      </p:par>
    </p:tnLst>
  </p:timing>
  <p:extLst>
    <p:ext uri="{E180D4A7-C9FB-4DFB-919C-405C955672EB}">
      <p14:showEvtLst xmlns:p14="http://schemas.microsoft.com/office/powerpoint/2010/main">
        <p14:playEvt time="236" objId="6"/>
        <p14:pauseEvt time="76264" objId="6"/>
      </p14:showEvtLst>
    </p:ext>
  </p:extLs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0FDE1BF-EFAE-78E9-CA28-DCA70159DCD9}"/>
              </a:ext>
            </a:extLst>
          </p:cNvPr>
          <p:cNvSpPr txBox="1"/>
          <p:nvPr/>
        </p:nvSpPr>
        <p:spPr>
          <a:xfrm>
            <a:off x="258184" y="295687"/>
            <a:ext cx="11564470" cy="1077218"/>
          </a:xfrm>
          <a:prstGeom prst="rect">
            <a:avLst/>
          </a:prstGeom>
          <a:noFill/>
        </p:spPr>
        <p:txBody>
          <a:bodyPr wrap="square" rtlCol="0">
            <a:spAutoFit/>
          </a:bodyPr>
          <a:lstStyle/>
          <a:p>
            <a:pPr algn="ctr"/>
            <a:r>
              <a:rPr lang="en-GB" sz="3200" b="1" i="1" dirty="0">
                <a:latin typeface="Comic Sans MS" panose="030F0702030302020204" pitchFamily="66" charset="0"/>
              </a:rPr>
              <a:t>FIRST® LEGO® League Challenge 2022 – 2023</a:t>
            </a:r>
          </a:p>
          <a:p>
            <a:pPr algn="ctr"/>
            <a:r>
              <a:rPr lang="en-GB" sz="3200" b="1" dirty="0">
                <a:latin typeface="Comic Sans MS" panose="030F0702030302020204" pitchFamily="66" charset="0"/>
              </a:rPr>
              <a:t>‘SUPERPOWERED’: Explore Level (ages 6-9 years) (IET)</a:t>
            </a:r>
            <a:endParaRPr lang="en-GB" sz="3600" b="1" dirty="0">
              <a:latin typeface="Comic Sans MS" panose="030F0702030302020204" pitchFamily="66" charset="0"/>
            </a:endParaRPr>
          </a:p>
        </p:txBody>
      </p:sp>
      <p:sp>
        <p:nvSpPr>
          <p:cNvPr id="7" name="TextBox 6">
            <a:extLst>
              <a:ext uri="{FF2B5EF4-FFF2-40B4-BE49-F238E27FC236}">
                <a16:creationId xmlns:a16="http://schemas.microsoft.com/office/drawing/2014/main" id="{85032F9A-FCC5-0A04-0BAE-7D6A52E36BB2}"/>
              </a:ext>
            </a:extLst>
          </p:cNvPr>
          <p:cNvSpPr txBox="1"/>
          <p:nvPr/>
        </p:nvSpPr>
        <p:spPr>
          <a:xfrm>
            <a:off x="494715" y="1552925"/>
            <a:ext cx="11202567" cy="1938992"/>
          </a:xfrm>
          <a:prstGeom prst="rect">
            <a:avLst/>
          </a:prstGeom>
          <a:noFill/>
        </p:spPr>
        <p:txBody>
          <a:bodyPr wrap="square">
            <a:spAutoFit/>
          </a:bodyPr>
          <a:lstStyle/>
          <a:p>
            <a:pPr algn="just"/>
            <a:r>
              <a:rPr lang="en-GB" sz="2400" b="0" i="0" dirty="0">
                <a:effectLst/>
                <a:latin typeface="Comic Sans MS" panose="030F0702030302020204" pitchFamily="66" charset="0"/>
              </a:rPr>
              <a:t>The Explore teams research </a:t>
            </a:r>
            <a:r>
              <a:rPr lang="en-GB" sz="2400" i="0" dirty="0">
                <a:effectLst/>
                <a:latin typeface="Comic Sans MS" panose="030F0702030302020204" pitchFamily="66" charset="0"/>
              </a:rPr>
              <a:t>sustainable energy and power and display their ideas on a poster.</a:t>
            </a:r>
          </a:p>
          <a:p>
            <a:pPr algn="just"/>
            <a:endParaRPr lang="en-GB" sz="2400" i="0" dirty="0">
              <a:effectLst/>
              <a:latin typeface="Comic Sans MS" panose="030F0702030302020204" pitchFamily="66" charset="0"/>
            </a:endParaRPr>
          </a:p>
          <a:p>
            <a:pPr algn="just"/>
            <a:r>
              <a:rPr lang="en-GB" sz="2400" i="0" dirty="0">
                <a:effectLst/>
                <a:latin typeface="Comic Sans MS" panose="030F0702030302020204" pitchFamily="66" charset="0"/>
              </a:rPr>
              <a:t>They build a </a:t>
            </a:r>
            <a:r>
              <a:rPr lang="en-GB" sz="2400" b="1" i="0" dirty="0">
                <a:effectLst/>
                <a:latin typeface="Comic Sans MS" panose="030F0702030302020204" pitchFamily="66" charset="0"/>
              </a:rPr>
              <a:t>LEGO</a:t>
            </a:r>
            <a:r>
              <a:rPr lang="en-GB" sz="2400" b="1" i="0" baseline="30000" dirty="0">
                <a:effectLst/>
                <a:latin typeface="Comic Sans MS" panose="030F0702030302020204" pitchFamily="66" charset="0"/>
              </a:rPr>
              <a:t>®</a:t>
            </a:r>
            <a:r>
              <a:rPr lang="en-GB" sz="2400" b="1" i="0" dirty="0">
                <a:effectLst/>
                <a:latin typeface="Comic Sans MS" panose="030F0702030302020204" pitchFamily="66" charset="0"/>
              </a:rPr>
              <a:t> </a:t>
            </a:r>
            <a:r>
              <a:rPr lang="en-GB" sz="2400" i="0" dirty="0">
                <a:effectLst/>
                <a:latin typeface="Comic Sans MS" panose="030F0702030302020204" pitchFamily="66" charset="0"/>
              </a:rPr>
              <a:t>model and </a:t>
            </a:r>
            <a:r>
              <a:rPr lang="en-GB" sz="2400" b="0" i="0" dirty="0">
                <a:effectLst/>
                <a:latin typeface="Comic Sans MS" panose="030F0702030302020204" pitchFamily="66" charset="0"/>
              </a:rPr>
              <a:t>program one part to move using </a:t>
            </a:r>
            <a:r>
              <a:rPr lang="en-GB" sz="2400" i="0" dirty="0">
                <a:effectLst/>
                <a:latin typeface="Comic Sans MS" panose="030F0702030302020204" pitchFamily="66" charset="0"/>
              </a:rPr>
              <a:t>LEGO</a:t>
            </a:r>
            <a:r>
              <a:rPr lang="en-GB" sz="2400" i="0" baseline="30000" dirty="0">
                <a:effectLst/>
                <a:latin typeface="Comic Sans MS" panose="030F0702030302020204" pitchFamily="66" charset="0"/>
              </a:rPr>
              <a:t>®</a:t>
            </a:r>
            <a:r>
              <a:rPr lang="en-GB" sz="2400" i="0" dirty="0">
                <a:effectLst/>
                <a:latin typeface="Comic Sans MS" panose="030F0702030302020204" pitchFamily="66" charset="0"/>
              </a:rPr>
              <a:t> Education </a:t>
            </a:r>
            <a:r>
              <a:rPr lang="en-GB" sz="2400" i="0" dirty="0" err="1">
                <a:effectLst/>
                <a:latin typeface="Comic Sans MS" panose="030F0702030302020204" pitchFamily="66" charset="0"/>
              </a:rPr>
              <a:t>WeDo</a:t>
            </a:r>
            <a:r>
              <a:rPr lang="en-GB" sz="2400" i="0" dirty="0">
                <a:effectLst/>
                <a:latin typeface="Comic Sans MS" panose="030F0702030302020204" pitchFamily="66" charset="0"/>
              </a:rPr>
              <a:t> </a:t>
            </a:r>
            <a:r>
              <a:rPr lang="en-GB" sz="2400" b="0" i="0" dirty="0">
                <a:effectLst/>
                <a:latin typeface="Comic Sans MS" panose="030F0702030302020204" pitchFamily="66" charset="0"/>
              </a:rPr>
              <a:t>2.0 software.</a:t>
            </a:r>
            <a:endParaRPr lang="en-GB" sz="2400" dirty="0">
              <a:latin typeface="Comic Sans MS" panose="030F0702030302020204" pitchFamily="66" charset="0"/>
            </a:endParaRPr>
          </a:p>
        </p:txBody>
      </p:sp>
      <p:sp>
        <p:nvSpPr>
          <p:cNvPr id="8" name="TextBox 7">
            <a:extLst>
              <a:ext uri="{FF2B5EF4-FFF2-40B4-BE49-F238E27FC236}">
                <a16:creationId xmlns:a16="http://schemas.microsoft.com/office/drawing/2014/main" id="{315E366C-A8C5-DDB3-480D-A1E9281E254F}"/>
              </a:ext>
            </a:extLst>
          </p:cNvPr>
          <p:cNvSpPr txBox="1"/>
          <p:nvPr/>
        </p:nvSpPr>
        <p:spPr>
          <a:xfrm>
            <a:off x="5150573" y="3671937"/>
            <a:ext cx="7041427" cy="3139321"/>
          </a:xfrm>
          <a:prstGeom prst="rect">
            <a:avLst/>
          </a:prstGeom>
          <a:noFill/>
        </p:spPr>
        <p:txBody>
          <a:bodyPr wrap="square" rtlCol="0">
            <a:spAutoFit/>
          </a:bodyPr>
          <a:lstStyle/>
          <a:p>
            <a:r>
              <a:rPr lang="en-GB" sz="2000" b="1" dirty="0">
                <a:solidFill>
                  <a:srgbClr val="000000"/>
                </a:solidFill>
                <a:effectLst/>
                <a:latin typeface="Comic Sans MS" panose="030F0702030302020204" pitchFamily="66" charset="0"/>
                <a:ea typeface="Calibri" panose="020F0502020204030204" pitchFamily="34" charset="0"/>
              </a:rPr>
              <a:t>Experiences and Outcomes covered in: </a:t>
            </a:r>
          </a:p>
          <a:p>
            <a:pPr marL="285750" indent="-285750">
              <a:buFont typeface="Arial" panose="020B0604020202020204" pitchFamily="34" charset="0"/>
              <a:buChar char="•"/>
            </a:pPr>
            <a:r>
              <a:rPr lang="en-GB" sz="2000" dirty="0">
                <a:solidFill>
                  <a:srgbClr val="000000"/>
                </a:solidFill>
                <a:effectLst/>
                <a:latin typeface="Comic Sans MS" panose="030F0702030302020204" pitchFamily="66" charset="0"/>
                <a:ea typeface="Calibri" panose="020F0502020204030204" pitchFamily="34" charset="0"/>
              </a:rPr>
              <a:t>Science (Topical Science, Energy Sources and Sustainability, Electricity)</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Technologies (Digital literacy, Craft, Design, Engineering and Graphics, Computing Science) </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Literacy</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Art and Design</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Health and Wellbeing </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Social Subjects </a:t>
            </a:r>
            <a:endParaRPr lang="en-GB" sz="2000" dirty="0">
              <a:solidFill>
                <a:srgbClr val="000000"/>
              </a:solidFill>
              <a:effectLst/>
              <a:latin typeface="Comic Sans MS" panose="030F0702030302020204" pitchFamily="66" charset="0"/>
              <a:ea typeface="Calibri" panose="020F0502020204030204" pitchFamily="34" charset="0"/>
            </a:endParaRPr>
          </a:p>
          <a:p>
            <a:r>
              <a:rPr lang="en-GB" sz="1800" b="1" i="1" dirty="0">
                <a:solidFill>
                  <a:srgbClr val="000000"/>
                </a:solidFill>
                <a:effectLst/>
                <a:latin typeface="Arial" panose="020B0604020202020204" pitchFamily="34" charset="0"/>
                <a:ea typeface="Calibri" panose="020F0502020204030204" pitchFamily="34" charset="0"/>
              </a:rPr>
              <a:t> </a:t>
            </a:r>
            <a:endParaRPr lang="en-GB" sz="1800" dirty="0">
              <a:solidFill>
                <a:srgbClr val="000000"/>
              </a:solidFill>
              <a:effectLst/>
              <a:latin typeface="Arial" panose="020B0604020202020204" pitchFamily="34" charset="0"/>
              <a:ea typeface="Calibri" panose="020F0502020204030204" pitchFamily="34" charset="0"/>
            </a:endParaRPr>
          </a:p>
        </p:txBody>
      </p:sp>
      <p:pic>
        <p:nvPicPr>
          <p:cNvPr id="9" name="Picture 8">
            <a:extLst>
              <a:ext uri="{FF2B5EF4-FFF2-40B4-BE49-F238E27FC236}">
                <a16:creationId xmlns:a16="http://schemas.microsoft.com/office/drawing/2014/main" id="{75701602-181C-6111-5B6E-73AEFA121521}"/>
              </a:ext>
            </a:extLst>
          </p:cNvPr>
          <p:cNvPicPr>
            <a:picLocks noChangeAspect="1"/>
          </p:cNvPicPr>
          <p:nvPr/>
        </p:nvPicPr>
        <p:blipFill>
          <a:blip r:embed="rId4"/>
          <a:stretch>
            <a:fillRect/>
          </a:stretch>
        </p:blipFill>
        <p:spPr>
          <a:xfrm>
            <a:off x="896106" y="3671937"/>
            <a:ext cx="3645384" cy="2645844"/>
          </a:xfrm>
          <a:prstGeom prst="rect">
            <a:avLst/>
          </a:prstGeom>
        </p:spPr>
      </p:pic>
    </p:spTree>
    <p:extLst>
      <p:ext uri="{BB962C8B-B14F-4D97-AF65-F5344CB8AC3E}">
        <p14:creationId xmlns:p14="http://schemas.microsoft.com/office/powerpoint/2010/main" val="3960785550"/>
      </p:ext>
    </p:extLst>
  </p:cSld>
  <p:clrMapOvr>
    <a:masterClrMapping/>
  </p:clrMapOvr>
  <mc:AlternateContent xmlns:mc="http://schemas.openxmlformats.org/markup-compatibility/2006" xmlns:p14="http://schemas.microsoft.com/office/powerpoint/2010/main">
    <mc:Choice Requires="p14">
      <p:transition spd="slow" p14:dur="2000" advTm="8983"/>
    </mc:Choice>
    <mc:Fallback xmlns="">
      <p:transition spd="slow" advTm="89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3000"/>
                                        <p:tgtEl>
                                          <p:spTgt spid="9"/>
                                        </p:tgtEl>
                                      </p:cBhvr>
                                    </p:animEffect>
                                  </p:childTnLst>
                                </p:cTn>
                              </p:par>
                            </p:childTnLst>
                          </p:cTn>
                        </p:par>
                        <p:par>
                          <p:cTn id="8" fill="hold">
                            <p:stCondLst>
                              <p:cond delay="40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561064" y="645468"/>
            <a:ext cx="3699863" cy="646331"/>
          </a:xfrm>
          <a:prstGeom prst="rect">
            <a:avLst/>
          </a:prstGeom>
          <a:noFill/>
        </p:spPr>
        <p:txBody>
          <a:bodyPr wrap="square" rtlCol="0">
            <a:spAutoFit/>
          </a:bodyPr>
          <a:lstStyle/>
          <a:p>
            <a:r>
              <a:rPr lang="en-US" sz="3600" b="1" dirty="0">
                <a:latin typeface="Comic Sans MS" panose="030F0702030302020204" pitchFamily="66" charset="0"/>
              </a:rPr>
              <a:t>Defining</a:t>
            </a:r>
            <a:r>
              <a:rPr lang="en-US" sz="3200" b="1" dirty="0">
                <a:latin typeface="Comic Sans MS" panose="030F0702030302020204" pitchFamily="66" charset="0"/>
              </a:rPr>
              <a:t> Science </a:t>
            </a: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561064" y="1715709"/>
            <a:ext cx="3343671" cy="3477875"/>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Science is…</a:t>
            </a:r>
          </a:p>
          <a:p>
            <a:pPr>
              <a:buClr>
                <a:srgbClr val="3CCED2"/>
              </a:buClr>
              <a:buFont typeface="Wingdings" pitchFamily="2" charset="2"/>
              <a:buChar char="v"/>
            </a:pPr>
            <a:endParaRPr lang="en-US" sz="2000" dirty="0">
              <a:latin typeface="Comic Sans MS" panose="030F0702030302020204" pitchFamily="66" charset="0"/>
            </a:endParaRPr>
          </a:p>
          <a:p>
            <a:pPr marL="0" indent="0">
              <a:buClr>
                <a:srgbClr val="3CCED2"/>
              </a:buClr>
              <a:buNone/>
            </a:pPr>
            <a:r>
              <a:rPr lang="en-US" sz="2000" dirty="0">
                <a:solidFill>
                  <a:srgbClr val="1EB6CC"/>
                </a:solidFill>
                <a:latin typeface="Comic Sans MS" panose="030F0702030302020204" pitchFamily="66" charset="0"/>
              </a:rPr>
              <a:t>“the pursuit and application of knowledge and understanding of the natural and social world following a systematic methodology based on evidence”</a:t>
            </a:r>
          </a:p>
          <a:p>
            <a:pPr marL="0" indent="0">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The Science Council </a:t>
            </a:r>
          </a:p>
        </p:txBody>
      </p:sp>
      <p:pic>
        <p:nvPicPr>
          <p:cNvPr id="7" name="Picture 6">
            <a:extLst>
              <a:ext uri="{FF2B5EF4-FFF2-40B4-BE49-F238E27FC236}">
                <a16:creationId xmlns:a16="http://schemas.microsoft.com/office/drawing/2014/main" id="{B17BCA9D-7C5B-62E0-DDA1-BB511B98D624}"/>
              </a:ext>
            </a:extLst>
          </p:cNvPr>
          <p:cNvPicPr>
            <a:picLocks noChangeAspect="1"/>
          </p:cNvPicPr>
          <p:nvPr/>
        </p:nvPicPr>
        <p:blipFill>
          <a:blip r:embed="rId4"/>
          <a:stretch>
            <a:fillRect/>
          </a:stretch>
        </p:blipFill>
        <p:spPr>
          <a:xfrm>
            <a:off x="5188934" y="1291799"/>
            <a:ext cx="5867755" cy="4190107"/>
          </a:xfrm>
          <a:prstGeom prst="rect">
            <a:avLst/>
          </a:prstGeom>
        </p:spPr>
      </p:pic>
    </p:spTree>
    <p:extLst>
      <p:ext uri="{BB962C8B-B14F-4D97-AF65-F5344CB8AC3E}">
        <p14:creationId xmlns:p14="http://schemas.microsoft.com/office/powerpoint/2010/main" val="1101706903"/>
      </p:ext>
    </p:extLst>
  </p:cSld>
  <p:clrMapOvr>
    <a:masterClrMapping/>
  </p:clrMapOvr>
  <mc:AlternateContent xmlns:mc="http://schemas.openxmlformats.org/markup-compatibility/2006" xmlns:p14="http://schemas.microsoft.com/office/powerpoint/2010/main">
    <mc:Choice Requires="p14">
      <p:transition spd="slow" p14:dur="2000" advTm="5350"/>
    </mc:Choice>
    <mc:Fallback xmlns="">
      <p:transition spd="slow" advTm="535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0FDE1BF-EFAE-78E9-CA28-DCA70159DCD9}"/>
              </a:ext>
            </a:extLst>
          </p:cNvPr>
          <p:cNvSpPr txBox="1"/>
          <p:nvPr/>
        </p:nvSpPr>
        <p:spPr>
          <a:xfrm>
            <a:off x="225912" y="295687"/>
            <a:ext cx="11650530" cy="1077218"/>
          </a:xfrm>
          <a:prstGeom prst="rect">
            <a:avLst/>
          </a:prstGeom>
          <a:noFill/>
        </p:spPr>
        <p:txBody>
          <a:bodyPr wrap="square" rtlCol="0">
            <a:spAutoFit/>
          </a:bodyPr>
          <a:lstStyle/>
          <a:p>
            <a:pPr algn="ctr"/>
            <a:r>
              <a:rPr lang="en-GB" sz="3200" b="1" i="1" dirty="0">
                <a:latin typeface="Comic Sans MS" panose="030F0702030302020204" pitchFamily="66" charset="0"/>
              </a:rPr>
              <a:t>FIRST® LEGO® League Challenge 2022 – 2023</a:t>
            </a:r>
          </a:p>
          <a:p>
            <a:pPr algn="ctr"/>
            <a:r>
              <a:rPr lang="en-GB" sz="3200" b="1" dirty="0">
                <a:latin typeface="Comic Sans MS" panose="030F0702030302020204" pitchFamily="66" charset="0"/>
              </a:rPr>
              <a:t>‘SUPERPOWERED’: Explore Level (ages 6-9 years) (IET)</a:t>
            </a:r>
            <a:endParaRPr lang="en-GB" sz="3600" b="1" dirty="0">
              <a:latin typeface="Comic Sans MS" panose="030F0702030302020204" pitchFamily="66" charset="0"/>
            </a:endParaRPr>
          </a:p>
        </p:txBody>
      </p:sp>
      <p:pic>
        <p:nvPicPr>
          <p:cNvPr id="5" name="Picture 4">
            <a:extLst>
              <a:ext uri="{FF2B5EF4-FFF2-40B4-BE49-F238E27FC236}">
                <a16:creationId xmlns:a16="http://schemas.microsoft.com/office/drawing/2014/main" id="{8747B1FF-5FC5-AC45-79A8-88C4D2BB2852}"/>
              </a:ext>
            </a:extLst>
          </p:cNvPr>
          <p:cNvPicPr>
            <a:picLocks noChangeAspect="1"/>
          </p:cNvPicPr>
          <p:nvPr/>
        </p:nvPicPr>
        <p:blipFill>
          <a:blip r:embed="rId4"/>
          <a:stretch>
            <a:fillRect/>
          </a:stretch>
        </p:blipFill>
        <p:spPr>
          <a:xfrm>
            <a:off x="930651" y="1534502"/>
            <a:ext cx="4576344" cy="2275075"/>
          </a:xfrm>
          <a:prstGeom prst="rect">
            <a:avLst/>
          </a:prstGeom>
        </p:spPr>
      </p:pic>
      <p:pic>
        <p:nvPicPr>
          <p:cNvPr id="7" name="Picture 6">
            <a:extLst>
              <a:ext uri="{FF2B5EF4-FFF2-40B4-BE49-F238E27FC236}">
                <a16:creationId xmlns:a16="http://schemas.microsoft.com/office/drawing/2014/main" id="{1E8CF461-B58D-5674-1D91-558D9BD70D5A}"/>
              </a:ext>
            </a:extLst>
          </p:cNvPr>
          <p:cNvPicPr>
            <a:picLocks noChangeAspect="1"/>
          </p:cNvPicPr>
          <p:nvPr/>
        </p:nvPicPr>
        <p:blipFill>
          <a:blip r:embed="rId5"/>
          <a:stretch>
            <a:fillRect/>
          </a:stretch>
        </p:blipFill>
        <p:spPr>
          <a:xfrm>
            <a:off x="6685006" y="1941312"/>
            <a:ext cx="4577103" cy="2268000"/>
          </a:xfrm>
          <a:prstGeom prst="rect">
            <a:avLst/>
          </a:prstGeom>
        </p:spPr>
      </p:pic>
      <p:pic>
        <p:nvPicPr>
          <p:cNvPr id="9" name="Picture 8">
            <a:extLst>
              <a:ext uri="{FF2B5EF4-FFF2-40B4-BE49-F238E27FC236}">
                <a16:creationId xmlns:a16="http://schemas.microsoft.com/office/drawing/2014/main" id="{E9A9E4AD-3F85-DC02-2378-EB07D7093583}"/>
              </a:ext>
            </a:extLst>
          </p:cNvPr>
          <p:cNvPicPr>
            <a:picLocks noChangeAspect="1"/>
          </p:cNvPicPr>
          <p:nvPr/>
        </p:nvPicPr>
        <p:blipFill>
          <a:blip r:embed="rId6"/>
          <a:stretch>
            <a:fillRect/>
          </a:stretch>
        </p:blipFill>
        <p:spPr>
          <a:xfrm>
            <a:off x="1985143" y="4185960"/>
            <a:ext cx="4409792" cy="2268000"/>
          </a:xfrm>
          <a:prstGeom prst="rect">
            <a:avLst/>
          </a:prstGeom>
        </p:spPr>
      </p:pic>
    </p:spTree>
    <p:extLst>
      <p:ext uri="{BB962C8B-B14F-4D97-AF65-F5344CB8AC3E}">
        <p14:creationId xmlns:p14="http://schemas.microsoft.com/office/powerpoint/2010/main" val="3651993343"/>
      </p:ext>
    </p:extLst>
  </p:cSld>
  <p:clrMapOvr>
    <a:masterClrMapping/>
  </p:clrMapOvr>
  <mc:AlternateContent xmlns:mc="http://schemas.openxmlformats.org/markup-compatibility/2006" xmlns:p14="http://schemas.microsoft.com/office/powerpoint/2010/main">
    <mc:Choice Requires="p14">
      <p:transition spd="slow" p14:dur="2000" advTm="8826"/>
    </mc:Choice>
    <mc:Fallback xmlns="">
      <p:transition spd="slow" advTm="88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2000"/>
                                        <p:tgtEl>
                                          <p:spTgt spid="7"/>
                                        </p:tgtEl>
                                      </p:cBhvr>
                                    </p:animEffect>
                                  </p:childTnLst>
                                </p:cTn>
                              </p:par>
                            </p:childTnLst>
                          </p:cTn>
                        </p:par>
                        <p:par>
                          <p:cTn id="12" fill="hold">
                            <p:stCondLst>
                              <p:cond delay="5000"/>
                            </p:stCondLst>
                            <p:childTnLst>
                              <p:par>
                                <p:cTn id="13" presetID="10" presetClass="entr" presetSubtype="0" fill="hold"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0FDE1BF-EFAE-78E9-CA28-DCA70159DCD9}"/>
              </a:ext>
            </a:extLst>
          </p:cNvPr>
          <p:cNvSpPr txBox="1"/>
          <p:nvPr/>
        </p:nvSpPr>
        <p:spPr>
          <a:xfrm>
            <a:off x="271412" y="371474"/>
            <a:ext cx="11649176" cy="1077218"/>
          </a:xfrm>
          <a:prstGeom prst="rect">
            <a:avLst/>
          </a:prstGeom>
          <a:noFill/>
        </p:spPr>
        <p:txBody>
          <a:bodyPr wrap="square" rtlCol="0">
            <a:spAutoFit/>
          </a:bodyPr>
          <a:lstStyle/>
          <a:p>
            <a:pPr algn="ctr"/>
            <a:r>
              <a:rPr lang="en-GB" sz="3200" b="1" i="1" dirty="0">
                <a:latin typeface="Comic Sans MS" panose="030F0702030302020204" pitchFamily="66" charset="0"/>
              </a:rPr>
              <a:t>FIRST® LEGO® League Challenge 2022 – 2023</a:t>
            </a:r>
          </a:p>
          <a:p>
            <a:pPr algn="ctr"/>
            <a:r>
              <a:rPr lang="en-GB" sz="3200" b="1" dirty="0">
                <a:latin typeface="Comic Sans MS" panose="030F0702030302020204" pitchFamily="66" charset="0"/>
              </a:rPr>
              <a:t>‘SUPERPOWERED’: Explore Level (ages 6-9 years) (IET)</a:t>
            </a:r>
            <a:endParaRPr lang="en-GB" sz="3600" b="1" dirty="0">
              <a:latin typeface="Comic Sans MS" panose="030F0702030302020204" pitchFamily="66" charset="0"/>
            </a:endParaRPr>
          </a:p>
        </p:txBody>
      </p:sp>
      <p:pic>
        <p:nvPicPr>
          <p:cNvPr id="11" name="Picture 10">
            <a:extLst>
              <a:ext uri="{FF2B5EF4-FFF2-40B4-BE49-F238E27FC236}">
                <a16:creationId xmlns:a16="http://schemas.microsoft.com/office/drawing/2014/main" id="{E1AFAA06-9416-E537-788D-BE649A54D1B2}"/>
              </a:ext>
            </a:extLst>
          </p:cNvPr>
          <p:cNvPicPr>
            <a:picLocks noChangeAspect="1"/>
          </p:cNvPicPr>
          <p:nvPr/>
        </p:nvPicPr>
        <p:blipFill>
          <a:blip r:embed="rId4"/>
          <a:stretch>
            <a:fillRect/>
          </a:stretch>
        </p:blipFill>
        <p:spPr>
          <a:xfrm>
            <a:off x="1048796" y="1718839"/>
            <a:ext cx="5407594" cy="2731108"/>
          </a:xfrm>
          <a:prstGeom prst="rect">
            <a:avLst/>
          </a:prstGeom>
        </p:spPr>
      </p:pic>
      <p:pic>
        <p:nvPicPr>
          <p:cNvPr id="13" name="Picture 12">
            <a:extLst>
              <a:ext uri="{FF2B5EF4-FFF2-40B4-BE49-F238E27FC236}">
                <a16:creationId xmlns:a16="http://schemas.microsoft.com/office/drawing/2014/main" id="{36A9B527-7749-A3B0-0C54-9497AA578286}"/>
              </a:ext>
            </a:extLst>
          </p:cNvPr>
          <p:cNvPicPr>
            <a:picLocks noChangeAspect="1"/>
          </p:cNvPicPr>
          <p:nvPr/>
        </p:nvPicPr>
        <p:blipFill>
          <a:blip r:embed="rId5"/>
          <a:stretch>
            <a:fillRect/>
          </a:stretch>
        </p:blipFill>
        <p:spPr>
          <a:xfrm>
            <a:off x="6792378" y="2780002"/>
            <a:ext cx="5028920" cy="2612681"/>
          </a:xfrm>
          <a:prstGeom prst="rect">
            <a:avLst/>
          </a:prstGeom>
        </p:spPr>
      </p:pic>
    </p:spTree>
    <p:extLst>
      <p:ext uri="{BB962C8B-B14F-4D97-AF65-F5344CB8AC3E}">
        <p14:creationId xmlns:p14="http://schemas.microsoft.com/office/powerpoint/2010/main" val="344887767"/>
      </p:ext>
    </p:extLst>
  </p:cSld>
  <p:clrMapOvr>
    <a:masterClrMapping/>
  </p:clrMapOvr>
  <mc:AlternateContent xmlns:mc="http://schemas.openxmlformats.org/markup-compatibility/2006" xmlns:p14="http://schemas.microsoft.com/office/powerpoint/2010/main">
    <mc:Choice Requires="p14">
      <p:transition spd="slow" p14:dur="2000" advTm="6055"/>
    </mc:Choice>
    <mc:Fallback xmlns="">
      <p:transition spd="slow" advTm="60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2000"/>
                                        <p:tgtEl>
                                          <p:spTgt spid="11"/>
                                        </p:tgtEl>
                                      </p:cBhvr>
                                    </p:animEffect>
                                  </p:childTnLst>
                                </p:cTn>
                              </p:par>
                            </p:childTnLst>
                          </p:cTn>
                        </p:par>
                        <p:par>
                          <p:cTn id="8" fill="hold">
                            <p:stCondLst>
                              <p:cond delay="3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93E1F05-1ADA-EB77-E4F4-CF08EC0C268D}"/>
              </a:ext>
            </a:extLst>
          </p:cNvPr>
          <p:cNvSpPr txBox="1"/>
          <p:nvPr/>
        </p:nvSpPr>
        <p:spPr>
          <a:xfrm>
            <a:off x="1828800" y="558800"/>
            <a:ext cx="9144000" cy="646331"/>
          </a:xfrm>
          <a:prstGeom prst="rect">
            <a:avLst/>
          </a:prstGeom>
          <a:noFill/>
        </p:spPr>
        <p:txBody>
          <a:bodyPr wrap="square" rtlCol="0">
            <a:spAutoFit/>
          </a:bodyPr>
          <a:lstStyle/>
          <a:p>
            <a:r>
              <a:rPr lang="en-GB" sz="3600" b="1" dirty="0">
                <a:latin typeface="Comic Sans MS" panose="030F0702030302020204" pitchFamily="66" charset="0"/>
              </a:rPr>
              <a:t>Climate Smarter Project (SCDI/YESC)</a:t>
            </a:r>
            <a:endParaRPr lang="en-GB" dirty="0"/>
          </a:p>
        </p:txBody>
      </p:sp>
      <p:pic>
        <p:nvPicPr>
          <p:cNvPr id="5" name="Picture 4">
            <a:extLst>
              <a:ext uri="{FF2B5EF4-FFF2-40B4-BE49-F238E27FC236}">
                <a16:creationId xmlns:a16="http://schemas.microsoft.com/office/drawing/2014/main" id="{ED25DDE3-1C22-EB90-9957-86B0B5A09D32}"/>
              </a:ext>
            </a:extLst>
          </p:cNvPr>
          <p:cNvPicPr>
            <a:picLocks noChangeAspect="1"/>
          </p:cNvPicPr>
          <p:nvPr/>
        </p:nvPicPr>
        <p:blipFill>
          <a:blip r:embed="rId4"/>
          <a:stretch>
            <a:fillRect/>
          </a:stretch>
        </p:blipFill>
        <p:spPr>
          <a:xfrm>
            <a:off x="7993511" y="1501638"/>
            <a:ext cx="3744663" cy="4041430"/>
          </a:xfrm>
          <a:prstGeom prst="rect">
            <a:avLst/>
          </a:prstGeom>
        </p:spPr>
      </p:pic>
      <p:sp>
        <p:nvSpPr>
          <p:cNvPr id="7" name="TextBox 6">
            <a:extLst>
              <a:ext uri="{FF2B5EF4-FFF2-40B4-BE49-F238E27FC236}">
                <a16:creationId xmlns:a16="http://schemas.microsoft.com/office/drawing/2014/main" id="{D5E50ED3-2B5C-C2F4-C5A8-8BD14FB56EE2}"/>
              </a:ext>
            </a:extLst>
          </p:cNvPr>
          <p:cNvSpPr txBox="1"/>
          <p:nvPr/>
        </p:nvSpPr>
        <p:spPr>
          <a:xfrm>
            <a:off x="907807" y="1501638"/>
            <a:ext cx="6901663" cy="4884542"/>
          </a:xfrm>
          <a:prstGeom prst="rect">
            <a:avLst/>
          </a:prstGeom>
          <a:noFill/>
        </p:spPr>
        <p:txBody>
          <a:bodyPr wrap="square">
            <a:spAutoFit/>
          </a:bodyPr>
          <a:lstStyle/>
          <a:p>
            <a:pPr algn="just">
              <a:lnSpc>
                <a:spcPct val="107000"/>
              </a:lnSpc>
              <a:spcAft>
                <a:spcPts val="800"/>
              </a:spcAft>
            </a:pPr>
            <a:r>
              <a:rPr lang="en-GB" sz="2400" dirty="0">
                <a:effectLst/>
                <a:latin typeface="Comic Sans MS" panose="030F0702030302020204" pitchFamily="66" charset="0"/>
                <a:ea typeface="Calibri" panose="020F0502020204030204" pitchFamily="34" charset="0"/>
                <a:cs typeface="Arial" panose="020B0604020202020204" pitchFamily="34" charset="0"/>
              </a:rPr>
              <a:t>The Scottish Government has declared a climate emergency. </a:t>
            </a:r>
          </a:p>
          <a:p>
            <a:pPr algn="just">
              <a:lnSpc>
                <a:spcPct val="107000"/>
              </a:lnSpc>
              <a:spcAft>
                <a:spcPts val="800"/>
              </a:spcAft>
            </a:pPr>
            <a:r>
              <a:rPr lang="en-GB" sz="2400" dirty="0">
                <a:effectLst/>
                <a:latin typeface="Comic Sans MS" panose="030F0702030302020204" pitchFamily="66" charset="0"/>
                <a:ea typeface="Calibri" panose="020F0502020204030204" pitchFamily="34" charset="0"/>
                <a:cs typeface="Arial" panose="020B0604020202020204" pitchFamily="34" charset="0"/>
              </a:rPr>
              <a:t>While there is natural change in the Earth’s climate over long periods, humans are responsible for the increase in speed at which our climate is changing.</a:t>
            </a:r>
          </a:p>
          <a:p>
            <a:pPr algn="just"/>
            <a:r>
              <a:rPr lang="en-GB" sz="2400" dirty="0">
                <a:effectLst/>
                <a:latin typeface="Comic Sans MS" panose="030F0702030302020204" pitchFamily="66" charset="0"/>
                <a:ea typeface="Calibri" panose="020F0502020204030204" pitchFamily="34" charset="0"/>
                <a:cs typeface="Arial" panose="020B0604020202020204" pitchFamily="34" charset="0"/>
              </a:rPr>
              <a:t>Greenhouse gases are naturally present in our atmosphere however activities such as fossil fuel energy generation produce huge volumes each year which increases the amount of greenhouse gases in the atmosphere</a:t>
            </a:r>
            <a:r>
              <a:rPr lang="en-GB" sz="2400" dirty="0">
                <a:latin typeface="Comic Sans MS" panose="030F0702030302020204" pitchFamily="66" charset="0"/>
                <a:ea typeface="Calibri" panose="020F0502020204030204" pitchFamily="34" charset="0"/>
                <a:cs typeface="Arial" panose="020B0604020202020204" pitchFamily="34" charset="0"/>
              </a:rPr>
              <a:t> resulting in </a:t>
            </a:r>
            <a:r>
              <a:rPr lang="en-GB" sz="2400" dirty="0">
                <a:effectLst/>
                <a:latin typeface="Comic Sans MS" panose="030F0702030302020204" pitchFamily="66" charset="0"/>
                <a:ea typeface="Calibri" panose="020F0502020204030204" pitchFamily="34" charset="0"/>
                <a:cs typeface="Arial" panose="020B0604020202020204" pitchFamily="34" charset="0"/>
              </a:rPr>
              <a:t>a gradual atmosphere warming. </a:t>
            </a:r>
            <a:endParaRPr lang="en-GB" sz="2400" dirty="0">
              <a:latin typeface="Comic Sans MS" panose="030F0702030302020204" pitchFamily="66" charset="0"/>
            </a:endParaRPr>
          </a:p>
        </p:txBody>
      </p:sp>
    </p:spTree>
    <p:extLst>
      <p:ext uri="{BB962C8B-B14F-4D97-AF65-F5344CB8AC3E}">
        <p14:creationId xmlns:p14="http://schemas.microsoft.com/office/powerpoint/2010/main" val="1976717539"/>
      </p:ext>
    </p:extLst>
  </p:cSld>
  <p:clrMapOvr>
    <a:masterClrMapping/>
  </p:clrMapOvr>
  <mc:AlternateContent xmlns:mc="http://schemas.openxmlformats.org/markup-compatibility/2006" xmlns:p14="http://schemas.microsoft.com/office/powerpoint/2010/main">
    <mc:Choice Requires="p14">
      <p:transition spd="slow" p14:dur="2000" advTm="18062"/>
    </mc:Choice>
    <mc:Fallback xmlns="">
      <p:transition spd="slow" advTm="18062"/>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93E1F05-1ADA-EB77-E4F4-CF08EC0C268D}"/>
              </a:ext>
            </a:extLst>
          </p:cNvPr>
          <p:cNvSpPr txBox="1"/>
          <p:nvPr/>
        </p:nvSpPr>
        <p:spPr>
          <a:xfrm>
            <a:off x="1803400" y="371474"/>
            <a:ext cx="9144000" cy="646331"/>
          </a:xfrm>
          <a:prstGeom prst="rect">
            <a:avLst/>
          </a:prstGeom>
          <a:noFill/>
        </p:spPr>
        <p:txBody>
          <a:bodyPr wrap="square" rtlCol="0">
            <a:spAutoFit/>
          </a:bodyPr>
          <a:lstStyle/>
          <a:p>
            <a:r>
              <a:rPr lang="en-GB" sz="3600" b="1" dirty="0">
                <a:latin typeface="Comic Sans MS" panose="030F0702030302020204" pitchFamily="66" charset="0"/>
              </a:rPr>
              <a:t>Climate Smarter Project (SCDI/YESC)</a:t>
            </a:r>
            <a:endParaRPr lang="en-GB" dirty="0"/>
          </a:p>
        </p:txBody>
      </p:sp>
      <p:sp>
        <p:nvSpPr>
          <p:cNvPr id="5" name="TextBox 4">
            <a:extLst>
              <a:ext uri="{FF2B5EF4-FFF2-40B4-BE49-F238E27FC236}">
                <a16:creationId xmlns:a16="http://schemas.microsoft.com/office/drawing/2014/main" id="{7819C9A7-E9AB-B4B1-6C12-67A4463111E3}"/>
              </a:ext>
            </a:extLst>
          </p:cNvPr>
          <p:cNvSpPr txBox="1"/>
          <p:nvPr/>
        </p:nvSpPr>
        <p:spPr>
          <a:xfrm>
            <a:off x="472061" y="1397631"/>
            <a:ext cx="11247877" cy="1651542"/>
          </a:xfrm>
          <a:prstGeom prst="rect">
            <a:avLst/>
          </a:prstGeom>
          <a:noFill/>
        </p:spPr>
        <p:txBody>
          <a:bodyPr wrap="square">
            <a:spAutoFit/>
          </a:bodyPr>
          <a:lstStyle/>
          <a:p>
            <a:pPr algn="just">
              <a:lnSpc>
                <a:spcPct val="107000"/>
              </a:lnSpc>
              <a:spcAft>
                <a:spcPts val="800"/>
              </a:spcAft>
            </a:pPr>
            <a:r>
              <a:rPr lang="en-GB" sz="2400" b="1" dirty="0">
                <a:effectLst/>
                <a:latin typeface="Comic Sans MS" panose="030F0702030302020204" pitchFamily="66" charset="0"/>
                <a:ea typeface="Calibri" panose="020F0502020204030204" pitchFamily="34" charset="0"/>
                <a:cs typeface="Arial" panose="020B0604020202020204" pitchFamily="34" charset="0"/>
              </a:rPr>
              <a:t>Challenge: design and build a model of your future school</a:t>
            </a:r>
            <a:r>
              <a:rPr lang="en-GB" sz="2400" dirty="0">
                <a:effectLst/>
                <a:latin typeface="Comic Sans MS" panose="030F0702030302020204" pitchFamily="66" charset="0"/>
                <a:ea typeface="Calibri" panose="020F0502020204030204" pitchFamily="34" charset="0"/>
                <a:cs typeface="Arial" panose="020B0604020202020204" pitchFamily="34" charset="0"/>
              </a:rPr>
              <a:t> to demonstrate the results of your investigations into electricity generation and storage, water sustainability smart controls/sensors and sustainable materials / timber.</a:t>
            </a:r>
            <a:endParaRPr lang="en-GB" sz="2000" dirty="0">
              <a:effectLst/>
              <a:latin typeface="Comic Sans MS" panose="030F0702030302020204" pitchFamily="66"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BB28DB0D-8545-AE94-E927-6B513800F216}"/>
              </a:ext>
            </a:extLst>
          </p:cNvPr>
          <p:cNvSpPr txBox="1"/>
          <p:nvPr/>
        </p:nvSpPr>
        <p:spPr>
          <a:xfrm>
            <a:off x="247135" y="3429000"/>
            <a:ext cx="11121081" cy="3170099"/>
          </a:xfrm>
          <a:prstGeom prst="rect">
            <a:avLst/>
          </a:prstGeom>
          <a:noFill/>
        </p:spPr>
        <p:txBody>
          <a:bodyPr wrap="square" rtlCol="0">
            <a:spAutoFit/>
          </a:bodyPr>
          <a:lstStyle/>
          <a:p>
            <a:r>
              <a:rPr lang="en-GB" sz="2000" b="1" dirty="0">
                <a:solidFill>
                  <a:srgbClr val="000000"/>
                </a:solidFill>
                <a:effectLst/>
                <a:latin typeface="Comic Sans MS" panose="030F0702030302020204" pitchFamily="66" charset="0"/>
                <a:ea typeface="Calibri" panose="020F0502020204030204" pitchFamily="34" charset="0"/>
              </a:rPr>
              <a:t>Experiences and Outcomes covered in: </a:t>
            </a:r>
          </a:p>
          <a:p>
            <a:pPr marL="285750" indent="-285750">
              <a:buFont typeface="Arial" panose="020B0604020202020204" pitchFamily="34" charset="0"/>
              <a:buChar char="•"/>
            </a:pPr>
            <a:r>
              <a:rPr lang="en-GB" sz="2000" dirty="0">
                <a:solidFill>
                  <a:srgbClr val="000000"/>
                </a:solidFill>
                <a:effectLst/>
                <a:latin typeface="Comic Sans MS" panose="030F0702030302020204" pitchFamily="66" charset="0"/>
                <a:ea typeface="Calibri" panose="020F0502020204030204" pitchFamily="34" charset="0"/>
              </a:rPr>
              <a:t>Science (Topical Science, Planet </a:t>
            </a:r>
            <a:r>
              <a:rPr lang="en-GB" sz="2000" dirty="0">
                <a:solidFill>
                  <a:srgbClr val="000000"/>
                </a:solidFill>
                <a:latin typeface="Comic Sans MS" panose="030F0702030302020204" pitchFamily="66" charset="0"/>
                <a:ea typeface="Calibri" panose="020F0502020204030204" pitchFamily="34" charset="0"/>
              </a:rPr>
              <a:t>Earth, </a:t>
            </a:r>
            <a:r>
              <a:rPr lang="en-GB" sz="2000" dirty="0">
                <a:solidFill>
                  <a:srgbClr val="000000"/>
                </a:solidFill>
                <a:effectLst/>
                <a:latin typeface="Comic Sans MS" panose="030F0702030302020204" pitchFamily="66" charset="0"/>
                <a:ea typeface="Calibri" panose="020F0502020204030204" pitchFamily="34" charset="0"/>
              </a:rPr>
              <a:t>Energy Sources and Sustainability, Processes of the Planet, Forces, electricity and Waves)</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Technologies (Digital literacy, Technological Developments in Society and Business, Craft, Design, Engineering and Graphics, Computing Science) </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Literacy</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Maths</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Art and Design</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Health and Wellbeing </a:t>
            </a:r>
          </a:p>
          <a:p>
            <a:pPr marL="285750" indent="-285750">
              <a:buFont typeface="Arial" panose="020B0604020202020204" pitchFamily="34" charset="0"/>
              <a:buChar char="•"/>
            </a:pPr>
            <a:r>
              <a:rPr lang="en-GB" sz="2000" dirty="0">
                <a:solidFill>
                  <a:srgbClr val="000000"/>
                </a:solidFill>
                <a:latin typeface="Comic Sans MS" panose="030F0702030302020204" pitchFamily="66" charset="0"/>
                <a:ea typeface="Calibri" panose="020F0502020204030204" pitchFamily="34" charset="0"/>
              </a:rPr>
              <a:t>Social Subjects </a:t>
            </a:r>
            <a:endParaRPr lang="en-GB" sz="2000" dirty="0">
              <a:solidFill>
                <a:srgbClr val="000000"/>
              </a:solidFill>
              <a:effectLst/>
              <a:latin typeface="Comic Sans MS" panose="030F0702030302020204" pitchFamily="66" charset="0"/>
              <a:ea typeface="Calibri" panose="020F0502020204030204" pitchFamily="34" charset="0"/>
            </a:endParaRPr>
          </a:p>
        </p:txBody>
      </p:sp>
    </p:spTree>
    <p:extLst>
      <p:ext uri="{BB962C8B-B14F-4D97-AF65-F5344CB8AC3E}">
        <p14:creationId xmlns:p14="http://schemas.microsoft.com/office/powerpoint/2010/main" val="893603852"/>
      </p:ext>
    </p:extLst>
  </p:cSld>
  <p:clrMapOvr>
    <a:masterClrMapping/>
  </p:clrMapOvr>
  <mc:AlternateContent xmlns:mc="http://schemas.openxmlformats.org/markup-compatibility/2006" xmlns:p14="http://schemas.microsoft.com/office/powerpoint/2010/main">
    <mc:Choice Requires="p14">
      <p:transition spd="slow" p14:dur="2000" advTm="6867"/>
    </mc:Choice>
    <mc:Fallback xmlns="">
      <p:transition spd="slow" advTm="686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693E1F05-1ADA-EB77-E4F4-CF08EC0C268D}"/>
              </a:ext>
            </a:extLst>
          </p:cNvPr>
          <p:cNvSpPr txBox="1"/>
          <p:nvPr/>
        </p:nvSpPr>
        <p:spPr>
          <a:xfrm>
            <a:off x="1803400" y="371474"/>
            <a:ext cx="9144000" cy="646331"/>
          </a:xfrm>
          <a:prstGeom prst="rect">
            <a:avLst/>
          </a:prstGeom>
          <a:noFill/>
        </p:spPr>
        <p:txBody>
          <a:bodyPr wrap="square" rtlCol="0">
            <a:spAutoFit/>
          </a:bodyPr>
          <a:lstStyle/>
          <a:p>
            <a:r>
              <a:rPr lang="en-GB" sz="3600" b="1" dirty="0">
                <a:latin typeface="Comic Sans MS" panose="030F0702030302020204" pitchFamily="66" charset="0"/>
              </a:rPr>
              <a:t>Climate Smarter Project (SCDI/ YESC)</a:t>
            </a:r>
            <a:endParaRPr lang="en-GB" dirty="0"/>
          </a:p>
        </p:txBody>
      </p:sp>
      <p:sp>
        <p:nvSpPr>
          <p:cNvPr id="5" name="TextBox 4">
            <a:extLst>
              <a:ext uri="{FF2B5EF4-FFF2-40B4-BE49-F238E27FC236}">
                <a16:creationId xmlns:a16="http://schemas.microsoft.com/office/drawing/2014/main" id="{7819C9A7-E9AB-B4B1-6C12-67A4463111E3}"/>
              </a:ext>
            </a:extLst>
          </p:cNvPr>
          <p:cNvSpPr txBox="1"/>
          <p:nvPr/>
        </p:nvSpPr>
        <p:spPr>
          <a:xfrm>
            <a:off x="697897" y="1415885"/>
            <a:ext cx="2837996" cy="4026230"/>
          </a:xfrm>
          <a:prstGeom prst="rect">
            <a:avLst/>
          </a:prstGeom>
          <a:noFill/>
        </p:spPr>
        <p:txBody>
          <a:bodyPr wrap="square">
            <a:spAutoFit/>
          </a:bodyPr>
          <a:lstStyle/>
          <a:p>
            <a:pPr>
              <a:lnSpc>
                <a:spcPct val="107000"/>
              </a:lnSpc>
              <a:spcAft>
                <a:spcPts val="800"/>
              </a:spcAft>
            </a:pPr>
            <a:r>
              <a:rPr lang="en-GB" sz="2000" b="1" dirty="0">
                <a:effectLst/>
                <a:latin typeface="Comic Sans MS" panose="030F0702030302020204" pitchFamily="66" charset="0"/>
                <a:ea typeface="Calibri" panose="020F0502020204030204" pitchFamily="34" charset="0"/>
                <a:cs typeface="Arial" panose="020B0604020202020204" pitchFamily="34" charset="0"/>
              </a:rPr>
              <a:t>Challenge: design and build a model of your future school</a:t>
            </a:r>
            <a:r>
              <a:rPr lang="en-GB" sz="2000" dirty="0">
                <a:effectLst/>
                <a:latin typeface="Comic Sans MS" panose="030F0702030302020204" pitchFamily="66" charset="0"/>
                <a:ea typeface="Calibri" panose="020F0502020204030204" pitchFamily="34" charset="0"/>
                <a:cs typeface="Arial" panose="020B0604020202020204" pitchFamily="34" charset="0"/>
              </a:rPr>
              <a:t> to demonstrate the results of your investigations into electricity generation and storage, water sustainability smart controls/sensors and sustainable materials/ timber.</a:t>
            </a:r>
            <a:endParaRPr lang="en-GB" dirty="0">
              <a:effectLst/>
              <a:latin typeface="Comic Sans MS" panose="030F0702030302020204" pitchFamily="66" charset="0"/>
              <a:ea typeface="Calibri" panose="020F0502020204030204" pitchFamily="34" charset="0"/>
              <a:cs typeface="Arial" panose="020B0604020202020204" pitchFamily="34" charset="0"/>
            </a:endParaRPr>
          </a:p>
        </p:txBody>
      </p:sp>
      <p:pic>
        <p:nvPicPr>
          <p:cNvPr id="3" name="Picture 2">
            <a:extLst>
              <a:ext uri="{FF2B5EF4-FFF2-40B4-BE49-F238E27FC236}">
                <a16:creationId xmlns:a16="http://schemas.microsoft.com/office/drawing/2014/main" id="{87D0DBE0-83FB-C81D-292B-C09E7A697798}"/>
              </a:ext>
            </a:extLst>
          </p:cNvPr>
          <p:cNvPicPr>
            <a:picLocks noChangeAspect="1"/>
          </p:cNvPicPr>
          <p:nvPr/>
        </p:nvPicPr>
        <p:blipFill>
          <a:blip r:embed="rId4"/>
          <a:stretch>
            <a:fillRect/>
          </a:stretch>
        </p:blipFill>
        <p:spPr>
          <a:xfrm>
            <a:off x="8885822" y="1320048"/>
            <a:ext cx="2745114" cy="3661613"/>
          </a:xfrm>
          <a:prstGeom prst="rect">
            <a:avLst/>
          </a:prstGeom>
        </p:spPr>
      </p:pic>
      <p:pic>
        <p:nvPicPr>
          <p:cNvPr id="7" name="Picture 6">
            <a:extLst>
              <a:ext uri="{FF2B5EF4-FFF2-40B4-BE49-F238E27FC236}">
                <a16:creationId xmlns:a16="http://schemas.microsoft.com/office/drawing/2014/main" id="{85644027-F402-751F-F264-7C6A1C70F0AE}"/>
              </a:ext>
            </a:extLst>
          </p:cNvPr>
          <p:cNvPicPr>
            <a:picLocks noChangeAspect="1"/>
          </p:cNvPicPr>
          <p:nvPr/>
        </p:nvPicPr>
        <p:blipFill>
          <a:blip r:embed="rId5"/>
          <a:stretch>
            <a:fillRect/>
          </a:stretch>
        </p:blipFill>
        <p:spPr>
          <a:xfrm>
            <a:off x="5052112" y="3982947"/>
            <a:ext cx="3639267" cy="2726874"/>
          </a:xfrm>
          <a:prstGeom prst="rect">
            <a:avLst/>
          </a:prstGeom>
        </p:spPr>
      </p:pic>
      <p:pic>
        <p:nvPicPr>
          <p:cNvPr id="8" name="Picture 7">
            <a:extLst>
              <a:ext uri="{FF2B5EF4-FFF2-40B4-BE49-F238E27FC236}">
                <a16:creationId xmlns:a16="http://schemas.microsoft.com/office/drawing/2014/main" id="{A9FA90B4-D4D1-4C12-5374-88F3B7FF71F7}"/>
              </a:ext>
            </a:extLst>
          </p:cNvPr>
          <p:cNvPicPr>
            <a:picLocks noChangeAspect="1"/>
          </p:cNvPicPr>
          <p:nvPr/>
        </p:nvPicPr>
        <p:blipFill>
          <a:blip r:embed="rId6"/>
          <a:stretch>
            <a:fillRect/>
          </a:stretch>
        </p:blipFill>
        <p:spPr>
          <a:xfrm>
            <a:off x="3953302" y="1150376"/>
            <a:ext cx="3598205" cy="2700000"/>
          </a:xfrm>
          <a:prstGeom prst="rect">
            <a:avLst/>
          </a:prstGeom>
        </p:spPr>
      </p:pic>
      <p:pic>
        <p:nvPicPr>
          <p:cNvPr id="6" name="Picture 5">
            <a:extLst>
              <a:ext uri="{FF2B5EF4-FFF2-40B4-BE49-F238E27FC236}">
                <a16:creationId xmlns:a16="http://schemas.microsoft.com/office/drawing/2014/main" id="{EF16597F-F6A2-B4FA-239F-767011972F82}"/>
              </a:ext>
            </a:extLst>
          </p:cNvPr>
          <p:cNvPicPr>
            <a:picLocks noChangeAspect="1"/>
          </p:cNvPicPr>
          <p:nvPr/>
        </p:nvPicPr>
        <p:blipFill>
          <a:blip r:embed="rId7"/>
          <a:stretch>
            <a:fillRect/>
          </a:stretch>
        </p:blipFill>
        <p:spPr>
          <a:xfrm>
            <a:off x="561064" y="5782773"/>
            <a:ext cx="1005927" cy="566977"/>
          </a:xfrm>
          <a:prstGeom prst="rect">
            <a:avLst/>
          </a:prstGeom>
        </p:spPr>
      </p:pic>
      <p:sp>
        <p:nvSpPr>
          <p:cNvPr id="10" name="TextBox 9">
            <a:extLst>
              <a:ext uri="{FF2B5EF4-FFF2-40B4-BE49-F238E27FC236}">
                <a16:creationId xmlns:a16="http://schemas.microsoft.com/office/drawing/2014/main" id="{93681382-20F5-F96F-8747-1EF7DD5253A0}"/>
              </a:ext>
            </a:extLst>
          </p:cNvPr>
          <p:cNvSpPr txBox="1"/>
          <p:nvPr/>
        </p:nvSpPr>
        <p:spPr>
          <a:xfrm>
            <a:off x="1724119" y="5604596"/>
            <a:ext cx="2837996" cy="923330"/>
          </a:xfrm>
          <a:prstGeom prst="rect">
            <a:avLst/>
          </a:prstGeom>
          <a:noFill/>
        </p:spPr>
        <p:txBody>
          <a:bodyPr wrap="square" rtlCol="0">
            <a:spAutoFit/>
          </a:bodyPr>
          <a:lstStyle/>
          <a:p>
            <a:r>
              <a:rPr lang="en-GB" dirty="0">
                <a:solidFill>
                  <a:srgbClr val="00B0F0"/>
                </a:solidFill>
                <a:latin typeface="Comic Sans MS" panose="030F0702030302020204" pitchFamily="66" charset="0"/>
              </a:rPr>
              <a:t>Coding </a:t>
            </a:r>
            <a:r>
              <a:rPr lang="en-GB" dirty="0" err="1">
                <a:solidFill>
                  <a:srgbClr val="00B0F0"/>
                </a:solidFill>
                <a:latin typeface="Comic Sans MS" panose="030F0702030302020204" pitchFamily="66" charset="0"/>
              </a:rPr>
              <a:t>micro:bits</a:t>
            </a:r>
            <a:r>
              <a:rPr lang="en-GB" dirty="0">
                <a:solidFill>
                  <a:srgbClr val="00B0F0"/>
                </a:solidFill>
                <a:latin typeface="Comic Sans MS" panose="030F0702030302020204" pitchFamily="66" charset="0"/>
              </a:rPr>
              <a:t> to use as sensors as part of design challenges</a:t>
            </a:r>
            <a:endParaRPr lang="en-GB" sz="1200" dirty="0">
              <a:solidFill>
                <a:srgbClr val="00B0F0"/>
              </a:solidFill>
              <a:latin typeface="Comic Sans MS" panose="030F0702030302020204" pitchFamily="66" charset="0"/>
            </a:endParaRPr>
          </a:p>
        </p:txBody>
      </p:sp>
    </p:spTree>
    <p:extLst>
      <p:ext uri="{BB962C8B-B14F-4D97-AF65-F5344CB8AC3E}">
        <p14:creationId xmlns:p14="http://schemas.microsoft.com/office/powerpoint/2010/main" val="3199871245"/>
      </p:ext>
    </p:extLst>
  </p:cSld>
  <p:clrMapOvr>
    <a:masterClrMapping/>
  </p:clrMapOvr>
  <mc:AlternateContent xmlns:mc="http://schemas.openxmlformats.org/markup-compatibility/2006" xmlns:p14="http://schemas.microsoft.com/office/powerpoint/2010/main">
    <mc:Choice Requires="p14">
      <p:transition spd="slow" p14:dur="2000" advTm="12046"/>
    </mc:Choice>
    <mc:Fallback xmlns="">
      <p:transition spd="slow" advTm="120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3000"/>
                                        <p:tgtEl>
                                          <p:spTgt spid="8"/>
                                        </p:tgtEl>
                                      </p:cBhvr>
                                    </p:animEffect>
                                  </p:childTnLst>
                                </p:cTn>
                              </p:par>
                            </p:childTnLst>
                          </p:cTn>
                        </p:par>
                        <p:par>
                          <p:cTn id="8" fill="hold">
                            <p:stCondLst>
                              <p:cond delay="40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3000"/>
                                        <p:tgtEl>
                                          <p:spTgt spid="3"/>
                                        </p:tgtEl>
                                      </p:cBhvr>
                                    </p:animEffect>
                                  </p:childTnLst>
                                </p:cTn>
                              </p:par>
                            </p:childTnLst>
                          </p:cTn>
                        </p:par>
                        <p:par>
                          <p:cTn id="12" fill="hold">
                            <p:stCondLst>
                              <p:cond delay="7000"/>
                            </p:stCondLst>
                            <p:childTnLst>
                              <p:par>
                                <p:cTn id="13" presetID="10" presetClass="entr" presetSubtype="0"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2"/>
          <a:stretch>
            <a:fillRect/>
          </a:stretch>
        </p:blipFill>
        <p:spPr>
          <a:xfrm>
            <a:off x="10014124" y="5645998"/>
            <a:ext cx="1616812" cy="840528"/>
          </a:xfrm>
          <a:prstGeom prst="rect">
            <a:avLst/>
          </a:prstGeom>
        </p:spPr>
      </p:pic>
      <p:sp>
        <p:nvSpPr>
          <p:cNvPr id="2" name="TextBox 1">
            <a:extLst>
              <a:ext uri="{FF2B5EF4-FFF2-40B4-BE49-F238E27FC236}">
                <a16:creationId xmlns:a16="http://schemas.microsoft.com/office/drawing/2014/main" id="{2E02CEAC-F705-B744-F43D-87F1E561F16B}"/>
              </a:ext>
            </a:extLst>
          </p:cNvPr>
          <p:cNvSpPr txBox="1"/>
          <p:nvPr/>
        </p:nvSpPr>
        <p:spPr>
          <a:xfrm>
            <a:off x="3398108" y="514686"/>
            <a:ext cx="6017741" cy="646331"/>
          </a:xfrm>
          <a:prstGeom prst="rect">
            <a:avLst/>
          </a:prstGeom>
          <a:noFill/>
        </p:spPr>
        <p:txBody>
          <a:bodyPr wrap="square" rtlCol="0">
            <a:spAutoFit/>
          </a:bodyPr>
          <a:lstStyle/>
          <a:p>
            <a:pPr algn="ctr"/>
            <a:r>
              <a:rPr lang="en-GB" sz="3600" b="1" dirty="0">
                <a:latin typeface="Comic Sans MS" panose="030F0702030302020204" pitchFamily="66" charset="0"/>
              </a:rPr>
              <a:t>Support</a:t>
            </a:r>
          </a:p>
        </p:txBody>
      </p:sp>
      <p:sp>
        <p:nvSpPr>
          <p:cNvPr id="3" name="TextBox 2">
            <a:extLst>
              <a:ext uri="{FF2B5EF4-FFF2-40B4-BE49-F238E27FC236}">
                <a16:creationId xmlns:a16="http://schemas.microsoft.com/office/drawing/2014/main" id="{9E08DC39-3AA1-CEE6-A825-FD2AA04A5174}"/>
              </a:ext>
            </a:extLst>
          </p:cNvPr>
          <p:cNvSpPr txBox="1"/>
          <p:nvPr/>
        </p:nvSpPr>
        <p:spPr>
          <a:xfrm>
            <a:off x="794951" y="1234223"/>
            <a:ext cx="10602097" cy="5109091"/>
          </a:xfrm>
          <a:prstGeom prst="rect">
            <a:avLst/>
          </a:prstGeom>
          <a:noFill/>
        </p:spPr>
        <p:txBody>
          <a:bodyPr wrap="square" rtlCol="0">
            <a:spAutoFit/>
          </a:bodyPr>
          <a:lstStyle/>
          <a:p>
            <a:r>
              <a:rPr lang="en-GB" sz="2800" b="1" i="1" dirty="0">
                <a:latin typeface="Comic Sans MS" panose="030F0702030302020204" pitchFamily="66" charset="0"/>
              </a:rPr>
              <a:t>Aberdeenshire Science and STEM Blog:</a:t>
            </a:r>
          </a:p>
          <a:p>
            <a:endParaRPr lang="en-GB" sz="2800" dirty="0">
              <a:latin typeface="Comic Sans MS" panose="030F0702030302020204" pitchFamily="66" charset="0"/>
            </a:endParaRPr>
          </a:p>
          <a:p>
            <a:r>
              <a:rPr lang="en-GB" sz="2800" dirty="0">
                <a:latin typeface="Comic Sans MS" panose="030F0702030302020204" pitchFamily="66" charset="0"/>
              </a:rPr>
              <a:t> </a:t>
            </a:r>
            <a:r>
              <a:rPr lang="en-GB" sz="2800" dirty="0">
                <a:latin typeface="Comic Sans MS" panose="030F0702030302020204" pitchFamily="66" charset="0"/>
                <a:hlinkClick r:id="rId3"/>
              </a:rPr>
              <a:t>https://blogs.glowscotland.org.uk/as/abshireprimaryscience/</a:t>
            </a:r>
            <a:r>
              <a:rPr lang="en-GB" sz="2800" dirty="0">
                <a:latin typeface="Comic Sans MS" panose="030F0702030302020204" pitchFamily="66" charset="0"/>
              </a:rPr>
              <a:t> </a:t>
            </a:r>
          </a:p>
          <a:p>
            <a:endParaRPr lang="en-GB" sz="2800" dirty="0">
              <a:latin typeface="Comic Sans MS" panose="030F0702030302020204" pitchFamily="66" charset="0"/>
            </a:endParaRPr>
          </a:p>
          <a:p>
            <a:r>
              <a:rPr lang="en-GB" sz="2800" b="1" dirty="0">
                <a:latin typeface="Comic Sans MS" panose="030F0702030302020204" pitchFamily="66" charset="0"/>
              </a:rPr>
              <a:t>Our Twitter account: </a:t>
            </a:r>
            <a:r>
              <a:rPr lang="en-GB" sz="2800" b="1" dirty="0">
                <a:effectLst/>
                <a:latin typeface="Comic Sans MS" panose="030F0702030302020204" pitchFamily="66" charset="0"/>
                <a:ea typeface="Calibri" panose="020F0502020204030204" pitchFamily="34" charset="0"/>
              </a:rPr>
              <a:t>@AbshireSTEM</a:t>
            </a:r>
          </a:p>
          <a:p>
            <a:endParaRPr lang="en-GB" sz="2800" b="1" i="1" dirty="0">
              <a:latin typeface="Comic Sans MS" panose="030F0702030302020204" pitchFamily="66" charset="0"/>
            </a:endParaRPr>
          </a:p>
          <a:p>
            <a:r>
              <a:rPr lang="en-GB" sz="2800" b="1" i="1" dirty="0">
                <a:latin typeface="Comic Sans MS" panose="030F0702030302020204" pitchFamily="66" charset="0"/>
              </a:rPr>
              <a:t>Contact us: </a:t>
            </a:r>
          </a:p>
          <a:p>
            <a:endParaRPr lang="en-GB" sz="2800" dirty="0">
              <a:latin typeface="Comic Sans MS" panose="030F0702030302020204" pitchFamily="66" charset="0"/>
            </a:endParaRPr>
          </a:p>
          <a:p>
            <a:r>
              <a:rPr lang="en-GB" sz="2800" dirty="0">
                <a:latin typeface="Comic Sans MS" panose="030F0702030302020204" pitchFamily="66" charset="0"/>
              </a:rPr>
              <a:t>Caroline: </a:t>
            </a:r>
            <a:r>
              <a:rPr lang="en-GB" sz="2800" dirty="0">
                <a:latin typeface="Comic Sans MS" panose="030F0702030302020204" pitchFamily="66" charset="0"/>
                <a:hlinkClick r:id="rId4"/>
              </a:rPr>
              <a:t>caroline.nicol2@aberdeenshire.gov.uk</a:t>
            </a:r>
            <a:endParaRPr lang="en-GB" sz="2800" dirty="0">
              <a:latin typeface="Comic Sans MS" panose="030F0702030302020204" pitchFamily="66" charset="0"/>
            </a:endParaRPr>
          </a:p>
          <a:p>
            <a:endParaRPr lang="en-GB" sz="2800" dirty="0">
              <a:latin typeface="Comic Sans MS" panose="030F0702030302020204" pitchFamily="66" charset="0"/>
            </a:endParaRPr>
          </a:p>
          <a:p>
            <a:r>
              <a:rPr lang="en-GB" sz="2800" dirty="0">
                <a:latin typeface="Comic Sans MS" panose="030F0702030302020204" pitchFamily="66" charset="0"/>
              </a:rPr>
              <a:t>Kim: </a:t>
            </a:r>
            <a:r>
              <a:rPr lang="en-GB" sz="2800" dirty="0">
                <a:latin typeface="Comic Sans MS" panose="030F0702030302020204" pitchFamily="66" charset="0"/>
                <a:hlinkClick r:id="rId5"/>
              </a:rPr>
              <a:t>kim.aplin@aberdeenshire.gov.uk</a:t>
            </a:r>
            <a:endParaRPr lang="en-GB" sz="2800" dirty="0">
              <a:latin typeface="Comic Sans MS" panose="030F0702030302020204" pitchFamily="66" charset="0"/>
            </a:endParaRPr>
          </a:p>
          <a:p>
            <a:endParaRPr lang="en-GB" dirty="0">
              <a:latin typeface="Comic Sans MS" panose="030F0702030302020204" pitchFamily="66" charset="0"/>
            </a:endParaRPr>
          </a:p>
        </p:txBody>
      </p:sp>
    </p:spTree>
    <p:extLst>
      <p:ext uri="{BB962C8B-B14F-4D97-AF65-F5344CB8AC3E}">
        <p14:creationId xmlns:p14="http://schemas.microsoft.com/office/powerpoint/2010/main" val="2843791861"/>
      </p:ext>
    </p:extLst>
  </p:cSld>
  <p:clrMapOvr>
    <a:masterClrMapping/>
  </p:clrMapOvr>
  <mc:AlternateContent xmlns:mc="http://schemas.openxmlformats.org/markup-compatibility/2006" xmlns:p14="http://schemas.microsoft.com/office/powerpoint/2010/main">
    <mc:Choice Requires="p14">
      <p:transition spd="slow" p14:dur="2000" advTm="7501"/>
    </mc:Choice>
    <mc:Fallback xmlns="">
      <p:transition spd="slow" advTm="750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556099" y="472953"/>
            <a:ext cx="9924175" cy="584775"/>
          </a:xfrm>
          <a:prstGeom prst="rect">
            <a:avLst/>
          </a:prstGeom>
          <a:noFill/>
        </p:spPr>
        <p:txBody>
          <a:bodyPr wrap="square" rtlCol="0">
            <a:spAutoFit/>
          </a:bodyPr>
          <a:lstStyle/>
          <a:p>
            <a:r>
              <a:rPr lang="en-US" sz="3200" b="1" dirty="0">
                <a:latin typeface="Comic Sans MS" panose="030F0702030302020204" pitchFamily="66" charset="0"/>
              </a:rPr>
              <a:t>But in the classroom science is also this…</a:t>
            </a:r>
            <a:endParaRPr lang="en-GB" sz="3200" b="1" dirty="0">
              <a:latin typeface="Comic Sans MS" panose="030F0702030302020204" pitchFamily="66" charset="0"/>
            </a:endParaRPr>
          </a:p>
        </p:txBody>
      </p:sp>
      <p:sp>
        <p:nvSpPr>
          <p:cNvPr id="6" name="TextBox 5">
            <a:extLst>
              <a:ext uri="{FF2B5EF4-FFF2-40B4-BE49-F238E27FC236}">
                <a16:creationId xmlns:a16="http://schemas.microsoft.com/office/drawing/2014/main" id="{F235A092-DB7F-3CEA-42DD-1A98FF9E718C}"/>
              </a:ext>
            </a:extLst>
          </p:cNvPr>
          <p:cNvSpPr txBox="1"/>
          <p:nvPr/>
        </p:nvSpPr>
        <p:spPr>
          <a:xfrm>
            <a:off x="903320" y="1163553"/>
            <a:ext cx="6877083" cy="2944287"/>
          </a:xfrm>
          <a:prstGeom prst="rect">
            <a:avLst/>
          </a:prstGeom>
        </p:spPr>
        <p:txBody>
          <a:bodyPr vert="horz" lIns="91440" tIns="45720" rIns="91440" bIns="45720" rtlCol="0">
            <a:normAutofit lnSpcReduction="10000"/>
          </a:bodyPr>
          <a:lstStyle/>
          <a:p>
            <a:pPr marL="285750" indent="-285750" defTabSz="914400">
              <a:lnSpc>
                <a:spcPct val="85000"/>
              </a:lnSpc>
              <a:spcAft>
                <a:spcPts val="600"/>
              </a:spcAft>
              <a:buClr>
                <a:srgbClr val="1EB6CC"/>
              </a:buClr>
              <a:buFont typeface="Wingdings" pitchFamily="2" charset="2"/>
              <a:buChar char="v"/>
            </a:pPr>
            <a:r>
              <a:rPr lang="en-US" dirty="0">
                <a:solidFill>
                  <a:schemeClr val="tx1">
                    <a:lumMod val="85000"/>
                    <a:lumOff val="15000"/>
                  </a:schemeClr>
                </a:solidFill>
              </a:rPr>
              <a:t> </a:t>
            </a:r>
            <a:r>
              <a:rPr lang="en-US" sz="2000" dirty="0">
                <a:solidFill>
                  <a:schemeClr val="tx1">
                    <a:lumMod val="85000"/>
                    <a:lumOff val="15000"/>
                  </a:schemeClr>
                </a:solidFill>
                <a:latin typeface="Comic Sans MS" panose="030F0702030302020204" pitchFamily="66" charset="0"/>
              </a:rPr>
              <a:t>Developing curiosity about the world </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Creativity and inventiveness</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Problem solving</a:t>
            </a:r>
          </a:p>
          <a:p>
            <a:pPr marL="285750" indent="-285750" defTabSz="914400">
              <a:lnSpc>
                <a:spcPct val="85000"/>
              </a:lnSpc>
              <a:spcAft>
                <a:spcPts val="600"/>
              </a:spcAft>
              <a:buClr>
                <a:srgbClr val="1EB6CC"/>
              </a:buClr>
              <a:buFont typeface="Wingdings" pitchFamily="2" charset="2"/>
              <a:buChar char="v"/>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 Learning through play and investigation</a:t>
            </a:r>
          </a:p>
          <a:p>
            <a:pPr defTabSz="914400">
              <a:lnSpc>
                <a:spcPct val="85000"/>
              </a:lnSpc>
              <a:spcAft>
                <a:spcPts val="600"/>
              </a:spcAft>
              <a:buClr>
                <a:srgbClr val="1EB6CC"/>
              </a:buClr>
            </a:pPr>
            <a:endParaRPr lang="en-US" sz="2000" dirty="0">
              <a:solidFill>
                <a:schemeClr val="tx1">
                  <a:lumMod val="85000"/>
                  <a:lumOff val="15000"/>
                </a:schemeClr>
              </a:solidFill>
              <a:latin typeface="Comic Sans MS" panose="030F0702030302020204" pitchFamily="66" charset="0"/>
            </a:endParaRPr>
          </a:p>
          <a:p>
            <a:pPr marL="285750" indent="-285750" defTabSz="914400">
              <a:lnSpc>
                <a:spcPct val="85000"/>
              </a:lnSpc>
              <a:spcAft>
                <a:spcPts val="600"/>
              </a:spcAft>
              <a:buClr>
                <a:srgbClr val="1EB6CC"/>
              </a:buClr>
              <a:buFont typeface="Wingdings" pitchFamily="2" charset="2"/>
              <a:buChar char="v"/>
            </a:pPr>
            <a:r>
              <a:rPr lang="en-US" sz="2000" dirty="0">
                <a:solidFill>
                  <a:schemeClr val="tx1">
                    <a:lumMod val="85000"/>
                    <a:lumOff val="15000"/>
                  </a:schemeClr>
                </a:solidFill>
                <a:latin typeface="Comic Sans MS" panose="030F0702030302020204" pitchFamily="66" charset="0"/>
              </a:rPr>
              <a:t>Asking questions, observing and experimenting</a:t>
            </a:r>
          </a:p>
          <a:p>
            <a:pPr marL="285750" indent="-285750" defTabSz="914400">
              <a:lnSpc>
                <a:spcPct val="85000"/>
              </a:lnSpc>
              <a:spcAft>
                <a:spcPts val="600"/>
              </a:spcAft>
              <a:buClr>
                <a:srgbClr val="1EB6CC"/>
              </a:buClr>
              <a:buFont typeface="Wingdings" pitchFamily="2" charset="2"/>
              <a:buChar char="v"/>
            </a:pPr>
            <a:endParaRPr lang="en-US" dirty="0">
              <a:solidFill>
                <a:schemeClr val="tx1">
                  <a:lumMod val="85000"/>
                  <a:lumOff val="15000"/>
                </a:schemeClr>
              </a:solidFill>
            </a:endParaRPr>
          </a:p>
          <a:p>
            <a:pPr defTabSz="914400">
              <a:lnSpc>
                <a:spcPct val="85000"/>
              </a:lnSpc>
              <a:spcAft>
                <a:spcPts val="600"/>
              </a:spcAft>
              <a:buClr>
                <a:srgbClr val="1EB6CC"/>
              </a:buClr>
            </a:pPr>
            <a:endParaRPr lang="en-US" dirty="0">
              <a:solidFill>
                <a:schemeClr val="tx1">
                  <a:lumMod val="85000"/>
                  <a:lumOff val="15000"/>
                </a:schemeClr>
              </a:solidFill>
            </a:endParaRPr>
          </a:p>
        </p:txBody>
      </p:sp>
      <p:pic>
        <p:nvPicPr>
          <p:cNvPr id="2" name="Picture 1">
            <a:extLst>
              <a:ext uri="{FF2B5EF4-FFF2-40B4-BE49-F238E27FC236}">
                <a16:creationId xmlns:a16="http://schemas.microsoft.com/office/drawing/2014/main" id="{5A88BD90-B020-A395-77DE-29FD03DF9CE7}"/>
              </a:ext>
            </a:extLst>
          </p:cNvPr>
          <p:cNvPicPr>
            <a:picLocks noChangeAspect="1"/>
          </p:cNvPicPr>
          <p:nvPr/>
        </p:nvPicPr>
        <p:blipFill>
          <a:blip r:embed="rId4"/>
          <a:stretch>
            <a:fillRect/>
          </a:stretch>
        </p:blipFill>
        <p:spPr>
          <a:xfrm>
            <a:off x="9227736" y="439667"/>
            <a:ext cx="1616812" cy="2530662"/>
          </a:xfrm>
          <a:prstGeom prst="rect">
            <a:avLst/>
          </a:prstGeom>
        </p:spPr>
      </p:pic>
      <p:pic>
        <p:nvPicPr>
          <p:cNvPr id="3" name="Picture 2">
            <a:extLst>
              <a:ext uri="{FF2B5EF4-FFF2-40B4-BE49-F238E27FC236}">
                <a16:creationId xmlns:a16="http://schemas.microsoft.com/office/drawing/2014/main" id="{77378852-1E74-F9DC-2602-F8B0B6A6F86E}"/>
              </a:ext>
            </a:extLst>
          </p:cNvPr>
          <p:cNvPicPr>
            <a:picLocks noChangeAspect="1"/>
          </p:cNvPicPr>
          <p:nvPr/>
        </p:nvPicPr>
        <p:blipFill>
          <a:blip r:embed="rId5"/>
          <a:stretch>
            <a:fillRect/>
          </a:stretch>
        </p:blipFill>
        <p:spPr>
          <a:xfrm>
            <a:off x="7975199" y="3438502"/>
            <a:ext cx="2505075" cy="1714500"/>
          </a:xfrm>
          <a:prstGeom prst="rect">
            <a:avLst/>
          </a:prstGeom>
        </p:spPr>
      </p:pic>
      <p:pic>
        <p:nvPicPr>
          <p:cNvPr id="7" name="Picture 6">
            <a:extLst>
              <a:ext uri="{FF2B5EF4-FFF2-40B4-BE49-F238E27FC236}">
                <a16:creationId xmlns:a16="http://schemas.microsoft.com/office/drawing/2014/main" id="{1FB66C04-5A8E-049C-7745-4E8D17BE6EAC}"/>
              </a:ext>
            </a:extLst>
          </p:cNvPr>
          <p:cNvPicPr>
            <a:picLocks noChangeAspect="1"/>
          </p:cNvPicPr>
          <p:nvPr/>
        </p:nvPicPr>
        <p:blipFill>
          <a:blip r:embed="rId6"/>
          <a:stretch>
            <a:fillRect/>
          </a:stretch>
        </p:blipFill>
        <p:spPr>
          <a:xfrm>
            <a:off x="1133912" y="4546350"/>
            <a:ext cx="2571750" cy="1895475"/>
          </a:xfrm>
          <a:prstGeom prst="rect">
            <a:avLst/>
          </a:prstGeom>
        </p:spPr>
      </p:pic>
      <p:pic>
        <p:nvPicPr>
          <p:cNvPr id="8" name="Picture 7">
            <a:extLst>
              <a:ext uri="{FF2B5EF4-FFF2-40B4-BE49-F238E27FC236}">
                <a16:creationId xmlns:a16="http://schemas.microsoft.com/office/drawing/2014/main" id="{32A6097E-1F57-B4DD-A42C-F08E3F8FCD74}"/>
              </a:ext>
            </a:extLst>
          </p:cNvPr>
          <p:cNvPicPr>
            <a:picLocks noChangeAspect="1"/>
          </p:cNvPicPr>
          <p:nvPr/>
        </p:nvPicPr>
        <p:blipFill>
          <a:blip r:embed="rId7"/>
          <a:stretch>
            <a:fillRect/>
          </a:stretch>
        </p:blipFill>
        <p:spPr>
          <a:xfrm>
            <a:off x="4800138" y="4253588"/>
            <a:ext cx="2505075" cy="2040333"/>
          </a:xfrm>
          <a:prstGeom prst="rect">
            <a:avLst/>
          </a:prstGeom>
        </p:spPr>
      </p:pic>
      <p:pic>
        <p:nvPicPr>
          <p:cNvPr id="9" name="Picture 8">
            <a:extLst>
              <a:ext uri="{FF2B5EF4-FFF2-40B4-BE49-F238E27FC236}">
                <a16:creationId xmlns:a16="http://schemas.microsoft.com/office/drawing/2014/main" id="{E9004990-5916-236F-67BB-7A3BF825AC95}"/>
              </a:ext>
            </a:extLst>
          </p:cNvPr>
          <p:cNvPicPr>
            <a:picLocks noChangeAspect="1"/>
          </p:cNvPicPr>
          <p:nvPr/>
        </p:nvPicPr>
        <p:blipFill>
          <a:blip r:embed="rId8"/>
          <a:stretch>
            <a:fillRect/>
          </a:stretch>
        </p:blipFill>
        <p:spPr>
          <a:xfrm>
            <a:off x="6331267" y="1136817"/>
            <a:ext cx="2409825" cy="1714500"/>
          </a:xfrm>
          <a:prstGeom prst="rect">
            <a:avLst/>
          </a:prstGeom>
        </p:spPr>
      </p:pic>
    </p:spTree>
    <p:extLst>
      <p:ext uri="{BB962C8B-B14F-4D97-AF65-F5344CB8AC3E}">
        <p14:creationId xmlns:p14="http://schemas.microsoft.com/office/powerpoint/2010/main" val="2459095157"/>
      </p:ext>
    </p:extLst>
  </p:cSld>
  <p:clrMapOvr>
    <a:masterClrMapping/>
  </p:clrMapOvr>
  <mc:AlternateContent xmlns:mc="http://schemas.openxmlformats.org/markup-compatibility/2006" xmlns:p14="http://schemas.microsoft.com/office/powerpoint/2010/main">
    <mc:Choice Requires="p14">
      <p:transition spd="slow" p14:dur="2000" advTm="6001"/>
    </mc:Choice>
    <mc:Fallback xmlns="">
      <p:transition spd="slow" advTm="600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674603" y="667185"/>
            <a:ext cx="4638802" cy="646331"/>
          </a:xfrm>
          <a:prstGeom prst="rect">
            <a:avLst/>
          </a:prstGeom>
          <a:noFill/>
        </p:spPr>
        <p:txBody>
          <a:bodyPr wrap="square" rtlCol="0">
            <a:spAutoFit/>
          </a:bodyPr>
          <a:lstStyle/>
          <a:p>
            <a:r>
              <a:rPr lang="en-US" sz="3600" b="1" dirty="0">
                <a:latin typeface="Comic Sans MS" panose="030F0702030302020204" pitchFamily="66" charset="0"/>
              </a:rPr>
              <a:t>Defining</a:t>
            </a:r>
            <a:r>
              <a:rPr lang="en-US" sz="3200" b="1" dirty="0">
                <a:latin typeface="Comic Sans MS" panose="030F0702030302020204" pitchFamily="66" charset="0"/>
              </a:rPr>
              <a:t> Technology </a:t>
            </a: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822884" y="2013227"/>
            <a:ext cx="3674264" cy="2831544"/>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Technology is…</a:t>
            </a:r>
          </a:p>
          <a:p>
            <a:pPr>
              <a:buClr>
                <a:srgbClr val="3CCED2"/>
              </a:buClr>
              <a:buFont typeface="Wingdings" pitchFamily="2" charset="2"/>
              <a:buChar char="v"/>
            </a:pPr>
            <a:endParaRPr lang="en-US" sz="2000" dirty="0">
              <a:latin typeface="Comic Sans MS" panose="030F0702030302020204" pitchFamily="66" charset="0"/>
            </a:endParaRPr>
          </a:p>
          <a:p>
            <a:pPr marL="0" indent="0">
              <a:buClr>
                <a:srgbClr val="3CCED2"/>
              </a:buClr>
              <a:buNone/>
            </a:pPr>
            <a:r>
              <a:rPr lang="en-US" sz="2000" dirty="0">
                <a:solidFill>
                  <a:srgbClr val="1EB6CC"/>
                </a:solidFill>
                <a:latin typeface="Comic Sans MS" panose="030F0702030302020204" pitchFamily="66" charset="0"/>
              </a:rPr>
              <a:t>“the study and knowledge of the practical, especially industrial, use of scientific discoveries” </a:t>
            </a:r>
          </a:p>
          <a:p>
            <a:pPr marL="0" indent="0" algn="r">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Cambridge Dictionary </a:t>
            </a:r>
          </a:p>
          <a:p>
            <a:pPr marL="0" indent="0">
              <a:buClr>
                <a:srgbClr val="3CCED2"/>
              </a:buClr>
              <a:buNone/>
            </a:pPr>
            <a:endParaRPr lang="en-US" sz="1800" dirty="0">
              <a:latin typeface="Comic Sans MS" panose="030F0702030302020204" pitchFamily="66" charset="0"/>
            </a:endParaRPr>
          </a:p>
        </p:txBody>
      </p:sp>
      <p:pic>
        <p:nvPicPr>
          <p:cNvPr id="7" name="Picture 6">
            <a:extLst>
              <a:ext uri="{FF2B5EF4-FFF2-40B4-BE49-F238E27FC236}">
                <a16:creationId xmlns:a16="http://schemas.microsoft.com/office/drawing/2014/main" id="{18CE19F8-5979-1FE8-3D3C-F3DBC9536DA5}"/>
              </a:ext>
            </a:extLst>
          </p:cNvPr>
          <p:cNvPicPr>
            <a:picLocks noChangeAspect="1"/>
          </p:cNvPicPr>
          <p:nvPr/>
        </p:nvPicPr>
        <p:blipFill>
          <a:blip r:embed="rId4"/>
          <a:stretch>
            <a:fillRect/>
          </a:stretch>
        </p:blipFill>
        <p:spPr>
          <a:xfrm>
            <a:off x="5469022" y="1395412"/>
            <a:ext cx="6048375" cy="4067175"/>
          </a:xfrm>
          <a:prstGeom prst="rect">
            <a:avLst/>
          </a:prstGeom>
        </p:spPr>
      </p:pic>
    </p:spTree>
    <p:extLst>
      <p:ext uri="{BB962C8B-B14F-4D97-AF65-F5344CB8AC3E}">
        <p14:creationId xmlns:p14="http://schemas.microsoft.com/office/powerpoint/2010/main" val="357710595"/>
      </p:ext>
    </p:extLst>
  </p:cSld>
  <p:clrMapOvr>
    <a:masterClrMapping/>
  </p:clrMapOvr>
  <mc:AlternateContent xmlns:mc="http://schemas.openxmlformats.org/markup-compatibility/2006" xmlns:p14="http://schemas.microsoft.com/office/powerpoint/2010/main">
    <mc:Choice Requires="p14">
      <p:transition spd="slow" p14:dur="2000" advTm="6175"/>
    </mc:Choice>
    <mc:Fallback xmlns="">
      <p:transition spd="slow" advTm="6175"/>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AA6220A2-8F87-C146-4DE6-B73368EE4D83}"/>
              </a:ext>
            </a:extLst>
          </p:cNvPr>
          <p:cNvPicPr>
            <a:picLocks noChangeAspect="1"/>
          </p:cNvPicPr>
          <p:nvPr/>
        </p:nvPicPr>
        <p:blipFill>
          <a:blip r:embed="rId3"/>
          <a:stretch>
            <a:fillRect/>
          </a:stretch>
        </p:blipFill>
        <p:spPr>
          <a:xfrm>
            <a:off x="7904210" y="3591792"/>
            <a:ext cx="3357397" cy="2271923"/>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561064" y="490604"/>
            <a:ext cx="9924175" cy="584775"/>
          </a:xfrm>
          <a:prstGeom prst="rect">
            <a:avLst/>
          </a:prstGeom>
          <a:noFill/>
        </p:spPr>
        <p:txBody>
          <a:bodyPr wrap="square" rtlCol="0">
            <a:spAutoFit/>
          </a:bodyPr>
          <a:lstStyle/>
          <a:p>
            <a:r>
              <a:rPr lang="en-US" sz="3200" b="1" dirty="0">
                <a:latin typeface="Comic Sans MS" panose="030F0702030302020204" pitchFamily="66" charset="0"/>
              </a:rPr>
              <a:t>But in the classroom technology is also this…</a:t>
            </a:r>
            <a:endParaRPr lang="en-GB" sz="4000" b="1" dirty="0">
              <a:latin typeface="Comic Sans MS" panose="030F0702030302020204" pitchFamily="66" charset="0"/>
            </a:endParaRPr>
          </a:p>
        </p:txBody>
      </p:sp>
      <p:sp>
        <p:nvSpPr>
          <p:cNvPr id="10" name="TextBox 9">
            <a:extLst>
              <a:ext uri="{FF2B5EF4-FFF2-40B4-BE49-F238E27FC236}">
                <a16:creationId xmlns:a16="http://schemas.microsoft.com/office/drawing/2014/main" id="{1B73C992-75DC-D49C-2414-7794F60AE20E}"/>
              </a:ext>
            </a:extLst>
          </p:cNvPr>
          <p:cNvSpPr txBox="1"/>
          <p:nvPr/>
        </p:nvSpPr>
        <p:spPr>
          <a:xfrm>
            <a:off x="1133912" y="1256065"/>
            <a:ext cx="9758366" cy="4093428"/>
          </a:xfrm>
          <a:prstGeom prst="rect">
            <a:avLst/>
          </a:prstGeom>
          <a:noFill/>
        </p:spPr>
        <p:txBody>
          <a:bodyPr wrap="square" rtlCol="0">
            <a:spAutoFit/>
          </a:bodyPr>
          <a:lstStyle/>
          <a:p>
            <a:pPr marL="342900" indent="-342900">
              <a:buClr>
                <a:srgbClr val="1EB6CC"/>
              </a:buClr>
              <a:buFont typeface="Wingdings" pitchFamily="2" charset="2"/>
              <a:buChar char="v"/>
            </a:pPr>
            <a:r>
              <a:rPr lang="en-US" sz="2000" dirty="0">
                <a:latin typeface="Comic Sans MS" panose="030F0702030302020204" pitchFamily="66" charset="0"/>
              </a:rPr>
              <a:t>Creativity, exploration, curiosity  and discovery</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342900" indent="-342900">
              <a:buClr>
                <a:srgbClr val="1EB6CC"/>
              </a:buClr>
              <a:buFont typeface="Wingdings" pitchFamily="2" charset="2"/>
              <a:buChar char="v"/>
            </a:pPr>
            <a:r>
              <a:rPr lang="en-US" sz="2000" dirty="0">
                <a:latin typeface="Comic Sans MS" panose="030F0702030302020204" pitchFamily="66" charset="0"/>
              </a:rPr>
              <a:t>Identifying patterns in the world around me</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342900" indent="-342900">
              <a:buClr>
                <a:srgbClr val="1EB6CC"/>
              </a:buClr>
              <a:buFont typeface="Wingdings" pitchFamily="2" charset="2"/>
              <a:buChar char="v"/>
            </a:pPr>
            <a:r>
              <a:rPr lang="en-US" sz="2000" dirty="0">
                <a:latin typeface="Comic Sans MS" panose="030F0702030302020204" pitchFamily="66" charset="0"/>
              </a:rPr>
              <a:t>Skills in using tools, </a:t>
            </a:r>
            <a:r>
              <a:rPr lang="en-GB" sz="2000" dirty="0">
                <a:latin typeface="Comic Sans MS" panose="030F0702030302020204" pitchFamily="66" charset="0"/>
              </a:rPr>
              <a:t>equipment, software, graphic media and materials</a:t>
            </a:r>
            <a:endParaRPr lang="en-US" sz="2000" dirty="0">
              <a:latin typeface="Comic Sans MS" panose="030F0702030302020204" pitchFamily="66" charset="0"/>
            </a:endParaRP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 Making connections between skills developed within learning and those in the world of work</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Sustainability</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Communication</a:t>
            </a:r>
          </a:p>
          <a:p>
            <a:pPr marL="285750" indent="-285750">
              <a:buClr>
                <a:srgbClr val="1EB6CC"/>
              </a:buClr>
              <a:buFont typeface="Wingdings" pitchFamily="2" charset="2"/>
              <a:buChar char="v"/>
            </a:pPr>
            <a:endParaRPr lang="en-US" sz="2000" dirty="0">
              <a:latin typeface="Comic Sans MS" panose="030F0702030302020204" pitchFamily="66" charset="0"/>
            </a:endParaRPr>
          </a:p>
        </p:txBody>
      </p:sp>
      <p:pic>
        <p:nvPicPr>
          <p:cNvPr id="11" name="Picture 10">
            <a:extLst>
              <a:ext uri="{FF2B5EF4-FFF2-40B4-BE49-F238E27FC236}">
                <a16:creationId xmlns:a16="http://schemas.microsoft.com/office/drawing/2014/main" id="{3DC6B77D-C536-E3A2-3458-F659A069196E}"/>
              </a:ext>
            </a:extLst>
          </p:cNvPr>
          <p:cNvPicPr>
            <a:picLocks noChangeAspect="1"/>
          </p:cNvPicPr>
          <p:nvPr/>
        </p:nvPicPr>
        <p:blipFill>
          <a:blip r:embed="rId5"/>
          <a:stretch>
            <a:fillRect/>
          </a:stretch>
        </p:blipFill>
        <p:spPr>
          <a:xfrm>
            <a:off x="9454354" y="994285"/>
            <a:ext cx="2418812" cy="1502017"/>
          </a:xfrm>
          <a:prstGeom prst="rect">
            <a:avLst/>
          </a:prstGeom>
        </p:spPr>
      </p:pic>
      <p:pic>
        <p:nvPicPr>
          <p:cNvPr id="12" name="Picture 11">
            <a:extLst>
              <a:ext uri="{FF2B5EF4-FFF2-40B4-BE49-F238E27FC236}">
                <a16:creationId xmlns:a16="http://schemas.microsoft.com/office/drawing/2014/main" id="{4CF9D0EA-84E4-2CD3-F02A-943EF9741C52}"/>
              </a:ext>
            </a:extLst>
          </p:cNvPr>
          <p:cNvPicPr>
            <a:picLocks noChangeAspect="1"/>
          </p:cNvPicPr>
          <p:nvPr/>
        </p:nvPicPr>
        <p:blipFill>
          <a:blip r:embed="rId6"/>
          <a:stretch>
            <a:fillRect/>
          </a:stretch>
        </p:blipFill>
        <p:spPr>
          <a:xfrm>
            <a:off x="3745453" y="4334448"/>
            <a:ext cx="3420099" cy="2271923"/>
          </a:xfrm>
          <a:prstGeom prst="rect">
            <a:avLst/>
          </a:prstGeom>
        </p:spPr>
      </p:pic>
    </p:spTree>
    <p:extLst>
      <p:ext uri="{BB962C8B-B14F-4D97-AF65-F5344CB8AC3E}">
        <p14:creationId xmlns:p14="http://schemas.microsoft.com/office/powerpoint/2010/main" val="687477236"/>
      </p:ext>
    </p:extLst>
  </p:cSld>
  <p:clrMapOvr>
    <a:masterClrMapping/>
  </p:clrMapOvr>
  <mc:AlternateContent xmlns:mc="http://schemas.openxmlformats.org/markup-compatibility/2006" xmlns:p14="http://schemas.microsoft.com/office/powerpoint/2010/main">
    <mc:Choice Requires="p14">
      <p:transition spd="slow" p14:dur="2000" advTm="5207"/>
    </mc:Choice>
    <mc:Fallback xmlns="">
      <p:transition spd="slow" advTm="5207"/>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550862" y="712316"/>
            <a:ext cx="7563678" cy="646331"/>
          </a:xfrm>
          <a:prstGeom prst="rect">
            <a:avLst/>
          </a:prstGeom>
          <a:noFill/>
        </p:spPr>
        <p:txBody>
          <a:bodyPr wrap="square" rtlCol="0">
            <a:spAutoFit/>
          </a:bodyPr>
          <a:lstStyle/>
          <a:p>
            <a:r>
              <a:rPr lang="en-US" sz="3600" b="1" dirty="0">
                <a:latin typeface="Comic Sans MS" panose="030F0702030302020204" pitchFamily="66" charset="0"/>
              </a:rPr>
              <a:t>Defining</a:t>
            </a:r>
            <a:r>
              <a:rPr lang="en-US" sz="3200" b="1" dirty="0">
                <a:latin typeface="Comic Sans MS" panose="030F0702030302020204" pitchFamily="66" charset="0"/>
              </a:rPr>
              <a:t> Engineering </a:t>
            </a: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561064" y="1859982"/>
            <a:ext cx="3525983" cy="4206280"/>
          </a:xfrm>
          <a:prstGeom prst="rect">
            <a:avLst/>
          </a:prstGeom>
          <a:noFill/>
        </p:spPr>
        <p:txBody>
          <a:bodyPr wrap="square" rtlCol="0">
            <a:spAutoFit/>
          </a:bodyPr>
          <a:lstStyle/>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Engineering is….. </a:t>
            </a: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ndParaRP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srgbClr val="1EB6CC"/>
                </a:solidFill>
                <a:effectLst/>
                <a:uLnTx/>
                <a:uFillTx/>
                <a:latin typeface="Comic Sans MS" panose="030F0702030302020204" pitchFamily="66" charset="0"/>
              </a:rPr>
              <a:t>“a specific branch of the technologies, drawing on scientific methods and knowledge to address and solve real-world problems”</a:t>
            </a:r>
          </a:p>
          <a:p>
            <a:pPr marL="0" marR="0" lvl="0" indent="0" algn="l" defTabSz="914400" rtl="0" eaLnBrk="1" fontAlgn="auto" latinLnBrk="0" hangingPunct="1">
              <a:lnSpc>
                <a:spcPct val="85000"/>
              </a:lnSpc>
              <a:spcBef>
                <a:spcPts val="1300"/>
              </a:spcBef>
              <a:spcAft>
                <a:spcPts val="0"/>
              </a:spcAft>
              <a:buClr>
                <a:srgbClr val="3CCED2"/>
              </a:buClr>
              <a:buSzTx/>
              <a:buFont typeface="Arial" pitchFamily="34" charset="0"/>
              <a:buNone/>
              <a:tabLst/>
              <a:defRPr/>
            </a:pPr>
            <a:endPar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endParaRPr>
          </a:p>
          <a:p>
            <a:pPr marL="0" marR="0" lvl="0" indent="0" algn="r" defTabSz="914400" rtl="0" eaLnBrk="1" fontAlgn="auto" latinLnBrk="0" hangingPunct="1">
              <a:lnSpc>
                <a:spcPct val="85000"/>
              </a:lnSpc>
              <a:spcBef>
                <a:spcPts val="1300"/>
              </a:spcBef>
              <a:spcAft>
                <a:spcPts val="0"/>
              </a:spcAft>
              <a:buClr>
                <a:srgbClr val="3CCED2"/>
              </a:buClr>
              <a:buSzTx/>
              <a:buFont typeface="Arial" pitchFamily="34" charset="0"/>
              <a:buNone/>
              <a:tabLst/>
              <a:defRPr/>
            </a:pP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 </a:t>
            </a:r>
            <a:r>
              <a:rPr kumimoji="0" lang="en-US" sz="2000" b="0" i="0" u="none" strike="noStrike" kern="1200" cap="none" spc="0" normalizeH="0" baseline="0" noProof="0" dirty="0" err="1">
                <a:ln>
                  <a:noFill/>
                </a:ln>
                <a:solidFill>
                  <a:prstClr val="black">
                    <a:lumMod val="85000"/>
                    <a:lumOff val="15000"/>
                  </a:prstClr>
                </a:solidFill>
                <a:effectLst/>
                <a:uLnTx/>
                <a:uFillTx/>
                <a:latin typeface="Comic Sans MS" panose="030F0702030302020204" pitchFamily="66" charset="0"/>
              </a:rPr>
              <a:t>ekosgen</a:t>
            </a:r>
            <a:r>
              <a:rPr kumimoji="0" lang="en-US" sz="2000" b="0" i="0" u="none" strike="noStrike" kern="1200" cap="none" spc="0" normalizeH="0" baseline="0" noProof="0" dirty="0">
                <a:ln>
                  <a:noFill/>
                </a:ln>
                <a:solidFill>
                  <a:prstClr val="black">
                    <a:lumMod val="85000"/>
                    <a:lumOff val="15000"/>
                  </a:prstClr>
                </a:solidFill>
                <a:effectLst/>
                <a:uLnTx/>
                <a:uFillTx/>
                <a:latin typeface="Comic Sans MS" panose="030F0702030302020204" pitchFamily="66" charset="0"/>
              </a:rPr>
              <a:t>, for Skills Development Scotl</a:t>
            </a:r>
            <a:r>
              <a:rPr lang="en-US" sz="2000" dirty="0">
                <a:solidFill>
                  <a:prstClr val="black">
                    <a:lumMod val="85000"/>
                    <a:lumOff val="15000"/>
                  </a:prstClr>
                </a:solidFill>
                <a:latin typeface="Comic Sans MS" panose="030F0702030302020204" pitchFamily="66" charset="0"/>
              </a:rPr>
              <a:t>and</a:t>
            </a:r>
            <a:endParaRPr lang="en-US" sz="2000" dirty="0">
              <a:latin typeface="Comic Sans MS" panose="030F0702030302020204" pitchFamily="66" charset="0"/>
            </a:endParaRPr>
          </a:p>
          <a:p>
            <a:pPr>
              <a:buClr>
                <a:srgbClr val="3CCED2"/>
              </a:buClr>
              <a:buFont typeface="Wingdings" pitchFamily="2" charset="2"/>
              <a:buChar char="v"/>
            </a:pPr>
            <a:endParaRPr lang="en-US" sz="1800" dirty="0">
              <a:latin typeface="Comic Sans MS" panose="030F0702030302020204" pitchFamily="66" charset="0"/>
            </a:endParaRPr>
          </a:p>
          <a:p>
            <a:pPr marL="0" indent="0" algn="r">
              <a:buClr>
                <a:srgbClr val="3CCED2"/>
              </a:buClr>
              <a:buNone/>
            </a:pPr>
            <a:endParaRPr lang="en-US" sz="1800" dirty="0">
              <a:latin typeface="Comic Sans MS" panose="030F0702030302020204" pitchFamily="66" charset="0"/>
            </a:endParaRPr>
          </a:p>
          <a:p>
            <a:pPr marL="0" indent="0">
              <a:buClr>
                <a:srgbClr val="3CCED2"/>
              </a:buClr>
              <a:buNone/>
            </a:pPr>
            <a:endParaRPr lang="en-US" sz="1800" dirty="0">
              <a:latin typeface="Comic Sans MS" panose="030F0702030302020204" pitchFamily="66" charset="0"/>
            </a:endParaRPr>
          </a:p>
        </p:txBody>
      </p:sp>
      <p:pic>
        <p:nvPicPr>
          <p:cNvPr id="7" name="Picture 6">
            <a:extLst>
              <a:ext uri="{FF2B5EF4-FFF2-40B4-BE49-F238E27FC236}">
                <a16:creationId xmlns:a16="http://schemas.microsoft.com/office/drawing/2014/main" id="{67FB65B8-D331-A99A-62BC-C4254120185E}"/>
              </a:ext>
            </a:extLst>
          </p:cNvPr>
          <p:cNvPicPr>
            <a:picLocks noChangeAspect="1"/>
          </p:cNvPicPr>
          <p:nvPr/>
        </p:nvPicPr>
        <p:blipFill>
          <a:blip r:embed="rId4"/>
          <a:stretch>
            <a:fillRect/>
          </a:stretch>
        </p:blipFill>
        <p:spPr>
          <a:xfrm>
            <a:off x="5291020" y="1089278"/>
            <a:ext cx="6586152" cy="4410075"/>
          </a:xfrm>
          <a:prstGeom prst="rect">
            <a:avLst/>
          </a:prstGeom>
        </p:spPr>
      </p:pic>
    </p:spTree>
    <p:extLst>
      <p:ext uri="{BB962C8B-B14F-4D97-AF65-F5344CB8AC3E}">
        <p14:creationId xmlns:p14="http://schemas.microsoft.com/office/powerpoint/2010/main" val="3084144789"/>
      </p:ext>
    </p:extLst>
  </p:cSld>
  <p:clrMapOvr>
    <a:masterClrMapping/>
  </p:clrMapOvr>
  <mc:AlternateContent xmlns:mc="http://schemas.openxmlformats.org/markup-compatibility/2006" xmlns:p14="http://schemas.microsoft.com/office/powerpoint/2010/main">
    <mc:Choice Requires="p14">
      <p:transition spd="slow" p14:dur="2000" advTm="6224"/>
    </mc:Choice>
    <mc:Fallback xmlns="">
      <p:transition spd="slow" advTm="6224"/>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CB169A-E29C-F049-2B07-526999B62893}"/>
              </a:ext>
            </a:extLst>
          </p:cNvPr>
          <p:cNvPicPr>
            <a:picLocks noChangeAspect="1"/>
          </p:cNvPicPr>
          <p:nvPr/>
        </p:nvPicPr>
        <p:blipFill>
          <a:blip r:embed="rId3"/>
          <a:stretch>
            <a:fillRect/>
          </a:stretch>
        </p:blipFill>
        <p:spPr>
          <a:xfrm>
            <a:off x="7717189" y="3657055"/>
            <a:ext cx="3817622" cy="2450276"/>
          </a:xfrm>
          <a:prstGeom prst="rect">
            <a:avLst/>
          </a:prstGeom>
        </p:spPr>
      </p:pic>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4"/>
          <a:stretch>
            <a:fillRect/>
          </a:stretch>
        </p:blipFill>
        <p:spPr>
          <a:xfrm>
            <a:off x="10014124" y="5645998"/>
            <a:ext cx="1616812" cy="840528"/>
          </a:xfrm>
          <a:prstGeom prst="rect">
            <a:avLst/>
          </a:prstGeom>
        </p:spPr>
      </p:pic>
      <p:sp>
        <p:nvSpPr>
          <p:cNvPr id="10" name="TextBox 9">
            <a:extLst>
              <a:ext uri="{FF2B5EF4-FFF2-40B4-BE49-F238E27FC236}">
                <a16:creationId xmlns:a16="http://schemas.microsoft.com/office/drawing/2014/main" id="{1B73C992-75DC-D49C-2414-7794F60AE20E}"/>
              </a:ext>
            </a:extLst>
          </p:cNvPr>
          <p:cNvSpPr txBox="1"/>
          <p:nvPr/>
        </p:nvSpPr>
        <p:spPr>
          <a:xfrm>
            <a:off x="1133912" y="1256065"/>
            <a:ext cx="9758366" cy="2862322"/>
          </a:xfrm>
          <a:prstGeom prst="rect">
            <a:avLst/>
          </a:prstGeom>
          <a:noFill/>
        </p:spPr>
        <p:txBody>
          <a:bodyPr wrap="square" rtlCol="0">
            <a:spAutoFit/>
          </a:bodyPr>
          <a:lstStyle/>
          <a:p>
            <a:pPr marL="342900" indent="-342900">
              <a:buClr>
                <a:srgbClr val="1EB6CC"/>
              </a:buClr>
              <a:buFont typeface="Wingdings" pitchFamily="2" charset="2"/>
              <a:buChar char="v"/>
            </a:pPr>
            <a:r>
              <a:rPr lang="en-US" sz="2000" dirty="0">
                <a:latin typeface="Comic Sans MS" panose="030F0702030302020204" pitchFamily="66" charset="0"/>
              </a:rPr>
              <a:t>Designing, building and testing new things</a:t>
            </a:r>
          </a:p>
          <a:p>
            <a:pPr marL="342900" indent="-34290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Problem seeking and solving</a:t>
            </a: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Creativity and imagination</a:t>
            </a:r>
          </a:p>
          <a:p>
            <a:pPr>
              <a:buClr>
                <a:srgbClr val="1EB6CC"/>
              </a:buClr>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Exploring </a:t>
            </a:r>
          </a:p>
          <a:p>
            <a:pPr marL="285750" indent="-285750">
              <a:buClr>
                <a:srgbClr val="1EB6CC"/>
              </a:buClr>
              <a:buFont typeface="Wingdings" pitchFamily="2" charset="2"/>
              <a:buChar char="v"/>
            </a:pPr>
            <a:endParaRPr lang="en-US" sz="2000" dirty="0">
              <a:latin typeface="Comic Sans MS" panose="030F0702030302020204" pitchFamily="66" charset="0"/>
            </a:endParaRPr>
          </a:p>
          <a:p>
            <a:pPr marL="285750" indent="-285750">
              <a:buClr>
                <a:srgbClr val="1EB6CC"/>
              </a:buClr>
              <a:buFont typeface="Wingdings" pitchFamily="2" charset="2"/>
              <a:buChar char="v"/>
            </a:pPr>
            <a:r>
              <a:rPr lang="en-US" sz="2000" dirty="0">
                <a:latin typeface="Comic Sans MS" panose="030F0702030302020204" pitchFamily="66" charset="0"/>
              </a:rPr>
              <a:t>Teamwork</a:t>
            </a:r>
          </a:p>
        </p:txBody>
      </p:sp>
      <p:pic>
        <p:nvPicPr>
          <p:cNvPr id="6" name="Picture 5">
            <a:extLst>
              <a:ext uri="{FF2B5EF4-FFF2-40B4-BE49-F238E27FC236}">
                <a16:creationId xmlns:a16="http://schemas.microsoft.com/office/drawing/2014/main" id="{DA6109C1-E815-85CB-A042-3988701C0579}"/>
              </a:ext>
            </a:extLst>
          </p:cNvPr>
          <p:cNvPicPr>
            <a:picLocks noChangeAspect="1"/>
          </p:cNvPicPr>
          <p:nvPr/>
        </p:nvPicPr>
        <p:blipFill>
          <a:blip r:embed="rId5"/>
          <a:stretch>
            <a:fillRect/>
          </a:stretch>
        </p:blipFill>
        <p:spPr>
          <a:xfrm>
            <a:off x="3339972" y="3264747"/>
            <a:ext cx="3906576" cy="2183800"/>
          </a:xfrm>
          <a:prstGeom prst="rect">
            <a:avLst/>
          </a:prstGeom>
        </p:spPr>
      </p:pic>
      <p:pic>
        <p:nvPicPr>
          <p:cNvPr id="7" name="Picture 6">
            <a:extLst>
              <a:ext uri="{FF2B5EF4-FFF2-40B4-BE49-F238E27FC236}">
                <a16:creationId xmlns:a16="http://schemas.microsoft.com/office/drawing/2014/main" id="{B9A38B43-D532-010F-08EF-9ABE25FC7AEE}"/>
              </a:ext>
            </a:extLst>
          </p:cNvPr>
          <p:cNvPicPr>
            <a:picLocks noChangeAspect="1"/>
          </p:cNvPicPr>
          <p:nvPr/>
        </p:nvPicPr>
        <p:blipFill>
          <a:blip r:embed="rId6"/>
          <a:stretch>
            <a:fillRect/>
          </a:stretch>
        </p:blipFill>
        <p:spPr>
          <a:xfrm>
            <a:off x="561064" y="4308575"/>
            <a:ext cx="2136375" cy="2136375"/>
          </a:xfrm>
          <a:prstGeom prst="rect">
            <a:avLst/>
          </a:prstGeom>
        </p:spPr>
      </p:pic>
      <p:pic>
        <p:nvPicPr>
          <p:cNvPr id="8" name="Picture 7">
            <a:extLst>
              <a:ext uri="{FF2B5EF4-FFF2-40B4-BE49-F238E27FC236}">
                <a16:creationId xmlns:a16="http://schemas.microsoft.com/office/drawing/2014/main" id="{4EEF8F99-9C40-46B8-4199-92834BD3D371}"/>
              </a:ext>
            </a:extLst>
          </p:cNvPr>
          <p:cNvPicPr>
            <a:picLocks noChangeAspect="1"/>
          </p:cNvPicPr>
          <p:nvPr/>
        </p:nvPicPr>
        <p:blipFill>
          <a:blip r:embed="rId7"/>
          <a:stretch>
            <a:fillRect/>
          </a:stretch>
        </p:blipFill>
        <p:spPr>
          <a:xfrm>
            <a:off x="7717190" y="915684"/>
            <a:ext cx="3820918" cy="2285261"/>
          </a:xfrm>
          <a:prstGeom prst="rect">
            <a:avLst/>
          </a:prstGeom>
        </p:spPr>
      </p:pic>
      <p:sp>
        <p:nvSpPr>
          <p:cNvPr id="14" name="TextBox 13">
            <a:extLst>
              <a:ext uri="{FF2B5EF4-FFF2-40B4-BE49-F238E27FC236}">
                <a16:creationId xmlns:a16="http://schemas.microsoft.com/office/drawing/2014/main" id="{6037BBF6-2866-A071-6218-3E9B2BD0A064}"/>
              </a:ext>
            </a:extLst>
          </p:cNvPr>
          <p:cNvSpPr txBox="1"/>
          <p:nvPr/>
        </p:nvSpPr>
        <p:spPr>
          <a:xfrm>
            <a:off x="561064" y="334371"/>
            <a:ext cx="9924175" cy="584775"/>
          </a:xfrm>
          <a:prstGeom prst="rect">
            <a:avLst/>
          </a:prstGeom>
          <a:noFill/>
        </p:spPr>
        <p:txBody>
          <a:bodyPr wrap="square" rtlCol="0">
            <a:spAutoFit/>
          </a:bodyPr>
          <a:lstStyle/>
          <a:p>
            <a:r>
              <a:rPr lang="en-US" sz="3200" b="1" dirty="0">
                <a:latin typeface="Comic Sans MS" panose="030F0702030302020204" pitchFamily="66" charset="0"/>
              </a:rPr>
              <a:t>But in the classroom engineering is also this…</a:t>
            </a:r>
            <a:endParaRPr lang="en-GB" sz="3200" b="1" dirty="0">
              <a:latin typeface="Comic Sans MS" panose="030F0702030302020204" pitchFamily="66" charset="0"/>
            </a:endParaRPr>
          </a:p>
        </p:txBody>
      </p:sp>
    </p:spTree>
    <p:extLst>
      <p:ext uri="{BB962C8B-B14F-4D97-AF65-F5344CB8AC3E}">
        <p14:creationId xmlns:p14="http://schemas.microsoft.com/office/powerpoint/2010/main" val="1938763479"/>
      </p:ext>
    </p:extLst>
  </p:cSld>
  <p:clrMapOvr>
    <a:masterClrMapping/>
  </p:clrMapOvr>
  <mc:AlternateContent xmlns:mc="http://schemas.openxmlformats.org/markup-compatibility/2006" xmlns:p14="http://schemas.microsoft.com/office/powerpoint/2010/main">
    <mc:Choice Requires="p14">
      <p:transition spd="slow" p14:dur="2000" advTm="5719"/>
    </mc:Choice>
    <mc:Fallback xmlns="">
      <p:transition spd="slow" advTm="5719"/>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CC">
            <a:alpha val="46000"/>
          </a:srgbClr>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1CFF13-DDE8-4E48-D5AD-9C9025CD8266}"/>
              </a:ext>
            </a:extLst>
          </p:cNvPr>
          <p:cNvPicPr>
            <a:picLocks noChangeAspect="1"/>
          </p:cNvPicPr>
          <p:nvPr/>
        </p:nvPicPr>
        <p:blipFill>
          <a:blip r:embed="rId3"/>
          <a:stretch>
            <a:fillRect/>
          </a:stretch>
        </p:blipFill>
        <p:spPr>
          <a:xfrm>
            <a:off x="10014124" y="5645998"/>
            <a:ext cx="1616812" cy="840528"/>
          </a:xfrm>
          <a:prstGeom prst="rect">
            <a:avLst/>
          </a:prstGeom>
        </p:spPr>
      </p:pic>
      <p:sp>
        <p:nvSpPr>
          <p:cNvPr id="5" name="TextBox 4">
            <a:extLst>
              <a:ext uri="{FF2B5EF4-FFF2-40B4-BE49-F238E27FC236}">
                <a16:creationId xmlns:a16="http://schemas.microsoft.com/office/drawing/2014/main" id="{5B5A6B0D-BF82-1FC8-DD75-DD117B4A26D9}"/>
              </a:ext>
            </a:extLst>
          </p:cNvPr>
          <p:cNvSpPr txBox="1"/>
          <p:nvPr/>
        </p:nvSpPr>
        <p:spPr>
          <a:xfrm>
            <a:off x="1132514" y="371474"/>
            <a:ext cx="9924175" cy="646331"/>
          </a:xfrm>
          <a:prstGeom prst="rect">
            <a:avLst/>
          </a:prstGeom>
          <a:noFill/>
        </p:spPr>
        <p:txBody>
          <a:bodyPr wrap="square" rtlCol="0">
            <a:spAutoFit/>
          </a:bodyPr>
          <a:lstStyle/>
          <a:p>
            <a:endParaRPr lang="en-GB" dirty="0"/>
          </a:p>
          <a:p>
            <a:endParaRPr lang="en-GB" dirty="0"/>
          </a:p>
        </p:txBody>
      </p:sp>
      <p:sp>
        <p:nvSpPr>
          <p:cNvPr id="2" name="TextBox 1">
            <a:extLst>
              <a:ext uri="{FF2B5EF4-FFF2-40B4-BE49-F238E27FC236}">
                <a16:creationId xmlns:a16="http://schemas.microsoft.com/office/drawing/2014/main" id="{692263BF-C9DB-2481-D52B-5F05A0516181}"/>
              </a:ext>
            </a:extLst>
          </p:cNvPr>
          <p:cNvSpPr txBox="1"/>
          <p:nvPr/>
        </p:nvSpPr>
        <p:spPr>
          <a:xfrm>
            <a:off x="748569" y="694639"/>
            <a:ext cx="7563678" cy="646331"/>
          </a:xfrm>
          <a:prstGeom prst="rect">
            <a:avLst/>
          </a:prstGeom>
          <a:noFill/>
        </p:spPr>
        <p:txBody>
          <a:bodyPr wrap="square" rtlCol="0">
            <a:spAutoFit/>
          </a:bodyPr>
          <a:lstStyle/>
          <a:p>
            <a:r>
              <a:rPr lang="en-US" sz="3600" b="1" dirty="0">
                <a:latin typeface="Comic Sans MS" panose="030F0702030302020204" pitchFamily="66" charset="0"/>
              </a:rPr>
              <a:t>Defining</a:t>
            </a:r>
            <a:r>
              <a:rPr lang="en-US" sz="3200" b="1" dirty="0">
                <a:latin typeface="Comic Sans MS" panose="030F0702030302020204" pitchFamily="66" charset="0"/>
              </a:rPr>
              <a:t> Mathematics </a:t>
            </a:r>
            <a:endParaRPr lang="en-GB" sz="3200" b="1" dirty="0">
              <a:latin typeface="Comic Sans MS" panose="030F0702030302020204" pitchFamily="66" charset="0"/>
            </a:endParaRPr>
          </a:p>
        </p:txBody>
      </p:sp>
      <p:sp>
        <p:nvSpPr>
          <p:cNvPr id="3" name="TextBox 2">
            <a:extLst>
              <a:ext uri="{FF2B5EF4-FFF2-40B4-BE49-F238E27FC236}">
                <a16:creationId xmlns:a16="http://schemas.microsoft.com/office/drawing/2014/main" id="{B55D4457-035F-3E56-E46A-F94ED84D69AF}"/>
              </a:ext>
            </a:extLst>
          </p:cNvPr>
          <p:cNvSpPr txBox="1"/>
          <p:nvPr/>
        </p:nvSpPr>
        <p:spPr>
          <a:xfrm>
            <a:off x="1238033" y="1513235"/>
            <a:ext cx="3880067" cy="4370427"/>
          </a:xfrm>
          <a:prstGeom prst="rect">
            <a:avLst/>
          </a:prstGeom>
          <a:noFill/>
        </p:spPr>
        <p:txBody>
          <a:bodyPr wrap="square" rtlCol="0">
            <a:spAutoFit/>
          </a:bodyPr>
          <a:lstStyle/>
          <a:p>
            <a:pPr marL="0" indent="0">
              <a:buClr>
                <a:srgbClr val="3CCED2"/>
              </a:buClr>
              <a:buNone/>
            </a:pPr>
            <a:r>
              <a:rPr lang="en-US" sz="2000" dirty="0">
                <a:latin typeface="Comic Sans MS" panose="030F0702030302020204" pitchFamily="66" charset="0"/>
              </a:rPr>
              <a:t>Mathematics is….. </a:t>
            </a:r>
          </a:p>
          <a:p>
            <a:pPr marL="0" indent="0">
              <a:buClr>
                <a:srgbClr val="3CCED2"/>
              </a:buClr>
              <a:buNone/>
            </a:pPr>
            <a:endParaRPr lang="en-US" sz="2000" dirty="0"/>
          </a:p>
          <a:p>
            <a:pPr marL="0" indent="0">
              <a:buClr>
                <a:srgbClr val="3CCED2"/>
              </a:buClr>
              <a:buNone/>
            </a:pPr>
            <a:r>
              <a:rPr lang="en-US" sz="2000" dirty="0">
                <a:solidFill>
                  <a:srgbClr val="1EB6CC"/>
                </a:solidFill>
              </a:rPr>
              <a:t>“</a:t>
            </a:r>
            <a:r>
              <a:rPr lang="en-US" sz="2000" dirty="0">
                <a:solidFill>
                  <a:srgbClr val="1EB6CC"/>
                </a:solidFill>
                <a:latin typeface="Comic Sans MS" panose="030F0702030302020204" pitchFamily="66" charset="0"/>
              </a:rPr>
              <a:t>All of STEM is underpinned by Mathematics, which includes numeracy, and equips us with the skills and approaches we need to interpret and </a:t>
            </a:r>
            <a:r>
              <a:rPr lang="en-US" sz="2000" dirty="0" err="1">
                <a:solidFill>
                  <a:srgbClr val="1EB6CC"/>
                </a:solidFill>
                <a:latin typeface="Comic Sans MS" panose="030F0702030302020204" pitchFamily="66" charset="0"/>
              </a:rPr>
              <a:t>analyse</a:t>
            </a:r>
            <a:r>
              <a:rPr lang="en-US" sz="2000" dirty="0">
                <a:solidFill>
                  <a:srgbClr val="1EB6CC"/>
                </a:solidFill>
                <a:latin typeface="Comic Sans MS" panose="030F0702030302020204" pitchFamily="66" charset="0"/>
              </a:rPr>
              <a:t> information, simplify and solve problems, assess risk and make informed decisions.” </a:t>
            </a:r>
          </a:p>
          <a:p>
            <a:pPr marL="0" indent="0">
              <a:buClr>
                <a:srgbClr val="3CCED2"/>
              </a:buClr>
              <a:buNone/>
            </a:pPr>
            <a:endParaRPr lang="en-US" sz="2000" dirty="0">
              <a:latin typeface="Comic Sans MS" panose="030F0702030302020204" pitchFamily="66" charset="0"/>
            </a:endParaRPr>
          </a:p>
          <a:p>
            <a:pPr marL="0" indent="0" algn="r">
              <a:buClr>
                <a:srgbClr val="3CCED2"/>
              </a:buClr>
              <a:buNone/>
            </a:pPr>
            <a:r>
              <a:rPr lang="en-US" sz="2000" dirty="0">
                <a:latin typeface="Comic Sans MS" panose="030F0702030302020204" pitchFamily="66" charset="0"/>
              </a:rPr>
              <a:t>~ Scottish Government, 2017</a:t>
            </a:r>
          </a:p>
          <a:p>
            <a:pPr marL="0" indent="0">
              <a:buClr>
                <a:srgbClr val="3CCED2"/>
              </a:buClr>
              <a:buNone/>
            </a:pPr>
            <a:endParaRPr lang="en-US" sz="1800" dirty="0">
              <a:latin typeface="Comic Sans MS" panose="030F0702030302020204" pitchFamily="66" charset="0"/>
            </a:endParaRPr>
          </a:p>
        </p:txBody>
      </p:sp>
      <p:pic>
        <p:nvPicPr>
          <p:cNvPr id="7" name="Picture 6">
            <a:extLst>
              <a:ext uri="{FF2B5EF4-FFF2-40B4-BE49-F238E27FC236}">
                <a16:creationId xmlns:a16="http://schemas.microsoft.com/office/drawing/2014/main" id="{9DC9952C-4F9D-2563-6AF9-0AE893BB5693}"/>
              </a:ext>
            </a:extLst>
          </p:cNvPr>
          <p:cNvPicPr>
            <a:picLocks noChangeAspect="1"/>
          </p:cNvPicPr>
          <p:nvPr/>
        </p:nvPicPr>
        <p:blipFill>
          <a:blip r:embed="rId4"/>
          <a:stretch>
            <a:fillRect/>
          </a:stretch>
        </p:blipFill>
        <p:spPr>
          <a:xfrm>
            <a:off x="5863460" y="1938131"/>
            <a:ext cx="5767476" cy="3520636"/>
          </a:xfrm>
          <a:prstGeom prst="rect">
            <a:avLst/>
          </a:prstGeom>
        </p:spPr>
      </p:pic>
    </p:spTree>
    <p:extLst>
      <p:ext uri="{BB962C8B-B14F-4D97-AF65-F5344CB8AC3E}">
        <p14:creationId xmlns:p14="http://schemas.microsoft.com/office/powerpoint/2010/main" val="1910402859"/>
      </p:ext>
    </p:extLst>
  </p:cSld>
  <p:clrMapOvr>
    <a:masterClrMapping/>
  </p:clrMapOvr>
  <mc:AlternateContent xmlns:mc="http://schemas.openxmlformats.org/markup-compatibility/2006" xmlns:p14="http://schemas.microsoft.com/office/powerpoint/2010/main">
    <mc:Choice Requires="p14">
      <p:transition spd="slow" p14:dur="2000" advTm="5488"/>
    </mc:Choice>
    <mc:Fallback xmlns="">
      <p:transition spd="slow" advTm="5488"/>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2165</TotalTime>
  <Words>2822</Words>
  <Application>Microsoft Office PowerPoint</Application>
  <PresentationFormat>Widescreen</PresentationFormat>
  <Paragraphs>305</Paragraphs>
  <Slides>35</Slides>
  <Notes>31</Notes>
  <HiddenSlides>0</HiddenSlides>
  <MMClips>2</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35</vt:i4>
      </vt:variant>
    </vt:vector>
  </HeadingPairs>
  <TitlesOfParts>
    <vt:vector size="44" baseType="lpstr">
      <vt:lpstr>Arial</vt:lpstr>
      <vt:lpstr>Calibri</vt:lpstr>
      <vt:lpstr>Calibri Light</vt:lpstr>
      <vt:lpstr>Comic Sans MS</vt:lpstr>
      <vt:lpstr>Cooper Black</vt:lpstr>
      <vt:lpstr>Open Sans</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Engineering Disciplines/Engineering Across the  Curriculum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Kim Aplin</dc:creator>
  <cp:lastModifiedBy>Kim Aplin</cp:lastModifiedBy>
  <cp:revision>122</cp:revision>
  <dcterms:created xsi:type="dcterms:W3CDTF">2022-09-06T15:42:48Z</dcterms:created>
  <dcterms:modified xsi:type="dcterms:W3CDTF">2023-02-09T13:06:03Z</dcterms:modified>
</cp:coreProperties>
</file>