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6" r:id="rId3"/>
    <p:sldId id="277" r:id="rId4"/>
    <p:sldId id="283" r:id="rId5"/>
    <p:sldId id="284" r:id="rId6"/>
    <p:sldId id="285" r:id="rId7"/>
    <p:sldId id="288" r:id="rId8"/>
    <p:sldId id="286" r:id="rId9"/>
    <p:sldId id="289" r:id="rId10"/>
    <p:sldId id="290" r:id="rId11"/>
    <p:sldId id="281" r:id="rId12"/>
    <p:sldId id="295" r:id="rId13"/>
    <p:sldId id="296" r:id="rId14"/>
    <p:sldId id="291" r:id="rId15"/>
    <p:sldId id="298" r:id="rId16"/>
    <p:sldId id="279" r:id="rId17"/>
    <p:sldId id="280" r:id="rId18"/>
    <p:sldId id="282" r:id="rId19"/>
    <p:sldId id="304" r:id="rId20"/>
    <p:sldId id="303" r:id="rId21"/>
    <p:sldId id="294" r:id="rId22"/>
    <p:sldId id="299" r:id="rId23"/>
    <p:sldId id="300" r:id="rId24"/>
    <p:sldId id="301" r:id="rId25"/>
    <p:sldId id="292" r:id="rId26"/>
    <p:sldId id="494" r:id="rId27"/>
    <p:sldId id="308" r:id="rId28"/>
    <p:sldId id="492" r:id="rId29"/>
    <p:sldId id="278" r:id="rId30"/>
    <p:sldId id="263" r:id="rId31"/>
    <p:sldId id="305" r:id="rId32"/>
    <p:sldId id="493" r:id="rId33"/>
    <p:sldId id="306" r:id="rId34"/>
    <p:sldId id="269" r:id="rId35"/>
    <p:sldId id="302"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CC"/>
    <a:srgbClr val="FF00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143" autoAdjust="0"/>
  </p:normalViewPr>
  <p:slideViewPr>
    <p:cSldViewPr snapToGrid="0">
      <p:cViewPr varScale="1">
        <p:scale>
          <a:sx n="52" d="100"/>
          <a:sy n="52" d="100"/>
        </p:scale>
        <p:origin x="1228" y="4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1D78C-4D5A-452C-9F32-2948082303DB}"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8026E-35A0-4854-BBCC-5F745C9B155C}" type="slidenum">
              <a:rPr lang="en-GB" smtClean="0"/>
              <a:t>‹#›</a:t>
            </a:fld>
            <a:endParaRPr lang="en-GB"/>
          </a:p>
        </p:txBody>
      </p:sp>
    </p:spTree>
    <p:extLst>
      <p:ext uri="{BB962C8B-B14F-4D97-AF65-F5344CB8AC3E}">
        <p14:creationId xmlns:p14="http://schemas.microsoft.com/office/powerpoint/2010/main" val="159430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RAiSE</a:t>
            </a:r>
            <a:r>
              <a:rPr lang="en-GB" dirty="0"/>
              <a:t> Programme. Raising Aspirations in Science Education (</a:t>
            </a:r>
            <a:r>
              <a:rPr lang="en-GB" dirty="0" err="1"/>
              <a:t>RAiSE</a:t>
            </a:r>
            <a:r>
              <a:rPr lang="en-GB" dirty="0"/>
              <a:t>) is a programme of The Wood Foundation, Education Scotland, Scottish Government and participating local authorities which aims to enhance the delivery of STEM education in primary schools.</a:t>
            </a:r>
          </a:p>
        </p:txBody>
      </p:sp>
      <p:sp>
        <p:nvSpPr>
          <p:cNvPr id="4" name="Slide Number Placeholder 3"/>
          <p:cNvSpPr>
            <a:spLocks noGrp="1"/>
          </p:cNvSpPr>
          <p:nvPr>
            <p:ph type="sldNum" sz="quarter" idx="5"/>
          </p:nvPr>
        </p:nvSpPr>
        <p:spPr/>
        <p:txBody>
          <a:bodyPr/>
          <a:lstStyle/>
          <a:p>
            <a:fld id="{9678026E-35A0-4854-BBCC-5F745C9B155C}" type="slidenum">
              <a:rPr lang="en-GB" smtClean="0"/>
              <a:t>1</a:t>
            </a:fld>
            <a:endParaRPr lang="en-GB"/>
          </a:p>
        </p:txBody>
      </p:sp>
    </p:spTree>
    <p:extLst>
      <p:ext uri="{BB962C8B-B14F-4D97-AF65-F5344CB8AC3E}">
        <p14:creationId xmlns:p14="http://schemas.microsoft.com/office/powerpoint/2010/main" val="343575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may include the design and creation of skyscrapers, buildings, bridges and aircraft  Engineering also includes sustainable energy development – wind turbines and solar panels. Engineering skills are essential in stonemasonry, car mechanics, theatre stage design and factory work. Software engineers design, develop and maintain computer software.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10</a:t>
            </a:fld>
            <a:endParaRPr lang="en-GB"/>
          </a:p>
        </p:txBody>
      </p:sp>
    </p:spTree>
    <p:extLst>
      <p:ext uri="{BB962C8B-B14F-4D97-AF65-F5344CB8AC3E}">
        <p14:creationId xmlns:p14="http://schemas.microsoft.com/office/powerpoint/2010/main" val="209236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Exploring new materials and using them in creative and innovative ways. Building dens and forts in the outdoors.  Creating amazing structures, playing with pipes, water, ramps and more – believing in the impossible and setting out to create something new.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11</a:t>
            </a:fld>
            <a:endParaRPr lang="en-GB"/>
          </a:p>
        </p:txBody>
      </p:sp>
    </p:spTree>
    <p:extLst>
      <p:ext uri="{BB962C8B-B14F-4D97-AF65-F5344CB8AC3E}">
        <p14:creationId xmlns:p14="http://schemas.microsoft.com/office/powerpoint/2010/main" val="3466510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12</a:t>
            </a:fld>
            <a:endParaRPr lang="en-GB"/>
          </a:p>
        </p:txBody>
      </p:sp>
    </p:spTree>
    <p:extLst>
      <p:ext uri="{BB962C8B-B14F-4D97-AF65-F5344CB8AC3E}">
        <p14:creationId xmlns:p14="http://schemas.microsoft.com/office/powerpoint/2010/main" val="398328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if we think of Mathematical careers, we picture someone working in finance or accountancy – but Mathematics is everywhere! From joinery, to shop keeping, to IT!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13</a:t>
            </a:fld>
            <a:endParaRPr lang="en-GB"/>
          </a:p>
        </p:txBody>
      </p:sp>
    </p:spTree>
    <p:extLst>
      <p:ext uri="{BB962C8B-B14F-4D97-AF65-F5344CB8AC3E}">
        <p14:creationId xmlns:p14="http://schemas.microsoft.com/office/powerpoint/2010/main" val="372278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14</a:t>
            </a:fld>
            <a:endParaRPr lang="en-GB"/>
          </a:p>
        </p:txBody>
      </p:sp>
    </p:spTree>
    <p:extLst>
      <p:ext uri="{BB962C8B-B14F-4D97-AF65-F5344CB8AC3E}">
        <p14:creationId xmlns:p14="http://schemas.microsoft.com/office/powerpoint/2010/main" val="40020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before, without sometimes realizing it, many of the experiences that we plan and carry out with the children have STEM skills embedded right at their core! However, other activities in the classroom can be easily ‘tweaked’ to include the STEM skills as part of the learning experience.</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15</a:t>
            </a:fld>
            <a:endParaRPr lang="en-GB"/>
          </a:p>
        </p:txBody>
      </p:sp>
    </p:spTree>
    <p:extLst>
      <p:ext uri="{BB962C8B-B14F-4D97-AF65-F5344CB8AC3E}">
        <p14:creationId xmlns:p14="http://schemas.microsoft.com/office/powerpoint/2010/main" val="254888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tweaking something that might happen regularly in the classroom is this – obviously depending on age and stage of the learners in your classroom. This is a great example of an activity that involves Literacy and Numeracy and science! </a:t>
            </a:r>
          </a:p>
        </p:txBody>
      </p:sp>
      <p:sp>
        <p:nvSpPr>
          <p:cNvPr id="4" name="Slide Number Placeholder 3"/>
          <p:cNvSpPr>
            <a:spLocks noGrp="1"/>
          </p:cNvSpPr>
          <p:nvPr>
            <p:ph type="sldNum" sz="quarter" idx="5"/>
          </p:nvPr>
        </p:nvSpPr>
        <p:spPr/>
        <p:txBody>
          <a:bodyPr/>
          <a:lstStyle/>
          <a:p>
            <a:fld id="{9678026E-35A0-4854-BBCC-5F745C9B155C}" type="slidenum">
              <a:rPr lang="en-GB" smtClean="0"/>
              <a:t>16</a:t>
            </a:fld>
            <a:endParaRPr lang="en-GB"/>
          </a:p>
        </p:txBody>
      </p:sp>
    </p:spTree>
    <p:extLst>
      <p:ext uri="{BB962C8B-B14F-4D97-AF65-F5344CB8AC3E}">
        <p14:creationId xmlns:p14="http://schemas.microsoft.com/office/powerpoint/2010/main" val="2103740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STEM can easily be incorporated into outdoor learning!</a:t>
            </a:r>
          </a:p>
        </p:txBody>
      </p:sp>
      <p:sp>
        <p:nvSpPr>
          <p:cNvPr id="4" name="Slide Number Placeholder 3"/>
          <p:cNvSpPr>
            <a:spLocks noGrp="1"/>
          </p:cNvSpPr>
          <p:nvPr>
            <p:ph type="sldNum" sz="quarter" idx="5"/>
          </p:nvPr>
        </p:nvSpPr>
        <p:spPr/>
        <p:txBody>
          <a:bodyPr/>
          <a:lstStyle/>
          <a:p>
            <a:fld id="{9678026E-35A0-4854-BBCC-5F745C9B155C}" type="slidenum">
              <a:rPr lang="en-GB" smtClean="0"/>
              <a:t>17</a:t>
            </a:fld>
            <a:endParaRPr lang="en-GB"/>
          </a:p>
        </p:txBody>
      </p:sp>
    </p:spTree>
    <p:extLst>
      <p:ext uri="{BB962C8B-B14F-4D97-AF65-F5344CB8AC3E}">
        <p14:creationId xmlns:p14="http://schemas.microsoft.com/office/powerpoint/2010/main" val="412324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18</a:t>
            </a:fld>
            <a:endParaRPr lang="en-GB"/>
          </a:p>
        </p:txBody>
      </p:sp>
    </p:spTree>
    <p:extLst>
      <p:ext uri="{BB962C8B-B14F-4D97-AF65-F5344CB8AC3E}">
        <p14:creationId xmlns:p14="http://schemas.microsoft.com/office/powerpoint/2010/main" val="1441610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don’t need fancy resources or equipment! Here is a STEM activity involving water, paper and scissors! </a:t>
            </a:r>
          </a:p>
        </p:txBody>
      </p:sp>
      <p:sp>
        <p:nvSpPr>
          <p:cNvPr id="4" name="Slide Number Placeholder 3"/>
          <p:cNvSpPr>
            <a:spLocks noGrp="1"/>
          </p:cNvSpPr>
          <p:nvPr>
            <p:ph type="sldNum" sz="quarter" idx="5"/>
          </p:nvPr>
        </p:nvSpPr>
        <p:spPr/>
        <p:txBody>
          <a:bodyPr/>
          <a:lstStyle/>
          <a:p>
            <a:fld id="{9678026E-35A0-4854-BBCC-5F745C9B155C}" type="slidenum">
              <a:rPr lang="en-GB" smtClean="0"/>
              <a:t>20</a:t>
            </a:fld>
            <a:endParaRPr lang="en-GB"/>
          </a:p>
        </p:txBody>
      </p:sp>
    </p:spTree>
    <p:extLst>
      <p:ext uri="{BB962C8B-B14F-4D97-AF65-F5344CB8AC3E}">
        <p14:creationId xmlns:p14="http://schemas.microsoft.com/office/powerpoint/2010/main" val="246337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STEM?  STEM stands for Science, Technology, Engineering and Mathematics. The reason that we often find these bundled together is that they are a  set of very interrelated subjects that all </a:t>
            </a:r>
            <a:r>
              <a:rPr lang="en-GB" b="0" i="0" dirty="0">
                <a:solidFill>
                  <a:srgbClr val="051D26"/>
                </a:solidFill>
                <a:effectLst/>
                <a:latin typeface="Open Sans" panose="020B0606030504020204" pitchFamily="34" charset="0"/>
              </a:rPr>
              <a:t>share an emphasis on innovation, problem-solving, and critical thinking.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STEM is all around us in our every day lives – from a visit to the shops, following a recipe, using reasoning and problem-solving skills when faced with a challenge, in transportation, in entertainment etc. Without sometimes </a:t>
            </a:r>
            <a:r>
              <a:rPr lang="en-US" dirty="0" err="1"/>
              <a:t>realising</a:t>
            </a:r>
            <a:r>
              <a:rPr lang="en-US" dirty="0"/>
              <a:t> it, many of the experiences that we plan and carry out with the children have STEM skills embedded right at their core! </a:t>
            </a:r>
          </a:p>
          <a:p>
            <a:endParaRPr lang="en-GB" dirty="0"/>
          </a:p>
          <a:p>
            <a:r>
              <a:rPr lang="en-US" dirty="0"/>
              <a:t>We are going to think briefly about  each of these subjects  and what they might look like as learning experiences in the classroom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a:t>
            </a:fld>
            <a:endParaRPr lang="en-GB"/>
          </a:p>
        </p:txBody>
      </p:sp>
    </p:spTree>
    <p:extLst>
      <p:ext uri="{BB962C8B-B14F-4D97-AF65-F5344CB8AC3E}">
        <p14:creationId xmlns:p14="http://schemas.microsoft.com/office/powerpoint/2010/main" val="192979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21</a:t>
            </a:fld>
            <a:endParaRPr lang="en-GB"/>
          </a:p>
        </p:txBody>
      </p:sp>
    </p:spTree>
    <p:extLst>
      <p:ext uri="{BB962C8B-B14F-4D97-AF65-F5344CB8AC3E}">
        <p14:creationId xmlns:p14="http://schemas.microsoft.com/office/powerpoint/2010/main" val="299320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each group in the classroom chooses something different to investigate, they have a real purpose in completing the investigation  which then they can report to the whole class. </a:t>
            </a:r>
          </a:p>
          <a:p>
            <a:endParaRPr lang="en-GB" dirty="0"/>
          </a:p>
          <a:p>
            <a:r>
              <a:rPr lang="en-GB" dirty="0"/>
              <a:t>Choose something to investigate as a group and have a go! </a:t>
            </a:r>
          </a:p>
        </p:txBody>
      </p:sp>
      <p:sp>
        <p:nvSpPr>
          <p:cNvPr id="4" name="Slide Number Placeholder 3"/>
          <p:cNvSpPr>
            <a:spLocks noGrp="1"/>
          </p:cNvSpPr>
          <p:nvPr>
            <p:ph type="sldNum" sz="quarter" idx="5"/>
          </p:nvPr>
        </p:nvSpPr>
        <p:spPr/>
        <p:txBody>
          <a:bodyPr/>
          <a:lstStyle/>
          <a:p>
            <a:fld id="{9678026E-35A0-4854-BBCC-5F745C9B155C}" type="slidenum">
              <a:rPr lang="en-GB" smtClean="0"/>
              <a:t>22</a:t>
            </a:fld>
            <a:endParaRPr lang="en-GB"/>
          </a:p>
        </p:txBody>
      </p:sp>
    </p:spTree>
    <p:extLst>
      <p:ext uri="{BB962C8B-B14F-4D97-AF65-F5344CB8AC3E}">
        <p14:creationId xmlns:p14="http://schemas.microsoft.com/office/powerpoint/2010/main" val="190783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lots of opportunity for Listening and Talking too! This could also be written up as a report. </a:t>
            </a:r>
          </a:p>
        </p:txBody>
      </p:sp>
      <p:sp>
        <p:nvSpPr>
          <p:cNvPr id="4" name="Slide Number Placeholder 3"/>
          <p:cNvSpPr>
            <a:spLocks noGrp="1"/>
          </p:cNvSpPr>
          <p:nvPr>
            <p:ph type="sldNum" sz="quarter" idx="5"/>
          </p:nvPr>
        </p:nvSpPr>
        <p:spPr/>
        <p:txBody>
          <a:bodyPr/>
          <a:lstStyle/>
          <a:p>
            <a:fld id="{9678026E-35A0-4854-BBCC-5F745C9B155C}" type="slidenum">
              <a:rPr lang="en-GB" smtClean="0"/>
              <a:t>23</a:t>
            </a:fld>
            <a:endParaRPr lang="en-GB"/>
          </a:p>
        </p:txBody>
      </p:sp>
    </p:spTree>
    <p:extLst>
      <p:ext uri="{BB962C8B-B14F-4D97-AF65-F5344CB8AC3E}">
        <p14:creationId xmlns:p14="http://schemas.microsoft.com/office/powerpoint/2010/main" val="353486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B0C0C"/>
                </a:solidFill>
                <a:effectLst/>
                <a:latin typeface="Comic Sans MS" panose="030F0702030302020204" pitchFamily="66" charset="0"/>
              </a:rPr>
              <a:t>Children’s stories provide a great context for learning STEM! They can be used with younger children as an introduction to learning how to set up investigations correctly and how to work scientifically and can be used for thinking about variables and </a:t>
            </a:r>
            <a:r>
              <a:rPr lang="en-GB" sz="1200" b="0" i="0">
                <a:solidFill>
                  <a:srgbClr val="0B0C0C"/>
                </a:solidFill>
                <a:effectLst/>
                <a:latin typeface="Comic Sans MS" panose="030F0702030302020204" pitchFamily="66" charset="0"/>
              </a:rPr>
              <a:t>‘fair </a:t>
            </a:r>
            <a:r>
              <a:rPr lang="en-GB" sz="1200" b="0" i="0" dirty="0">
                <a:solidFill>
                  <a:srgbClr val="0B0C0C"/>
                </a:solidFill>
                <a:effectLst/>
                <a:latin typeface="Comic Sans MS" panose="030F0702030302020204" pitchFamily="66" charset="0"/>
              </a:rPr>
              <a:t>test’ investigations with older children.</a:t>
            </a:r>
          </a:p>
          <a:p>
            <a:r>
              <a:rPr lang="en-GB" sz="1200" b="0" i="0" dirty="0">
                <a:solidFill>
                  <a:srgbClr val="0B0C0C"/>
                </a:solidFill>
                <a:effectLst/>
                <a:latin typeface="Comic Sans MS" panose="030F0702030302020204" pitchFamily="66" charset="0"/>
              </a:rPr>
              <a:t>Stories can also provide a context for many engineering challenges too!</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24</a:t>
            </a:fld>
            <a:endParaRPr lang="en-GB"/>
          </a:p>
        </p:txBody>
      </p:sp>
    </p:spTree>
    <p:extLst>
      <p:ext uri="{BB962C8B-B14F-4D97-AF65-F5344CB8AC3E}">
        <p14:creationId xmlns:p14="http://schemas.microsoft.com/office/powerpoint/2010/main" val="366450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 example from Twitter  - a P1 class getting their ‘STEM heads on’ to build a bed </a:t>
            </a:r>
            <a:r>
              <a:rPr lang="en-GB"/>
              <a:t>for the princess </a:t>
            </a:r>
            <a:r>
              <a:rPr lang="en-GB" dirty="0"/>
              <a:t>after enjoying the story The princess and the Pea’ </a:t>
            </a:r>
          </a:p>
        </p:txBody>
      </p:sp>
      <p:sp>
        <p:nvSpPr>
          <p:cNvPr id="4" name="Slide Number Placeholder 3"/>
          <p:cNvSpPr>
            <a:spLocks noGrp="1"/>
          </p:cNvSpPr>
          <p:nvPr>
            <p:ph type="sldNum" sz="quarter" idx="5"/>
          </p:nvPr>
        </p:nvSpPr>
        <p:spPr/>
        <p:txBody>
          <a:bodyPr/>
          <a:lstStyle/>
          <a:p>
            <a:fld id="{9678026E-35A0-4854-BBCC-5F745C9B155C}" type="slidenum">
              <a:rPr lang="en-GB" smtClean="0"/>
              <a:t>25</a:t>
            </a:fld>
            <a:endParaRPr lang="en-GB"/>
          </a:p>
        </p:txBody>
      </p:sp>
    </p:spTree>
    <p:extLst>
      <p:ext uri="{BB962C8B-B14F-4D97-AF65-F5344CB8AC3E}">
        <p14:creationId xmlns:p14="http://schemas.microsoft.com/office/powerpoint/2010/main" val="4045660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come back now to Engineering. </a:t>
            </a:r>
          </a:p>
        </p:txBody>
      </p:sp>
      <p:sp>
        <p:nvSpPr>
          <p:cNvPr id="4" name="Slide Number Placeholder 3"/>
          <p:cNvSpPr>
            <a:spLocks noGrp="1"/>
          </p:cNvSpPr>
          <p:nvPr>
            <p:ph type="sldNum" sz="quarter" idx="5"/>
          </p:nvPr>
        </p:nvSpPr>
        <p:spPr/>
        <p:txBody>
          <a:bodyPr/>
          <a:lstStyle/>
          <a:p>
            <a:fld id="{9678026E-35A0-4854-BBCC-5F745C9B155C}" type="slidenum">
              <a:rPr lang="en-GB" smtClean="0"/>
              <a:t>26</a:t>
            </a:fld>
            <a:endParaRPr lang="en-GB"/>
          </a:p>
        </p:txBody>
      </p:sp>
    </p:spTree>
    <p:extLst>
      <p:ext uri="{BB962C8B-B14F-4D97-AF65-F5344CB8AC3E}">
        <p14:creationId xmlns:p14="http://schemas.microsoft.com/office/powerpoint/2010/main" val="3938181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29</a:t>
            </a:fld>
            <a:endParaRPr lang="en-GB"/>
          </a:p>
        </p:txBody>
      </p:sp>
    </p:spTree>
    <p:extLst>
      <p:ext uri="{BB962C8B-B14F-4D97-AF65-F5344CB8AC3E}">
        <p14:creationId xmlns:p14="http://schemas.microsoft.com/office/powerpoint/2010/main" val="2638682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little bit about ‘task’ vs ‘brief’. A task has a narrow focus and potentially prohibits creative problem solving. A problem to solve is a ‘brief’. Here, the brief is to design a way to transport goods across to the Isle of </a:t>
            </a:r>
            <a:r>
              <a:rPr lang="en-GB" dirty="0" err="1"/>
              <a:t>Struay</a:t>
            </a:r>
            <a:r>
              <a:rPr lang="en-GB" dirty="0"/>
              <a:t>. i.e. By keeping the word ‘boat’ out of this, it broadens the possibilities that the children will come up with! </a:t>
            </a:r>
          </a:p>
        </p:txBody>
      </p:sp>
      <p:sp>
        <p:nvSpPr>
          <p:cNvPr id="4" name="Slide Number Placeholder 3"/>
          <p:cNvSpPr>
            <a:spLocks noGrp="1"/>
          </p:cNvSpPr>
          <p:nvPr>
            <p:ph type="sldNum" sz="quarter" idx="5"/>
          </p:nvPr>
        </p:nvSpPr>
        <p:spPr/>
        <p:txBody>
          <a:bodyPr/>
          <a:lstStyle/>
          <a:p>
            <a:fld id="{9678026E-35A0-4854-BBCC-5F745C9B155C}" type="slidenum">
              <a:rPr lang="en-GB" smtClean="0"/>
              <a:t>32</a:t>
            </a:fld>
            <a:endParaRPr lang="en-GB"/>
          </a:p>
        </p:txBody>
      </p:sp>
    </p:spTree>
    <p:extLst>
      <p:ext uri="{BB962C8B-B14F-4D97-AF65-F5344CB8AC3E}">
        <p14:creationId xmlns:p14="http://schemas.microsoft.com/office/powerpoint/2010/main" val="3279165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33</a:t>
            </a:fld>
            <a:endParaRPr lang="en-GB"/>
          </a:p>
        </p:txBody>
      </p:sp>
    </p:spTree>
    <p:extLst>
      <p:ext uri="{BB962C8B-B14F-4D97-AF65-F5344CB8AC3E}">
        <p14:creationId xmlns:p14="http://schemas.microsoft.com/office/powerpoint/2010/main" val="191149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This definition comes from The Science Council which states… </a:t>
            </a:r>
          </a:p>
          <a:p>
            <a:endParaRPr lang="en-US" dirty="0"/>
          </a:p>
          <a:p>
            <a:r>
              <a:rPr lang="en-US" dirty="0"/>
              <a:t>Science is the pursuit and application of knowledge and understanding of the natural and social world following a systematic methodology based on evidence. </a:t>
            </a:r>
          </a:p>
          <a:p>
            <a:endParaRPr lang="en-US" dirty="0"/>
          </a:p>
          <a:p>
            <a:r>
              <a:rPr lang="en-US" dirty="0"/>
              <a:t>Science is about discovering new things. Using investigation and experimentation to understand ourselves and the world around us.  </a:t>
            </a:r>
          </a:p>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a:t>
            </a:fld>
            <a:endParaRPr lang="en-GB"/>
          </a:p>
        </p:txBody>
      </p:sp>
    </p:spTree>
    <p:extLst>
      <p:ext uri="{BB962C8B-B14F-4D97-AF65-F5344CB8AC3E}">
        <p14:creationId xmlns:p14="http://schemas.microsoft.com/office/powerpoint/2010/main" val="89958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is lots of things; an </a:t>
            </a:r>
            <a:r>
              <a:rPr lang="en-US" dirty="0"/>
              <a:t>astronaut launching into space, medical science, pharmaceuticals, plants and animals, forensics and DNA and many </a:t>
            </a:r>
            <a:r>
              <a:rPr lang="en-US" dirty="0" err="1"/>
              <a:t>many</a:t>
            </a:r>
            <a:r>
              <a:rPr lang="en-US" dirty="0"/>
              <a:t> more things! Science can be found in the work of a hairdresser, mixing dyes to the precise </a:t>
            </a:r>
            <a:r>
              <a:rPr lang="en-US" dirty="0" err="1"/>
              <a:t>colour</a:t>
            </a:r>
            <a:r>
              <a:rPr lang="en-US" dirty="0"/>
              <a:t>, texture and consistency. From musicians, to food technicians to meteorologists. Science is all around us!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4</a:t>
            </a:fld>
            <a:endParaRPr lang="en-GB"/>
          </a:p>
        </p:txBody>
      </p:sp>
    </p:spTree>
    <p:extLst>
      <p:ext uri="{BB962C8B-B14F-4D97-AF65-F5344CB8AC3E}">
        <p14:creationId xmlns:p14="http://schemas.microsoft.com/office/powerpoint/2010/main" val="339608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it is also this: </a:t>
            </a:r>
            <a:r>
              <a:rPr lang="en-US" dirty="0"/>
              <a:t>exploring the changes in the </a:t>
            </a:r>
            <a:r>
              <a:rPr lang="en-US" dirty="0" err="1"/>
              <a:t>colours</a:t>
            </a:r>
            <a:r>
              <a:rPr lang="en-US" dirty="0"/>
              <a:t> of the leaves in Autumn, finding bugs and other animals, being inquisitive about the world, baking biscuits or making soup, watching puddles turn to ice and ice creams melting in the summer. It is about making predictions and exploring new and unfamiliar things</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5</a:t>
            </a:fld>
            <a:endParaRPr lang="en-GB"/>
          </a:p>
        </p:txBody>
      </p:sp>
    </p:spTree>
    <p:extLst>
      <p:ext uri="{BB962C8B-B14F-4D97-AF65-F5344CB8AC3E}">
        <p14:creationId xmlns:p14="http://schemas.microsoft.com/office/powerpoint/2010/main" val="349434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According to the Cambridge dictionary, Technology is the study of knowledge of the practical, especially industrial, use of scientific discoveries. In other words, about the development and use of new, practical, innovative things  to support us in our everyday lives and work.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6</a:t>
            </a:fld>
            <a:endParaRPr lang="en-GB"/>
          </a:p>
        </p:txBody>
      </p:sp>
    </p:spTree>
    <p:extLst>
      <p:ext uri="{BB962C8B-B14F-4D97-AF65-F5344CB8AC3E}">
        <p14:creationId xmlns:p14="http://schemas.microsoft.com/office/powerpoint/2010/main" val="3279198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Technology is lots of things: smart phones, tablets, computers and new technology which helps us to connect with the wider world! Motherboards, computer chips and electric cars might also spring to mind, but technology is also the use of tools to create and craft new things – woodwork, textiles, knitting, cookery.</a:t>
            </a:r>
          </a:p>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7</a:t>
            </a:fld>
            <a:endParaRPr lang="en-GB"/>
          </a:p>
        </p:txBody>
      </p:sp>
    </p:spTree>
    <p:extLst>
      <p:ext uri="{BB962C8B-B14F-4D97-AF65-F5344CB8AC3E}">
        <p14:creationId xmlns:p14="http://schemas.microsoft.com/office/powerpoint/2010/main" val="26105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using technology to document new things and share their learning with others. Taking photographs and videos, playing games, using </a:t>
            </a:r>
            <a:r>
              <a:rPr lang="en-US" dirty="0" err="1"/>
              <a:t>Beebots</a:t>
            </a:r>
            <a:r>
              <a:rPr lang="en-US" dirty="0"/>
              <a:t> and robots. Technology includes using tools to construct new and exciting structures from natural materials. It is about working with others to make connections in our daily lives.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8</a:t>
            </a:fld>
            <a:endParaRPr lang="en-GB"/>
          </a:p>
        </p:txBody>
      </p:sp>
    </p:spTree>
    <p:extLst>
      <p:ext uri="{BB962C8B-B14F-4D97-AF65-F5344CB8AC3E}">
        <p14:creationId xmlns:p14="http://schemas.microsoft.com/office/powerpoint/2010/main" val="241288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is a specific branch of the technologies, drawing on scientific methods and knowledge to address and solve real-world problems.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9</a:t>
            </a:fld>
            <a:endParaRPr lang="en-GB"/>
          </a:p>
        </p:txBody>
      </p:sp>
    </p:spTree>
    <p:extLst>
      <p:ext uri="{BB962C8B-B14F-4D97-AF65-F5344CB8AC3E}">
        <p14:creationId xmlns:p14="http://schemas.microsoft.com/office/powerpoint/2010/main" val="102296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F304-73A0-75FA-8DB1-563BDF54E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A1ECB9-C834-E02D-0781-6E2D5C267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F3908E-2EB7-F034-B41A-83D416AA650D}"/>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5" name="Footer Placeholder 4">
            <a:extLst>
              <a:ext uri="{FF2B5EF4-FFF2-40B4-BE49-F238E27FC236}">
                <a16:creationId xmlns:a16="http://schemas.microsoft.com/office/drawing/2014/main" id="{698B753A-5C15-01C4-3805-0639E06A4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BA9E37-E73B-EF26-DF5B-39FDC0EF8A84}"/>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3564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CCA5-5F3B-D5E0-DB18-0B6CF57FD3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47E171-392E-958A-2BC8-3A814C9F0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5C9F9-5D61-8372-7FEF-ABC71F77FAAF}"/>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5" name="Footer Placeholder 4">
            <a:extLst>
              <a:ext uri="{FF2B5EF4-FFF2-40B4-BE49-F238E27FC236}">
                <a16:creationId xmlns:a16="http://schemas.microsoft.com/office/drawing/2014/main" id="{BB8FE29D-099B-9AAF-DE01-EBB91697C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29E86-5154-60C3-EC38-EB3BED420C85}"/>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26315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250E98-14BE-4C1C-EA60-825AA46A4D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1731F1-1AED-B4FF-A2FC-96DCA30A8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33456D-69FF-E748-B67A-960EC94F2056}"/>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5" name="Footer Placeholder 4">
            <a:extLst>
              <a:ext uri="{FF2B5EF4-FFF2-40B4-BE49-F238E27FC236}">
                <a16:creationId xmlns:a16="http://schemas.microsoft.com/office/drawing/2014/main" id="{5009A780-B2A0-27E8-EBE2-152BA58249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FC760B-493D-E6E1-7210-DF8A4FECBB6F}"/>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3857767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669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852729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D650A5-767A-43B8-B59C-13A93691E004}"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328374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D650A5-767A-43B8-B59C-13A93691E004}"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93799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D650A5-767A-43B8-B59C-13A93691E004}" type="datetimeFigureOut">
              <a:rPr lang="en-GB" smtClean="0"/>
              <a:t>05/09/2023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646227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D650A5-767A-43B8-B59C-13A93691E004}"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052348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650A5-767A-43B8-B59C-13A93691E004}" type="datetimeFigureOut">
              <a:rPr lang="en-GB" smtClean="0"/>
              <a:t>05/09/2023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56544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650A5-767A-43B8-B59C-13A93691E004}"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379801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15F1-750F-5661-BC58-245ECA1E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E550FD-6981-BCBF-8589-196D5A13B8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47151F-F263-A81C-82CC-9BCD5FA575E3}"/>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5" name="Footer Placeholder 4">
            <a:extLst>
              <a:ext uri="{FF2B5EF4-FFF2-40B4-BE49-F238E27FC236}">
                <a16:creationId xmlns:a16="http://schemas.microsoft.com/office/drawing/2014/main" id="{7D8262F5-7968-72E1-2D01-56D5BB2B36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E692AF-46D1-C8B9-D7FC-EB5DB5A6682E}"/>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4268458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650A5-767A-43B8-B59C-13A93691E004}"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52610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99544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79545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8182-5669-4A90-A9E0-E58CA10C8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7AFF0E-C7F2-D26E-A312-AB88A24B3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BF1AB-30E2-E8DC-47B4-3928BB0DED95}"/>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5" name="Footer Placeholder 4">
            <a:extLst>
              <a:ext uri="{FF2B5EF4-FFF2-40B4-BE49-F238E27FC236}">
                <a16:creationId xmlns:a16="http://schemas.microsoft.com/office/drawing/2014/main" id="{73C5FAE2-0A78-B292-9FDC-2E24795B0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34CA35-2CDE-9993-7EBD-9430EE1EBDCD}"/>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178589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C596-6370-B79E-D231-C56D8880E8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6C8BA4-00DA-B984-819F-780F588E0E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9E96AE-DFF1-B1FC-F15E-252BB952F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7C67DA-F5CC-F37D-7F01-76408EB05A37}"/>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6" name="Footer Placeholder 5">
            <a:extLst>
              <a:ext uri="{FF2B5EF4-FFF2-40B4-BE49-F238E27FC236}">
                <a16:creationId xmlns:a16="http://schemas.microsoft.com/office/drawing/2014/main" id="{73D9EB06-6D0E-6FEC-8477-085EB7E26C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7A9D81-2EFC-C243-6E86-F3F65DCA9C47}"/>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41882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D316-3C1B-8120-1082-C3EA3031A8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529698-55F8-44BA-4577-513A9593A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5D22AA-0846-DEA3-3350-EFA3043CF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0E8103-0EA1-36E6-F8D3-461A7B6B3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E931A-E2F4-0A7E-D7F3-01A00ACE0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A1F4A-843E-9CA0-C16C-8E5B586EF6D8}"/>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8" name="Footer Placeholder 7">
            <a:extLst>
              <a:ext uri="{FF2B5EF4-FFF2-40B4-BE49-F238E27FC236}">
                <a16:creationId xmlns:a16="http://schemas.microsoft.com/office/drawing/2014/main" id="{7863EFF7-3187-A887-56AB-EDD5CB46D2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7F2AB8-CEFC-1B76-E321-81C381681C65}"/>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83348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4814-B164-32DF-5AD6-A8270E7823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12F5E7-81FD-BAA4-3D3E-985B09BCC5C7}"/>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4" name="Footer Placeholder 3">
            <a:extLst>
              <a:ext uri="{FF2B5EF4-FFF2-40B4-BE49-F238E27FC236}">
                <a16:creationId xmlns:a16="http://schemas.microsoft.com/office/drawing/2014/main" id="{E4F3A2DB-1B35-A8DF-5510-977B67B83E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C8BD3-67F7-4550-8EE3-421BE74F06DF}"/>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320354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99FB5-FA2F-202A-60FC-57E1554C5A36}"/>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3" name="Footer Placeholder 2">
            <a:extLst>
              <a:ext uri="{FF2B5EF4-FFF2-40B4-BE49-F238E27FC236}">
                <a16:creationId xmlns:a16="http://schemas.microsoft.com/office/drawing/2014/main" id="{922F60C2-B3D1-362C-A144-1C2AEB49DC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FEB042-C4F1-E198-38F6-D1CD04ED6AD1}"/>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72082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4F31-44BD-1C37-63D8-69F6ADDA0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4FF8BB-7993-9E43-6FB0-E08211805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F57DF1-DCB2-B535-61A9-64D645FB6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4C26F-C17F-FE44-36AD-3BD0F4DA5DF8}"/>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6" name="Footer Placeholder 5">
            <a:extLst>
              <a:ext uri="{FF2B5EF4-FFF2-40B4-BE49-F238E27FC236}">
                <a16:creationId xmlns:a16="http://schemas.microsoft.com/office/drawing/2014/main" id="{ADF34895-8127-7A76-9211-0DE9B1F7A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8EA835-7663-8446-E835-C62B97CE2AD9}"/>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70608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7C90-56A8-D0D2-FBAD-D7895A765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7469EB-5B17-8EAB-D9AF-C7CE37DFA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AEC8A1-21EF-0CBC-7973-D8FFED2BD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DC065-4CC2-ED65-E1CF-879D060691B4}"/>
              </a:ext>
            </a:extLst>
          </p:cNvPr>
          <p:cNvSpPr>
            <a:spLocks noGrp="1"/>
          </p:cNvSpPr>
          <p:nvPr>
            <p:ph type="dt" sz="half" idx="10"/>
          </p:nvPr>
        </p:nvSpPr>
        <p:spPr/>
        <p:txBody>
          <a:bodyPr/>
          <a:lstStyle/>
          <a:p>
            <a:fld id="{2FCE7F4E-A6A2-42C3-B5F0-BAB422824DA2}" type="datetimeFigureOut">
              <a:rPr lang="en-GB" smtClean="0"/>
              <a:t>05/09/2023</a:t>
            </a:fld>
            <a:endParaRPr lang="en-GB"/>
          </a:p>
        </p:txBody>
      </p:sp>
      <p:sp>
        <p:nvSpPr>
          <p:cNvPr id="6" name="Footer Placeholder 5">
            <a:extLst>
              <a:ext uri="{FF2B5EF4-FFF2-40B4-BE49-F238E27FC236}">
                <a16:creationId xmlns:a16="http://schemas.microsoft.com/office/drawing/2014/main" id="{A1286F3B-B454-D445-C9AE-727B7543CF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221C69-3562-C34F-4C51-6315CAA9C2E6}"/>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178209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8F533-709A-6D0B-F65F-516437FE7A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4027AE-A4B8-E990-96CA-A644BFB0A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758E94-4A42-1A2E-302C-A815B7668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E7F4E-A6A2-42C3-B5F0-BAB422824DA2}" type="datetimeFigureOut">
              <a:rPr lang="en-GB" smtClean="0"/>
              <a:t>05/09/2023</a:t>
            </a:fld>
            <a:endParaRPr lang="en-GB"/>
          </a:p>
        </p:txBody>
      </p:sp>
      <p:sp>
        <p:nvSpPr>
          <p:cNvPr id="5" name="Footer Placeholder 4">
            <a:extLst>
              <a:ext uri="{FF2B5EF4-FFF2-40B4-BE49-F238E27FC236}">
                <a16:creationId xmlns:a16="http://schemas.microsoft.com/office/drawing/2014/main" id="{53858E60-D6D4-8DA0-8E03-70D10217C0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1859AA5-D665-DDF0-3E39-717FF1147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ACF9A-E39D-461E-A787-D0326C4C1B87}" type="slidenum">
              <a:rPr lang="en-GB" smtClean="0"/>
              <a:t>‹#›</a:t>
            </a:fld>
            <a:endParaRPr lang="en-GB"/>
          </a:p>
        </p:txBody>
      </p:sp>
    </p:spTree>
    <p:extLst>
      <p:ext uri="{BB962C8B-B14F-4D97-AF65-F5344CB8AC3E}">
        <p14:creationId xmlns:p14="http://schemas.microsoft.com/office/powerpoint/2010/main" val="3108078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650A5-767A-43B8-B59C-13A93691E004}" type="datetimeFigureOut">
              <a:rPr lang="en-GB" smtClean="0"/>
              <a:t>05/09/2023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F2C0F-1B2F-45CA-AF4E-3C4E5B404D3B}" type="slidenum">
              <a:rPr lang="en-GB" smtClean="0"/>
              <a:t>‹#›</a:t>
            </a:fld>
            <a:endParaRPr lang="en-GB"/>
          </a:p>
        </p:txBody>
      </p:sp>
    </p:spTree>
    <p:extLst>
      <p:ext uri="{BB962C8B-B14F-4D97-AF65-F5344CB8AC3E}">
        <p14:creationId xmlns:p14="http://schemas.microsoft.com/office/powerpoint/2010/main" val="1828457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84496435@N00/437673534/" TargetMode="Externa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www.flickr.com/photos/pittcaleb/24526775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blogs.glowscotland.org.uk/as/abshireprimaryscience/"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kim.aplin@aberdeenshire.gov.uk" TargetMode="External"/><Relationship Id="rId4" Type="http://schemas.openxmlformats.org/officeDocument/2006/relationships/hyperlink" Target="mailto:caroline.nicol2@aberdeenshire.gov.u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9" name="Picture 8">
            <a:extLst>
              <a:ext uri="{FF2B5EF4-FFF2-40B4-BE49-F238E27FC236}">
                <a16:creationId xmlns:a16="http://schemas.microsoft.com/office/drawing/2014/main" id="{C4DC3A5E-4DE8-C523-F332-00AE10BCC0BB}"/>
              </a:ext>
            </a:extLst>
          </p:cNvPr>
          <p:cNvPicPr>
            <a:picLocks noChangeAspect="1"/>
          </p:cNvPicPr>
          <p:nvPr/>
        </p:nvPicPr>
        <p:blipFill>
          <a:blip r:embed="rId4"/>
          <a:stretch>
            <a:fillRect/>
          </a:stretch>
        </p:blipFill>
        <p:spPr>
          <a:xfrm rot="20814516">
            <a:off x="694489" y="2300205"/>
            <a:ext cx="876050" cy="1080000"/>
          </a:xfrm>
          <a:prstGeom prst="rect">
            <a:avLst/>
          </a:prstGeom>
        </p:spPr>
      </p:pic>
      <p:pic>
        <p:nvPicPr>
          <p:cNvPr id="13" name="Picture 12">
            <a:extLst>
              <a:ext uri="{FF2B5EF4-FFF2-40B4-BE49-F238E27FC236}">
                <a16:creationId xmlns:a16="http://schemas.microsoft.com/office/drawing/2014/main" id="{0AF675D5-0DB5-1460-A0D8-61DA7A1547B7}"/>
              </a:ext>
            </a:extLst>
          </p:cNvPr>
          <p:cNvPicPr>
            <a:picLocks noChangeAspect="1"/>
          </p:cNvPicPr>
          <p:nvPr/>
        </p:nvPicPr>
        <p:blipFill>
          <a:blip r:embed="rId5"/>
          <a:stretch>
            <a:fillRect/>
          </a:stretch>
        </p:blipFill>
        <p:spPr>
          <a:xfrm rot="20859965">
            <a:off x="1613776" y="2174378"/>
            <a:ext cx="788565" cy="1080000"/>
          </a:xfrm>
          <a:prstGeom prst="rect">
            <a:avLst/>
          </a:prstGeom>
        </p:spPr>
      </p:pic>
      <p:pic>
        <p:nvPicPr>
          <p:cNvPr id="15" name="Picture 14">
            <a:extLst>
              <a:ext uri="{FF2B5EF4-FFF2-40B4-BE49-F238E27FC236}">
                <a16:creationId xmlns:a16="http://schemas.microsoft.com/office/drawing/2014/main" id="{98DD69E5-C19C-9551-14B3-549F14CF0F4E}"/>
              </a:ext>
            </a:extLst>
          </p:cNvPr>
          <p:cNvPicPr>
            <a:picLocks noChangeAspect="1"/>
          </p:cNvPicPr>
          <p:nvPr/>
        </p:nvPicPr>
        <p:blipFill>
          <a:blip r:embed="rId6"/>
          <a:stretch>
            <a:fillRect/>
          </a:stretch>
        </p:blipFill>
        <p:spPr>
          <a:xfrm rot="1048321">
            <a:off x="2593173" y="2168802"/>
            <a:ext cx="681104" cy="1080000"/>
          </a:xfrm>
          <a:prstGeom prst="rect">
            <a:avLst/>
          </a:prstGeom>
        </p:spPr>
      </p:pic>
      <p:pic>
        <p:nvPicPr>
          <p:cNvPr id="17" name="Picture 16">
            <a:extLst>
              <a:ext uri="{FF2B5EF4-FFF2-40B4-BE49-F238E27FC236}">
                <a16:creationId xmlns:a16="http://schemas.microsoft.com/office/drawing/2014/main" id="{7A388F99-895E-E21A-0DA2-5B3EEE5E9733}"/>
              </a:ext>
            </a:extLst>
          </p:cNvPr>
          <p:cNvPicPr>
            <a:picLocks noChangeAspect="1"/>
          </p:cNvPicPr>
          <p:nvPr/>
        </p:nvPicPr>
        <p:blipFill>
          <a:blip r:embed="rId7"/>
          <a:stretch>
            <a:fillRect/>
          </a:stretch>
        </p:blipFill>
        <p:spPr>
          <a:xfrm rot="1095286">
            <a:off x="3414296" y="2300205"/>
            <a:ext cx="1141845" cy="1080000"/>
          </a:xfrm>
          <a:prstGeom prst="rect">
            <a:avLst/>
          </a:prstGeom>
        </p:spPr>
      </p:pic>
      <p:sp>
        <p:nvSpPr>
          <p:cNvPr id="2" name="TextBox 1">
            <a:extLst>
              <a:ext uri="{FF2B5EF4-FFF2-40B4-BE49-F238E27FC236}">
                <a16:creationId xmlns:a16="http://schemas.microsoft.com/office/drawing/2014/main" id="{9759ED31-E023-A0AC-E4B4-C9E0D5CABF96}"/>
              </a:ext>
            </a:extLst>
          </p:cNvPr>
          <p:cNvSpPr txBox="1"/>
          <p:nvPr/>
        </p:nvSpPr>
        <p:spPr>
          <a:xfrm>
            <a:off x="4621234" y="2402806"/>
            <a:ext cx="6510592" cy="923330"/>
          </a:xfrm>
          <a:prstGeom prst="rect">
            <a:avLst/>
          </a:prstGeom>
          <a:noFill/>
        </p:spPr>
        <p:txBody>
          <a:bodyPr wrap="square" rtlCol="0">
            <a:spAutoFit/>
          </a:bodyPr>
          <a:lstStyle/>
          <a:p>
            <a:r>
              <a:rPr lang="en-GB" sz="5400" b="1" dirty="0">
                <a:latin typeface="Cooper Black" panose="0208090404030B020404" pitchFamily="18" charset="0"/>
              </a:rPr>
              <a:t>in </a:t>
            </a:r>
            <a:r>
              <a:rPr lang="en-GB" sz="5400" b="1">
                <a:latin typeface="Cooper Black" panose="0208090404030B020404" pitchFamily="18" charset="0"/>
              </a:rPr>
              <a:t>the curriculum</a:t>
            </a:r>
            <a:endParaRPr lang="en-GB" sz="5400" b="1" dirty="0">
              <a:latin typeface="Cooper Black" panose="0208090404030B020404" pitchFamily="18" charset="0"/>
            </a:endParaRPr>
          </a:p>
        </p:txBody>
      </p:sp>
      <p:sp>
        <p:nvSpPr>
          <p:cNvPr id="3" name="TextBox 2">
            <a:extLst>
              <a:ext uri="{FF2B5EF4-FFF2-40B4-BE49-F238E27FC236}">
                <a16:creationId xmlns:a16="http://schemas.microsoft.com/office/drawing/2014/main" id="{01C296C2-3677-41C7-D497-392B6948584A}"/>
              </a:ext>
            </a:extLst>
          </p:cNvPr>
          <p:cNvSpPr txBox="1"/>
          <p:nvPr/>
        </p:nvSpPr>
        <p:spPr>
          <a:xfrm>
            <a:off x="4094922" y="4813267"/>
            <a:ext cx="7875407" cy="400110"/>
          </a:xfrm>
          <a:prstGeom prst="rect">
            <a:avLst/>
          </a:prstGeom>
          <a:noFill/>
        </p:spPr>
        <p:txBody>
          <a:bodyPr wrap="square" rtlCol="0">
            <a:spAutoFit/>
          </a:bodyPr>
          <a:lstStyle/>
          <a:p>
            <a:r>
              <a:rPr lang="en-GB" sz="2000" dirty="0">
                <a:latin typeface="Cooper Black" panose="0208090404030B020404" pitchFamily="18" charset="0"/>
              </a:rPr>
              <a:t>Caroline Nicol &amp; Kim Aplin RA</a:t>
            </a:r>
            <a:r>
              <a:rPr lang="en-GB" sz="2000" dirty="0">
                <a:solidFill>
                  <a:srgbClr val="FF9933"/>
                </a:solidFill>
                <a:latin typeface="Cooper Black" panose="0208090404030B020404" pitchFamily="18" charset="0"/>
              </a:rPr>
              <a:t>i</a:t>
            </a:r>
            <a:r>
              <a:rPr lang="en-GB" sz="2000" dirty="0">
                <a:latin typeface="Cooper Black" panose="0208090404030B020404" pitchFamily="18" charset="0"/>
              </a:rPr>
              <a:t>SE PSDOs, Aberdeenshire </a:t>
            </a:r>
          </a:p>
        </p:txBody>
      </p:sp>
    </p:spTree>
    <p:extLst>
      <p:ext uri="{BB962C8B-B14F-4D97-AF65-F5344CB8AC3E}">
        <p14:creationId xmlns:p14="http://schemas.microsoft.com/office/powerpoint/2010/main" val="340380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9FD67-0855-EAD6-8EB4-E80D01291735}"/>
              </a:ext>
            </a:extLst>
          </p:cNvPr>
          <p:cNvPicPr>
            <a:picLocks noChangeAspect="1"/>
          </p:cNvPicPr>
          <p:nvPr/>
        </p:nvPicPr>
        <p:blipFill>
          <a:blip r:embed="rId3"/>
          <a:stretch>
            <a:fillRect/>
          </a:stretch>
        </p:blipFill>
        <p:spPr>
          <a:xfrm>
            <a:off x="8519429" y="3396382"/>
            <a:ext cx="3410106" cy="2765236"/>
          </a:xfrm>
          <a:prstGeom prst="rect">
            <a:avLst/>
          </a:prstGeom>
        </p:spPr>
      </p:pic>
      <p:pic>
        <p:nvPicPr>
          <p:cNvPr id="9" name="Picture 8">
            <a:extLst>
              <a:ext uri="{FF2B5EF4-FFF2-40B4-BE49-F238E27FC236}">
                <a16:creationId xmlns:a16="http://schemas.microsoft.com/office/drawing/2014/main" id="{F8186C4A-D857-58AF-F76F-A5F8B64B6A9C}"/>
              </a:ext>
            </a:extLst>
          </p:cNvPr>
          <p:cNvPicPr>
            <a:picLocks noChangeAspect="1"/>
          </p:cNvPicPr>
          <p:nvPr/>
        </p:nvPicPr>
        <p:blipFill>
          <a:blip r:embed="rId4"/>
          <a:stretch>
            <a:fillRect/>
          </a:stretch>
        </p:blipFill>
        <p:spPr>
          <a:xfrm>
            <a:off x="4611577" y="3429000"/>
            <a:ext cx="3609253" cy="2700000"/>
          </a:xfrm>
          <a:prstGeom prst="rect">
            <a:avLst/>
          </a:prstGeom>
        </p:spPr>
      </p:pic>
      <p:pic>
        <p:nvPicPr>
          <p:cNvPr id="6" name="Picture 5">
            <a:extLst>
              <a:ext uri="{FF2B5EF4-FFF2-40B4-BE49-F238E27FC236}">
                <a16:creationId xmlns:a16="http://schemas.microsoft.com/office/drawing/2014/main" id="{BD7B147E-372E-1FDF-ED90-E9D07EB78DCF}"/>
              </a:ext>
            </a:extLst>
          </p:cNvPr>
          <p:cNvPicPr>
            <a:picLocks noChangeAspect="1"/>
          </p:cNvPicPr>
          <p:nvPr/>
        </p:nvPicPr>
        <p:blipFill>
          <a:blip r:embed="rId5"/>
          <a:stretch>
            <a:fillRect/>
          </a:stretch>
        </p:blipFill>
        <p:spPr>
          <a:xfrm>
            <a:off x="561064" y="3429000"/>
            <a:ext cx="3751914" cy="270000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6"/>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8" name="Picture 7">
            <a:extLst>
              <a:ext uri="{FF2B5EF4-FFF2-40B4-BE49-F238E27FC236}">
                <a16:creationId xmlns:a16="http://schemas.microsoft.com/office/drawing/2014/main" id="{0CBAEDF5-768A-6013-73AD-D05B50772AB9}"/>
              </a:ext>
            </a:extLst>
          </p:cNvPr>
          <p:cNvPicPr>
            <a:picLocks noChangeAspect="1"/>
          </p:cNvPicPr>
          <p:nvPr/>
        </p:nvPicPr>
        <p:blipFill>
          <a:blip r:embed="rId7"/>
          <a:stretch>
            <a:fillRect/>
          </a:stretch>
        </p:blipFill>
        <p:spPr>
          <a:xfrm>
            <a:off x="8475153" y="319279"/>
            <a:ext cx="3410105" cy="2828716"/>
          </a:xfrm>
          <a:prstGeom prst="rect">
            <a:avLst/>
          </a:prstGeom>
        </p:spPr>
      </p:pic>
      <p:pic>
        <p:nvPicPr>
          <p:cNvPr id="3" name="Picture 2">
            <a:extLst>
              <a:ext uri="{FF2B5EF4-FFF2-40B4-BE49-F238E27FC236}">
                <a16:creationId xmlns:a16="http://schemas.microsoft.com/office/drawing/2014/main" id="{C4E6EFE8-682D-8D6B-668F-41307F845CDB}"/>
              </a:ext>
            </a:extLst>
          </p:cNvPr>
          <p:cNvPicPr>
            <a:picLocks noChangeAspect="1"/>
          </p:cNvPicPr>
          <p:nvPr/>
        </p:nvPicPr>
        <p:blipFill>
          <a:blip r:embed="rId8"/>
          <a:stretch>
            <a:fillRect/>
          </a:stretch>
        </p:blipFill>
        <p:spPr>
          <a:xfrm>
            <a:off x="683411" y="174096"/>
            <a:ext cx="3666452" cy="2973900"/>
          </a:xfrm>
          <a:prstGeom prst="rect">
            <a:avLst/>
          </a:prstGeom>
        </p:spPr>
      </p:pic>
      <p:pic>
        <p:nvPicPr>
          <p:cNvPr id="7" name="Picture 6">
            <a:extLst>
              <a:ext uri="{FF2B5EF4-FFF2-40B4-BE49-F238E27FC236}">
                <a16:creationId xmlns:a16="http://schemas.microsoft.com/office/drawing/2014/main" id="{6E5A9357-9F79-8F5C-8914-323C73FDB542}"/>
              </a:ext>
            </a:extLst>
          </p:cNvPr>
          <p:cNvPicPr>
            <a:picLocks noChangeAspect="1"/>
          </p:cNvPicPr>
          <p:nvPr/>
        </p:nvPicPr>
        <p:blipFill>
          <a:blip r:embed="rId9"/>
          <a:stretch>
            <a:fillRect/>
          </a:stretch>
        </p:blipFill>
        <p:spPr>
          <a:xfrm>
            <a:off x="4611577" y="255800"/>
            <a:ext cx="3552211" cy="2892195"/>
          </a:xfrm>
          <a:prstGeom prst="rect">
            <a:avLst/>
          </a:prstGeom>
        </p:spPr>
      </p:pic>
    </p:spTree>
    <p:extLst>
      <p:ext uri="{BB962C8B-B14F-4D97-AF65-F5344CB8AC3E}">
        <p14:creationId xmlns:p14="http://schemas.microsoft.com/office/powerpoint/2010/main" val="101349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B169A-E29C-F049-2B07-526999B62893}"/>
              </a:ext>
            </a:extLst>
          </p:cNvPr>
          <p:cNvPicPr>
            <a:picLocks noChangeAspect="1"/>
          </p:cNvPicPr>
          <p:nvPr/>
        </p:nvPicPr>
        <p:blipFill>
          <a:blip r:embed="rId3"/>
          <a:stretch>
            <a:fillRect/>
          </a:stretch>
        </p:blipFill>
        <p:spPr>
          <a:xfrm>
            <a:off x="7657995" y="3503107"/>
            <a:ext cx="3817622" cy="2450276"/>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10" name="TextBox 9">
            <a:extLst>
              <a:ext uri="{FF2B5EF4-FFF2-40B4-BE49-F238E27FC236}">
                <a16:creationId xmlns:a16="http://schemas.microsoft.com/office/drawing/2014/main" id="{1B73C992-75DC-D49C-2414-7794F60AE20E}"/>
              </a:ext>
            </a:extLst>
          </p:cNvPr>
          <p:cNvSpPr txBox="1"/>
          <p:nvPr/>
        </p:nvSpPr>
        <p:spPr>
          <a:xfrm>
            <a:off x="1133912" y="1256065"/>
            <a:ext cx="9758366" cy="2862322"/>
          </a:xfrm>
          <a:prstGeom prst="rect">
            <a:avLst/>
          </a:prstGeom>
          <a:noFill/>
        </p:spPr>
        <p:txBody>
          <a:bodyPr wrap="square" rtlCol="0">
            <a:spAutoFit/>
          </a:bodyPr>
          <a:lstStyle/>
          <a:p>
            <a:pPr marL="342900" indent="-342900">
              <a:buClr>
                <a:srgbClr val="1EB6CC"/>
              </a:buClr>
              <a:buFont typeface="Wingdings" pitchFamily="2" charset="2"/>
              <a:buChar char="v"/>
            </a:pPr>
            <a:r>
              <a:rPr lang="en-US" sz="2000" dirty="0">
                <a:latin typeface="Comic Sans MS" panose="030F0702030302020204" pitchFamily="66" charset="0"/>
              </a:rPr>
              <a:t>Designing, building and testing new things</a:t>
            </a:r>
          </a:p>
          <a:p>
            <a:pPr marL="342900" indent="-34290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Problem seeking and solving</a:t>
            </a:r>
          </a:p>
          <a:p>
            <a:pPr>
              <a:buClr>
                <a:srgbClr val="1EB6CC"/>
              </a:buClr>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Creativity and imagination</a:t>
            </a:r>
          </a:p>
          <a:p>
            <a:pPr>
              <a:buClr>
                <a:srgbClr val="1EB6CC"/>
              </a:buClr>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Exploring </a:t>
            </a:r>
          </a:p>
          <a:p>
            <a:pPr marL="285750" indent="-28575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Teamwork</a:t>
            </a:r>
          </a:p>
        </p:txBody>
      </p:sp>
      <p:pic>
        <p:nvPicPr>
          <p:cNvPr id="6" name="Picture 5">
            <a:extLst>
              <a:ext uri="{FF2B5EF4-FFF2-40B4-BE49-F238E27FC236}">
                <a16:creationId xmlns:a16="http://schemas.microsoft.com/office/drawing/2014/main" id="{DA6109C1-E815-85CB-A042-3988701C0579}"/>
              </a:ext>
            </a:extLst>
          </p:cNvPr>
          <p:cNvPicPr>
            <a:picLocks noChangeAspect="1"/>
          </p:cNvPicPr>
          <p:nvPr/>
        </p:nvPicPr>
        <p:blipFill>
          <a:blip r:embed="rId5"/>
          <a:stretch>
            <a:fillRect/>
          </a:stretch>
        </p:blipFill>
        <p:spPr>
          <a:xfrm>
            <a:off x="3339972" y="3264747"/>
            <a:ext cx="3906576" cy="2183800"/>
          </a:xfrm>
          <a:prstGeom prst="rect">
            <a:avLst/>
          </a:prstGeom>
        </p:spPr>
      </p:pic>
      <p:pic>
        <p:nvPicPr>
          <p:cNvPr id="7" name="Picture 6">
            <a:extLst>
              <a:ext uri="{FF2B5EF4-FFF2-40B4-BE49-F238E27FC236}">
                <a16:creationId xmlns:a16="http://schemas.microsoft.com/office/drawing/2014/main" id="{B9A38B43-D532-010F-08EF-9ABE25FC7AEE}"/>
              </a:ext>
            </a:extLst>
          </p:cNvPr>
          <p:cNvPicPr>
            <a:picLocks noChangeAspect="1"/>
          </p:cNvPicPr>
          <p:nvPr/>
        </p:nvPicPr>
        <p:blipFill>
          <a:blip r:embed="rId6"/>
          <a:stretch>
            <a:fillRect/>
          </a:stretch>
        </p:blipFill>
        <p:spPr>
          <a:xfrm>
            <a:off x="561064" y="4308575"/>
            <a:ext cx="2136375" cy="2136375"/>
          </a:xfrm>
          <a:prstGeom prst="rect">
            <a:avLst/>
          </a:prstGeom>
        </p:spPr>
      </p:pic>
      <p:pic>
        <p:nvPicPr>
          <p:cNvPr id="8" name="Picture 7">
            <a:extLst>
              <a:ext uri="{FF2B5EF4-FFF2-40B4-BE49-F238E27FC236}">
                <a16:creationId xmlns:a16="http://schemas.microsoft.com/office/drawing/2014/main" id="{4EEF8F99-9C40-46B8-4199-92834BD3D371}"/>
              </a:ext>
            </a:extLst>
          </p:cNvPr>
          <p:cNvPicPr>
            <a:picLocks noChangeAspect="1"/>
          </p:cNvPicPr>
          <p:nvPr/>
        </p:nvPicPr>
        <p:blipFill>
          <a:blip r:embed="rId7"/>
          <a:stretch>
            <a:fillRect/>
          </a:stretch>
        </p:blipFill>
        <p:spPr>
          <a:xfrm>
            <a:off x="7657995" y="365422"/>
            <a:ext cx="3817622" cy="2862322"/>
          </a:xfrm>
          <a:prstGeom prst="rect">
            <a:avLst/>
          </a:prstGeom>
        </p:spPr>
      </p:pic>
      <p:sp>
        <p:nvSpPr>
          <p:cNvPr id="14" name="TextBox 13">
            <a:extLst>
              <a:ext uri="{FF2B5EF4-FFF2-40B4-BE49-F238E27FC236}">
                <a16:creationId xmlns:a16="http://schemas.microsoft.com/office/drawing/2014/main" id="{6037BBF6-2866-A071-6218-3E9B2BD0A064}"/>
              </a:ext>
            </a:extLst>
          </p:cNvPr>
          <p:cNvSpPr txBox="1"/>
          <p:nvPr/>
        </p:nvSpPr>
        <p:spPr>
          <a:xfrm>
            <a:off x="1133912" y="371474"/>
            <a:ext cx="9924175" cy="646331"/>
          </a:xfrm>
          <a:prstGeom prst="rect">
            <a:avLst/>
          </a:prstGeom>
          <a:noFill/>
        </p:spPr>
        <p:txBody>
          <a:bodyPr wrap="square" rtlCol="0">
            <a:spAutoFit/>
          </a:bodyPr>
          <a:lstStyle/>
          <a:p>
            <a:r>
              <a:rPr lang="en-US" sz="3600" dirty="0">
                <a:latin typeface="Comic Sans MS" panose="030F0702030302020204" pitchFamily="66" charset="0"/>
              </a:rPr>
              <a:t>But engineering  is also this…</a:t>
            </a:r>
            <a:endParaRPr lang="en-GB" sz="3600" dirty="0">
              <a:latin typeface="Comic Sans MS" panose="030F0702030302020204" pitchFamily="66" charset="0"/>
            </a:endParaRPr>
          </a:p>
        </p:txBody>
      </p:sp>
    </p:spTree>
    <p:extLst>
      <p:ext uri="{BB962C8B-B14F-4D97-AF65-F5344CB8AC3E}">
        <p14:creationId xmlns:p14="http://schemas.microsoft.com/office/powerpoint/2010/main" val="193876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1020418" y="619304"/>
            <a:ext cx="7563678" cy="646331"/>
          </a:xfrm>
          <a:prstGeom prst="rect">
            <a:avLst/>
          </a:prstGeom>
          <a:noFill/>
        </p:spPr>
        <p:txBody>
          <a:bodyPr wrap="square" rtlCol="0">
            <a:spAutoFit/>
          </a:bodyPr>
          <a:lstStyle/>
          <a:p>
            <a:r>
              <a:rPr lang="en-US" sz="3600" dirty="0">
                <a:latin typeface="Comic Sans MS" panose="030F0702030302020204" pitchFamily="66" charset="0"/>
              </a:rPr>
              <a:t>Defining</a:t>
            </a:r>
            <a:r>
              <a:rPr lang="en-US" sz="3200" dirty="0">
                <a:latin typeface="Comic Sans MS" panose="030F0702030302020204" pitchFamily="66" charset="0"/>
              </a:rPr>
              <a:t> Mathematics </a:t>
            </a:r>
            <a:endParaRPr lang="en-GB" sz="3200"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1132514" y="1938131"/>
            <a:ext cx="9611686" cy="2831544"/>
          </a:xfrm>
          <a:prstGeom prst="rect">
            <a:avLst/>
          </a:prstGeom>
          <a:noFill/>
        </p:spPr>
        <p:txBody>
          <a:bodyPr wrap="square" rtlCol="0">
            <a:spAutoFit/>
          </a:bodyPr>
          <a:lstStyle/>
          <a:p>
            <a:pPr marL="0" indent="0">
              <a:buClr>
                <a:srgbClr val="3CCED2"/>
              </a:buClr>
              <a:buNone/>
            </a:pPr>
            <a:r>
              <a:rPr lang="en-US" sz="2000" dirty="0">
                <a:latin typeface="Comic Sans MS" panose="030F0702030302020204" pitchFamily="66" charset="0"/>
              </a:rPr>
              <a:t>Mathematics is….. </a:t>
            </a:r>
          </a:p>
          <a:p>
            <a:pPr marL="0" indent="0">
              <a:buClr>
                <a:srgbClr val="3CCED2"/>
              </a:buClr>
              <a:buNone/>
            </a:pPr>
            <a:endParaRPr lang="en-US" sz="2000" dirty="0"/>
          </a:p>
          <a:p>
            <a:pPr marL="0" indent="0">
              <a:buClr>
                <a:srgbClr val="3CCED2"/>
              </a:buClr>
              <a:buNone/>
            </a:pPr>
            <a:r>
              <a:rPr lang="en-US" sz="2000" dirty="0">
                <a:solidFill>
                  <a:srgbClr val="1EB6CC"/>
                </a:solidFill>
              </a:rPr>
              <a:t>“</a:t>
            </a:r>
            <a:r>
              <a:rPr lang="en-US" sz="2000" dirty="0">
                <a:solidFill>
                  <a:srgbClr val="1EB6CC"/>
                </a:solidFill>
                <a:latin typeface="Comic Sans MS" panose="030F0702030302020204" pitchFamily="66" charset="0"/>
              </a:rPr>
              <a:t>All of STEM is underpinned by Mathematics, which includes numeracy, and equips us with the skills and approaches we need to interpret and </a:t>
            </a:r>
            <a:r>
              <a:rPr lang="en-US" sz="2000" dirty="0" err="1">
                <a:solidFill>
                  <a:srgbClr val="1EB6CC"/>
                </a:solidFill>
                <a:latin typeface="Comic Sans MS" panose="030F0702030302020204" pitchFamily="66" charset="0"/>
              </a:rPr>
              <a:t>analyse</a:t>
            </a:r>
            <a:r>
              <a:rPr lang="en-US" sz="2000" dirty="0">
                <a:solidFill>
                  <a:srgbClr val="1EB6CC"/>
                </a:solidFill>
                <a:latin typeface="Comic Sans MS" panose="030F0702030302020204" pitchFamily="66" charset="0"/>
              </a:rPr>
              <a:t> information, simplify and solve problems, assess risk and make informed decisions.” </a:t>
            </a:r>
          </a:p>
          <a:p>
            <a:pPr marL="0" indent="0">
              <a:buClr>
                <a:srgbClr val="3CCED2"/>
              </a:buClr>
              <a:buNone/>
            </a:pPr>
            <a:endParaRPr lang="en-US" sz="2000" dirty="0">
              <a:latin typeface="Comic Sans MS" panose="030F0702030302020204" pitchFamily="66" charset="0"/>
            </a:endParaRPr>
          </a:p>
          <a:p>
            <a:pPr marL="0" indent="0" algn="r">
              <a:buClr>
                <a:srgbClr val="3CCED2"/>
              </a:buClr>
              <a:buNone/>
            </a:pPr>
            <a:r>
              <a:rPr lang="en-US" sz="2000" dirty="0">
                <a:latin typeface="Comic Sans MS" panose="030F0702030302020204" pitchFamily="66" charset="0"/>
              </a:rPr>
              <a:t>~ Scottish Government, 2017</a:t>
            </a:r>
          </a:p>
          <a:p>
            <a:pPr marL="0" indent="0">
              <a:buClr>
                <a:srgbClr val="3CCED2"/>
              </a:buClr>
              <a:buNone/>
            </a:pPr>
            <a:endParaRPr lang="en-US" sz="1800" dirty="0">
              <a:latin typeface="Comic Sans MS" panose="030F0702030302020204" pitchFamily="66" charset="0"/>
            </a:endParaRPr>
          </a:p>
        </p:txBody>
      </p:sp>
    </p:spTree>
    <p:extLst>
      <p:ext uri="{BB962C8B-B14F-4D97-AF65-F5344CB8AC3E}">
        <p14:creationId xmlns:p14="http://schemas.microsoft.com/office/powerpoint/2010/main" val="191040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2" name="Picture 1">
            <a:extLst>
              <a:ext uri="{FF2B5EF4-FFF2-40B4-BE49-F238E27FC236}">
                <a16:creationId xmlns:a16="http://schemas.microsoft.com/office/drawing/2014/main" id="{63810F90-13BC-9999-09E2-1EC7BE579115}"/>
              </a:ext>
            </a:extLst>
          </p:cNvPr>
          <p:cNvPicPr>
            <a:picLocks noChangeAspect="1"/>
          </p:cNvPicPr>
          <p:nvPr/>
        </p:nvPicPr>
        <p:blipFill>
          <a:blip r:embed="rId4"/>
          <a:stretch>
            <a:fillRect/>
          </a:stretch>
        </p:blipFill>
        <p:spPr>
          <a:xfrm>
            <a:off x="4591744" y="234085"/>
            <a:ext cx="3536060" cy="2652045"/>
          </a:xfrm>
          <a:prstGeom prst="rect">
            <a:avLst/>
          </a:prstGeom>
        </p:spPr>
      </p:pic>
      <p:pic>
        <p:nvPicPr>
          <p:cNvPr id="3" name="Picture 2">
            <a:extLst>
              <a:ext uri="{FF2B5EF4-FFF2-40B4-BE49-F238E27FC236}">
                <a16:creationId xmlns:a16="http://schemas.microsoft.com/office/drawing/2014/main" id="{891E1949-FB7E-7505-5FD8-C3A593A027B3}"/>
              </a:ext>
            </a:extLst>
          </p:cNvPr>
          <p:cNvPicPr>
            <a:picLocks noChangeAspect="1"/>
          </p:cNvPicPr>
          <p:nvPr/>
        </p:nvPicPr>
        <p:blipFill>
          <a:blip r:embed="rId5"/>
          <a:stretch>
            <a:fillRect/>
          </a:stretch>
        </p:blipFill>
        <p:spPr>
          <a:xfrm>
            <a:off x="8435236" y="989285"/>
            <a:ext cx="3536060" cy="2652045"/>
          </a:xfrm>
          <a:prstGeom prst="rect">
            <a:avLst/>
          </a:prstGeom>
        </p:spPr>
      </p:pic>
      <p:pic>
        <p:nvPicPr>
          <p:cNvPr id="6" name="Picture 5">
            <a:extLst>
              <a:ext uri="{FF2B5EF4-FFF2-40B4-BE49-F238E27FC236}">
                <a16:creationId xmlns:a16="http://schemas.microsoft.com/office/drawing/2014/main" id="{D9F5AAAF-502F-BA21-933A-9C05ED089DA0}"/>
              </a:ext>
            </a:extLst>
          </p:cNvPr>
          <p:cNvPicPr>
            <a:picLocks noChangeAspect="1"/>
          </p:cNvPicPr>
          <p:nvPr/>
        </p:nvPicPr>
        <p:blipFill>
          <a:blip r:embed="rId6"/>
          <a:stretch>
            <a:fillRect/>
          </a:stretch>
        </p:blipFill>
        <p:spPr>
          <a:xfrm>
            <a:off x="401363" y="787530"/>
            <a:ext cx="3882949" cy="2476950"/>
          </a:xfrm>
          <a:prstGeom prst="rect">
            <a:avLst/>
          </a:prstGeom>
        </p:spPr>
      </p:pic>
      <p:pic>
        <p:nvPicPr>
          <p:cNvPr id="7" name="Picture 6">
            <a:extLst>
              <a:ext uri="{FF2B5EF4-FFF2-40B4-BE49-F238E27FC236}">
                <a16:creationId xmlns:a16="http://schemas.microsoft.com/office/drawing/2014/main" id="{492E47ED-8F32-CCFF-3392-44C367F3B5F8}"/>
              </a:ext>
            </a:extLst>
          </p:cNvPr>
          <p:cNvPicPr>
            <a:picLocks noChangeAspect="1"/>
          </p:cNvPicPr>
          <p:nvPr/>
        </p:nvPicPr>
        <p:blipFill>
          <a:blip r:embed="rId7"/>
          <a:stretch>
            <a:fillRect/>
          </a:stretch>
        </p:blipFill>
        <p:spPr>
          <a:xfrm>
            <a:off x="415540" y="3687191"/>
            <a:ext cx="3882949" cy="2591943"/>
          </a:xfrm>
          <a:prstGeom prst="rect">
            <a:avLst/>
          </a:prstGeom>
        </p:spPr>
      </p:pic>
      <p:pic>
        <p:nvPicPr>
          <p:cNvPr id="8" name="Picture 7">
            <a:extLst>
              <a:ext uri="{FF2B5EF4-FFF2-40B4-BE49-F238E27FC236}">
                <a16:creationId xmlns:a16="http://schemas.microsoft.com/office/drawing/2014/main" id="{574CEF16-53E1-D4A6-09E0-978691A15020}"/>
              </a:ext>
            </a:extLst>
          </p:cNvPr>
          <p:cNvPicPr>
            <a:picLocks noChangeAspect="1"/>
          </p:cNvPicPr>
          <p:nvPr/>
        </p:nvPicPr>
        <p:blipFill>
          <a:blip r:embed="rId8"/>
          <a:stretch>
            <a:fillRect/>
          </a:stretch>
        </p:blipFill>
        <p:spPr>
          <a:xfrm>
            <a:off x="4791566" y="3834481"/>
            <a:ext cx="4729481" cy="2652045"/>
          </a:xfrm>
          <a:prstGeom prst="rect">
            <a:avLst/>
          </a:prstGeom>
        </p:spPr>
      </p:pic>
    </p:spTree>
    <p:extLst>
      <p:ext uri="{BB962C8B-B14F-4D97-AF65-F5344CB8AC3E}">
        <p14:creationId xmlns:p14="http://schemas.microsoft.com/office/powerpoint/2010/main" val="200731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10" name="TextBox 9">
            <a:extLst>
              <a:ext uri="{FF2B5EF4-FFF2-40B4-BE49-F238E27FC236}">
                <a16:creationId xmlns:a16="http://schemas.microsoft.com/office/drawing/2014/main" id="{1B73C992-75DC-D49C-2414-7794F60AE20E}"/>
              </a:ext>
            </a:extLst>
          </p:cNvPr>
          <p:cNvSpPr txBox="1"/>
          <p:nvPr/>
        </p:nvSpPr>
        <p:spPr>
          <a:xfrm>
            <a:off x="1216817" y="1324645"/>
            <a:ext cx="9758366" cy="3785652"/>
          </a:xfrm>
          <a:prstGeom prst="rect">
            <a:avLst/>
          </a:prstGeom>
          <a:noFill/>
        </p:spPr>
        <p:txBody>
          <a:bodyPr wrap="square" rtlCol="0">
            <a:spAutoFit/>
          </a:bodyPr>
          <a:lstStyle/>
          <a:p>
            <a:pPr marL="342900" indent="-342900">
              <a:buClr>
                <a:srgbClr val="1EB6CC"/>
              </a:buClr>
              <a:buFont typeface="Wingdings" pitchFamily="2" charset="2"/>
              <a:buChar char="v"/>
            </a:pPr>
            <a:r>
              <a:rPr lang="en-GB" sz="2000" dirty="0">
                <a:latin typeface="Comic Sans MS" panose="030F0702030302020204" pitchFamily="66" charset="0"/>
              </a:rPr>
              <a:t>Exploring size, shape and number in the world around me</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 Sharing, matching and sorting</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 Problem solving and creativity</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 Collecting and gathering</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Exploring the seasons, time and space</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Making meaningful connections </a:t>
            </a:r>
          </a:p>
          <a:p>
            <a:pPr marL="285750" indent="-285750">
              <a:buClr>
                <a:srgbClr val="1EB6CC"/>
              </a:buClr>
              <a:buFont typeface="Wingdings" pitchFamily="2" charset="2"/>
              <a:buChar char="v"/>
            </a:pPr>
            <a:endParaRPr lang="en-US" sz="2000" dirty="0">
              <a:latin typeface="Comic Sans MS" panose="030F0702030302020204" pitchFamily="66" charset="0"/>
            </a:endParaRPr>
          </a:p>
        </p:txBody>
      </p:sp>
      <p:sp>
        <p:nvSpPr>
          <p:cNvPr id="14" name="TextBox 13">
            <a:extLst>
              <a:ext uri="{FF2B5EF4-FFF2-40B4-BE49-F238E27FC236}">
                <a16:creationId xmlns:a16="http://schemas.microsoft.com/office/drawing/2014/main" id="{6037BBF6-2866-A071-6218-3E9B2BD0A064}"/>
              </a:ext>
            </a:extLst>
          </p:cNvPr>
          <p:cNvSpPr txBox="1"/>
          <p:nvPr/>
        </p:nvSpPr>
        <p:spPr>
          <a:xfrm>
            <a:off x="1133912" y="371474"/>
            <a:ext cx="9924175" cy="646331"/>
          </a:xfrm>
          <a:prstGeom prst="rect">
            <a:avLst/>
          </a:prstGeom>
          <a:noFill/>
        </p:spPr>
        <p:txBody>
          <a:bodyPr wrap="square" rtlCol="0">
            <a:spAutoFit/>
          </a:bodyPr>
          <a:lstStyle/>
          <a:p>
            <a:r>
              <a:rPr lang="en-US" sz="3600" dirty="0">
                <a:latin typeface="Comic Sans MS" panose="030F0702030302020204" pitchFamily="66" charset="0"/>
              </a:rPr>
              <a:t>But </a:t>
            </a:r>
            <a:r>
              <a:rPr lang="en-US" sz="3600" dirty="0" err="1">
                <a:latin typeface="Comic Sans MS" panose="030F0702030302020204" pitchFamily="66" charset="0"/>
              </a:rPr>
              <a:t>Maths</a:t>
            </a:r>
            <a:r>
              <a:rPr lang="en-US" sz="3600" dirty="0">
                <a:latin typeface="Comic Sans MS" panose="030F0702030302020204" pitchFamily="66" charset="0"/>
              </a:rPr>
              <a:t> is also this…</a:t>
            </a:r>
            <a:endParaRPr lang="en-GB" sz="3600" dirty="0">
              <a:latin typeface="Comic Sans MS" panose="030F0702030302020204" pitchFamily="66" charset="0"/>
            </a:endParaRPr>
          </a:p>
        </p:txBody>
      </p:sp>
      <p:pic>
        <p:nvPicPr>
          <p:cNvPr id="2" name="Picture 1">
            <a:extLst>
              <a:ext uri="{FF2B5EF4-FFF2-40B4-BE49-F238E27FC236}">
                <a16:creationId xmlns:a16="http://schemas.microsoft.com/office/drawing/2014/main" id="{26610A67-E8CD-D694-C333-1046BEECA934}"/>
              </a:ext>
            </a:extLst>
          </p:cNvPr>
          <p:cNvPicPr>
            <a:picLocks noChangeAspect="1"/>
          </p:cNvPicPr>
          <p:nvPr/>
        </p:nvPicPr>
        <p:blipFill>
          <a:blip r:embed="rId4"/>
          <a:stretch>
            <a:fillRect/>
          </a:stretch>
        </p:blipFill>
        <p:spPr>
          <a:xfrm>
            <a:off x="7081537" y="2011680"/>
            <a:ext cx="4228010" cy="3211147"/>
          </a:xfrm>
          <a:prstGeom prst="rect">
            <a:avLst/>
          </a:prstGeom>
        </p:spPr>
      </p:pic>
    </p:spTree>
    <p:extLst>
      <p:ext uri="{BB962C8B-B14F-4D97-AF65-F5344CB8AC3E}">
        <p14:creationId xmlns:p14="http://schemas.microsoft.com/office/powerpoint/2010/main" val="633463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6" name="TextBox 5">
            <a:extLst>
              <a:ext uri="{FF2B5EF4-FFF2-40B4-BE49-F238E27FC236}">
                <a16:creationId xmlns:a16="http://schemas.microsoft.com/office/drawing/2014/main" id="{52DE0F92-B8BC-B4CD-7049-7E88BEA26BA3}"/>
              </a:ext>
            </a:extLst>
          </p:cNvPr>
          <p:cNvSpPr txBox="1"/>
          <p:nvPr/>
        </p:nvSpPr>
        <p:spPr>
          <a:xfrm>
            <a:off x="742278" y="600028"/>
            <a:ext cx="10714616" cy="954107"/>
          </a:xfrm>
          <a:prstGeom prst="rect">
            <a:avLst/>
          </a:prstGeom>
          <a:noFill/>
        </p:spPr>
        <p:txBody>
          <a:bodyPr wrap="square">
            <a:spAutoFit/>
          </a:bodyPr>
          <a:lstStyle/>
          <a:p>
            <a:pPr algn="ctr" fontAlgn="base"/>
            <a:r>
              <a:rPr lang="en-GB" sz="2800" b="1" dirty="0">
                <a:solidFill>
                  <a:srgbClr val="2F303A"/>
                </a:solidFill>
                <a:latin typeface="Comic Sans MS" panose="030F0702030302020204" pitchFamily="66" charset="0"/>
              </a:rPr>
              <a:t>So how do you ‘fit’ STEM  in/ what does STEM learning look like in the classroom? </a:t>
            </a:r>
          </a:p>
        </p:txBody>
      </p:sp>
      <p:pic>
        <p:nvPicPr>
          <p:cNvPr id="2" name="Picture 1">
            <a:extLst>
              <a:ext uri="{FF2B5EF4-FFF2-40B4-BE49-F238E27FC236}">
                <a16:creationId xmlns:a16="http://schemas.microsoft.com/office/drawing/2014/main" id="{032F1CC7-4EC1-26E5-C68B-0DC54279EA15}"/>
              </a:ext>
            </a:extLst>
          </p:cNvPr>
          <p:cNvPicPr>
            <a:picLocks noChangeAspect="1"/>
          </p:cNvPicPr>
          <p:nvPr/>
        </p:nvPicPr>
        <p:blipFill>
          <a:blip r:embed="rId4"/>
          <a:stretch>
            <a:fillRect/>
          </a:stretch>
        </p:blipFill>
        <p:spPr>
          <a:xfrm>
            <a:off x="4914813" y="2103094"/>
            <a:ext cx="2011854" cy="3023878"/>
          </a:xfrm>
          <a:prstGeom prst="rect">
            <a:avLst/>
          </a:prstGeom>
        </p:spPr>
      </p:pic>
    </p:spTree>
    <p:extLst>
      <p:ext uri="{BB962C8B-B14F-4D97-AF65-F5344CB8AC3E}">
        <p14:creationId xmlns:p14="http://schemas.microsoft.com/office/powerpoint/2010/main" val="2382100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6" name="TextBox 5">
            <a:extLst>
              <a:ext uri="{FF2B5EF4-FFF2-40B4-BE49-F238E27FC236}">
                <a16:creationId xmlns:a16="http://schemas.microsoft.com/office/drawing/2014/main" id="{FFFB5412-4736-2306-37E9-9F60DB83D793}"/>
              </a:ext>
            </a:extLst>
          </p:cNvPr>
          <p:cNvSpPr txBox="1"/>
          <p:nvPr/>
        </p:nvSpPr>
        <p:spPr>
          <a:xfrm>
            <a:off x="884583" y="189016"/>
            <a:ext cx="10746353" cy="461665"/>
          </a:xfrm>
          <a:prstGeom prst="rect">
            <a:avLst/>
          </a:prstGeom>
          <a:noFill/>
        </p:spPr>
        <p:txBody>
          <a:bodyPr wrap="square">
            <a:spAutoFit/>
          </a:bodyPr>
          <a:lstStyle/>
          <a:p>
            <a:pPr algn="l" fontAlgn="base"/>
            <a:r>
              <a:rPr lang="en-GB" sz="2400" b="1" dirty="0">
                <a:solidFill>
                  <a:srgbClr val="24292E"/>
                </a:solidFill>
                <a:latin typeface="Comic Sans MS" panose="030F0702030302020204" pitchFamily="66" charset="0"/>
              </a:rPr>
              <a:t>S</a:t>
            </a:r>
            <a:r>
              <a:rPr lang="en-GB" sz="2400" b="1" i="0" dirty="0">
                <a:solidFill>
                  <a:srgbClr val="24292E"/>
                </a:solidFill>
                <a:effectLst/>
                <a:latin typeface="Comic Sans MS" panose="030F0702030302020204" pitchFamily="66" charset="0"/>
              </a:rPr>
              <a:t>HOW and Tell: Explore STEM Concepts With Stuffed Animals/Toys!</a:t>
            </a:r>
          </a:p>
        </p:txBody>
      </p:sp>
      <p:pic>
        <p:nvPicPr>
          <p:cNvPr id="9" name="Picture 8">
            <a:extLst>
              <a:ext uri="{FF2B5EF4-FFF2-40B4-BE49-F238E27FC236}">
                <a16:creationId xmlns:a16="http://schemas.microsoft.com/office/drawing/2014/main" id="{9ACF65AD-698E-F5E6-6739-42B71B33E965}"/>
              </a:ext>
            </a:extLst>
          </p:cNvPr>
          <p:cNvPicPr>
            <a:picLocks noChangeAspect="1"/>
          </p:cNvPicPr>
          <p:nvPr/>
        </p:nvPicPr>
        <p:blipFill>
          <a:blip r:embed="rId4"/>
          <a:stretch>
            <a:fillRect/>
          </a:stretch>
        </p:blipFill>
        <p:spPr>
          <a:xfrm>
            <a:off x="6843148" y="1017805"/>
            <a:ext cx="5084898" cy="4628193"/>
          </a:xfrm>
          <a:prstGeom prst="rect">
            <a:avLst/>
          </a:prstGeom>
        </p:spPr>
      </p:pic>
      <p:sp>
        <p:nvSpPr>
          <p:cNvPr id="10" name="TextBox 9">
            <a:extLst>
              <a:ext uri="{FF2B5EF4-FFF2-40B4-BE49-F238E27FC236}">
                <a16:creationId xmlns:a16="http://schemas.microsoft.com/office/drawing/2014/main" id="{9B85F31C-9F14-46B2-6492-8E7C9FF510A8}"/>
              </a:ext>
            </a:extLst>
          </p:cNvPr>
          <p:cNvSpPr txBox="1"/>
          <p:nvPr/>
        </p:nvSpPr>
        <p:spPr>
          <a:xfrm>
            <a:off x="163806" y="688834"/>
            <a:ext cx="6607905" cy="5940088"/>
          </a:xfrm>
          <a:prstGeom prst="rect">
            <a:avLst/>
          </a:prstGeom>
          <a:noFill/>
        </p:spPr>
        <p:txBody>
          <a:bodyPr wrap="square" rtlCol="0">
            <a:spAutoFit/>
          </a:bodyPr>
          <a:lstStyle/>
          <a:p>
            <a:pPr marL="285750" indent="-285750">
              <a:buFont typeface="Wingdings" panose="05000000000000000000" pitchFamily="2" charset="2"/>
              <a:buChar char="v"/>
            </a:pPr>
            <a:r>
              <a:rPr lang="en-GB" sz="2000" i="0" dirty="0">
                <a:solidFill>
                  <a:srgbClr val="2F303A"/>
                </a:solidFill>
                <a:effectLst/>
                <a:latin typeface="Comic Sans MS" panose="030F0702030302020204" pitchFamily="66" charset="0"/>
              </a:rPr>
              <a:t>Can the children </a:t>
            </a:r>
            <a:r>
              <a:rPr lang="en-GB" sz="2000" b="1" i="0" dirty="0">
                <a:solidFill>
                  <a:srgbClr val="2F303A"/>
                </a:solidFill>
                <a:effectLst/>
                <a:latin typeface="Comic Sans MS" panose="030F0702030302020204" pitchFamily="66" charset="0"/>
              </a:rPr>
              <a:t>predict</a:t>
            </a:r>
            <a:r>
              <a:rPr lang="en-GB" sz="2000" b="0" i="0" dirty="0">
                <a:solidFill>
                  <a:srgbClr val="2F303A"/>
                </a:solidFill>
                <a:effectLst/>
                <a:latin typeface="Comic Sans MS" panose="030F0702030302020204" pitchFamily="66" charset="0"/>
              </a:rPr>
              <a:t> which stuffed toy is the longest, tallest, shortest, widest, and thinnest?</a:t>
            </a:r>
          </a:p>
          <a:p>
            <a:pPr marL="285750" indent="-285750">
              <a:buFont typeface="Wingdings" panose="05000000000000000000" pitchFamily="2" charset="2"/>
              <a:buChar char="v"/>
            </a:pPr>
            <a:r>
              <a:rPr lang="en-GB" sz="2000" b="0" i="0" dirty="0">
                <a:solidFill>
                  <a:srgbClr val="2F303A"/>
                </a:solidFill>
                <a:effectLst/>
                <a:latin typeface="Comic Sans MS" panose="030F0702030302020204" pitchFamily="66" charset="0"/>
              </a:rPr>
              <a:t>Choose a nonstandard tool for </a:t>
            </a:r>
            <a:r>
              <a:rPr lang="en-GB" sz="2000" b="1" i="0" dirty="0">
                <a:solidFill>
                  <a:srgbClr val="2F303A"/>
                </a:solidFill>
                <a:effectLst/>
                <a:latin typeface="Comic Sans MS" panose="030F0702030302020204" pitchFamily="66" charset="0"/>
              </a:rPr>
              <a:t>measuring</a:t>
            </a:r>
            <a:r>
              <a:rPr lang="en-GB" sz="2000" b="0" i="0" dirty="0">
                <a:solidFill>
                  <a:srgbClr val="2F303A"/>
                </a:solidFill>
                <a:effectLst/>
                <a:latin typeface="Comic Sans MS" panose="030F0702030302020204" pitchFamily="66" charset="0"/>
              </a:rPr>
              <a:t> </a:t>
            </a:r>
            <a:r>
              <a:rPr lang="en-GB" sz="2000" dirty="0">
                <a:solidFill>
                  <a:srgbClr val="2F303A"/>
                </a:solidFill>
                <a:latin typeface="Comic Sans MS" panose="030F0702030302020204" pitchFamily="66" charset="0"/>
              </a:rPr>
              <a:t>a</a:t>
            </a:r>
            <a:r>
              <a:rPr lang="en-GB" sz="2000" b="0" i="0" dirty="0">
                <a:solidFill>
                  <a:srgbClr val="2F303A"/>
                </a:solidFill>
                <a:effectLst/>
                <a:latin typeface="Comic Sans MS" panose="030F0702030302020204" pitchFamily="66" charset="0"/>
              </a:rPr>
              <a:t>nd record the measurements (ear, eye, nose, mouth, head, paw, arm, leg, tail, body). </a:t>
            </a:r>
          </a:p>
          <a:p>
            <a:pPr marL="285750" indent="-285750">
              <a:buFont typeface="Wingdings" panose="05000000000000000000" pitchFamily="2" charset="2"/>
              <a:buChar char="v"/>
            </a:pPr>
            <a:r>
              <a:rPr lang="en-GB" sz="2000" dirty="0">
                <a:solidFill>
                  <a:srgbClr val="2F303A"/>
                </a:solidFill>
                <a:latin typeface="Comic Sans MS" panose="030F0702030302020204" pitchFamily="66" charset="0"/>
              </a:rPr>
              <a:t>Can they </a:t>
            </a:r>
            <a:r>
              <a:rPr lang="en-GB" sz="2000" b="1" dirty="0">
                <a:solidFill>
                  <a:srgbClr val="2F303A"/>
                </a:solidFill>
                <a:latin typeface="Comic Sans MS" panose="030F0702030302020204" pitchFamily="66" charset="0"/>
              </a:rPr>
              <a:t>order </a:t>
            </a:r>
            <a:r>
              <a:rPr lang="en-GB" sz="2000" dirty="0">
                <a:solidFill>
                  <a:srgbClr val="2F303A"/>
                </a:solidFill>
                <a:latin typeface="Comic Sans MS" panose="030F0702030302020204" pitchFamily="66" charset="0"/>
              </a:rPr>
              <a:t>them from the </a:t>
            </a:r>
            <a:r>
              <a:rPr lang="en-GB" sz="2000" b="0" i="0" dirty="0">
                <a:solidFill>
                  <a:srgbClr val="2F303A"/>
                </a:solidFill>
                <a:effectLst/>
                <a:latin typeface="Comic Sans MS" panose="030F0702030302020204" pitchFamily="66" charset="0"/>
              </a:rPr>
              <a:t>longest to shortest, widest, </a:t>
            </a:r>
            <a:r>
              <a:rPr lang="en-GB" sz="2000" dirty="0">
                <a:solidFill>
                  <a:srgbClr val="2F303A"/>
                </a:solidFill>
                <a:latin typeface="Comic Sans MS" panose="030F0702030302020204" pitchFamily="66" charset="0"/>
              </a:rPr>
              <a:t>to </a:t>
            </a:r>
            <a:r>
              <a:rPr lang="en-GB" sz="2000" b="0" i="0" dirty="0">
                <a:solidFill>
                  <a:srgbClr val="2F303A"/>
                </a:solidFill>
                <a:effectLst/>
                <a:latin typeface="Comic Sans MS" panose="030F0702030302020204" pitchFamily="66" charset="0"/>
              </a:rPr>
              <a:t>thinnest etc?</a:t>
            </a:r>
          </a:p>
          <a:p>
            <a:pPr marL="285750" indent="-285750">
              <a:buFont typeface="Wingdings" panose="05000000000000000000" pitchFamily="2" charset="2"/>
              <a:buChar char="v"/>
            </a:pPr>
            <a:r>
              <a:rPr lang="en-GB" sz="2000" dirty="0">
                <a:solidFill>
                  <a:srgbClr val="2F303A"/>
                </a:solidFill>
                <a:latin typeface="Comic Sans MS" panose="030F0702030302020204" pitchFamily="66" charset="0"/>
              </a:rPr>
              <a:t>Can they </a:t>
            </a:r>
            <a:r>
              <a:rPr lang="en-GB" sz="2000" b="1" dirty="0">
                <a:solidFill>
                  <a:srgbClr val="2F303A"/>
                </a:solidFill>
                <a:latin typeface="Comic Sans MS" panose="030F0702030302020204" pitchFamily="66" charset="0"/>
              </a:rPr>
              <a:t>estimate</a:t>
            </a:r>
            <a:r>
              <a:rPr lang="en-GB" sz="2000" dirty="0">
                <a:solidFill>
                  <a:srgbClr val="2F303A"/>
                </a:solidFill>
                <a:latin typeface="Comic Sans MS" panose="030F0702030302020204" pitchFamily="66" charset="0"/>
              </a:rPr>
              <a:t> which one is lightest, which one is heaviest? </a:t>
            </a:r>
          </a:p>
          <a:p>
            <a:pPr marL="285750" indent="-285750">
              <a:buFont typeface="Wingdings" panose="05000000000000000000" pitchFamily="2" charset="2"/>
              <a:buChar char="v"/>
            </a:pPr>
            <a:r>
              <a:rPr lang="en-GB" sz="2000" b="0" i="0" dirty="0">
                <a:solidFill>
                  <a:srgbClr val="2F303A"/>
                </a:solidFill>
                <a:effectLst/>
                <a:latin typeface="Comic Sans MS" panose="030F0702030302020204" pitchFamily="66" charset="0"/>
              </a:rPr>
              <a:t>Provide the resources and get the children to create a </a:t>
            </a:r>
            <a:r>
              <a:rPr lang="en-GB" sz="2000" dirty="0">
                <a:solidFill>
                  <a:srgbClr val="2F303A"/>
                </a:solidFill>
                <a:latin typeface="Comic Sans MS" panose="030F0702030302020204" pitchFamily="66" charset="0"/>
              </a:rPr>
              <a:t>balancing scale, then </a:t>
            </a:r>
            <a:r>
              <a:rPr lang="en-GB" sz="2000" b="1" dirty="0">
                <a:solidFill>
                  <a:srgbClr val="2F303A"/>
                </a:solidFill>
                <a:latin typeface="Comic Sans MS" panose="030F0702030302020204" pitchFamily="66" charset="0"/>
              </a:rPr>
              <a:t>weigh</a:t>
            </a:r>
            <a:r>
              <a:rPr lang="en-GB" sz="2000" dirty="0">
                <a:solidFill>
                  <a:srgbClr val="2F303A"/>
                </a:solidFill>
                <a:latin typeface="Comic Sans MS" panose="030F0702030302020204" pitchFamily="66" charset="0"/>
              </a:rPr>
              <a:t> them using non standard units!  </a:t>
            </a:r>
          </a:p>
          <a:p>
            <a:pPr marL="285750" indent="-285750">
              <a:buFont typeface="Wingdings" panose="05000000000000000000" pitchFamily="2" charset="2"/>
              <a:buChar char="v"/>
            </a:pPr>
            <a:r>
              <a:rPr lang="en-GB" sz="2000" b="0" i="0" dirty="0">
                <a:solidFill>
                  <a:srgbClr val="2F303A"/>
                </a:solidFill>
                <a:effectLst/>
                <a:latin typeface="Comic Sans MS" panose="030F0702030302020204" pitchFamily="66" charset="0"/>
              </a:rPr>
              <a:t>Create </a:t>
            </a:r>
            <a:r>
              <a:rPr lang="en-GB" sz="2000" b="1" dirty="0">
                <a:solidFill>
                  <a:srgbClr val="2F303A"/>
                </a:solidFill>
                <a:latin typeface="Comic Sans MS" panose="030F0702030302020204" pitchFamily="66" charset="0"/>
              </a:rPr>
              <a:t>Venn diagrams</a:t>
            </a:r>
            <a:r>
              <a:rPr lang="en-GB" sz="2000" dirty="0">
                <a:solidFill>
                  <a:srgbClr val="2F303A"/>
                </a:solidFill>
                <a:latin typeface="Comic Sans MS" panose="030F0702030302020204" pitchFamily="66" charset="0"/>
              </a:rPr>
              <a:t> by comparing the characteristics  of the toys</a:t>
            </a:r>
          </a:p>
          <a:p>
            <a:pPr marL="285750" indent="-285750">
              <a:buFont typeface="Wingdings" panose="05000000000000000000" pitchFamily="2" charset="2"/>
              <a:buChar char="v"/>
            </a:pPr>
            <a:r>
              <a:rPr lang="en-GB" sz="2000" dirty="0">
                <a:solidFill>
                  <a:srgbClr val="2F303A"/>
                </a:solidFill>
                <a:latin typeface="Comic Sans MS" panose="030F0702030302020204" pitchFamily="66" charset="0"/>
              </a:rPr>
              <a:t>For </a:t>
            </a:r>
            <a:r>
              <a:rPr lang="en-GB" sz="2000" b="1" dirty="0">
                <a:solidFill>
                  <a:srgbClr val="2F303A"/>
                </a:solidFill>
                <a:latin typeface="Comic Sans MS" panose="030F0702030302020204" pitchFamily="66" charset="0"/>
              </a:rPr>
              <a:t>literacy</a:t>
            </a:r>
            <a:r>
              <a:rPr lang="en-GB" sz="2000" dirty="0">
                <a:solidFill>
                  <a:srgbClr val="2F303A"/>
                </a:solidFill>
                <a:latin typeface="Comic Sans MS" panose="030F0702030302020204" pitchFamily="66" charset="0"/>
              </a:rPr>
              <a:t>, the children could think about and write down/draw the characteristics  that might help </a:t>
            </a:r>
            <a:r>
              <a:rPr lang="en-GB" sz="2000" b="1" dirty="0">
                <a:solidFill>
                  <a:srgbClr val="2F303A"/>
                </a:solidFill>
                <a:latin typeface="Comic Sans MS" panose="030F0702030302020204" pitchFamily="66" charset="0"/>
              </a:rPr>
              <a:t>(inference) </a:t>
            </a:r>
            <a:r>
              <a:rPr lang="en-GB" sz="2000" dirty="0">
                <a:solidFill>
                  <a:srgbClr val="2F303A"/>
                </a:solidFill>
                <a:latin typeface="Comic Sans MS" panose="030F0702030302020204" pitchFamily="66" charset="0"/>
              </a:rPr>
              <a:t>the animal (</a:t>
            </a:r>
            <a:r>
              <a:rPr lang="en-GB" sz="2000" b="1" dirty="0">
                <a:solidFill>
                  <a:srgbClr val="2F303A"/>
                </a:solidFill>
                <a:latin typeface="Comic Sans MS" panose="030F0702030302020204" pitchFamily="66" charset="0"/>
              </a:rPr>
              <a:t>adaptations</a:t>
            </a:r>
            <a:r>
              <a:rPr lang="en-GB" sz="2000" dirty="0">
                <a:solidFill>
                  <a:srgbClr val="2F303A"/>
                </a:solidFill>
                <a:latin typeface="Comic Sans MS" panose="030F0702030302020204" pitchFamily="66" charset="0"/>
              </a:rPr>
              <a:t>) </a:t>
            </a:r>
          </a:p>
          <a:p>
            <a:pPr marL="285750" indent="-285750">
              <a:buFont typeface="Wingdings" panose="05000000000000000000" pitchFamily="2" charset="2"/>
              <a:buChar char="v"/>
            </a:pPr>
            <a:r>
              <a:rPr lang="en-GB" sz="2000" b="1" dirty="0">
                <a:solidFill>
                  <a:srgbClr val="2F303A"/>
                </a:solidFill>
                <a:latin typeface="Comic Sans MS" panose="030F0702030302020204" pitchFamily="66" charset="0"/>
              </a:rPr>
              <a:t>Research</a:t>
            </a:r>
            <a:r>
              <a:rPr lang="en-GB" sz="2000" dirty="0">
                <a:solidFill>
                  <a:srgbClr val="2F303A"/>
                </a:solidFill>
                <a:latin typeface="Comic Sans MS" panose="030F0702030302020204" pitchFamily="66" charset="0"/>
              </a:rPr>
              <a:t> the </a:t>
            </a:r>
            <a:r>
              <a:rPr lang="en-GB" sz="2000" b="0" i="0" dirty="0">
                <a:solidFill>
                  <a:srgbClr val="2F303A"/>
                </a:solidFill>
                <a:effectLst/>
                <a:latin typeface="Comic Sans MS" panose="030F0702030302020204" pitchFamily="66" charset="0"/>
              </a:rPr>
              <a:t>attributes to find out how the  characteristics (e.g.  large ears) help animals.</a:t>
            </a:r>
            <a:endParaRPr lang="en-GB" sz="2000" dirty="0">
              <a:solidFill>
                <a:srgbClr val="2F303A"/>
              </a:solidFill>
              <a:latin typeface="Comic Sans MS" panose="030F0702030302020204" pitchFamily="66" charset="0"/>
            </a:endParaRPr>
          </a:p>
        </p:txBody>
      </p:sp>
    </p:spTree>
    <p:extLst>
      <p:ext uri="{BB962C8B-B14F-4D97-AF65-F5344CB8AC3E}">
        <p14:creationId xmlns:p14="http://schemas.microsoft.com/office/powerpoint/2010/main" val="379394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0912E249-670F-6E7E-B020-0FEE4C76D130}"/>
              </a:ext>
            </a:extLst>
          </p:cNvPr>
          <p:cNvSpPr txBox="1"/>
          <p:nvPr/>
        </p:nvSpPr>
        <p:spPr>
          <a:xfrm>
            <a:off x="1986169" y="434732"/>
            <a:ext cx="8219661" cy="646331"/>
          </a:xfrm>
          <a:prstGeom prst="rect">
            <a:avLst/>
          </a:prstGeom>
          <a:noFill/>
        </p:spPr>
        <p:txBody>
          <a:bodyPr wrap="square" rtlCol="0">
            <a:spAutoFit/>
          </a:bodyPr>
          <a:lstStyle/>
          <a:p>
            <a:pPr algn="ctr"/>
            <a:r>
              <a:rPr lang="en-GB" sz="3600" dirty="0">
                <a:latin typeface="Comic Sans MS" panose="030F0702030302020204" pitchFamily="66" charset="0"/>
              </a:rPr>
              <a:t>STEM in the Outdoors</a:t>
            </a:r>
          </a:p>
        </p:txBody>
      </p:sp>
      <p:sp>
        <p:nvSpPr>
          <p:cNvPr id="5" name="TextBox 4">
            <a:extLst>
              <a:ext uri="{FF2B5EF4-FFF2-40B4-BE49-F238E27FC236}">
                <a16:creationId xmlns:a16="http://schemas.microsoft.com/office/drawing/2014/main" id="{8423E0CB-57DC-FEB9-389D-25367A0F6752}"/>
              </a:ext>
            </a:extLst>
          </p:cNvPr>
          <p:cNvSpPr txBox="1"/>
          <p:nvPr/>
        </p:nvSpPr>
        <p:spPr>
          <a:xfrm rot="21126230">
            <a:off x="1131810" y="1636536"/>
            <a:ext cx="4567543" cy="4431983"/>
          </a:xfrm>
          <a:prstGeom prst="rect">
            <a:avLst/>
          </a:prstGeom>
          <a:noFill/>
        </p:spPr>
        <p:txBody>
          <a:bodyPr wrap="square" rtlCol="0">
            <a:spAutoFit/>
          </a:bodyPr>
          <a:lstStyle/>
          <a:p>
            <a:pPr algn="just"/>
            <a:r>
              <a:rPr lang="en-GB" dirty="0">
                <a:latin typeface="Comic Sans MS" panose="030F0702030302020204" pitchFamily="66" charset="0"/>
              </a:rPr>
              <a:t>Can you make a dry and warm tent for teddy to sleep in?</a:t>
            </a:r>
          </a:p>
          <a:p>
            <a:pPr algn="just"/>
            <a:r>
              <a:rPr lang="en-GB" dirty="0">
                <a:latin typeface="Comic Sans MS" panose="030F0702030302020204" pitchFamily="66" charset="0"/>
              </a:rPr>
              <a:t>Learners select materials and create a shelter and test.</a:t>
            </a:r>
          </a:p>
          <a:p>
            <a:pPr algn="just"/>
            <a:endParaRPr lang="en-GB" sz="1600" i="1" dirty="0">
              <a:latin typeface="Comic Sans MS" panose="030F0702030302020204" pitchFamily="66" charset="0"/>
            </a:endParaRPr>
          </a:p>
          <a:p>
            <a:pPr algn="just"/>
            <a:r>
              <a:rPr lang="en-GB" sz="1600" i="1" dirty="0">
                <a:latin typeface="Comic Sans MS" panose="030F0702030302020204" pitchFamily="66" charset="0"/>
              </a:rPr>
              <a:t>I enjoy experimenting with a range of textiles. </a:t>
            </a:r>
            <a:r>
              <a:rPr lang="en-GB" sz="1600" b="1" i="1" dirty="0">
                <a:solidFill>
                  <a:srgbClr val="00B0F0"/>
                </a:solidFill>
                <a:latin typeface="Comic Sans MS" panose="030F0702030302020204" pitchFamily="66" charset="0"/>
              </a:rPr>
              <a:t>TCH 0-04b</a:t>
            </a:r>
          </a:p>
          <a:p>
            <a:pPr algn="just"/>
            <a:endParaRPr lang="en-GB" sz="1600" i="1" dirty="0">
              <a:latin typeface="Comic Sans MS" panose="030F0702030302020204" pitchFamily="66" charset="0"/>
            </a:endParaRPr>
          </a:p>
          <a:p>
            <a:pPr algn="just"/>
            <a:r>
              <a:rPr lang="en-GB" sz="1600" i="1" dirty="0">
                <a:latin typeface="Comic Sans MS" panose="030F0702030302020204" pitchFamily="66" charset="0"/>
              </a:rPr>
              <a:t>I can share thoughts with others to help further develop ideas and solve problems. </a:t>
            </a:r>
            <a:r>
              <a:rPr lang="en-GB" sz="1600" b="1" i="1" dirty="0">
                <a:solidFill>
                  <a:srgbClr val="00B0F0"/>
                </a:solidFill>
                <a:latin typeface="Comic Sans MS" panose="030F0702030302020204" pitchFamily="66" charset="0"/>
              </a:rPr>
              <a:t>TCH 0-04c</a:t>
            </a:r>
          </a:p>
          <a:p>
            <a:pPr algn="just"/>
            <a:endParaRPr lang="en-GB" sz="1600" i="1" dirty="0">
              <a:latin typeface="Comic Sans MS" panose="030F0702030302020204" pitchFamily="66" charset="0"/>
            </a:endParaRPr>
          </a:p>
          <a:p>
            <a:pPr algn="just"/>
            <a:r>
              <a:rPr lang="en-GB" sz="1600" i="1" dirty="0">
                <a:latin typeface="Comic Sans MS" panose="030F0702030302020204" pitchFamily="66" charset="0"/>
              </a:rPr>
              <a:t>I explore ways to design and construct models. </a:t>
            </a:r>
            <a:r>
              <a:rPr lang="en-GB" sz="1600" b="1" i="1" dirty="0">
                <a:solidFill>
                  <a:srgbClr val="00B0F0"/>
                </a:solidFill>
                <a:latin typeface="Comic Sans MS" panose="030F0702030302020204" pitchFamily="66" charset="0"/>
              </a:rPr>
              <a:t>TCH 0-09a</a:t>
            </a:r>
          </a:p>
          <a:p>
            <a:pPr algn="just"/>
            <a:endParaRPr lang="en-GB" sz="1600" i="1" dirty="0">
              <a:latin typeface="Comic Sans MS" panose="030F0702030302020204" pitchFamily="66" charset="0"/>
            </a:endParaRPr>
          </a:p>
          <a:p>
            <a:pPr algn="just"/>
            <a:r>
              <a:rPr lang="en-GB" sz="1600" i="1" dirty="0">
                <a:latin typeface="Comic Sans MS" panose="030F0702030302020204" pitchFamily="66" charset="0"/>
              </a:rPr>
              <a:t>I explore everyday materials in the creation of pictures/models/concepts</a:t>
            </a:r>
            <a:r>
              <a:rPr lang="en-GB" i="1" dirty="0"/>
              <a:t>.</a:t>
            </a:r>
            <a:r>
              <a:rPr lang="en-GB" sz="1800" i="1" dirty="0">
                <a:latin typeface="Comic Sans MS" panose="030F0702030302020204" pitchFamily="66" charset="0"/>
              </a:rPr>
              <a:t> </a:t>
            </a:r>
            <a:r>
              <a:rPr lang="en-GB" sz="1600" b="1" i="1" dirty="0">
                <a:solidFill>
                  <a:srgbClr val="00B0F0"/>
                </a:solidFill>
                <a:latin typeface="Comic Sans MS" panose="030F0702030302020204" pitchFamily="66" charset="0"/>
              </a:rPr>
              <a:t>TCH 0-10a</a:t>
            </a:r>
            <a:endParaRPr lang="en-GB" b="1" i="1" dirty="0">
              <a:solidFill>
                <a:srgbClr val="00B0F0"/>
              </a:solidFill>
            </a:endParaRPr>
          </a:p>
        </p:txBody>
      </p:sp>
      <p:pic>
        <p:nvPicPr>
          <p:cNvPr id="6" name="Picture 5">
            <a:extLst>
              <a:ext uri="{FF2B5EF4-FFF2-40B4-BE49-F238E27FC236}">
                <a16:creationId xmlns:a16="http://schemas.microsoft.com/office/drawing/2014/main" id="{29404673-26ED-85D4-CAF5-8D01020344AA}"/>
              </a:ext>
            </a:extLst>
          </p:cNvPr>
          <p:cNvPicPr>
            <a:picLocks noChangeAspect="1"/>
          </p:cNvPicPr>
          <p:nvPr/>
        </p:nvPicPr>
        <p:blipFill>
          <a:blip r:embed="rId4"/>
          <a:stretch>
            <a:fillRect/>
          </a:stretch>
        </p:blipFill>
        <p:spPr>
          <a:xfrm rot="1250235">
            <a:off x="8938829" y="964248"/>
            <a:ext cx="2534000" cy="2520000"/>
          </a:xfrm>
          <a:prstGeom prst="rect">
            <a:avLst/>
          </a:prstGeom>
        </p:spPr>
      </p:pic>
      <p:pic>
        <p:nvPicPr>
          <p:cNvPr id="7" name="Picture 6">
            <a:extLst>
              <a:ext uri="{FF2B5EF4-FFF2-40B4-BE49-F238E27FC236}">
                <a16:creationId xmlns:a16="http://schemas.microsoft.com/office/drawing/2014/main" id="{66C00F98-1705-B1B5-2DD8-F8A50F2D5126}"/>
              </a:ext>
            </a:extLst>
          </p:cNvPr>
          <p:cNvPicPr>
            <a:picLocks noChangeAspect="1"/>
          </p:cNvPicPr>
          <p:nvPr/>
        </p:nvPicPr>
        <p:blipFill>
          <a:blip r:embed="rId5"/>
          <a:stretch>
            <a:fillRect/>
          </a:stretch>
        </p:blipFill>
        <p:spPr>
          <a:xfrm rot="20788813">
            <a:off x="6937351" y="3671658"/>
            <a:ext cx="2848668" cy="2289108"/>
          </a:xfrm>
          <a:prstGeom prst="rect">
            <a:avLst/>
          </a:prstGeom>
        </p:spPr>
      </p:pic>
    </p:spTree>
    <p:extLst>
      <p:ext uri="{BB962C8B-B14F-4D97-AF65-F5344CB8AC3E}">
        <p14:creationId xmlns:p14="http://schemas.microsoft.com/office/powerpoint/2010/main" val="36027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0912E249-670F-6E7E-B020-0FEE4C76D130}"/>
              </a:ext>
            </a:extLst>
          </p:cNvPr>
          <p:cNvSpPr txBox="1"/>
          <p:nvPr/>
        </p:nvSpPr>
        <p:spPr>
          <a:xfrm>
            <a:off x="1794463" y="327786"/>
            <a:ext cx="8219661" cy="646331"/>
          </a:xfrm>
          <a:prstGeom prst="rect">
            <a:avLst/>
          </a:prstGeom>
          <a:noFill/>
        </p:spPr>
        <p:txBody>
          <a:bodyPr wrap="square" rtlCol="0">
            <a:spAutoFit/>
          </a:bodyPr>
          <a:lstStyle/>
          <a:p>
            <a:pPr algn="ctr"/>
            <a:r>
              <a:rPr lang="en-GB" sz="3600" dirty="0">
                <a:latin typeface="Comic Sans MS" panose="030F0702030302020204" pitchFamily="66" charset="0"/>
              </a:rPr>
              <a:t>STEM in the Outdoors</a:t>
            </a:r>
          </a:p>
        </p:txBody>
      </p:sp>
      <p:sp>
        <p:nvSpPr>
          <p:cNvPr id="5" name="TextBox 4">
            <a:extLst>
              <a:ext uri="{FF2B5EF4-FFF2-40B4-BE49-F238E27FC236}">
                <a16:creationId xmlns:a16="http://schemas.microsoft.com/office/drawing/2014/main" id="{8423E0CB-57DC-FEB9-389D-25367A0F6752}"/>
              </a:ext>
            </a:extLst>
          </p:cNvPr>
          <p:cNvSpPr txBox="1"/>
          <p:nvPr/>
        </p:nvSpPr>
        <p:spPr>
          <a:xfrm rot="21268604">
            <a:off x="807052" y="1388353"/>
            <a:ext cx="4567543" cy="4524315"/>
          </a:xfrm>
          <a:prstGeom prst="rect">
            <a:avLst/>
          </a:prstGeom>
          <a:noFill/>
        </p:spPr>
        <p:txBody>
          <a:bodyPr wrap="square" rtlCol="0">
            <a:spAutoFit/>
          </a:bodyPr>
          <a:lstStyle/>
          <a:p>
            <a:pPr algn="just"/>
            <a:r>
              <a:rPr lang="en-GB" dirty="0">
                <a:latin typeface="Comic Sans MS" panose="030F0702030302020204" pitchFamily="66" charset="0"/>
              </a:rPr>
              <a:t>Can you create an instrument to measure and record (e.g. wind, rain or temperature) the weather using natural and other resources? </a:t>
            </a:r>
          </a:p>
          <a:p>
            <a:pPr algn="just"/>
            <a:endParaRPr lang="en-GB" i="1" dirty="0">
              <a:latin typeface="Comic Sans MS" panose="030F0702030302020204" pitchFamily="66" charset="0"/>
            </a:endParaRPr>
          </a:p>
          <a:p>
            <a:pPr algn="just"/>
            <a:r>
              <a:rPr lang="en-GB" dirty="0">
                <a:latin typeface="Comic Sans MS" panose="030F0702030302020204" pitchFamily="66" charset="0"/>
              </a:rPr>
              <a:t>Learners  work together and using  natural resources and/or additional materials, create an instrument to measure the weather. They explain how their instrument works  and justify their choice of materials.</a:t>
            </a:r>
          </a:p>
          <a:p>
            <a:pPr algn="just"/>
            <a:r>
              <a:rPr lang="en-GB" dirty="0">
                <a:latin typeface="Comic Sans MS" panose="030F0702030302020204" pitchFamily="66" charset="0"/>
              </a:rPr>
              <a:t>They record the weather using their instrument; this could involve recording data on a table, making sketches or taking photographs. Learners then display their data appropriately.</a:t>
            </a:r>
          </a:p>
        </p:txBody>
      </p:sp>
      <p:sp>
        <p:nvSpPr>
          <p:cNvPr id="6" name="TextBox 5">
            <a:extLst>
              <a:ext uri="{FF2B5EF4-FFF2-40B4-BE49-F238E27FC236}">
                <a16:creationId xmlns:a16="http://schemas.microsoft.com/office/drawing/2014/main" id="{B737A814-771B-7D99-D9A2-5B33BA03F5B0}"/>
              </a:ext>
            </a:extLst>
          </p:cNvPr>
          <p:cNvSpPr txBox="1"/>
          <p:nvPr/>
        </p:nvSpPr>
        <p:spPr>
          <a:xfrm rot="465732">
            <a:off x="6921119" y="1126105"/>
            <a:ext cx="4832264" cy="3662541"/>
          </a:xfrm>
          <a:prstGeom prst="rect">
            <a:avLst/>
          </a:prstGeom>
          <a:noFill/>
        </p:spPr>
        <p:txBody>
          <a:bodyPr wrap="square">
            <a:spAutoFit/>
          </a:bodyPr>
          <a:lstStyle/>
          <a:p>
            <a:pPr algn="just"/>
            <a:r>
              <a:rPr lang="en-GB" sz="1600" i="1" dirty="0">
                <a:latin typeface="Comic Sans MS" panose="030F0702030302020204" pitchFamily="66" charset="0"/>
              </a:rPr>
              <a:t>By using a range of instruments, I can measure</a:t>
            </a:r>
          </a:p>
          <a:p>
            <a:pPr algn="just"/>
            <a:r>
              <a:rPr lang="en-GB" sz="1600" i="1" dirty="0">
                <a:latin typeface="Comic Sans MS" panose="030F0702030302020204" pitchFamily="66" charset="0"/>
              </a:rPr>
              <a:t>and record the weather and discuss how</a:t>
            </a:r>
          </a:p>
          <a:p>
            <a:pPr algn="just"/>
            <a:r>
              <a:rPr lang="en-GB" sz="1600" i="1" dirty="0">
                <a:latin typeface="Comic Sans MS" panose="030F0702030302020204" pitchFamily="66" charset="0"/>
              </a:rPr>
              <a:t>weather affects my life. </a:t>
            </a:r>
            <a:r>
              <a:rPr lang="en-GB" sz="1600" b="1" i="1" dirty="0">
                <a:solidFill>
                  <a:srgbClr val="FF00FF"/>
                </a:solidFill>
                <a:latin typeface="Comic Sans MS" panose="030F0702030302020204" pitchFamily="66" charset="0"/>
              </a:rPr>
              <a:t>SOC 1-12a</a:t>
            </a:r>
          </a:p>
          <a:p>
            <a:pPr algn="just"/>
            <a:r>
              <a:rPr lang="en-GB" sz="1600" i="1" dirty="0">
                <a:latin typeface="Comic Sans MS" panose="030F0702030302020204" pitchFamily="66" charset="0"/>
              </a:rPr>
              <a:t>I can estimate how long or heavy an object is,</a:t>
            </a:r>
          </a:p>
          <a:p>
            <a:pPr algn="just"/>
            <a:r>
              <a:rPr lang="en-GB" sz="1600" i="1" dirty="0">
                <a:latin typeface="Comic Sans MS" panose="030F0702030302020204" pitchFamily="66" charset="0"/>
              </a:rPr>
              <a:t>or the amount it holds, using everyday things</a:t>
            </a:r>
          </a:p>
          <a:p>
            <a:pPr algn="just"/>
            <a:r>
              <a:rPr lang="en-GB" sz="1600" i="1" dirty="0">
                <a:latin typeface="Comic Sans MS" panose="030F0702030302020204" pitchFamily="66" charset="0"/>
              </a:rPr>
              <a:t>as a guide, then measure or weigh using</a:t>
            </a:r>
          </a:p>
          <a:p>
            <a:pPr algn="just"/>
            <a:r>
              <a:rPr lang="en-GB" sz="1600" i="1" dirty="0">
                <a:latin typeface="Comic Sans MS" panose="030F0702030302020204" pitchFamily="66" charset="0"/>
              </a:rPr>
              <a:t>appropriate instruments. </a:t>
            </a:r>
            <a:r>
              <a:rPr lang="en-GB" sz="1600" b="1" i="1" dirty="0">
                <a:solidFill>
                  <a:srgbClr val="0070C0"/>
                </a:solidFill>
                <a:latin typeface="Comic Sans MS" panose="030F0702030302020204" pitchFamily="66" charset="0"/>
              </a:rPr>
              <a:t>MNU 1-11a</a:t>
            </a:r>
          </a:p>
          <a:p>
            <a:pPr algn="just"/>
            <a:r>
              <a:rPr lang="en-GB" sz="1600" i="1" dirty="0">
                <a:latin typeface="Comic Sans MS" panose="030F0702030302020204" pitchFamily="66" charset="0"/>
              </a:rPr>
              <a:t>By safely observing and recording the sun and</a:t>
            </a:r>
          </a:p>
          <a:p>
            <a:pPr algn="just"/>
            <a:r>
              <a:rPr lang="en-GB" sz="1600" i="1" dirty="0">
                <a:latin typeface="Comic Sans MS" panose="030F0702030302020204" pitchFamily="66" charset="0"/>
              </a:rPr>
              <a:t>moon at various times, I can describe their</a:t>
            </a:r>
          </a:p>
          <a:p>
            <a:pPr algn="just"/>
            <a:r>
              <a:rPr lang="en-GB" sz="1600" i="1" dirty="0">
                <a:latin typeface="Comic Sans MS" panose="030F0702030302020204" pitchFamily="66" charset="0"/>
              </a:rPr>
              <a:t>patterns of movement and changes over time.</a:t>
            </a:r>
          </a:p>
          <a:p>
            <a:pPr algn="just"/>
            <a:r>
              <a:rPr lang="en-GB" sz="1600" i="1" dirty="0">
                <a:latin typeface="Comic Sans MS" panose="030F0702030302020204" pitchFamily="66" charset="0"/>
              </a:rPr>
              <a:t>I can relate these to the length of a day, a</a:t>
            </a:r>
          </a:p>
          <a:p>
            <a:pPr algn="just"/>
            <a:r>
              <a:rPr lang="en-GB" sz="1600" i="1" dirty="0">
                <a:latin typeface="Comic Sans MS" panose="030F0702030302020204" pitchFamily="66" charset="0"/>
              </a:rPr>
              <a:t>month and a year. </a:t>
            </a:r>
            <a:r>
              <a:rPr lang="en-GB" sz="1600" b="1" i="1" dirty="0">
                <a:solidFill>
                  <a:srgbClr val="00B050"/>
                </a:solidFill>
                <a:latin typeface="Comic Sans MS" panose="030F0702030302020204" pitchFamily="66" charset="0"/>
              </a:rPr>
              <a:t>SCN 1-06a</a:t>
            </a:r>
          </a:p>
          <a:p>
            <a:pPr algn="just"/>
            <a:r>
              <a:rPr lang="en-GB" sz="1600" i="1" dirty="0">
                <a:latin typeface="Comic Sans MS" panose="030F0702030302020204" pitchFamily="66" charset="0"/>
              </a:rPr>
              <a:t>I can design and construct models and explain</a:t>
            </a:r>
          </a:p>
          <a:p>
            <a:pPr algn="just"/>
            <a:r>
              <a:rPr lang="en-GB" sz="1600" i="1" dirty="0">
                <a:latin typeface="Comic Sans MS" panose="030F0702030302020204" pitchFamily="66" charset="0"/>
              </a:rPr>
              <a:t>my solutions. </a:t>
            </a:r>
            <a:r>
              <a:rPr lang="en-GB" sz="1600" b="1" i="1" dirty="0">
                <a:solidFill>
                  <a:srgbClr val="00B0F0"/>
                </a:solidFill>
                <a:latin typeface="Comic Sans MS" panose="030F0702030302020204" pitchFamily="66" charset="0"/>
              </a:rPr>
              <a:t>TCH 1-10a</a:t>
            </a:r>
          </a:p>
        </p:txBody>
      </p:sp>
      <p:pic>
        <p:nvPicPr>
          <p:cNvPr id="8" name="Picture 7" descr="A picture containing tree, ground, outdoor&#10;&#10;Description automatically generated">
            <a:extLst>
              <a:ext uri="{FF2B5EF4-FFF2-40B4-BE49-F238E27FC236}">
                <a16:creationId xmlns:a16="http://schemas.microsoft.com/office/drawing/2014/main" id="{D04E0E91-41C1-B7B1-65F4-6545B63EDA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15577" y="4554583"/>
            <a:ext cx="3095635" cy="2064764"/>
          </a:xfrm>
          <a:prstGeom prst="rect">
            <a:avLst/>
          </a:prstGeom>
        </p:spPr>
      </p:pic>
      <p:sp>
        <p:nvSpPr>
          <p:cNvPr id="9" name="TextBox 8">
            <a:extLst>
              <a:ext uri="{FF2B5EF4-FFF2-40B4-BE49-F238E27FC236}">
                <a16:creationId xmlns:a16="http://schemas.microsoft.com/office/drawing/2014/main" id="{B3F4BDF2-5B11-1E3B-B6DE-EB649FB5BC74}"/>
              </a:ext>
            </a:extLst>
          </p:cNvPr>
          <p:cNvSpPr txBox="1"/>
          <p:nvPr/>
        </p:nvSpPr>
        <p:spPr>
          <a:xfrm>
            <a:off x="8550316" y="7009591"/>
            <a:ext cx="495343" cy="1754326"/>
          </a:xfrm>
          <a:prstGeom prst="rect">
            <a:avLst/>
          </a:prstGeom>
          <a:noFill/>
        </p:spPr>
        <p:txBody>
          <a:bodyPr wrap="square" rtlCol="0">
            <a:spAutoFit/>
          </a:bodyPr>
          <a:lstStyle/>
          <a:p>
            <a:r>
              <a:rPr lang="en-GB" sz="900">
                <a:hlinkClick r:id="rId5" tooltip="https://www.flickr.com/photos/84496435@N00/437673534/"/>
              </a:rPr>
              <a:t>This Photo</a:t>
            </a:r>
            <a:r>
              <a:rPr lang="en-GB" sz="900"/>
              <a:t> by Unknown Author is licensed under </a:t>
            </a:r>
            <a:r>
              <a:rPr lang="en-GB" sz="900">
                <a:hlinkClick r:id="rId6" tooltip="https://creativecommons.org/licenses/by-nc/3.0/"/>
              </a:rPr>
              <a:t>CC BY-NC</a:t>
            </a:r>
            <a:endParaRPr lang="en-GB" sz="900"/>
          </a:p>
        </p:txBody>
      </p:sp>
    </p:spTree>
    <p:extLst>
      <p:ext uri="{BB962C8B-B14F-4D97-AF65-F5344CB8AC3E}">
        <p14:creationId xmlns:p14="http://schemas.microsoft.com/office/powerpoint/2010/main" val="36144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0912E249-670F-6E7E-B020-0FEE4C76D130}"/>
              </a:ext>
            </a:extLst>
          </p:cNvPr>
          <p:cNvSpPr txBox="1"/>
          <p:nvPr/>
        </p:nvSpPr>
        <p:spPr>
          <a:xfrm>
            <a:off x="1986169" y="434732"/>
            <a:ext cx="8219661" cy="646331"/>
          </a:xfrm>
          <a:prstGeom prst="rect">
            <a:avLst/>
          </a:prstGeom>
          <a:noFill/>
        </p:spPr>
        <p:txBody>
          <a:bodyPr wrap="square" rtlCol="0">
            <a:spAutoFit/>
          </a:bodyPr>
          <a:lstStyle/>
          <a:p>
            <a:pPr algn="ctr"/>
            <a:r>
              <a:rPr lang="en-GB" sz="3600" dirty="0">
                <a:latin typeface="Comic Sans MS" panose="030F0702030302020204" pitchFamily="66" charset="0"/>
              </a:rPr>
              <a:t>STEM in the Outdoors</a:t>
            </a:r>
          </a:p>
        </p:txBody>
      </p:sp>
      <p:sp>
        <p:nvSpPr>
          <p:cNvPr id="3" name="TextBox 2">
            <a:extLst>
              <a:ext uri="{FF2B5EF4-FFF2-40B4-BE49-F238E27FC236}">
                <a16:creationId xmlns:a16="http://schemas.microsoft.com/office/drawing/2014/main" id="{F558E340-69DA-ED07-86F4-2E117251C646}"/>
              </a:ext>
            </a:extLst>
          </p:cNvPr>
          <p:cNvSpPr txBox="1"/>
          <p:nvPr/>
        </p:nvSpPr>
        <p:spPr>
          <a:xfrm rot="705121">
            <a:off x="5762266" y="1527664"/>
            <a:ext cx="4794013" cy="3970318"/>
          </a:xfrm>
          <a:prstGeom prst="rect">
            <a:avLst/>
          </a:prstGeom>
          <a:noFill/>
        </p:spPr>
        <p:txBody>
          <a:bodyPr wrap="square" rtlCol="0">
            <a:spAutoFit/>
          </a:bodyPr>
          <a:lstStyle/>
          <a:p>
            <a:pPr algn="just"/>
            <a:r>
              <a:rPr lang="en-GB" b="1" i="1" dirty="0">
                <a:latin typeface="Comic Sans MS" panose="030F0702030302020204" pitchFamily="66" charset="0"/>
              </a:rPr>
              <a:t>How long does it take for a puddle to evaporate?</a:t>
            </a:r>
          </a:p>
          <a:p>
            <a:pPr algn="just"/>
            <a:endParaRPr lang="en-GB" dirty="0">
              <a:latin typeface="Comic Sans MS" panose="030F0702030302020204" pitchFamily="66" charset="0"/>
            </a:endParaRPr>
          </a:p>
          <a:p>
            <a:pPr algn="just"/>
            <a:r>
              <a:rPr lang="en-GB" dirty="0">
                <a:latin typeface="Comic Sans MS" panose="030F0702030302020204" pitchFamily="66" charset="0"/>
              </a:rPr>
              <a:t>Learners explore the change in state of water on a sunny day.</a:t>
            </a:r>
          </a:p>
          <a:p>
            <a:pPr algn="just"/>
            <a:endParaRPr lang="en-GB" dirty="0">
              <a:latin typeface="Comic Sans MS" panose="030F0702030302020204" pitchFamily="66" charset="0"/>
            </a:endParaRPr>
          </a:p>
          <a:p>
            <a:pPr algn="just"/>
            <a:r>
              <a:rPr lang="en-GB" sz="1600" i="1" dirty="0">
                <a:latin typeface="Comic Sans MS" panose="030F0702030302020204" pitchFamily="66" charset="0"/>
              </a:rPr>
              <a:t>I can explain how different methods can</a:t>
            </a:r>
          </a:p>
          <a:p>
            <a:pPr algn="just"/>
            <a:r>
              <a:rPr lang="en-GB" sz="1600" i="1" dirty="0">
                <a:latin typeface="Comic Sans MS" panose="030F0702030302020204" pitchFamily="66" charset="0"/>
              </a:rPr>
              <a:t>be used to find the perimeter and area of a simple 2D shape or volume of a simple 3D object. </a:t>
            </a:r>
            <a:r>
              <a:rPr lang="en-GB" sz="1600" b="1" i="1" dirty="0">
                <a:solidFill>
                  <a:srgbClr val="0070C0"/>
                </a:solidFill>
                <a:latin typeface="Comic Sans MS" panose="030F0702030302020204" pitchFamily="66" charset="0"/>
              </a:rPr>
              <a:t>MNU 2-11c</a:t>
            </a:r>
          </a:p>
          <a:p>
            <a:pPr algn="just"/>
            <a:endParaRPr lang="en-GB" sz="1600" i="1" dirty="0">
              <a:latin typeface="Comic Sans MS" panose="030F0702030302020204" pitchFamily="66" charset="0"/>
            </a:endParaRPr>
          </a:p>
          <a:p>
            <a:pPr algn="just"/>
            <a:r>
              <a:rPr lang="en-GB" sz="1600" i="1" dirty="0">
                <a:latin typeface="Comic Sans MS" panose="030F0702030302020204" pitchFamily="66" charset="0"/>
              </a:rPr>
              <a:t>I can apply my knowledge of how water</a:t>
            </a:r>
          </a:p>
          <a:p>
            <a:pPr algn="just"/>
            <a:r>
              <a:rPr lang="en-GB" sz="1600" i="1" dirty="0">
                <a:latin typeface="Comic Sans MS" panose="030F0702030302020204" pitchFamily="66" charset="0"/>
              </a:rPr>
              <a:t>changes state to help me understand</a:t>
            </a:r>
          </a:p>
          <a:p>
            <a:pPr algn="just"/>
            <a:r>
              <a:rPr lang="en-GB" sz="1600" i="1" dirty="0">
                <a:latin typeface="Comic Sans MS" panose="030F0702030302020204" pitchFamily="66" charset="0"/>
              </a:rPr>
              <a:t>the processes involved in the water cycle in nature over time. </a:t>
            </a:r>
            <a:r>
              <a:rPr lang="en-GB" sz="1600" b="1" i="1" dirty="0">
                <a:solidFill>
                  <a:srgbClr val="00B050"/>
                </a:solidFill>
                <a:latin typeface="Comic Sans MS" panose="030F0702030302020204" pitchFamily="66" charset="0"/>
              </a:rPr>
              <a:t>SCN 2-05a</a:t>
            </a:r>
          </a:p>
        </p:txBody>
      </p:sp>
      <p:pic>
        <p:nvPicPr>
          <p:cNvPr id="7" name="Picture 6" descr="A picture containing outdoor, yellow, ground, hydrant&#10;&#10;Description automatically generated">
            <a:extLst>
              <a:ext uri="{FF2B5EF4-FFF2-40B4-BE49-F238E27FC236}">
                <a16:creationId xmlns:a16="http://schemas.microsoft.com/office/drawing/2014/main" id="{E53B24CC-79BD-2936-5654-E9B3E3687E0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166860">
            <a:off x="1648956" y="3669134"/>
            <a:ext cx="3369276" cy="2526957"/>
          </a:xfrm>
          <a:prstGeom prst="rect">
            <a:avLst/>
          </a:prstGeom>
        </p:spPr>
      </p:pic>
      <p:pic>
        <p:nvPicPr>
          <p:cNvPr id="9" name="Picture 8">
            <a:extLst>
              <a:ext uri="{FF2B5EF4-FFF2-40B4-BE49-F238E27FC236}">
                <a16:creationId xmlns:a16="http://schemas.microsoft.com/office/drawing/2014/main" id="{8C5E2CD6-14C2-0A49-7E9F-7AAC508B68C9}"/>
              </a:ext>
            </a:extLst>
          </p:cNvPr>
          <p:cNvPicPr>
            <a:picLocks noChangeAspect="1"/>
          </p:cNvPicPr>
          <p:nvPr/>
        </p:nvPicPr>
        <p:blipFill>
          <a:blip r:embed="rId5"/>
          <a:stretch>
            <a:fillRect/>
          </a:stretch>
        </p:blipFill>
        <p:spPr>
          <a:xfrm rot="352223">
            <a:off x="624684" y="923243"/>
            <a:ext cx="3086473" cy="2354090"/>
          </a:xfrm>
          <a:prstGeom prst="rect">
            <a:avLst/>
          </a:prstGeom>
        </p:spPr>
      </p:pic>
    </p:spTree>
    <p:extLst>
      <p:ext uri="{BB962C8B-B14F-4D97-AF65-F5344CB8AC3E}">
        <p14:creationId xmlns:p14="http://schemas.microsoft.com/office/powerpoint/2010/main" val="25872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2" name="Picture 1">
            <a:extLst>
              <a:ext uri="{FF2B5EF4-FFF2-40B4-BE49-F238E27FC236}">
                <a16:creationId xmlns:a16="http://schemas.microsoft.com/office/drawing/2014/main" id="{7BB49D10-37FD-010B-376C-26D400AD3A54}"/>
              </a:ext>
            </a:extLst>
          </p:cNvPr>
          <p:cNvPicPr>
            <a:picLocks noChangeAspect="1"/>
          </p:cNvPicPr>
          <p:nvPr/>
        </p:nvPicPr>
        <p:blipFill>
          <a:blip r:embed="rId4"/>
          <a:stretch>
            <a:fillRect/>
          </a:stretch>
        </p:blipFill>
        <p:spPr>
          <a:xfrm>
            <a:off x="6396049" y="1692398"/>
            <a:ext cx="4382788" cy="2924605"/>
          </a:xfrm>
          <a:prstGeom prst="rect">
            <a:avLst/>
          </a:prstGeom>
        </p:spPr>
      </p:pic>
      <p:sp>
        <p:nvSpPr>
          <p:cNvPr id="6" name="TextBox 5">
            <a:extLst>
              <a:ext uri="{FF2B5EF4-FFF2-40B4-BE49-F238E27FC236}">
                <a16:creationId xmlns:a16="http://schemas.microsoft.com/office/drawing/2014/main" id="{B31C8DCA-FF67-AC77-4591-7C62E8EC6249}"/>
              </a:ext>
            </a:extLst>
          </p:cNvPr>
          <p:cNvSpPr txBox="1"/>
          <p:nvPr/>
        </p:nvSpPr>
        <p:spPr>
          <a:xfrm>
            <a:off x="1339273" y="694639"/>
            <a:ext cx="3749963" cy="646331"/>
          </a:xfrm>
          <a:prstGeom prst="rect">
            <a:avLst/>
          </a:prstGeom>
          <a:noFill/>
        </p:spPr>
        <p:txBody>
          <a:bodyPr wrap="square">
            <a:spAutoFit/>
          </a:bodyPr>
          <a:lstStyle/>
          <a:p>
            <a:r>
              <a:rPr lang="en-US" sz="3600" dirty="0">
                <a:latin typeface="Comic Sans MS" panose="030F0702030302020204" pitchFamily="66" charset="0"/>
              </a:rPr>
              <a:t>What is STEM? </a:t>
            </a:r>
            <a:endParaRPr lang="en-GB" sz="3600" dirty="0">
              <a:latin typeface="Comic Sans MS" panose="030F0702030302020204" pitchFamily="66" charset="0"/>
            </a:endParaRPr>
          </a:p>
        </p:txBody>
      </p:sp>
      <p:sp>
        <p:nvSpPr>
          <p:cNvPr id="7" name="Content Placeholder 3">
            <a:extLst>
              <a:ext uri="{FF2B5EF4-FFF2-40B4-BE49-F238E27FC236}">
                <a16:creationId xmlns:a16="http://schemas.microsoft.com/office/drawing/2014/main" id="{9F496524-3FBA-A448-3816-FBDB4B1FEEB6}"/>
              </a:ext>
            </a:extLst>
          </p:cNvPr>
          <p:cNvSpPr txBox="1">
            <a:spLocks/>
          </p:cNvSpPr>
          <p:nvPr/>
        </p:nvSpPr>
        <p:spPr>
          <a:xfrm>
            <a:off x="1132514" y="2571172"/>
            <a:ext cx="4663440" cy="3200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CCED2"/>
              </a:buClr>
              <a:buFont typeface="Wingdings" pitchFamily="2" charset="2"/>
              <a:buChar char="v"/>
            </a:pPr>
            <a:r>
              <a:rPr lang="en-US" sz="3200" dirty="0"/>
              <a:t> </a:t>
            </a:r>
            <a:r>
              <a:rPr lang="en-US" sz="3200" dirty="0">
                <a:latin typeface="Comic Sans MS" panose="030F0702030302020204" pitchFamily="66" charset="0"/>
              </a:rPr>
              <a:t>Science</a:t>
            </a:r>
          </a:p>
          <a:p>
            <a:pPr>
              <a:buClr>
                <a:srgbClr val="3CCED2"/>
              </a:buClr>
              <a:buFont typeface="Wingdings" pitchFamily="2" charset="2"/>
              <a:buChar char="v"/>
            </a:pPr>
            <a:r>
              <a:rPr lang="en-US" sz="3200" dirty="0">
                <a:latin typeface="Comic Sans MS" panose="030F0702030302020204" pitchFamily="66" charset="0"/>
              </a:rPr>
              <a:t> Technology </a:t>
            </a:r>
          </a:p>
          <a:p>
            <a:pPr>
              <a:buClr>
                <a:srgbClr val="3CCED2"/>
              </a:buClr>
              <a:buFont typeface="Wingdings" pitchFamily="2" charset="2"/>
              <a:buChar char="v"/>
            </a:pPr>
            <a:r>
              <a:rPr lang="en-US" sz="3200" dirty="0">
                <a:latin typeface="Comic Sans MS" panose="030F0702030302020204" pitchFamily="66" charset="0"/>
              </a:rPr>
              <a:t> Engineering </a:t>
            </a:r>
          </a:p>
          <a:p>
            <a:pPr>
              <a:buClr>
                <a:srgbClr val="3CCED2"/>
              </a:buClr>
              <a:buFont typeface="Wingdings" pitchFamily="2" charset="2"/>
              <a:buChar char="v"/>
            </a:pPr>
            <a:r>
              <a:rPr lang="en-US" sz="3200" dirty="0">
                <a:latin typeface="Comic Sans MS" panose="030F0702030302020204" pitchFamily="66" charset="0"/>
              </a:rPr>
              <a:t> Mathematics </a:t>
            </a:r>
          </a:p>
        </p:txBody>
      </p:sp>
    </p:spTree>
    <p:extLst>
      <p:ext uri="{BB962C8B-B14F-4D97-AF65-F5344CB8AC3E}">
        <p14:creationId xmlns:p14="http://schemas.microsoft.com/office/powerpoint/2010/main" val="3977800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A27E0196-92AE-1B96-C66E-87A71DABEF58}"/>
              </a:ext>
            </a:extLst>
          </p:cNvPr>
          <p:cNvSpPr txBox="1"/>
          <p:nvPr/>
        </p:nvSpPr>
        <p:spPr>
          <a:xfrm>
            <a:off x="4166028" y="556054"/>
            <a:ext cx="5262177" cy="584775"/>
          </a:xfrm>
          <a:prstGeom prst="rect">
            <a:avLst/>
          </a:prstGeom>
          <a:noFill/>
        </p:spPr>
        <p:txBody>
          <a:bodyPr wrap="square" rtlCol="0">
            <a:spAutoFit/>
          </a:bodyPr>
          <a:lstStyle/>
          <a:p>
            <a:r>
              <a:rPr lang="en-GB" sz="3200" dirty="0">
                <a:latin typeface="Comic Sans MS" panose="030F0702030302020204" pitchFamily="66" charset="0"/>
              </a:rPr>
              <a:t>Now it’s your turn...</a:t>
            </a:r>
          </a:p>
        </p:txBody>
      </p:sp>
      <p:sp>
        <p:nvSpPr>
          <p:cNvPr id="3" name="TextBox 2">
            <a:extLst>
              <a:ext uri="{FF2B5EF4-FFF2-40B4-BE49-F238E27FC236}">
                <a16:creationId xmlns:a16="http://schemas.microsoft.com/office/drawing/2014/main" id="{4240CF37-0701-F769-C88A-01275A90B5D7}"/>
              </a:ext>
            </a:extLst>
          </p:cNvPr>
          <p:cNvSpPr txBox="1"/>
          <p:nvPr/>
        </p:nvSpPr>
        <p:spPr>
          <a:xfrm>
            <a:off x="1050324" y="1198606"/>
            <a:ext cx="10416746" cy="5416868"/>
          </a:xfrm>
          <a:prstGeom prst="rect">
            <a:avLst/>
          </a:prstGeom>
          <a:noFill/>
        </p:spPr>
        <p:txBody>
          <a:bodyPr wrap="square" rtlCol="0">
            <a:spAutoFit/>
          </a:bodyPr>
          <a:lstStyle/>
          <a:p>
            <a:r>
              <a:rPr lang="en-GB" sz="2800" b="1" dirty="0">
                <a:latin typeface="Comic Sans MS" panose="030F0702030302020204" pitchFamily="66" charset="0"/>
              </a:rPr>
              <a:t>Floating Flowers</a:t>
            </a:r>
          </a:p>
          <a:p>
            <a:endParaRPr lang="en-GB" sz="2000" dirty="0">
              <a:latin typeface="Comic Sans MS" panose="030F0702030302020204" pitchFamily="66" charset="0"/>
            </a:endParaRPr>
          </a:p>
          <a:p>
            <a:r>
              <a:rPr lang="en-GB" sz="2000" dirty="0">
                <a:latin typeface="Comic Sans MS" panose="030F0702030302020204" pitchFamily="66" charset="0"/>
              </a:rPr>
              <a:t>In groups of 4:</a:t>
            </a:r>
          </a:p>
          <a:p>
            <a:endParaRPr lang="en-GB" sz="2000" dirty="0">
              <a:latin typeface="Comic Sans MS" panose="030F0702030302020204" pitchFamily="66" charset="0"/>
            </a:endParaRPr>
          </a:p>
          <a:p>
            <a:pPr marL="285750" indent="-285750">
              <a:buFont typeface="Wingdings" panose="05000000000000000000" pitchFamily="2" charset="2"/>
              <a:buChar char="v"/>
            </a:pPr>
            <a:r>
              <a:rPr lang="en-GB" sz="2000" dirty="0">
                <a:latin typeface="Comic Sans MS" panose="030F0702030302020204" pitchFamily="66" charset="0"/>
              </a:rPr>
              <a:t>Using the paper provided, draw a flower shape with petals and carefully cut it out. </a:t>
            </a:r>
            <a:r>
              <a:rPr lang="en-GB" sz="2000" i="1" dirty="0">
                <a:latin typeface="Comic Sans MS" panose="030F0702030302020204" pitchFamily="66" charset="0"/>
              </a:rPr>
              <a:t>(In class, the children might like to decorate the flowers: </a:t>
            </a:r>
            <a:r>
              <a:rPr lang="en-GB" sz="2000" i="1" dirty="0">
                <a:solidFill>
                  <a:srgbClr val="383838"/>
                </a:solidFill>
                <a:latin typeface="Comic Sans MS" panose="030F0702030302020204" pitchFamily="66" charset="0"/>
              </a:rPr>
              <a:t>r</a:t>
            </a:r>
            <a:r>
              <a:rPr lang="en-GB" sz="2000" b="0" i="1" dirty="0">
                <a:solidFill>
                  <a:srgbClr val="383838"/>
                </a:solidFill>
                <a:effectLst/>
                <a:latin typeface="Comic Sans MS" panose="030F0702030302020204" pitchFamily="66" charset="0"/>
              </a:rPr>
              <a:t>eal flowers are often brightly coloured to attract insects so this could be a discussion/research opportunity)</a:t>
            </a:r>
          </a:p>
          <a:p>
            <a:pPr marL="285750" indent="-285750">
              <a:buFont typeface="Wingdings" panose="05000000000000000000" pitchFamily="2" charset="2"/>
              <a:buChar char="v"/>
            </a:pPr>
            <a:endParaRPr lang="en-GB" sz="2000" b="0" i="1" dirty="0">
              <a:solidFill>
                <a:srgbClr val="383838"/>
              </a:solidFill>
              <a:effectLst/>
              <a:latin typeface="Comic Sans MS" panose="030F0702030302020204" pitchFamily="66" charset="0"/>
            </a:endParaRPr>
          </a:p>
          <a:p>
            <a:pPr marL="285750" indent="-285750">
              <a:buFont typeface="Wingdings" panose="05000000000000000000" pitchFamily="2" charset="2"/>
              <a:buChar char="v"/>
            </a:pPr>
            <a:r>
              <a:rPr lang="en-GB" sz="2000" b="0" i="0" dirty="0">
                <a:solidFill>
                  <a:srgbClr val="383838"/>
                </a:solidFill>
                <a:effectLst/>
                <a:latin typeface="Comic Sans MS" panose="030F0702030302020204" pitchFamily="66" charset="0"/>
              </a:rPr>
              <a:t>Fold each petal into the centre of the flower; be gentle, </a:t>
            </a:r>
            <a:r>
              <a:rPr lang="en-GB" sz="2000" dirty="0">
                <a:solidFill>
                  <a:srgbClr val="383838"/>
                </a:solidFill>
                <a:latin typeface="Comic Sans MS" panose="030F0702030302020204" pitchFamily="66" charset="0"/>
              </a:rPr>
              <a:t>don’t </a:t>
            </a:r>
            <a:r>
              <a:rPr lang="en-GB" sz="2000" b="0" i="0" dirty="0">
                <a:solidFill>
                  <a:srgbClr val="383838"/>
                </a:solidFill>
                <a:effectLst/>
                <a:latin typeface="Comic Sans MS" panose="030F0702030302020204" pitchFamily="66" charset="0"/>
              </a:rPr>
              <a:t>crease the fold too tightly! </a:t>
            </a:r>
          </a:p>
          <a:p>
            <a:pPr marL="285750" indent="-285750">
              <a:buFont typeface="Wingdings" panose="05000000000000000000" pitchFamily="2" charset="2"/>
              <a:buChar char="v"/>
            </a:pPr>
            <a:endParaRPr lang="en-GB" sz="2000" b="0" i="0" dirty="0">
              <a:solidFill>
                <a:srgbClr val="383838"/>
              </a:solidFill>
              <a:effectLst/>
              <a:latin typeface="Comic Sans MS" panose="030F0702030302020204" pitchFamily="66" charset="0"/>
            </a:endParaRPr>
          </a:p>
          <a:p>
            <a:pPr marL="285750" indent="-285750">
              <a:buFont typeface="Wingdings" panose="05000000000000000000" pitchFamily="2" charset="2"/>
              <a:buChar char="v"/>
            </a:pPr>
            <a:r>
              <a:rPr lang="en-GB" sz="2000" b="0" i="0" dirty="0">
                <a:solidFill>
                  <a:srgbClr val="383838"/>
                </a:solidFill>
                <a:effectLst/>
                <a:latin typeface="Comic Sans MS" panose="030F0702030302020204" pitchFamily="66" charset="0"/>
              </a:rPr>
              <a:t>Carefully place your folded flowers onto the surface of the water, with the folded petals facing upwards.</a:t>
            </a:r>
          </a:p>
          <a:p>
            <a:pPr marL="285750" indent="-285750">
              <a:buFont typeface="Wingdings" panose="05000000000000000000" pitchFamily="2" charset="2"/>
              <a:buChar char="v"/>
            </a:pPr>
            <a:endParaRPr lang="en-GB" sz="2000" b="0" i="0" dirty="0">
              <a:solidFill>
                <a:srgbClr val="383838"/>
              </a:solidFill>
              <a:effectLst/>
              <a:latin typeface="Comic Sans MS" panose="030F0702030302020204" pitchFamily="66" charset="0"/>
            </a:endParaRPr>
          </a:p>
          <a:p>
            <a:pPr marL="285750" indent="-285750">
              <a:buFont typeface="Wingdings" panose="05000000000000000000" pitchFamily="2" charset="2"/>
              <a:buChar char="v"/>
            </a:pPr>
            <a:r>
              <a:rPr lang="en-GB" sz="2000" b="0" i="0" dirty="0">
                <a:solidFill>
                  <a:srgbClr val="383838"/>
                </a:solidFill>
                <a:effectLst/>
                <a:latin typeface="Comic Sans MS" panose="030F0702030302020204" pitchFamily="66" charset="0"/>
              </a:rPr>
              <a:t>Watch and see what happens.</a:t>
            </a:r>
          </a:p>
          <a:p>
            <a:pPr marL="285750" indent="-285750">
              <a:buFont typeface="Wingdings" panose="05000000000000000000" pitchFamily="2" charset="2"/>
              <a:buChar char="v"/>
            </a:pPr>
            <a:endParaRPr lang="en-GB" dirty="0"/>
          </a:p>
        </p:txBody>
      </p:sp>
      <p:pic>
        <p:nvPicPr>
          <p:cNvPr id="5" name="Picture 4">
            <a:extLst>
              <a:ext uri="{FF2B5EF4-FFF2-40B4-BE49-F238E27FC236}">
                <a16:creationId xmlns:a16="http://schemas.microsoft.com/office/drawing/2014/main" id="{81CB3C8A-ACF2-454B-AAB8-0DA44AD8065C}"/>
              </a:ext>
            </a:extLst>
          </p:cNvPr>
          <p:cNvPicPr>
            <a:picLocks noChangeAspect="1"/>
          </p:cNvPicPr>
          <p:nvPr/>
        </p:nvPicPr>
        <p:blipFill>
          <a:blip r:embed="rId4"/>
          <a:stretch>
            <a:fillRect/>
          </a:stretch>
        </p:blipFill>
        <p:spPr>
          <a:xfrm>
            <a:off x="8798526" y="556054"/>
            <a:ext cx="2343150" cy="1714500"/>
          </a:xfrm>
          <a:prstGeom prst="rect">
            <a:avLst/>
          </a:prstGeom>
        </p:spPr>
      </p:pic>
    </p:spTree>
    <p:extLst>
      <p:ext uri="{BB962C8B-B14F-4D97-AF65-F5344CB8AC3E}">
        <p14:creationId xmlns:p14="http://schemas.microsoft.com/office/powerpoint/2010/main" val="406127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F171D-A888-641A-857B-956EAF8598E5}"/>
              </a:ext>
            </a:extLst>
          </p:cNvPr>
          <p:cNvPicPr>
            <a:picLocks noChangeAspect="1"/>
          </p:cNvPicPr>
          <p:nvPr/>
        </p:nvPicPr>
        <p:blipFill>
          <a:blip r:embed="rId3"/>
          <a:stretch>
            <a:fillRect/>
          </a:stretch>
        </p:blipFill>
        <p:spPr>
          <a:xfrm>
            <a:off x="9315910" y="1040696"/>
            <a:ext cx="2145566" cy="1368871"/>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1C5114D7-EFD1-F6E4-C7E2-80C8E321AF00}"/>
              </a:ext>
            </a:extLst>
          </p:cNvPr>
          <p:cNvSpPr txBox="1"/>
          <p:nvPr/>
        </p:nvSpPr>
        <p:spPr>
          <a:xfrm>
            <a:off x="1057281" y="630196"/>
            <a:ext cx="10632099" cy="5139869"/>
          </a:xfrm>
          <a:prstGeom prst="rect">
            <a:avLst/>
          </a:prstGeom>
          <a:noFill/>
        </p:spPr>
        <p:txBody>
          <a:bodyPr wrap="square" rtlCol="0">
            <a:spAutoFit/>
          </a:bodyPr>
          <a:lstStyle/>
          <a:p>
            <a:pPr algn="ctr"/>
            <a:r>
              <a:rPr lang="en-GB" sz="2400" b="1" dirty="0">
                <a:latin typeface="Comic Sans MS" panose="030F0702030302020204" pitchFamily="66" charset="0"/>
              </a:rPr>
              <a:t>How does this work/ why does this happen?</a:t>
            </a:r>
          </a:p>
          <a:p>
            <a:pPr algn="ctr"/>
            <a:endParaRPr lang="en-GB" sz="2400" b="1" dirty="0">
              <a:latin typeface="Comic Sans MS" panose="030F0702030302020204" pitchFamily="66" charset="0"/>
            </a:endParaRPr>
          </a:p>
          <a:p>
            <a:pPr marL="342900" indent="-342900">
              <a:buFont typeface="Wingdings" panose="05000000000000000000" pitchFamily="2" charset="2"/>
              <a:buChar char="q"/>
            </a:pPr>
            <a:r>
              <a:rPr lang="en-GB" sz="2000" dirty="0">
                <a:latin typeface="Comic Sans MS" panose="030F0702030302020204" pitchFamily="66" charset="0"/>
              </a:rPr>
              <a:t>Paper is made up of lots of fibres. There are lots of tiny spaces</a:t>
            </a:r>
          </a:p>
          <a:p>
            <a:r>
              <a:rPr lang="en-GB" sz="2000" dirty="0">
                <a:latin typeface="Comic Sans MS" panose="030F0702030302020204" pitchFamily="66" charset="0"/>
              </a:rPr>
              <a:t>     between the fibres. You can see these by using a powerful </a:t>
            </a:r>
          </a:p>
          <a:p>
            <a:r>
              <a:rPr lang="en-GB" sz="2000" dirty="0">
                <a:latin typeface="Comic Sans MS" panose="030F0702030302020204" pitchFamily="66" charset="0"/>
              </a:rPr>
              <a:t>     microscope.                                                                                      </a:t>
            </a:r>
            <a:r>
              <a:rPr lang="en-GB" sz="1400" b="1" dirty="0">
                <a:solidFill>
                  <a:srgbClr val="FF0000"/>
                </a:solidFill>
                <a:latin typeface="Comic Sans MS" panose="030F0702030302020204" pitchFamily="66" charset="0"/>
              </a:rPr>
              <a:t>Paper 100x magnified </a:t>
            </a:r>
          </a:p>
          <a:p>
            <a:pPr marL="342900" indent="-342900">
              <a:buFont typeface="Wingdings" panose="05000000000000000000" pitchFamily="2" charset="2"/>
              <a:buChar char="q"/>
            </a:pPr>
            <a:endParaRPr lang="en-GB" sz="2000" dirty="0">
              <a:latin typeface="Comic Sans MS" panose="030F0702030302020204" pitchFamily="66" charset="0"/>
            </a:endParaRPr>
          </a:p>
          <a:p>
            <a:endParaRPr lang="en-GB" sz="2000" dirty="0">
              <a:latin typeface="Comic Sans MS" panose="030F0702030302020204" pitchFamily="66" charset="0"/>
            </a:endParaRPr>
          </a:p>
          <a:p>
            <a:pPr marL="342900" indent="-342900">
              <a:buFont typeface="Wingdings" panose="05000000000000000000" pitchFamily="2" charset="2"/>
              <a:buChar char="q"/>
            </a:pPr>
            <a:r>
              <a:rPr lang="en-GB" sz="2000" dirty="0">
                <a:latin typeface="Comic Sans MS" panose="030F0702030302020204" pitchFamily="66" charset="0"/>
              </a:rPr>
              <a:t>When you float the flower on the water, the water starts to fill the tiny spaces at the folded edges. As they fill, the paper fibres absorb the water and start to swell.  This pushes open the folds on your paper flower.</a:t>
            </a:r>
          </a:p>
          <a:p>
            <a:pPr marL="342900" indent="-342900">
              <a:buFont typeface="Wingdings" panose="05000000000000000000" pitchFamily="2" charset="2"/>
              <a:buChar char="q"/>
            </a:pPr>
            <a:endParaRPr lang="en-GB" sz="2000" dirty="0">
              <a:latin typeface="Comic Sans MS" panose="030F0702030302020204" pitchFamily="66" charset="0"/>
            </a:endParaRPr>
          </a:p>
          <a:p>
            <a:pPr marL="342900" indent="-342900">
              <a:buFont typeface="Wingdings" panose="05000000000000000000" pitchFamily="2" charset="2"/>
              <a:buChar char="q"/>
            </a:pPr>
            <a:endParaRPr lang="en-GB" sz="2000" dirty="0">
              <a:latin typeface="Comic Sans MS" panose="030F0702030302020204" pitchFamily="66" charset="0"/>
            </a:endParaRPr>
          </a:p>
          <a:p>
            <a:pPr marL="342900" indent="-342900">
              <a:buFont typeface="Wingdings" panose="05000000000000000000" pitchFamily="2" charset="2"/>
              <a:buChar char="q"/>
            </a:pPr>
            <a:r>
              <a:rPr lang="en-GB" sz="2000" dirty="0">
                <a:latin typeface="Comic Sans MS" panose="030F0702030302020204" pitchFamily="66" charset="0"/>
              </a:rPr>
              <a:t>This movement of water into the spaces in the paper is an example of capillary action. Real plants need capillary action to survive because it lets the water they need move up into their stalks or trunks.</a:t>
            </a:r>
          </a:p>
          <a:p>
            <a:pPr marL="342900" indent="-342900">
              <a:buFont typeface="Wingdings" panose="05000000000000000000" pitchFamily="2" charset="2"/>
              <a:buChar char="q"/>
            </a:pPr>
            <a:endParaRPr lang="en-GB" sz="2000" dirty="0">
              <a:latin typeface="Comic Sans MS" panose="030F0702030302020204" pitchFamily="66" charset="0"/>
            </a:endParaRPr>
          </a:p>
        </p:txBody>
      </p:sp>
    </p:spTree>
    <p:extLst>
      <p:ext uri="{BB962C8B-B14F-4D97-AF65-F5344CB8AC3E}">
        <p14:creationId xmlns:p14="http://schemas.microsoft.com/office/powerpoint/2010/main" val="447180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43E36AEE-4E42-506A-B6E4-615859F8594E}"/>
              </a:ext>
            </a:extLst>
          </p:cNvPr>
          <p:cNvSpPr txBox="1"/>
          <p:nvPr/>
        </p:nvSpPr>
        <p:spPr>
          <a:xfrm>
            <a:off x="561064" y="358346"/>
            <a:ext cx="11214926" cy="6247864"/>
          </a:xfrm>
          <a:prstGeom prst="rect">
            <a:avLst/>
          </a:prstGeom>
          <a:noFill/>
        </p:spPr>
        <p:txBody>
          <a:bodyPr wrap="square" rtlCol="0">
            <a:spAutoFit/>
          </a:bodyPr>
          <a:lstStyle/>
          <a:p>
            <a:r>
              <a:rPr lang="en-GB" sz="2800" dirty="0">
                <a:latin typeface="Comic Sans MS" panose="030F0702030302020204" pitchFamily="66" charset="0"/>
              </a:rPr>
              <a:t>Developing this further…</a:t>
            </a:r>
          </a:p>
          <a:p>
            <a:r>
              <a:rPr lang="en-GB" dirty="0">
                <a:latin typeface="Comic Sans MS" panose="030F0702030302020204" pitchFamily="66" charset="0"/>
              </a:rPr>
              <a:t>What happens if:</a:t>
            </a:r>
          </a:p>
          <a:p>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use thicker or thinner paper</a:t>
            </a:r>
          </a:p>
          <a:p>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use different types of paper </a:t>
            </a:r>
          </a:p>
          <a:p>
            <a:pPr marL="285750" indent="-285750">
              <a:buFont typeface="Wingdings" panose="05000000000000000000" pitchFamily="2" charset="2"/>
              <a:buChar char="q"/>
            </a:pPr>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change the order in which the petals are folded – what happens if the petals are folded in sequence vs folding opposite petals?</a:t>
            </a:r>
          </a:p>
          <a:p>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change the size or shape of the flower</a:t>
            </a:r>
          </a:p>
          <a:p>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change the number of petals</a:t>
            </a:r>
          </a:p>
          <a:p>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change the type of liquid</a:t>
            </a:r>
          </a:p>
          <a:p>
            <a:endParaRPr lang="en-GB" dirty="0">
              <a:latin typeface="Comic Sans MS" panose="030F0702030302020204" pitchFamily="66" charset="0"/>
            </a:endParaRPr>
          </a:p>
          <a:p>
            <a:pPr marL="285750" indent="-285750">
              <a:buFont typeface="Wingdings" panose="05000000000000000000" pitchFamily="2" charset="2"/>
              <a:buChar char="q"/>
            </a:pPr>
            <a:r>
              <a:rPr lang="en-GB" dirty="0">
                <a:latin typeface="Comic Sans MS" panose="030F0702030302020204" pitchFamily="66" charset="0"/>
              </a:rPr>
              <a:t>You change the shape – do other paper shapes do the same thing?</a:t>
            </a:r>
          </a:p>
          <a:p>
            <a:endParaRPr lang="en-GB" dirty="0">
              <a:latin typeface="Comic Sans MS" panose="030F0702030302020204" pitchFamily="66" charset="0"/>
            </a:endParaRPr>
          </a:p>
          <a:p>
            <a:r>
              <a:rPr lang="en-GB" dirty="0">
                <a:latin typeface="Comic Sans MS" panose="030F0702030302020204" pitchFamily="66" charset="0"/>
              </a:rPr>
              <a:t>How are you going to make this a fair test? What are you going to measure or observe? </a:t>
            </a:r>
          </a:p>
          <a:p>
            <a:endParaRPr lang="en-GB" sz="1600" i="1" dirty="0">
              <a:latin typeface="Comic Sans MS" panose="030F0702030302020204" pitchFamily="66" charset="0"/>
            </a:endParaRPr>
          </a:p>
          <a:p>
            <a:r>
              <a:rPr lang="en-GB" sz="1600" i="1" dirty="0">
                <a:latin typeface="Comic Sans MS" panose="030F0702030302020204" pitchFamily="66" charset="0"/>
              </a:rPr>
              <a:t>Note – timing something isn’t something younger children will manage accurately – it is better for</a:t>
            </a:r>
          </a:p>
          <a:p>
            <a:r>
              <a:rPr lang="en-GB" sz="1600" i="1" dirty="0">
                <a:latin typeface="Comic Sans MS" panose="030F0702030302020204" pitchFamily="66" charset="0"/>
              </a:rPr>
              <a:t>them to compare two things – e.g. two different flowers opening at the same time </a:t>
            </a:r>
          </a:p>
        </p:txBody>
      </p:sp>
      <p:pic>
        <p:nvPicPr>
          <p:cNvPr id="3" name="Picture 2">
            <a:extLst>
              <a:ext uri="{FF2B5EF4-FFF2-40B4-BE49-F238E27FC236}">
                <a16:creationId xmlns:a16="http://schemas.microsoft.com/office/drawing/2014/main" id="{8036FFAE-7553-041B-8792-54B116FAD1A8}"/>
              </a:ext>
            </a:extLst>
          </p:cNvPr>
          <p:cNvPicPr>
            <a:picLocks noChangeAspect="1"/>
          </p:cNvPicPr>
          <p:nvPr/>
        </p:nvPicPr>
        <p:blipFill>
          <a:blip r:embed="rId4"/>
          <a:stretch>
            <a:fillRect/>
          </a:stretch>
        </p:blipFill>
        <p:spPr>
          <a:xfrm>
            <a:off x="10268177" y="252675"/>
            <a:ext cx="1362759" cy="2048269"/>
          </a:xfrm>
          <a:prstGeom prst="rect">
            <a:avLst/>
          </a:prstGeom>
        </p:spPr>
      </p:pic>
      <p:pic>
        <p:nvPicPr>
          <p:cNvPr id="5" name="Picture 4">
            <a:extLst>
              <a:ext uri="{FF2B5EF4-FFF2-40B4-BE49-F238E27FC236}">
                <a16:creationId xmlns:a16="http://schemas.microsoft.com/office/drawing/2014/main" id="{D34D4C0C-948B-DF17-6C44-314D2EFA8B76}"/>
              </a:ext>
            </a:extLst>
          </p:cNvPr>
          <p:cNvPicPr>
            <a:picLocks noChangeAspect="1"/>
          </p:cNvPicPr>
          <p:nvPr/>
        </p:nvPicPr>
        <p:blipFill>
          <a:blip r:embed="rId5"/>
          <a:stretch>
            <a:fillRect/>
          </a:stretch>
        </p:blipFill>
        <p:spPr>
          <a:xfrm>
            <a:off x="7828735" y="3132467"/>
            <a:ext cx="2550942" cy="1913206"/>
          </a:xfrm>
          <a:prstGeom prst="rect">
            <a:avLst/>
          </a:prstGeom>
        </p:spPr>
      </p:pic>
    </p:spTree>
    <p:extLst>
      <p:ext uri="{BB962C8B-B14F-4D97-AF65-F5344CB8AC3E}">
        <p14:creationId xmlns:p14="http://schemas.microsoft.com/office/powerpoint/2010/main" val="3036303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D00C7599-308E-FB80-5692-2E5965CEC7FD}"/>
              </a:ext>
            </a:extLst>
          </p:cNvPr>
          <p:cNvSpPr txBox="1"/>
          <p:nvPr/>
        </p:nvSpPr>
        <p:spPr>
          <a:xfrm>
            <a:off x="561064" y="371474"/>
            <a:ext cx="11387920" cy="6463308"/>
          </a:xfrm>
          <a:prstGeom prst="rect">
            <a:avLst/>
          </a:prstGeom>
          <a:noFill/>
        </p:spPr>
        <p:txBody>
          <a:bodyPr wrap="square" rtlCol="0">
            <a:spAutoFit/>
          </a:bodyPr>
          <a:lstStyle/>
          <a:p>
            <a:r>
              <a:rPr lang="en-GB" sz="2000" b="1" dirty="0">
                <a:latin typeface="Comic Sans MS" panose="030F0702030302020204" pitchFamily="66" charset="0"/>
              </a:rPr>
              <a:t>Links to Es and </a:t>
            </a:r>
            <a:r>
              <a:rPr lang="en-GB" sz="2000" b="1" dirty="0" err="1">
                <a:latin typeface="Comic Sans MS" panose="030F0702030302020204" pitchFamily="66" charset="0"/>
              </a:rPr>
              <a:t>Os</a:t>
            </a:r>
            <a:r>
              <a:rPr lang="en-GB" sz="2000" b="1" dirty="0">
                <a:latin typeface="Comic Sans MS" panose="030F0702030302020204" pitchFamily="66" charset="0"/>
              </a:rPr>
              <a:t>:</a:t>
            </a:r>
          </a:p>
          <a:p>
            <a:endParaRPr lang="en-GB" dirty="0">
              <a:latin typeface="Comic Sans MS" panose="030F0702030302020204" pitchFamily="66" charset="0"/>
            </a:endParaRPr>
          </a:p>
          <a:p>
            <a:r>
              <a:rPr lang="en-GB" b="0" i="0" dirty="0">
                <a:solidFill>
                  <a:srgbClr val="000000"/>
                </a:solidFill>
                <a:effectLst/>
                <a:latin typeface="Comic Sans MS" panose="030F0702030302020204" pitchFamily="66" charset="0"/>
              </a:rPr>
              <a:t>Through exploring properties and sources of materials, I can choose appropriate materials to solve practical challenges. </a:t>
            </a:r>
            <a:r>
              <a:rPr lang="en-GB" b="1" i="0" dirty="0">
                <a:solidFill>
                  <a:srgbClr val="00B050"/>
                </a:solidFill>
                <a:effectLst/>
                <a:latin typeface="Comic Sans MS" panose="030F0702030302020204" pitchFamily="66" charset="0"/>
              </a:rPr>
              <a:t>SCN 1-15a</a:t>
            </a:r>
          </a:p>
          <a:p>
            <a:endParaRPr lang="en-GB" dirty="0">
              <a:solidFill>
                <a:srgbClr val="000000"/>
              </a:solidFill>
              <a:latin typeface="Comic Sans MS" panose="030F0702030302020204" pitchFamily="66" charset="0"/>
            </a:endParaRPr>
          </a:p>
          <a:p>
            <a:r>
              <a:rPr lang="en-GB" dirty="0">
                <a:latin typeface="Comic Sans MS" panose="030F0702030302020204" pitchFamily="66" charset="0"/>
              </a:rPr>
              <a:t>I can recognise a variety of materials and suggest an appropriate material for a specific use. </a:t>
            </a:r>
            <a:r>
              <a:rPr lang="en-GB" b="1" dirty="0">
                <a:solidFill>
                  <a:srgbClr val="00B0F0"/>
                </a:solidFill>
                <a:latin typeface="Comic Sans MS" panose="030F0702030302020204" pitchFamily="66" charset="0"/>
              </a:rPr>
              <a:t>TCH 1-10</a:t>
            </a:r>
          </a:p>
          <a:p>
            <a:endParaRPr lang="en-GB" dirty="0">
              <a:latin typeface="Comic Sans MS" panose="030F0702030302020204" pitchFamily="66" charset="0"/>
            </a:endParaRPr>
          </a:p>
          <a:p>
            <a:r>
              <a:rPr lang="en-GB" dirty="0">
                <a:latin typeface="Comic Sans MS" panose="030F0702030302020204" pitchFamily="66" charset="0"/>
              </a:rPr>
              <a:t>I can recognise basic properties and uses for a variety of materials and can discuss which ones are most suitable for a given task. </a:t>
            </a:r>
            <a:r>
              <a:rPr lang="en-GB" b="1" dirty="0">
                <a:solidFill>
                  <a:srgbClr val="00B0F0"/>
                </a:solidFill>
                <a:latin typeface="Comic Sans MS" panose="030F0702030302020204" pitchFamily="66" charset="0"/>
              </a:rPr>
              <a:t>TCH 2-10a</a:t>
            </a:r>
          </a:p>
          <a:p>
            <a:endParaRPr lang="en-GB" dirty="0">
              <a:latin typeface="Comic Sans MS" panose="030F0702030302020204" pitchFamily="66" charset="0"/>
            </a:endParaRPr>
          </a:p>
          <a:p>
            <a:r>
              <a:rPr lang="en-GB" b="0" i="0" dirty="0">
                <a:solidFill>
                  <a:srgbClr val="000000"/>
                </a:solidFill>
                <a:effectLst/>
                <a:latin typeface="Comic Sans MS" panose="030F0702030302020204" pitchFamily="66" charset="0"/>
              </a:rPr>
              <a:t>I have explored a variety of ways in which data is presented and can ask and answer questions about the information it contains. </a:t>
            </a:r>
            <a:r>
              <a:rPr lang="en-GB" b="1" i="0" dirty="0">
                <a:solidFill>
                  <a:srgbClr val="0070C0"/>
                </a:solidFill>
                <a:effectLst/>
                <a:latin typeface="Comic Sans MS" panose="030F0702030302020204" pitchFamily="66" charset="0"/>
              </a:rPr>
              <a:t>MNU 1-20a</a:t>
            </a:r>
          </a:p>
          <a:p>
            <a:endParaRPr lang="en-GB" b="0" i="0" dirty="0">
              <a:solidFill>
                <a:srgbClr val="000000"/>
              </a:solidFill>
              <a:effectLst/>
              <a:latin typeface="Comic Sans MS" panose="030F0702030302020204" pitchFamily="66" charset="0"/>
            </a:endParaRPr>
          </a:p>
          <a:p>
            <a:r>
              <a:rPr lang="en-GB" dirty="0">
                <a:solidFill>
                  <a:srgbClr val="000000"/>
                </a:solidFill>
                <a:latin typeface="Comic Sans MS" panose="030F0702030302020204" pitchFamily="66" charset="0"/>
              </a:rPr>
              <a:t>I have used a range of ways to collect information and can sort it in a logical, organised and imaginative way using my own and others’ criteria. </a:t>
            </a:r>
            <a:r>
              <a:rPr lang="en-GB" b="1" dirty="0">
                <a:solidFill>
                  <a:srgbClr val="0070C0"/>
                </a:solidFill>
                <a:latin typeface="Comic Sans MS" panose="030F0702030302020204" pitchFamily="66" charset="0"/>
              </a:rPr>
              <a:t>MNU 1-20b</a:t>
            </a:r>
          </a:p>
          <a:p>
            <a:endParaRPr lang="en-GB" dirty="0">
              <a:solidFill>
                <a:srgbClr val="000000"/>
              </a:solidFill>
              <a:latin typeface="Comic Sans MS" panose="030F0702030302020204" pitchFamily="66" charset="0"/>
            </a:endParaRPr>
          </a:p>
          <a:p>
            <a:r>
              <a:rPr lang="en-GB" dirty="0">
                <a:solidFill>
                  <a:srgbClr val="000000"/>
                </a:solidFill>
                <a:latin typeface="Comic Sans MS" panose="030F0702030302020204" pitchFamily="66" charset="0"/>
              </a:rPr>
              <a:t>I have carried out investigations and surveys, devising and using a variety of methods to gather information and have worked with others to collate, organise and communicate the results in an appropriate way. </a:t>
            </a:r>
            <a:r>
              <a:rPr lang="en-GB" b="1" dirty="0">
                <a:solidFill>
                  <a:srgbClr val="0070C0"/>
                </a:solidFill>
                <a:latin typeface="Comic Sans MS" panose="030F0702030302020204" pitchFamily="66" charset="0"/>
              </a:rPr>
              <a:t>MNU 2-20b</a:t>
            </a:r>
          </a:p>
          <a:p>
            <a:endParaRPr lang="en-GB" dirty="0">
              <a:solidFill>
                <a:srgbClr val="000000"/>
              </a:solidFill>
              <a:latin typeface="Comic Sans MS" panose="030F0702030302020204" pitchFamily="66" charset="0"/>
            </a:endParaRPr>
          </a:p>
          <a:p>
            <a:r>
              <a:rPr lang="en-GB" dirty="0">
                <a:solidFill>
                  <a:srgbClr val="000000"/>
                </a:solidFill>
                <a:latin typeface="Comic Sans MS" panose="030F0702030302020204" pitchFamily="66" charset="0"/>
              </a:rPr>
              <a:t>…and develops inquiry and investigating skills across the Levels!</a:t>
            </a:r>
          </a:p>
          <a:p>
            <a:endParaRPr lang="en-GB" dirty="0"/>
          </a:p>
        </p:txBody>
      </p:sp>
    </p:spTree>
    <p:extLst>
      <p:ext uri="{BB962C8B-B14F-4D97-AF65-F5344CB8AC3E}">
        <p14:creationId xmlns:p14="http://schemas.microsoft.com/office/powerpoint/2010/main" val="328416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B71924-6D4E-2F32-FC6D-23D31DC767D7}"/>
              </a:ext>
            </a:extLst>
          </p:cNvPr>
          <p:cNvPicPr>
            <a:picLocks noChangeAspect="1"/>
          </p:cNvPicPr>
          <p:nvPr/>
        </p:nvPicPr>
        <p:blipFill>
          <a:blip r:embed="rId3"/>
          <a:stretch>
            <a:fillRect/>
          </a:stretch>
        </p:blipFill>
        <p:spPr>
          <a:xfrm>
            <a:off x="6391628" y="3561302"/>
            <a:ext cx="1749061" cy="2187990"/>
          </a:xfrm>
          <a:prstGeom prst="rect">
            <a:avLst/>
          </a:prstGeom>
        </p:spPr>
      </p:pic>
      <p:pic>
        <p:nvPicPr>
          <p:cNvPr id="13" name="Picture 12">
            <a:extLst>
              <a:ext uri="{FF2B5EF4-FFF2-40B4-BE49-F238E27FC236}">
                <a16:creationId xmlns:a16="http://schemas.microsoft.com/office/drawing/2014/main" id="{6BB2A6F2-287C-EFE7-33B7-E2F893755EF4}"/>
              </a:ext>
            </a:extLst>
          </p:cNvPr>
          <p:cNvPicPr>
            <a:picLocks noChangeAspect="1"/>
          </p:cNvPicPr>
          <p:nvPr/>
        </p:nvPicPr>
        <p:blipFill>
          <a:blip r:embed="rId4"/>
          <a:stretch>
            <a:fillRect/>
          </a:stretch>
        </p:blipFill>
        <p:spPr>
          <a:xfrm>
            <a:off x="10014124" y="743691"/>
            <a:ext cx="1786626" cy="2696533"/>
          </a:xfrm>
          <a:prstGeom prst="rect">
            <a:avLst/>
          </a:prstGeom>
        </p:spPr>
      </p:pic>
      <p:pic>
        <p:nvPicPr>
          <p:cNvPr id="9" name="Picture 8">
            <a:extLst>
              <a:ext uri="{FF2B5EF4-FFF2-40B4-BE49-F238E27FC236}">
                <a16:creationId xmlns:a16="http://schemas.microsoft.com/office/drawing/2014/main" id="{45DF2E67-CE0C-D035-59CB-0D0F4A57D5DF}"/>
              </a:ext>
            </a:extLst>
          </p:cNvPr>
          <p:cNvPicPr>
            <a:picLocks noChangeAspect="1"/>
          </p:cNvPicPr>
          <p:nvPr/>
        </p:nvPicPr>
        <p:blipFill>
          <a:blip r:embed="rId5"/>
          <a:stretch>
            <a:fillRect/>
          </a:stretch>
        </p:blipFill>
        <p:spPr>
          <a:xfrm>
            <a:off x="3740663" y="3600424"/>
            <a:ext cx="1933575" cy="2924175"/>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6"/>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pPr algn="ctr"/>
            <a:r>
              <a:rPr lang="en-GB" sz="3600" dirty="0">
                <a:latin typeface="Comic Sans MS" panose="030F0702030302020204" pitchFamily="66" charset="0"/>
              </a:rPr>
              <a:t>STEM through Stories</a:t>
            </a:r>
          </a:p>
        </p:txBody>
      </p:sp>
      <p:sp>
        <p:nvSpPr>
          <p:cNvPr id="6" name="TextBox 5">
            <a:extLst>
              <a:ext uri="{FF2B5EF4-FFF2-40B4-BE49-F238E27FC236}">
                <a16:creationId xmlns:a16="http://schemas.microsoft.com/office/drawing/2014/main" id="{2C14CBC3-3BC7-C9BB-2E86-729669181B7B}"/>
              </a:ext>
            </a:extLst>
          </p:cNvPr>
          <p:cNvSpPr txBox="1"/>
          <p:nvPr/>
        </p:nvSpPr>
        <p:spPr>
          <a:xfrm>
            <a:off x="1915297" y="1396314"/>
            <a:ext cx="8600302" cy="400110"/>
          </a:xfrm>
          <a:prstGeom prst="rect">
            <a:avLst/>
          </a:prstGeom>
          <a:noFill/>
        </p:spPr>
        <p:txBody>
          <a:bodyPr wrap="square">
            <a:spAutoFit/>
          </a:bodyPr>
          <a:lstStyle/>
          <a:p>
            <a:pPr algn="ctr"/>
            <a:r>
              <a:rPr lang="en-GB" sz="2000" b="0" i="0" dirty="0">
                <a:solidFill>
                  <a:srgbClr val="0B0C0C"/>
                </a:solidFill>
                <a:effectLst/>
                <a:latin typeface="Comic Sans MS" panose="030F0702030302020204" pitchFamily="66" charset="0"/>
              </a:rPr>
              <a:t> </a:t>
            </a:r>
            <a:endParaRPr lang="en-GB" sz="2000" dirty="0">
              <a:latin typeface="Comic Sans MS" panose="030F0702030302020204" pitchFamily="66" charset="0"/>
            </a:endParaRPr>
          </a:p>
        </p:txBody>
      </p:sp>
      <p:pic>
        <p:nvPicPr>
          <p:cNvPr id="3" name="Picture 2">
            <a:extLst>
              <a:ext uri="{FF2B5EF4-FFF2-40B4-BE49-F238E27FC236}">
                <a16:creationId xmlns:a16="http://schemas.microsoft.com/office/drawing/2014/main" id="{C8C4B23C-F35E-DF8B-71C4-28B1475C6D98}"/>
              </a:ext>
            </a:extLst>
          </p:cNvPr>
          <p:cNvPicPr>
            <a:picLocks noChangeAspect="1"/>
          </p:cNvPicPr>
          <p:nvPr/>
        </p:nvPicPr>
        <p:blipFill>
          <a:blip r:embed="rId7"/>
          <a:stretch>
            <a:fillRect/>
          </a:stretch>
        </p:blipFill>
        <p:spPr>
          <a:xfrm flipH="1">
            <a:off x="535747" y="1203301"/>
            <a:ext cx="2528730" cy="1684580"/>
          </a:xfrm>
          <a:prstGeom prst="rect">
            <a:avLst/>
          </a:prstGeom>
        </p:spPr>
      </p:pic>
      <p:sp>
        <p:nvSpPr>
          <p:cNvPr id="7" name="Thought Bubble: Cloud 6">
            <a:extLst>
              <a:ext uri="{FF2B5EF4-FFF2-40B4-BE49-F238E27FC236}">
                <a16:creationId xmlns:a16="http://schemas.microsoft.com/office/drawing/2014/main" id="{26BCC26E-4323-B694-1E06-C2F003474199}"/>
              </a:ext>
            </a:extLst>
          </p:cNvPr>
          <p:cNvSpPr/>
          <p:nvPr/>
        </p:nvSpPr>
        <p:spPr>
          <a:xfrm rot="614434">
            <a:off x="2477459" y="1032074"/>
            <a:ext cx="3805881" cy="1684580"/>
          </a:xfrm>
          <a:prstGeom prst="cloud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H</a:t>
            </a:r>
            <a:r>
              <a:rPr lang="en-GB" sz="1700" b="0" i="0" dirty="0">
                <a:solidFill>
                  <a:srgbClr val="010101"/>
                </a:solidFill>
                <a:effectLst/>
                <a:latin typeface="Comic Sans MS" panose="030F0702030302020204" pitchFamily="66" charset="0"/>
              </a:rPr>
              <a:t>elp the </a:t>
            </a:r>
            <a:r>
              <a:rPr lang="en-GB" sz="1700" dirty="0">
                <a:solidFill>
                  <a:srgbClr val="010101"/>
                </a:solidFill>
                <a:latin typeface="Comic Sans MS" panose="030F0702030302020204" pitchFamily="66" charset="0"/>
              </a:rPr>
              <a:t>G</a:t>
            </a:r>
            <a:r>
              <a:rPr lang="en-GB" sz="1700" b="0" i="0" dirty="0">
                <a:solidFill>
                  <a:srgbClr val="010101"/>
                </a:solidFill>
                <a:effectLst/>
                <a:latin typeface="Comic Sans MS" panose="030F0702030302020204" pitchFamily="66" charset="0"/>
              </a:rPr>
              <a:t>ingerbread Man by building him a bridge to stop him being eaten by the fox</a:t>
            </a:r>
            <a:endParaRPr lang="en-GB" sz="1700" dirty="0">
              <a:latin typeface="Comic Sans MS" panose="030F0702030302020204" pitchFamily="66" charset="0"/>
            </a:endParaRPr>
          </a:p>
        </p:txBody>
      </p:sp>
      <p:sp>
        <p:nvSpPr>
          <p:cNvPr id="8" name="Thought Bubble: Cloud 7">
            <a:extLst>
              <a:ext uri="{FF2B5EF4-FFF2-40B4-BE49-F238E27FC236}">
                <a16:creationId xmlns:a16="http://schemas.microsoft.com/office/drawing/2014/main" id="{52E2FF79-8D17-9883-F8F3-6C6B3E32097F}"/>
              </a:ext>
            </a:extLst>
          </p:cNvPr>
          <p:cNvSpPr/>
          <p:nvPr/>
        </p:nvSpPr>
        <p:spPr>
          <a:xfrm rot="20907145">
            <a:off x="292713" y="4102352"/>
            <a:ext cx="3805881" cy="1684580"/>
          </a:xfrm>
          <a:prstGeom prst="cloudCallout">
            <a:avLst>
              <a:gd name="adj1" fmla="val 25271"/>
              <a:gd name="adj2" fmla="val 5663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Build ‘Golden Snitch’ catapults</a:t>
            </a:r>
            <a:endParaRPr lang="en-GB" sz="1700" dirty="0">
              <a:latin typeface="Comic Sans MS" panose="030F0702030302020204" pitchFamily="66" charset="0"/>
            </a:endParaRPr>
          </a:p>
        </p:txBody>
      </p:sp>
      <p:sp>
        <p:nvSpPr>
          <p:cNvPr id="11" name="Thought Bubble: Cloud 10">
            <a:extLst>
              <a:ext uri="{FF2B5EF4-FFF2-40B4-BE49-F238E27FC236}">
                <a16:creationId xmlns:a16="http://schemas.microsoft.com/office/drawing/2014/main" id="{2BCA5E35-1888-1EDE-BC5E-2E0D0F9EF960}"/>
              </a:ext>
            </a:extLst>
          </p:cNvPr>
          <p:cNvSpPr/>
          <p:nvPr/>
        </p:nvSpPr>
        <p:spPr>
          <a:xfrm rot="21244845">
            <a:off x="6538692" y="1420365"/>
            <a:ext cx="3805881" cy="1684580"/>
          </a:xfrm>
          <a:prstGeom prst="cloudCallout">
            <a:avLst>
              <a:gd name="adj1" fmla="val 18128"/>
              <a:gd name="adj2" fmla="val 5589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Do different types of chocolate melt at the same </a:t>
            </a:r>
            <a:r>
              <a:rPr lang="en-GB" dirty="0">
                <a:solidFill>
                  <a:srgbClr val="010101"/>
                </a:solidFill>
                <a:latin typeface="Comic Sans MS" panose="030F0702030302020204" pitchFamily="66" charset="0"/>
              </a:rPr>
              <a:t>temperature? </a:t>
            </a:r>
            <a:endParaRPr lang="en-GB" dirty="0">
              <a:latin typeface="Comic Sans MS" panose="030F0702030302020204" pitchFamily="66" charset="0"/>
            </a:endParaRPr>
          </a:p>
        </p:txBody>
      </p:sp>
      <p:sp>
        <p:nvSpPr>
          <p:cNvPr id="15" name="Thought Bubble: Cloud 14">
            <a:extLst>
              <a:ext uri="{FF2B5EF4-FFF2-40B4-BE49-F238E27FC236}">
                <a16:creationId xmlns:a16="http://schemas.microsoft.com/office/drawing/2014/main" id="{72E89AD1-3648-990E-7BEF-5AED9E5D4A6C}"/>
              </a:ext>
            </a:extLst>
          </p:cNvPr>
          <p:cNvSpPr/>
          <p:nvPr/>
        </p:nvSpPr>
        <p:spPr>
          <a:xfrm rot="997140">
            <a:off x="7833459" y="3810376"/>
            <a:ext cx="3805881" cy="1684580"/>
          </a:xfrm>
          <a:prstGeom prst="cloud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Build a rocket to help Baby Bear get to the moon! </a:t>
            </a:r>
            <a:endParaRPr lang="en-GB" sz="1700" dirty="0">
              <a:latin typeface="Comic Sans MS" panose="030F0702030302020204" pitchFamily="66" charset="0"/>
            </a:endParaRPr>
          </a:p>
        </p:txBody>
      </p:sp>
    </p:spTree>
    <p:extLst>
      <p:ext uri="{BB962C8B-B14F-4D97-AF65-F5344CB8AC3E}">
        <p14:creationId xmlns:p14="http://schemas.microsoft.com/office/powerpoint/2010/main" val="22895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childTnLst>
                          </p:cTn>
                        </p:par>
                        <p:par>
                          <p:cTn id="16" fill="hold">
                            <p:stCondLst>
                              <p:cond delay="9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0"/>
                                        <p:tgtEl>
                                          <p:spTgt spid="11"/>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15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0"/>
                                        <p:tgtEl>
                                          <p:spTgt spid="8"/>
                                        </p:tgtEl>
                                      </p:cBhvr>
                                    </p:animEffect>
                                  </p:childTnLst>
                                </p:cTn>
                              </p:par>
                            </p:childTnLst>
                          </p:cTn>
                        </p:par>
                        <p:par>
                          <p:cTn id="28" fill="hold">
                            <p:stCondLst>
                              <p:cond delay="18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3000"/>
                                        <p:tgtEl>
                                          <p:spTgt spid="19"/>
                                        </p:tgtEl>
                                      </p:cBhvr>
                                    </p:animEffect>
                                  </p:childTnLst>
                                </p:cTn>
                              </p:par>
                            </p:childTnLst>
                          </p:cTn>
                        </p:par>
                        <p:par>
                          <p:cTn id="32" fill="hold">
                            <p:stCondLst>
                              <p:cond delay="21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pPr algn="ctr"/>
            <a:r>
              <a:rPr lang="en-GB" sz="3600" dirty="0">
                <a:latin typeface="Comic Sans MS" panose="030F0702030302020204" pitchFamily="66" charset="0"/>
              </a:rPr>
              <a:t>STEM through Stories</a:t>
            </a:r>
          </a:p>
        </p:txBody>
      </p:sp>
      <p:sp>
        <p:nvSpPr>
          <p:cNvPr id="6" name="TextBox 5">
            <a:extLst>
              <a:ext uri="{FF2B5EF4-FFF2-40B4-BE49-F238E27FC236}">
                <a16:creationId xmlns:a16="http://schemas.microsoft.com/office/drawing/2014/main" id="{2C14CBC3-3BC7-C9BB-2E86-729669181B7B}"/>
              </a:ext>
            </a:extLst>
          </p:cNvPr>
          <p:cNvSpPr txBox="1"/>
          <p:nvPr/>
        </p:nvSpPr>
        <p:spPr>
          <a:xfrm>
            <a:off x="1915297" y="1396314"/>
            <a:ext cx="8600302" cy="400110"/>
          </a:xfrm>
          <a:prstGeom prst="rect">
            <a:avLst/>
          </a:prstGeom>
          <a:noFill/>
        </p:spPr>
        <p:txBody>
          <a:bodyPr wrap="square">
            <a:spAutoFit/>
          </a:bodyPr>
          <a:lstStyle/>
          <a:p>
            <a:pPr algn="ctr"/>
            <a:r>
              <a:rPr lang="en-GB" sz="2000" b="0" i="0" dirty="0">
                <a:solidFill>
                  <a:srgbClr val="0B0C0C"/>
                </a:solidFill>
                <a:effectLst/>
                <a:latin typeface="Comic Sans MS" panose="030F0702030302020204" pitchFamily="66" charset="0"/>
              </a:rPr>
              <a:t> </a:t>
            </a:r>
            <a:endParaRPr lang="en-GB" sz="2000" dirty="0">
              <a:latin typeface="Comic Sans MS" panose="030F0702030302020204" pitchFamily="66" charset="0"/>
            </a:endParaRPr>
          </a:p>
        </p:txBody>
      </p:sp>
      <p:pic>
        <p:nvPicPr>
          <p:cNvPr id="12" name="Picture 11">
            <a:extLst>
              <a:ext uri="{FF2B5EF4-FFF2-40B4-BE49-F238E27FC236}">
                <a16:creationId xmlns:a16="http://schemas.microsoft.com/office/drawing/2014/main" id="{A3C307EB-5DD6-F8C2-AEDF-653AA7040EC2}"/>
              </a:ext>
            </a:extLst>
          </p:cNvPr>
          <p:cNvPicPr>
            <a:picLocks noChangeAspect="1"/>
          </p:cNvPicPr>
          <p:nvPr/>
        </p:nvPicPr>
        <p:blipFill>
          <a:blip r:embed="rId4"/>
          <a:stretch>
            <a:fillRect/>
          </a:stretch>
        </p:blipFill>
        <p:spPr>
          <a:xfrm>
            <a:off x="3200400" y="1010993"/>
            <a:ext cx="6176850" cy="5468721"/>
          </a:xfrm>
          <a:prstGeom prst="rect">
            <a:avLst/>
          </a:prstGeom>
        </p:spPr>
      </p:pic>
    </p:spTree>
    <p:extLst>
      <p:ext uri="{BB962C8B-B14F-4D97-AF65-F5344CB8AC3E}">
        <p14:creationId xmlns:p14="http://schemas.microsoft.com/office/powerpoint/2010/main" val="197270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6" name="TextBox 5">
            <a:extLst>
              <a:ext uri="{FF2B5EF4-FFF2-40B4-BE49-F238E27FC236}">
                <a16:creationId xmlns:a16="http://schemas.microsoft.com/office/drawing/2014/main" id="{C957835F-E3D4-18B0-62E0-92373460A331}"/>
              </a:ext>
            </a:extLst>
          </p:cNvPr>
          <p:cNvSpPr txBox="1"/>
          <p:nvPr/>
        </p:nvSpPr>
        <p:spPr>
          <a:xfrm>
            <a:off x="657225" y="599985"/>
            <a:ext cx="10998428" cy="1200329"/>
          </a:xfrm>
          <a:prstGeom prst="rect">
            <a:avLst/>
          </a:prstGeom>
          <a:noFill/>
        </p:spPr>
        <p:txBody>
          <a:bodyPr wrap="square">
            <a:spAutoFit/>
          </a:bodyPr>
          <a:lstStyle/>
          <a:p>
            <a:pPr algn="ctr"/>
            <a:r>
              <a:rPr lang="en-GB" sz="3600" b="1" dirty="0">
                <a:latin typeface="Comic Sans MS" panose="030F0702030302020204" pitchFamily="66" charset="0"/>
              </a:rPr>
              <a:t>Engineering is part of the Curriculum for Excellence but information is limited </a:t>
            </a:r>
          </a:p>
        </p:txBody>
      </p:sp>
      <p:pic>
        <p:nvPicPr>
          <p:cNvPr id="7" name="Picture 6">
            <a:extLst>
              <a:ext uri="{FF2B5EF4-FFF2-40B4-BE49-F238E27FC236}">
                <a16:creationId xmlns:a16="http://schemas.microsoft.com/office/drawing/2014/main" id="{46D54B0C-2335-6D0E-50A0-81ED8922731B}"/>
              </a:ext>
            </a:extLst>
          </p:cNvPr>
          <p:cNvPicPr>
            <a:picLocks noChangeAspect="1"/>
          </p:cNvPicPr>
          <p:nvPr/>
        </p:nvPicPr>
        <p:blipFill>
          <a:blip r:embed="rId4"/>
          <a:stretch>
            <a:fillRect/>
          </a:stretch>
        </p:blipFill>
        <p:spPr>
          <a:xfrm>
            <a:off x="536347" y="2089796"/>
            <a:ext cx="3020788" cy="4241596"/>
          </a:xfrm>
          <a:prstGeom prst="rect">
            <a:avLst/>
          </a:prstGeom>
        </p:spPr>
      </p:pic>
      <p:pic>
        <p:nvPicPr>
          <p:cNvPr id="8" name="Picture 7">
            <a:extLst>
              <a:ext uri="{FF2B5EF4-FFF2-40B4-BE49-F238E27FC236}">
                <a16:creationId xmlns:a16="http://schemas.microsoft.com/office/drawing/2014/main" id="{A51024FB-9F0B-B60E-4B49-95AE39D71C69}"/>
              </a:ext>
            </a:extLst>
          </p:cNvPr>
          <p:cNvPicPr>
            <a:picLocks noChangeAspect="1"/>
          </p:cNvPicPr>
          <p:nvPr/>
        </p:nvPicPr>
        <p:blipFill>
          <a:blip r:embed="rId5"/>
          <a:stretch>
            <a:fillRect/>
          </a:stretch>
        </p:blipFill>
        <p:spPr>
          <a:xfrm>
            <a:off x="4520520" y="2049897"/>
            <a:ext cx="2223656" cy="801799"/>
          </a:xfrm>
          <a:prstGeom prst="rect">
            <a:avLst/>
          </a:prstGeom>
        </p:spPr>
      </p:pic>
      <p:sp>
        <p:nvSpPr>
          <p:cNvPr id="9" name="TextBox 8">
            <a:extLst>
              <a:ext uri="{FF2B5EF4-FFF2-40B4-BE49-F238E27FC236}">
                <a16:creationId xmlns:a16="http://schemas.microsoft.com/office/drawing/2014/main" id="{2AD31603-9051-4D33-8914-F4BF4236DB6B}"/>
              </a:ext>
            </a:extLst>
          </p:cNvPr>
          <p:cNvSpPr txBox="1"/>
          <p:nvPr/>
        </p:nvSpPr>
        <p:spPr>
          <a:xfrm>
            <a:off x="6885920" y="2089796"/>
            <a:ext cx="4769733" cy="738664"/>
          </a:xfrm>
          <a:prstGeom prst="rect">
            <a:avLst/>
          </a:prstGeom>
          <a:noFill/>
        </p:spPr>
        <p:txBody>
          <a:bodyPr wrap="square">
            <a:spAutoFit/>
          </a:bodyPr>
          <a:lstStyle/>
          <a:p>
            <a:pPr marL="285750" indent="-285750" algn="just">
              <a:buFont typeface="Arial" panose="020B0604020202020204" pitchFamily="34" charset="0"/>
              <a:buChar char="•"/>
            </a:pPr>
            <a:r>
              <a:rPr lang="en-GB" sz="1400" dirty="0">
                <a:latin typeface="Comic Sans MS" panose="030F0702030302020204" pitchFamily="66" charset="0"/>
              </a:rPr>
              <a:t>Recognises engineering in the world around them for example bridges, construction, electronics, computers.</a:t>
            </a:r>
          </a:p>
        </p:txBody>
      </p:sp>
      <p:pic>
        <p:nvPicPr>
          <p:cNvPr id="10" name="Picture 9">
            <a:extLst>
              <a:ext uri="{FF2B5EF4-FFF2-40B4-BE49-F238E27FC236}">
                <a16:creationId xmlns:a16="http://schemas.microsoft.com/office/drawing/2014/main" id="{34B3C8FE-7513-B861-3967-AA6D44A9583B}"/>
              </a:ext>
            </a:extLst>
          </p:cNvPr>
          <p:cNvPicPr>
            <a:picLocks noChangeAspect="1"/>
          </p:cNvPicPr>
          <p:nvPr/>
        </p:nvPicPr>
        <p:blipFill>
          <a:blip r:embed="rId6"/>
          <a:stretch>
            <a:fillRect/>
          </a:stretch>
        </p:blipFill>
        <p:spPr>
          <a:xfrm>
            <a:off x="4520520" y="3432031"/>
            <a:ext cx="2223656" cy="738664"/>
          </a:xfrm>
          <a:prstGeom prst="rect">
            <a:avLst/>
          </a:prstGeom>
        </p:spPr>
      </p:pic>
      <p:sp>
        <p:nvSpPr>
          <p:cNvPr id="11" name="TextBox 10">
            <a:extLst>
              <a:ext uri="{FF2B5EF4-FFF2-40B4-BE49-F238E27FC236}">
                <a16:creationId xmlns:a16="http://schemas.microsoft.com/office/drawing/2014/main" id="{9313EC7F-94AE-DA8F-071A-B3EC4DB20E25}"/>
              </a:ext>
            </a:extLst>
          </p:cNvPr>
          <p:cNvSpPr txBox="1"/>
          <p:nvPr/>
        </p:nvSpPr>
        <p:spPr>
          <a:xfrm>
            <a:off x="6910638" y="3364164"/>
            <a:ext cx="4720298" cy="954107"/>
          </a:xfrm>
          <a:prstGeom prst="rect">
            <a:avLst/>
          </a:prstGeom>
          <a:noFill/>
        </p:spPr>
        <p:txBody>
          <a:bodyPr wrap="square">
            <a:spAutoFit/>
          </a:bodyPr>
          <a:lstStyle/>
          <a:p>
            <a:pPr marL="285750" indent="-285750" algn="just">
              <a:buFont typeface="Arial" panose="020B0604020202020204" pitchFamily="34" charset="0"/>
              <a:buChar char="•"/>
            </a:pPr>
            <a:r>
              <a:rPr lang="en-GB" sz="1400" dirty="0">
                <a:latin typeface="Comic Sans MS" panose="030F0702030302020204" pitchFamily="66" charset="0"/>
              </a:rPr>
              <a:t>Recognises and identify different engineering disciplines.</a:t>
            </a:r>
          </a:p>
          <a:p>
            <a:pPr marL="285750" indent="-285750" algn="just">
              <a:buFont typeface="Arial" panose="020B0604020202020204" pitchFamily="34" charset="0"/>
              <a:buChar char="•"/>
            </a:pPr>
            <a:r>
              <a:rPr lang="en-GB" sz="1400" dirty="0">
                <a:latin typeface="Comic Sans MS" panose="030F0702030302020204" pitchFamily="66" charset="0"/>
              </a:rPr>
              <a:t>Builds a solution to a specific task, which has moving parts.</a:t>
            </a:r>
          </a:p>
        </p:txBody>
      </p:sp>
      <p:pic>
        <p:nvPicPr>
          <p:cNvPr id="12" name="Picture 11">
            <a:extLst>
              <a:ext uri="{FF2B5EF4-FFF2-40B4-BE49-F238E27FC236}">
                <a16:creationId xmlns:a16="http://schemas.microsoft.com/office/drawing/2014/main" id="{F2B25C42-1B1F-1B41-D205-168D81084B87}"/>
              </a:ext>
            </a:extLst>
          </p:cNvPr>
          <p:cNvPicPr>
            <a:picLocks noChangeAspect="1"/>
          </p:cNvPicPr>
          <p:nvPr/>
        </p:nvPicPr>
        <p:blipFill>
          <a:blip r:embed="rId7"/>
          <a:stretch>
            <a:fillRect/>
          </a:stretch>
        </p:blipFill>
        <p:spPr>
          <a:xfrm>
            <a:off x="4520520" y="4748174"/>
            <a:ext cx="2232045" cy="777200"/>
          </a:xfrm>
          <a:prstGeom prst="rect">
            <a:avLst/>
          </a:prstGeom>
        </p:spPr>
      </p:pic>
      <p:sp>
        <p:nvSpPr>
          <p:cNvPr id="13" name="TextBox 12">
            <a:extLst>
              <a:ext uri="{FF2B5EF4-FFF2-40B4-BE49-F238E27FC236}">
                <a16:creationId xmlns:a16="http://schemas.microsoft.com/office/drawing/2014/main" id="{B23435B8-9E9B-2B37-6C17-FFF87BBB72C0}"/>
              </a:ext>
            </a:extLst>
          </p:cNvPr>
          <p:cNvSpPr txBox="1"/>
          <p:nvPr/>
        </p:nvSpPr>
        <p:spPr>
          <a:xfrm>
            <a:off x="6910638" y="4691891"/>
            <a:ext cx="4789034" cy="954107"/>
          </a:xfrm>
          <a:prstGeom prst="rect">
            <a:avLst/>
          </a:prstGeom>
          <a:noFill/>
        </p:spPr>
        <p:txBody>
          <a:bodyPr wrap="square">
            <a:spAutoFit/>
          </a:bodyPr>
          <a:lstStyle/>
          <a:p>
            <a:pPr marL="285750" indent="-285750" algn="just">
              <a:buFont typeface="Arial" panose="020B0604020202020204" pitchFamily="34" charset="0"/>
              <a:buChar char="•"/>
            </a:pPr>
            <a:r>
              <a:rPr lang="en-GB" sz="1400" dirty="0">
                <a:latin typeface="Comic Sans MS" panose="030F0702030302020204" pitchFamily="66" charset="0"/>
              </a:rPr>
              <a:t>Understands the difference between different engineering disciplines </a:t>
            </a:r>
          </a:p>
          <a:p>
            <a:pPr marL="285750" indent="-285750" algn="just">
              <a:buFont typeface="Arial" panose="020B0604020202020204" pitchFamily="34" charset="0"/>
              <a:buChar char="•"/>
            </a:pPr>
            <a:r>
              <a:rPr lang="en-GB" sz="1400" dirty="0">
                <a:latin typeface="Comic Sans MS" panose="030F0702030302020204" pitchFamily="66" charset="0"/>
              </a:rPr>
              <a:t>Understands different energy types. </a:t>
            </a:r>
          </a:p>
          <a:p>
            <a:pPr marL="285750" indent="-285750" algn="just">
              <a:buFont typeface="Arial" panose="020B0604020202020204" pitchFamily="34" charset="0"/>
              <a:buChar char="•"/>
            </a:pPr>
            <a:r>
              <a:rPr lang="en-GB" sz="1400" dirty="0">
                <a:latin typeface="Comic Sans MS" panose="030F0702030302020204" pitchFamily="66" charset="0"/>
              </a:rPr>
              <a:t>Builds/simulates solutions to engineering problems. </a:t>
            </a:r>
          </a:p>
        </p:txBody>
      </p:sp>
    </p:spTree>
    <p:extLst>
      <p:ext uri="{BB962C8B-B14F-4D97-AF65-F5344CB8AC3E}">
        <p14:creationId xmlns:p14="http://schemas.microsoft.com/office/powerpoint/2010/main" val="148830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alpha val="4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2E49-2F61-47F5-8B30-3339CEA44D95}"/>
              </a:ext>
            </a:extLst>
          </p:cNvPr>
          <p:cNvSpPr>
            <a:spLocks noGrp="1"/>
          </p:cNvSpPr>
          <p:nvPr>
            <p:ph type="title"/>
          </p:nvPr>
        </p:nvSpPr>
        <p:spPr>
          <a:xfrm>
            <a:off x="981075" y="206829"/>
            <a:ext cx="8267700" cy="1325563"/>
          </a:xfrm>
        </p:spPr>
        <p:txBody>
          <a:bodyPr>
            <a:normAutofit/>
          </a:bodyPr>
          <a:lstStyle/>
          <a:p>
            <a:pPr algn="ctr"/>
            <a:r>
              <a:rPr lang="en-GB" sz="3600" b="1" dirty="0">
                <a:latin typeface="Comic Sans MS" panose="030F0702030302020204" pitchFamily="66" charset="0"/>
              </a:rPr>
              <a:t>Engineering Disciplines/Engineering Across the  Curriculum</a:t>
            </a:r>
          </a:p>
        </p:txBody>
      </p:sp>
      <p:sp>
        <p:nvSpPr>
          <p:cNvPr id="3" name="Content Placeholder 2">
            <a:extLst>
              <a:ext uri="{FF2B5EF4-FFF2-40B4-BE49-F238E27FC236}">
                <a16:creationId xmlns:a16="http://schemas.microsoft.com/office/drawing/2014/main" id="{B9486E7F-D704-4C00-83E1-C0833EFC5C24}"/>
              </a:ext>
            </a:extLst>
          </p:cNvPr>
          <p:cNvSpPr>
            <a:spLocks noGrp="1"/>
          </p:cNvSpPr>
          <p:nvPr>
            <p:ph idx="1"/>
          </p:nvPr>
        </p:nvSpPr>
        <p:spPr>
          <a:xfrm>
            <a:off x="825500" y="1600200"/>
            <a:ext cx="8423275" cy="4892675"/>
          </a:xfrm>
        </p:spPr>
        <p:txBody>
          <a:bodyPr>
            <a:normAutofit fontScale="47500" lnSpcReduction="20000"/>
          </a:bodyPr>
          <a:lstStyle/>
          <a:p>
            <a:r>
              <a:rPr lang="en-GB" sz="2900" b="1" dirty="0">
                <a:latin typeface="Comic Sans MS" panose="030F0702030302020204" pitchFamily="66" charset="0"/>
              </a:rPr>
              <a:t>Civil</a:t>
            </a:r>
            <a:r>
              <a:rPr lang="en-GB" sz="2900" dirty="0">
                <a:latin typeface="Comic Sans MS" panose="030F0702030302020204" pitchFamily="66" charset="0"/>
              </a:rPr>
              <a:t> – infrastructure, roads, houses, bridges </a:t>
            </a:r>
          </a:p>
          <a:p>
            <a:pPr lvl="1"/>
            <a:r>
              <a:rPr lang="en-GB" sz="2900" b="1" dirty="0">
                <a:solidFill>
                  <a:srgbClr val="FC08E5"/>
                </a:solidFill>
                <a:latin typeface="Comic Sans MS" panose="030F0702030302020204" pitchFamily="66" charset="0"/>
              </a:rPr>
              <a:t>SOC: People, Place and Environment</a:t>
            </a:r>
          </a:p>
          <a:p>
            <a:pPr lvl="1"/>
            <a:r>
              <a:rPr lang="en-GB" sz="2900" b="1" dirty="0">
                <a:solidFill>
                  <a:srgbClr val="01F5EF"/>
                </a:solidFill>
                <a:latin typeface="Comic Sans MS" panose="030F0702030302020204" pitchFamily="66" charset="0"/>
              </a:rPr>
              <a:t>TCH: Exploring Uses of Materials, Design and Construct Models</a:t>
            </a:r>
          </a:p>
          <a:p>
            <a:pPr lvl="1"/>
            <a:r>
              <a:rPr lang="en-GB" sz="2900" b="1" dirty="0">
                <a:solidFill>
                  <a:srgbClr val="2DF37D"/>
                </a:solidFill>
                <a:latin typeface="Comic Sans MS" panose="030F0702030302020204" pitchFamily="66" charset="0"/>
              </a:rPr>
              <a:t>SCI: Forces, Materials</a:t>
            </a:r>
          </a:p>
          <a:p>
            <a:pPr lvl="1"/>
            <a:r>
              <a:rPr lang="en-GB" sz="2900" b="1" dirty="0">
                <a:solidFill>
                  <a:srgbClr val="0070C0"/>
                </a:solidFill>
                <a:latin typeface="Comic Sans MS" panose="030F0702030302020204" pitchFamily="66" charset="0"/>
              </a:rPr>
              <a:t>MNU: Measure</a:t>
            </a:r>
          </a:p>
          <a:p>
            <a:pPr lvl="1"/>
            <a:r>
              <a:rPr lang="en-GB" sz="2900" b="1" dirty="0">
                <a:solidFill>
                  <a:srgbClr val="FFC000"/>
                </a:solidFill>
                <a:latin typeface="Comic Sans MS" panose="030F0702030302020204" pitchFamily="66" charset="0"/>
              </a:rPr>
              <a:t>EXA: C</a:t>
            </a:r>
            <a:r>
              <a:rPr lang="en-GB" sz="2900" b="1" dirty="0">
                <a:solidFill>
                  <a:srgbClr val="FFC000"/>
                </a:solidFill>
                <a:effectLst/>
                <a:latin typeface="Comic Sans MS" panose="030F0702030302020204" pitchFamily="66" charset="0"/>
                <a:ea typeface="Times New Roman" panose="02020603050405020304" pitchFamily="18" charset="0"/>
              </a:rPr>
              <a:t>reating objects for specific tasks/solutions to a design problem.</a:t>
            </a:r>
            <a:endParaRPr lang="en-GB" sz="2900" b="1" dirty="0">
              <a:solidFill>
                <a:srgbClr val="FFC000"/>
              </a:solidFill>
              <a:latin typeface="Comic Sans MS" panose="030F0702030302020204" pitchFamily="66" charset="0"/>
            </a:endParaRPr>
          </a:p>
          <a:p>
            <a:r>
              <a:rPr lang="en-GB" sz="2900" b="1" dirty="0">
                <a:latin typeface="Comic Sans MS" panose="030F0702030302020204" pitchFamily="66" charset="0"/>
              </a:rPr>
              <a:t>Mechanical</a:t>
            </a:r>
            <a:r>
              <a:rPr lang="en-GB" sz="2900" dirty="0">
                <a:latin typeface="Comic Sans MS" panose="030F0702030302020204" pitchFamily="66" charset="0"/>
              </a:rPr>
              <a:t> – engines, machines, moving parts </a:t>
            </a:r>
            <a:endParaRPr lang="en-GB" sz="2900" dirty="0">
              <a:solidFill>
                <a:schemeClr val="bg2"/>
              </a:solidFill>
              <a:latin typeface="Comic Sans MS" panose="030F0702030302020204" pitchFamily="66" charset="0"/>
            </a:endParaRPr>
          </a:p>
          <a:p>
            <a:pPr lvl="1"/>
            <a:r>
              <a:rPr lang="en-GB" sz="2900" b="1" dirty="0">
                <a:solidFill>
                  <a:srgbClr val="01F5EF"/>
                </a:solidFill>
                <a:latin typeface="Comic Sans MS" panose="030F0702030302020204" pitchFamily="66" charset="0"/>
              </a:rPr>
              <a:t>TCH: Design and Construct Models</a:t>
            </a:r>
          </a:p>
          <a:p>
            <a:pPr lvl="1"/>
            <a:r>
              <a:rPr lang="en-GB" sz="2900" b="1" dirty="0">
                <a:solidFill>
                  <a:srgbClr val="2DF37D"/>
                </a:solidFill>
                <a:latin typeface="Comic Sans MS" panose="030F0702030302020204" pitchFamily="66" charset="0"/>
              </a:rPr>
              <a:t>SCI: Forces</a:t>
            </a:r>
          </a:p>
          <a:p>
            <a:pPr lvl="1"/>
            <a:r>
              <a:rPr lang="en-GB" sz="2900" b="1" dirty="0">
                <a:solidFill>
                  <a:srgbClr val="0070C0"/>
                </a:solidFill>
                <a:latin typeface="Comic Sans MS" panose="030F0702030302020204" pitchFamily="66" charset="0"/>
              </a:rPr>
              <a:t>MNU: Measure</a:t>
            </a:r>
          </a:p>
          <a:p>
            <a:pPr lvl="1"/>
            <a:r>
              <a:rPr lang="en-GB" sz="2900" b="1" dirty="0">
                <a:solidFill>
                  <a:srgbClr val="FFC000"/>
                </a:solidFill>
                <a:latin typeface="Comic Sans MS" panose="030F0702030302020204" pitchFamily="66" charset="0"/>
              </a:rPr>
              <a:t>EXA: C</a:t>
            </a:r>
            <a:r>
              <a:rPr lang="en-GB" sz="2900" b="1" dirty="0">
                <a:solidFill>
                  <a:srgbClr val="FFC000"/>
                </a:solidFill>
                <a:effectLst/>
                <a:latin typeface="Comic Sans MS" panose="030F0702030302020204" pitchFamily="66" charset="0"/>
                <a:ea typeface="Times New Roman" panose="02020603050405020304" pitchFamily="18" charset="0"/>
              </a:rPr>
              <a:t>reating objects for specific tasks/solutions to a design problem.</a:t>
            </a:r>
            <a:r>
              <a:rPr lang="en-GB" sz="2900" b="1" dirty="0">
                <a:solidFill>
                  <a:srgbClr val="0070C0"/>
                </a:solidFill>
                <a:latin typeface="Comic Sans MS" panose="030F0702030302020204" pitchFamily="66" charset="0"/>
              </a:rPr>
              <a:t> </a:t>
            </a:r>
            <a:endParaRPr lang="en-GB" sz="2900" b="1" dirty="0">
              <a:solidFill>
                <a:srgbClr val="2DF37D"/>
              </a:solidFill>
              <a:latin typeface="Comic Sans MS" panose="030F0702030302020204" pitchFamily="66" charset="0"/>
            </a:endParaRPr>
          </a:p>
          <a:p>
            <a:r>
              <a:rPr lang="en-GB" sz="2900" b="1" dirty="0">
                <a:latin typeface="Comic Sans MS" panose="030F0702030302020204" pitchFamily="66" charset="0"/>
              </a:rPr>
              <a:t>Electrical</a:t>
            </a:r>
            <a:r>
              <a:rPr lang="en-GB" sz="2900" dirty="0">
                <a:latin typeface="Comic Sans MS" panose="030F0702030302020204" pitchFamily="66" charset="0"/>
              </a:rPr>
              <a:t> – application of electricity and electronics </a:t>
            </a:r>
            <a:endParaRPr lang="en-GB" sz="2900" dirty="0">
              <a:solidFill>
                <a:schemeClr val="bg2"/>
              </a:solidFill>
              <a:latin typeface="Comic Sans MS" panose="030F0702030302020204" pitchFamily="66" charset="0"/>
            </a:endParaRPr>
          </a:p>
          <a:p>
            <a:pPr lvl="1"/>
            <a:r>
              <a:rPr lang="en-GB" sz="2900" b="1" dirty="0">
                <a:solidFill>
                  <a:srgbClr val="2DF37D"/>
                </a:solidFill>
                <a:latin typeface="Comic Sans MS" panose="030F0702030302020204" pitchFamily="66" charset="0"/>
              </a:rPr>
              <a:t>SCI: Electricity</a:t>
            </a:r>
          </a:p>
          <a:p>
            <a:r>
              <a:rPr lang="en-GB" sz="2900" b="1" dirty="0">
                <a:latin typeface="Comic Sans MS" panose="030F0702030302020204" pitchFamily="66" charset="0"/>
              </a:rPr>
              <a:t>Software</a:t>
            </a:r>
            <a:r>
              <a:rPr lang="en-GB" sz="2900" dirty="0">
                <a:latin typeface="Comic Sans MS" panose="030F0702030302020204" pitchFamily="66" charset="0"/>
              </a:rPr>
              <a:t> – computer programming and computational thinking </a:t>
            </a:r>
          </a:p>
          <a:p>
            <a:pPr lvl="1"/>
            <a:r>
              <a:rPr lang="en-GB" sz="2900" b="1" dirty="0">
                <a:solidFill>
                  <a:srgbClr val="01F5EF"/>
                </a:solidFill>
                <a:latin typeface="Comic Sans MS" panose="030F0702030302020204" pitchFamily="66" charset="0"/>
              </a:rPr>
              <a:t>TCH: Computing Science</a:t>
            </a:r>
          </a:p>
          <a:p>
            <a:pPr lvl="1"/>
            <a:r>
              <a:rPr lang="en-GB" sz="2900" b="1" dirty="0">
                <a:solidFill>
                  <a:srgbClr val="0070C0"/>
                </a:solidFill>
                <a:latin typeface="Comic Sans MS" panose="030F0702030302020204" pitchFamily="66" charset="0"/>
              </a:rPr>
              <a:t>MNU: Shape Position &amp; Movement, Chance and Uncertainty</a:t>
            </a:r>
          </a:p>
          <a:p>
            <a:pPr lvl="1"/>
            <a:r>
              <a:rPr lang="en-GB" sz="2900" b="1" dirty="0">
                <a:solidFill>
                  <a:srgbClr val="FFC000"/>
                </a:solidFill>
                <a:latin typeface="Comic Sans MS" panose="030F0702030302020204" pitchFamily="66" charset="0"/>
              </a:rPr>
              <a:t>EXA</a:t>
            </a:r>
            <a:r>
              <a:rPr lang="en-GB" sz="2900" b="1">
                <a:solidFill>
                  <a:srgbClr val="FFC000"/>
                </a:solidFill>
                <a:latin typeface="Comic Sans MS" panose="030F0702030302020204" pitchFamily="66" charset="0"/>
              </a:rPr>
              <a:t>: </a:t>
            </a:r>
            <a:r>
              <a:rPr lang="en-GB" sz="2900" b="1" dirty="0">
                <a:solidFill>
                  <a:srgbClr val="FFC000"/>
                </a:solidFill>
                <a:latin typeface="Comic Sans MS" panose="030F0702030302020204" pitchFamily="66" charset="0"/>
              </a:rPr>
              <a:t>C</a:t>
            </a:r>
            <a:r>
              <a:rPr lang="en-GB" sz="2900" b="1">
                <a:solidFill>
                  <a:srgbClr val="FFC000"/>
                </a:solidFill>
                <a:effectLst/>
                <a:latin typeface="Comic Sans MS" panose="030F0702030302020204" pitchFamily="66" charset="0"/>
                <a:ea typeface="Times New Roman" panose="02020603050405020304" pitchFamily="18" charset="0"/>
              </a:rPr>
              <a:t>reating </a:t>
            </a:r>
            <a:r>
              <a:rPr lang="en-GB" sz="2900" b="1" dirty="0">
                <a:solidFill>
                  <a:srgbClr val="FFC000"/>
                </a:solidFill>
                <a:effectLst/>
                <a:latin typeface="Comic Sans MS" panose="030F0702030302020204" pitchFamily="66" charset="0"/>
                <a:ea typeface="Times New Roman" panose="02020603050405020304" pitchFamily="18" charset="0"/>
              </a:rPr>
              <a:t>solutions to a design problem.</a:t>
            </a:r>
            <a:endParaRPr lang="en-GB" sz="2900" b="1" dirty="0">
              <a:solidFill>
                <a:srgbClr val="0070C0"/>
              </a:solidFill>
              <a:latin typeface="Comic Sans MS" panose="030F0702030302020204" pitchFamily="66" charset="0"/>
            </a:endParaRPr>
          </a:p>
          <a:p>
            <a:endParaRPr lang="en-GB" sz="2900" dirty="0">
              <a:latin typeface="Comic Sans MS" panose="030F0702030302020204" pitchFamily="66" charset="0"/>
            </a:endParaRPr>
          </a:p>
          <a:p>
            <a:pPr marL="0" indent="0">
              <a:buNone/>
            </a:pPr>
            <a:r>
              <a:rPr lang="en-GB" sz="2900" b="1" dirty="0">
                <a:latin typeface="Comic Sans MS" panose="030F0702030302020204" pitchFamily="66" charset="0"/>
              </a:rPr>
              <a:t>Other engineering disciplines: </a:t>
            </a:r>
            <a:r>
              <a:rPr lang="en-GB" sz="2900" dirty="0">
                <a:latin typeface="Comic Sans MS" panose="030F0702030302020204" pitchFamily="66" charset="0"/>
              </a:rPr>
              <a:t>Aerospace, Chemical, Biomedical, Biological, Nuclear, Industrial, Agricultural, Structural, Environmental… </a:t>
            </a:r>
            <a:endParaRPr lang="en-GB" sz="2900" dirty="0">
              <a:solidFill>
                <a:schemeClr val="bg2"/>
              </a:solidFill>
              <a:latin typeface="Comic Sans MS" panose="030F0702030302020204" pitchFamily="66" charset="0"/>
            </a:endParaRPr>
          </a:p>
          <a:p>
            <a:pPr lvl="1"/>
            <a:r>
              <a:rPr lang="en-GB" sz="2900" b="1" dirty="0">
                <a:solidFill>
                  <a:srgbClr val="92D050"/>
                </a:solidFill>
                <a:latin typeface="Comic Sans MS" panose="030F0702030302020204" pitchFamily="66" charset="0"/>
              </a:rPr>
              <a:t>HWB: Career education</a:t>
            </a:r>
          </a:p>
          <a:p>
            <a:endParaRPr lang="en-GB" dirty="0"/>
          </a:p>
        </p:txBody>
      </p:sp>
      <p:pic>
        <p:nvPicPr>
          <p:cNvPr id="7170" name="Picture 2">
            <a:extLst>
              <a:ext uri="{FF2B5EF4-FFF2-40B4-BE49-F238E27FC236}">
                <a16:creationId xmlns:a16="http://schemas.microsoft.com/office/drawing/2014/main" id="{7A4E9DF3-4647-455E-A5A2-8162862731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3100" y="206829"/>
            <a:ext cx="2288628" cy="15274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8834E66F-9380-4E92-B3CB-8831CFF309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3100" y="1918834"/>
            <a:ext cx="2288628" cy="134680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F57052B2-3CF6-4027-AD7B-49033337CB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3100" y="3450239"/>
            <a:ext cx="2291103" cy="152740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 the source image">
            <a:extLst>
              <a:ext uri="{FF2B5EF4-FFF2-40B4-BE49-F238E27FC236}">
                <a16:creationId xmlns:a16="http://schemas.microsoft.com/office/drawing/2014/main" id="{24B36FB2-5ADE-411E-A7E8-62541E2F12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563099" y="5123769"/>
            <a:ext cx="2292534" cy="152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5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prstClr val="black"/>
                </a:solidFill>
                <a:effectLst/>
                <a:uLnTx/>
                <a:uFillTx/>
                <a:latin typeface="Comic Sans MS" panose="030F0702030302020204" pitchFamily="66" charset="0"/>
                <a:ea typeface="+mn-ea"/>
                <a:cs typeface="+mn-cs"/>
              </a:rPr>
              <a:t>So…. how can we encourage pupils to think like and act like engineers and develop the associated skills? </a:t>
            </a:r>
            <a:endParaRPr kumimoji="0" lang="en-GB" sz="36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0AE99566-74F2-2EC0-CC30-B458298DB4F9}"/>
              </a:ext>
            </a:extLst>
          </p:cNvPr>
          <p:cNvSpPr txBox="1"/>
          <p:nvPr/>
        </p:nvSpPr>
        <p:spPr>
          <a:xfrm>
            <a:off x="1132514" y="3531872"/>
            <a:ext cx="11240654" cy="1200329"/>
          </a:xfrm>
          <a:prstGeom prst="rect">
            <a:avLst/>
          </a:prstGeom>
          <a:noFill/>
        </p:spPr>
        <p:txBody>
          <a:bodyPr wrap="square" rtlCol="0">
            <a:spAutoFit/>
          </a:bodyPr>
          <a:lstStyle/>
          <a:p>
            <a:pPr defTabSz="457200"/>
            <a:r>
              <a:rPr lang="en-GB" sz="3600" b="1" dirty="0">
                <a:solidFill>
                  <a:prstClr val="black"/>
                </a:solidFill>
                <a:latin typeface="Comic Sans MS" panose="030F0702030302020204" pitchFamily="66" charset="0"/>
              </a:rPr>
              <a:t>Answer: by teaching the children to use the ‘Engineering Design Process’</a:t>
            </a:r>
          </a:p>
        </p:txBody>
      </p:sp>
    </p:spTree>
    <p:extLst>
      <p:ext uri="{BB962C8B-B14F-4D97-AF65-F5344CB8AC3E}">
        <p14:creationId xmlns:p14="http://schemas.microsoft.com/office/powerpoint/2010/main" val="226679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pic>
        <p:nvPicPr>
          <p:cNvPr id="5" name="Picture 4">
            <a:extLst>
              <a:ext uri="{FF2B5EF4-FFF2-40B4-BE49-F238E27FC236}">
                <a16:creationId xmlns:a16="http://schemas.microsoft.com/office/drawing/2014/main" id="{F88330F0-D0CB-B178-F4FD-D88A73DCE4DE}"/>
              </a:ext>
            </a:extLst>
          </p:cNvPr>
          <p:cNvPicPr>
            <a:picLocks noChangeAspect="1"/>
          </p:cNvPicPr>
          <p:nvPr/>
        </p:nvPicPr>
        <p:blipFill>
          <a:blip r:embed="rId4"/>
          <a:stretch>
            <a:fillRect/>
          </a:stretch>
        </p:blipFill>
        <p:spPr>
          <a:xfrm>
            <a:off x="6638925" y="1009650"/>
            <a:ext cx="6010275" cy="4305300"/>
          </a:xfrm>
          <a:prstGeom prst="rect">
            <a:avLst/>
          </a:prstGeom>
        </p:spPr>
      </p:pic>
      <p:sp>
        <p:nvSpPr>
          <p:cNvPr id="7" name="TextBox 6">
            <a:extLst>
              <a:ext uri="{FF2B5EF4-FFF2-40B4-BE49-F238E27FC236}">
                <a16:creationId xmlns:a16="http://schemas.microsoft.com/office/drawing/2014/main" id="{919BB801-B85E-7C04-B150-CAA4AC95181C}"/>
              </a:ext>
            </a:extLst>
          </p:cNvPr>
          <p:cNvSpPr txBox="1"/>
          <p:nvPr/>
        </p:nvSpPr>
        <p:spPr>
          <a:xfrm>
            <a:off x="2505075" y="234040"/>
            <a:ext cx="777239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Engineering Design Process </a:t>
            </a:r>
            <a:endPar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8" name="Content Placeholder 3">
            <a:extLst>
              <a:ext uri="{FF2B5EF4-FFF2-40B4-BE49-F238E27FC236}">
                <a16:creationId xmlns:a16="http://schemas.microsoft.com/office/drawing/2014/main" id="{509B40D6-E5AE-CC4D-4349-2DAD56DD5A51}"/>
              </a:ext>
            </a:extLst>
          </p:cNvPr>
          <p:cNvSpPr txBox="1">
            <a:spLocks/>
          </p:cNvSpPr>
          <p:nvPr/>
        </p:nvSpPr>
        <p:spPr>
          <a:xfrm>
            <a:off x="561064" y="1268207"/>
            <a:ext cx="6315985" cy="51154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ASK: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identify the problem, requirements that must be met, and constraints that must be considered.</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IMAGINE: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brainstorm solutions and research ideas.  They also identify what others have done.</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PLAN: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choose two to three of the best ideas from their brainstormed list and sketch possible designs, ultimately choosing a single design to prototype.</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CREATE: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build a working model, or prototype, that aligns with design requirements and that is within design constraints.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TEST: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evaluate the solution through testing; they collect and analyse data; they summarise strengths and weaknesses of their design that were revealed during testing.</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IMPROVE: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Based on the results of their tests, students make improvements on their design. They also identify changes they will make and justify their revisions.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PROCESS IS A CYCLE – NOT LINEAR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1020418" y="508471"/>
            <a:ext cx="7563678" cy="646331"/>
          </a:xfrm>
          <a:prstGeom prst="rect">
            <a:avLst/>
          </a:prstGeom>
          <a:noFill/>
        </p:spPr>
        <p:txBody>
          <a:bodyPr wrap="square" rtlCol="0">
            <a:spAutoFit/>
          </a:bodyPr>
          <a:lstStyle/>
          <a:p>
            <a:r>
              <a:rPr lang="en-US" sz="3600" dirty="0">
                <a:latin typeface="Comic Sans MS" panose="030F0702030302020204" pitchFamily="66" charset="0"/>
              </a:rPr>
              <a:t>Defining</a:t>
            </a:r>
            <a:r>
              <a:rPr lang="en-US" sz="3200" dirty="0">
                <a:latin typeface="Comic Sans MS" panose="030F0702030302020204" pitchFamily="66" charset="0"/>
              </a:rPr>
              <a:t> Science </a:t>
            </a:r>
            <a:endParaRPr lang="en-GB" sz="3200"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1132514" y="1938131"/>
            <a:ext cx="9611686" cy="1938992"/>
          </a:xfrm>
          <a:prstGeom prst="rect">
            <a:avLst/>
          </a:prstGeom>
          <a:noFill/>
        </p:spPr>
        <p:txBody>
          <a:bodyPr wrap="square" rtlCol="0">
            <a:spAutoFit/>
          </a:bodyPr>
          <a:lstStyle/>
          <a:p>
            <a:pPr marL="0" indent="0">
              <a:buClr>
                <a:srgbClr val="3CCED2"/>
              </a:buClr>
              <a:buNone/>
            </a:pPr>
            <a:r>
              <a:rPr lang="en-US" sz="2000" dirty="0">
                <a:latin typeface="Comic Sans MS" panose="030F0702030302020204" pitchFamily="66" charset="0"/>
              </a:rPr>
              <a:t>Science is…</a:t>
            </a:r>
          </a:p>
          <a:p>
            <a:pPr>
              <a:buClr>
                <a:srgbClr val="3CCED2"/>
              </a:buClr>
              <a:buFont typeface="Wingdings" pitchFamily="2" charset="2"/>
              <a:buChar char="v"/>
            </a:pPr>
            <a:endParaRPr lang="en-US" sz="2000" dirty="0">
              <a:latin typeface="Comic Sans MS" panose="030F0702030302020204" pitchFamily="66" charset="0"/>
            </a:endParaRPr>
          </a:p>
          <a:p>
            <a:pPr marL="0" indent="0">
              <a:buClr>
                <a:srgbClr val="3CCED2"/>
              </a:buClr>
              <a:buNone/>
            </a:pPr>
            <a:r>
              <a:rPr lang="en-US" sz="2000" dirty="0">
                <a:solidFill>
                  <a:srgbClr val="1EB6CC"/>
                </a:solidFill>
                <a:latin typeface="Comic Sans MS" panose="030F0702030302020204" pitchFamily="66" charset="0"/>
              </a:rPr>
              <a:t>“the pursuit and application of knowledge and understanding of the natural and social world following a systematic methodology based on evidence”</a:t>
            </a:r>
          </a:p>
          <a:p>
            <a:pPr marL="0" indent="0">
              <a:buClr>
                <a:srgbClr val="3CCED2"/>
              </a:buClr>
              <a:buNone/>
            </a:pPr>
            <a:endParaRPr lang="en-US" sz="2000" dirty="0">
              <a:latin typeface="Comic Sans MS" panose="030F0702030302020204" pitchFamily="66" charset="0"/>
            </a:endParaRPr>
          </a:p>
          <a:p>
            <a:pPr marL="0" indent="0" algn="r">
              <a:buClr>
                <a:srgbClr val="3CCED2"/>
              </a:buClr>
              <a:buNone/>
            </a:pPr>
            <a:r>
              <a:rPr lang="en-US" sz="2000" dirty="0">
                <a:latin typeface="Comic Sans MS" panose="030F0702030302020204" pitchFamily="66" charset="0"/>
              </a:rPr>
              <a:t>~ The Science Council </a:t>
            </a:r>
          </a:p>
        </p:txBody>
      </p:sp>
    </p:spTree>
    <p:extLst>
      <p:ext uri="{BB962C8B-B14F-4D97-AF65-F5344CB8AC3E}">
        <p14:creationId xmlns:p14="http://schemas.microsoft.com/office/powerpoint/2010/main" val="1101706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706761" y="231423"/>
            <a:ext cx="9924175" cy="646331"/>
          </a:xfrm>
          <a:prstGeom prst="rect">
            <a:avLst/>
          </a:prstGeom>
          <a:noFill/>
        </p:spPr>
        <p:txBody>
          <a:bodyPr wrap="square" rtlCol="0">
            <a:spAutoFit/>
          </a:bodyPr>
          <a:lstStyle/>
          <a:p>
            <a:endParaRPr lang="en-GB" dirty="0"/>
          </a:p>
          <a:p>
            <a:endParaRPr lang="en-GB" dirty="0"/>
          </a:p>
        </p:txBody>
      </p:sp>
      <p:sp>
        <p:nvSpPr>
          <p:cNvPr id="6" name="TextBox 5">
            <a:extLst>
              <a:ext uri="{FF2B5EF4-FFF2-40B4-BE49-F238E27FC236}">
                <a16:creationId xmlns:a16="http://schemas.microsoft.com/office/drawing/2014/main" id="{1ACB721C-737E-30CA-C3D6-5AA798929DB4}"/>
              </a:ext>
            </a:extLst>
          </p:cNvPr>
          <p:cNvSpPr txBox="1"/>
          <p:nvPr/>
        </p:nvSpPr>
        <p:spPr>
          <a:xfrm>
            <a:off x="2642286" y="619612"/>
            <a:ext cx="6907428" cy="2308324"/>
          </a:xfrm>
          <a:prstGeom prst="rect">
            <a:avLst/>
          </a:prstGeom>
          <a:noFill/>
        </p:spPr>
        <p:txBody>
          <a:bodyPr wrap="square" rtlCol="0">
            <a:spAutoFit/>
          </a:bodyPr>
          <a:lstStyle/>
          <a:p>
            <a:r>
              <a:rPr lang="en-GB" sz="3600" b="1" dirty="0">
                <a:latin typeface="Comic Sans MS" panose="030F0702030302020204" pitchFamily="66" charset="0"/>
              </a:rPr>
              <a:t>Now it’s your turn to…</a:t>
            </a:r>
          </a:p>
          <a:p>
            <a:r>
              <a:rPr lang="en-GB" sz="3600" b="1" dirty="0">
                <a:latin typeface="Comic Sans MS" panose="030F0702030302020204" pitchFamily="66" charset="0"/>
              </a:rPr>
              <a:t> </a:t>
            </a:r>
          </a:p>
          <a:p>
            <a:pPr algn="ctr"/>
            <a:r>
              <a:rPr lang="en-GB" sz="3600" b="1" dirty="0">
                <a:latin typeface="Comic Sans MS" panose="030F0702030302020204" pitchFamily="66" charset="0"/>
              </a:rPr>
              <a:t>Think like an engineer!</a:t>
            </a:r>
          </a:p>
          <a:p>
            <a:endParaRPr lang="en-GB" sz="3600" b="1" dirty="0">
              <a:latin typeface="Comic Sans MS" panose="030F0702030302020204" pitchFamily="66" charset="0"/>
            </a:endParaRPr>
          </a:p>
        </p:txBody>
      </p:sp>
      <p:pic>
        <p:nvPicPr>
          <p:cNvPr id="1026" name="Picture 2" descr="See the source image">
            <a:extLst>
              <a:ext uri="{FF2B5EF4-FFF2-40B4-BE49-F238E27FC236}">
                <a16:creationId xmlns:a16="http://schemas.microsoft.com/office/drawing/2014/main" id="{D1D1EC23-E015-9E86-1082-889A95A00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4" y="3198162"/>
            <a:ext cx="187695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23E0E7-F36E-EFD0-9BD9-0279FB8C9A65}"/>
              </a:ext>
            </a:extLst>
          </p:cNvPr>
          <p:cNvPicPr>
            <a:picLocks noChangeAspect="1"/>
          </p:cNvPicPr>
          <p:nvPr/>
        </p:nvPicPr>
        <p:blipFill>
          <a:blip r:embed="rId4"/>
          <a:stretch>
            <a:fillRect/>
          </a:stretch>
        </p:blipFill>
        <p:spPr>
          <a:xfrm>
            <a:off x="9519008" y="1230065"/>
            <a:ext cx="1798118" cy="2700000"/>
          </a:xfrm>
          <a:prstGeom prst="rect">
            <a:avLst/>
          </a:prstGeom>
        </p:spPr>
      </p:pic>
      <p:pic>
        <p:nvPicPr>
          <p:cNvPr id="7" name="Picture 6">
            <a:extLst>
              <a:ext uri="{FF2B5EF4-FFF2-40B4-BE49-F238E27FC236}">
                <a16:creationId xmlns:a16="http://schemas.microsoft.com/office/drawing/2014/main" id="{779817CA-B964-DB29-E4A3-FF631E785537}"/>
              </a:ext>
            </a:extLst>
          </p:cNvPr>
          <p:cNvPicPr>
            <a:picLocks noChangeAspect="1"/>
          </p:cNvPicPr>
          <p:nvPr/>
        </p:nvPicPr>
        <p:blipFill>
          <a:blip r:embed="rId5"/>
          <a:stretch>
            <a:fillRect/>
          </a:stretch>
        </p:blipFill>
        <p:spPr>
          <a:xfrm>
            <a:off x="4979453" y="3198162"/>
            <a:ext cx="2807044" cy="2700000"/>
          </a:xfrm>
          <a:prstGeom prst="rect">
            <a:avLst/>
          </a:prstGeom>
        </p:spPr>
      </p:pic>
    </p:spTree>
    <p:extLst>
      <p:ext uri="{BB962C8B-B14F-4D97-AF65-F5344CB8AC3E}">
        <p14:creationId xmlns:p14="http://schemas.microsoft.com/office/powerpoint/2010/main" val="4171951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2" name="Picture 1">
            <a:extLst>
              <a:ext uri="{FF2B5EF4-FFF2-40B4-BE49-F238E27FC236}">
                <a16:creationId xmlns:a16="http://schemas.microsoft.com/office/drawing/2014/main" id="{8971D6CE-4F46-B744-1446-C7FEB47E187D}"/>
              </a:ext>
            </a:extLst>
          </p:cNvPr>
          <p:cNvPicPr>
            <a:picLocks noChangeAspect="1"/>
          </p:cNvPicPr>
          <p:nvPr/>
        </p:nvPicPr>
        <p:blipFill>
          <a:blip r:embed="rId3"/>
          <a:stretch>
            <a:fillRect/>
          </a:stretch>
        </p:blipFill>
        <p:spPr>
          <a:xfrm>
            <a:off x="2746563" y="694639"/>
            <a:ext cx="6696075" cy="5137869"/>
          </a:xfrm>
          <a:prstGeom prst="rect">
            <a:avLst/>
          </a:prstGeom>
        </p:spPr>
      </p:pic>
    </p:spTree>
    <p:extLst>
      <p:ext uri="{BB962C8B-B14F-4D97-AF65-F5344CB8AC3E}">
        <p14:creationId xmlns:p14="http://schemas.microsoft.com/office/powerpoint/2010/main" val="1586069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8" name="TextBox 7">
            <a:extLst>
              <a:ext uri="{FF2B5EF4-FFF2-40B4-BE49-F238E27FC236}">
                <a16:creationId xmlns:a16="http://schemas.microsoft.com/office/drawing/2014/main" id="{8E00AF67-0196-D55B-7060-02295766DF6E}"/>
              </a:ext>
            </a:extLst>
          </p:cNvPr>
          <p:cNvSpPr txBox="1"/>
          <p:nvPr/>
        </p:nvSpPr>
        <p:spPr>
          <a:xfrm>
            <a:off x="1132514" y="1017806"/>
            <a:ext cx="10498422" cy="4616648"/>
          </a:xfrm>
          <a:prstGeom prst="rect">
            <a:avLst/>
          </a:prstGeom>
          <a:noFill/>
        </p:spPr>
        <p:txBody>
          <a:bodyPr wrap="square">
            <a:spAutoFit/>
          </a:bodyPr>
          <a:lstStyle/>
          <a:p>
            <a:r>
              <a:rPr lang="en-GB" sz="2400" b="1" dirty="0">
                <a:latin typeface="Comic Sans MS" panose="030F0702030302020204" pitchFamily="66" charset="0"/>
              </a:rPr>
              <a:t>Oh no! The postie needs help to get the mail across to the Isle of </a:t>
            </a:r>
            <a:r>
              <a:rPr lang="en-GB" sz="2400" b="1" dirty="0" err="1">
                <a:latin typeface="Comic Sans MS" panose="030F0702030302020204" pitchFamily="66" charset="0"/>
              </a:rPr>
              <a:t>Struay</a:t>
            </a:r>
            <a:r>
              <a:rPr lang="en-GB" sz="2400" b="1" dirty="0">
                <a:latin typeface="Comic Sans MS" panose="030F0702030302020204" pitchFamily="66" charset="0"/>
              </a:rPr>
              <a:t> Post Office! </a:t>
            </a:r>
          </a:p>
          <a:p>
            <a:r>
              <a:rPr lang="en-GB" sz="2400" b="1" dirty="0">
                <a:latin typeface="Comic Sans MS" panose="030F0702030302020204" pitchFamily="66" charset="0"/>
              </a:rPr>
              <a:t>           </a:t>
            </a:r>
          </a:p>
          <a:p>
            <a:r>
              <a:rPr lang="en-GB" sz="2400" b="1" dirty="0">
                <a:latin typeface="Comic Sans MS" panose="030F0702030302020204" pitchFamily="66" charset="0"/>
              </a:rPr>
              <a:t>Can you build something that floats that will carry the mail and the parcels?</a:t>
            </a:r>
          </a:p>
          <a:p>
            <a:endParaRPr lang="en-GB" sz="2400" b="1" dirty="0">
              <a:latin typeface="Comic Sans MS" panose="030F0702030302020204" pitchFamily="66" charset="0"/>
            </a:endParaRPr>
          </a:p>
          <a:p>
            <a:r>
              <a:rPr lang="en-GB" sz="2400" b="1" dirty="0">
                <a:latin typeface="Comic Sans MS" panose="030F0702030302020204" pitchFamily="66" charset="0"/>
              </a:rPr>
              <a:t>You must work as a team and can only use the materials provided…</a:t>
            </a:r>
          </a:p>
          <a:p>
            <a:endParaRPr lang="en-GB" b="1" dirty="0">
              <a:latin typeface="Comic Sans MS" panose="030F0702030302020204" pitchFamily="66" charset="0"/>
            </a:endParaRPr>
          </a:p>
          <a:p>
            <a:endParaRPr lang="en-GB" b="1"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pic>
        <p:nvPicPr>
          <p:cNvPr id="9" name="Picture 8">
            <a:extLst>
              <a:ext uri="{FF2B5EF4-FFF2-40B4-BE49-F238E27FC236}">
                <a16:creationId xmlns:a16="http://schemas.microsoft.com/office/drawing/2014/main" id="{8EDBF544-0EE1-740B-4248-D6C75986D663}"/>
              </a:ext>
            </a:extLst>
          </p:cNvPr>
          <p:cNvPicPr>
            <a:picLocks noChangeAspect="1"/>
          </p:cNvPicPr>
          <p:nvPr/>
        </p:nvPicPr>
        <p:blipFill>
          <a:blip r:embed="rId4"/>
          <a:stretch>
            <a:fillRect/>
          </a:stretch>
        </p:blipFill>
        <p:spPr>
          <a:xfrm>
            <a:off x="4985360" y="3630741"/>
            <a:ext cx="2443701" cy="2752379"/>
          </a:xfrm>
          <a:prstGeom prst="rect">
            <a:avLst/>
          </a:prstGeom>
        </p:spPr>
      </p:pic>
    </p:spTree>
    <p:extLst>
      <p:ext uri="{BB962C8B-B14F-4D97-AF65-F5344CB8AC3E}">
        <p14:creationId xmlns:p14="http://schemas.microsoft.com/office/powerpoint/2010/main" val="2430048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3CE768C8-CAF4-497C-024C-EBA91D11E5EC}"/>
              </a:ext>
            </a:extLst>
          </p:cNvPr>
          <p:cNvSpPr txBox="1"/>
          <p:nvPr/>
        </p:nvSpPr>
        <p:spPr>
          <a:xfrm rot="10800000" flipV="1">
            <a:off x="478172" y="387714"/>
            <a:ext cx="6233108" cy="6247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Using the engineering design process, your team brief is to design and create </a:t>
            </a:r>
            <a:r>
              <a:rPr lang="en-GB" sz="2000" dirty="0">
                <a:solidFill>
                  <a:prstClr val="black"/>
                </a:solidFill>
                <a:latin typeface="Comic Sans MS" panose="030F0702030302020204" pitchFamily="66" charset="0"/>
              </a:rPr>
              <a:t>something to carry</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cargo across water</a:t>
            </a:r>
            <a:endPar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ASK:  </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is the </a:t>
            </a:r>
            <a:r>
              <a:rPr kumimoji="0" lang="en-GB"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problem</a:t>
            </a: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the requirements and </a:t>
            </a:r>
            <a:r>
              <a:rPr kumimoji="0" lang="en-GB"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constraints</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a:t>
            </a:r>
            <a:r>
              <a:rPr kumimoji="0" lang="en-GB"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Problem</a:t>
            </a:r>
            <a:r>
              <a:rPr kumimoji="0" lang="en-GB"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design something to carry cargo across water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a:t>
            </a:r>
            <a:r>
              <a:rPr kumimoji="0" lang="en-GB"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Constraints</a:t>
            </a:r>
            <a:r>
              <a:rPr kumimoji="0" lang="en-GB"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you </a:t>
            </a:r>
            <a:r>
              <a:rPr lang="en-GB" sz="1600" dirty="0">
                <a:solidFill>
                  <a:srgbClr val="FF0000"/>
                </a:solidFill>
                <a:latin typeface="Comic Sans MS" panose="030F0702030302020204" pitchFamily="66" charset="0"/>
              </a:rPr>
              <a:t>can only </a:t>
            </a:r>
            <a:r>
              <a:rPr kumimoji="0" lang="en-GB"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use the </a:t>
            </a:r>
            <a:r>
              <a:rPr lang="en-GB" sz="1600" dirty="0">
                <a:solidFill>
                  <a:srgbClr val="FF0000"/>
                </a:solidFill>
                <a:latin typeface="Comic Sans MS" panose="030F0702030302020204" pitchFamily="66" charset="0"/>
              </a:rPr>
              <a:t>materials provided </a:t>
            </a:r>
            <a:endParaRPr kumimoji="0" lang="en-GB"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IMAGINE: </a:t>
            </a:r>
            <a:r>
              <a:rPr kumimoji="0" lang="en-GB" sz="18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Brain</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storm solutions and research ideas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PLAN: </a:t>
            </a:r>
            <a:r>
              <a:rPr kumimoji="0" lang="en-GB" sz="18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hoose two/three of the best ideas from the brainstormed list and sketch possible designs, then choose a single design to prototype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CREATE: </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Build the model/prototype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TEST: </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Evaluate and testing identifying strengths and weaknesses of the design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IMPROVE: </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Based on the test, make improvements to  the design, identify changes and justify the revisions.</a:t>
            </a:r>
          </a:p>
        </p:txBody>
      </p:sp>
      <p:pic>
        <p:nvPicPr>
          <p:cNvPr id="6" name="Picture 5">
            <a:extLst>
              <a:ext uri="{FF2B5EF4-FFF2-40B4-BE49-F238E27FC236}">
                <a16:creationId xmlns:a16="http://schemas.microsoft.com/office/drawing/2014/main" id="{7CAB2068-7B6A-175B-692C-8FCF2DDB40A7}"/>
              </a:ext>
            </a:extLst>
          </p:cNvPr>
          <p:cNvPicPr>
            <a:picLocks noChangeAspect="1"/>
          </p:cNvPicPr>
          <p:nvPr/>
        </p:nvPicPr>
        <p:blipFill>
          <a:blip r:embed="rId4"/>
          <a:stretch>
            <a:fillRect/>
          </a:stretch>
        </p:blipFill>
        <p:spPr>
          <a:xfrm>
            <a:off x="5983995" y="1129456"/>
            <a:ext cx="6606038" cy="4304149"/>
          </a:xfrm>
          <a:prstGeom prst="rect">
            <a:avLst/>
          </a:prstGeom>
        </p:spPr>
      </p:pic>
    </p:spTree>
    <p:extLst>
      <p:ext uri="{BB962C8B-B14F-4D97-AF65-F5344CB8AC3E}">
        <p14:creationId xmlns:p14="http://schemas.microsoft.com/office/powerpoint/2010/main" val="4138775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2E02CEAC-F705-B744-F43D-87F1E561F16B}"/>
              </a:ext>
            </a:extLst>
          </p:cNvPr>
          <p:cNvSpPr txBox="1"/>
          <p:nvPr/>
        </p:nvSpPr>
        <p:spPr>
          <a:xfrm>
            <a:off x="2891481" y="576469"/>
            <a:ext cx="6017741" cy="646331"/>
          </a:xfrm>
          <a:prstGeom prst="rect">
            <a:avLst/>
          </a:prstGeom>
          <a:noFill/>
        </p:spPr>
        <p:txBody>
          <a:bodyPr wrap="square" rtlCol="0">
            <a:spAutoFit/>
          </a:bodyPr>
          <a:lstStyle/>
          <a:p>
            <a:pPr algn="ctr"/>
            <a:r>
              <a:rPr lang="en-GB" sz="3600" dirty="0">
                <a:latin typeface="Comic Sans MS" panose="030F0702030302020204" pitchFamily="66" charset="0"/>
              </a:rPr>
              <a:t>Support/ resources</a:t>
            </a:r>
          </a:p>
        </p:txBody>
      </p:sp>
      <p:sp>
        <p:nvSpPr>
          <p:cNvPr id="3" name="TextBox 2">
            <a:extLst>
              <a:ext uri="{FF2B5EF4-FFF2-40B4-BE49-F238E27FC236}">
                <a16:creationId xmlns:a16="http://schemas.microsoft.com/office/drawing/2014/main" id="{9E08DC39-3AA1-CEE6-A825-FD2AA04A5174}"/>
              </a:ext>
            </a:extLst>
          </p:cNvPr>
          <p:cNvSpPr txBox="1"/>
          <p:nvPr/>
        </p:nvSpPr>
        <p:spPr>
          <a:xfrm>
            <a:off x="794951" y="1714365"/>
            <a:ext cx="10602097" cy="3724096"/>
          </a:xfrm>
          <a:prstGeom prst="rect">
            <a:avLst/>
          </a:prstGeom>
          <a:noFill/>
        </p:spPr>
        <p:txBody>
          <a:bodyPr wrap="square" rtlCol="0">
            <a:spAutoFit/>
          </a:bodyPr>
          <a:lstStyle/>
          <a:p>
            <a:r>
              <a:rPr lang="en-GB" sz="2000" dirty="0">
                <a:latin typeface="Comic Sans MS" panose="030F0702030302020204" pitchFamily="66" charset="0"/>
              </a:rPr>
              <a:t>Aberdeenshire Science and STEM Blog:</a:t>
            </a:r>
          </a:p>
          <a:p>
            <a:endParaRPr lang="en-GB" sz="2000" dirty="0">
              <a:latin typeface="Comic Sans MS" panose="030F0702030302020204" pitchFamily="66" charset="0"/>
            </a:endParaRPr>
          </a:p>
          <a:p>
            <a:r>
              <a:rPr lang="en-GB" sz="2000" dirty="0">
                <a:latin typeface="Comic Sans MS" panose="030F0702030302020204" pitchFamily="66" charset="0"/>
              </a:rPr>
              <a:t> </a:t>
            </a:r>
            <a:r>
              <a:rPr lang="en-GB" sz="2000" dirty="0">
                <a:latin typeface="Comic Sans MS" panose="030F0702030302020204" pitchFamily="66" charset="0"/>
                <a:hlinkClick r:id="rId3"/>
              </a:rPr>
              <a:t>https://blogs.glowscotland.org.uk/as/abshireprimaryscience/</a:t>
            </a:r>
            <a:r>
              <a:rPr lang="en-GB" sz="2000" dirty="0">
                <a:latin typeface="Comic Sans MS" panose="030F0702030302020204" pitchFamily="66" charset="0"/>
              </a:rPr>
              <a:t> </a:t>
            </a:r>
          </a:p>
          <a:p>
            <a:endParaRPr lang="en-GB" sz="2000" dirty="0">
              <a:latin typeface="Comic Sans MS" panose="030F0702030302020204" pitchFamily="66" charset="0"/>
            </a:endParaRPr>
          </a:p>
          <a:p>
            <a:r>
              <a:rPr lang="en-GB" sz="2000" dirty="0">
                <a:latin typeface="Comic Sans MS" panose="030F0702030302020204" pitchFamily="66" charset="0"/>
              </a:rPr>
              <a:t>Our Twitter account: </a:t>
            </a:r>
            <a:r>
              <a:rPr lang="en-GB" sz="2000" dirty="0">
                <a:effectLst/>
                <a:latin typeface="Comic Sans MS" panose="030F0702030302020204" pitchFamily="66" charset="0"/>
                <a:ea typeface="Calibri" panose="020F0502020204030204" pitchFamily="34" charset="0"/>
              </a:rPr>
              <a:t>@AbshireSTEM</a:t>
            </a:r>
          </a:p>
          <a:p>
            <a:endParaRPr lang="en-GB" sz="2000" dirty="0">
              <a:latin typeface="Comic Sans MS" panose="030F0702030302020204" pitchFamily="66" charset="0"/>
            </a:endParaRPr>
          </a:p>
          <a:p>
            <a:r>
              <a:rPr lang="en-GB" sz="2000" dirty="0">
                <a:latin typeface="Comic Sans MS" panose="030F0702030302020204" pitchFamily="66" charset="0"/>
              </a:rPr>
              <a:t>Contact us: </a:t>
            </a:r>
          </a:p>
          <a:p>
            <a:endParaRPr lang="en-GB" sz="2000" dirty="0">
              <a:latin typeface="Comic Sans MS" panose="030F0702030302020204" pitchFamily="66" charset="0"/>
            </a:endParaRPr>
          </a:p>
          <a:p>
            <a:r>
              <a:rPr lang="en-GB" sz="2000" dirty="0">
                <a:latin typeface="Comic Sans MS" panose="030F0702030302020204" pitchFamily="66" charset="0"/>
              </a:rPr>
              <a:t>Caroline: </a:t>
            </a:r>
            <a:r>
              <a:rPr lang="en-GB" sz="2000" dirty="0">
                <a:latin typeface="Comic Sans MS" panose="030F0702030302020204" pitchFamily="66" charset="0"/>
                <a:hlinkClick r:id="rId4"/>
              </a:rPr>
              <a:t>caroline.nicol2@aberdeenshire.gov.uk</a:t>
            </a:r>
            <a:endParaRPr lang="en-GB" sz="2000" dirty="0">
              <a:latin typeface="Comic Sans MS" panose="030F0702030302020204" pitchFamily="66" charset="0"/>
            </a:endParaRPr>
          </a:p>
          <a:p>
            <a:endParaRPr lang="en-GB" sz="2000" dirty="0">
              <a:latin typeface="Comic Sans MS" panose="030F0702030302020204" pitchFamily="66" charset="0"/>
            </a:endParaRPr>
          </a:p>
          <a:p>
            <a:r>
              <a:rPr lang="en-GB" sz="2000" dirty="0">
                <a:latin typeface="Comic Sans MS" panose="030F0702030302020204" pitchFamily="66" charset="0"/>
              </a:rPr>
              <a:t>Kim: </a:t>
            </a:r>
            <a:r>
              <a:rPr lang="en-GB" sz="2000" dirty="0">
                <a:latin typeface="Comic Sans MS" panose="030F0702030302020204" pitchFamily="66" charset="0"/>
                <a:hlinkClick r:id="rId5"/>
              </a:rPr>
              <a:t>kim.aplin@aberdeenshire.gov.uk</a:t>
            </a:r>
            <a:endParaRPr lang="en-GB" sz="2000"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2843791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2" name="Picture 1">
            <a:extLst>
              <a:ext uri="{FF2B5EF4-FFF2-40B4-BE49-F238E27FC236}">
                <a16:creationId xmlns:a16="http://schemas.microsoft.com/office/drawing/2014/main" id="{53893D99-12EE-DD0B-FADA-B82B5C29A602}"/>
              </a:ext>
            </a:extLst>
          </p:cNvPr>
          <p:cNvPicPr>
            <a:picLocks noChangeAspect="1"/>
          </p:cNvPicPr>
          <p:nvPr/>
        </p:nvPicPr>
        <p:blipFill>
          <a:blip r:embed="rId3"/>
          <a:stretch>
            <a:fillRect/>
          </a:stretch>
        </p:blipFill>
        <p:spPr>
          <a:xfrm>
            <a:off x="2569158" y="1444580"/>
            <a:ext cx="7053683" cy="3968840"/>
          </a:xfrm>
          <a:prstGeom prst="rect">
            <a:avLst/>
          </a:prstGeom>
        </p:spPr>
      </p:pic>
    </p:spTree>
    <p:extLst>
      <p:ext uri="{BB962C8B-B14F-4D97-AF65-F5344CB8AC3E}">
        <p14:creationId xmlns:p14="http://schemas.microsoft.com/office/powerpoint/2010/main" val="205019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1D2E1-5288-510D-CBEA-4E213E9ED052}"/>
              </a:ext>
            </a:extLst>
          </p:cNvPr>
          <p:cNvPicPr>
            <a:picLocks noChangeAspect="1"/>
          </p:cNvPicPr>
          <p:nvPr/>
        </p:nvPicPr>
        <p:blipFill>
          <a:blip r:embed="rId3"/>
          <a:stretch>
            <a:fillRect/>
          </a:stretch>
        </p:blipFill>
        <p:spPr>
          <a:xfrm>
            <a:off x="1500262" y="208378"/>
            <a:ext cx="8921123" cy="6441244"/>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Tree>
    <p:extLst>
      <p:ext uri="{BB962C8B-B14F-4D97-AF65-F5344CB8AC3E}">
        <p14:creationId xmlns:p14="http://schemas.microsoft.com/office/powerpoint/2010/main" val="1037965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3912" y="371474"/>
            <a:ext cx="9924175" cy="646331"/>
          </a:xfrm>
          <a:prstGeom prst="rect">
            <a:avLst/>
          </a:prstGeom>
          <a:noFill/>
        </p:spPr>
        <p:txBody>
          <a:bodyPr wrap="square" rtlCol="0">
            <a:spAutoFit/>
          </a:bodyPr>
          <a:lstStyle/>
          <a:p>
            <a:r>
              <a:rPr lang="en-US" sz="3600" dirty="0">
                <a:latin typeface="Comic Sans MS" panose="030F0702030302020204" pitchFamily="66" charset="0"/>
              </a:rPr>
              <a:t>But science is also this…</a:t>
            </a:r>
            <a:endParaRPr lang="en-GB" sz="3600" dirty="0">
              <a:latin typeface="Comic Sans MS" panose="030F0702030302020204" pitchFamily="66" charset="0"/>
            </a:endParaRPr>
          </a:p>
        </p:txBody>
      </p:sp>
      <p:sp>
        <p:nvSpPr>
          <p:cNvPr id="6" name="TextBox 5">
            <a:extLst>
              <a:ext uri="{FF2B5EF4-FFF2-40B4-BE49-F238E27FC236}">
                <a16:creationId xmlns:a16="http://schemas.microsoft.com/office/drawing/2014/main" id="{F235A092-DB7F-3CEA-42DD-1A98FF9E718C}"/>
              </a:ext>
            </a:extLst>
          </p:cNvPr>
          <p:cNvSpPr txBox="1"/>
          <p:nvPr/>
        </p:nvSpPr>
        <p:spPr>
          <a:xfrm>
            <a:off x="903320" y="1163553"/>
            <a:ext cx="6877083" cy="2944287"/>
          </a:xfrm>
          <a:prstGeom prst="rect">
            <a:avLst/>
          </a:prstGeom>
        </p:spPr>
        <p:txBody>
          <a:bodyPr vert="horz" lIns="91440" tIns="45720" rIns="91440" bIns="45720" rtlCol="0">
            <a:normAutofit lnSpcReduction="10000"/>
          </a:bodyPr>
          <a:lstStyle/>
          <a:p>
            <a:pPr marL="285750" indent="-285750" defTabSz="914400">
              <a:lnSpc>
                <a:spcPct val="85000"/>
              </a:lnSpc>
              <a:spcAft>
                <a:spcPts val="600"/>
              </a:spcAft>
              <a:buClr>
                <a:srgbClr val="1EB6CC"/>
              </a:buClr>
              <a:buFont typeface="Wingdings" pitchFamily="2" charset="2"/>
              <a:buChar char="v"/>
            </a:pPr>
            <a:r>
              <a:rPr lang="en-US" dirty="0">
                <a:solidFill>
                  <a:schemeClr val="tx1">
                    <a:lumMod val="85000"/>
                    <a:lumOff val="15000"/>
                  </a:schemeClr>
                </a:solidFill>
              </a:rPr>
              <a:t> </a:t>
            </a:r>
            <a:r>
              <a:rPr lang="en-US" sz="2000" dirty="0">
                <a:solidFill>
                  <a:schemeClr val="tx1">
                    <a:lumMod val="85000"/>
                    <a:lumOff val="15000"/>
                  </a:schemeClr>
                </a:solidFill>
                <a:latin typeface="Comic Sans MS" panose="030F0702030302020204" pitchFamily="66" charset="0"/>
              </a:rPr>
              <a:t>Developing curiosity about the world </a:t>
            </a:r>
          </a:p>
          <a:p>
            <a:pPr marL="285750" indent="-285750" defTabSz="914400">
              <a:lnSpc>
                <a:spcPct val="85000"/>
              </a:lnSpc>
              <a:spcAft>
                <a:spcPts val="600"/>
              </a:spcAft>
              <a:buClr>
                <a:srgbClr val="1EB6CC"/>
              </a:buClr>
              <a:buFont typeface="Wingdings" pitchFamily="2" charset="2"/>
              <a:buChar char="v"/>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 Creativity and inventiveness</a:t>
            </a:r>
          </a:p>
          <a:p>
            <a:pPr marL="285750" indent="-285750" defTabSz="914400">
              <a:lnSpc>
                <a:spcPct val="85000"/>
              </a:lnSpc>
              <a:spcAft>
                <a:spcPts val="600"/>
              </a:spcAft>
              <a:buClr>
                <a:srgbClr val="1EB6CC"/>
              </a:buClr>
              <a:buFont typeface="Wingdings" pitchFamily="2" charset="2"/>
              <a:buChar char="v"/>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 Problem solving</a:t>
            </a:r>
          </a:p>
          <a:p>
            <a:pPr marL="285750" indent="-285750" defTabSz="914400">
              <a:lnSpc>
                <a:spcPct val="85000"/>
              </a:lnSpc>
              <a:spcAft>
                <a:spcPts val="600"/>
              </a:spcAft>
              <a:buClr>
                <a:srgbClr val="1EB6CC"/>
              </a:buClr>
              <a:buFont typeface="Wingdings" pitchFamily="2" charset="2"/>
              <a:buChar char="v"/>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 Learning through play and investigation</a:t>
            </a:r>
          </a:p>
          <a:p>
            <a:pPr defTabSz="914400">
              <a:lnSpc>
                <a:spcPct val="85000"/>
              </a:lnSpc>
              <a:spcAft>
                <a:spcPts val="600"/>
              </a:spcAft>
              <a:buClr>
                <a:srgbClr val="1EB6CC"/>
              </a:buClr>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Asking questions, observing and experimenting</a:t>
            </a:r>
          </a:p>
          <a:p>
            <a:pPr marL="285750" indent="-285750" defTabSz="914400">
              <a:lnSpc>
                <a:spcPct val="85000"/>
              </a:lnSpc>
              <a:spcAft>
                <a:spcPts val="600"/>
              </a:spcAft>
              <a:buClr>
                <a:srgbClr val="1EB6CC"/>
              </a:buClr>
              <a:buFont typeface="Wingdings" pitchFamily="2" charset="2"/>
              <a:buChar char="v"/>
            </a:pPr>
            <a:endParaRPr lang="en-US" dirty="0">
              <a:solidFill>
                <a:schemeClr val="tx1">
                  <a:lumMod val="85000"/>
                  <a:lumOff val="15000"/>
                </a:schemeClr>
              </a:solidFill>
            </a:endParaRPr>
          </a:p>
          <a:p>
            <a:pPr defTabSz="914400">
              <a:lnSpc>
                <a:spcPct val="85000"/>
              </a:lnSpc>
              <a:spcAft>
                <a:spcPts val="600"/>
              </a:spcAft>
              <a:buClr>
                <a:srgbClr val="1EB6CC"/>
              </a:buClr>
            </a:pPr>
            <a:endParaRPr lang="en-US" dirty="0">
              <a:solidFill>
                <a:schemeClr val="tx1">
                  <a:lumMod val="85000"/>
                  <a:lumOff val="15000"/>
                </a:schemeClr>
              </a:solidFill>
            </a:endParaRPr>
          </a:p>
        </p:txBody>
      </p:sp>
      <p:pic>
        <p:nvPicPr>
          <p:cNvPr id="2" name="Picture 1">
            <a:extLst>
              <a:ext uri="{FF2B5EF4-FFF2-40B4-BE49-F238E27FC236}">
                <a16:creationId xmlns:a16="http://schemas.microsoft.com/office/drawing/2014/main" id="{5A88BD90-B020-A395-77DE-29FD03DF9CE7}"/>
              </a:ext>
            </a:extLst>
          </p:cNvPr>
          <p:cNvPicPr>
            <a:picLocks noChangeAspect="1"/>
          </p:cNvPicPr>
          <p:nvPr/>
        </p:nvPicPr>
        <p:blipFill>
          <a:blip r:embed="rId4"/>
          <a:stretch>
            <a:fillRect/>
          </a:stretch>
        </p:blipFill>
        <p:spPr>
          <a:xfrm>
            <a:off x="9227736" y="439667"/>
            <a:ext cx="1616812" cy="2530662"/>
          </a:xfrm>
          <a:prstGeom prst="rect">
            <a:avLst/>
          </a:prstGeom>
        </p:spPr>
      </p:pic>
      <p:pic>
        <p:nvPicPr>
          <p:cNvPr id="3" name="Picture 2">
            <a:extLst>
              <a:ext uri="{FF2B5EF4-FFF2-40B4-BE49-F238E27FC236}">
                <a16:creationId xmlns:a16="http://schemas.microsoft.com/office/drawing/2014/main" id="{77378852-1E74-F9DC-2602-F8B0B6A6F86E}"/>
              </a:ext>
            </a:extLst>
          </p:cNvPr>
          <p:cNvPicPr>
            <a:picLocks noChangeAspect="1"/>
          </p:cNvPicPr>
          <p:nvPr/>
        </p:nvPicPr>
        <p:blipFill>
          <a:blip r:embed="rId5"/>
          <a:stretch>
            <a:fillRect/>
          </a:stretch>
        </p:blipFill>
        <p:spPr>
          <a:xfrm>
            <a:off x="7975199" y="3438502"/>
            <a:ext cx="2505075" cy="1714500"/>
          </a:xfrm>
          <a:prstGeom prst="rect">
            <a:avLst/>
          </a:prstGeom>
        </p:spPr>
      </p:pic>
      <p:pic>
        <p:nvPicPr>
          <p:cNvPr id="7" name="Picture 6">
            <a:extLst>
              <a:ext uri="{FF2B5EF4-FFF2-40B4-BE49-F238E27FC236}">
                <a16:creationId xmlns:a16="http://schemas.microsoft.com/office/drawing/2014/main" id="{1FB66C04-5A8E-049C-7745-4E8D17BE6EAC}"/>
              </a:ext>
            </a:extLst>
          </p:cNvPr>
          <p:cNvPicPr>
            <a:picLocks noChangeAspect="1"/>
          </p:cNvPicPr>
          <p:nvPr/>
        </p:nvPicPr>
        <p:blipFill>
          <a:blip r:embed="rId6"/>
          <a:stretch>
            <a:fillRect/>
          </a:stretch>
        </p:blipFill>
        <p:spPr>
          <a:xfrm>
            <a:off x="1133912" y="4546350"/>
            <a:ext cx="2571750" cy="1895475"/>
          </a:xfrm>
          <a:prstGeom prst="rect">
            <a:avLst/>
          </a:prstGeom>
        </p:spPr>
      </p:pic>
      <p:pic>
        <p:nvPicPr>
          <p:cNvPr id="8" name="Picture 7">
            <a:extLst>
              <a:ext uri="{FF2B5EF4-FFF2-40B4-BE49-F238E27FC236}">
                <a16:creationId xmlns:a16="http://schemas.microsoft.com/office/drawing/2014/main" id="{32A6097E-1F57-B4DD-A42C-F08E3F8FCD74}"/>
              </a:ext>
            </a:extLst>
          </p:cNvPr>
          <p:cNvPicPr>
            <a:picLocks noChangeAspect="1"/>
          </p:cNvPicPr>
          <p:nvPr/>
        </p:nvPicPr>
        <p:blipFill>
          <a:blip r:embed="rId7"/>
          <a:stretch>
            <a:fillRect/>
          </a:stretch>
        </p:blipFill>
        <p:spPr>
          <a:xfrm>
            <a:off x="4800138" y="4253588"/>
            <a:ext cx="2505075" cy="2040333"/>
          </a:xfrm>
          <a:prstGeom prst="rect">
            <a:avLst/>
          </a:prstGeom>
        </p:spPr>
      </p:pic>
      <p:pic>
        <p:nvPicPr>
          <p:cNvPr id="9" name="Picture 8">
            <a:extLst>
              <a:ext uri="{FF2B5EF4-FFF2-40B4-BE49-F238E27FC236}">
                <a16:creationId xmlns:a16="http://schemas.microsoft.com/office/drawing/2014/main" id="{E9004990-5916-236F-67BB-7A3BF825AC95}"/>
              </a:ext>
            </a:extLst>
          </p:cNvPr>
          <p:cNvPicPr>
            <a:picLocks noChangeAspect="1"/>
          </p:cNvPicPr>
          <p:nvPr/>
        </p:nvPicPr>
        <p:blipFill>
          <a:blip r:embed="rId8"/>
          <a:stretch>
            <a:fillRect/>
          </a:stretch>
        </p:blipFill>
        <p:spPr>
          <a:xfrm>
            <a:off x="6331267" y="1136817"/>
            <a:ext cx="2409825" cy="1714500"/>
          </a:xfrm>
          <a:prstGeom prst="rect">
            <a:avLst/>
          </a:prstGeom>
        </p:spPr>
      </p:pic>
    </p:spTree>
    <p:extLst>
      <p:ext uri="{BB962C8B-B14F-4D97-AF65-F5344CB8AC3E}">
        <p14:creationId xmlns:p14="http://schemas.microsoft.com/office/powerpoint/2010/main" val="2459095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1020418" y="619304"/>
            <a:ext cx="7563678" cy="646331"/>
          </a:xfrm>
          <a:prstGeom prst="rect">
            <a:avLst/>
          </a:prstGeom>
          <a:noFill/>
        </p:spPr>
        <p:txBody>
          <a:bodyPr wrap="square" rtlCol="0">
            <a:spAutoFit/>
          </a:bodyPr>
          <a:lstStyle/>
          <a:p>
            <a:r>
              <a:rPr lang="en-US" sz="3600" dirty="0">
                <a:latin typeface="Comic Sans MS" panose="030F0702030302020204" pitchFamily="66" charset="0"/>
              </a:rPr>
              <a:t>Defining</a:t>
            </a:r>
            <a:r>
              <a:rPr lang="en-US" sz="3200" dirty="0">
                <a:latin typeface="Comic Sans MS" panose="030F0702030302020204" pitchFamily="66" charset="0"/>
              </a:rPr>
              <a:t> Technology </a:t>
            </a:r>
            <a:endParaRPr lang="en-GB" sz="3200"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1132514" y="1938131"/>
            <a:ext cx="9611686" cy="2215991"/>
          </a:xfrm>
          <a:prstGeom prst="rect">
            <a:avLst/>
          </a:prstGeom>
          <a:noFill/>
        </p:spPr>
        <p:txBody>
          <a:bodyPr wrap="square" rtlCol="0">
            <a:spAutoFit/>
          </a:bodyPr>
          <a:lstStyle/>
          <a:p>
            <a:pPr marL="0" indent="0">
              <a:buClr>
                <a:srgbClr val="3CCED2"/>
              </a:buClr>
              <a:buNone/>
            </a:pPr>
            <a:r>
              <a:rPr lang="en-US" sz="2000" dirty="0">
                <a:latin typeface="Comic Sans MS" panose="030F0702030302020204" pitchFamily="66" charset="0"/>
              </a:rPr>
              <a:t>Technology is…</a:t>
            </a:r>
          </a:p>
          <a:p>
            <a:pPr>
              <a:buClr>
                <a:srgbClr val="3CCED2"/>
              </a:buClr>
              <a:buFont typeface="Wingdings" pitchFamily="2" charset="2"/>
              <a:buChar char="v"/>
            </a:pPr>
            <a:endParaRPr lang="en-US" sz="2000" dirty="0">
              <a:latin typeface="Comic Sans MS" panose="030F0702030302020204" pitchFamily="66" charset="0"/>
            </a:endParaRPr>
          </a:p>
          <a:p>
            <a:pPr marL="0" indent="0">
              <a:buClr>
                <a:srgbClr val="3CCED2"/>
              </a:buClr>
              <a:buNone/>
            </a:pPr>
            <a:r>
              <a:rPr lang="en-US" sz="2000" dirty="0">
                <a:solidFill>
                  <a:srgbClr val="1EB6CC"/>
                </a:solidFill>
                <a:latin typeface="Comic Sans MS" panose="030F0702030302020204" pitchFamily="66" charset="0"/>
              </a:rPr>
              <a:t>“the study and knowledge of the practical, especially industrial, use of scientific discoveries” </a:t>
            </a:r>
          </a:p>
          <a:p>
            <a:pPr marL="0" indent="0" algn="r">
              <a:buClr>
                <a:srgbClr val="3CCED2"/>
              </a:buClr>
              <a:buNone/>
            </a:pPr>
            <a:endParaRPr lang="en-US" sz="2000" dirty="0">
              <a:latin typeface="Comic Sans MS" panose="030F0702030302020204" pitchFamily="66" charset="0"/>
            </a:endParaRPr>
          </a:p>
          <a:p>
            <a:pPr marL="0" indent="0" algn="r">
              <a:buClr>
                <a:srgbClr val="3CCED2"/>
              </a:buClr>
              <a:buNone/>
            </a:pPr>
            <a:r>
              <a:rPr lang="en-US" sz="2000" dirty="0">
                <a:latin typeface="Comic Sans MS" panose="030F0702030302020204" pitchFamily="66" charset="0"/>
              </a:rPr>
              <a:t>~ Cambridge Dictionary </a:t>
            </a:r>
          </a:p>
          <a:p>
            <a:pPr marL="0" indent="0">
              <a:buClr>
                <a:srgbClr val="3CCED2"/>
              </a:buClr>
              <a:buNone/>
            </a:pPr>
            <a:endParaRPr lang="en-US" sz="1800" dirty="0">
              <a:latin typeface="Comic Sans MS" panose="030F0702030302020204" pitchFamily="66" charset="0"/>
            </a:endParaRPr>
          </a:p>
        </p:txBody>
      </p:sp>
    </p:spTree>
    <p:extLst>
      <p:ext uri="{BB962C8B-B14F-4D97-AF65-F5344CB8AC3E}">
        <p14:creationId xmlns:p14="http://schemas.microsoft.com/office/powerpoint/2010/main" val="357710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2" name="Picture 1">
            <a:extLst>
              <a:ext uri="{FF2B5EF4-FFF2-40B4-BE49-F238E27FC236}">
                <a16:creationId xmlns:a16="http://schemas.microsoft.com/office/drawing/2014/main" id="{320D4A20-213B-6ACC-23EF-6E8F15B0394A}"/>
              </a:ext>
            </a:extLst>
          </p:cNvPr>
          <p:cNvPicPr>
            <a:picLocks noChangeAspect="1"/>
          </p:cNvPicPr>
          <p:nvPr/>
        </p:nvPicPr>
        <p:blipFill>
          <a:blip r:embed="rId4"/>
          <a:stretch>
            <a:fillRect/>
          </a:stretch>
        </p:blipFill>
        <p:spPr>
          <a:xfrm>
            <a:off x="2003185" y="249680"/>
            <a:ext cx="8010939" cy="5281938"/>
          </a:xfrm>
          <a:prstGeom prst="rect">
            <a:avLst/>
          </a:prstGeom>
        </p:spPr>
      </p:pic>
    </p:spTree>
    <p:extLst>
      <p:ext uri="{BB962C8B-B14F-4D97-AF65-F5344CB8AC3E}">
        <p14:creationId xmlns:p14="http://schemas.microsoft.com/office/powerpoint/2010/main" val="419858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6220A2-8F87-C146-4DE6-B73368EE4D83}"/>
              </a:ext>
            </a:extLst>
          </p:cNvPr>
          <p:cNvPicPr>
            <a:picLocks noChangeAspect="1"/>
          </p:cNvPicPr>
          <p:nvPr/>
        </p:nvPicPr>
        <p:blipFill>
          <a:blip r:embed="rId3"/>
          <a:stretch>
            <a:fillRect/>
          </a:stretch>
        </p:blipFill>
        <p:spPr>
          <a:xfrm>
            <a:off x="7904210" y="3591792"/>
            <a:ext cx="3357397" cy="2271923"/>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3912" y="371474"/>
            <a:ext cx="9924175" cy="646331"/>
          </a:xfrm>
          <a:prstGeom prst="rect">
            <a:avLst/>
          </a:prstGeom>
          <a:noFill/>
        </p:spPr>
        <p:txBody>
          <a:bodyPr wrap="square" rtlCol="0">
            <a:spAutoFit/>
          </a:bodyPr>
          <a:lstStyle/>
          <a:p>
            <a:r>
              <a:rPr lang="en-US" sz="3600" dirty="0">
                <a:latin typeface="Comic Sans MS" panose="030F0702030302020204" pitchFamily="66" charset="0"/>
              </a:rPr>
              <a:t>But technology is also this…</a:t>
            </a:r>
            <a:endParaRPr lang="en-GB" sz="3600" dirty="0">
              <a:latin typeface="Comic Sans MS" panose="030F0702030302020204" pitchFamily="66" charset="0"/>
            </a:endParaRPr>
          </a:p>
        </p:txBody>
      </p:sp>
      <p:sp>
        <p:nvSpPr>
          <p:cNvPr id="10" name="TextBox 9">
            <a:extLst>
              <a:ext uri="{FF2B5EF4-FFF2-40B4-BE49-F238E27FC236}">
                <a16:creationId xmlns:a16="http://schemas.microsoft.com/office/drawing/2014/main" id="{1B73C992-75DC-D49C-2414-7794F60AE20E}"/>
              </a:ext>
            </a:extLst>
          </p:cNvPr>
          <p:cNvSpPr txBox="1"/>
          <p:nvPr/>
        </p:nvSpPr>
        <p:spPr>
          <a:xfrm>
            <a:off x="1133912" y="1256065"/>
            <a:ext cx="9758366" cy="4093428"/>
          </a:xfrm>
          <a:prstGeom prst="rect">
            <a:avLst/>
          </a:prstGeom>
          <a:noFill/>
        </p:spPr>
        <p:txBody>
          <a:bodyPr wrap="square" rtlCol="0">
            <a:spAutoFit/>
          </a:bodyPr>
          <a:lstStyle/>
          <a:p>
            <a:pPr marL="342900" indent="-342900">
              <a:buClr>
                <a:srgbClr val="1EB6CC"/>
              </a:buClr>
              <a:buFont typeface="Wingdings" pitchFamily="2" charset="2"/>
              <a:buChar char="v"/>
            </a:pPr>
            <a:r>
              <a:rPr lang="en-US" sz="2000" dirty="0">
                <a:latin typeface="Comic Sans MS" panose="030F0702030302020204" pitchFamily="66" charset="0"/>
              </a:rPr>
              <a:t>Creativity, exploration, curiosity  and discovery</a:t>
            </a:r>
          </a:p>
          <a:p>
            <a:pPr marL="342900" indent="-342900">
              <a:buClr>
                <a:srgbClr val="1EB6CC"/>
              </a:buClr>
              <a:buFont typeface="Wingdings" pitchFamily="2" charset="2"/>
              <a:buChar char="v"/>
            </a:pPr>
            <a:endParaRPr lang="en-US" sz="2000" dirty="0">
              <a:latin typeface="Comic Sans MS" panose="030F0702030302020204" pitchFamily="66" charset="0"/>
            </a:endParaRPr>
          </a:p>
          <a:p>
            <a:pPr marL="342900" indent="-342900">
              <a:buClr>
                <a:srgbClr val="1EB6CC"/>
              </a:buClr>
              <a:buFont typeface="Wingdings" pitchFamily="2" charset="2"/>
              <a:buChar char="v"/>
            </a:pPr>
            <a:r>
              <a:rPr lang="en-US" sz="2000" dirty="0">
                <a:latin typeface="Comic Sans MS" panose="030F0702030302020204" pitchFamily="66" charset="0"/>
              </a:rPr>
              <a:t>Identifying patterns in the world around me</a:t>
            </a:r>
          </a:p>
          <a:p>
            <a:pPr marL="342900" indent="-342900">
              <a:buClr>
                <a:srgbClr val="1EB6CC"/>
              </a:buClr>
              <a:buFont typeface="Wingdings" pitchFamily="2" charset="2"/>
              <a:buChar char="v"/>
            </a:pPr>
            <a:endParaRPr lang="en-US" sz="2000" dirty="0">
              <a:latin typeface="Comic Sans MS" panose="030F0702030302020204" pitchFamily="66" charset="0"/>
            </a:endParaRPr>
          </a:p>
          <a:p>
            <a:pPr marL="342900" indent="-342900">
              <a:buClr>
                <a:srgbClr val="1EB6CC"/>
              </a:buClr>
              <a:buFont typeface="Wingdings" pitchFamily="2" charset="2"/>
              <a:buChar char="v"/>
            </a:pPr>
            <a:r>
              <a:rPr lang="en-US" sz="2000" dirty="0">
                <a:latin typeface="Comic Sans MS" panose="030F0702030302020204" pitchFamily="66" charset="0"/>
              </a:rPr>
              <a:t>Skills in using tools, </a:t>
            </a:r>
            <a:r>
              <a:rPr lang="en-GB" sz="2000" dirty="0">
                <a:latin typeface="Comic Sans MS" panose="030F0702030302020204" pitchFamily="66" charset="0"/>
              </a:rPr>
              <a:t>equipment, software, graphic media and materials</a:t>
            </a:r>
            <a:endParaRPr lang="en-US" sz="2000" dirty="0">
              <a:latin typeface="Comic Sans MS" panose="030F0702030302020204" pitchFamily="66" charset="0"/>
            </a:endParaRPr>
          </a:p>
          <a:p>
            <a:pPr>
              <a:buClr>
                <a:srgbClr val="1EB6CC"/>
              </a:buClr>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 Making connections between skills developed within learning and those in the world of work</a:t>
            </a:r>
          </a:p>
          <a:p>
            <a:pPr marL="285750" indent="-28575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Sustainability</a:t>
            </a:r>
          </a:p>
          <a:p>
            <a:pPr marL="285750" indent="-28575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Communication</a:t>
            </a:r>
          </a:p>
          <a:p>
            <a:pPr marL="285750" indent="-285750">
              <a:buClr>
                <a:srgbClr val="1EB6CC"/>
              </a:buClr>
              <a:buFont typeface="Wingdings" pitchFamily="2" charset="2"/>
              <a:buChar char="v"/>
            </a:pPr>
            <a:endParaRPr lang="en-US" sz="2000" dirty="0">
              <a:latin typeface="Comic Sans MS" panose="030F0702030302020204" pitchFamily="66" charset="0"/>
            </a:endParaRPr>
          </a:p>
        </p:txBody>
      </p:sp>
      <p:pic>
        <p:nvPicPr>
          <p:cNvPr id="11" name="Picture 10">
            <a:extLst>
              <a:ext uri="{FF2B5EF4-FFF2-40B4-BE49-F238E27FC236}">
                <a16:creationId xmlns:a16="http://schemas.microsoft.com/office/drawing/2014/main" id="{3DC6B77D-C536-E3A2-3458-F659A069196E}"/>
              </a:ext>
            </a:extLst>
          </p:cNvPr>
          <p:cNvPicPr>
            <a:picLocks noChangeAspect="1"/>
          </p:cNvPicPr>
          <p:nvPr/>
        </p:nvPicPr>
        <p:blipFill>
          <a:blip r:embed="rId5"/>
          <a:stretch>
            <a:fillRect/>
          </a:stretch>
        </p:blipFill>
        <p:spPr>
          <a:xfrm>
            <a:off x="8203943" y="371474"/>
            <a:ext cx="3426993" cy="2128070"/>
          </a:xfrm>
          <a:prstGeom prst="rect">
            <a:avLst/>
          </a:prstGeom>
        </p:spPr>
      </p:pic>
      <p:pic>
        <p:nvPicPr>
          <p:cNvPr id="12" name="Picture 11">
            <a:extLst>
              <a:ext uri="{FF2B5EF4-FFF2-40B4-BE49-F238E27FC236}">
                <a16:creationId xmlns:a16="http://schemas.microsoft.com/office/drawing/2014/main" id="{4CF9D0EA-84E4-2CD3-F02A-943EF9741C52}"/>
              </a:ext>
            </a:extLst>
          </p:cNvPr>
          <p:cNvPicPr>
            <a:picLocks noChangeAspect="1"/>
          </p:cNvPicPr>
          <p:nvPr/>
        </p:nvPicPr>
        <p:blipFill>
          <a:blip r:embed="rId6"/>
          <a:stretch>
            <a:fillRect/>
          </a:stretch>
        </p:blipFill>
        <p:spPr>
          <a:xfrm>
            <a:off x="3745453" y="4334448"/>
            <a:ext cx="3420099" cy="2271923"/>
          </a:xfrm>
          <a:prstGeom prst="rect">
            <a:avLst/>
          </a:prstGeom>
        </p:spPr>
      </p:pic>
    </p:spTree>
    <p:extLst>
      <p:ext uri="{BB962C8B-B14F-4D97-AF65-F5344CB8AC3E}">
        <p14:creationId xmlns:p14="http://schemas.microsoft.com/office/powerpoint/2010/main" val="687477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1020418" y="619304"/>
            <a:ext cx="7563678" cy="646331"/>
          </a:xfrm>
          <a:prstGeom prst="rect">
            <a:avLst/>
          </a:prstGeom>
          <a:noFill/>
        </p:spPr>
        <p:txBody>
          <a:bodyPr wrap="square" rtlCol="0">
            <a:spAutoFit/>
          </a:bodyPr>
          <a:lstStyle/>
          <a:p>
            <a:r>
              <a:rPr lang="en-US" sz="3600" dirty="0">
                <a:latin typeface="Comic Sans MS" panose="030F0702030302020204" pitchFamily="66" charset="0"/>
              </a:rPr>
              <a:t>Defining</a:t>
            </a:r>
            <a:r>
              <a:rPr lang="en-US" sz="3200" dirty="0">
                <a:latin typeface="Comic Sans MS" panose="030F0702030302020204" pitchFamily="66" charset="0"/>
              </a:rPr>
              <a:t> Engineering </a:t>
            </a:r>
            <a:endParaRPr lang="en-GB" sz="3200"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1132514" y="1938131"/>
            <a:ext cx="9611686" cy="3159839"/>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rPr>
              <a:t>Engineering is….. </a:t>
            </a:r>
          </a:p>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endParaRPr>
          </a:p>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r>
              <a:rPr kumimoji="0" lang="en-US" sz="2000" b="0" i="0" u="none" strike="noStrike" kern="1200" cap="none" spc="0" normalizeH="0" baseline="0" noProof="0" dirty="0">
                <a:ln>
                  <a:noFill/>
                </a:ln>
                <a:solidFill>
                  <a:srgbClr val="1EB6CC"/>
                </a:solidFill>
                <a:effectLst/>
                <a:uLnTx/>
                <a:uFillTx/>
                <a:latin typeface="Comic Sans MS" panose="030F0702030302020204" pitchFamily="66" charset="0"/>
              </a:rPr>
              <a:t>“a specific branch of the technologies, drawing on scientific methods and knowledge to address and solve real-world problems”</a:t>
            </a:r>
          </a:p>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endParaRPr>
          </a:p>
          <a:p>
            <a:pPr marL="0" marR="0" lvl="0" indent="0" algn="r" defTabSz="914400" rtl="0" eaLnBrk="1" fontAlgn="auto" latinLnBrk="0" hangingPunct="1">
              <a:lnSpc>
                <a:spcPct val="85000"/>
              </a:lnSpc>
              <a:spcBef>
                <a:spcPts val="1300"/>
              </a:spcBef>
              <a:spcAft>
                <a:spcPts val="0"/>
              </a:spcAft>
              <a:buClr>
                <a:srgbClr val="3CCED2"/>
              </a:buClr>
              <a:buSzTx/>
              <a:buFont typeface="Arial" pitchFamily="34" charset="0"/>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rPr>
              <a:t>~ </a:t>
            </a:r>
            <a:r>
              <a:rPr kumimoji="0" lang="en-US" sz="2000" b="0" i="0" u="none" strike="noStrike" kern="1200" cap="none" spc="0" normalizeH="0" baseline="0" noProof="0" dirty="0" err="1">
                <a:ln>
                  <a:noFill/>
                </a:ln>
                <a:solidFill>
                  <a:prstClr val="black">
                    <a:lumMod val="85000"/>
                    <a:lumOff val="15000"/>
                  </a:prstClr>
                </a:solidFill>
                <a:effectLst/>
                <a:uLnTx/>
                <a:uFillTx/>
                <a:latin typeface="Comic Sans MS" panose="030F0702030302020204" pitchFamily="66" charset="0"/>
              </a:rPr>
              <a:t>ekosgen</a:t>
            </a:r>
            <a:r>
              <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rPr>
              <a:t>, for Skills Development Scotl</a:t>
            </a:r>
            <a:r>
              <a:rPr lang="en-US" sz="2000" dirty="0">
                <a:solidFill>
                  <a:prstClr val="black">
                    <a:lumMod val="85000"/>
                    <a:lumOff val="15000"/>
                  </a:prstClr>
                </a:solidFill>
                <a:latin typeface="Comic Sans MS" panose="030F0702030302020204" pitchFamily="66" charset="0"/>
              </a:rPr>
              <a:t>and</a:t>
            </a:r>
            <a:endParaRPr lang="en-US" sz="2000" dirty="0">
              <a:latin typeface="Comic Sans MS" panose="030F0702030302020204" pitchFamily="66" charset="0"/>
            </a:endParaRPr>
          </a:p>
          <a:p>
            <a:pPr>
              <a:buClr>
                <a:srgbClr val="3CCED2"/>
              </a:buClr>
              <a:buFont typeface="Wingdings" pitchFamily="2" charset="2"/>
              <a:buChar char="v"/>
            </a:pPr>
            <a:endParaRPr lang="en-US" sz="1800" dirty="0">
              <a:latin typeface="Comic Sans MS" panose="030F0702030302020204" pitchFamily="66" charset="0"/>
            </a:endParaRPr>
          </a:p>
          <a:p>
            <a:pPr marL="0" indent="0" algn="r">
              <a:buClr>
                <a:srgbClr val="3CCED2"/>
              </a:buClr>
              <a:buNone/>
            </a:pPr>
            <a:endParaRPr lang="en-US" sz="1800" dirty="0">
              <a:latin typeface="Comic Sans MS" panose="030F0702030302020204" pitchFamily="66" charset="0"/>
            </a:endParaRPr>
          </a:p>
          <a:p>
            <a:pPr marL="0" indent="0">
              <a:buClr>
                <a:srgbClr val="3CCED2"/>
              </a:buClr>
              <a:buNone/>
            </a:pPr>
            <a:endParaRPr lang="en-US" sz="1800" dirty="0">
              <a:latin typeface="Comic Sans MS" panose="030F0702030302020204" pitchFamily="66" charset="0"/>
            </a:endParaRPr>
          </a:p>
        </p:txBody>
      </p:sp>
    </p:spTree>
    <p:extLst>
      <p:ext uri="{BB962C8B-B14F-4D97-AF65-F5344CB8AC3E}">
        <p14:creationId xmlns:p14="http://schemas.microsoft.com/office/powerpoint/2010/main" val="3084144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TotalTime>
  <Words>3242</Words>
  <Application>Microsoft Office PowerPoint</Application>
  <PresentationFormat>Widescreen</PresentationFormat>
  <Paragraphs>335</Paragraphs>
  <Slides>35</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Calibri Light</vt:lpstr>
      <vt:lpstr>Comic Sans MS</vt:lpstr>
      <vt:lpstr>Cooper Black</vt:lpstr>
      <vt:lpstr>Open Sans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Engineering Disciplines/Engineering Across the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Aplin</dc:creator>
  <cp:lastModifiedBy>Kim Aplin</cp:lastModifiedBy>
  <cp:revision>55</cp:revision>
  <dcterms:created xsi:type="dcterms:W3CDTF">2022-09-06T15:42:48Z</dcterms:created>
  <dcterms:modified xsi:type="dcterms:W3CDTF">2023-09-05T14:26:30Z</dcterms:modified>
</cp:coreProperties>
</file>