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4"/>
  </p:notesMasterIdLst>
  <p:sldIdLst>
    <p:sldId id="269" r:id="rId3"/>
    <p:sldId id="256" r:id="rId4"/>
    <p:sldId id="291" r:id="rId5"/>
    <p:sldId id="292" r:id="rId6"/>
    <p:sldId id="301" r:id="rId7"/>
    <p:sldId id="266" r:id="rId8"/>
    <p:sldId id="263" r:id="rId9"/>
    <p:sldId id="264" r:id="rId10"/>
    <p:sldId id="304" r:id="rId11"/>
    <p:sldId id="295" r:id="rId12"/>
    <p:sldId id="297" r:id="rId13"/>
    <p:sldId id="296" r:id="rId14"/>
    <p:sldId id="302" r:id="rId15"/>
    <p:sldId id="303" r:id="rId16"/>
    <p:sldId id="277" r:id="rId17"/>
    <p:sldId id="288" r:id="rId18"/>
    <p:sldId id="282" r:id="rId19"/>
    <p:sldId id="290" r:id="rId20"/>
    <p:sldId id="298" r:id="rId21"/>
    <p:sldId id="274" r:id="rId22"/>
    <p:sldId id="300" r:id="rId23"/>
  </p:sldIdLst>
  <p:sldSz cx="18288000" cy="10287000"/>
  <p:notesSz cx="6858000" cy="9144000"/>
  <p:embeddedFontLst>
    <p:embeddedFont>
      <p:font typeface="Arimo" panose="020B0604020202020204" charset="0"/>
      <p:regular r:id="rId25"/>
    </p:embeddedFont>
    <p:embeddedFont>
      <p:font typeface="Arimo Bold" panose="020B0604020202020204" charset="0"/>
      <p:regular r:id="rId26"/>
    </p:embeddedFont>
    <p:embeddedFont>
      <p:font typeface="Calibri" panose="020F0502020204030204" pitchFamily="34" charset="0"/>
      <p:regular r:id="rId27"/>
      <p:bold r:id="rId28"/>
      <p:italic r:id="rId29"/>
      <p:boldItalic r:id="rId30"/>
    </p:embeddedFont>
    <p:embeddedFont>
      <p:font typeface="Helvetica Neue" panose="02000503000000020004" pitchFamily="2"/>
      <p:regular r:id="rId31"/>
      <p:bold r:id="rId32"/>
      <p:italic r:id="rId33"/>
      <p:boldItalic r:id="rId34"/>
    </p:embeddedFont>
    <p:embeddedFont>
      <p:font typeface="Helveticish" panose="020B0604020202020204" charset="0"/>
      <p:regular r:id="rId35"/>
    </p:embeddedFont>
    <p:embeddedFont>
      <p:font typeface="Helveticish Bold" panose="020B0604020202020204" charset="0"/>
      <p:regular r:id="rId36"/>
    </p:embeddedFont>
    <p:embeddedFont>
      <p:font typeface="Open Sans" panose="020B0606030504020204" pitchFamily="34" charset="0"/>
      <p:regular r:id="rId37"/>
      <p:bold r:id="rId38"/>
      <p:italic r:id="rId39"/>
      <p:boldItalic r:id="rId40"/>
    </p:embeddedFont>
    <p:embeddedFont>
      <p:font typeface="Open Sans Light Bold" panose="020B0604020202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2C37D-9FF4-4154-85A8-23B43C2C13E6}" v="5" dt="2023-02-01T12:10:32.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567" autoAdjust="0"/>
  </p:normalViewPr>
  <p:slideViewPr>
    <p:cSldViewPr>
      <p:cViewPr varScale="1">
        <p:scale>
          <a:sx n="34" d="100"/>
          <a:sy n="34" d="100"/>
        </p:scale>
        <p:origin x="118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Stewart" userId="6eaa93d3-7b58-4069-b5e8-4e9c154c0d8b" providerId="ADAL" clId="{3372C37D-9FF4-4154-85A8-23B43C2C13E6}"/>
    <pc:docChg chg="undo custSel modSld">
      <pc:chgData name="Ian Stewart" userId="6eaa93d3-7b58-4069-b5e8-4e9c154c0d8b" providerId="ADAL" clId="{3372C37D-9FF4-4154-85A8-23B43C2C13E6}" dt="2023-02-06T10:52:23.579" v="275" actId="403"/>
      <pc:docMkLst>
        <pc:docMk/>
      </pc:docMkLst>
      <pc:sldChg chg="modSp mod">
        <pc:chgData name="Ian Stewart" userId="6eaa93d3-7b58-4069-b5e8-4e9c154c0d8b" providerId="ADAL" clId="{3372C37D-9FF4-4154-85A8-23B43C2C13E6}" dt="2023-02-01T11:45:21.150" v="46" actId="20577"/>
        <pc:sldMkLst>
          <pc:docMk/>
          <pc:sldMk cId="0" sldId="256"/>
        </pc:sldMkLst>
        <pc:spChg chg="mod">
          <ac:chgData name="Ian Stewart" userId="6eaa93d3-7b58-4069-b5e8-4e9c154c0d8b" providerId="ADAL" clId="{3372C37D-9FF4-4154-85A8-23B43C2C13E6}" dt="2023-02-01T11:45:21.150" v="46" actId="20577"/>
          <ac:spMkLst>
            <pc:docMk/>
            <pc:sldMk cId="0" sldId="256"/>
            <ac:spMk id="7" creationId="{00000000-0000-0000-0000-000000000000}"/>
          </ac:spMkLst>
        </pc:spChg>
        <pc:spChg chg="mod">
          <ac:chgData name="Ian Stewart" userId="6eaa93d3-7b58-4069-b5e8-4e9c154c0d8b" providerId="ADAL" clId="{3372C37D-9FF4-4154-85A8-23B43C2C13E6}" dt="2023-02-01T11:44:39.841" v="18" actId="6549"/>
          <ac:spMkLst>
            <pc:docMk/>
            <pc:sldMk cId="0" sldId="256"/>
            <ac:spMk id="10" creationId="{00000000-0000-0000-0000-000000000000}"/>
          </ac:spMkLst>
        </pc:spChg>
      </pc:sldChg>
      <pc:sldChg chg="modSp mod">
        <pc:chgData name="Ian Stewart" userId="6eaa93d3-7b58-4069-b5e8-4e9c154c0d8b" providerId="ADAL" clId="{3372C37D-9FF4-4154-85A8-23B43C2C13E6}" dt="2023-02-01T11:46:37.897" v="79" actId="20577"/>
        <pc:sldMkLst>
          <pc:docMk/>
          <pc:sldMk cId="0" sldId="282"/>
        </pc:sldMkLst>
        <pc:spChg chg="mod">
          <ac:chgData name="Ian Stewart" userId="6eaa93d3-7b58-4069-b5e8-4e9c154c0d8b" providerId="ADAL" clId="{3372C37D-9FF4-4154-85A8-23B43C2C13E6}" dt="2023-02-01T11:46:37.897" v="79" actId="20577"/>
          <ac:spMkLst>
            <pc:docMk/>
            <pc:sldMk cId="0" sldId="282"/>
            <ac:spMk id="22" creationId="{00000000-0000-0000-0000-000000000000}"/>
          </ac:spMkLst>
        </pc:spChg>
      </pc:sldChg>
      <pc:sldChg chg="modSp mod">
        <pc:chgData name="Ian Stewart" userId="6eaa93d3-7b58-4069-b5e8-4e9c154c0d8b" providerId="ADAL" clId="{3372C37D-9FF4-4154-85A8-23B43C2C13E6}" dt="2023-02-06T10:52:23.579" v="275" actId="403"/>
        <pc:sldMkLst>
          <pc:docMk/>
          <pc:sldMk cId="1248233530" sldId="290"/>
        </pc:sldMkLst>
        <pc:spChg chg="mod ord">
          <ac:chgData name="Ian Stewart" userId="6eaa93d3-7b58-4069-b5e8-4e9c154c0d8b" providerId="ADAL" clId="{3372C37D-9FF4-4154-85A8-23B43C2C13E6}" dt="2023-02-06T10:52:09.340" v="271" actId="166"/>
          <ac:spMkLst>
            <pc:docMk/>
            <pc:sldMk cId="1248233530" sldId="290"/>
            <ac:spMk id="9" creationId="{00000000-0000-0000-0000-000000000000}"/>
          </ac:spMkLst>
        </pc:spChg>
        <pc:graphicFrameChg chg="mod modGraphic">
          <ac:chgData name="Ian Stewart" userId="6eaa93d3-7b58-4069-b5e8-4e9c154c0d8b" providerId="ADAL" clId="{3372C37D-9FF4-4154-85A8-23B43C2C13E6}" dt="2023-02-06T10:52:23.579" v="275" actId="403"/>
          <ac:graphicFrameMkLst>
            <pc:docMk/>
            <pc:sldMk cId="1248233530" sldId="290"/>
            <ac:graphicFrameMk id="10" creationId="{00000000-0000-0000-0000-000000000000}"/>
          </ac:graphicFrameMkLst>
        </pc:graphicFrameChg>
        <pc:picChg chg="mod">
          <ac:chgData name="Ian Stewart" userId="6eaa93d3-7b58-4069-b5e8-4e9c154c0d8b" providerId="ADAL" clId="{3372C37D-9FF4-4154-85A8-23B43C2C13E6}" dt="2023-02-06T10:51:56.125" v="269" actId="1076"/>
          <ac:picMkLst>
            <pc:docMk/>
            <pc:sldMk cId="1248233530" sldId="290"/>
            <ac:picMk id="2" creationId="{00000000-0000-0000-0000-000000000000}"/>
          </ac:picMkLst>
        </pc:picChg>
      </pc:sldChg>
      <pc:sldChg chg="addSp delSp modSp mod">
        <pc:chgData name="Ian Stewart" userId="6eaa93d3-7b58-4069-b5e8-4e9c154c0d8b" providerId="ADAL" clId="{3372C37D-9FF4-4154-85A8-23B43C2C13E6}" dt="2023-02-01T12:09:42.819" v="142" actId="1076"/>
        <pc:sldMkLst>
          <pc:docMk/>
          <pc:sldMk cId="3492065900" sldId="296"/>
        </pc:sldMkLst>
        <pc:spChg chg="add mod">
          <ac:chgData name="Ian Stewart" userId="6eaa93d3-7b58-4069-b5e8-4e9c154c0d8b" providerId="ADAL" clId="{3372C37D-9FF4-4154-85A8-23B43C2C13E6}" dt="2023-02-01T12:09:42.819" v="142" actId="1076"/>
          <ac:spMkLst>
            <pc:docMk/>
            <pc:sldMk cId="3492065900" sldId="296"/>
            <ac:spMk id="17" creationId="{8EEEC42A-811A-FB84-6476-259C4A119693}"/>
          </ac:spMkLst>
        </pc:spChg>
        <pc:spChg chg="del mod">
          <ac:chgData name="Ian Stewart" userId="6eaa93d3-7b58-4069-b5e8-4e9c154c0d8b" providerId="ADAL" clId="{3372C37D-9FF4-4154-85A8-23B43C2C13E6}" dt="2023-02-01T12:09:39.042" v="140" actId="478"/>
          <ac:spMkLst>
            <pc:docMk/>
            <pc:sldMk cId="3492065900" sldId="296"/>
            <ac:spMk id="21" creationId="{F0CB2116-8ADA-1834-0AE8-7E618E107664}"/>
          </ac:spMkLst>
        </pc:spChg>
        <pc:picChg chg="add mod">
          <ac:chgData name="Ian Stewart" userId="6eaa93d3-7b58-4069-b5e8-4e9c154c0d8b" providerId="ADAL" clId="{3372C37D-9FF4-4154-85A8-23B43C2C13E6}" dt="2023-02-01T12:09:42.819" v="142" actId="1076"/>
          <ac:picMkLst>
            <pc:docMk/>
            <pc:sldMk cId="3492065900" sldId="296"/>
            <ac:picMk id="18" creationId="{7C468101-E3B1-D05A-1CDF-9387921CEC43}"/>
          </ac:picMkLst>
        </pc:picChg>
        <pc:picChg chg="del">
          <ac:chgData name="Ian Stewart" userId="6eaa93d3-7b58-4069-b5e8-4e9c154c0d8b" providerId="ADAL" clId="{3372C37D-9FF4-4154-85A8-23B43C2C13E6}" dt="2023-02-01T12:09:35.217" v="138" actId="478"/>
          <ac:picMkLst>
            <pc:docMk/>
            <pc:sldMk cId="3492065900" sldId="296"/>
            <ac:picMk id="20" creationId="{CDE58029-D6B5-F669-3DBD-1C417174FE58}"/>
          </ac:picMkLst>
        </pc:picChg>
      </pc:sldChg>
      <pc:sldChg chg="addSp delSp modSp mod">
        <pc:chgData name="Ian Stewart" userId="6eaa93d3-7b58-4069-b5e8-4e9c154c0d8b" providerId="ADAL" clId="{3372C37D-9FF4-4154-85A8-23B43C2C13E6}" dt="2023-02-01T12:09:04.659" v="137" actId="962"/>
        <pc:sldMkLst>
          <pc:docMk/>
          <pc:sldMk cId="3995305761" sldId="297"/>
        </pc:sldMkLst>
        <pc:spChg chg="mod">
          <ac:chgData name="Ian Stewart" userId="6eaa93d3-7b58-4069-b5e8-4e9c154c0d8b" providerId="ADAL" clId="{3372C37D-9FF4-4154-85A8-23B43C2C13E6}" dt="2023-02-01T11:45:57.990" v="47"/>
          <ac:spMkLst>
            <pc:docMk/>
            <pc:sldMk cId="3995305761" sldId="297"/>
            <ac:spMk id="19" creationId="{00000000-0000-0000-0000-000000000000}"/>
          </ac:spMkLst>
        </pc:spChg>
        <pc:picChg chg="del">
          <ac:chgData name="Ian Stewart" userId="6eaa93d3-7b58-4069-b5e8-4e9c154c0d8b" providerId="ADAL" clId="{3372C37D-9FF4-4154-85A8-23B43C2C13E6}" dt="2023-02-01T12:08:57.735" v="133" actId="478"/>
          <ac:picMkLst>
            <pc:docMk/>
            <pc:sldMk cId="3995305761" sldId="297"/>
            <ac:picMk id="21" creationId="{C2A56DF6-6208-B454-C3AE-7782AEA769F4}"/>
          </ac:picMkLst>
        </pc:picChg>
        <pc:picChg chg="add mod">
          <ac:chgData name="Ian Stewart" userId="6eaa93d3-7b58-4069-b5e8-4e9c154c0d8b" providerId="ADAL" clId="{3372C37D-9FF4-4154-85A8-23B43C2C13E6}" dt="2023-02-01T12:09:04.659" v="137" actId="962"/>
          <ac:picMkLst>
            <pc:docMk/>
            <pc:sldMk cId="3995305761" sldId="297"/>
            <ac:picMk id="22" creationId="{D3CA0BEA-9642-2749-B33B-59D3C7681C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06.02.2023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rtl="0" fontAlgn="ctr"/>
            <a:r>
              <a:rPr lang="en-GB" sz="1200" kern="1200" dirty="0">
                <a:solidFill>
                  <a:schemeClr val="tx1"/>
                </a:solidFill>
                <a:effectLst/>
                <a:latin typeface="+mn-lt"/>
                <a:ea typeface="+mn-ea"/>
                <a:cs typeface="+mn-cs"/>
              </a:rPr>
              <a:t>The award has been developed to allow </a:t>
            </a:r>
            <a:r>
              <a:rPr lang="en-GB" sz="1200" kern="1200" baseline="0" dirty="0">
                <a:solidFill>
                  <a:schemeClr val="tx1"/>
                </a:solidFill>
                <a:effectLst/>
                <a:latin typeface="+mn-lt"/>
                <a:ea typeface="+mn-ea"/>
                <a:cs typeface="+mn-cs"/>
              </a:rPr>
              <a:t>settings - </a:t>
            </a:r>
            <a:r>
              <a:rPr lang="en-GB" sz="1200" kern="1200" baseline="0" dirty="0" err="1">
                <a:solidFill>
                  <a:schemeClr val="tx1"/>
                </a:solidFill>
                <a:effectLst/>
                <a:latin typeface="+mn-lt"/>
                <a:ea typeface="+mn-ea"/>
                <a:cs typeface="+mn-cs"/>
              </a:rPr>
              <a:t>ELCs</a:t>
            </a:r>
            <a:r>
              <a:rPr lang="en-GB" sz="1200" kern="1200" baseline="0" dirty="0">
                <a:solidFill>
                  <a:schemeClr val="tx1"/>
                </a:solidFill>
                <a:effectLst/>
                <a:latin typeface="+mn-lt"/>
                <a:ea typeface="+mn-ea"/>
                <a:cs typeface="+mn-cs"/>
              </a:rPr>
              <a:t>, Schools and </a:t>
            </a:r>
            <a:r>
              <a:rPr lang="en-GB" sz="1200" kern="1200" baseline="0" dirty="0" err="1">
                <a:solidFill>
                  <a:schemeClr val="tx1"/>
                </a:solidFill>
                <a:effectLst/>
                <a:latin typeface="+mn-lt"/>
                <a:ea typeface="+mn-ea"/>
                <a:cs typeface="+mn-cs"/>
              </a:rPr>
              <a:t>CLD</a:t>
            </a:r>
            <a:r>
              <a:rPr lang="en-GB" sz="1200" kern="1200" baseline="0" dirty="0">
                <a:solidFill>
                  <a:schemeClr val="tx1"/>
                </a:solidFill>
                <a:effectLst/>
                <a:latin typeface="+mn-lt"/>
                <a:ea typeface="+mn-ea"/>
                <a:cs typeface="+mn-cs"/>
              </a:rPr>
              <a:t> settings. To celebrate, promote and build on effective practice in STEM.</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chemeClr val="tx1">
                    <a:lumMod val="90000"/>
                    <a:lumOff val="10000"/>
                  </a:schemeClr>
                </a:solidFill>
                <a:effectLst/>
                <a:uLnTx/>
                <a:uFillTx/>
                <a:latin typeface="Calibri" panose="020F0502020204030204"/>
              </a:rPr>
              <a:t>Successful pilot programme with ELC settings and schools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200" dirty="0">
                <a:solidFill>
                  <a:schemeClr val="tx1">
                    <a:lumMod val="90000"/>
                    <a:lumOff val="10000"/>
                  </a:schemeClr>
                </a:solidFill>
                <a:latin typeface="Calibri" panose="020F0502020204030204"/>
              </a:rPr>
              <a:t>Guidance documents </a:t>
            </a:r>
            <a:r>
              <a:rPr kumimoji="0" lang="en-GB" sz="1200" b="0" i="0" u="none" strike="noStrike" kern="1200" cap="none" spc="0" normalizeH="0" baseline="0" noProof="0" dirty="0">
                <a:ln>
                  <a:noFill/>
                </a:ln>
                <a:solidFill>
                  <a:schemeClr val="tx1">
                    <a:lumMod val="90000"/>
                    <a:lumOff val="10000"/>
                  </a:schemeClr>
                </a:solidFill>
                <a:effectLst/>
                <a:uLnTx/>
                <a:uFillTx/>
                <a:latin typeface="Calibri" panose="020F0502020204030204"/>
              </a:rPr>
              <a:t>are available in Gaelic for ELCs and schools</a:t>
            </a:r>
          </a:p>
          <a:p>
            <a:pPr marL="285750" indent="-285750">
              <a:spcAft>
                <a:spcPts val="600"/>
              </a:spcAft>
              <a:buFont typeface="Arial" panose="020B0604020202020204" pitchFamily="34" charset="0"/>
              <a:buChar char="•"/>
              <a:defRPr/>
            </a:pPr>
            <a:r>
              <a:rPr lang="en-GB" sz="1200" dirty="0">
                <a:solidFill>
                  <a:schemeClr val="tx1">
                    <a:lumMod val="90000"/>
                    <a:lumOff val="10000"/>
                  </a:schemeClr>
                </a:solidFill>
                <a:latin typeface="Calibri" panose="020F0502020204030204"/>
              </a:rPr>
              <a:t>CLD guidance documents developed with practitioner working group</a:t>
            </a:r>
          </a:p>
          <a:p>
            <a:pPr rtl="0" fontAlgn="ctr"/>
            <a:endParaRPr lang="en-GB" sz="1200" kern="1200" baseline="0" dirty="0">
              <a:solidFill>
                <a:schemeClr val="tx1"/>
              </a:solidFill>
              <a:effectLst/>
              <a:latin typeface="+mn-lt"/>
              <a:ea typeface="+mn-ea"/>
              <a:cs typeface="+mn-cs"/>
            </a:endParaRPr>
          </a:p>
          <a:p>
            <a:r>
              <a:rPr lang="en-GB" dirty="0" err="1"/>
              <a:t>CLD</a:t>
            </a:r>
            <a:r>
              <a:rPr lang="en-GB" dirty="0"/>
              <a:t> documents have been co-developed</a:t>
            </a:r>
            <a:r>
              <a:rPr lang="en-GB" baseline="0" dirty="0"/>
              <a:t> with practitioners, with </a:t>
            </a:r>
            <a:r>
              <a:rPr lang="en-GB" baseline="0" dirty="0" err="1"/>
              <a:t>CLD</a:t>
            </a:r>
            <a:r>
              <a:rPr lang="en-GB" baseline="0" dirty="0"/>
              <a:t> exemplars prioritised for later this year</a:t>
            </a:r>
          </a:p>
          <a:p>
            <a:endParaRPr lang="en-GB" baseline="0" dirty="0"/>
          </a:p>
          <a:p>
            <a:endParaRPr lang="en-GB" baseline="0" dirty="0"/>
          </a:p>
          <a:p>
            <a:endParaRPr lang="en-GB" baseline="0" dirty="0"/>
          </a:p>
          <a:p>
            <a:endParaRPr lang="en-GB" dirty="0"/>
          </a:p>
          <a:p>
            <a:pPr rtl="0" fontAlgn="ctr"/>
            <a:endParaRPr lang="en-GB" sz="1200" kern="1200" baseline="0" dirty="0">
              <a:solidFill>
                <a:schemeClr val="tx1"/>
              </a:solidFill>
              <a:effectLst/>
              <a:latin typeface="+mn-lt"/>
              <a:ea typeface="+mn-ea"/>
              <a:cs typeface="+mn-cs"/>
            </a:endParaRPr>
          </a:p>
          <a:p>
            <a:pPr rtl="0" fontAlgn="ctr"/>
            <a:endParaRPr lang="en-GB" sz="1200" kern="1200" baseline="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D85CD-B6C4-41BF-93C6-076369366F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908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52762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13324B-9051-404F-B5CE-7AECCE664417}" type="slidenum">
              <a:rPr lang="en-GB" smtClean="0"/>
              <a:t>13</a:t>
            </a:fld>
            <a:endParaRPr lang="en-GB"/>
          </a:p>
        </p:txBody>
      </p:sp>
    </p:spTree>
    <p:extLst>
      <p:ext uri="{BB962C8B-B14F-4D97-AF65-F5344CB8AC3E}">
        <p14:creationId xmlns:p14="http://schemas.microsoft.com/office/powerpoint/2010/main" val="3859301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You may wish to use the notes area to provide a written narrative to support your evidence.</a:t>
            </a:r>
          </a:p>
          <a:p>
            <a:endParaRPr lang="en-GB" dirty="0"/>
          </a:p>
          <a:p>
            <a:endParaRPr lang="en-GB" dirty="0"/>
          </a:p>
        </p:txBody>
      </p:sp>
      <p:sp>
        <p:nvSpPr>
          <p:cNvPr id="4" name="Slide Number Placeholder 3"/>
          <p:cNvSpPr>
            <a:spLocks noGrp="1"/>
          </p:cNvSpPr>
          <p:nvPr>
            <p:ph type="sldNum" sz="quarter" idx="10"/>
          </p:nvPr>
        </p:nvSpPr>
        <p:spPr/>
        <p:txBody>
          <a:bodyPr/>
          <a:lstStyle/>
          <a:p>
            <a:fld id="{C713324B-9051-404F-B5CE-7AECCE664417}" type="slidenum">
              <a:rPr lang="en-GB" smtClean="0"/>
              <a:t>14</a:t>
            </a:fld>
            <a:endParaRPr lang="en-GB"/>
          </a:p>
        </p:txBody>
      </p:sp>
    </p:spTree>
    <p:extLst>
      <p:ext uri="{BB962C8B-B14F-4D97-AF65-F5344CB8AC3E}">
        <p14:creationId xmlns:p14="http://schemas.microsoft.com/office/powerpoint/2010/main" val="3750786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rPr>
              <a:t>You may wish to use the notes area to provide a written narrative to support your evidence.</a:t>
            </a:r>
          </a:p>
          <a:p>
            <a:endParaRPr lang="en-GB" dirty="0"/>
          </a:p>
          <a:p>
            <a:endParaRPr lang="en-GB" dirty="0"/>
          </a:p>
        </p:txBody>
      </p:sp>
      <p:sp>
        <p:nvSpPr>
          <p:cNvPr id="4" name="Slide Number Placeholder 3"/>
          <p:cNvSpPr>
            <a:spLocks noGrp="1"/>
          </p:cNvSpPr>
          <p:nvPr>
            <p:ph type="sldNum" sz="quarter" idx="10"/>
          </p:nvPr>
        </p:nvSpPr>
        <p:spPr/>
        <p:txBody>
          <a:bodyPr/>
          <a:lstStyle/>
          <a:p>
            <a:fld id="{C713324B-9051-404F-B5CE-7AECCE664417}" type="slidenum">
              <a:rPr lang="en-GB" smtClean="0"/>
              <a:t>16</a:t>
            </a:fld>
            <a:endParaRPr lang="en-GB"/>
          </a:p>
        </p:txBody>
      </p:sp>
    </p:spTree>
    <p:extLst>
      <p:ext uri="{BB962C8B-B14F-4D97-AF65-F5344CB8AC3E}">
        <p14:creationId xmlns:p14="http://schemas.microsoft.com/office/powerpoint/2010/main" val="1764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are many sources of support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aseline="0" dirty="0"/>
              <a:t>myself and </a:t>
            </a:r>
            <a:r>
              <a:rPr lang="en-GB" dirty="0"/>
              <a:t>Regional</a:t>
            </a:r>
            <a:r>
              <a:rPr lang="en-GB" baseline="0" dirty="0"/>
              <a:t> </a:t>
            </a:r>
            <a:r>
              <a:rPr lang="en-GB" dirty="0"/>
              <a:t>STEM</a:t>
            </a:r>
            <a:r>
              <a:rPr lang="en-GB" baseline="0" dirty="0"/>
              <a:t> </a:t>
            </a:r>
            <a:r>
              <a:rPr lang="en-GB" baseline="0" dirty="0" err="1"/>
              <a:t>EO</a:t>
            </a:r>
            <a:r>
              <a:rPr lang="en-GB" baseline="0" dirty="0"/>
              <a:t> can provide support prior to registration and during process.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Currently looking in to process of formalising relationship with Partners as STEM Nation Award Supporters.</a:t>
            </a:r>
            <a:endParaRPr lang="en-GB" dirty="0"/>
          </a:p>
        </p:txBody>
      </p:sp>
      <p:sp>
        <p:nvSpPr>
          <p:cNvPr id="4" name="Slide Number Placeholder 3"/>
          <p:cNvSpPr>
            <a:spLocks noGrp="1"/>
          </p:cNvSpPr>
          <p:nvPr>
            <p:ph type="sldNum" sz="quarter" idx="10"/>
          </p:nvPr>
        </p:nvSpPr>
        <p:spPr/>
        <p:txBody>
          <a:bodyPr/>
          <a:lstStyle/>
          <a:p>
            <a:fld id="{C33D85CD-B6C4-41BF-93C6-076369366FB8}" type="slidenum">
              <a:rPr lang="en-GB" smtClean="0"/>
              <a:t>18</a:t>
            </a:fld>
            <a:endParaRPr lang="en-GB"/>
          </a:p>
        </p:txBody>
      </p:sp>
    </p:spTree>
    <p:extLst>
      <p:ext uri="{BB962C8B-B14F-4D97-AF65-F5344CB8AC3E}">
        <p14:creationId xmlns:p14="http://schemas.microsoft.com/office/powerpoint/2010/main" val="2206051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ES are also hosting drop in sessions for registered settings and those who are interested in registering</a:t>
            </a:r>
          </a:p>
          <a:p>
            <a:endParaRPr lang="en-US"/>
          </a:p>
          <a:p>
            <a:r>
              <a:rPr lang="en-US"/>
              <a:t>https://blogs.glowscotland.org.uk/glowblogs/STEMcentralinmotion/2022/10/06/stem-nation-award-drop-in-sessions/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 minutes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https://jamboard.google.com/d/1pExlIa9vLNtJq-Mj5qIoFj0ShmA3cmSvh6EA8fYrw3I/edit?usp=sharing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40535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342900" lvl="0" indent="-342900">
              <a:spcAft>
                <a:spcPts val="600"/>
              </a:spcAft>
              <a:buFont typeface="Symbol" panose="05050102010706020507" pitchFamily="18" charset="2"/>
              <a:buChar char=""/>
              <a:tabLst>
                <a:tab pos="228600" algn="l"/>
                <a:tab pos="685800" algn="l"/>
                <a:tab pos="1143000" algn="l"/>
                <a:tab pos="2057400" algn="l"/>
                <a:tab pos="685800" algn="l"/>
                <a:tab pos="1143000" algn="l"/>
                <a:tab pos="2057400" algn="l"/>
              </a:tabLs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successful pilot programme with ELC settings and schools led to 23 settings successfully achieving the full STEM Nation Award, with 44 other settings awarded for one or more elements, this is an impressive engagement when you consider this took place with the backdrop of lockdown.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100000"/>
              </a:lnSpc>
              <a:spcBef>
                <a:spcPts val="0"/>
              </a:spcBef>
              <a:buFont typeface="Courier New" panose="02070309020205020404" pitchFamily="49" charset="0"/>
              <a:buNone/>
            </a:pPr>
            <a:endParaRPr lang="en-GB" dirty="0">
              <a:solidFill>
                <a:schemeClr val="accent3">
                  <a:lumMod val="50000"/>
                </a:schemeClr>
              </a:solidFill>
              <a:latin typeface="Calibri" panose="020F0502020204030204" pitchFamily="34" charset="0"/>
              <a:ea typeface="MS Mincho"/>
              <a:cs typeface="Calibri" panose="020F0502020204030204" pitchFamily="34" charset="0"/>
            </a:endParaRPr>
          </a:p>
          <a:p>
            <a:pPr lvl="1">
              <a:lnSpc>
                <a:spcPct val="100000"/>
              </a:lnSpc>
              <a:spcBef>
                <a:spcPts val="0"/>
              </a:spcBef>
              <a:buFont typeface="Courier New" panose="02070309020205020404" pitchFamily="49" charset="0"/>
              <a:buNone/>
            </a:pPr>
            <a:r>
              <a:rPr lang="en-GB" dirty="0">
                <a:solidFill>
                  <a:schemeClr val="accent3">
                    <a:lumMod val="50000"/>
                  </a:schemeClr>
                </a:solidFill>
                <a:latin typeface="Calibri" panose="020F0502020204030204" pitchFamily="34" charset="0"/>
                <a:ea typeface="MS Mincho"/>
                <a:cs typeface="Calibri" panose="020F0502020204030204" pitchFamily="34" charset="0"/>
              </a:rPr>
              <a:t>In Falkirk – 11 settings are registered … 4 high schools, 4 primary school, 1 joint primary and ELC setting, 2 </a:t>
            </a:r>
            <a:r>
              <a:rPr lang="en-GB">
                <a:solidFill>
                  <a:schemeClr val="accent3">
                    <a:lumMod val="50000"/>
                  </a:schemeClr>
                </a:solidFill>
                <a:latin typeface="Calibri" panose="020F0502020204030204" pitchFamily="34" charset="0"/>
                <a:ea typeface="MS Mincho"/>
                <a:cs typeface="Calibri" panose="020F0502020204030204" pitchFamily="34" charset="0"/>
              </a:rPr>
              <a:t>ELC setting</a:t>
            </a:r>
            <a:endParaRPr lang="en-GB" dirty="0">
              <a:solidFill>
                <a:schemeClr val="accent3">
                  <a:lumMod val="50000"/>
                </a:schemeClr>
              </a:solidFill>
              <a:latin typeface="Calibri" panose="020F0502020204030204" pitchFamily="34" charset="0"/>
              <a:ea typeface="MS Mincho"/>
              <a:cs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3D85CD-B6C4-41BF-93C6-076369366FB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52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The Programme is designed to address the key aims of the STEM Strategy to deliver Excellence, Equity, Inspiration and Connection in STEM education and training. This provides opportunities for settings to engage in many key priorities such as closing attainment and equity gaps, social justice, gender balance and </a:t>
            </a:r>
            <a:r>
              <a:rPr lang="en-GB" sz="1800" dirty="0" err="1">
                <a:effectLst/>
                <a:latin typeface="Calibri" panose="020F0502020204030204" pitchFamily="34" charset="0"/>
                <a:ea typeface="Times New Roman" panose="02020603050405020304" pitchFamily="18" charset="0"/>
                <a:cs typeface="Times New Roman" panose="02020603050405020304" pitchFamily="18" charset="0"/>
              </a:rPr>
              <a:t>UNCRC</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goals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249745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aseline="0" dirty="0"/>
              <a:t>The structure of STEM Nation Award addresses the main aims of the STEM Education and Training Strategy, which are key to ensuring high quality STEM learning in all settings.</a:t>
            </a: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rgbClr val="3D3C3B"/>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3D3C3B"/>
                </a:solidFill>
                <a:latin typeface="+mn-lt"/>
              </a:rPr>
              <a:t>Five key elements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3D3C3B"/>
                </a:solidFill>
                <a:latin typeface="+mn-lt"/>
              </a:rPr>
              <a:t>– evidence can be used across multiple elements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rgbClr val="3D3C3B"/>
              </a:solidFill>
              <a:latin typeface="+mn-lt"/>
            </a:endParaRPr>
          </a:p>
          <a:p>
            <a:pPr marL="171450" indent="-171450">
              <a:buFont typeface="Arial" panose="020B0604020202020204" pitchFamily="34" charset="0"/>
              <a:buChar char="•"/>
            </a:pPr>
            <a:r>
              <a:rPr lang="en-GB" sz="1200" dirty="0">
                <a:solidFill>
                  <a:srgbClr val="3D3C3B"/>
                </a:solidFill>
                <a:latin typeface="+mn-lt"/>
              </a:rPr>
              <a:t>Depending on the needs of their learners </a:t>
            </a:r>
            <a:r>
              <a:rPr lang="en-GB" sz="1200" dirty="0" err="1">
                <a:solidFill>
                  <a:srgbClr val="3D3C3B"/>
                </a:solidFill>
                <a:latin typeface="+mn-lt"/>
              </a:rPr>
              <a:t>CLD</a:t>
            </a:r>
            <a:r>
              <a:rPr lang="en-GB" sz="1200" dirty="0">
                <a:solidFill>
                  <a:srgbClr val="3D3C3B"/>
                </a:solidFill>
                <a:latin typeface="+mn-lt"/>
              </a:rPr>
              <a:t> settings can focus of adult learning, family learning</a:t>
            </a:r>
            <a:r>
              <a:rPr lang="en-GB" sz="1200" baseline="0" dirty="0">
                <a:solidFill>
                  <a:srgbClr val="3D3C3B"/>
                </a:solidFill>
                <a:latin typeface="+mn-lt"/>
              </a:rPr>
              <a:t> or youth work</a:t>
            </a:r>
          </a:p>
          <a:p>
            <a:pPr marL="171450" indent="-171450">
              <a:buFont typeface="Arial" panose="020B0604020202020204" pitchFamily="34" charset="0"/>
              <a:buChar char="•"/>
            </a:pPr>
            <a:endParaRPr lang="en-GB" sz="1200" baseline="0" dirty="0">
              <a:solidFill>
                <a:srgbClr val="3D3C3B"/>
              </a:solidFill>
              <a:latin typeface="+mn-lt"/>
            </a:endParaRP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33D85CD-B6C4-41BF-93C6-076369366FB8}" type="slidenum">
              <a:rPr lang="en-GB" smtClean="0"/>
              <a:t>6</a:t>
            </a:fld>
            <a:endParaRPr lang="en-GB"/>
          </a:p>
        </p:txBody>
      </p:sp>
    </p:spTree>
    <p:extLst>
      <p:ext uri="{BB962C8B-B14F-4D97-AF65-F5344CB8AC3E}">
        <p14:creationId xmlns:p14="http://schemas.microsoft.com/office/powerpoint/2010/main" val="281090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Further details on each element is given in the Application Guidance.</a:t>
            </a:r>
          </a:p>
          <a:p>
            <a:r>
              <a:rPr lang="en-US"/>
              <a:t>https://blogs.glowscotland.org.uk/glowblogs/public/stemnation/uploads/sites/8486/2022/10/03191711/01-STEM-Nation-Award-Application-guidance-ELC-and-schools.pdf</a:t>
            </a:r>
          </a:p>
          <a:p>
            <a:r>
              <a:rPr lang="en-US"/>
              <a:t>For Leadership in STEM this can relate to practitioners or learners</a:t>
            </a:r>
          </a:p>
          <a:p>
            <a:endParaRPr lang="en-US"/>
          </a:p>
          <a:p>
            <a:endParaRPr lang="en-US"/>
          </a:p>
          <a:p>
            <a:endParaRPr lang="en-US"/>
          </a:p>
          <a:p>
            <a:endParaRPr lang="en-US"/>
          </a:p>
          <a:p>
            <a:endParaRPr lang="en-US"/>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908194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Curriculum and Learner Pathways you may consider how curiosity, imagination and diversity is encourages.</a:t>
            </a:r>
          </a:p>
          <a:p>
            <a:r>
              <a:rPr lang="en-US"/>
              <a:t>or consider how improving collaboration is supporting progression</a:t>
            </a:r>
          </a:p>
          <a:p>
            <a:endParaRPr lang="en-US"/>
          </a:p>
          <a:p>
            <a:endParaRPr lang="en-US"/>
          </a:p>
          <a:p>
            <a:endParaRPr lang="en-US"/>
          </a:p>
          <a:p>
            <a:endParaRPr lang="en-US"/>
          </a:p>
          <a:p>
            <a:endParaRPr lang="en-US"/>
          </a:p>
          <a:p>
            <a:endParaRPr lang="en-US"/>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solidFill>
                <a:effectLst/>
                <a:uLnTx/>
                <a:uFillTx/>
                <a:latin typeface="Calibri"/>
                <a:ea typeface="+mn-ea"/>
                <a:cs typeface="+mn-cs"/>
              </a:rPr>
              <a:t>‹#›</a:t>
            </a:r>
          </a:p>
        </p:txBody>
      </p:sp>
    </p:spTree>
    <p:extLst>
      <p:ext uri="{BB962C8B-B14F-4D97-AF65-F5344CB8AC3E}">
        <p14:creationId xmlns:p14="http://schemas.microsoft.com/office/powerpoint/2010/main" val="111100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The process has been designed to be straightforward.....</a:t>
            </a:r>
          </a:p>
          <a:p>
            <a:endParaRPr lang="en-US" dirty="0"/>
          </a:p>
          <a:p>
            <a:r>
              <a:rPr lang="en-US" dirty="0"/>
              <a:t>Can apply for all five elements at once or work towards the award over a three year period</a:t>
            </a:r>
          </a:p>
          <a:p>
            <a:endParaRPr lang="en-US" dirty="0"/>
          </a:p>
          <a:p>
            <a:pPr marL="651053" lvl="1" indent="-325526">
              <a:lnSpc>
                <a:spcPts val="4320"/>
              </a:lnSpc>
              <a:buFont typeface="Arial"/>
              <a:buChar char="•"/>
            </a:pPr>
            <a:r>
              <a:rPr lang="en-US" sz="1200" spc="-140" dirty="0">
                <a:solidFill>
                  <a:srgbClr val="3D3C3B"/>
                </a:solidFill>
                <a:latin typeface="Open Sans"/>
              </a:rPr>
              <a:t>5 elements</a:t>
            </a:r>
          </a:p>
          <a:p>
            <a:pPr marL="651053" lvl="1" indent="-325526">
              <a:lnSpc>
                <a:spcPts val="4320"/>
              </a:lnSpc>
              <a:buFont typeface="Arial"/>
              <a:buChar char="•"/>
            </a:pPr>
            <a:r>
              <a:rPr lang="en-US" sz="1200" spc="-140" dirty="0">
                <a:solidFill>
                  <a:srgbClr val="3D3C3B"/>
                </a:solidFill>
                <a:latin typeface="Open Sans"/>
              </a:rPr>
              <a:t>3 year window</a:t>
            </a:r>
          </a:p>
          <a:p>
            <a:pPr marL="651053" lvl="1" indent="-325526">
              <a:lnSpc>
                <a:spcPts val="4320"/>
              </a:lnSpc>
              <a:buFont typeface="Arial"/>
              <a:buChar char="•"/>
            </a:pPr>
            <a:r>
              <a:rPr lang="en-US" sz="1200" spc="-140" dirty="0">
                <a:solidFill>
                  <a:srgbClr val="3D3C3B"/>
                </a:solidFill>
                <a:latin typeface="Open Sans"/>
              </a:rPr>
              <a:t>For settings who are embracing STEM learning</a:t>
            </a:r>
          </a:p>
          <a:p>
            <a:pPr marL="651053" lvl="1" indent="-325526">
              <a:lnSpc>
                <a:spcPts val="4320"/>
              </a:lnSpc>
              <a:buFont typeface="Arial"/>
              <a:buChar char="•"/>
            </a:pPr>
            <a:r>
              <a:rPr lang="en-US" sz="1200" spc="-140" dirty="0">
                <a:solidFill>
                  <a:srgbClr val="3D3C3B"/>
                </a:solidFill>
                <a:latin typeface="Open Sans"/>
              </a:rPr>
              <a:t>It's completely free!</a:t>
            </a:r>
          </a:p>
          <a:p>
            <a:endParaRPr lang="en-US" dirty="0"/>
          </a:p>
          <a:p>
            <a:endParaRPr lang="en-US" dirty="0"/>
          </a:p>
          <a:p>
            <a:r>
              <a:rPr lang="en-US" dirty="0"/>
              <a:t>Submission template is a PowerPoint and populated with extracts from improvement plans, photographs of learners, survey feedback from families, learner profiles, Tweets or newsletters</a:t>
            </a:r>
          </a:p>
          <a:p>
            <a:r>
              <a:rPr lang="en-US" dirty="0"/>
              <a:t>There is a maximum of 5 slides of evidence per element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05182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203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rtnership">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2" y="-20172"/>
            <a:ext cx="18288000" cy="3715871"/>
          </a:xfrm>
          <a:prstGeom prst="rect">
            <a:avLst/>
          </a:prstGeom>
        </p:spPr>
      </p:pic>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lvl1pPr>
          </a:lstStyle>
          <a:p>
            <a:r>
              <a:rPr lang="en-GB" dirty="0"/>
              <a:t>#</a:t>
            </a:r>
            <a:r>
              <a:rPr lang="en-GB" dirty="0" err="1"/>
              <a:t>STEMnation</a:t>
            </a:r>
            <a:endParaRPr lang="en-GB" dirty="0"/>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6247" y="1"/>
            <a:ext cx="17731754" cy="4069433"/>
          </a:xfrm>
          <a:prstGeom prst="rect">
            <a:avLst/>
          </a:prstGeom>
        </p:spPr>
      </p:pic>
    </p:spTree>
    <p:extLst>
      <p:ext uri="{BB962C8B-B14F-4D97-AF65-F5344CB8AC3E}">
        <p14:creationId xmlns:p14="http://schemas.microsoft.com/office/powerpoint/2010/main" val="1034821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amily">
    <p:spTree>
      <p:nvGrpSpPr>
        <p:cNvPr id="1" name=""/>
        <p:cNvGrpSpPr/>
        <p:nvPr/>
      </p:nvGrpSpPr>
      <p:grpSpPr>
        <a:xfrm>
          <a:off x="0" y="0"/>
          <a:ext cx="0" cy="0"/>
          <a:chOff x="0" y="0"/>
          <a:chExt cx="0" cy="0"/>
        </a:xfrm>
      </p:grpSpPr>
      <p:grpSp>
        <p:nvGrpSpPr>
          <p:cNvPr id="9" name="Group 8"/>
          <p:cNvGrpSpPr/>
          <p:nvPr userDrawn="1"/>
        </p:nvGrpSpPr>
        <p:grpSpPr>
          <a:xfrm>
            <a:off x="0" y="-2"/>
            <a:ext cx="18288000" cy="3556779"/>
            <a:chOff x="0" y="-1"/>
            <a:chExt cx="12192000" cy="2371186"/>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l="833" t="13621" r="1229" b="-1"/>
            <a:stretch/>
          </p:blipFill>
          <p:spPr>
            <a:xfrm>
              <a:off x="3192000" y="0"/>
              <a:ext cx="9000000" cy="2371185"/>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b="-1"/>
            <a:stretch/>
          </p:blipFill>
          <p:spPr>
            <a:xfrm>
              <a:off x="0" y="-1"/>
              <a:ext cx="4430332" cy="2371185"/>
            </a:xfrm>
            <a:prstGeom prst="rect">
              <a:avLst/>
            </a:prstGeom>
          </p:spPr>
        </p:pic>
      </p:gr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lvl1pPr>
          </a:lstStyle>
          <a:p>
            <a:r>
              <a:rPr lang="en-GB" dirty="0"/>
              <a:t>#</a:t>
            </a:r>
            <a:r>
              <a:rPr lang="en-GB" dirty="0" err="1"/>
              <a:t>STEMnation</a:t>
            </a:r>
            <a:endParaRPr lang="en-GB" dirty="0"/>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8751" y="648091"/>
            <a:ext cx="17210499" cy="1325996"/>
          </a:xfrm>
          <a:prstGeom prst="rect">
            <a:avLst/>
          </a:prstGeom>
        </p:spPr>
      </p:pic>
    </p:spTree>
    <p:extLst>
      <p:ext uri="{BB962C8B-B14F-4D97-AF65-F5344CB8AC3E}">
        <p14:creationId xmlns:p14="http://schemas.microsoft.com/office/powerpoint/2010/main" val="1585454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quit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flipH="1">
            <a:off x="-2" y="0"/>
            <a:ext cx="18288000" cy="3623853"/>
          </a:xfrm>
          <a:prstGeom prst="rect">
            <a:avLst/>
          </a:prstGeom>
        </p:spPr>
      </p:pic>
      <p:sp>
        <p:nvSpPr>
          <p:cNvPr id="6" name="Footer Placeholder 5"/>
          <p:cNvSpPr>
            <a:spLocks noGrp="1"/>
          </p:cNvSpPr>
          <p:nvPr userDrawn="1">
            <p:ph type="ftr" sz="quarter" idx="11"/>
          </p:nvPr>
        </p:nvSpPr>
        <p:spPr/>
        <p:txBody>
          <a:bodyPr/>
          <a:lstStyle/>
          <a:p>
            <a:endParaRPr lang="en-GB"/>
          </a:p>
        </p:txBody>
      </p:sp>
      <p:sp>
        <p:nvSpPr>
          <p:cNvPr id="7" name="Slide Number Placeholder 6"/>
          <p:cNvSpPr>
            <a:spLocks noGrp="1"/>
          </p:cNvSpPr>
          <p:nvPr userDrawn="1">
            <p:ph type="sldNum" sz="quarter" idx="12"/>
          </p:nvPr>
        </p:nvSpPr>
        <p:spPr/>
        <p:txBody>
          <a:bodyPr/>
          <a:lstStyle>
            <a:lvl1pPr>
              <a:defRPr/>
            </a:lvl1pPr>
          </a:lstStyle>
          <a:p>
            <a:r>
              <a:rPr lang="en-GB" dirty="0"/>
              <a:t>#</a:t>
            </a:r>
            <a:r>
              <a:rPr lang="en-GB" dirty="0" err="1"/>
              <a:t>STEMnation</a:t>
            </a:r>
            <a:endParaRPr lang="en-GB" dirty="0"/>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7957" y="1"/>
            <a:ext cx="17750043" cy="3785945"/>
          </a:xfrm>
          <a:prstGeom prst="rect">
            <a:avLst/>
          </a:prstGeom>
        </p:spPr>
      </p:pic>
    </p:spTree>
    <p:extLst>
      <p:ext uri="{BB962C8B-B14F-4D97-AF65-F5344CB8AC3E}">
        <p14:creationId xmlns:p14="http://schemas.microsoft.com/office/powerpoint/2010/main" val="1053975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eadership">
    <p:spTree>
      <p:nvGrpSpPr>
        <p:cNvPr id="1" name=""/>
        <p:cNvGrpSpPr/>
        <p:nvPr/>
      </p:nvGrpSpPr>
      <p:grpSpPr>
        <a:xfrm>
          <a:off x="0" y="0"/>
          <a:ext cx="0" cy="0"/>
          <a:chOff x="0" y="0"/>
          <a:chExt cx="0" cy="0"/>
        </a:xfrm>
      </p:grpSpPr>
      <p:grpSp>
        <p:nvGrpSpPr>
          <p:cNvPr id="13" name="Group 12"/>
          <p:cNvGrpSpPr/>
          <p:nvPr userDrawn="1"/>
        </p:nvGrpSpPr>
        <p:grpSpPr>
          <a:xfrm>
            <a:off x="0" y="0"/>
            <a:ext cx="18288000" cy="3623853"/>
            <a:chOff x="0" y="0"/>
            <a:chExt cx="12192000" cy="2415902"/>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1345" t="11615" r="1058"/>
            <a:stretch/>
          </p:blipFill>
          <p:spPr>
            <a:xfrm flipH="1">
              <a:off x="3192000" y="0"/>
              <a:ext cx="9000000" cy="2415902"/>
            </a:xfrm>
            <a:prstGeom prst="rect">
              <a:avLst/>
            </a:prstGeom>
          </p:spPr>
        </p:pic>
        <p:pic>
          <p:nvPicPr>
            <p:cNvPr id="15" name="Picture 14"/>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flipH="1">
              <a:off x="0" y="0"/>
              <a:ext cx="4623515" cy="2415902"/>
            </a:xfrm>
            <a:prstGeom prst="rect">
              <a:avLst/>
            </a:prstGeom>
          </p:spPr>
        </p:pic>
      </p:gr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lvl1pPr>
          </a:lstStyle>
          <a:p>
            <a:r>
              <a:rPr lang="en-GB" dirty="0"/>
              <a:t>#</a:t>
            </a:r>
            <a:r>
              <a:rPr lang="en-GB" dirty="0" err="1"/>
              <a:t>STEMnation</a:t>
            </a:r>
            <a:endParaRPr lang="en-GB" dirty="0"/>
          </a:p>
        </p:txBody>
      </p:sp>
      <p:pic>
        <p:nvPicPr>
          <p:cNvPr id="4" name="Picture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8751" y="652664"/>
            <a:ext cx="17210499" cy="1316850"/>
          </a:xfrm>
          <a:prstGeom prst="rect">
            <a:avLst/>
          </a:prstGeom>
        </p:spPr>
      </p:pic>
    </p:spTree>
    <p:extLst>
      <p:ext uri="{BB962C8B-B14F-4D97-AF65-F5344CB8AC3E}">
        <p14:creationId xmlns:p14="http://schemas.microsoft.com/office/powerpoint/2010/main" val="3530709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512" y="822666"/>
            <a:ext cx="3370472" cy="1350000"/>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721395" y="7886700"/>
            <a:ext cx="3062288" cy="1350000"/>
          </a:xfrm>
          <a:prstGeom prst="rect">
            <a:avLst/>
          </a:prstGeom>
        </p:spPr>
      </p:pic>
      <p:grpSp>
        <p:nvGrpSpPr>
          <p:cNvPr id="16" name="Group 15"/>
          <p:cNvGrpSpPr/>
          <p:nvPr userDrawn="1"/>
        </p:nvGrpSpPr>
        <p:grpSpPr>
          <a:xfrm>
            <a:off x="0" y="-2"/>
            <a:ext cx="18288000" cy="5157246"/>
            <a:chOff x="0" y="-1"/>
            <a:chExt cx="12192000" cy="3438164"/>
          </a:xfrm>
        </p:grpSpPr>
        <p:pic>
          <p:nvPicPr>
            <p:cNvPr id="11" name="Picture 10"/>
            <p:cNvPicPr>
              <a:picLocks noChangeAspect="1"/>
            </p:cNvPicPr>
            <p:nvPr userDrawn="1"/>
          </p:nvPicPr>
          <p:blipFill rotWithShape="1">
            <a:blip r:embed="rId4"/>
            <a:srcRect l="1013" t="8952" r="1530"/>
            <a:stretch/>
          </p:blipFill>
          <p:spPr>
            <a:xfrm>
              <a:off x="3192000" y="0"/>
              <a:ext cx="9000000" cy="3438163"/>
            </a:xfrm>
            <a:prstGeom prst="rect">
              <a:avLst/>
            </a:prstGeom>
          </p:spPr>
        </p:pic>
        <p:pic>
          <p:nvPicPr>
            <p:cNvPr id="15" name="Picture 14"/>
            <p:cNvPicPr>
              <a:picLocks noChangeAspect="1"/>
            </p:cNvPicPr>
            <p:nvPr userDrawn="1"/>
          </p:nvPicPr>
          <p:blipFill rotWithShape="1">
            <a:blip r:embed="rId4"/>
            <a:srcRect l="1013" t="8952" r="51710"/>
            <a:stretch/>
          </p:blipFill>
          <p:spPr>
            <a:xfrm>
              <a:off x="0" y="-1"/>
              <a:ext cx="4365938" cy="3438163"/>
            </a:xfrm>
            <a:prstGeom prst="rect">
              <a:avLst/>
            </a:prstGeom>
          </p:spPr>
        </p:pic>
      </p:grpSp>
      <p:sp>
        <p:nvSpPr>
          <p:cNvPr id="2" name="Title 1"/>
          <p:cNvSpPr>
            <a:spLocks noGrp="1"/>
          </p:cNvSpPr>
          <p:nvPr>
            <p:ph type="ctrTitle" hasCustomPrompt="1"/>
          </p:nvPr>
        </p:nvSpPr>
        <p:spPr>
          <a:xfrm>
            <a:off x="1257300" y="1821657"/>
            <a:ext cx="13716000" cy="3581400"/>
          </a:xfrm>
        </p:spPr>
        <p:txBody>
          <a:bodyPr anchor="b">
            <a:normAutofit/>
          </a:bodyPr>
          <a:lstStyle>
            <a:lvl1pPr algn="l">
              <a:defRPr sz="8100" b="0" baseline="0"/>
            </a:lvl1pPr>
          </a:lstStyle>
          <a:p>
            <a:r>
              <a:rPr lang="en-GB" sz="9000" b="1" i="0" u="none" strike="noStrike" baseline="0" dirty="0">
                <a:solidFill>
                  <a:srgbClr val="00205C"/>
                </a:solidFill>
                <a:latin typeface="HelveticaNeue-Bold"/>
              </a:rPr>
              <a:t>Title of the presentation</a:t>
            </a:r>
          </a:p>
        </p:txBody>
      </p:sp>
      <p:sp>
        <p:nvSpPr>
          <p:cNvPr id="3" name="Subtitle 2"/>
          <p:cNvSpPr>
            <a:spLocks noGrp="1"/>
          </p:cNvSpPr>
          <p:nvPr>
            <p:ph type="subTitle" idx="1" hasCustomPrompt="1"/>
          </p:nvPr>
        </p:nvSpPr>
        <p:spPr>
          <a:xfrm>
            <a:off x="1257300" y="5403057"/>
            <a:ext cx="13716000" cy="2483643"/>
          </a:xfrm>
        </p:spPr>
        <p:txBody>
          <a:bodyPr/>
          <a:lstStyle>
            <a:lvl1pPr marL="0" indent="0" algn="l">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sz="3600" b="1" i="0" u="none" strike="noStrike" baseline="0" dirty="0">
                <a:solidFill>
                  <a:srgbClr val="00A3B2"/>
                </a:solidFill>
                <a:latin typeface="HelveticaNeue-Bold"/>
              </a:rPr>
              <a:t>Subtitle of the presentation</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2442903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3" name="Group 12"/>
          <p:cNvGrpSpPr/>
          <p:nvPr userDrawn="1"/>
        </p:nvGrpSpPr>
        <p:grpSpPr>
          <a:xfrm>
            <a:off x="0" y="0"/>
            <a:ext cx="18288000" cy="3623853"/>
            <a:chOff x="0" y="0"/>
            <a:chExt cx="12192000" cy="2415902"/>
          </a:xfrm>
        </p:grpSpPr>
        <p:pic>
          <p:nvPicPr>
            <p:cNvPr id="14" name="Picture 13"/>
            <p:cNvPicPr>
              <a:picLocks noChangeAspect="1"/>
            </p:cNvPicPr>
            <p:nvPr userDrawn="1"/>
          </p:nvPicPr>
          <p:blipFill rotWithShape="1">
            <a:blip r:embed="rId2"/>
            <a:srcRect l="1345" t="11615" r="1058"/>
            <a:stretch/>
          </p:blipFill>
          <p:spPr>
            <a:xfrm flipH="1">
              <a:off x="3192000" y="0"/>
              <a:ext cx="9000000" cy="2415902"/>
            </a:xfrm>
            <a:prstGeom prst="rect">
              <a:avLst/>
            </a:prstGeom>
          </p:spPr>
        </p:pic>
        <p:pic>
          <p:nvPicPr>
            <p:cNvPr id="15" name="Picture 14"/>
            <p:cNvPicPr>
              <a:picLocks noChangeAspect="1"/>
            </p:cNvPicPr>
            <p:nvPr userDrawn="1"/>
          </p:nvPicPr>
          <p:blipFill rotWithShape="1">
            <a:blip r:embed="rId2"/>
            <a:srcRect l="48804" t="11615" r="1058"/>
            <a:stretch/>
          </p:blipFill>
          <p:spPr>
            <a:xfrm flipH="1">
              <a:off x="0" y="0"/>
              <a:ext cx="4623515" cy="2415902"/>
            </a:xfrm>
            <a:prstGeom prst="rect">
              <a:avLst/>
            </a:prstGeom>
          </p:spPr>
        </p:pic>
      </p:gr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952056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userDrawn="1"/>
        </p:nvGrpSpPr>
        <p:grpSpPr>
          <a:xfrm>
            <a:off x="0" y="-2"/>
            <a:ext cx="18288000" cy="3556779"/>
            <a:chOff x="0" y="-1"/>
            <a:chExt cx="12192000" cy="2371186"/>
          </a:xfrm>
        </p:grpSpPr>
        <p:pic>
          <p:nvPicPr>
            <p:cNvPr id="7" name="Picture 6"/>
            <p:cNvPicPr>
              <a:picLocks noChangeAspect="1"/>
            </p:cNvPicPr>
            <p:nvPr userDrawn="1"/>
          </p:nvPicPr>
          <p:blipFill rotWithShape="1">
            <a:blip r:embed="rId2"/>
            <a:srcRect l="833" t="13621" r="1229" b="-1"/>
            <a:stretch/>
          </p:blipFill>
          <p:spPr>
            <a:xfrm>
              <a:off x="3192000" y="0"/>
              <a:ext cx="9000000" cy="2371185"/>
            </a:xfrm>
            <a:prstGeom prst="rect">
              <a:avLst/>
            </a:prstGeom>
          </p:spPr>
        </p:pic>
        <p:pic>
          <p:nvPicPr>
            <p:cNvPr id="8" name="Picture 7"/>
            <p:cNvPicPr>
              <a:picLocks noChangeAspect="1"/>
            </p:cNvPicPr>
            <p:nvPr userDrawn="1"/>
          </p:nvPicPr>
          <p:blipFill rotWithShape="1">
            <a:blip r:embed="rId2"/>
            <a:srcRect l="833" t="13621" r="50956" b="-1"/>
            <a:stretch/>
          </p:blipFill>
          <p:spPr>
            <a:xfrm>
              <a:off x="0" y="-1"/>
              <a:ext cx="4430332" cy="2371185"/>
            </a:xfrm>
            <a:prstGeom prst="rect">
              <a:avLst/>
            </a:prstGeom>
          </p:spPr>
        </p:pic>
      </p:grpSp>
      <p:sp>
        <p:nvSpPr>
          <p:cNvPr id="2" name="Title 1"/>
          <p:cNvSpPr>
            <a:spLocks noGrp="1"/>
          </p:cNvSpPr>
          <p:nvPr>
            <p:ph type="title" hasCustomPrompt="1"/>
          </p:nvPr>
        </p:nvSpPr>
        <p:spPr>
          <a:xfrm>
            <a:off x="1247775" y="2564608"/>
            <a:ext cx="15773400" cy="4279106"/>
          </a:xfrm>
        </p:spPr>
        <p:txBody>
          <a:bodyPr anchor="b"/>
          <a:lstStyle>
            <a:lvl1pPr>
              <a:defRPr sz="9000"/>
            </a:lvl1pPr>
          </a:lstStyle>
          <a:p>
            <a:r>
              <a:rPr lang="en-US" dirty="0"/>
              <a:t>Section Title</a:t>
            </a:r>
            <a:endParaRPr lang="en-GB" dirty="0"/>
          </a:p>
        </p:txBody>
      </p:sp>
      <p:sp>
        <p:nvSpPr>
          <p:cNvPr id="3" name="Text Placeholder 2"/>
          <p:cNvSpPr>
            <a:spLocks noGrp="1"/>
          </p:cNvSpPr>
          <p:nvPr>
            <p:ph type="body" idx="1" hasCustomPrompt="1"/>
          </p:nvPr>
        </p:nvSpPr>
        <p:spPr>
          <a:xfrm>
            <a:off x="1247775" y="6884195"/>
            <a:ext cx="15773400" cy="2250281"/>
          </a:xfrm>
        </p:spPr>
        <p:txBody>
          <a:bodyPr/>
          <a:lstStyle>
            <a:lvl1pPr marL="0" marR="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marL="0" marR="0" lvl="0" indent="0" algn="l" defTabSz="1371600" rtl="0" eaLnBrk="1" fontAlgn="auto" latinLnBrk="0" hangingPunct="1">
              <a:lnSpc>
                <a:spcPct val="90000"/>
              </a:lnSpc>
              <a:spcBef>
                <a:spcPts val="1500"/>
              </a:spcBef>
              <a:spcAft>
                <a:spcPts val="0"/>
              </a:spcAft>
              <a:buClrTx/>
              <a:buSzTx/>
              <a:buFont typeface="Arial" panose="020B0604020202020204" pitchFamily="34" charset="0"/>
              <a:buNone/>
              <a:tabLst/>
              <a:defRPr/>
            </a:pPr>
            <a:r>
              <a:rPr lang="en-GB" sz="3600" b="1" i="0" u="none" strike="noStrike" baseline="0" dirty="0">
                <a:solidFill>
                  <a:srgbClr val="00A3B2"/>
                </a:solidFill>
                <a:latin typeface="HelveticaNeue-Bold"/>
              </a:rPr>
              <a:t>Section subtitle</a:t>
            </a:r>
            <a:endParaRPr lang="en-US"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4255214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1" name="Group 10"/>
          <p:cNvGrpSpPr/>
          <p:nvPr userDrawn="1"/>
        </p:nvGrpSpPr>
        <p:grpSpPr>
          <a:xfrm>
            <a:off x="0" y="-1"/>
            <a:ext cx="18288000" cy="3640584"/>
            <a:chOff x="0" y="-1"/>
            <a:chExt cx="12192000" cy="2427056"/>
          </a:xfrm>
        </p:grpSpPr>
        <p:pic>
          <p:nvPicPr>
            <p:cNvPr id="12" name="Picture 11"/>
            <p:cNvPicPr>
              <a:picLocks noChangeAspect="1"/>
            </p:cNvPicPr>
            <p:nvPr userDrawn="1"/>
          </p:nvPicPr>
          <p:blipFill rotWithShape="1">
            <a:blip r:embed="rId2"/>
            <a:srcRect l="892" t="10486" r="964"/>
            <a:stretch/>
          </p:blipFill>
          <p:spPr>
            <a:xfrm>
              <a:off x="3192000" y="0"/>
              <a:ext cx="9000000" cy="2427055"/>
            </a:xfrm>
            <a:prstGeom prst="rect">
              <a:avLst/>
            </a:prstGeom>
          </p:spPr>
        </p:pic>
        <p:pic>
          <p:nvPicPr>
            <p:cNvPr id="13" name="Picture 12"/>
            <p:cNvPicPr>
              <a:picLocks noChangeAspect="1"/>
            </p:cNvPicPr>
            <p:nvPr userDrawn="1"/>
          </p:nvPicPr>
          <p:blipFill rotWithShape="1">
            <a:blip r:embed="rId2"/>
            <a:srcRect l="892" t="10486" r="51077"/>
            <a:stretch/>
          </p:blipFill>
          <p:spPr>
            <a:xfrm>
              <a:off x="0" y="-1"/>
              <a:ext cx="4404575" cy="2427055"/>
            </a:xfrm>
            <a:prstGeom prst="rect">
              <a:avLst/>
            </a:prstGeom>
          </p:spPr>
        </p:pic>
      </p:gr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1057701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userDrawn="1"/>
        </p:nvGrpSpPr>
        <p:grpSpPr>
          <a:xfrm>
            <a:off x="0" y="-1"/>
            <a:ext cx="18288000" cy="3640584"/>
            <a:chOff x="0" y="-1"/>
            <a:chExt cx="12192000" cy="2427056"/>
          </a:xfrm>
        </p:grpSpPr>
        <p:pic>
          <p:nvPicPr>
            <p:cNvPr id="11" name="Picture 10"/>
            <p:cNvPicPr>
              <a:picLocks noChangeAspect="1"/>
            </p:cNvPicPr>
            <p:nvPr userDrawn="1"/>
          </p:nvPicPr>
          <p:blipFill rotWithShape="1">
            <a:blip r:embed="rId2"/>
            <a:srcRect l="892" t="10486" r="964"/>
            <a:stretch/>
          </p:blipFill>
          <p:spPr>
            <a:xfrm>
              <a:off x="3192000" y="0"/>
              <a:ext cx="9000000" cy="2427055"/>
            </a:xfrm>
            <a:prstGeom prst="rect">
              <a:avLst/>
            </a:prstGeom>
          </p:spPr>
        </p:pic>
        <p:pic>
          <p:nvPicPr>
            <p:cNvPr id="12" name="Picture 11"/>
            <p:cNvPicPr>
              <a:picLocks noChangeAspect="1"/>
            </p:cNvPicPr>
            <p:nvPr userDrawn="1"/>
          </p:nvPicPr>
          <p:blipFill rotWithShape="1">
            <a:blip r:embed="rId2"/>
            <a:srcRect l="892" t="10486" r="51077"/>
            <a:stretch/>
          </p:blipFill>
          <p:spPr>
            <a:xfrm>
              <a:off x="0" y="-1"/>
              <a:ext cx="4404575" cy="2427055"/>
            </a:xfrm>
            <a:prstGeom prst="rect">
              <a:avLst/>
            </a:prstGeom>
          </p:spPr>
        </p:pic>
      </p:grpSp>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GB"/>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1195368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userDrawn="1"/>
        </p:nvGrpSpPr>
        <p:grpSpPr>
          <a:xfrm>
            <a:off x="0" y="-2"/>
            <a:ext cx="18288000" cy="3556779"/>
            <a:chOff x="0" y="-1"/>
            <a:chExt cx="12192000" cy="2371186"/>
          </a:xfrm>
        </p:grpSpPr>
        <p:pic>
          <p:nvPicPr>
            <p:cNvPr id="7" name="Picture 6"/>
            <p:cNvPicPr>
              <a:picLocks noChangeAspect="1"/>
            </p:cNvPicPr>
            <p:nvPr userDrawn="1"/>
          </p:nvPicPr>
          <p:blipFill rotWithShape="1">
            <a:blip r:embed="rId2"/>
            <a:srcRect l="833" t="13621" r="1229" b="-1"/>
            <a:stretch/>
          </p:blipFill>
          <p:spPr>
            <a:xfrm>
              <a:off x="3192000" y="0"/>
              <a:ext cx="9000000" cy="2371185"/>
            </a:xfrm>
            <a:prstGeom prst="rect">
              <a:avLst/>
            </a:prstGeom>
          </p:spPr>
        </p:pic>
        <p:pic>
          <p:nvPicPr>
            <p:cNvPr id="8" name="Picture 7"/>
            <p:cNvPicPr>
              <a:picLocks noChangeAspect="1"/>
            </p:cNvPicPr>
            <p:nvPr userDrawn="1"/>
          </p:nvPicPr>
          <p:blipFill rotWithShape="1">
            <a:blip r:embed="rId2"/>
            <a:srcRect l="833" t="13621" r="50956" b="-1"/>
            <a:stretch/>
          </p:blipFill>
          <p:spPr>
            <a:xfrm>
              <a:off x="0" y="-1"/>
              <a:ext cx="4430332" cy="2371185"/>
            </a:xfrm>
            <a:prstGeom prst="rect">
              <a:avLst/>
            </a:prstGeom>
          </p:spPr>
        </p:pic>
      </p:grpSp>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2341994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userDrawn="1"/>
        </p:nvGrpSpPr>
        <p:grpSpPr>
          <a:xfrm>
            <a:off x="0" y="0"/>
            <a:ext cx="18288000" cy="3623853"/>
            <a:chOff x="0" y="0"/>
            <a:chExt cx="12192000" cy="2415902"/>
          </a:xfrm>
        </p:grpSpPr>
        <p:pic>
          <p:nvPicPr>
            <p:cNvPr id="6" name="Picture 5"/>
            <p:cNvPicPr>
              <a:picLocks noChangeAspect="1"/>
            </p:cNvPicPr>
            <p:nvPr userDrawn="1"/>
          </p:nvPicPr>
          <p:blipFill rotWithShape="1">
            <a:blip r:embed="rId2"/>
            <a:srcRect l="1345" t="11615" r="1058"/>
            <a:stretch/>
          </p:blipFill>
          <p:spPr>
            <a:xfrm flipH="1">
              <a:off x="3192000" y="0"/>
              <a:ext cx="9000000" cy="2415902"/>
            </a:xfrm>
            <a:prstGeom prst="rect">
              <a:avLst/>
            </a:prstGeom>
          </p:spPr>
        </p:pic>
        <p:pic>
          <p:nvPicPr>
            <p:cNvPr id="7" name="Picture 6"/>
            <p:cNvPicPr>
              <a:picLocks noChangeAspect="1"/>
            </p:cNvPicPr>
            <p:nvPr userDrawn="1"/>
          </p:nvPicPr>
          <p:blipFill rotWithShape="1">
            <a:blip r:embed="rId2"/>
            <a:srcRect l="48804" t="11615" r="1058"/>
            <a:stretch/>
          </p:blipFill>
          <p:spPr>
            <a:xfrm flipH="1">
              <a:off x="0" y="0"/>
              <a:ext cx="4623515" cy="2415902"/>
            </a:xfrm>
            <a:prstGeom prst="rect">
              <a:avLst/>
            </a:prstGeom>
          </p:spPr>
        </p:pic>
      </p:gr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1988731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srcRect l="48804" t="11615" r="1058"/>
          <a:stretch/>
        </p:blipFill>
        <p:spPr>
          <a:xfrm flipH="1">
            <a:off x="-2" y="0"/>
            <a:ext cx="18288000" cy="3623853"/>
          </a:xfrm>
          <a:prstGeom prst="rect">
            <a:avLst/>
          </a:prstGeom>
        </p:spPr>
      </p:pic>
      <p:sp>
        <p:nvSpPr>
          <p:cNvPr id="2" name="Title 1"/>
          <p:cNvSpPr>
            <a:spLocks noGrp="1"/>
          </p:cNvSpPr>
          <p:nvPr userDrawn="1">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Content Placeholder 2"/>
          <p:cNvSpPr>
            <a:spLocks noGrp="1"/>
          </p:cNvSpPr>
          <p:nvPr userDrawn="1">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userDrawn="1">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6" name="Footer Placeholder 5"/>
          <p:cNvSpPr>
            <a:spLocks noGrp="1"/>
          </p:cNvSpPr>
          <p:nvPr userDrawn="1">
            <p:ph type="ftr" sz="quarter" idx="11"/>
          </p:nvPr>
        </p:nvSpPr>
        <p:spPr/>
        <p:txBody>
          <a:bodyPr/>
          <a:lstStyle/>
          <a:p>
            <a:endParaRPr lang="en-GB"/>
          </a:p>
        </p:txBody>
      </p:sp>
      <p:sp>
        <p:nvSpPr>
          <p:cNvPr id="7" name="Slide Number Placeholder 6"/>
          <p:cNvSpPr>
            <a:spLocks noGrp="1"/>
          </p:cNvSpPr>
          <p:nvPr userDrawn="1">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37450524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l="48804" t="11615" r="1058"/>
          <a:stretch/>
        </p:blipFill>
        <p:spPr>
          <a:xfrm flipH="1">
            <a:off x="-2" y="0"/>
            <a:ext cx="18288000" cy="3623853"/>
          </a:xfrm>
          <a:prstGeom prst="rect">
            <a:avLst/>
          </a:prstGeom>
        </p:spPr>
      </p:pic>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GB"/>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GB"/>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1271147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3967011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098C35-0A74-498B-A55A-6EC45E544B2A}" type="slidenum">
              <a:rPr lang="en-GB" smtClean="0"/>
              <a:t>‹#›</a:t>
            </a:fld>
            <a:endParaRPr lang="en-GB"/>
          </a:p>
        </p:txBody>
      </p:sp>
    </p:spTree>
    <p:extLst>
      <p:ext uri="{BB962C8B-B14F-4D97-AF65-F5344CB8AC3E}">
        <p14:creationId xmlns:p14="http://schemas.microsoft.com/office/powerpoint/2010/main" val="387956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0.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1421" y="902370"/>
            <a:ext cx="17205159" cy="1278981"/>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541421" y="2738438"/>
            <a:ext cx="17205159" cy="652700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en-GB" dirty="0"/>
              <a:t>#</a:t>
            </a:r>
            <a:r>
              <a:rPr lang="en-GB" dirty="0" err="1"/>
              <a:t>STEMnation</a:t>
            </a:r>
            <a:endParaRPr lang="en-GB" dirty="0"/>
          </a:p>
        </p:txBody>
      </p:sp>
      <p:sp>
        <p:nvSpPr>
          <p:cNvPr id="6" name="Slide Number Placeholder 5"/>
          <p:cNvSpPr>
            <a:spLocks noGrp="1"/>
          </p:cNvSpPr>
          <p:nvPr>
            <p:ph type="sldNum" sz="quarter" idx="4"/>
          </p:nvPr>
        </p:nvSpPr>
        <p:spPr>
          <a:xfrm>
            <a:off x="1363178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F098C35-0A74-498B-A55A-6EC45E544B2A}" type="slidenum">
              <a:rPr lang="en-GB" smtClean="0"/>
              <a:t>‹#›</a:t>
            </a:fld>
            <a:endParaRPr lang="en-GB"/>
          </a:p>
        </p:txBody>
      </p:sp>
      <p:pic>
        <p:nvPicPr>
          <p:cNvPr id="7" name="Picture 6"/>
          <p:cNvPicPr>
            <a:picLocks noChangeAspect="1"/>
          </p:cNvPicPr>
          <p:nvPr userDrawn="1"/>
        </p:nvPicPr>
        <p:blipFill>
          <a:blip r:embed="rId13"/>
          <a:stretch>
            <a:fillRect/>
          </a:stretch>
        </p:blipFill>
        <p:spPr>
          <a:xfrm>
            <a:off x="184487" y="9391630"/>
            <a:ext cx="17919026" cy="285791"/>
          </a:xfrm>
          <a:prstGeom prst="rect">
            <a:avLst/>
          </a:prstGeom>
        </p:spPr>
      </p:pic>
    </p:spTree>
    <p:extLst>
      <p:ext uri="{BB962C8B-B14F-4D97-AF65-F5344CB8AC3E}">
        <p14:creationId xmlns:p14="http://schemas.microsoft.com/office/powerpoint/2010/main" val="3174894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4500" b="1" kern="1200">
          <a:solidFill>
            <a:schemeClr val="tx1"/>
          </a:solidFill>
          <a:latin typeface="+mj-lt"/>
          <a:ea typeface="+mj-ea"/>
          <a:cs typeface="+mj-cs"/>
        </a:defRPr>
      </a:lvl1pPr>
    </p:titleStyle>
    <p:bodyStyle>
      <a:lvl1pPr marL="0" indent="0" algn="l" defTabSz="1371600" rtl="0" eaLnBrk="1" latinLnBrk="0" hangingPunct="1">
        <a:lnSpc>
          <a:spcPct val="90000"/>
        </a:lnSpc>
        <a:spcBef>
          <a:spcPts val="1500"/>
        </a:spcBef>
        <a:buFont typeface="Arial" panose="020B0604020202020204" pitchFamily="34" charset="0"/>
        <a:buNone/>
        <a:defRPr sz="4200" kern="1200">
          <a:solidFill>
            <a:schemeClr val="tx2"/>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2"/>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2"/>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2"/>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2"/>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0.png"/><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40.png"/><Relationship Id="rId5" Type="http://schemas.openxmlformats.org/officeDocument/2006/relationships/image" Target="../media/image38.png"/><Relationship Id="rId4" Type="http://schemas.openxmlformats.org/officeDocument/2006/relationships/image" Target="../media/image36.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hyperlink" Target="https://jamboard.google.com/d/1G2kaoKl44excoPh4QOwh3HSqDn0zxlAjgI0-aJxUV_I/edit?usp=sharing" TargetMode="External"/><Relationship Id="rId3" Type="http://schemas.openxmlformats.org/officeDocument/2006/relationships/image" Target="../media/image20.png"/><Relationship Id="rId7" Type="http://schemas.openxmlformats.org/officeDocument/2006/relationships/image" Target="../media/image41.png"/><Relationship Id="rId12" Type="http://schemas.openxmlformats.org/officeDocument/2006/relationships/hyperlink" Target="https://jamboard.google.com/d/11X-JGBMPgGK_-xVT4Xn5DTCQ_sYEYNo4TTTCA1Uj3i0/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40.png"/><Relationship Id="rId11" Type="http://schemas.openxmlformats.org/officeDocument/2006/relationships/hyperlink" Target="https://blogs.glowscotland.org.uk/glowblogs/public/stemnation/uploads/sites/8486/2022/10/03191711/01-STEM-Nation-Award-Application-guidance-ELC-and-schools.pdf" TargetMode="External"/><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6.png"/><Relationship Id="rId9" Type="http://schemas.openxmlformats.org/officeDocument/2006/relationships/image" Target="../media/image42.pn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0.png"/><Relationship Id="rId7" Type="http://schemas.openxmlformats.org/officeDocument/2006/relationships/image" Target="../media/image41.png"/><Relationship Id="rId12"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40.png"/><Relationship Id="rId11" Type="http://schemas.openxmlformats.org/officeDocument/2006/relationships/hyperlink" Target="https://jamboard.google.com/d/1G2kaoKl44excoPh4QOwh3HSqDn0zxlAjgI0-aJxUV_I/edit?usp=sharing" TargetMode="External"/><Relationship Id="rId5" Type="http://schemas.openxmlformats.org/officeDocument/2006/relationships/image" Target="../media/image38.png"/><Relationship Id="rId10" Type="http://schemas.openxmlformats.org/officeDocument/2006/relationships/hyperlink" Target="https://jamboard.google.com/d/11X-JGBMPgGK_-xVT4Xn5DTCQ_sYEYNo4TTTCA1Uj3i0/edit?usp=sharing" TargetMode="External"/><Relationship Id="rId4" Type="http://schemas.openxmlformats.org/officeDocument/2006/relationships/image" Target="../media/image36.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66.svg"/><Relationship Id="rId18" Type="http://schemas.openxmlformats.org/officeDocument/2006/relationships/image" Target="../media/image71.png"/><Relationship Id="rId3" Type="http://schemas.openxmlformats.org/officeDocument/2006/relationships/image" Target="../media/image20.png"/><Relationship Id="rId7" Type="http://schemas.openxmlformats.org/officeDocument/2006/relationships/image" Target="../media/image41.png"/><Relationship Id="rId12" Type="http://schemas.openxmlformats.org/officeDocument/2006/relationships/image" Target="../media/image65.png"/><Relationship Id="rId17" Type="http://schemas.openxmlformats.org/officeDocument/2006/relationships/image" Target="../media/image70.svg"/><Relationship Id="rId2" Type="http://schemas.openxmlformats.org/officeDocument/2006/relationships/notesSlide" Target="../notesSlides/notesSlide14.xml"/><Relationship Id="rId16" Type="http://schemas.openxmlformats.org/officeDocument/2006/relationships/image" Target="../media/image69.png"/><Relationship Id="rId20"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64.svg"/><Relationship Id="rId5" Type="http://schemas.openxmlformats.org/officeDocument/2006/relationships/image" Target="../media/image38.png"/><Relationship Id="rId15" Type="http://schemas.openxmlformats.org/officeDocument/2006/relationships/image" Target="../media/image68.svg"/><Relationship Id="rId10" Type="http://schemas.openxmlformats.org/officeDocument/2006/relationships/image" Target="../media/image63.png"/><Relationship Id="rId19" Type="http://schemas.openxmlformats.org/officeDocument/2006/relationships/image" Target="../media/image72.svg"/><Relationship Id="rId4" Type="http://schemas.openxmlformats.org/officeDocument/2006/relationships/image" Target="../media/image36.png"/><Relationship Id="rId9" Type="http://schemas.openxmlformats.org/officeDocument/2006/relationships/image" Target="../media/image42.png"/><Relationship Id="rId14" Type="http://schemas.openxmlformats.org/officeDocument/2006/relationships/image" Target="../media/image67.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73.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hyperlink" Target="https://blogs.glowscotland.org.uk/glowblogs/stemnation/networks/" TargetMode="External"/><Relationship Id="rId4" Type="http://schemas.openxmlformats.org/officeDocument/2006/relationships/image" Target="../media/image31.png"/><Relationship Id="rId9" Type="http://schemas.openxmlformats.org/officeDocument/2006/relationships/hyperlink" Target="https://blogs.glowscotland.org.uk/glowblogs/public/stemnation/uploads/sites/8486/2022/10/03191711/01-STEM-Nation-Award-Application-guidance-ELC-and-schools.pdf"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svg"/><Relationship Id="rId12" Type="http://schemas.openxmlformats.org/officeDocument/2006/relationships/image" Target="../media/image83.png"/><Relationship Id="rId2" Type="http://schemas.openxmlformats.org/officeDocument/2006/relationships/notesSlide" Target="../notesSlides/notesSlide16.xml"/><Relationship Id="rId16" Type="http://schemas.openxmlformats.org/officeDocument/2006/relationships/hyperlink" Target="https://www.education.gov.scot/education-scotland/news-and-events/events/?query=stem" TargetMode="External"/><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hyperlink" Target="https://blogs.glowscotland.org.uk/glowblogs/public/stemnation/uploads/sites/8486/2022/10/03191711/01-STEM-Nation-Award-Application-guidance-ELC-and-schools.pdf" TargetMode="External"/><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svg"/><Relationship Id="rId14" Type="http://schemas.openxmlformats.org/officeDocument/2006/relationships/image" Target="../media/image85.svg"/></Relationships>
</file>

<file path=ppt/slides/_rels/slide2.xml.rels><?xml version="1.0" encoding="UTF-8" standalone="yes"?>
<Relationships xmlns="http://schemas.openxmlformats.org/package/2006/relationships"><Relationship Id="rId8" Type="http://schemas.openxmlformats.org/officeDocument/2006/relationships/hyperlink" Target="https://blogs.glowscotland.org.uk/glowblogs/stemnation/stemnation-awards/" TargetMode="External"/><Relationship Id="rId3" Type="http://schemas.openxmlformats.org/officeDocument/2006/relationships/image" Target="../media/image21.png"/><Relationship Id="rId7" Type="http://schemas.openxmlformats.org/officeDocument/2006/relationships/hyperlink" Target="https://blogs.glowscotland.org.uk/glowblogs/public/stemnation/uploads/sites/8486/2022/10/03191711/01-STEM-Nation-Award-Application-guidance-ELC-and-schools.pdf" TargetMode="Externa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8" Type="http://schemas.openxmlformats.org/officeDocument/2006/relationships/image" Target="../media/image88.svg"/><Relationship Id="rId3" Type="http://schemas.openxmlformats.org/officeDocument/2006/relationships/image" Target="../media/image20.png"/><Relationship Id="rId7" Type="http://schemas.openxmlformats.org/officeDocument/2006/relationships/image" Target="../media/image8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86.jpeg"/><Relationship Id="rId10" Type="http://schemas.openxmlformats.org/officeDocument/2006/relationships/image" Target="../media/image90.svg"/><Relationship Id="rId4" Type="http://schemas.openxmlformats.org/officeDocument/2006/relationships/image" Target="../media/image21.png"/><Relationship Id="rId9" Type="http://schemas.openxmlformats.org/officeDocument/2006/relationships/image" Target="../media/image8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38.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39.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754530">
            <a:off x="1386018" y="904735"/>
            <a:ext cx="6975267" cy="390615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44081">
            <a:off x="10386462" y="3882377"/>
            <a:ext cx="7869538" cy="517928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111019" y="5178122"/>
            <a:ext cx="9593071" cy="6379392"/>
          </a:xfrm>
          <a:prstGeom prst="rect">
            <a:avLst/>
          </a:prstGeom>
        </p:spPr>
      </p:pic>
      <p:sp>
        <p:nvSpPr>
          <p:cNvPr id="6" name="TextBox 6"/>
          <p:cNvSpPr txBox="1"/>
          <p:nvPr/>
        </p:nvSpPr>
        <p:spPr>
          <a:xfrm rot="1305269">
            <a:off x="11468718" y="5417212"/>
            <a:ext cx="6425644" cy="1553054"/>
          </a:xfrm>
          <a:prstGeom prst="rect">
            <a:avLst/>
          </a:prstGeom>
        </p:spPr>
        <p:txBody>
          <a:bodyPr wrap="square" lIns="0" tIns="0" rIns="0" bIns="0" rtlCol="0" anchor="t">
            <a:spAutoFit/>
          </a:bodyPr>
          <a:lstStyle/>
          <a:p>
            <a:pPr algn="ctr">
              <a:lnSpc>
                <a:spcPts val="6436"/>
              </a:lnSpc>
            </a:pPr>
            <a:r>
              <a:rPr lang="en-US" sz="4000" dirty="0">
                <a:solidFill>
                  <a:srgbClr val="FFFFFF"/>
                </a:solidFill>
                <a:latin typeface="Helveticish"/>
              </a:rPr>
              <a:t>Please say hello in the chat and introduce yourself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6236" b="6236"/>
          <a:stretch>
            <a:fillRect/>
          </a:stretch>
        </p:blipFill>
        <p:spPr>
          <a:xfrm>
            <a:off x="184486" y="9391629"/>
            <a:ext cx="17919026" cy="285790"/>
          </a:xfrm>
          <a:prstGeom prst="rect">
            <a:avLst/>
          </a:prstGeom>
        </p:spPr>
      </p:pic>
      <p:pic>
        <p:nvPicPr>
          <p:cNvPr id="3" name="Picture 3"/>
          <p:cNvPicPr>
            <a:picLocks noChangeAspect="1"/>
          </p:cNvPicPr>
          <p:nvPr/>
        </p:nvPicPr>
        <p:blipFill>
          <a:blip r:embed="rId4"/>
          <a:srcRect l="892" t="10486" r="1165" b="183"/>
          <a:stretch>
            <a:fillRect/>
          </a:stretch>
        </p:blipFill>
        <p:spPr>
          <a:xfrm>
            <a:off x="4788000" y="0"/>
            <a:ext cx="13500000" cy="3640582"/>
          </a:xfrm>
          <a:prstGeom prst="rect">
            <a:avLst/>
          </a:prstGeom>
        </p:spPr>
      </p:pic>
      <p:pic>
        <p:nvPicPr>
          <p:cNvPr id="4" name="Picture 4"/>
          <p:cNvPicPr>
            <a:picLocks noChangeAspect="1"/>
          </p:cNvPicPr>
          <p:nvPr/>
        </p:nvPicPr>
        <p:blipFill>
          <a:blip r:embed="rId4"/>
          <a:srcRect l="892" t="10486" r="51175" b="183"/>
          <a:stretch>
            <a:fillRect/>
          </a:stretch>
        </p:blipFill>
        <p:spPr>
          <a:xfrm>
            <a:off x="0" y="-19050"/>
            <a:ext cx="6606862" cy="3640582"/>
          </a:xfrm>
          <a:prstGeom prst="rect">
            <a:avLst/>
          </a:prstGeom>
        </p:spPr>
      </p:pic>
      <p:sp>
        <p:nvSpPr>
          <p:cNvPr id="5" name="TextBox 5"/>
          <p:cNvSpPr txBox="1"/>
          <p:nvPr/>
        </p:nvSpPr>
        <p:spPr>
          <a:xfrm>
            <a:off x="632861" y="976665"/>
            <a:ext cx="17022279" cy="649605"/>
          </a:xfrm>
          <a:prstGeom prst="rect">
            <a:avLst/>
          </a:prstGeom>
        </p:spPr>
        <p:txBody>
          <a:bodyPr lIns="0" tIns="0" rIns="0" bIns="0" rtlCol="0" anchor="t">
            <a:spAutoFit/>
          </a:bodyPr>
          <a:lstStyle/>
          <a:p>
            <a:pPr algn="l">
              <a:lnSpc>
                <a:spcPts val="4860"/>
              </a:lnSpc>
            </a:pPr>
            <a:r>
              <a:rPr lang="en-US" sz="5400" b="1" dirty="0">
                <a:solidFill>
                  <a:srgbClr val="00205C"/>
                </a:solidFill>
                <a:latin typeface="Arimo Bold"/>
              </a:rPr>
              <a:t>Reflection</a:t>
            </a:r>
          </a:p>
        </p:txBody>
      </p:sp>
      <p:sp>
        <p:nvSpPr>
          <p:cNvPr id="6" name="TextBox 6"/>
          <p:cNvSpPr txBox="1"/>
          <p:nvPr/>
        </p:nvSpPr>
        <p:spPr>
          <a:xfrm>
            <a:off x="330720" y="1927415"/>
            <a:ext cx="9703853" cy="2757165"/>
          </a:xfrm>
          <a:prstGeom prst="rect">
            <a:avLst/>
          </a:prstGeom>
        </p:spPr>
        <p:txBody>
          <a:bodyPr wrap="square" lIns="0" tIns="0" rIns="0" bIns="0" rtlCol="0" anchor="t">
            <a:spAutoFit/>
          </a:bodyPr>
          <a:lstStyle/>
          <a:p>
            <a:pPr marL="325527" lvl="1" algn="l">
              <a:lnSpc>
                <a:spcPts val="4320"/>
              </a:lnSpc>
            </a:pPr>
            <a:endParaRPr lang="en-US" sz="4000" spc="-140" dirty="0">
              <a:solidFill>
                <a:schemeClr val="tx1">
                  <a:lumMod val="90000"/>
                  <a:lumOff val="10000"/>
                </a:schemeClr>
              </a:solidFill>
              <a:latin typeface="Calibri" panose="020F0502020204030204" pitchFamily="34" charset="0"/>
              <a:cs typeface="Calibri" panose="020F0502020204030204" pitchFamily="34" charset="0"/>
            </a:endParaRPr>
          </a:p>
          <a:p>
            <a:pPr marL="325527" lvl="1" algn="l">
              <a:lnSpc>
                <a:spcPts val="4320"/>
              </a:lnSpc>
            </a:pPr>
            <a:r>
              <a:rPr lang="en-US" sz="4000" spc="-140" dirty="0">
                <a:solidFill>
                  <a:schemeClr val="tx1">
                    <a:lumMod val="90000"/>
                    <a:lumOff val="10000"/>
                  </a:schemeClr>
                </a:solidFill>
                <a:latin typeface="Calibri" panose="020F0502020204030204" pitchFamily="34" charset="0"/>
                <a:cs typeface="Calibri" panose="020F0502020204030204" pitchFamily="34" charset="0"/>
              </a:rPr>
              <a:t>Take a few minutes to reflect on current practice / activities in STEM in your classroom and across your setting </a:t>
            </a:r>
          </a:p>
          <a:p>
            <a:pPr marL="651053" lvl="1" indent="-325526" algn="l">
              <a:lnSpc>
                <a:spcPts val="4320"/>
              </a:lnSpc>
              <a:buFont typeface="Arial"/>
              <a:buChar char="•"/>
            </a:pPr>
            <a:endParaRPr lang="en-US" sz="4000" spc="-140" dirty="0">
              <a:solidFill>
                <a:schemeClr val="tx1">
                  <a:lumMod val="90000"/>
                  <a:lumOff val="10000"/>
                </a:schemeClr>
              </a:solidFill>
              <a:latin typeface="Calibri" panose="020F0502020204030204" pitchFamily="34" charset="0"/>
              <a:cs typeface="Calibri" panose="020F0502020204030204" pitchFamily="34" charset="0"/>
            </a:endParaRPr>
          </a:p>
        </p:txBody>
      </p:sp>
      <p:pic>
        <p:nvPicPr>
          <p:cNvPr id="7" name="Picture 7"/>
          <p:cNvPicPr>
            <a:picLocks noChangeAspect="1"/>
          </p:cNvPicPr>
          <p:nvPr/>
        </p:nvPicPr>
        <p:blipFill>
          <a:blip r:embed="rId5"/>
          <a:srcRect r="870" b="870"/>
          <a:stretch>
            <a:fillRect/>
          </a:stretch>
        </p:blipFill>
        <p:spPr>
          <a:xfrm>
            <a:off x="13441054" y="6350813"/>
            <a:ext cx="1434159" cy="1661804"/>
          </a:xfrm>
          <a:prstGeom prst="rect">
            <a:avLst/>
          </a:prstGeom>
        </p:spPr>
      </p:pic>
      <p:pic>
        <p:nvPicPr>
          <p:cNvPr id="8" name="Picture 8"/>
          <p:cNvPicPr>
            <a:picLocks noChangeAspect="1"/>
          </p:cNvPicPr>
          <p:nvPr/>
        </p:nvPicPr>
        <p:blipFill>
          <a:blip r:embed="rId6"/>
          <a:srcRect r="942" b="942"/>
          <a:stretch>
            <a:fillRect/>
          </a:stretch>
        </p:blipFill>
        <p:spPr>
          <a:xfrm>
            <a:off x="16163389" y="6357834"/>
            <a:ext cx="1434159" cy="1669392"/>
          </a:xfrm>
          <a:prstGeom prst="rect">
            <a:avLst/>
          </a:prstGeom>
        </p:spPr>
      </p:pic>
      <p:pic>
        <p:nvPicPr>
          <p:cNvPr id="9" name="Picture 9"/>
          <p:cNvPicPr>
            <a:picLocks noChangeAspect="1"/>
          </p:cNvPicPr>
          <p:nvPr/>
        </p:nvPicPr>
        <p:blipFill>
          <a:blip r:embed="rId7"/>
          <a:srcRect r="1068" b="1068"/>
          <a:stretch>
            <a:fillRect/>
          </a:stretch>
        </p:blipFill>
        <p:spPr>
          <a:xfrm>
            <a:off x="14733947" y="3203818"/>
            <a:ext cx="1441747" cy="1661804"/>
          </a:xfrm>
          <a:prstGeom prst="rect">
            <a:avLst/>
          </a:prstGeom>
        </p:spPr>
      </p:pic>
      <p:pic>
        <p:nvPicPr>
          <p:cNvPr id="10" name="Picture 10"/>
          <p:cNvPicPr>
            <a:picLocks noChangeAspect="1"/>
          </p:cNvPicPr>
          <p:nvPr/>
        </p:nvPicPr>
        <p:blipFill>
          <a:blip r:embed="rId8"/>
          <a:srcRect r="417" b="418"/>
          <a:stretch>
            <a:fillRect/>
          </a:stretch>
        </p:blipFill>
        <p:spPr>
          <a:xfrm>
            <a:off x="11174208" y="3196230"/>
            <a:ext cx="1441749" cy="1669392"/>
          </a:xfrm>
          <a:prstGeom prst="rect">
            <a:avLst/>
          </a:prstGeom>
        </p:spPr>
      </p:pic>
      <p:pic>
        <p:nvPicPr>
          <p:cNvPr id="11" name="Picture 11"/>
          <p:cNvPicPr>
            <a:picLocks noChangeAspect="1"/>
          </p:cNvPicPr>
          <p:nvPr/>
        </p:nvPicPr>
        <p:blipFill>
          <a:blip r:embed="rId9"/>
          <a:srcRect r="1068" b="1068"/>
          <a:stretch>
            <a:fillRect/>
          </a:stretch>
        </p:blipFill>
        <p:spPr>
          <a:xfrm>
            <a:off x="10608729" y="6343224"/>
            <a:ext cx="1441749" cy="1669392"/>
          </a:xfrm>
          <a:prstGeom prst="rect">
            <a:avLst/>
          </a:prstGeom>
        </p:spPr>
      </p:pic>
      <p:sp>
        <p:nvSpPr>
          <p:cNvPr id="12" name="TextBox 12"/>
          <p:cNvSpPr txBox="1"/>
          <p:nvPr/>
        </p:nvSpPr>
        <p:spPr>
          <a:xfrm>
            <a:off x="10712349" y="4870266"/>
            <a:ext cx="2402667" cy="897107"/>
          </a:xfrm>
          <a:prstGeom prst="rect">
            <a:avLst/>
          </a:prstGeom>
        </p:spPr>
        <p:txBody>
          <a:bodyPr lIns="0" tIns="0" rIns="0" bIns="0" rtlCol="0" anchor="t">
            <a:spAutoFit/>
          </a:bodyPr>
          <a:lstStyle/>
          <a:p>
            <a:pPr algn="ctr">
              <a:lnSpc>
                <a:spcPts val="3240"/>
              </a:lnSpc>
            </a:pPr>
            <a:r>
              <a:rPr lang="en-US" sz="2700">
                <a:solidFill>
                  <a:srgbClr val="009765"/>
                </a:solidFill>
                <a:latin typeface="Arimo Bold"/>
              </a:rPr>
              <a:t>Leadership in STEM</a:t>
            </a:r>
          </a:p>
        </p:txBody>
      </p:sp>
      <p:sp>
        <p:nvSpPr>
          <p:cNvPr id="13" name="TextBox 13"/>
          <p:cNvSpPr txBox="1"/>
          <p:nvPr/>
        </p:nvSpPr>
        <p:spPr>
          <a:xfrm>
            <a:off x="13638454" y="4892293"/>
            <a:ext cx="3905754" cy="1312605"/>
          </a:xfrm>
          <a:prstGeom prst="rect">
            <a:avLst/>
          </a:prstGeom>
        </p:spPr>
        <p:txBody>
          <a:bodyPr lIns="0" tIns="0" rIns="0" bIns="0" rtlCol="0" anchor="t">
            <a:spAutoFit/>
          </a:bodyPr>
          <a:lstStyle/>
          <a:p>
            <a:pPr algn="ctr">
              <a:lnSpc>
                <a:spcPts val="3240"/>
              </a:lnSpc>
            </a:pPr>
            <a:r>
              <a:rPr lang="en-US" sz="2700">
                <a:solidFill>
                  <a:srgbClr val="0092C1"/>
                </a:solidFill>
                <a:latin typeface="Arimo Bold"/>
              </a:rPr>
              <a:t>STEM family learning /</a:t>
            </a:r>
          </a:p>
          <a:p>
            <a:pPr algn="ctr">
              <a:lnSpc>
                <a:spcPts val="3240"/>
              </a:lnSpc>
            </a:pPr>
            <a:r>
              <a:rPr lang="en-US" sz="2700">
                <a:solidFill>
                  <a:srgbClr val="0092C1"/>
                </a:solidFill>
                <a:latin typeface="Arimo Bold"/>
              </a:rPr>
              <a:t>STEM learning in </a:t>
            </a:r>
          </a:p>
          <a:p>
            <a:pPr algn="ctr">
              <a:lnSpc>
                <a:spcPts val="3240"/>
              </a:lnSpc>
            </a:pPr>
            <a:r>
              <a:rPr lang="en-US" sz="2700">
                <a:solidFill>
                  <a:srgbClr val="0092C1"/>
                </a:solidFill>
                <a:latin typeface="Arimo Bold"/>
              </a:rPr>
              <a:t>the community</a:t>
            </a:r>
          </a:p>
        </p:txBody>
      </p:sp>
      <p:sp>
        <p:nvSpPr>
          <p:cNvPr id="14" name="TextBox 14"/>
          <p:cNvSpPr txBox="1"/>
          <p:nvPr/>
        </p:nvSpPr>
        <p:spPr>
          <a:xfrm>
            <a:off x="10128270" y="8039286"/>
            <a:ext cx="2402667" cy="1312605"/>
          </a:xfrm>
          <a:prstGeom prst="rect">
            <a:avLst/>
          </a:prstGeom>
        </p:spPr>
        <p:txBody>
          <a:bodyPr lIns="0" tIns="0" rIns="0" bIns="0" rtlCol="0" anchor="t">
            <a:spAutoFit/>
          </a:bodyPr>
          <a:lstStyle/>
          <a:p>
            <a:pPr algn="ctr">
              <a:lnSpc>
                <a:spcPts val="3240"/>
              </a:lnSpc>
            </a:pPr>
            <a:r>
              <a:rPr lang="en-US" sz="2700">
                <a:solidFill>
                  <a:srgbClr val="0040A4"/>
                </a:solidFill>
                <a:latin typeface="Arimo Bold"/>
              </a:rPr>
              <a:t>Employability and STEM partnerships</a:t>
            </a:r>
          </a:p>
        </p:txBody>
      </p:sp>
      <p:sp>
        <p:nvSpPr>
          <p:cNvPr id="15" name="TextBox 15"/>
          <p:cNvSpPr txBox="1"/>
          <p:nvPr/>
        </p:nvSpPr>
        <p:spPr>
          <a:xfrm>
            <a:off x="12956800" y="8039288"/>
            <a:ext cx="2402667" cy="1312605"/>
          </a:xfrm>
          <a:prstGeom prst="rect">
            <a:avLst/>
          </a:prstGeom>
        </p:spPr>
        <p:txBody>
          <a:bodyPr lIns="0" tIns="0" rIns="0" bIns="0" rtlCol="0" anchor="t">
            <a:spAutoFit/>
          </a:bodyPr>
          <a:lstStyle/>
          <a:p>
            <a:pPr algn="ctr">
              <a:lnSpc>
                <a:spcPts val="3240"/>
              </a:lnSpc>
            </a:pPr>
            <a:r>
              <a:rPr lang="en-US" sz="2700">
                <a:solidFill>
                  <a:srgbClr val="CC38B2"/>
                </a:solidFill>
                <a:latin typeface="Arimo Bold"/>
              </a:rPr>
              <a:t>Curriculum and learner pathways</a:t>
            </a:r>
          </a:p>
        </p:txBody>
      </p:sp>
      <p:sp>
        <p:nvSpPr>
          <p:cNvPr id="16" name="TextBox 16"/>
          <p:cNvSpPr txBox="1"/>
          <p:nvPr/>
        </p:nvSpPr>
        <p:spPr>
          <a:xfrm>
            <a:off x="15679136" y="8046168"/>
            <a:ext cx="2402667" cy="1312605"/>
          </a:xfrm>
          <a:prstGeom prst="rect">
            <a:avLst/>
          </a:prstGeom>
        </p:spPr>
        <p:txBody>
          <a:bodyPr lIns="0" tIns="0" rIns="0" bIns="0" rtlCol="0" anchor="t">
            <a:spAutoFit/>
          </a:bodyPr>
          <a:lstStyle/>
          <a:p>
            <a:pPr algn="ctr">
              <a:lnSpc>
                <a:spcPts val="3240"/>
              </a:lnSpc>
            </a:pPr>
            <a:r>
              <a:rPr lang="en-US" sz="2700">
                <a:solidFill>
                  <a:srgbClr val="FF8720"/>
                </a:solidFill>
                <a:latin typeface="Arimo Bold"/>
              </a:rPr>
              <a:t>Equity and equality in STEM</a:t>
            </a:r>
          </a:p>
        </p:txBody>
      </p:sp>
    </p:spTree>
    <p:extLst>
      <p:ext uri="{BB962C8B-B14F-4D97-AF65-F5344CB8AC3E}">
        <p14:creationId xmlns:p14="http://schemas.microsoft.com/office/powerpoint/2010/main" val="657249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6236" b="6236"/>
          <a:stretch>
            <a:fillRect/>
          </a:stretch>
        </p:blipFill>
        <p:spPr>
          <a:xfrm>
            <a:off x="184486" y="9391629"/>
            <a:ext cx="17919026" cy="285790"/>
          </a:xfrm>
          <a:prstGeom prst="rect">
            <a:avLst/>
          </a:prstGeom>
        </p:spPr>
      </p:pic>
      <p:pic>
        <p:nvPicPr>
          <p:cNvPr id="3" name="Picture 3"/>
          <p:cNvPicPr>
            <a:picLocks noChangeAspect="1"/>
          </p:cNvPicPr>
          <p:nvPr/>
        </p:nvPicPr>
        <p:blipFill>
          <a:blip r:embed="rId4"/>
          <a:srcRect l="892" t="10486" r="1165" b="183"/>
          <a:stretch>
            <a:fillRect/>
          </a:stretch>
        </p:blipFill>
        <p:spPr>
          <a:xfrm>
            <a:off x="4788000" y="0"/>
            <a:ext cx="13500000" cy="3640582"/>
          </a:xfrm>
          <a:prstGeom prst="rect">
            <a:avLst/>
          </a:prstGeom>
        </p:spPr>
      </p:pic>
      <p:pic>
        <p:nvPicPr>
          <p:cNvPr id="4" name="Picture 4"/>
          <p:cNvPicPr>
            <a:picLocks noChangeAspect="1"/>
          </p:cNvPicPr>
          <p:nvPr/>
        </p:nvPicPr>
        <p:blipFill>
          <a:blip r:embed="rId4"/>
          <a:srcRect l="892" t="10486" r="51175" b="183"/>
          <a:stretch>
            <a:fillRect/>
          </a:stretch>
        </p:blipFill>
        <p:spPr>
          <a:xfrm>
            <a:off x="0" y="-19050"/>
            <a:ext cx="6606862" cy="3640582"/>
          </a:xfrm>
          <a:prstGeom prst="rect">
            <a:avLst/>
          </a:prstGeom>
        </p:spPr>
      </p:pic>
      <p:sp>
        <p:nvSpPr>
          <p:cNvPr id="5" name="TextBox 5"/>
          <p:cNvSpPr txBox="1"/>
          <p:nvPr/>
        </p:nvSpPr>
        <p:spPr>
          <a:xfrm>
            <a:off x="632861" y="976665"/>
            <a:ext cx="17022279" cy="649605"/>
          </a:xfrm>
          <a:prstGeom prst="rect">
            <a:avLst/>
          </a:prstGeom>
        </p:spPr>
        <p:txBody>
          <a:bodyPr lIns="0" tIns="0" rIns="0" bIns="0" rtlCol="0" anchor="t">
            <a:spAutoFit/>
          </a:bodyPr>
          <a:lstStyle/>
          <a:p>
            <a:pPr algn="l">
              <a:lnSpc>
                <a:spcPts val="4860"/>
              </a:lnSpc>
            </a:pPr>
            <a:r>
              <a:rPr lang="en-US" sz="5400" b="1" dirty="0">
                <a:solidFill>
                  <a:srgbClr val="00205C"/>
                </a:solidFill>
                <a:latin typeface="Arimo Bold"/>
              </a:rPr>
              <a:t>Discussion and </a:t>
            </a:r>
            <a:r>
              <a:rPr lang="en-US" sz="5400" b="1" dirty="0" err="1">
                <a:solidFill>
                  <a:srgbClr val="00205C"/>
                </a:solidFill>
                <a:latin typeface="Arimo Bold"/>
              </a:rPr>
              <a:t>Jamboard</a:t>
            </a:r>
            <a:endParaRPr lang="en-US" sz="5400" b="1" dirty="0">
              <a:solidFill>
                <a:srgbClr val="00205C"/>
              </a:solidFill>
              <a:latin typeface="Arimo Bold"/>
            </a:endParaRPr>
          </a:p>
        </p:txBody>
      </p:sp>
      <p:sp>
        <p:nvSpPr>
          <p:cNvPr id="6" name="TextBox 6"/>
          <p:cNvSpPr txBox="1"/>
          <p:nvPr/>
        </p:nvSpPr>
        <p:spPr>
          <a:xfrm>
            <a:off x="330720" y="1927415"/>
            <a:ext cx="9703853" cy="3308598"/>
          </a:xfrm>
          <a:prstGeom prst="rect">
            <a:avLst/>
          </a:prstGeom>
        </p:spPr>
        <p:txBody>
          <a:bodyPr wrap="square" lIns="0" tIns="0" rIns="0" bIns="0" rtlCol="0" anchor="t">
            <a:spAutoFit/>
          </a:bodyPr>
          <a:lstStyle/>
          <a:p>
            <a:pPr marL="897027" lvl="1" indent="-571500" algn="l">
              <a:lnSpc>
                <a:spcPts val="4320"/>
              </a:lnSpc>
              <a:buFont typeface="Arial" panose="020B0604020202020204" pitchFamily="34" charset="0"/>
              <a:buChar char="•"/>
            </a:pPr>
            <a:endParaRPr lang="en-US" sz="4000" spc="-140" dirty="0">
              <a:solidFill>
                <a:schemeClr val="tx1">
                  <a:lumMod val="90000"/>
                  <a:lumOff val="10000"/>
                </a:schemeClr>
              </a:solidFill>
              <a:latin typeface="Calibri" panose="020F0502020204030204" pitchFamily="34" charset="0"/>
              <a:cs typeface="Calibri" panose="020F0502020204030204" pitchFamily="34" charset="0"/>
            </a:endParaRPr>
          </a:p>
          <a:p>
            <a:pPr marL="897027" lvl="1" indent="-571500">
              <a:lnSpc>
                <a:spcPts val="4320"/>
              </a:lnSpc>
              <a:buFont typeface="Arial" panose="020B0604020202020204" pitchFamily="34" charset="0"/>
              <a:buChar char="•"/>
            </a:pPr>
            <a:r>
              <a:rPr lang="en-US" sz="4000" spc="-140" dirty="0">
                <a:solidFill>
                  <a:schemeClr val="tx1">
                    <a:lumMod val="90000"/>
                    <a:lumOff val="10000"/>
                  </a:schemeClr>
                </a:solidFill>
                <a:latin typeface="Calibri" panose="020F0502020204030204" pitchFamily="34" charset="0"/>
                <a:cs typeface="Calibri" panose="020F0502020204030204" pitchFamily="34" charset="0"/>
              </a:rPr>
              <a:t>Discuss the practice / activities in your classroom / across your setting.</a:t>
            </a:r>
          </a:p>
          <a:p>
            <a:pPr marL="897027" lvl="1" indent="-571500">
              <a:lnSpc>
                <a:spcPts val="4320"/>
              </a:lnSpc>
              <a:buFont typeface="Arial" panose="020B0604020202020204" pitchFamily="34" charset="0"/>
              <a:buChar char="•"/>
            </a:pPr>
            <a:r>
              <a:rPr lang="en-US" sz="4000" spc="-140" dirty="0">
                <a:solidFill>
                  <a:schemeClr val="tx1">
                    <a:lumMod val="90000"/>
                    <a:lumOff val="10000"/>
                  </a:schemeClr>
                </a:solidFill>
                <a:latin typeface="Calibri" panose="020F0502020204030204" pitchFamily="34" charset="0"/>
                <a:cs typeface="Calibri" panose="020F0502020204030204" pitchFamily="34" charset="0"/>
              </a:rPr>
              <a:t>Complete the Slides 1 &amp; 2 of </a:t>
            </a:r>
            <a:r>
              <a:rPr lang="en-US" sz="4000" spc="-140" dirty="0" err="1">
                <a:solidFill>
                  <a:schemeClr val="tx1">
                    <a:lumMod val="90000"/>
                    <a:lumOff val="10000"/>
                  </a:schemeClr>
                </a:solidFill>
                <a:latin typeface="Calibri" panose="020F0502020204030204" pitchFamily="34" charset="0"/>
                <a:cs typeface="Calibri" panose="020F0502020204030204" pitchFamily="34" charset="0"/>
              </a:rPr>
              <a:t>Jamboard</a:t>
            </a:r>
            <a:r>
              <a:rPr lang="en-US" sz="4000" spc="-140" dirty="0">
                <a:solidFill>
                  <a:schemeClr val="tx1">
                    <a:lumMod val="90000"/>
                    <a:lumOff val="10000"/>
                  </a:schemeClr>
                </a:solidFill>
                <a:latin typeface="Calibri" panose="020F0502020204030204" pitchFamily="34" charset="0"/>
                <a:cs typeface="Calibri" panose="020F0502020204030204" pitchFamily="34" charset="0"/>
              </a:rPr>
              <a:t> to </a:t>
            </a:r>
            <a:r>
              <a:rPr lang="en-GB" sz="4000" spc="-140" dirty="0">
                <a:solidFill>
                  <a:schemeClr val="tx1">
                    <a:lumMod val="90000"/>
                    <a:lumOff val="10000"/>
                  </a:schemeClr>
                </a:solidFill>
                <a:latin typeface="Calibri" panose="020F0502020204030204" pitchFamily="34" charset="0"/>
                <a:cs typeface="Calibri" panose="020F0502020204030204" pitchFamily="34" charset="0"/>
              </a:rPr>
              <a:t>match them with Award Element(s).</a:t>
            </a:r>
          </a:p>
          <a:p>
            <a:pPr marL="651053" lvl="1" indent="-325526" algn="l">
              <a:lnSpc>
                <a:spcPts val="4320"/>
              </a:lnSpc>
              <a:buFont typeface="Arial"/>
              <a:buChar char="•"/>
            </a:pPr>
            <a:endParaRPr lang="en-US" sz="4000" spc="-140" dirty="0">
              <a:solidFill>
                <a:schemeClr val="tx1">
                  <a:lumMod val="90000"/>
                  <a:lumOff val="10000"/>
                </a:schemeClr>
              </a:solidFill>
              <a:latin typeface="Calibri" panose="020F0502020204030204" pitchFamily="34" charset="0"/>
              <a:cs typeface="Calibri" panose="020F0502020204030204" pitchFamily="34" charset="0"/>
            </a:endParaRPr>
          </a:p>
        </p:txBody>
      </p:sp>
      <p:pic>
        <p:nvPicPr>
          <p:cNvPr id="7" name="Picture 7"/>
          <p:cNvPicPr>
            <a:picLocks noChangeAspect="1"/>
          </p:cNvPicPr>
          <p:nvPr/>
        </p:nvPicPr>
        <p:blipFill>
          <a:blip r:embed="rId5"/>
          <a:srcRect r="870" b="870"/>
          <a:stretch>
            <a:fillRect/>
          </a:stretch>
        </p:blipFill>
        <p:spPr>
          <a:xfrm>
            <a:off x="13441054" y="6350813"/>
            <a:ext cx="1434159" cy="1661804"/>
          </a:xfrm>
          <a:prstGeom prst="rect">
            <a:avLst/>
          </a:prstGeom>
        </p:spPr>
      </p:pic>
      <p:pic>
        <p:nvPicPr>
          <p:cNvPr id="8" name="Picture 8"/>
          <p:cNvPicPr>
            <a:picLocks noChangeAspect="1"/>
          </p:cNvPicPr>
          <p:nvPr/>
        </p:nvPicPr>
        <p:blipFill>
          <a:blip r:embed="rId6"/>
          <a:srcRect r="942" b="942"/>
          <a:stretch>
            <a:fillRect/>
          </a:stretch>
        </p:blipFill>
        <p:spPr>
          <a:xfrm>
            <a:off x="16163389" y="6357834"/>
            <a:ext cx="1434159" cy="1669392"/>
          </a:xfrm>
          <a:prstGeom prst="rect">
            <a:avLst/>
          </a:prstGeom>
        </p:spPr>
      </p:pic>
      <p:pic>
        <p:nvPicPr>
          <p:cNvPr id="9" name="Picture 9"/>
          <p:cNvPicPr>
            <a:picLocks noChangeAspect="1"/>
          </p:cNvPicPr>
          <p:nvPr/>
        </p:nvPicPr>
        <p:blipFill>
          <a:blip r:embed="rId7"/>
          <a:srcRect r="1068" b="1068"/>
          <a:stretch>
            <a:fillRect/>
          </a:stretch>
        </p:blipFill>
        <p:spPr>
          <a:xfrm>
            <a:off x="14733947" y="3203818"/>
            <a:ext cx="1441747" cy="1661804"/>
          </a:xfrm>
          <a:prstGeom prst="rect">
            <a:avLst/>
          </a:prstGeom>
        </p:spPr>
      </p:pic>
      <p:pic>
        <p:nvPicPr>
          <p:cNvPr id="10" name="Picture 10"/>
          <p:cNvPicPr>
            <a:picLocks noChangeAspect="1"/>
          </p:cNvPicPr>
          <p:nvPr/>
        </p:nvPicPr>
        <p:blipFill>
          <a:blip r:embed="rId8"/>
          <a:srcRect r="417" b="418"/>
          <a:stretch>
            <a:fillRect/>
          </a:stretch>
        </p:blipFill>
        <p:spPr>
          <a:xfrm>
            <a:off x="11174208" y="3196230"/>
            <a:ext cx="1441749" cy="1669392"/>
          </a:xfrm>
          <a:prstGeom prst="rect">
            <a:avLst/>
          </a:prstGeom>
        </p:spPr>
      </p:pic>
      <p:pic>
        <p:nvPicPr>
          <p:cNvPr id="11" name="Picture 11"/>
          <p:cNvPicPr>
            <a:picLocks noChangeAspect="1"/>
          </p:cNvPicPr>
          <p:nvPr/>
        </p:nvPicPr>
        <p:blipFill>
          <a:blip r:embed="rId9"/>
          <a:srcRect r="1068" b="1068"/>
          <a:stretch>
            <a:fillRect/>
          </a:stretch>
        </p:blipFill>
        <p:spPr>
          <a:xfrm>
            <a:off x="10608729" y="6343224"/>
            <a:ext cx="1441749" cy="1669392"/>
          </a:xfrm>
          <a:prstGeom prst="rect">
            <a:avLst/>
          </a:prstGeom>
        </p:spPr>
      </p:pic>
      <p:sp>
        <p:nvSpPr>
          <p:cNvPr id="12" name="TextBox 12"/>
          <p:cNvSpPr txBox="1"/>
          <p:nvPr/>
        </p:nvSpPr>
        <p:spPr>
          <a:xfrm>
            <a:off x="10712349" y="4870266"/>
            <a:ext cx="2402667" cy="897107"/>
          </a:xfrm>
          <a:prstGeom prst="rect">
            <a:avLst/>
          </a:prstGeom>
        </p:spPr>
        <p:txBody>
          <a:bodyPr lIns="0" tIns="0" rIns="0" bIns="0" rtlCol="0" anchor="t">
            <a:spAutoFit/>
          </a:bodyPr>
          <a:lstStyle/>
          <a:p>
            <a:pPr algn="ctr">
              <a:lnSpc>
                <a:spcPts val="3240"/>
              </a:lnSpc>
            </a:pPr>
            <a:r>
              <a:rPr lang="en-US" sz="2700">
                <a:solidFill>
                  <a:srgbClr val="009765"/>
                </a:solidFill>
                <a:latin typeface="Arimo Bold"/>
              </a:rPr>
              <a:t>Leadership in STEM</a:t>
            </a:r>
          </a:p>
        </p:txBody>
      </p:sp>
      <p:sp>
        <p:nvSpPr>
          <p:cNvPr id="13" name="TextBox 13"/>
          <p:cNvSpPr txBox="1"/>
          <p:nvPr/>
        </p:nvSpPr>
        <p:spPr>
          <a:xfrm>
            <a:off x="13638454" y="4892293"/>
            <a:ext cx="3905754" cy="1312605"/>
          </a:xfrm>
          <a:prstGeom prst="rect">
            <a:avLst/>
          </a:prstGeom>
        </p:spPr>
        <p:txBody>
          <a:bodyPr lIns="0" tIns="0" rIns="0" bIns="0" rtlCol="0" anchor="t">
            <a:spAutoFit/>
          </a:bodyPr>
          <a:lstStyle/>
          <a:p>
            <a:pPr algn="ctr">
              <a:lnSpc>
                <a:spcPts val="3240"/>
              </a:lnSpc>
            </a:pPr>
            <a:r>
              <a:rPr lang="en-US" sz="2700">
                <a:solidFill>
                  <a:srgbClr val="0092C1"/>
                </a:solidFill>
                <a:latin typeface="Arimo Bold"/>
              </a:rPr>
              <a:t>STEM family learning /</a:t>
            </a:r>
          </a:p>
          <a:p>
            <a:pPr algn="ctr">
              <a:lnSpc>
                <a:spcPts val="3240"/>
              </a:lnSpc>
            </a:pPr>
            <a:r>
              <a:rPr lang="en-US" sz="2700">
                <a:solidFill>
                  <a:srgbClr val="0092C1"/>
                </a:solidFill>
                <a:latin typeface="Arimo Bold"/>
              </a:rPr>
              <a:t>STEM learning in </a:t>
            </a:r>
          </a:p>
          <a:p>
            <a:pPr algn="ctr">
              <a:lnSpc>
                <a:spcPts val="3240"/>
              </a:lnSpc>
            </a:pPr>
            <a:r>
              <a:rPr lang="en-US" sz="2700">
                <a:solidFill>
                  <a:srgbClr val="0092C1"/>
                </a:solidFill>
                <a:latin typeface="Arimo Bold"/>
              </a:rPr>
              <a:t>the community</a:t>
            </a:r>
          </a:p>
        </p:txBody>
      </p:sp>
      <p:sp>
        <p:nvSpPr>
          <p:cNvPr id="14" name="TextBox 14"/>
          <p:cNvSpPr txBox="1"/>
          <p:nvPr/>
        </p:nvSpPr>
        <p:spPr>
          <a:xfrm>
            <a:off x="10128270" y="8039286"/>
            <a:ext cx="2402667" cy="1312605"/>
          </a:xfrm>
          <a:prstGeom prst="rect">
            <a:avLst/>
          </a:prstGeom>
        </p:spPr>
        <p:txBody>
          <a:bodyPr lIns="0" tIns="0" rIns="0" bIns="0" rtlCol="0" anchor="t">
            <a:spAutoFit/>
          </a:bodyPr>
          <a:lstStyle/>
          <a:p>
            <a:pPr algn="ctr">
              <a:lnSpc>
                <a:spcPts val="3240"/>
              </a:lnSpc>
            </a:pPr>
            <a:r>
              <a:rPr lang="en-US" sz="2700">
                <a:solidFill>
                  <a:srgbClr val="0040A4"/>
                </a:solidFill>
                <a:latin typeface="Arimo Bold"/>
              </a:rPr>
              <a:t>Employability and STEM partnerships</a:t>
            </a:r>
          </a:p>
        </p:txBody>
      </p:sp>
      <p:sp>
        <p:nvSpPr>
          <p:cNvPr id="15" name="TextBox 15"/>
          <p:cNvSpPr txBox="1"/>
          <p:nvPr/>
        </p:nvSpPr>
        <p:spPr>
          <a:xfrm>
            <a:off x="12956800" y="8039288"/>
            <a:ext cx="2402667" cy="1312605"/>
          </a:xfrm>
          <a:prstGeom prst="rect">
            <a:avLst/>
          </a:prstGeom>
        </p:spPr>
        <p:txBody>
          <a:bodyPr lIns="0" tIns="0" rIns="0" bIns="0" rtlCol="0" anchor="t">
            <a:spAutoFit/>
          </a:bodyPr>
          <a:lstStyle/>
          <a:p>
            <a:pPr algn="ctr">
              <a:lnSpc>
                <a:spcPts val="3240"/>
              </a:lnSpc>
            </a:pPr>
            <a:r>
              <a:rPr lang="en-US" sz="2700">
                <a:solidFill>
                  <a:srgbClr val="CC38B2"/>
                </a:solidFill>
                <a:latin typeface="Arimo Bold"/>
              </a:rPr>
              <a:t>Curriculum and learner pathways</a:t>
            </a:r>
          </a:p>
        </p:txBody>
      </p:sp>
      <p:sp>
        <p:nvSpPr>
          <p:cNvPr id="16" name="TextBox 16"/>
          <p:cNvSpPr txBox="1"/>
          <p:nvPr/>
        </p:nvSpPr>
        <p:spPr>
          <a:xfrm>
            <a:off x="15679136" y="8046168"/>
            <a:ext cx="2402667" cy="1312605"/>
          </a:xfrm>
          <a:prstGeom prst="rect">
            <a:avLst/>
          </a:prstGeom>
        </p:spPr>
        <p:txBody>
          <a:bodyPr lIns="0" tIns="0" rIns="0" bIns="0" rtlCol="0" anchor="t">
            <a:spAutoFit/>
          </a:bodyPr>
          <a:lstStyle/>
          <a:p>
            <a:pPr algn="ctr">
              <a:lnSpc>
                <a:spcPts val="3240"/>
              </a:lnSpc>
            </a:pPr>
            <a:r>
              <a:rPr lang="en-US" sz="2700">
                <a:solidFill>
                  <a:srgbClr val="FF8720"/>
                </a:solidFill>
                <a:latin typeface="Arimo Bold"/>
              </a:rPr>
              <a:t>Equity and equality in STEM</a:t>
            </a:r>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3653" y="5530753"/>
            <a:ext cx="2798589" cy="2798589"/>
          </a:xfrm>
          <a:prstGeom prst="rect">
            <a:avLst/>
          </a:prstGeom>
        </p:spPr>
      </p:pic>
      <p:sp>
        <p:nvSpPr>
          <p:cNvPr id="18" name="TextBox 6">
            <a:hlinkClick r:id="rId11"/>
          </p:cNvPr>
          <p:cNvSpPr txBox="1"/>
          <p:nvPr/>
        </p:nvSpPr>
        <p:spPr>
          <a:xfrm>
            <a:off x="-381000" y="8288763"/>
            <a:ext cx="4805751" cy="1102866"/>
          </a:xfrm>
          <a:prstGeom prst="rect">
            <a:avLst/>
          </a:prstGeom>
        </p:spPr>
        <p:txBody>
          <a:bodyPr wrap="square" lIns="0" tIns="0" rIns="0" bIns="0" rtlCol="0" anchor="t">
            <a:spAutoFit/>
          </a:bodyPr>
          <a:lstStyle/>
          <a:p>
            <a:pPr marL="325527" lvl="1" algn="ctr">
              <a:lnSpc>
                <a:spcPts val="4320"/>
              </a:lnSpc>
            </a:pPr>
            <a:r>
              <a:rPr lang="en-US" sz="4000" spc="-140" dirty="0">
                <a:solidFill>
                  <a:schemeClr val="tx2"/>
                </a:solidFill>
                <a:latin typeface="Calibri" panose="020F0502020204030204" pitchFamily="34" charset="0"/>
                <a:cs typeface="Calibri" panose="020F0502020204030204" pitchFamily="34" charset="0"/>
                <a:hlinkClick r:id="rId11"/>
              </a:rPr>
              <a:t>Application Guidance</a:t>
            </a:r>
          </a:p>
          <a:p>
            <a:pPr marL="325527" lvl="1" algn="ctr">
              <a:lnSpc>
                <a:spcPts val="4320"/>
              </a:lnSpc>
            </a:pPr>
            <a:r>
              <a:rPr lang="en-US" sz="4000" spc="-140" dirty="0">
                <a:solidFill>
                  <a:schemeClr val="tx2"/>
                </a:solidFill>
                <a:latin typeface="Calibri" panose="020F0502020204030204" pitchFamily="34" charset="0"/>
                <a:cs typeface="Calibri" panose="020F0502020204030204" pitchFamily="34" charset="0"/>
                <a:hlinkClick r:id="rId11"/>
              </a:rPr>
              <a:t>For </a:t>
            </a:r>
            <a:r>
              <a:rPr lang="en-US" sz="4000" spc="-140" dirty="0" err="1">
                <a:solidFill>
                  <a:schemeClr val="tx2"/>
                </a:solidFill>
                <a:latin typeface="Calibri" panose="020F0502020204030204" pitchFamily="34" charset="0"/>
                <a:cs typeface="Calibri" panose="020F0502020204030204" pitchFamily="34" charset="0"/>
                <a:hlinkClick r:id="rId11"/>
              </a:rPr>
              <a:t>ELC</a:t>
            </a:r>
            <a:r>
              <a:rPr lang="en-US" sz="4000" spc="-140" dirty="0">
                <a:solidFill>
                  <a:schemeClr val="tx2"/>
                </a:solidFill>
                <a:latin typeface="Calibri" panose="020F0502020204030204" pitchFamily="34" charset="0"/>
                <a:cs typeface="Calibri" panose="020F0502020204030204" pitchFamily="34" charset="0"/>
                <a:hlinkClick r:id="rId11"/>
              </a:rPr>
              <a:t> &amp; Schools</a:t>
            </a:r>
            <a:endParaRPr lang="en-US" sz="3600" spc="-143" dirty="0">
              <a:solidFill>
                <a:srgbClr val="3D3C3B"/>
              </a:solidFill>
              <a:latin typeface="Calibri" panose="020F0502020204030204" pitchFamily="34" charset="0"/>
              <a:cs typeface="Calibri" panose="020F0502020204030204" pitchFamily="34" charset="0"/>
            </a:endParaRPr>
          </a:p>
        </p:txBody>
      </p:sp>
      <p:sp>
        <p:nvSpPr>
          <p:cNvPr id="19" name="TextBox 6">
            <a:hlinkClick r:id="rId12"/>
          </p:cNvPr>
          <p:cNvSpPr txBox="1"/>
          <p:nvPr/>
        </p:nvSpPr>
        <p:spPr>
          <a:xfrm>
            <a:off x="4203986" y="8329342"/>
            <a:ext cx="4805751" cy="551433"/>
          </a:xfrm>
          <a:prstGeom prst="rect">
            <a:avLst/>
          </a:prstGeom>
        </p:spPr>
        <p:txBody>
          <a:bodyPr wrap="square" lIns="0" tIns="0" rIns="0" bIns="0" rtlCol="0" anchor="t">
            <a:spAutoFit/>
          </a:bodyPr>
          <a:lstStyle/>
          <a:p>
            <a:pPr marL="325527" lvl="1" algn="ctr">
              <a:lnSpc>
                <a:spcPts val="4320"/>
              </a:lnSpc>
            </a:pPr>
            <a:r>
              <a:rPr lang="en-US" sz="4000" spc="-140" dirty="0" err="1">
                <a:solidFill>
                  <a:schemeClr val="tx2"/>
                </a:solidFill>
                <a:latin typeface="Calibri" panose="020F0502020204030204" pitchFamily="34" charset="0"/>
                <a:cs typeface="Calibri" panose="020F0502020204030204" pitchFamily="34" charset="0"/>
                <a:hlinkClick r:id="rId13"/>
              </a:rPr>
              <a:t>Jamboard</a:t>
            </a:r>
            <a:endParaRPr lang="en-US" sz="3600" spc="-143" dirty="0">
              <a:solidFill>
                <a:srgbClr val="3D3C3B"/>
              </a:solidFill>
              <a:latin typeface="Calibri" panose="020F0502020204030204" pitchFamily="34" charset="0"/>
              <a:cs typeface="Calibri" panose="020F0502020204030204" pitchFamily="34" charset="0"/>
            </a:endParaRPr>
          </a:p>
        </p:txBody>
      </p:sp>
      <p:pic>
        <p:nvPicPr>
          <p:cNvPr id="22" name="Picture 21" descr="Qr code&#10;&#10;Description automatically generated">
            <a:extLst>
              <a:ext uri="{FF2B5EF4-FFF2-40B4-BE49-F238E27FC236}">
                <a16:creationId xmlns:a16="http://schemas.microsoft.com/office/drawing/2014/main" id="{D3CA0BEA-9642-2749-B33B-59D3C7681CA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12021" y="5548595"/>
            <a:ext cx="2857500" cy="2857500"/>
          </a:xfrm>
          <a:prstGeom prst="rect">
            <a:avLst/>
          </a:prstGeom>
        </p:spPr>
      </p:pic>
    </p:spTree>
    <p:extLst>
      <p:ext uri="{BB962C8B-B14F-4D97-AF65-F5344CB8AC3E}">
        <p14:creationId xmlns:p14="http://schemas.microsoft.com/office/powerpoint/2010/main" val="3995305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6236" b="6236"/>
          <a:stretch>
            <a:fillRect/>
          </a:stretch>
        </p:blipFill>
        <p:spPr>
          <a:xfrm>
            <a:off x="184486" y="9391629"/>
            <a:ext cx="17919026" cy="285790"/>
          </a:xfrm>
          <a:prstGeom prst="rect">
            <a:avLst/>
          </a:prstGeom>
        </p:spPr>
      </p:pic>
      <p:pic>
        <p:nvPicPr>
          <p:cNvPr id="3" name="Picture 3"/>
          <p:cNvPicPr>
            <a:picLocks noChangeAspect="1"/>
          </p:cNvPicPr>
          <p:nvPr/>
        </p:nvPicPr>
        <p:blipFill>
          <a:blip r:embed="rId4"/>
          <a:srcRect l="892" t="10486" r="1165" b="183"/>
          <a:stretch>
            <a:fillRect/>
          </a:stretch>
        </p:blipFill>
        <p:spPr>
          <a:xfrm>
            <a:off x="4788000" y="0"/>
            <a:ext cx="13500000" cy="3640582"/>
          </a:xfrm>
          <a:prstGeom prst="rect">
            <a:avLst/>
          </a:prstGeom>
        </p:spPr>
      </p:pic>
      <p:pic>
        <p:nvPicPr>
          <p:cNvPr id="4" name="Picture 4"/>
          <p:cNvPicPr>
            <a:picLocks noChangeAspect="1"/>
          </p:cNvPicPr>
          <p:nvPr/>
        </p:nvPicPr>
        <p:blipFill>
          <a:blip r:embed="rId4"/>
          <a:srcRect l="892" t="10486" r="51175" b="183"/>
          <a:stretch>
            <a:fillRect/>
          </a:stretch>
        </p:blipFill>
        <p:spPr>
          <a:xfrm>
            <a:off x="0" y="-19050"/>
            <a:ext cx="6606862" cy="3640582"/>
          </a:xfrm>
          <a:prstGeom prst="rect">
            <a:avLst/>
          </a:prstGeom>
        </p:spPr>
      </p:pic>
      <p:sp>
        <p:nvSpPr>
          <p:cNvPr id="5" name="TextBox 5"/>
          <p:cNvSpPr txBox="1"/>
          <p:nvPr/>
        </p:nvSpPr>
        <p:spPr>
          <a:xfrm>
            <a:off x="632861" y="976665"/>
            <a:ext cx="17022279" cy="649605"/>
          </a:xfrm>
          <a:prstGeom prst="rect">
            <a:avLst/>
          </a:prstGeom>
        </p:spPr>
        <p:txBody>
          <a:bodyPr lIns="0" tIns="0" rIns="0" bIns="0" rtlCol="0" anchor="t">
            <a:spAutoFit/>
          </a:bodyPr>
          <a:lstStyle/>
          <a:p>
            <a:pPr algn="l">
              <a:lnSpc>
                <a:spcPts val="4860"/>
              </a:lnSpc>
            </a:pPr>
            <a:r>
              <a:rPr lang="en-US" sz="5400" b="1" dirty="0">
                <a:solidFill>
                  <a:srgbClr val="00205C"/>
                </a:solidFill>
                <a:latin typeface="Arimo Bold"/>
              </a:rPr>
              <a:t>Identifying Challenges</a:t>
            </a:r>
          </a:p>
        </p:txBody>
      </p:sp>
      <p:sp>
        <p:nvSpPr>
          <p:cNvPr id="6" name="TextBox 6"/>
          <p:cNvSpPr txBox="1"/>
          <p:nvPr/>
        </p:nvSpPr>
        <p:spPr>
          <a:xfrm>
            <a:off x="381000" y="2700338"/>
            <a:ext cx="9703853" cy="3860031"/>
          </a:xfrm>
          <a:prstGeom prst="rect">
            <a:avLst/>
          </a:prstGeom>
        </p:spPr>
        <p:txBody>
          <a:bodyPr wrap="square" lIns="0" tIns="0" rIns="0" bIns="0" rtlCol="0" anchor="t">
            <a:spAutoFit/>
          </a:bodyPr>
          <a:lstStyle/>
          <a:p>
            <a:pPr marL="325527" lvl="1">
              <a:lnSpc>
                <a:spcPts val="4320"/>
              </a:lnSpc>
            </a:pPr>
            <a:r>
              <a:rPr lang="en-US" sz="4000" spc="-140" dirty="0">
                <a:solidFill>
                  <a:schemeClr val="tx1">
                    <a:lumMod val="90000"/>
                    <a:lumOff val="10000"/>
                  </a:schemeClr>
                </a:solidFill>
                <a:latin typeface="Calibri" panose="020F0502020204030204" pitchFamily="34" charset="0"/>
                <a:cs typeface="Calibri" panose="020F0502020204030204" pitchFamily="34" charset="0"/>
              </a:rPr>
              <a:t>Complete Slide 3 of </a:t>
            </a:r>
            <a:r>
              <a:rPr lang="en-US" sz="4000" spc="-140" dirty="0" err="1">
                <a:solidFill>
                  <a:schemeClr val="tx1">
                    <a:lumMod val="90000"/>
                    <a:lumOff val="10000"/>
                  </a:schemeClr>
                </a:solidFill>
                <a:latin typeface="Calibri" panose="020F0502020204030204" pitchFamily="34" charset="0"/>
                <a:cs typeface="Calibri" panose="020F0502020204030204" pitchFamily="34" charset="0"/>
              </a:rPr>
              <a:t>Jamboard</a:t>
            </a:r>
            <a:r>
              <a:rPr lang="en-US" sz="4000" spc="-140" dirty="0">
                <a:solidFill>
                  <a:schemeClr val="tx1">
                    <a:lumMod val="90000"/>
                    <a:lumOff val="10000"/>
                  </a:schemeClr>
                </a:solidFill>
                <a:latin typeface="Calibri" panose="020F0502020204030204" pitchFamily="34" charset="0"/>
                <a:cs typeface="Calibri" panose="020F0502020204030204" pitchFamily="34" charset="0"/>
              </a:rPr>
              <a:t> to identify:</a:t>
            </a:r>
          </a:p>
          <a:p>
            <a:pPr marL="651053" lvl="1" indent="-325526">
              <a:lnSpc>
                <a:spcPts val="4320"/>
              </a:lnSpc>
              <a:buFont typeface="Arial"/>
              <a:buChar char="•"/>
            </a:pPr>
            <a:r>
              <a:rPr lang="en-GB" sz="4000" spc="-140" dirty="0">
                <a:solidFill>
                  <a:schemeClr val="tx1">
                    <a:lumMod val="90000"/>
                    <a:lumOff val="10000"/>
                  </a:schemeClr>
                </a:solidFill>
                <a:latin typeface="Calibri" panose="020F0502020204030204" pitchFamily="34" charset="0"/>
                <a:cs typeface="Calibri" panose="020F0502020204030204" pitchFamily="34" charset="0"/>
              </a:rPr>
              <a:t>which elements you think your setting may find challenging?</a:t>
            </a:r>
          </a:p>
          <a:p>
            <a:pPr marL="651053" lvl="1" indent="-325526">
              <a:lnSpc>
                <a:spcPts val="4320"/>
              </a:lnSpc>
              <a:buFont typeface="Arial"/>
              <a:buChar char="•"/>
            </a:pPr>
            <a:r>
              <a:rPr lang="en-GB" sz="4000" spc="-140" dirty="0">
                <a:solidFill>
                  <a:schemeClr val="tx1">
                    <a:lumMod val="90000"/>
                    <a:lumOff val="10000"/>
                  </a:schemeClr>
                </a:solidFill>
                <a:latin typeface="Calibri" panose="020F0502020204030204" pitchFamily="34" charset="0"/>
                <a:cs typeface="Calibri" panose="020F0502020204030204" pitchFamily="34" charset="0"/>
              </a:rPr>
              <a:t>what support would be useful?</a:t>
            </a:r>
          </a:p>
          <a:p>
            <a:pPr marL="651053" lvl="1" indent="-325526" algn="l">
              <a:lnSpc>
                <a:spcPts val="4320"/>
              </a:lnSpc>
              <a:buFont typeface="Arial"/>
              <a:buChar char="•"/>
            </a:pPr>
            <a:endParaRPr lang="en-US" sz="4000" spc="-140" dirty="0">
              <a:solidFill>
                <a:schemeClr val="tx1">
                  <a:lumMod val="90000"/>
                  <a:lumOff val="10000"/>
                </a:schemeClr>
              </a:solidFill>
              <a:latin typeface="Calibri" panose="020F0502020204030204" pitchFamily="34" charset="0"/>
              <a:cs typeface="Calibri" panose="020F0502020204030204" pitchFamily="34" charset="0"/>
            </a:endParaRPr>
          </a:p>
          <a:p>
            <a:pPr marL="325527" lvl="1" algn="l">
              <a:lnSpc>
                <a:spcPts val="4320"/>
              </a:lnSpc>
            </a:pPr>
            <a:endParaRPr lang="en-US" sz="4000" spc="-140" dirty="0">
              <a:solidFill>
                <a:schemeClr val="tx1">
                  <a:lumMod val="90000"/>
                  <a:lumOff val="10000"/>
                </a:schemeClr>
              </a:solidFill>
              <a:latin typeface="Calibri" panose="020F0502020204030204" pitchFamily="34" charset="0"/>
              <a:cs typeface="Calibri" panose="020F0502020204030204" pitchFamily="34" charset="0"/>
            </a:endParaRPr>
          </a:p>
          <a:p>
            <a:pPr marL="325527" lvl="1" algn="l">
              <a:lnSpc>
                <a:spcPts val="4320"/>
              </a:lnSpc>
            </a:pPr>
            <a:endParaRPr lang="en-US" sz="3600" spc="-143" dirty="0">
              <a:solidFill>
                <a:schemeClr val="tx1">
                  <a:lumMod val="90000"/>
                  <a:lumOff val="10000"/>
                </a:schemeClr>
              </a:solidFill>
              <a:latin typeface="Calibri" panose="020F0502020204030204" pitchFamily="34" charset="0"/>
              <a:cs typeface="Calibri" panose="020F0502020204030204" pitchFamily="34" charset="0"/>
            </a:endParaRPr>
          </a:p>
        </p:txBody>
      </p:sp>
      <p:pic>
        <p:nvPicPr>
          <p:cNvPr id="7" name="Picture 7"/>
          <p:cNvPicPr>
            <a:picLocks noChangeAspect="1"/>
          </p:cNvPicPr>
          <p:nvPr/>
        </p:nvPicPr>
        <p:blipFill>
          <a:blip r:embed="rId5"/>
          <a:srcRect r="870" b="870"/>
          <a:stretch>
            <a:fillRect/>
          </a:stretch>
        </p:blipFill>
        <p:spPr>
          <a:xfrm>
            <a:off x="13441054" y="6350813"/>
            <a:ext cx="1434159" cy="1661804"/>
          </a:xfrm>
          <a:prstGeom prst="rect">
            <a:avLst/>
          </a:prstGeom>
        </p:spPr>
      </p:pic>
      <p:pic>
        <p:nvPicPr>
          <p:cNvPr id="8" name="Picture 8"/>
          <p:cNvPicPr>
            <a:picLocks noChangeAspect="1"/>
          </p:cNvPicPr>
          <p:nvPr/>
        </p:nvPicPr>
        <p:blipFill>
          <a:blip r:embed="rId6"/>
          <a:srcRect r="942" b="942"/>
          <a:stretch>
            <a:fillRect/>
          </a:stretch>
        </p:blipFill>
        <p:spPr>
          <a:xfrm>
            <a:off x="16163389" y="6357834"/>
            <a:ext cx="1434159" cy="1669392"/>
          </a:xfrm>
          <a:prstGeom prst="rect">
            <a:avLst/>
          </a:prstGeom>
        </p:spPr>
      </p:pic>
      <p:pic>
        <p:nvPicPr>
          <p:cNvPr id="9" name="Picture 9"/>
          <p:cNvPicPr>
            <a:picLocks noChangeAspect="1"/>
          </p:cNvPicPr>
          <p:nvPr/>
        </p:nvPicPr>
        <p:blipFill>
          <a:blip r:embed="rId7"/>
          <a:srcRect r="1068" b="1068"/>
          <a:stretch>
            <a:fillRect/>
          </a:stretch>
        </p:blipFill>
        <p:spPr>
          <a:xfrm>
            <a:off x="14733947" y="3203818"/>
            <a:ext cx="1441747" cy="1661804"/>
          </a:xfrm>
          <a:prstGeom prst="rect">
            <a:avLst/>
          </a:prstGeom>
        </p:spPr>
      </p:pic>
      <p:pic>
        <p:nvPicPr>
          <p:cNvPr id="10" name="Picture 10"/>
          <p:cNvPicPr>
            <a:picLocks noChangeAspect="1"/>
          </p:cNvPicPr>
          <p:nvPr/>
        </p:nvPicPr>
        <p:blipFill>
          <a:blip r:embed="rId8"/>
          <a:srcRect r="417" b="418"/>
          <a:stretch>
            <a:fillRect/>
          </a:stretch>
        </p:blipFill>
        <p:spPr>
          <a:xfrm>
            <a:off x="11174208" y="3196230"/>
            <a:ext cx="1441749" cy="1669392"/>
          </a:xfrm>
          <a:prstGeom prst="rect">
            <a:avLst/>
          </a:prstGeom>
        </p:spPr>
      </p:pic>
      <p:pic>
        <p:nvPicPr>
          <p:cNvPr id="11" name="Picture 11"/>
          <p:cNvPicPr>
            <a:picLocks noChangeAspect="1"/>
          </p:cNvPicPr>
          <p:nvPr/>
        </p:nvPicPr>
        <p:blipFill>
          <a:blip r:embed="rId9"/>
          <a:srcRect r="1068" b="1068"/>
          <a:stretch>
            <a:fillRect/>
          </a:stretch>
        </p:blipFill>
        <p:spPr>
          <a:xfrm>
            <a:off x="10608729" y="6343224"/>
            <a:ext cx="1441749" cy="1669392"/>
          </a:xfrm>
          <a:prstGeom prst="rect">
            <a:avLst/>
          </a:prstGeom>
        </p:spPr>
      </p:pic>
      <p:sp>
        <p:nvSpPr>
          <p:cNvPr id="12" name="TextBox 12"/>
          <p:cNvSpPr txBox="1"/>
          <p:nvPr/>
        </p:nvSpPr>
        <p:spPr>
          <a:xfrm>
            <a:off x="10712349" y="4870266"/>
            <a:ext cx="2402667" cy="897107"/>
          </a:xfrm>
          <a:prstGeom prst="rect">
            <a:avLst/>
          </a:prstGeom>
        </p:spPr>
        <p:txBody>
          <a:bodyPr lIns="0" tIns="0" rIns="0" bIns="0" rtlCol="0" anchor="t">
            <a:spAutoFit/>
          </a:bodyPr>
          <a:lstStyle/>
          <a:p>
            <a:pPr algn="ctr">
              <a:lnSpc>
                <a:spcPts val="3240"/>
              </a:lnSpc>
            </a:pPr>
            <a:r>
              <a:rPr lang="en-US" sz="2700">
                <a:solidFill>
                  <a:srgbClr val="009765"/>
                </a:solidFill>
                <a:latin typeface="Arimo Bold"/>
              </a:rPr>
              <a:t>Leadership in STEM</a:t>
            </a:r>
          </a:p>
        </p:txBody>
      </p:sp>
      <p:sp>
        <p:nvSpPr>
          <p:cNvPr id="13" name="TextBox 13"/>
          <p:cNvSpPr txBox="1"/>
          <p:nvPr/>
        </p:nvSpPr>
        <p:spPr>
          <a:xfrm>
            <a:off x="13638454" y="4892293"/>
            <a:ext cx="3905754" cy="1312605"/>
          </a:xfrm>
          <a:prstGeom prst="rect">
            <a:avLst/>
          </a:prstGeom>
        </p:spPr>
        <p:txBody>
          <a:bodyPr lIns="0" tIns="0" rIns="0" bIns="0" rtlCol="0" anchor="t">
            <a:spAutoFit/>
          </a:bodyPr>
          <a:lstStyle/>
          <a:p>
            <a:pPr algn="ctr">
              <a:lnSpc>
                <a:spcPts val="3240"/>
              </a:lnSpc>
            </a:pPr>
            <a:r>
              <a:rPr lang="en-US" sz="2700">
                <a:solidFill>
                  <a:srgbClr val="0092C1"/>
                </a:solidFill>
                <a:latin typeface="Arimo Bold"/>
              </a:rPr>
              <a:t>STEM family learning /</a:t>
            </a:r>
          </a:p>
          <a:p>
            <a:pPr algn="ctr">
              <a:lnSpc>
                <a:spcPts val="3240"/>
              </a:lnSpc>
            </a:pPr>
            <a:r>
              <a:rPr lang="en-US" sz="2700">
                <a:solidFill>
                  <a:srgbClr val="0092C1"/>
                </a:solidFill>
                <a:latin typeface="Arimo Bold"/>
              </a:rPr>
              <a:t>STEM learning in </a:t>
            </a:r>
          </a:p>
          <a:p>
            <a:pPr algn="ctr">
              <a:lnSpc>
                <a:spcPts val="3240"/>
              </a:lnSpc>
            </a:pPr>
            <a:r>
              <a:rPr lang="en-US" sz="2700">
                <a:solidFill>
                  <a:srgbClr val="0092C1"/>
                </a:solidFill>
                <a:latin typeface="Arimo Bold"/>
              </a:rPr>
              <a:t>the community</a:t>
            </a:r>
          </a:p>
        </p:txBody>
      </p:sp>
      <p:sp>
        <p:nvSpPr>
          <p:cNvPr id="14" name="TextBox 14"/>
          <p:cNvSpPr txBox="1"/>
          <p:nvPr/>
        </p:nvSpPr>
        <p:spPr>
          <a:xfrm>
            <a:off x="10128270" y="8039286"/>
            <a:ext cx="2402667" cy="1312605"/>
          </a:xfrm>
          <a:prstGeom prst="rect">
            <a:avLst/>
          </a:prstGeom>
        </p:spPr>
        <p:txBody>
          <a:bodyPr lIns="0" tIns="0" rIns="0" bIns="0" rtlCol="0" anchor="t">
            <a:spAutoFit/>
          </a:bodyPr>
          <a:lstStyle/>
          <a:p>
            <a:pPr algn="ctr">
              <a:lnSpc>
                <a:spcPts val="3240"/>
              </a:lnSpc>
            </a:pPr>
            <a:r>
              <a:rPr lang="en-US" sz="2700">
                <a:solidFill>
                  <a:srgbClr val="0040A4"/>
                </a:solidFill>
                <a:latin typeface="Arimo Bold"/>
              </a:rPr>
              <a:t>Employability and STEM partnerships</a:t>
            </a:r>
          </a:p>
        </p:txBody>
      </p:sp>
      <p:sp>
        <p:nvSpPr>
          <p:cNvPr id="15" name="TextBox 15"/>
          <p:cNvSpPr txBox="1"/>
          <p:nvPr/>
        </p:nvSpPr>
        <p:spPr>
          <a:xfrm>
            <a:off x="12956800" y="8039288"/>
            <a:ext cx="2402667" cy="1312605"/>
          </a:xfrm>
          <a:prstGeom prst="rect">
            <a:avLst/>
          </a:prstGeom>
        </p:spPr>
        <p:txBody>
          <a:bodyPr lIns="0" tIns="0" rIns="0" bIns="0" rtlCol="0" anchor="t">
            <a:spAutoFit/>
          </a:bodyPr>
          <a:lstStyle/>
          <a:p>
            <a:pPr algn="ctr">
              <a:lnSpc>
                <a:spcPts val="3240"/>
              </a:lnSpc>
            </a:pPr>
            <a:r>
              <a:rPr lang="en-US" sz="2700">
                <a:solidFill>
                  <a:srgbClr val="CC38B2"/>
                </a:solidFill>
                <a:latin typeface="Arimo Bold"/>
              </a:rPr>
              <a:t>Curriculum and learner pathways</a:t>
            </a:r>
          </a:p>
        </p:txBody>
      </p:sp>
      <p:sp>
        <p:nvSpPr>
          <p:cNvPr id="16" name="TextBox 16"/>
          <p:cNvSpPr txBox="1"/>
          <p:nvPr/>
        </p:nvSpPr>
        <p:spPr>
          <a:xfrm>
            <a:off x="15679136" y="8046168"/>
            <a:ext cx="2402667" cy="1312605"/>
          </a:xfrm>
          <a:prstGeom prst="rect">
            <a:avLst/>
          </a:prstGeom>
        </p:spPr>
        <p:txBody>
          <a:bodyPr lIns="0" tIns="0" rIns="0" bIns="0" rtlCol="0" anchor="t">
            <a:spAutoFit/>
          </a:bodyPr>
          <a:lstStyle/>
          <a:p>
            <a:pPr algn="ctr">
              <a:lnSpc>
                <a:spcPts val="3240"/>
              </a:lnSpc>
            </a:pPr>
            <a:r>
              <a:rPr lang="en-US" sz="2700">
                <a:solidFill>
                  <a:srgbClr val="FF8720"/>
                </a:solidFill>
                <a:latin typeface="Arimo Bold"/>
              </a:rPr>
              <a:t>Equity and equality in STEM</a:t>
            </a:r>
          </a:p>
        </p:txBody>
      </p:sp>
      <p:sp>
        <p:nvSpPr>
          <p:cNvPr id="17" name="TextBox 6">
            <a:hlinkClick r:id="rId10"/>
            <a:extLst>
              <a:ext uri="{FF2B5EF4-FFF2-40B4-BE49-F238E27FC236}">
                <a16:creationId xmlns:a16="http://schemas.microsoft.com/office/drawing/2014/main" id="{8EEEC42A-811A-FB84-6476-259C4A119693}"/>
              </a:ext>
            </a:extLst>
          </p:cNvPr>
          <p:cNvSpPr txBox="1"/>
          <p:nvPr/>
        </p:nvSpPr>
        <p:spPr>
          <a:xfrm>
            <a:off x="2566219" y="8031273"/>
            <a:ext cx="4805751" cy="551433"/>
          </a:xfrm>
          <a:prstGeom prst="rect">
            <a:avLst/>
          </a:prstGeom>
        </p:spPr>
        <p:txBody>
          <a:bodyPr wrap="square" lIns="0" tIns="0" rIns="0" bIns="0" rtlCol="0" anchor="t">
            <a:spAutoFit/>
          </a:bodyPr>
          <a:lstStyle/>
          <a:p>
            <a:pPr marL="325527" lvl="1" algn="ctr">
              <a:lnSpc>
                <a:spcPts val="4320"/>
              </a:lnSpc>
            </a:pPr>
            <a:r>
              <a:rPr lang="en-US" sz="4000" spc="-140" dirty="0" err="1">
                <a:solidFill>
                  <a:schemeClr val="tx2"/>
                </a:solidFill>
                <a:latin typeface="Calibri" panose="020F0502020204030204" pitchFamily="34" charset="0"/>
                <a:cs typeface="Calibri" panose="020F0502020204030204" pitchFamily="34" charset="0"/>
                <a:hlinkClick r:id="rId11"/>
              </a:rPr>
              <a:t>Jamboard</a:t>
            </a:r>
            <a:endParaRPr lang="en-US" sz="3600" spc="-143" dirty="0">
              <a:solidFill>
                <a:srgbClr val="3D3C3B"/>
              </a:solidFill>
              <a:latin typeface="Calibri" panose="020F0502020204030204" pitchFamily="34" charset="0"/>
              <a:cs typeface="Calibri" panose="020F0502020204030204" pitchFamily="34" charset="0"/>
            </a:endParaRPr>
          </a:p>
        </p:txBody>
      </p:sp>
      <p:pic>
        <p:nvPicPr>
          <p:cNvPr id="18" name="Picture 17" descr="Qr code&#10;&#10;Description automatically generated">
            <a:extLst>
              <a:ext uri="{FF2B5EF4-FFF2-40B4-BE49-F238E27FC236}">
                <a16:creationId xmlns:a16="http://schemas.microsoft.com/office/drawing/2014/main" id="{7C468101-E3B1-D05A-1CDF-9387921CEC4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74254" y="5250526"/>
            <a:ext cx="2857500" cy="2857500"/>
          </a:xfrm>
          <a:prstGeom prst="rect">
            <a:avLst/>
          </a:prstGeom>
        </p:spPr>
      </p:pic>
    </p:spTree>
    <p:extLst>
      <p:ext uri="{BB962C8B-B14F-4D97-AF65-F5344CB8AC3E}">
        <p14:creationId xmlns:p14="http://schemas.microsoft.com/office/powerpoint/2010/main" val="3492065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076" y="1744319"/>
            <a:ext cx="9066110" cy="3716402"/>
          </a:xfrm>
          <a:prstGeom prst="rect">
            <a:avLst/>
          </a:prstGeom>
          <a:noFill/>
        </p:spPr>
        <p:txBody>
          <a:bodyPr wrap="square" rtlCol="0">
            <a:spAutoFit/>
          </a:bodyPr>
          <a:lstStyle/>
          <a:p>
            <a:pPr algn="ctr"/>
            <a:r>
              <a:rPr lang="en-GB" sz="2100" b="1" dirty="0">
                <a:solidFill>
                  <a:prstClr val="black"/>
                </a:solidFill>
                <a:latin typeface="Arial"/>
              </a:rPr>
              <a:t>Plastic Warriors </a:t>
            </a:r>
          </a:p>
          <a:p>
            <a:r>
              <a:rPr lang="en-GB" sz="1650" dirty="0">
                <a:solidFill>
                  <a:prstClr val="black"/>
                </a:solidFill>
                <a:latin typeface="Arial"/>
              </a:rPr>
              <a:t>After conducting a number of beach cleans and recording their findings, it was clear that plastic pollution on Islay was a problem. </a:t>
            </a:r>
          </a:p>
          <a:p>
            <a:endParaRPr lang="en-GB" sz="1650" dirty="0">
              <a:solidFill>
                <a:prstClr val="black"/>
              </a:solidFill>
              <a:latin typeface="Arial"/>
            </a:endParaRPr>
          </a:p>
          <a:p>
            <a:r>
              <a:rPr lang="en-GB" sz="1650" dirty="0">
                <a:solidFill>
                  <a:prstClr val="black"/>
                </a:solidFill>
                <a:latin typeface="Arial"/>
              </a:rPr>
              <a:t>The children in P1-4 discouraged the use of single use plastic in our school, they encouraged all staff and pupils to use re-useable water bottles. They also planned their ‘Keep Islay Beautiful’ campaign. The children marched through the village spreading the word on plastic pollution and sold re-useable bags that they had designed themselves. </a:t>
            </a:r>
          </a:p>
          <a:p>
            <a:endParaRPr lang="en-GB" sz="1650" dirty="0">
              <a:solidFill>
                <a:prstClr val="black"/>
              </a:solidFill>
              <a:latin typeface="Arial"/>
            </a:endParaRPr>
          </a:p>
          <a:p>
            <a:r>
              <a:rPr lang="en-GB" sz="1650" dirty="0">
                <a:solidFill>
                  <a:prstClr val="black"/>
                </a:solidFill>
                <a:latin typeface="Arial"/>
              </a:rPr>
              <a:t>The P5-7 collated the data collected from our each cleans and presented it in a clear way. This was shared with parents and carers to spread the concern about plastic pollution.</a:t>
            </a:r>
          </a:p>
          <a:p>
            <a:endParaRPr lang="en-GB" sz="1650" dirty="0">
              <a:solidFill>
                <a:prstClr val="black"/>
              </a:solidFill>
              <a:latin typeface="Arial"/>
            </a:endParaRPr>
          </a:p>
          <a:p>
            <a:r>
              <a:rPr lang="en-GB" sz="1650" dirty="0">
                <a:solidFill>
                  <a:prstClr val="black"/>
                </a:solidFill>
                <a:latin typeface="Arial"/>
              </a:rPr>
              <a:t>Finally, three children attended the Primary Science Teaching Training Conference in Edinburgh where they presented their findings to teachers, MSPs and science leaders.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600000">
            <a:off x="636192" y="5686106"/>
            <a:ext cx="2800350" cy="2200277"/>
          </a:xfrm>
          <a:prstGeom prst="rect">
            <a:avLst/>
          </a:prstGeom>
          <a:ln w="28575">
            <a:solidFill>
              <a:schemeClr val="tx1"/>
            </a:solidFill>
          </a:ln>
        </p:spPr>
      </p:pic>
      <p:sp>
        <p:nvSpPr>
          <p:cNvPr id="4" name="TextBox 3"/>
          <p:cNvSpPr txBox="1"/>
          <p:nvPr/>
        </p:nvSpPr>
        <p:spPr>
          <a:xfrm>
            <a:off x="3636809" y="5914125"/>
            <a:ext cx="5753376" cy="1685077"/>
          </a:xfrm>
          <a:prstGeom prst="rect">
            <a:avLst/>
          </a:prstGeom>
          <a:noFill/>
        </p:spPr>
        <p:txBody>
          <a:bodyPr wrap="square" rtlCol="0">
            <a:spAutoFit/>
          </a:bodyPr>
          <a:lstStyle/>
          <a:p>
            <a:pPr algn="ctr"/>
            <a:r>
              <a:rPr lang="en-GB" sz="2100" b="1" dirty="0">
                <a:solidFill>
                  <a:prstClr val="black"/>
                </a:solidFill>
                <a:latin typeface="Arial"/>
              </a:rPr>
              <a:t>Change Makers</a:t>
            </a:r>
          </a:p>
          <a:p>
            <a:pPr algn="ctr"/>
            <a:r>
              <a:rPr lang="en-GB" sz="1650" dirty="0">
                <a:solidFill>
                  <a:prstClr val="black"/>
                </a:solidFill>
                <a:latin typeface="Arial"/>
              </a:rPr>
              <a:t>Through our Change Makers groups, the children lead different areas of development throughout the school. These include the Eco Group who are responsible for ensuring our school is as eco-friendly as possible. We also have a Digital group </a:t>
            </a:r>
          </a:p>
        </p:txBody>
      </p:sp>
      <p:sp>
        <p:nvSpPr>
          <p:cNvPr id="5" name="TextBox 4"/>
          <p:cNvSpPr txBox="1"/>
          <p:nvPr/>
        </p:nvSpPr>
        <p:spPr>
          <a:xfrm>
            <a:off x="1736979" y="8065599"/>
            <a:ext cx="6406896" cy="1177245"/>
          </a:xfrm>
          <a:prstGeom prst="rect">
            <a:avLst/>
          </a:prstGeom>
          <a:noFill/>
        </p:spPr>
        <p:txBody>
          <a:bodyPr wrap="square" rtlCol="0">
            <a:spAutoFit/>
          </a:bodyPr>
          <a:lstStyle/>
          <a:p>
            <a:pPr algn="ctr"/>
            <a:r>
              <a:rPr lang="en-GB" sz="2100" b="1" dirty="0">
                <a:solidFill>
                  <a:prstClr val="black"/>
                </a:solidFill>
                <a:latin typeface="Arial"/>
              </a:rPr>
              <a:t>Leading Change in the Community</a:t>
            </a:r>
          </a:p>
          <a:p>
            <a:pPr algn="ctr"/>
            <a:r>
              <a:rPr lang="en-GB" sz="1650" dirty="0">
                <a:solidFill>
                  <a:prstClr val="black"/>
                </a:solidFill>
                <a:latin typeface="Arial"/>
              </a:rPr>
              <a:t>Following our plastics topic, a group of children independently designed and displayed posters to inform people about global warming and plastic pollution.</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01401" y="2512469"/>
            <a:ext cx="4157663" cy="2928938"/>
          </a:xfrm>
          <a:prstGeom prst="rect">
            <a:avLst/>
          </a:prstGeom>
          <a:ln w="28575">
            <a:solidFill>
              <a:schemeClr val="tx1"/>
            </a:solidFill>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24015" y="2512469"/>
            <a:ext cx="4200525" cy="2928938"/>
          </a:xfrm>
          <a:prstGeom prst="rect">
            <a:avLst/>
          </a:prstGeom>
          <a:ln w="38100">
            <a:solidFill>
              <a:schemeClr val="tx1"/>
            </a:solidFill>
          </a:ln>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01401" y="5620703"/>
            <a:ext cx="4157663" cy="3671888"/>
          </a:xfrm>
          <a:prstGeom prst="rect">
            <a:avLst/>
          </a:prstGeom>
          <a:ln w="38100">
            <a:solidFill>
              <a:schemeClr val="tx1"/>
            </a:solidFill>
          </a:ln>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824015" y="5600723"/>
            <a:ext cx="4200525" cy="3691868"/>
          </a:xfrm>
          <a:prstGeom prst="rect">
            <a:avLst/>
          </a:prstGeom>
          <a:ln w="38100">
            <a:solidFill>
              <a:schemeClr val="tx1"/>
            </a:solidFill>
          </a:ln>
        </p:spPr>
      </p:pic>
      <p:sp>
        <p:nvSpPr>
          <p:cNvPr id="6" name="TextBox 5">
            <a:extLst>
              <a:ext uri="{FF2B5EF4-FFF2-40B4-BE49-F238E27FC236}">
                <a16:creationId xmlns:a16="http://schemas.microsoft.com/office/drawing/2014/main" id="{EAFEBB9B-F51F-2DB0-AC39-F5EABC3A55FA}"/>
              </a:ext>
            </a:extLst>
          </p:cNvPr>
          <p:cNvSpPr txBox="1"/>
          <p:nvPr/>
        </p:nvSpPr>
        <p:spPr>
          <a:xfrm>
            <a:off x="310629" y="9432242"/>
            <a:ext cx="747184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F79646">
                    <a:lumMod val="75000"/>
                  </a:srgbClr>
                </a:solidFill>
                <a:effectLst/>
                <a:uLnTx/>
                <a:uFillTx/>
                <a:latin typeface="Arial"/>
                <a:ea typeface="+mn-ea"/>
                <a:cs typeface="+mn-cs"/>
              </a:rPr>
              <a:t>Bowmore Primary School</a:t>
            </a:r>
          </a:p>
        </p:txBody>
      </p:sp>
    </p:spTree>
    <p:extLst>
      <p:ext uri="{BB962C8B-B14F-4D97-AF65-F5344CB8AC3E}">
        <p14:creationId xmlns:p14="http://schemas.microsoft.com/office/powerpoint/2010/main" val="2299326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4511" y="1763257"/>
            <a:ext cx="2377574" cy="507831"/>
          </a:xfrm>
          <a:prstGeom prst="rect">
            <a:avLst/>
          </a:prstGeom>
        </p:spPr>
        <p:txBody>
          <a:bodyPr wrap="none">
            <a:spAutoFit/>
          </a:bodyPr>
          <a:lstStyle/>
          <a:p>
            <a:pPr defTabSz="1371600">
              <a:defRPr/>
            </a:pPr>
            <a:r>
              <a:rPr lang="en-GB" sz="2700" b="1" kern="0" dirty="0">
                <a:solidFill>
                  <a:prstClr val="black"/>
                </a:solidFill>
                <a:latin typeface="Arial"/>
                <a:ea typeface="+mj-ea"/>
                <a:cs typeface="+mj-cs"/>
              </a:rPr>
              <a:t>Archaeology </a:t>
            </a:r>
            <a:endParaRPr lang="en-GB" sz="2700" kern="0" dirty="0">
              <a:solidFill>
                <a:sysClr val="windowText" lastClr="000000"/>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4558" y="2408679"/>
            <a:ext cx="3888546" cy="2914683"/>
          </a:xfrm>
          <a:prstGeom prst="rect">
            <a:avLst/>
          </a:prstGeom>
          <a:ln w="28575">
            <a:solidFill>
              <a:schemeClr val="tx1"/>
            </a:solidFill>
          </a:ln>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20145" y="1643242"/>
            <a:ext cx="2670489" cy="3288503"/>
          </a:xfrm>
          <a:prstGeom prst="rect">
            <a:avLst/>
          </a:prstGeom>
          <a:ln w="28575">
            <a:solidFill>
              <a:schemeClr val="tx1"/>
            </a:solidFill>
          </a:ln>
        </p:spPr>
      </p:pic>
      <p:sp>
        <p:nvSpPr>
          <p:cNvPr id="5" name="Rectangle 4"/>
          <p:cNvSpPr/>
          <p:nvPr/>
        </p:nvSpPr>
        <p:spPr>
          <a:xfrm>
            <a:off x="368492" y="5556482"/>
            <a:ext cx="4933665" cy="3416320"/>
          </a:xfrm>
          <a:prstGeom prst="rect">
            <a:avLst/>
          </a:prstGeom>
          <a:ln w="28575">
            <a:solidFill>
              <a:sysClr val="windowText" lastClr="000000"/>
            </a:solidFill>
          </a:ln>
        </p:spPr>
        <p:txBody>
          <a:bodyPr wrap="square">
            <a:spAutoFit/>
          </a:bodyPr>
          <a:lstStyle/>
          <a:p>
            <a:pPr algn="ctr" defTabSz="1371600">
              <a:defRPr/>
            </a:pPr>
            <a:r>
              <a:rPr lang="en-GB" sz="2400" b="1" kern="0" dirty="0" err="1">
                <a:solidFill>
                  <a:prstClr val="black"/>
                </a:solidFill>
                <a:latin typeface="Arial"/>
              </a:rPr>
              <a:t>Dunyvaig</a:t>
            </a:r>
            <a:r>
              <a:rPr lang="en-GB" sz="2400" b="1" kern="0" dirty="0">
                <a:solidFill>
                  <a:prstClr val="black"/>
                </a:solidFill>
                <a:latin typeface="Arial"/>
              </a:rPr>
              <a:t> ​</a:t>
            </a:r>
            <a:endParaRPr lang="en-GB" sz="2400" kern="0" dirty="0">
              <a:solidFill>
                <a:prstClr val="black"/>
              </a:solidFill>
              <a:latin typeface="Arial"/>
            </a:endParaRPr>
          </a:p>
          <a:p>
            <a:pPr algn="ctr" defTabSz="1371600">
              <a:defRPr/>
            </a:pPr>
            <a:r>
              <a:rPr lang="en-GB" sz="2400" kern="0" dirty="0">
                <a:solidFill>
                  <a:prstClr val="black"/>
                </a:solidFill>
                <a:latin typeface="Arial"/>
              </a:rPr>
              <a:t>For the past few years we have worked alongside</a:t>
            </a:r>
            <a:r>
              <a:rPr lang="en-GB" sz="2400" b="1" kern="0" dirty="0">
                <a:solidFill>
                  <a:prstClr val="black"/>
                </a:solidFill>
                <a:latin typeface="Arial"/>
              </a:rPr>
              <a:t> Islay Heritage and Reading University </a:t>
            </a:r>
            <a:r>
              <a:rPr lang="en-GB" sz="2400" kern="0" dirty="0">
                <a:solidFill>
                  <a:prstClr val="black"/>
                </a:solidFill>
                <a:latin typeface="Arial"/>
              </a:rPr>
              <a:t>on an archaeology topic. The children applied their numeracy skills to draw scale drawings and conduct surveys at the </a:t>
            </a:r>
            <a:r>
              <a:rPr lang="en-GB" sz="2400" kern="0" dirty="0" err="1">
                <a:solidFill>
                  <a:prstClr val="black"/>
                </a:solidFill>
                <a:latin typeface="Arial"/>
              </a:rPr>
              <a:t>Dunyvaig</a:t>
            </a:r>
            <a:r>
              <a:rPr lang="en-GB" sz="2400" kern="0" dirty="0">
                <a:solidFill>
                  <a:prstClr val="black"/>
                </a:solidFill>
                <a:latin typeface="Arial"/>
              </a:rPr>
              <a:t> Archaeological site. </a:t>
            </a:r>
          </a:p>
        </p:txBody>
      </p:sp>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0433" y="5051759"/>
            <a:ext cx="6626457" cy="4424763"/>
          </a:xfrm>
          <a:prstGeom prst="rect">
            <a:avLst/>
          </a:prstGeom>
          <a:ln w="28575">
            <a:solidFill>
              <a:schemeClr val="tx1"/>
            </a:solidFill>
          </a:ln>
        </p:spPr>
      </p:pic>
      <p:pic>
        <p:nvPicPr>
          <p:cNvPr id="7" name="Picture 6"/>
          <p:cNvPicPr>
            <a:picLocks noChangeAspect="1"/>
          </p:cNvPicPr>
          <p:nvPr/>
        </p:nvPicPr>
        <p:blipFill>
          <a:blip r:embed="rId6"/>
          <a:stretch>
            <a:fillRect/>
          </a:stretch>
        </p:blipFill>
        <p:spPr>
          <a:xfrm>
            <a:off x="12945168" y="1799979"/>
            <a:ext cx="4718817" cy="3523383"/>
          </a:xfrm>
          <a:prstGeom prst="rect">
            <a:avLst/>
          </a:prstGeom>
          <a:ln w="28575">
            <a:solidFill>
              <a:schemeClr val="tx1"/>
            </a:solidFill>
          </a:ln>
        </p:spPr>
      </p:pic>
      <p:sp>
        <p:nvSpPr>
          <p:cNvPr id="8" name="Rectangle 7"/>
          <p:cNvSpPr/>
          <p:nvPr/>
        </p:nvSpPr>
        <p:spPr>
          <a:xfrm>
            <a:off x="12945169" y="5532898"/>
            <a:ext cx="4929176" cy="3416320"/>
          </a:xfrm>
          <a:prstGeom prst="rect">
            <a:avLst/>
          </a:prstGeom>
          <a:ln w="28575">
            <a:solidFill>
              <a:sysClr val="windowText" lastClr="000000"/>
            </a:solidFill>
          </a:ln>
        </p:spPr>
        <p:txBody>
          <a:bodyPr wrap="square" anchor="t">
            <a:spAutoFit/>
          </a:bodyPr>
          <a:lstStyle/>
          <a:p>
            <a:pPr algn="ctr" defTabSz="1371600">
              <a:defRPr/>
            </a:pPr>
            <a:r>
              <a:rPr lang="en-GB" sz="2400" b="1" kern="0" dirty="0">
                <a:solidFill>
                  <a:prstClr val="black"/>
                </a:solidFill>
                <a:latin typeface="Arial"/>
              </a:rPr>
              <a:t>Giant’s Grave</a:t>
            </a:r>
            <a:endParaRPr lang="en-GB" sz="2400" kern="0" dirty="0">
              <a:solidFill>
                <a:prstClr val="black"/>
              </a:solidFill>
              <a:latin typeface="Arial"/>
            </a:endParaRPr>
          </a:p>
          <a:p>
            <a:pPr algn="ctr" defTabSz="1371600">
              <a:defRPr/>
            </a:pPr>
            <a:r>
              <a:rPr lang="en-GB" sz="2400" kern="0" dirty="0">
                <a:solidFill>
                  <a:prstClr val="black"/>
                </a:solidFill>
                <a:latin typeface="Arial"/>
              </a:rPr>
              <a:t>The children worked with Islay Heritage and Reading University and were introduced to the technology required to conduct a full archaeological dig. They used geo-physics and technology to create an image of the site with the archaeologists. </a:t>
            </a:r>
          </a:p>
        </p:txBody>
      </p:sp>
      <p:sp>
        <p:nvSpPr>
          <p:cNvPr id="9" name="TextBox 8">
            <a:extLst>
              <a:ext uri="{FF2B5EF4-FFF2-40B4-BE49-F238E27FC236}">
                <a16:creationId xmlns:a16="http://schemas.microsoft.com/office/drawing/2014/main" id="{251365FC-838A-EF94-C379-4D966F57F01A}"/>
              </a:ext>
            </a:extLst>
          </p:cNvPr>
          <p:cNvSpPr txBox="1"/>
          <p:nvPr/>
        </p:nvSpPr>
        <p:spPr>
          <a:xfrm>
            <a:off x="310629" y="9432242"/>
            <a:ext cx="747184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rgbClr val="F79646">
                    <a:lumMod val="75000"/>
                  </a:srgbClr>
                </a:solidFill>
                <a:effectLst/>
                <a:uLnTx/>
                <a:uFillTx/>
                <a:latin typeface="Arial"/>
                <a:ea typeface="+mn-ea"/>
                <a:cs typeface="+mn-cs"/>
              </a:rPr>
              <a:t>Bowmore Primary School</a:t>
            </a:r>
          </a:p>
        </p:txBody>
      </p:sp>
    </p:spTree>
    <p:extLst>
      <p:ext uri="{BB962C8B-B14F-4D97-AF65-F5344CB8AC3E}">
        <p14:creationId xmlns:p14="http://schemas.microsoft.com/office/powerpoint/2010/main" val="3296410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F4F41DB-3203-47D7-AD87-A77C555DEE32}"/>
              </a:ext>
            </a:extLst>
          </p:cNvPr>
          <p:cNvSpPr txBox="1"/>
          <p:nvPr/>
        </p:nvSpPr>
        <p:spPr>
          <a:xfrm>
            <a:off x="182528" y="1762241"/>
            <a:ext cx="5908706" cy="8448467"/>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en-US" sz="2700" b="1">
                <a:solidFill>
                  <a:srgbClr val="4BACC6"/>
                </a:solidFill>
                <a:latin typeface="Arial"/>
                <a:cs typeface="Arial"/>
              </a:rPr>
              <a:t>Community Engagement</a:t>
            </a:r>
          </a:p>
          <a:p>
            <a:pPr marL="428625" indent="-428625">
              <a:buFont typeface="Arial"/>
              <a:buChar char="•"/>
            </a:pPr>
            <a:endParaRPr lang="en-US" sz="2700">
              <a:solidFill>
                <a:prstClr val="black"/>
              </a:solidFill>
              <a:latin typeface="Arial"/>
              <a:cs typeface="Arial"/>
            </a:endParaRPr>
          </a:p>
          <a:p>
            <a:r>
              <a:rPr lang="en-US" sz="2700">
                <a:solidFill>
                  <a:prstClr val="black"/>
                </a:solidFill>
                <a:latin typeface="Arial"/>
                <a:cs typeface="Arial"/>
              </a:rPr>
              <a:t>Our community outreach groups regularly visit a </a:t>
            </a:r>
            <a:r>
              <a:rPr lang="en-US" sz="2700" err="1">
                <a:solidFill>
                  <a:prstClr val="black"/>
                </a:solidFill>
                <a:latin typeface="Arial"/>
                <a:cs typeface="Arial"/>
              </a:rPr>
              <a:t>neighbouring</a:t>
            </a:r>
            <a:r>
              <a:rPr lang="en-US" sz="2700">
                <a:solidFill>
                  <a:prstClr val="black"/>
                </a:solidFill>
                <a:latin typeface="Arial"/>
                <a:cs typeface="Arial"/>
              </a:rPr>
              <a:t> residential care home and engage in activities with the elderly residents.</a:t>
            </a:r>
          </a:p>
          <a:p>
            <a:endParaRPr lang="en-US" sz="2700">
              <a:solidFill>
                <a:prstClr val="black"/>
              </a:solidFill>
              <a:latin typeface="Arial"/>
              <a:cs typeface="Arial"/>
            </a:endParaRPr>
          </a:p>
          <a:p>
            <a:r>
              <a:rPr lang="en-US" sz="2700">
                <a:solidFill>
                  <a:prstClr val="black"/>
                </a:solidFill>
                <a:latin typeface="Arial"/>
                <a:cs typeface="Arial"/>
              </a:rPr>
              <a:t>STEM activities are often a focus for these visits, with learners engaging in construction challenges with resources such as Lego, </a:t>
            </a:r>
            <a:r>
              <a:rPr lang="en-US" sz="2700" err="1">
                <a:solidFill>
                  <a:prstClr val="black"/>
                </a:solidFill>
                <a:latin typeface="Arial"/>
                <a:cs typeface="Arial"/>
              </a:rPr>
              <a:t>Kapla</a:t>
            </a:r>
            <a:r>
              <a:rPr lang="en-US" sz="2700">
                <a:solidFill>
                  <a:prstClr val="black"/>
                </a:solidFill>
                <a:latin typeface="Arial"/>
                <a:cs typeface="Arial"/>
              </a:rPr>
              <a:t> and K'Nex. Pupils have also taught residents to use creative apps on iPads. </a:t>
            </a:r>
          </a:p>
          <a:p>
            <a:endParaRPr lang="en-US" sz="2700">
              <a:solidFill>
                <a:prstClr val="black"/>
              </a:solidFill>
              <a:latin typeface="Arial"/>
              <a:cs typeface="Arial"/>
            </a:endParaRPr>
          </a:p>
          <a:p>
            <a:endParaRPr lang="en-US" sz="2700">
              <a:solidFill>
                <a:prstClr val="black"/>
              </a:solidFill>
              <a:latin typeface="Arial"/>
              <a:cs typeface="Arial"/>
            </a:endParaRPr>
          </a:p>
          <a:p>
            <a:endParaRPr lang="en-US" sz="2700">
              <a:solidFill>
                <a:prstClr val="black"/>
              </a:solidFill>
              <a:latin typeface="Arial"/>
              <a:cs typeface="Arial"/>
            </a:endParaRPr>
          </a:p>
          <a:p>
            <a:endParaRPr lang="en-US" sz="2700">
              <a:solidFill>
                <a:prstClr val="black"/>
              </a:solidFill>
              <a:latin typeface="Arial"/>
              <a:cs typeface="Arial"/>
            </a:endParaRPr>
          </a:p>
          <a:p>
            <a:endParaRPr lang="en-US" sz="2700">
              <a:solidFill>
                <a:prstClr val="black"/>
              </a:solidFill>
              <a:latin typeface="Arial"/>
              <a:cs typeface="Arial"/>
            </a:endParaRPr>
          </a:p>
          <a:p>
            <a:pPr marL="428625" indent="-428625">
              <a:buFont typeface="Arial"/>
              <a:buChar char="•"/>
            </a:pPr>
            <a:endParaRPr lang="en-US" sz="2700">
              <a:solidFill>
                <a:prstClr val="black"/>
              </a:solidFill>
              <a:latin typeface="Arial"/>
              <a:cs typeface="Arial"/>
            </a:endParaRPr>
          </a:p>
        </p:txBody>
      </p:sp>
      <p:pic>
        <p:nvPicPr>
          <p:cNvPr id="8" name="Picture 3" descr="A group of people standing around a table&#10;&#10;Description generated with very high confidence">
            <a:extLst>
              <a:ext uri="{FF2B5EF4-FFF2-40B4-BE49-F238E27FC236}">
                <a16:creationId xmlns:a16="http://schemas.microsoft.com/office/drawing/2014/main" id="{6F3CFE66-309D-40DE-9FC2-C586F0C411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48787" y="1865870"/>
            <a:ext cx="4655408" cy="4655408"/>
          </a:xfrm>
          <a:prstGeom prst="rect">
            <a:avLst/>
          </a:prstGeom>
        </p:spPr>
      </p:pic>
      <p:pic>
        <p:nvPicPr>
          <p:cNvPr id="9" name="Picture 5" descr="A group of people sitting at a table&#10;&#10;Description generated with very high confidence">
            <a:extLst>
              <a:ext uri="{FF2B5EF4-FFF2-40B4-BE49-F238E27FC236}">
                <a16:creationId xmlns:a16="http://schemas.microsoft.com/office/drawing/2014/main" id="{EB24C05E-18C9-4E4F-A50F-6AB8F8E407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03196" y="1865870"/>
            <a:ext cx="4624517" cy="4655408"/>
          </a:xfrm>
          <a:prstGeom prst="rect">
            <a:avLst/>
          </a:prstGeom>
        </p:spPr>
      </p:pic>
      <p:pic>
        <p:nvPicPr>
          <p:cNvPr id="10" name="Picture 5" descr="A small child sitting on a chair&#10;&#10;Description generated with high confidence">
            <a:extLst>
              <a:ext uri="{FF2B5EF4-FFF2-40B4-BE49-F238E27FC236}">
                <a16:creationId xmlns:a16="http://schemas.microsoft.com/office/drawing/2014/main" id="{512948F1-6E94-45FE-9404-A9E8FD0CD2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1084" y="4644812"/>
            <a:ext cx="3543302" cy="4758215"/>
          </a:xfrm>
          <a:prstGeom prst="rect">
            <a:avLst/>
          </a:prstGeom>
        </p:spPr>
      </p:pic>
      <p:pic>
        <p:nvPicPr>
          <p:cNvPr id="11" name="Picture 7" descr="A group of people sitting at a table&#10;&#10;Description generated with very high confidence">
            <a:extLst>
              <a:ext uri="{FF2B5EF4-FFF2-40B4-BE49-F238E27FC236}">
                <a16:creationId xmlns:a16="http://schemas.microsoft.com/office/drawing/2014/main" id="{52E7B213-BEB1-453D-A758-04167091F02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340000">
            <a:off x="9409470" y="5775837"/>
            <a:ext cx="4114800" cy="3086100"/>
          </a:xfrm>
          <a:prstGeom prst="rect">
            <a:avLst/>
          </a:prstGeom>
        </p:spPr>
      </p:pic>
      <p:sp>
        <p:nvSpPr>
          <p:cNvPr id="2" name="TextBox 1">
            <a:extLst>
              <a:ext uri="{FF2B5EF4-FFF2-40B4-BE49-F238E27FC236}">
                <a16:creationId xmlns:a16="http://schemas.microsoft.com/office/drawing/2014/main" id="{16162457-A67C-984B-572A-C598DCEDCE6B}"/>
              </a:ext>
            </a:extLst>
          </p:cNvPr>
          <p:cNvSpPr txBox="1"/>
          <p:nvPr/>
        </p:nvSpPr>
        <p:spPr>
          <a:xfrm>
            <a:off x="12344400" y="9402904"/>
            <a:ext cx="747184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err="1">
                <a:ln>
                  <a:noFill/>
                </a:ln>
                <a:solidFill>
                  <a:srgbClr val="F79646">
                    <a:lumMod val="75000"/>
                  </a:srgbClr>
                </a:solidFill>
                <a:effectLst/>
                <a:uLnTx/>
                <a:uFillTx/>
                <a:latin typeface="Arial"/>
                <a:ea typeface="+mn-ea"/>
                <a:cs typeface="+mn-cs"/>
              </a:rPr>
              <a:t>Pitteuchar</a:t>
            </a:r>
            <a:r>
              <a:rPr kumimoji="0" lang="en-GB" sz="3000" b="0" i="0" u="none" strike="noStrike" kern="0" cap="none" spc="0" normalizeH="0" baseline="0" noProof="0" dirty="0">
                <a:ln>
                  <a:noFill/>
                </a:ln>
                <a:solidFill>
                  <a:srgbClr val="F79646">
                    <a:lumMod val="75000"/>
                  </a:srgbClr>
                </a:solidFill>
                <a:effectLst/>
                <a:uLnTx/>
                <a:uFillTx/>
                <a:latin typeface="Arial"/>
                <a:ea typeface="+mn-ea"/>
                <a:cs typeface="+mn-cs"/>
              </a:rPr>
              <a:t> East Primary School</a:t>
            </a:r>
          </a:p>
        </p:txBody>
      </p:sp>
    </p:spTree>
    <p:extLst>
      <p:ext uri="{BB962C8B-B14F-4D97-AF65-F5344CB8AC3E}">
        <p14:creationId xmlns:p14="http://schemas.microsoft.com/office/powerpoint/2010/main" val="2608155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0E3645-426B-4FCA-A360-D2325E0DB58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321905" y="3260300"/>
            <a:ext cx="4645611" cy="6062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323632E-BEA1-4838-84C4-8909B58D5B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3370" y="2021683"/>
            <a:ext cx="5343525" cy="7300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1">
            <a:extLst>
              <a:ext uri="{FF2B5EF4-FFF2-40B4-BE49-F238E27FC236}">
                <a16:creationId xmlns:a16="http://schemas.microsoft.com/office/drawing/2014/main" id="{8FA72D75-6361-4859-8135-2711F06F928A}"/>
              </a:ext>
            </a:extLst>
          </p:cNvPr>
          <p:cNvSpPr txBox="1">
            <a:spLocks noChangeArrowheads="1"/>
          </p:cNvSpPr>
          <p:nvPr/>
        </p:nvSpPr>
        <p:spPr bwMode="auto">
          <a:xfrm>
            <a:off x="288133" y="2569204"/>
            <a:ext cx="72913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2700"/>
          </a:p>
        </p:txBody>
      </p:sp>
      <p:pic>
        <p:nvPicPr>
          <p:cNvPr id="5" name="Picture 11">
            <a:extLst>
              <a:ext uri="{FF2B5EF4-FFF2-40B4-BE49-F238E27FC236}">
                <a16:creationId xmlns:a16="http://schemas.microsoft.com/office/drawing/2014/main" id="{36CAF7D1-7BA8-479C-AD9E-BCB94420DCD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2188" t="32220" r="31874" b="10556"/>
          <a:stretch>
            <a:fillRect/>
          </a:stretch>
        </p:blipFill>
        <p:spPr bwMode="auto">
          <a:xfrm>
            <a:off x="614363" y="2078666"/>
            <a:ext cx="6257925" cy="4383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a:extLst>
              <a:ext uri="{FF2B5EF4-FFF2-40B4-BE49-F238E27FC236}">
                <a16:creationId xmlns:a16="http://schemas.microsoft.com/office/drawing/2014/main" id="{51263AE9-5465-402C-AA2E-994FA74D4E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5636" y="6062496"/>
            <a:ext cx="2374106"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DA2E7E1C-CA05-4033-A477-4A336F4ECB3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bwMode="auto">
          <a:xfrm>
            <a:off x="2737247" y="6069338"/>
            <a:ext cx="5091113" cy="325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2F7FCD19-85B2-703F-3896-63F94CB5F4C4}"/>
              </a:ext>
            </a:extLst>
          </p:cNvPr>
          <p:cNvSpPr txBox="1"/>
          <p:nvPr/>
        </p:nvSpPr>
        <p:spPr>
          <a:xfrm>
            <a:off x="762000" y="9322595"/>
            <a:ext cx="39624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err="1">
                <a:ln>
                  <a:noFill/>
                </a:ln>
                <a:solidFill>
                  <a:srgbClr val="F79646">
                    <a:lumMod val="75000"/>
                  </a:srgbClr>
                </a:solidFill>
                <a:effectLst/>
                <a:uLnTx/>
                <a:uFillTx/>
                <a:latin typeface="Arial"/>
                <a:ea typeface="+mn-ea"/>
                <a:cs typeface="+mn-cs"/>
              </a:rPr>
              <a:t>Monifieth</a:t>
            </a:r>
            <a:r>
              <a:rPr kumimoji="0" lang="en-GB" sz="3000" b="0" i="0" u="none" strike="noStrike" kern="0" cap="none" spc="0" normalizeH="0" baseline="0" noProof="0" dirty="0">
                <a:ln>
                  <a:noFill/>
                </a:ln>
                <a:solidFill>
                  <a:srgbClr val="F79646">
                    <a:lumMod val="75000"/>
                  </a:srgbClr>
                </a:solidFill>
                <a:effectLst/>
                <a:uLnTx/>
                <a:uFillTx/>
                <a:latin typeface="Arial"/>
                <a:ea typeface="+mn-ea"/>
                <a:cs typeface="+mn-cs"/>
              </a:rPr>
              <a:t> High School</a:t>
            </a:r>
          </a:p>
          <a:p>
            <a:endParaRPr lang="en-GB" dirty="0"/>
          </a:p>
        </p:txBody>
      </p:sp>
    </p:spTree>
    <p:extLst>
      <p:ext uri="{BB962C8B-B14F-4D97-AF65-F5344CB8AC3E}">
        <p14:creationId xmlns:p14="http://schemas.microsoft.com/office/powerpoint/2010/main" val="1535673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6236" b="6236"/>
          <a:stretch>
            <a:fillRect/>
          </a:stretch>
        </p:blipFill>
        <p:spPr>
          <a:xfrm>
            <a:off x="184486" y="9391629"/>
            <a:ext cx="17919026" cy="285790"/>
          </a:xfrm>
          <a:prstGeom prst="rect">
            <a:avLst/>
          </a:prstGeom>
        </p:spPr>
      </p:pic>
      <p:pic>
        <p:nvPicPr>
          <p:cNvPr id="3" name="Picture 3"/>
          <p:cNvPicPr>
            <a:picLocks noChangeAspect="1"/>
          </p:cNvPicPr>
          <p:nvPr/>
        </p:nvPicPr>
        <p:blipFill>
          <a:blip r:embed="rId4"/>
          <a:srcRect l="892" t="10486" r="1165" b="183"/>
          <a:stretch>
            <a:fillRect/>
          </a:stretch>
        </p:blipFill>
        <p:spPr>
          <a:xfrm>
            <a:off x="4788000" y="-45029"/>
            <a:ext cx="13500000" cy="3640582"/>
          </a:xfrm>
          <a:prstGeom prst="rect">
            <a:avLst/>
          </a:prstGeom>
        </p:spPr>
      </p:pic>
      <p:pic>
        <p:nvPicPr>
          <p:cNvPr id="4" name="Picture 4"/>
          <p:cNvPicPr>
            <a:picLocks noChangeAspect="1"/>
          </p:cNvPicPr>
          <p:nvPr/>
        </p:nvPicPr>
        <p:blipFill>
          <a:blip r:embed="rId4"/>
          <a:srcRect l="892" t="10486" r="51175" b="183"/>
          <a:stretch>
            <a:fillRect/>
          </a:stretch>
        </p:blipFill>
        <p:spPr>
          <a:xfrm>
            <a:off x="0" y="-38100"/>
            <a:ext cx="6606862" cy="3640582"/>
          </a:xfrm>
          <a:prstGeom prst="rect">
            <a:avLst/>
          </a:prstGeom>
        </p:spPr>
      </p:pic>
      <p:pic>
        <p:nvPicPr>
          <p:cNvPr id="5" name="Picture 5"/>
          <p:cNvPicPr>
            <a:picLocks noChangeAspect="1"/>
          </p:cNvPicPr>
          <p:nvPr/>
        </p:nvPicPr>
        <p:blipFill>
          <a:blip r:embed="rId5"/>
          <a:srcRect r="304" b="304"/>
          <a:stretch>
            <a:fillRect/>
          </a:stretch>
        </p:blipFill>
        <p:spPr>
          <a:xfrm>
            <a:off x="1960853" y="7520472"/>
            <a:ext cx="1434159" cy="1661804"/>
          </a:xfrm>
          <a:prstGeom prst="rect">
            <a:avLst/>
          </a:prstGeom>
        </p:spPr>
      </p:pic>
      <p:pic>
        <p:nvPicPr>
          <p:cNvPr id="6" name="Picture 6"/>
          <p:cNvPicPr>
            <a:picLocks noChangeAspect="1"/>
          </p:cNvPicPr>
          <p:nvPr/>
        </p:nvPicPr>
        <p:blipFill>
          <a:blip r:embed="rId6"/>
          <a:srcRect r="942" b="942"/>
          <a:stretch>
            <a:fillRect/>
          </a:stretch>
        </p:blipFill>
        <p:spPr>
          <a:xfrm>
            <a:off x="7921524" y="7588908"/>
            <a:ext cx="1434159" cy="1669392"/>
          </a:xfrm>
          <a:prstGeom prst="rect">
            <a:avLst/>
          </a:prstGeom>
        </p:spPr>
      </p:pic>
      <p:pic>
        <p:nvPicPr>
          <p:cNvPr id="7" name="Picture 7"/>
          <p:cNvPicPr>
            <a:picLocks noChangeAspect="1"/>
          </p:cNvPicPr>
          <p:nvPr/>
        </p:nvPicPr>
        <p:blipFill>
          <a:blip r:embed="rId7"/>
          <a:srcRect r="1068" b="1068"/>
          <a:stretch>
            <a:fillRect/>
          </a:stretch>
        </p:blipFill>
        <p:spPr>
          <a:xfrm>
            <a:off x="4943386" y="7744063"/>
            <a:ext cx="1441747" cy="1661803"/>
          </a:xfrm>
          <a:prstGeom prst="rect">
            <a:avLst/>
          </a:prstGeom>
        </p:spPr>
      </p:pic>
      <p:pic>
        <p:nvPicPr>
          <p:cNvPr id="8" name="Picture 8"/>
          <p:cNvPicPr>
            <a:picLocks noChangeAspect="1"/>
          </p:cNvPicPr>
          <p:nvPr/>
        </p:nvPicPr>
        <p:blipFill>
          <a:blip r:embed="rId8"/>
          <a:srcRect r="1068" b="1068"/>
          <a:stretch>
            <a:fillRect/>
          </a:stretch>
        </p:blipFill>
        <p:spPr>
          <a:xfrm>
            <a:off x="13880571" y="7588908"/>
            <a:ext cx="1441749" cy="1669392"/>
          </a:xfrm>
          <a:prstGeom prst="rect">
            <a:avLst/>
          </a:prstGeom>
        </p:spPr>
      </p:pic>
      <p:pic>
        <p:nvPicPr>
          <p:cNvPr id="9" name="Picture 9"/>
          <p:cNvPicPr>
            <a:picLocks noChangeAspect="1"/>
          </p:cNvPicPr>
          <p:nvPr/>
        </p:nvPicPr>
        <p:blipFill>
          <a:blip r:embed="rId9"/>
          <a:srcRect r="1068" b="1068"/>
          <a:stretch>
            <a:fillRect/>
          </a:stretch>
        </p:blipFill>
        <p:spPr>
          <a:xfrm>
            <a:off x="10940531" y="7657939"/>
            <a:ext cx="1441749" cy="1669392"/>
          </a:xfrm>
          <a:prstGeom prst="rect">
            <a:avLst/>
          </a:prstGeom>
        </p:spPr>
      </p:pic>
      <p:grpSp>
        <p:nvGrpSpPr>
          <p:cNvPr id="10" name="Group 10"/>
          <p:cNvGrpSpPr/>
          <p:nvPr/>
        </p:nvGrpSpPr>
        <p:grpSpPr>
          <a:xfrm>
            <a:off x="6022419" y="4577710"/>
            <a:ext cx="2511981" cy="2523241"/>
            <a:chOff x="-613553" y="55908"/>
            <a:chExt cx="809173" cy="812800"/>
          </a:xfrm>
        </p:grpSpPr>
        <p:sp>
          <p:nvSpPr>
            <p:cNvPr id="11" name="Freeform 11"/>
            <p:cNvSpPr/>
            <p:nvPr/>
          </p:nvSpPr>
          <p:spPr>
            <a:xfrm>
              <a:off x="-613553" y="55908"/>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CCF00"/>
            </a:solidFill>
          </p:spPr>
        </p:sp>
        <p:sp>
          <p:nvSpPr>
            <p:cNvPr id="12" name="TextBox 12"/>
            <p:cNvSpPr txBox="1"/>
            <p:nvPr/>
          </p:nvSpPr>
          <p:spPr>
            <a:xfrm>
              <a:off x="-542560" y="97144"/>
              <a:ext cx="660400" cy="727075"/>
            </a:xfrm>
            <a:prstGeom prst="rect">
              <a:avLst/>
            </a:prstGeom>
          </p:spPr>
          <p:txBody>
            <a:bodyPr lIns="50800" tIns="50800" rIns="50800" bIns="50800" rtlCol="0" anchor="ctr"/>
            <a:lstStyle/>
            <a:p>
              <a:pPr algn="ctr">
                <a:lnSpc>
                  <a:spcPts val="3639"/>
                </a:lnSpc>
              </a:pPr>
              <a:r>
                <a:rPr lang="en-US" sz="2599">
                  <a:solidFill>
                    <a:srgbClr val="FFFFFF"/>
                  </a:solidFill>
                  <a:latin typeface="Helveticish"/>
                </a:rPr>
                <a:t>practitioners</a:t>
              </a:r>
            </a:p>
          </p:txBody>
        </p:sp>
      </p:grpSp>
      <p:sp>
        <p:nvSpPr>
          <p:cNvPr id="13" name="TextBox 13"/>
          <p:cNvSpPr txBox="1"/>
          <p:nvPr/>
        </p:nvSpPr>
        <p:spPr>
          <a:xfrm>
            <a:off x="632861" y="976665"/>
            <a:ext cx="17022279" cy="649605"/>
          </a:xfrm>
          <a:prstGeom prst="rect">
            <a:avLst/>
          </a:prstGeom>
        </p:spPr>
        <p:txBody>
          <a:bodyPr lIns="0" tIns="0" rIns="0" bIns="0" rtlCol="0" anchor="t">
            <a:spAutoFit/>
          </a:bodyPr>
          <a:lstStyle/>
          <a:p>
            <a:pPr algn="l">
              <a:lnSpc>
                <a:spcPts val="4860"/>
              </a:lnSpc>
            </a:pPr>
            <a:r>
              <a:rPr lang="en-US" sz="4500">
                <a:solidFill>
                  <a:srgbClr val="00205C"/>
                </a:solidFill>
                <a:latin typeface="Arimo Bold"/>
              </a:rPr>
              <a:t>Who can help?</a:t>
            </a:r>
          </a:p>
        </p:txBody>
      </p:sp>
      <p:grpSp>
        <p:nvGrpSpPr>
          <p:cNvPr id="14" name="Group 14"/>
          <p:cNvGrpSpPr/>
          <p:nvPr/>
        </p:nvGrpSpPr>
        <p:grpSpPr>
          <a:xfrm>
            <a:off x="1731232" y="2047915"/>
            <a:ext cx="2523241" cy="2523241"/>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A0029"/>
            </a:solidFill>
          </p:spPr>
        </p:sp>
        <p:sp>
          <p:nvSpPr>
            <p:cNvPr id="16" name="TextBox 16"/>
            <p:cNvSpPr txBox="1"/>
            <p:nvPr/>
          </p:nvSpPr>
          <p:spPr>
            <a:xfrm>
              <a:off x="76200" y="9525"/>
              <a:ext cx="660400" cy="727075"/>
            </a:xfrm>
            <a:prstGeom prst="rect">
              <a:avLst/>
            </a:prstGeom>
          </p:spPr>
          <p:txBody>
            <a:bodyPr lIns="50800" tIns="50800" rIns="50800" bIns="50800" rtlCol="0" anchor="ctr"/>
            <a:lstStyle/>
            <a:p>
              <a:pPr algn="ctr">
                <a:lnSpc>
                  <a:spcPts val="3639"/>
                </a:lnSpc>
              </a:pPr>
              <a:r>
                <a:rPr lang="en-US" sz="2599">
                  <a:solidFill>
                    <a:srgbClr val="FFFFFF"/>
                  </a:solidFill>
                  <a:latin typeface="Helveticish"/>
                </a:rPr>
                <a:t>children and young people</a:t>
              </a:r>
            </a:p>
          </p:txBody>
        </p:sp>
      </p:grpSp>
      <p:grpSp>
        <p:nvGrpSpPr>
          <p:cNvPr id="17" name="Group 17"/>
          <p:cNvGrpSpPr/>
          <p:nvPr/>
        </p:nvGrpSpPr>
        <p:grpSpPr>
          <a:xfrm>
            <a:off x="4622881" y="2102137"/>
            <a:ext cx="2511982" cy="2523241"/>
            <a:chOff x="-567379" y="149831"/>
            <a:chExt cx="809173" cy="812800"/>
          </a:xfrm>
        </p:grpSpPr>
        <p:sp>
          <p:nvSpPr>
            <p:cNvPr id="18" name="Freeform 18"/>
            <p:cNvSpPr/>
            <p:nvPr/>
          </p:nvSpPr>
          <p:spPr>
            <a:xfrm>
              <a:off x="-567379" y="149831"/>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9BAC"/>
            </a:solidFill>
          </p:spPr>
        </p:sp>
        <p:sp>
          <p:nvSpPr>
            <p:cNvPr id="19" name="TextBox 19"/>
            <p:cNvSpPr txBox="1"/>
            <p:nvPr/>
          </p:nvSpPr>
          <p:spPr>
            <a:xfrm>
              <a:off x="-492992" y="159356"/>
              <a:ext cx="660400" cy="727075"/>
            </a:xfrm>
            <a:prstGeom prst="rect">
              <a:avLst/>
            </a:prstGeom>
          </p:spPr>
          <p:txBody>
            <a:bodyPr lIns="50800" tIns="50800" rIns="50800" bIns="50800" rtlCol="0" anchor="ctr"/>
            <a:lstStyle/>
            <a:p>
              <a:pPr algn="ctr">
                <a:lnSpc>
                  <a:spcPts val="3639"/>
                </a:lnSpc>
              </a:pPr>
              <a:r>
                <a:rPr lang="en-US" sz="2599">
                  <a:solidFill>
                    <a:srgbClr val="FFFFFF"/>
                  </a:solidFill>
                  <a:latin typeface="Helveticish"/>
                </a:rPr>
                <a:t>parents and wider community</a:t>
              </a:r>
            </a:p>
          </p:txBody>
        </p:sp>
      </p:grpSp>
      <p:grpSp>
        <p:nvGrpSpPr>
          <p:cNvPr id="20" name="Group 20"/>
          <p:cNvGrpSpPr/>
          <p:nvPr/>
        </p:nvGrpSpPr>
        <p:grpSpPr>
          <a:xfrm>
            <a:off x="10138208" y="2086060"/>
            <a:ext cx="2519892" cy="2531187"/>
            <a:chOff x="1813" y="0"/>
            <a:chExt cx="809173"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E2B50"/>
            </a:solidFill>
          </p:spPr>
        </p:sp>
        <p:sp>
          <p:nvSpPr>
            <p:cNvPr id="22" name="TextBox 22"/>
            <p:cNvSpPr txBox="1"/>
            <p:nvPr/>
          </p:nvSpPr>
          <p:spPr>
            <a:xfrm>
              <a:off x="1813" y="9525"/>
              <a:ext cx="763424" cy="727075"/>
            </a:xfrm>
            <a:prstGeom prst="rect">
              <a:avLst/>
            </a:prstGeom>
          </p:spPr>
          <p:txBody>
            <a:bodyPr lIns="50800" tIns="50800" rIns="50800" bIns="50800" rtlCol="0" anchor="ctr"/>
            <a:lstStyle/>
            <a:p>
              <a:pPr algn="ctr">
                <a:lnSpc>
                  <a:spcPts val="3640"/>
                </a:lnSpc>
              </a:pPr>
              <a:r>
                <a:rPr lang="en-US" sz="2600" dirty="0">
                  <a:solidFill>
                    <a:srgbClr val="FFFFFF"/>
                  </a:solidFill>
                  <a:latin typeface="Helveticish"/>
                </a:rPr>
                <a:t>Kim Aplin Caroline Nicol </a:t>
              </a:r>
              <a:r>
                <a:rPr lang="en-US" sz="2600" dirty="0" err="1">
                  <a:solidFill>
                    <a:srgbClr val="FFFFFF"/>
                  </a:solidFill>
                  <a:latin typeface="Helveticish"/>
                </a:rPr>
                <a:t>PSDOs</a:t>
              </a:r>
              <a:endParaRPr lang="en-US" sz="2600" dirty="0">
                <a:solidFill>
                  <a:srgbClr val="FFFFFF"/>
                </a:solidFill>
                <a:latin typeface="Helveticish"/>
              </a:endParaRPr>
            </a:p>
          </p:txBody>
        </p:sp>
      </p:grpSp>
      <p:grpSp>
        <p:nvGrpSpPr>
          <p:cNvPr id="23" name="Group 23"/>
          <p:cNvGrpSpPr/>
          <p:nvPr/>
        </p:nvGrpSpPr>
        <p:grpSpPr>
          <a:xfrm>
            <a:off x="12912462" y="4733660"/>
            <a:ext cx="2519892" cy="2531187"/>
            <a:chOff x="54879" y="16038"/>
            <a:chExt cx="809173" cy="812800"/>
          </a:xfrm>
        </p:grpSpPr>
        <p:sp>
          <p:nvSpPr>
            <p:cNvPr id="24" name="Freeform 24"/>
            <p:cNvSpPr/>
            <p:nvPr/>
          </p:nvSpPr>
          <p:spPr>
            <a:xfrm>
              <a:off x="54879" y="16038"/>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CCF00"/>
            </a:solidFill>
          </p:spPr>
        </p:sp>
        <p:sp>
          <p:nvSpPr>
            <p:cNvPr id="25" name="TextBox 25"/>
            <p:cNvSpPr txBox="1"/>
            <p:nvPr/>
          </p:nvSpPr>
          <p:spPr>
            <a:xfrm>
              <a:off x="131603" y="66040"/>
              <a:ext cx="660400" cy="727075"/>
            </a:xfrm>
            <a:prstGeom prst="rect">
              <a:avLst/>
            </a:prstGeom>
          </p:spPr>
          <p:txBody>
            <a:bodyPr lIns="50800" tIns="50800" rIns="50800" bIns="50800" rtlCol="0" anchor="ctr"/>
            <a:lstStyle/>
            <a:p>
              <a:pPr algn="ctr">
                <a:lnSpc>
                  <a:spcPts val="3640"/>
                </a:lnSpc>
              </a:pPr>
              <a:r>
                <a:rPr lang="en-US" sz="2600" dirty="0">
                  <a:solidFill>
                    <a:srgbClr val="FFFFFF"/>
                  </a:solidFill>
                  <a:latin typeface="Helveticish"/>
                </a:rPr>
                <a:t>Ian Stewart </a:t>
              </a:r>
              <a:r>
                <a:rPr lang="en-US" sz="2600" dirty="0" err="1">
                  <a:solidFill>
                    <a:srgbClr val="FFFFFF"/>
                  </a:solidFill>
                  <a:latin typeface="Helveticish"/>
                </a:rPr>
                <a:t>DevelopmentOfficer</a:t>
              </a:r>
              <a:endParaRPr lang="en-US" sz="2600" dirty="0">
                <a:solidFill>
                  <a:srgbClr val="FFFFFF"/>
                </a:solidFill>
                <a:latin typeface="Helveticish"/>
              </a:endParaRPr>
            </a:p>
          </p:txBody>
        </p:sp>
      </p:grpSp>
      <p:grpSp>
        <p:nvGrpSpPr>
          <p:cNvPr id="26" name="Group 26"/>
          <p:cNvGrpSpPr/>
          <p:nvPr/>
        </p:nvGrpSpPr>
        <p:grpSpPr>
          <a:xfrm>
            <a:off x="12842060" y="2099323"/>
            <a:ext cx="2519892" cy="2531187"/>
            <a:chOff x="1813" y="0"/>
            <a:chExt cx="809173"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3308A"/>
            </a:solidFill>
          </p:spPr>
        </p:sp>
        <p:sp>
          <p:nvSpPr>
            <p:cNvPr id="28" name="TextBox 28"/>
            <p:cNvSpPr txBox="1"/>
            <p:nvPr/>
          </p:nvSpPr>
          <p:spPr>
            <a:xfrm>
              <a:off x="74634" y="14787"/>
              <a:ext cx="660400" cy="727075"/>
            </a:xfrm>
            <a:prstGeom prst="rect">
              <a:avLst/>
            </a:prstGeom>
          </p:spPr>
          <p:txBody>
            <a:bodyPr lIns="50800" tIns="50800" rIns="50800" bIns="50800" rtlCol="0" anchor="ctr"/>
            <a:lstStyle/>
            <a:p>
              <a:pPr algn="ctr">
                <a:lnSpc>
                  <a:spcPts val="3640"/>
                </a:lnSpc>
              </a:pPr>
              <a:r>
                <a:rPr lang="en-US" sz="2600" dirty="0">
                  <a:solidFill>
                    <a:srgbClr val="FFFFFF"/>
                  </a:solidFill>
                  <a:latin typeface="Helveticish"/>
                </a:rPr>
                <a:t>Mark Irwin / Fiona Shaw Regional officers</a:t>
              </a:r>
            </a:p>
          </p:txBody>
        </p:sp>
      </p:grpSp>
      <p:grpSp>
        <p:nvGrpSpPr>
          <p:cNvPr id="29" name="Group 29"/>
          <p:cNvGrpSpPr/>
          <p:nvPr/>
        </p:nvGrpSpPr>
        <p:grpSpPr>
          <a:xfrm>
            <a:off x="10138208" y="4677556"/>
            <a:ext cx="2519892" cy="2531187"/>
            <a:chOff x="-55446" y="-1595"/>
            <a:chExt cx="809173" cy="812800"/>
          </a:xfrm>
        </p:grpSpPr>
        <p:sp>
          <p:nvSpPr>
            <p:cNvPr id="30" name="Freeform 30"/>
            <p:cNvSpPr/>
            <p:nvPr/>
          </p:nvSpPr>
          <p:spPr>
            <a:xfrm>
              <a:off x="-55446" y="-1595"/>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A0029"/>
            </a:solidFill>
          </p:spPr>
        </p:sp>
        <p:sp>
          <p:nvSpPr>
            <p:cNvPr id="31" name="TextBox 31"/>
            <p:cNvSpPr txBox="1"/>
            <p:nvPr/>
          </p:nvSpPr>
          <p:spPr>
            <a:xfrm>
              <a:off x="18941" y="7930"/>
              <a:ext cx="660400" cy="727075"/>
            </a:xfrm>
            <a:prstGeom prst="rect">
              <a:avLst/>
            </a:prstGeom>
          </p:spPr>
          <p:txBody>
            <a:bodyPr lIns="50800" tIns="50800" rIns="50800" bIns="50800" rtlCol="0" anchor="ctr"/>
            <a:lstStyle/>
            <a:p>
              <a:pPr algn="ctr">
                <a:lnSpc>
                  <a:spcPts val="3640"/>
                </a:lnSpc>
              </a:pPr>
              <a:r>
                <a:rPr lang="en-US" sz="2600">
                  <a:solidFill>
                    <a:srgbClr val="FFFFFF"/>
                  </a:solidFill>
                  <a:latin typeface="Helveticish"/>
                </a:rPr>
                <a:t>STEM Nation  network members</a:t>
              </a:r>
            </a:p>
          </p:txBody>
        </p:sp>
      </p:grpSp>
      <p:grpSp>
        <p:nvGrpSpPr>
          <p:cNvPr id="32" name="Group 32"/>
          <p:cNvGrpSpPr/>
          <p:nvPr/>
        </p:nvGrpSpPr>
        <p:grpSpPr>
          <a:xfrm>
            <a:off x="408435" y="4573736"/>
            <a:ext cx="2511981" cy="2523241"/>
            <a:chOff x="1813" y="0"/>
            <a:chExt cx="809173"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E2B50"/>
            </a:solidFill>
          </p:spPr>
        </p:sp>
        <p:sp>
          <p:nvSpPr>
            <p:cNvPr id="34" name="TextBox 34"/>
            <p:cNvSpPr txBox="1"/>
            <p:nvPr/>
          </p:nvSpPr>
          <p:spPr>
            <a:xfrm>
              <a:off x="59204" y="23967"/>
              <a:ext cx="660400" cy="727075"/>
            </a:xfrm>
            <a:prstGeom prst="rect">
              <a:avLst/>
            </a:prstGeom>
          </p:spPr>
          <p:txBody>
            <a:bodyPr lIns="50800" tIns="50800" rIns="50800" bIns="50800" rtlCol="0" anchor="ctr"/>
            <a:lstStyle/>
            <a:p>
              <a:pPr algn="ctr">
                <a:lnSpc>
                  <a:spcPts val="3639"/>
                </a:lnSpc>
              </a:pPr>
              <a:r>
                <a:rPr lang="en-US" sz="2599">
                  <a:solidFill>
                    <a:srgbClr val="FFFFFF"/>
                  </a:solidFill>
                  <a:latin typeface="Helveticish"/>
                </a:rPr>
                <a:t>partners</a:t>
              </a:r>
            </a:p>
          </p:txBody>
        </p:sp>
      </p:grpSp>
      <p:pic>
        <p:nvPicPr>
          <p:cNvPr id="35" name="Picture 3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620725">
            <a:off x="3695750" y="8071153"/>
            <a:ext cx="897963" cy="842963"/>
          </a:xfrm>
          <a:prstGeom prst="rect">
            <a:avLst/>
          </a:prstGeom>
        </p:spPr>
      </p:pic>
      <p:pic>
        <p:nvPicPr>
          <p:cNvPr id="36" name="Picture 3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620725">
            <a:off x="12682444" y="8071153"/>
            <a:ext cx="897963" cy="842963"/>
          </a:xfrm>
          <a:prstGeom prst="rect">
            <a:avLst/>
          </a:prstGeom>
        </p:spPr>
      </p:pic>
      <p:pic>
        <p:nvPicPr>
          <p:cNvPr id="37" name="Picture 3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620725">
            <a:off x="6723397" y="8071153"/>
            <a:ext cx="897963" cy="842963"/>
          </a:xfrm>
          <a:prstGeom prst="rect">
            <a:avLst/>
          </a:prstGeom>
        </p:spPr>
      </p:pic>
      <p:pic>
        <p:nvPicPr>
          <p:cNvPr id="38" name="Picture 3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2620725">
            <a:off x="724627" y="8153484"/>
            <a:ext cx="897963" cy="842963"/>
          </a:xfrm>
          <a:prstGeom prst="rect">
            <a:avLst/>
          </a:prstGeom>
        </p:spPr>
      </p:pic>
      <p:pic>
        <p:nvPicPr>
          <p:cNvPr id="39" name="Picture 3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2620725">
            <a:off x="9742404" y="8071153"/>
            <a:ext cx="897963" cy="842963"/>
          </a:xfrm>
          <a:prstGeom prst="rect">
            <a:avLst/>
          </a:prstGeom>
        </p:spPr>
      </p:pic>
      <p:pic>
        <p:nvPicPr>
          <p:cNvPr id="40" name="Picture 40"/>
          <p:cNvPicPr>
            <a:picLocks noChangeAspect="1"/>
          </p:cNvPicPr>
          <p:nvPr/>
        </p:nvPicPr>
        <p:blipFill>
          <a:blip r:embed="rId20"/>
          <a:srcRect r="175" b="306"/>
          <a:stretch>
            <a:fillRect/>
          </a:stretch>
        </p:blipFill>
        <p:spPr>
          <a:xfrm>
            <a:off x="15841506" y="8152671"/>
            <a:ext cx="2165973" cy="954862"/>
          </a:xfrm>
          <a:prstGeom prst="rect">
            <a:avLst/>
          </a:prstGeom>
        </p:spPr>
      </p:pic>
      <p:grpSp>
        <p:nvGrpSpPr>
          <p:cNvPr id="44" name="Group 43">
            <a:extLst>
              <a:ext uri="{FF2B5EF4-FFF2-40B4-BE49-F238E27FC236}">
                <a16:creationId xmlns:a16="http://schemas.microsoft.com/office/drawing/2014/main" id="{86C91C57-A9EB-57B9-8C23-B2FBBD5300B7}"/>
              </a:ext>
            </a:extLst>
          </p:cNvPr>
          <p:cNvGrpSpPr/>
          <p:nvPr/>
        </p:nvGrpSpPr>
        <p:grpSpPr>
          <a:xfrm>
            <a:off x="3132204" y="4569764"/>
            <a:ext cx="2519892" cy="2531187"/>
            <a:chOff x="3041682" y="3158577"/>
            <a:chExt cx="2519892" cy="2531187"/>
          </a:xfrm>
        </p:grpSpPr>
        <p:sp>
          <p:nvSpPr>
            <p:cNvPr id="42" name="Freeform 27">
              <a:extLst>
                <a:ext uri="{FF2B5EF4-FFF2-40B4-BE49-F238E27FC236}">
                  <a16:creationId xmlns:a16="http://schemas.microsoft.com/office/drawing/2014/main" id="{FB6D9C63-7977-275C-53C6-D149FB6F9FBA}"/>
                </a:ext>
              </a:extLst>
            </p:cNvPr>
            <p:cNvSpPr/>
            <p:nvPr/>
          </p:nvSpPr>
          <p:spPr>
            <a:xfrm>
              <a:off x="3041682" y="3158577"/>
              <a:ext cx="2519892" cy="253118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73308A"/>
            </a:solidFill>
          </p:spPr>
        </p:sp>
        <p:sp>
          <p:nvSpPr>
            <p:cNvPr id="43" name="TextBox 28">
              <a:extLst>
                <a:ext uri="{FF2B5EF4-FFF2-40B4-BE49-F238E27FC236}">
                  <a16:creationId xmlns:a16="http://schemas.microsoft.com/office/drawing/2014/main" id="{C2E3CD90-EEA0-4F4F-333D-7F2112BA748C}"/>
                </a:ext>
              </a:extLst>
            </p:cNvPr>
            <p:cNvSpPr txBox="1"/>
            <p:nvPr/>
          </p:nvSpPr>
          <p:spPr>
            <a:xfrm>
              <a:off x="3252603" y="3235587"/>
              <a:ext cx="2056589" cy="2264226"/>
            </a:xfrm>
            <a:prstGeom prst="rect">
              <a:avLst/>
            </a:prstGeom>
          </p:spPr>
          <p:txBody>
            <a:bodyPr lIns="50800" tIns="50800" rIns="50800" bIns="50800" rtlCol="0" anchor="ctr"/>
            <a:lstStyle/>
            <a:p>
              <a:pPr algn="ctr">
                <a:lnSpc>
                  <a:spcPts val="3000"/>
                </a:lnSpc>
              </a:pPr>
              <a:r>
                <a:rPr lang="en-US" sz="2600">
                  <a:solidFill>
                    <a:srgbClr val="FFFFFF"/>
                  </a:solidFill>
                  <a:latin typeface="Helveticish"/>
                </a:rPr>
                <a:t>community learning &amp; development colleagues</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12649200" cy="1143000"/>
          </a:xfrm>
        </p:spPr>
        <p:txBody>
          <a:bodyPr>
            <a:noAutofit/>
          </a:bodyPr>
          <a:lstStyle/>
          <a:p>
            <a:pPr algn="l"/>
            <a:r>
              <a:rPr lang="en-GB" sz="5400" b="1" dirty="0">
                <a:solidFill>
                  <a:schemeClr val="tx2"/>
                </a:solidFill>
              </a:rPr>
              <a:t>Support Structures / Opportunities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0793" y="4693715"/>
            <a:ext cx="2857500" cy="2857500"/>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02436" y="5195906"/>
            <a:ext cx="1434159" cy="1661804"/>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53500" y="6026808"/>
            <a:ext cx="1434159" cy="1669392"/>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98642" y="3160256"/>
            <a:ext cx="1441748" cy="1661804"/>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45910" y="1955510"/>
            <a:ext cx="1441749" cy="1669392"/>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57294" y="3991158"/>
            <a:ext cx="1441749" cy="1669392"/>
          </a:xfrm>
          <a:prstGeom prst="rect">
            <a:avLst/>
          </a:prstGeom>
        </p:spPr>
      </p:pic>
      <p:graphicFrame>
        <p:nvGraphicFramePr>
          <p:cNvPr id="10" name="Content Placeholder 9"/>
          <p:cNvGraphicFramePr>
            <a:graphicFrameLocks noGrp="1"/>
          </p:cNvGraphicFramePr>
          <p:nvPr>
            <p:ph idx="1"/>
            <p:extLst>
              <p:ext uri="{D42A27DB-BD31-4B8C-83A1-F6EECF244321}">
                <p14:modId xmlns:p14="http://schemas.microsoft.com/office/powerpoint/2010/main" val="1513619456"/>
              </p:ext>
            </p:extLst>
          </p:nvPr>
        </p:nvGraphicFramePr>
        <p:xfrm>
          <a:off x="600341" y="2034540"/>
          <a:ext cx="14106259" cy="7787640"/>
        </p:xfrm>
        <a:graphic>
          <a:graphicData uri="http://schemas.openxmlformats.org/drawingml/2006/table">
            <a:tbl>
              <a:tblPr>
                <a:tableStyleId>{5C22544A-7EE6-4342-B048-85BDC9FD1C3A}</a:tableStyleId>
              </a:tblPr>
              <a:tblGrid>
                <a:gridCol w="14106259">
                  <a:extLst>
                    <a:ext uri="{9D8B030D-6E8A-4147-A177-3AD203B41FA5}">
                      <a16:colId xmlns:a16="http://schemas.microsoft.com/office/drawing/2014/main" val="366833537"/>
                    </a:ext>
                  </a:extLst>
                </a:gridCol>
              </a:tblGrid>
              <a:tr h="20759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dirty="0">
                          <a:solidFill>
                            <a:schemeClr val="tx2"/>
                          </a:solidFill>
                          <a:effectLst/>
                          <a:latin typeface="Calibri" panose="020F0502020204030204" pitchFamily="34" charset="0"/>
                          <a:ea typeface="+mn-ea"/>
                          <a:cs typeface="Calibri" panose="020F0502020204030204" pitchFamily="34" charset="0"/>
                        </a:rPr>
                        <a:t>Initial</a:t>
                      </a:r>
                      <a:r>
                        <a:rPr lang="en-GB" sz="3600" b="1" kern="1200" baseline="0" dirty="0">
                          <a:solidFill>
                            <a:schemeClr val="tx2"/>
                          </a:solidFill>
                          <a:effectLst/>
                          <a:latin typeface="Calibri" panose="020F0502020204030204" pitchFamily="34" charset="0"/>
                          <a:ea typeface="+mn-ea"/>
                          <a:cs typeface="Calibri" panose="020F0502020204030204" pitchFamily="34" charset="0"/>
                        </a:rPr>
                        <a:t> Support within Northern Alliance:</a:t>
                      </a:r>
                      <a:endParaRPr lang="en-GB" sz="3600" b="1" kern="1200" dirty="0">
                        <a:solidFill>
                          <a:schemeClr val="tx2"/>
                        </a:solidFill>
                        <a:effectLst/>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kern="1200" dirty="0">
                          <a:solidFill>
                            <a:schemeClr val="tx2"/>
                          </a:solidFill>
                          <a:effectLst/>
                          <a:latin typeface="Calibri" panose="020F0502020204030204" pitchFamily="34" charset="0"/>
                          <a:ea typeface="+mn-ea"/>
                          <a:cs typeface="Calibri" panose="020F0502020204030204" pitchFamily="34" charset="0"/>
                        </a:rPr>
                        <a:t>Mark Irwin – Regional</a:t>
                      </a:r>
                      <a:r>
                        <a:rPr lang="en-GB" sz="3600" kern="1200" baseline="0" dirty="0">
                          <a:solidFill>
                            <a:schemeClr val="tx2"/>
                          </a:solidFill>
                          <a:effectLst/>
                          <a:latin typeface="Calibri" panose="020F0502020204030204" pitchFamily="34" charset="0"/>
                          <a:ea typeface="+mn-ea"/>
                          <a:cs typeface="Calibri" panose="020F0502020204030204" pitchFamily="34" charset="0"/>
                        </a:rPr>
                        <a:t> STEM Education Officer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kern="1200" baseline="0" dirty="0">
                          <a:solidFill>
                            <a:schemeClr val="tx2"/>
                          </a:solidFill>
                          <a:effectLst/>
                          <a:latin typeface="Calibri" panose="020F0502020204030204" pitchFamily="34" charset="0"/>
                          <a:ea typeface="+mn-ea"/>
                          <a:cs typeface="Calibri" panose="020F0502020204030204" pitchFamily="34" charset="0"/>
                        </a:rPr>
                        <a:t>Fiona Shaw – Regional STEM Education Officer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kern="1200" baseline="0" dirty="0">
                          <a:solidFill>
                            <a:schemeClr val="tx2"/>
                          </a:solidFill>
                          <a:effectLst/>
                          <a:latin typeface="Calibri" panose="020F0502020204030204" pitchFamily="34" charset="0"/>
                          <a:ea typeface="+mn-ea"/>
                          <a:cs typeface="Calibri" panose="020F0502020204030204" pitchFamily="34" charset="0"/>
                        </a:rPr>
                        <a:t>Kim Aplin– </a:t>
                      </a:r>
                      <a:r>
                        <a:rPr lang="en-GB" sz="3600" kern="1200" baseline="0" dirty="0" err="1">
                          <a:solidFill>
                            <a:schemeClr val="tx2"/>
                          </a:solidFill>
                          <a:effectLst/>
                          <a:latin typeface="Calibri" panose="020F0502020204030204" pitchFamily="34" charset="0"/>
                          <a:ea typeface="+mn-ea"/>
                          <a:cs typeface="Calibri" panose="020F0502020204030204" pitchFamily="34" charset="0"/>
                        </a:rPr>
                        <a:t>RAiSE</a:t>
                      </a:r>
                      <a:r>
                        <a:rPr lang="en-GB" sz="3600" kern="1200" baseline="0" dirty="0">
                          <a:solidFill>
                            <a:schemeClr val="tx2"/>
                          </a:solidFill>
                          <a:effectLst/>
                          <a:latin typeface="Calibri" panose="020F0502020204030204" pitchFamily="34" charset="0"/>
                          <a:ea typeface="+mn-ea"/>
                          <a:cs typeface="Calibri" panose="020F0502020204030204" pitchFamily="34" charset="0"/>
                        </a:rPr>
                        <a:t> </a:t>
                      </a:r>
                      <a:r>
                        <a:rPr lang="en-GB" sz="3600" kern="1200" baseline="0" dirty="0" err="1">
                          <a:solidFill>
                            <a:schemeClr val="tx2"/>
                          </a:solidFill>
                          <a:effectLst/>
                          <a:latin typeface="Calibri" panose="020F0502020204030204" pitchFamily="34" charset="0"/>
                          <a:ea typeface="+mn-ea"/>
                          <a:cs typeface="Calibri" panose="020F0502020204030204" pitchFamily="34" charset="0"/>
                        </a:rPr>
                        <a:t>PSDO</a:t>
                      </a:r>
                      <a:r>
                        <a:rPr lang="en-GB" sz="3600" kern="1200" baseline="0" dirty="0">
                          <a:solidFill>
                            <a:schemeClr val="tx2"/>
                          </a:solidFill>
                          <a:effectLst/>
                          <a:latin typeface="Calibri" panose="020F0502020204030204" pitchFamily="34" charset="0"/>
                          <a:ea typeface="+mn-ea"/>
                          <a:cs typeface="Calibri" panose="020F0502020204030204" pitchFamily="34" charset="0"/>
                        </a:rPr>
                        <a:t> (kim.aplin@aberdeenshire.gov.uk)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kern="1200" baseline="0" dirty="0">
                          <a:solidFill>
                            <a:schemeClr val="tx2"/>
                          </a:solidFill>
                          <a:effectLst/>
                          <a:latin typeface="Calibri" panose="020F0502020204030204" pitchFamily="34" charset="0"/>
                          <a:ea typeface="+mn-ea"/>
                          <a:cs typeface="Calibri" panose="020F0502020204030204" pitchFamily="34" charset="0"/>
                        </a:rPr>
                        <a:t>Caroline Aplin – </a:t>
                      </a:r>
                      <a:r>
                        <a:rPr lang="en-GB" sz="3600" kern="1200" baseline="0" dirty="0" err="1">
                          <a:solidFill>
                            <a:schemeClr val="tx2"/>
                          </a:solidFill>
                          <a:effectLst/>
                          <a:latin typeface="Calibri" panose="020F0502020204030204" pitchFamily="34" charset="0"/>
                          <a:ea typeface="+mn-ea"/>
                          <a:cs typeface="Calibri" panose="020F0502020204030204" pitchFamily="34" charset="0"/>
                        </a:rPr>
                        <a:t>RAiSE</a:t>
                      </a:r>
                      <a:r>
                        <a:rPr lang="en-GB" sz="3600" kern="1200" baseline="0" dirty="0">
                          <a:solidFill>
                            <a:schemeClr val="tx2"/>
                          </a:solidFill>
                          <a:effectLst/>
                          <a:latin typeface="Calibri" panose="020F0502020204030204" pitchFamily="34" charset="0"/>
                          <a:ea typeface="+mn-ea"/>
                          <a:cs typeface="Calibri" panose="020F0502020204030204" pitchFamily="34" charset="0"/>
                        </a:rPr>
                        <a:t> </a:t>
                      </a:r>
                      <a:r>
                        <a:rPr lang="en-GB" sz="3600" kern="1200" baseline="0" dirty="0" err="1">
                          <a:solidFill>
                            <a:schemeClr val="tx2"/>
                          </a:solidFill>
                          <a:effectLst/>
                          <a:latin typeface="Calibri" panose="020F0502020204030204" pitchFamily="34" charset="0"/>
                          <a:ea typeface="+mn-ea"/>
                          <a:cs typeface="Calibri" panose="020F0502020204030204" pitchFamily="34" charset="0"/>
                        </a:rPr>
                        <a:t>PSDO</a:t>
                      </a:r>
                      <a:r>
                        <a:rPr lang="en-GB" sz="3600" kern="1200" baseline="0" dirty="0">
                          <a:solidFill>
                            <a:schemeClr val="tx2"/>
                          </a:solidFill>
                          <a:effectLst/>
                          <a:latin typeface="Calibri" panose="020F0502020204030204" pitchFamily="34" charset="0"/>
                          <a:ea typeface="+mn-ea"/>
                          <a:cs typeface="Calibri" panose="020F0502020204030204" pitchFamily="34" charset="0"/>
                        </a:rPr>
                        <a:t>  (caroline.nicol2@aberdeenshire.gov.uk)</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4000" kern="1200" baseline="0" dirty="0">
                        <a:solidFill>
                          <a:schemeClr val="tx2"/>
                        </a:solidFill>
                        <a:effectLst/>
                        <a:latin typeface="Calibri" panose="020F0502020204030204" pitchFamily="34" charset="0"/>
                        <a:ea typeface="+mn-ea"/>
                        <a:cs typeface="Calibri" panose="020F0502020204030204" pitchFamily="34" charset="0"/>
                      </a:endParaRPr>
                    </a:p>
                  </a:txBody>
                  <a:tcPr marL="137160" marR="13716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4158231"/>
                  </a:ext>
                </a:extLst>
              </a:tr>
              <a:tr h="1514682">
                <a:tc>
                  <a:txBody>
                    <a:bodyPr/>
                    <a:lstStyle/>
                    <a:p>
                      <a:pPr algn="l"/>
                      <a:r>
                        <a:rPr lang="en-US" sz="3600" b="1" kern="1200" dirty="0">
                          <a:solidFill>
                            <a:schemeClr val="tx2"/>
                          </a:solidFill>
                          <a:effectLst/>
                          <a:latin typeface="Calibri" panose="020F0502020204030204" pitchFamily="34" charset="0"/>
                          <a:ea typeface="+mn-ea"/>
                          <a:cs typeface="Calibri" panose="020F0502020204030204" pitchFamily="34" charset="0"/>
                        </a:rPr>
                        <a:t>Collegiate</a:t>
                      </a:r>
                      <a:r>
                        <a:rPr lang="en-US" sz="3600" b="1" kern="1200" baseline="0" dirty="0">
                          <a:solidFill>
                            <a:schemeClr val="tx2"/>
                          </a:solidFill>
                          <a:effectLst/>
                          <a:latin typeface="Calibri" panose="020F0502020204030204" pitchFamily="34" charset="0"/>
                          <a:ea typeface="+mn-ea"/>
                          <a:cs typeface="Calibri" panose="020F0502020204030204" pitchFamily="34" charset="0"/>
                        </a:rPr>
                        <a:t> Support:</a:t>
                      </a:r>
                    </a:p>
                    <a:p>
                      <a:pPr algn="l"/>
                      <a:r>
                        <a:rPr lang="en-US" sz="3600" kern="1200" baseline="0" dirty="0">
                          <a:solidFill>
                            <a:schemeClr val="tx2"/>
                          </a:solidFill>
                          <a:effectLst/>
                          <a:latin typeface="Calibri" panose="020F0502020204030204" pitchFamily="34" charset="0"/>
                          <a:ea typeface="+mn-ea"/>
                          <a:cs typeface="Calibri" panose="020F0502020204030204" pitchFamily="34" charset="0"/>
                        </a:rPr>
                        <a:t>STEM Coordinators, STEM Networks, colleagues, </a:t>
                      </a:r>
                      <a:r>
                        <a:rPr lang="en-US" sz="3600" kern="1200" baseline="0" dirty="0" err="1">
                          <a:solidFill>
                            <a:schemeClr val="tx2"/>
                          </a:solidFill>
                          <a:effectLst/>
                          <a:latin typeface="Calibri" panose="020F0502020204030204" pitchFamily="34" charset="0"/>
                          <a:ea typeface="+mn-ea"/>
                          <a:cs typeface="Calibri" panose="020F0502020204030204" pitchFamily="34" charset="0"/>
                        </a:rPr>
                        <a:t>etc</a:t>
                      </a:r>
                      <a:endParaRPr lang="en-US" sz="3600" kern="1200" baseline="0" dirty="0">
                        <a:solidFill>
                          <a:schemeClr val="tx2"/>
                        </a:solidFill>
                        <a:effectLst/>
                        <a:latin typeface="Calibri" panose="020F0502020204030204" pitchFamily="34" charset="0"/>
                        <a:ea typeface="+mn-ea"/>
                        <a:cs typeface="Calibri" panose="020F0502020204030204" pitchFamily="34" charset="0"/>
                      </a:endParaRPr>
                    </a:p>
                    <a:p>
                      <a:pPr algn="l"/>
                      <a:endParaRPr lang="en-GB" sz="4800" dirty="0">
                        <a:solidFill>
                          <a:schemeClr val="tx2"/>
                        </a:solidFill>
                        <a:latin typeface="Calibri" panose="020F0502020204030204" pitchFamily="34" charset="0"/>
                        <a:cs typeface="Calibri" panose="020F0502020204030204" pitchFamily="34" charset="0"/>
                      </a:endParaRPr>
                    </a:p>
                  </a:txBody>
                  <a:tcPr marL="137160" marR="13716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3330092"/>
                  </a:ext>
                </a:extLst>
              </a:tr>
              <a:tr h="2331720">
                <a:tc>
                  <a:txBody>
                    <a:bodyPr/>
                    <a:lstStyle/>
                    <a:p>
                      <a:pPr algn="l"/>
                      <a:r>
                        <a:rPr lang="en-GB" sz="3600" b="1" dirty="0">
                          <a:solidFill>
                            <a:schemeClr val="tx2"/>
                          </a:solidFill>
                          <a:latin typeface="Calibri" panose="020F0502020204030204" pitchFamily="34" charset="0"/>
                          <a:cs typeface="Calibri" panose="020F0502020204030204" pitchFamily="34" charset="0"/>
                        </a:rPr>
                        <a:t>Partners / Supporters :</a:t>
                      </a:r>
                    </a:p>
                    <a:p>
                      <a:pPr algn="l"/>
                      <a:r>
                        <a:rPr lang="en-GB" sz="3600" dirty="0">
                          <a:solidFill>
                            <a:schemeClr val="tx2"/>
                          </a:solidFill>
                          <a:latin typeface="Calibri" panose="020F0502020204030204" pitchFamily="34" charset="0"/>
                          <a:cs typeface="Calibri" panose="020F0502020204030204" pitchFamily="34" charset="0"/>
                        </a:rPr>
                        <a:t>STEM</a:t>
                      </a:r>
                      <a:r>
                        <a:rPr lang="en-GB" sz="3600" baseline="0" dirty="0">
                          <a:solidFill>
                            <a:schemeClr val="tx2"/>
                          </a:solidFill>
                          <a:latin typeface="Calibri" panose="020F0502020204030204" pitchFamily="34" charset="0"/>
                          <a:cs typeface="Calibri" panose="020F0502020204030204" pitchFamily="34" charset="0"/>
                        </a:rPr>
                        <a:t> Ambassadors, </a:t>
                      </a:r>
                      <a:r>
                        <a:rPr lang="en-GB" sz="3600" baseline="0" dirty="0" err="1">
                          <a:solidFill>
                            <a:schemeClr val="tx2"/>
                          </a:solidFill>
                          <a:latin typeface="Calibri" panose="020F0502020204030204" pitchFamily="34" charset="0"/>
                          <a:cs typeface="Calibri" panose="020F0502020204030204" pitchFamily="34" charset="0"/>
                        </a:rPr>
                        <a:t>SSERC</a:t>
                      </a:r>
                      <a:r>
                        <a:rPr lang="en-GB" sz="3600" baseline="0" dirty="0">
                          <a:solidFill>
                            <a:schemeClr val="tx2"/>
                          </a:solidFill>
                          <a:latin typeface="Calibri" panose="020F0502020204030204" pitchFamily="34" charset="0"/>
                          <a:cs typeface="Calibri" panose="020F0502020204030204" pitchFamily="34" charset="0"/>
                        </a:rPr>
                        <a:t>, Aberdeen Science Centre, </a:t>
                      </a:r>
                      <a:r>
                        <a:rPr lang="en-GB" sz="3600" baseline="0" dirty="0" err="1">
                          <a:solidFill>
                            <a:schemeClr val="tx2"/>
                          </a:solidFill>
                          <a:latin typeface="Calibri" panose="020F0502020204030204" pitchFamily="34" charset="0"/>
                          <a:cs typeface="Calibri" panose="020F0502020204030204" pitchFamily="34" charset="0"/>
                        </a:rPr>
                        <a:t>RHET</a:t>
                      </a:r>
                      <a:r>
                        <a:rPr lang="en-GB" sz="3600" baseline="0" dirty="0">
                          <a:solidFill>
                            <a:schemeClr val="tx2"/>
                          </a:solidFill>
                          <a:latin typeface="Calibri" panose="020F0502020204030204" pitchFamily="34" charset="0"/>
                          <a:cs typeface="Calibri" panose="020F0502020204030204" pitchFamily="34" charset="0"/>
                        </a:rPr>
                        <a:t>, Royal Society of Chemistry, The Royal Society, Universities, Colleges and many more</a:t>
                      </a:r>
                      <a:endParaRPr lang="en-GB" sz="3600" dirty="0">
                        <a:solidFill>
                          <a:schemeClr val="tx2"/>
                        </a:solidFill>
                        <a:latin typeface="Calibri" panose="020F0502020204030204" pitchFamily="34" charset="0"/>
                        <a:cs typeface="Calibri" panose="020F0502020204030204" pitchFamily="34" charset="0"/>
                      </a:endParaRPr>
                    </a:p>
                  </a:txBody>
                  <a:tcPr marL="137160" marR="13716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9601449"/>
                  </a:ext>
                </a:extLst>
              </a:tr>
            </a:tbl>
          </a:graphicData>
        </a:graphic>
      </p:graphicFrame>
      <p:sp>
        <p:nvSpPr>
          <p:cNvPr id="9" name="TextBox 6">
            <a:hlinkClick r:id="rId9"/>
          </p:cNvPr>
          <p:cNvSpPr txBox="1"/>
          <p:nvPr/>
        </p:nvSpPr>
        <p:spPr>
          <a:xfrm>
            <a:off x="9027069" y="7306609"/>
            <a:ext cx="6609526" cy="551433"/>
          </a:xfrm>
          <a:prstGeom prst="rect">
            <a:avLst/>
          </a:prstGeom>
        </p:spPr>
        <p:txBody>
          <a:bodyPr wrap="square" lIns="0" tIns="0" rIns="0" bIns="0" rtlCol="0" anchor="t">
            <a:spAutoFit/>
          </a:bodyPr>
          <a:lstStyle/>
          <a:p>
            <a:pPr marL="325527" lvl="1" algn="ctr">
              <a:lnSpc>
                <a:spcPts val="4320"/>
              </a:lnSpc>
            </a:pPr>
            <a:r>
              <a:rPr lang="en-US" sz="4000" spc="-140" dirty="0">
                <a:solidFill>
                  <a:schemeClr val="tx2"/>
                </a:solidFill>
                <a:latin typeface="+mj-lt"/>
                <a:hlinkClick r:id="rId10"/>
              </a:rPr>
              <a:t>Networks</a:t>
            </a:r>
            <a:endParaRPr lang="en-US" sz="3600" spc="-143" dirty="0">
              <a:solidFill>
                <a:srgbClr val="3D3C3B"/>
              </a:solidFill>
              <a:latin typeface="Open Sans"/>
            </a:endParaRPr>
          </a:p>
        </p:txBody>
      </p:sp>
    </p:spTree>
    <p:extLst>
      <p:ext uri="{BB962C8B-B14F-4D97-AF65-F5344CB8AC3E}">
        <p14:creationId xmlns:p14="http://schemas.microsoft.com/office/powerpoint/2010/main" val="124823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Qr code&#10;&#10;Description automatically generated">
            <a:extLst>
              <a:ext uri="{FF2B5EF4-FFF2-40B4-BE49-F238E27FC236}">
                <a16:creationId xmlns:a16="http://schemas.microsoft.com/office/drawing/2014/main" id="{AFD99911-643D-68D5-8217-7EC162D3A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9636" y="3715583"/>
            <a:ext cx="3577556" cy="3577556"/>
          </a:xfrm>
          <a:prstGeom prst="rect">
            <a:avLst/>
          </a:prstGeom>
        </p:spPr>
      </p:pic>
      <p:pic>
        <p:nvPicPr>
          <p:cNvPr id="2" name="Picture 2"/>
          <p:cNvPicPr>
            <a:picLocks noChangeAspect="1"/>
          </p:cNvPicPr>
          <p:nvPr/>
        </p:nvPicPr>
        <p:blipFill>
          <a:blip r:embed="rId4"/>
          <a:srcRect l="5861" t="42033" r="3537" b="51802"/>
          <a:stretch>
            <a:fillRect/>
          </a:stretch>
        </p:blipFill>
        <p:spPr>
          <a:xfrm>
            <a:off x="609824" y="9441711"/>
            <a:ext cx="17287987" cy="529347"/>
          </a:xfrm>
          <a:prstGeom prst="rect">
            <a:avLst/>
          </a:prstGeom>
        </p:spPr>
      </p:pic>
      <p:pic>
        <p:nvPicPr>
          <p:cNvPr id="3" name="Picture 3"/>
          <p:cNvPicPr>
            <a:picLocks noChangeAspect="1"/>
          </p:cNvPicPr>
          <p:nvPr/>
        </p:nvPicPr>
        <p:blipFill>
          <a:blip r:embed="rId5"/>
          <a:srcRect/>
          <a:stretch>
            <a:fillRect/>
          </a:stretch>
        </p:blipFill>
        <p:spPr>
          <a:xfrm>
            <a:off x="305396" y="282872"/>
            <a:ext cx="4687832" cy="220668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5394" y="5110898"/>
            <a:ext cx="3302757" cy="311660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891373" y="7071595"/>
            <a:ext cx="2516151" cy="2314859"/>
          </a:xfrm>
          <a:prstGeom prst="rect">
            <a:avLst/>
          </a:prstGeom>
        </p:spPr>
      </p:pic>
      <p:sp>
        <p:nvSpPr>
          <p:cNvPr id="6" name="TextBox 6"/>
          <p:cNvSpPr txBox="1"/>
          <p:nvPr/>
        </p:nvSpPr>
        <p:spPr>
          <a:xfrm>
            <a:off x="4049307" y="3579767"/>
            <a:ext cx="8523693" cy="4247317"/>
          </a:xfrm>
          <a:prstGeom prst="rect">
            <a:avLst/>
          </a:prstGeom>
        </p:spPr>
        <p:txBody>
          <a:bodyPr wrap="square" lIns="0" tIns="0" rIns="0" bIns="0" rtlCol="0" anchor="t">
            <a:spAutoFit/>
          </a:bodyPr>
          <a:lstStyle/>
          <a:p>
            <a:pPr>
              <a:spcAft>
                <a:spcPts val="1200"/>
              </a:spcAft>
            </a:pPr>
            <a:r>
              <a:rPr lang="en-US" sz="4400">
                <a:solidFill>
                  <a:schemeClr val="accent1">
                    <a:lumMod val="50000"/>
                  </a:schemeClr>
                </a:solidFill>
              </a:rPr>
              <a:t>Regular drop in sessions for interested and registered settings.</a:t>
            </a:r>
          </a:p>
          <a:p>
            <a:pPr>
              <a:spcAft>
                <a:spcPts val="1200"/>
              </a:spcAft>
            </a:pPr>
            <a:endParaRPr lang="en-US" sz="4400">
              <a:solidFill>
                <a:schemeClr val="accent1">
                  <a:lumMod val="50000"/>
                </a:schemeClr>
              </a:solidFill>
            </a:endParaRPr>
          </a:p>
          <a:p>
            <a:pPr>
              <a:spcAft>
                <a:spcPts val="1200"/>
              </a:spcAft>
            </a:pPr>
            <a:r>
              <a:rPr lang="en-US" sz="4400">
                <a:solidFill>
                  <a:schemeClr val="accent1">
                    <a:lumMod val="50000"/>
                  </a:schemeClr>
                </a:solidFill>
              </a:rPr>
              <a:t>STEM Nation Network Sessions</a:t>
            </a:r>
          </a:p>
          <a:p>
            <a:pPr algn="l">
              <a:spcAft>
                <a:spcPts val="1200"/>
              </a:spcAft>
            </a:pPr>
            <a:endParaRPr lang="en-US" sz="3000">
              <a:solidFill>
                <a:srgbClr val="737373"/>
              </a:solidFill>
              <a:latin typeface="Open Sans Light Bold"/>
            </a:endParaRPr>
          </a:p>
          <a:p>
            <a:pPr algn="l">
              <a:spcAft>
                <a:spcPts val="1200"/>
              </a:spcAft>
            </a:pPr>
            <a:endParaRPr lang="en-US" sz="3000">
              <a:solidFill>
                <a:srgbClr val="737373"/>
              </a:solidFill>
              <a:latin typeface="Open Sans Light Bold"/>
            </a:endParaRPr>
          </a:p>
        </p:txBody>
      </p:sp>
      <p:pic>
        <p:nvPicPr>
          <p:cNvPr id="7" name="Picture 7"/>
          <p:cNvPicPr>
            <a:picLocks noChangeAspect="1"/>
          </p:cNvPicPr>
          <p:nvPr/>
        </p:nvPicPr>
        <p:blipFill>
          <a:blip r:embed="rId10"/>
          <a:srcRect r="571" b="609"/>
          <a:stretch>
            <a:fillRect/>
          </a:stretch>
        </p:blipFill>
        <p:spPr>
          <a:xfrm>
            <a:off x="5395499" y="163595"/>
            <a:ext cx="3070041" cy="2919330"/>
          </a:xfrm>
          <a:prstGeom prst="rect">
            <a:avLst/>
          </a:prstGeom>
        </p:spPr>
      </p:pic>
      <p:pic>
        <p:nvPicPr>
          <p:cNvPr id="8" name="Picture 8"/>
          <p:cNvPicPr>
            <a:picLocks noChangeAspect="1"/>
          </p:cNvPicPr>
          <p:nvPr/>
        </p:nvPicPr>
        <p:blipFill>
          <a:blip r:embed="rId11"/>
          <a:srcRect r="383" b="421"/>
          <a:stretch>
            <a:fillRect/>
          </a:stretch>
        </p:blipFill>
        <p:spPr>
          <a:xfrm>
            <a:off x="11561398" y="147646"/>
            <a:ext cx="3103585" cy="2951228"/>
          </a:xfrm>
          <a:prstGeom prst="rect">
            <a:avLst/>
          </a:prstGeom>
        </p:spPr>
      </p:pic>
      <p:pic>
        <p:nvPicPr>
          <p:cNvPr id="9" name="Picture 9"/>
          <p:cNvPicPr>
            <a:picLocks noChangeAspect="1"/>
          </p:cNvPicPr>
          <p:nvPr/>
        </p:nvPicPr>
        <p:blipFill>
          <a:blip r:embed="rId12"/>
          <a:srcRect r="571" b="609"/>
          <a:stretch>
            <a:fillRect/>
          </a:stretch>
        </p:blipFill>
        <p:spPr>
          <a:xfrm>
            <a:off x="8611756" y="197012"/>
            <a:ext cx="2949642" cy="2804842"/>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4811200" y="131890"/>
            <a:ext cx="3086611" cy="2935086"/>
          </a:xfrm>
          <a:prstGeom prst="rect">
            <a:avLst/>
          </a:prstGeom>
        </p:spPr>
      </p:pic>
      <p:sp>
        <p:nvSpPr>
          <p:cNvPr id="11" name="TextBox 11"/>
          <p:cNvSpPr txBox="1"/>
          <p:nvPr/>
        </p:nvSpPr>
        <p:spPr>
          <a:xfrm>
            <a:off x="9144000" y="1338780"/>
            <a:ext cx="1861912" cy="832920"/>
          </a:xfrm>
          <a:prstGeom prst="rect">
            <a:avLst/>
          </a:prstGeom>
        </p:spPr>
        <p:txBody>
          <a:bodyPr lIns="0" tIns="0" rIns="0" bIns="0" rtlCol="0" anchor="t">
            <a:spAutoFit/>
          </a:bodyPr>
          <a:lstStyle/>
          <a:p>
            <a:pPr algn="ctr">
              <a:lnSpc>
                <a:spcPts val="3355"/>
              </a:lnSpc>
            </a:pPr>
            <a:r>
              <a:rPr lang="en-US" sz="2395" dirty="0">
                <a:solidFill>
                  <a:srgbClr val="FFFFFF"/>
                </a:solidFill>
                <a:latin typeface="Helveticish Bold"/>
              </a:rPr>
              <a:t>ELC</a:t>
            </a:r>
          </a:p>
          <a:p>
            <a:pPr algn="ctr">
              <a:lnSpc>
                <a:spcPts val="3355"/>
              </a:lnSpc>
            </a:pPr>
            <a:r>
              <a:rPr lang="en-US" sz="2395" dirty="0">
                <a:solidFill>
                  <a:srgbClr val="FFFFFF"/>
                </a:solidFill>
                <a:latin typeface="Helveticish Bold"/>
              </a:rPr>
              <a:t>settings</a:t>
            </a:r>
          </a:p>
        </p:txBody>
      </p:sp>
      <p:sp>
        <p:nvSpPr>
          <p:cNvPr id="12" name="TextBox 12"/>
          <p:cNvSpPr txBox="1"/>
          <p:nvPr/>
        </p:nvSpPr>
        <p:spPr>
          <a:xfrm>
            <a:off x="15449143" y="1262580"/>
            <a:ext cx="1810724" cy="832920"/>
          </a:xfrm>
          <a:prstGeom prst="rect">
            <a:avLst/>
          </a:prstGeom>
        </p:spPr>
        <p:txBody>
          <a:bodyPr lIns="0" tIns="0" rIns="0" bIns="0" rtlCol="0" anchor="t">
            <a:spAutoFit/>
          </a:bodyPr>
          <a:lstStyle/>
          <a:p>
            <a:pPr algn="ctr">
              <a:lnSpc>
                <a:spcPts val="3352"/>
              </a:lnSpc>
            </a:pPr>
            <a:r>
              <a:rPr lang="en-US" sz="2395" dirty="0">
                <a:solidFill>
                  <a:srgbClr val="FFFFFF"/>
                </a:solidFill>
                <a:latin typeface="Helveticish Bold"/>
              </a:rPr>
              <a:t>secondary schools</a:t>
            </a:r>
          </a:p>
        </p:txBody>
      </p:sp>
      <p:sp>
        <p:nvSpPr>
          <p:cNvPr id="13" name="TextBox 13"/>
          <p:cNvSpPr txBox="1"/>
          <p:nvPr/>
        </p:nvSpPr>
        <p:spPr>
          <a:xfrm>
            <a:off x="12306190" y="1257300"/>
            <a:ext cx="1714260" cy="832920"/>
          </a:xfrm>
          <a:prstGeom prst="rect">
            <a:avLst/>
          </a:prstGeom>
        </p:spPr>
        <p:txBody>
          <a:bodyPr lIns="0" tIns="0" rIns="0" bIns="0" rtlCol="0" anchor="t">
            <a:spAutoFit/>
          </a:bodyPr>
          <a:lstStyle/>
          <a:p>
            <a:pPr algn="ctr">
              <a:lnSpc>
                <a:spcPts val="3356"/>
              </a:lnSpc>
            </a:pPr>
            <a:r>
              <a:rPr lang="en-US" sz="2396" dirty="0">
                <a:solidFill>
                  <a:srgbClr val="FFFFFF"/>
                </a:solidFill>
                <a:latin typeface="Helveticish Bold"/>
              </a:rPr>
              <a:t>primary schools</a:t>
            </a:r>
          </a:p>
        </p:txBody>
      </p:sp>
      <p:sp>
        <p:nvSpPr>
          <p:cNvPr id="14" name="TextBox 14"/>
          <p:cNvSpPr txBox="1"/>
          <p:nvPr/>
        </p:nvSpPr>
        <p:spPr>
          <a:xfrm>
            <a:off x="5997369" y="1181546"/>
            <a:ext cx="1861912" cy="1308009"/>
          </a:xfrm>
          <a:prstGeom prst="rect">
            <a:avLst/>
          </a:prstGeom>
        </p:spPr>
        <p:txBody>
          <a:bodyPr lIns="0" tIns="0" rIns="0" bIns="0" rtlCol="0" anchor="t">
            <a:spAutoFit/>
          </a:bodyPr>
          <a:lstStyle/>
          <a:p>
            <a:pPr algn="ctr">
              <a:lnSpc>
                <a:spcPts val="3495"/>
              </a:lnSpc>
            </a:pPr>
            <a:r>
              <a:rPr lang="en-US" sz="2495">
                <a:solidFill>
                  <a:srgbClr val="FFFFFF"/>
                </a:solidFill>
                <a:latin typeface="Helveticish Bold"/>
              </a:rPr>
              <a:t>STEM Nation update</a:t>
            </a:r>
          </a:p>
        </p:txBody>
      </p:sp>
      <p:sp>
        <p:nvSpPr>
          <p:cNvPr id="16" name="TextBox 6">
            <a:hlinkClick r:id="rId15"/>
            <a:extLst>
              <a:ext uri="{FF2B5EF4-FFF2-40B4-BE49-F238E27FC236}">
                <a16:creationId xmlns:a16="http://schemas.microsoft.com/office/drawing/2014/main" id="{300DB8C1-BDBE-4FBC-8D93-9849958B0133}"/>
              </a:ext>
            </a:extLst>
          </p:cNvPr>
          <p:cNvSpPr txBox="1"/>
          <p:nvPr/>
        </p:nvSpPr>
        <p:spPr>
          <a:xfrm>
            <a:off x="11678474" y="7071595"/>
            <a:ext cx="6609526" cy="551433"/>
          </a:xfrm>
          <a:prstGeom prst="rect">
            <a:avLst/>
          </a:prstGeom>
        </p:spPr>
        <p:txBody>
          <a:bodyPr wrap="square" lIns="0" tIns="0" rIns="0" bIns="0" rtlCol="0" anchor="t">
            <a:spAutoFit/>
          </a:bodyPr>
          <a:lstStyle/>
          <a:p>
            <a:pPr marL="325527" lvl="1" algn="ctr">
              <a:lnSpc>
                <a:spcPts val="4320"/>
              </a:lnSpc>
            </a:pPr>
            <a:r>
              <a:rPr lang="en-US" sz="4000" spc="-140">
                <a:solidFill>
                  <a:schemeClr val="tx2"/>
                </a:solidFill>
                <a:latin typeface="+mj-lt"/>
                <a:hlinkClick r:id="rId16"/>
              </a:rPr>
              <a:t>Upcoming STEM Events</a:t>
            </a:r>
            <a:endParaRPr lang="en-US" sz="3600" spc="-143">
              <a:solidFill>
                <a:srgbClr val="3D3C3B"/>
              </a:solidFill>
              <a:latin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236" b="6236"/>
          <a:stretch>
            <a:fillRect/>
          </a:stretch>
        </p:blipFill>
        <p:spPr>
          <a:xfrm>
            <a:off x="184486" y="9391629"/>
            <a:ext cx="17919026" cy="285790"/>
          </a:xfrm>
          <a:prstGeom prst="rect">
            <a:avLst/>
          </a:prstGeom>
        </p:spPr>
      </p:pic>
      <p:pic>
        <p:nvPicPr>
          <p:cNvPr id="3" name="Picture 3"/>
          <p:cNvPicPr>
            <a:picLocks noChangeAspect="1"/>
          </p:cNvPicPr>
          <p:nvPr/>
        </p:nvPicPr>
        <p:blipFill>
          <a:blip r:embed="rId3"/>
          <a:srcRect r="1019" b="886"/>
          <a:stretch>
            <a:fillRect/>
          </a:stretch>
        </p:blipFill>
        <p:spPr>
          <a:xfrm>
            <a:off x="500511" y="822666"/>
            <a:ext cx="3370472" cy="1350000"/>
          </a:xfrm>
          <a:prstGeom prst="rect">
            <a:avLst/>
          </a:prstGeom>
        </p:spPr>
      </p:pic>
      <p:pic>
        <p:nvPicPr>
          <p:cNvPr id="4" name="Picture 4"/>
          <p:cNvPicPr>
            <a:picLocks noChangeAspect="1"/>
          </p:cNvPicPr>
          <p:nvPr/>
        </p:nvPicPr>
        <p:blipFill>
          <a:blip r:embed="rId4"/>
          <a:srcRect l="1013" t="8952" r="1629" b="93"/>
          <a:stretch>
            <a:fillRect/>
          </a:stretch>
        </p:blipFill>
        <p:spPr>
          <a:xfrm>
            <a:off x="4788000" y="-19050"/>
            <a:ext cx="13500000" cy="5157244"/>
          </a:xfrm>
          <a:prstGeom prst="rect">
            <a:avLst/>
          </a:prstGeom>
        </p:spPr>
      </p:pic>
      <p:pic>
        <p:nvPicPr>
          <p:cNvPr id="5" name="Picture 5"/>
          <p:cNvPicPr>
            <a:picLocks noChangeAspect="1"/>
          </p:cNvPicPr>
          <p:nvPr/>
        </p:nvPicPr>
        <p:blipFill>
          <a:blip r:embed="rId4"/>
          <a:srcRect l="1013" t="8952" r="51758" b="93"/>
          <a:stretch>
            <a:fillRect/>
          </a:stretch>
        </p:blipFill>
        <p:spPr>
          <a:xfrm>
            <a:off x="0" y="-19050"/>
            <a:ext cx="6548907" cy="5157244"/>
          </a:xfrm>
          <a:prstGeom prst="rect">
            <a:avLst/>
          </a:prstGeom>
        </p:spPr>
      </p:pic>
      <p:sp>
        <p:nvSpPr>
          <p:cNvPr id="6" name="TextBox 6"/>
          <p:cNvSpPr txBox="1"/>
          <p:nvPr/>
        </p:nvSpPr>
        <p:spPr>
          <a:xfrm>
            <a:off x="1348738" y="2807478"/>
            <a:ext cx="13533120" cy="1161793"/>
          </a:xfrm>
          <a:prstGeom prst="rect">
            <a:avLst/>
          </a:prstGeom>
        </p:spPr>
        <p:txBody>
          <a:bodyPr lIns="0" tIns="0" rIns="0" bIns="0" rtlCol="0" anchor="t">
            <a:spAutoFit/>
          </a:bodyPr>
          <a:lstStyle/>
          <a:p>
            <a:pPr algn="l">
              <a:lnSpc>
                <a:spcPts val="8748"/>
              </a:lnSpc>
            </a:pPr>
            <a:r>
              <a:rPr lang="en-US" sz="9600" dirty="0">
                <a:solidFill>
                  <a:srgbClr val="00205C"/>
                </a:solidFill>
              </a:rPr>
              <a:t>STEM Nation Award </a:t>
            </a:r>
          </a:p>
        </p:txBody>
      </p:sp>
      <p:sp>
        <p:nvSpPr>
          <p:cNvPr id="7" name="TextBox 7"/>
          <p:cNvSpPr txBox="1"/>
          <p:nvPr/>
        </p:nvSpPr>
        <p:spPr>
          <a:xfrm>
            <a:off x="1250522" y="5295900"/>
            <a:ext cx="13796534" cy="3209405"/>
          </a:xfrm>
          <a:prstGeom prst="rect">
            <a:avLst/>
          </a:prstGeom>
        </p:spPr>
        <p:txBody>
          <a:bodyPr wrap="square" lIns="0" tIns="0" rIns="0" bIns="0" rtlCol="0" anchor="t">
            <a:spAutoFit/>
          </a:bodyPr>
          <a:lstStyle/>
          <a:p>
            <a:pPr algn="l">
              <a:lnSpc>
                <a:spcPts val="3888"/>
              </a:lnSpc>
            </a:pPr>
            <a:r>
              <a:rPr lang="en-US" sz="4400" dirty="0">
                <a:solidFill>
                  <a:srgbClr val="3D3C3B"/>
                </a:solidFill>
              </a:rPr>
              <a:t>Kim Aplin &amp; Caroline Nicol – </a:t>
            </a:r>
            <a:r>
              <a:rPr lang="en-US" sz="4400" dirty="0" err="1">
                <a:solidFill>
                  <a:srgbClr val="3D3C3B"/>
                </a:solidFill>
              </a:rPr>
              <a:t>RAiSE</a:t>
            </a:r>
            <a:r>
              <a:rPr lang="en-US" sz="4400" dirty="0">
                <a:solidFill>
                  <a:srgbClr val="3D3C3B"/>
                </a:solidFill>
              </a:rPr>
              <a:t> </a:t>
            </a:r>
            <a:r>
              <a:rPr lang="en-US" sz="4400" dirty="0" err="1">
                <a:solidFill>
                  <a:srgbClr val="3D3C3B"/>
                </a:solidFill>
              </a:rPr>
              <a:t>PSDOs</a:t>
            </a:r>
            <a:endParaRPr lang="en-US" sz="4400" dirty="0">
              <a:solidFill>
                <a:srgbClr val="3D3C3B"/>
              </a:solidFill>
            </a:endParaRPr>
          </a:p>
          <a:p>
            <a:r>
              <a:rPr lang="en-US" sz="4400" dirty="0">
                <a:solidFill>
                  <a:srgbClr val="3D3C3B"/>
                </a:solidFill>
              </a:rPr>
              <a:t>Mark Irwin – Regional STEM Education Officer</a:t>
            </a:r>
          </a:p>
          <a:p>
            <a:r>
              <a:rPr lang="en-US" sz="4400" dirty="0">
                <a:solidFill>
                  <a:srgbClr val="3D3C3B"/>
                </a:solidFill>
              </a:rPr>
              <a:t>Fiona Shaw – Regional STEM Education Officer</a:t>
            </a:r>
          </a:p>
          <a:p>
            <a:pPr>
              <a:spcAft>
                <a:spcPts val="1200"/>
              </a:spcAft>
            </a:pPr>
            <a:r>
              <a:rPr lang="en-US" sz="4400" dirty="0">
                <a:solidFill>
                  <a:srgbClr val="3D3C3B"/>
                </a:solidFill>
              </a:rPr>
              <a:t>Ian Stewart – Development Officer (STEM Nation Award)</a:t>
            </a:r>
          </a:p>
          <a:p>
            <a:pPr algn="l">
              <a:lnSpc>
                <a:spcPts val="3888"/>
              </a:lnSpc>
            </a:pPr>
            <a:endParaRPr lang="en-US" sz="4400" dirty="0">
              <a:solidFill>
                <a:srgbClr val="3D3C3B"/>
              </a:solidFill>
            </a:endParaRPr>
          </a:p>
        </p:txBody>
      </p:sp>
      <p:pic>
        <p:nvPicPr>
          <p:cNvPr id="8" name="Picture 8"/>
          <p:cNvPicPr>
            <a:picLocks noChangeAspect="1"/>
          </p:cNvPicPr>
          <p:nvPr/>
        </p:nvPicPr>
        <p:blipFill>
          <a:blip r:embed="rId5"/>
          <a:srcRect r="1652" b="1652"/>
          <a:stretch>
            <a:fillRect/>
          </a:stretch>
        </p:blipFill>
        <p:spPr>
          <a:xfrm>
            <a:off x="1250522" y="8281205"/>
            <a:ext cx="1273993" cy="955495"/>
          </a:xfrm>
          <a:prstGeom prst="rect">
            <a:avLst/>
          </a:prstGeom>
        </p:spPr>
      </p:pic>
      <p:sp>
        <p:nvSpPr>
          <p:cNvPr id="9" name="TextBox 9"/>
          <p:cNvSpPr txBox="1"/>
          <p:nvPr/>
        </p:nvSpPr>
        <p:spPr>
          <a:xfrm>
            <a:off x="3324205" y="7790825"/>
            <a:ext cx="15273746" cy="1524328"/>
          </a:xfrm>
          <a:prstGeom prst="rect">
            <a:avLst/>
          </a:prstGeom>
        </p:spPr>
        <p:txBody>
          <a:bodyPr lIns="0" tIns="0" rIns="0" bIns="0" rtlCol="0" anchor="t">
            <a:spAutoFit/>
          </a:bodyPr>
          <a:lstStyle/>
          <a:p>
            <a:pPr algn="l">
              <a:lnSpc>
                <a:spcPts val="3888"/>
              </a:lnSpc>
            </a:pPr>
            <a:endParaRPr lang="en-US" sz="4400" u="sng" dirty="0">
              <a:solidFill>
                <a:srgbClr val="275B9C"/>
              </a:solidFill>
            </a:endParaRPr>
          </a:p>
          <a:p>
            <a:pPr algn="l">
              <a:lnSpc>
                <a:spcPts val="3888"/>
              </a:lnSpc>
            </a:pPr>
            <a:r>
              <a:rPr lang="en-US" sz="4400" u="sng" dirty="0" err="1">
                <a:solidFill>
                  <a:srgbClr val="275B9C"/>
                </a:solidFill>
              </a:rPr>
              <a:t>STEM@educationscotland.gov.scot</a:t>
            </a:r>
            <a:endParaRPr lang="en-US" sz="4400" u="sng" dirty="0">
              <a:solidFill>
                <a:srgbClr val="275B9C"/>
              </a:solidFill>
            </a:endParaRPr>
          </a:p>
          <a:p>
            <a:pPr algn="l">
              <a:lnSpc>
                <a:spcPts val="3888"/>
              </a:lnSpc>
            </a:pPr>
            <a:r>
              <a:rPr lang="en-US" sz="4400" dirty="0">
                <a:solidFill>
                  <a:srgbClr val="3D3C3B"/>
                </a:solidFill>
              </a:rPr>
              <a:t> </a:t>
            </a:r>
          </a:p>
        </p:txBody>
      </p:sp>
      <p:sp>
        <p:nvSpPr>
          <p:cNvPr id="10" name="TextBox 10"/>
          <p:cNvSpPr txBox="1"/>
          <p:nvPr/>
        </p:nvSpPr>
        <p:spPr>
          <a:xfrm>
            <a:off x="1295400" y="3997722"/>
            <a:ext cx="13533120" cy="722505"/>
          </a:xfrm>
          <a:prstGeom prst="rect">
            <a:avLst/>
          </a:prstGeom>
        </p:spPr>
        <p:txBody>
          <a:bodyPr lIns="0" tIns="0" rIns="0" bIns="0" rtlCol="0" anchor="t">
            <a:spAutoFit/>
          </a:bodyPr>
          <a:lstStyle/>
          <a:p>
            <a:pPr>
              <a:lnSpc>
                <a:spcPts val="5400"/>
              </a:lnSpc>
            </a:pPr>
            <a:r>
              <a:rPr lang="en-US" sz="6000" dirty="0" err="1">
                <a:solidFill>
                  <a:srgbClr val="00205C"/>
                </a:solidFill>
              </a:rPr>
              <a:t>Aberdeenshire</a:t>
            </a:r>
            <a:r>
              <a:rPr lang="en-US" sz="6000" dirty="0">
                <a:solidFill>
                  <a:srgbClr val="00205C"/>
                </a:solidFill>
              </a:rPr>
              <a:t> – 7 February 2023</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665751" y="5036293"/>
            <a:ext cx="3591252" cy="3591252"/>
          </a:xfrm>
          <a:prstGeom prst="rect">
            <a:avLst/>
          </a:prstGeom>
        </p:spPr>
      </p:pic>
      <p:sp>
        <p:nvSpPr>
          <p:cNvPr id="13" name="TextBox 6">
            <a:hlinkClick r:id="rId7"/>
          </p:cNvPr>
          <p:cNvSpPr txBox="1"/>
          <p:nvPr/>
        </p:nvSpPr>
        <p:spPr>
          <a:xfrm>
            <a:off x="13792200" y="8473181"/>
            <a:ext cx="4805751" cy="1102866"/>
          </a:xfrm>
          <a:prstGeom prst="rect">
            <a:avLst/>
          </a:prstGeom>
        </p:spPr>
        <p:txBody>
          <a:bodyPr wrap="square" lIns="0" tIns="0" rIns="0" bIns="0" rtlCol="0" anchor="t">
            <a:spAutoFit/>
          </a:bodyPr>
          <a:lstStyle/>
          <a:p>
            <a:pPr marL="325527" lvl="1" algn="ctr">
              <a:lnSpc>
                <a:spcPts val="4320"/>
              </a:lnSpc>
            </a:pPr>
            <a:r>
              <a:rPr lang="en-US" sz="4000" spc="-140" dirty="0">
                <a:solidFill>
                  <a:schemeClr val="tx2"/>
                </a:solidFill>
                <a:latin typeface="+mj-lt"/>
                <a:hlinkClick r:id="rId8"/>
              </a:rPr>
              <a:t>STEM Nation </a:t>
            </a:r>
          </a:p>
          <a:p>
            <a:pPr marL="325527" lvl="1" algn="ctr">
              <a:lnSpc>
                <a:spcPts val="4320"/>
              </a:lnSpc>
            </a:pPr>
            <a:r>
              <a:rPr lang="en-US" sz="4000" spc="-140" dirty="0">
                <a:solidFill>
                  <a:schemeClr val="tx2"/>
                </a:solidFill>
                <a:latin typeface="+mj-lt"/>
                <a:hlinkClick r:id="rId8"/>
              </a:rPr>
              <a:t>Award </a:t>
            </a:r>
            <a:endParaRPr lang="en-US" sz="3600" spc="-143" dirty="0">
              <a:solidFill>
                <a:srgbClr val="3D3C3B"/>
              </a:solidFill>
              <a:latin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6236" b="6236"/>
          <a:stretch>
            <a:fillRect/>
          </a:stretch>
        </p:blipFill>
        <p:spPr>
          <a:xfrm>
            <a:off x="184486" y="9391629"/>
            <a:ext cx="17919026" cy="285790"/>
          </a:xfrm>
          <a:prstGeom prst="rect">
            <a:avLst/>
          </a:prstGeom>
        </p:spPr>
      </p:pic>
      <p:pic>
        <p:nvPicPr>
          <p:cNvPr id="3" name="Picture 3"/>
          <p:cNvPicPr>
            <a:picLocks noChangeAspect="1"/>
          </p:cNvPicPr>
          <p:nvPr/>
        </p:nvPicPr>
        <p:blipFill>
          <a:blip r:embed="rId4"/>
          <a:srcRect r="1019" b="886"/>
          <a:stretch>
            <a:fillRect/>
          </a:stretch>
        </p:blipFill>
        <p:spPr>
          <a:xfrm>
            <a:off x="500511" y="822666"/>
            <a:ext cx="3370472" cy="1350000"/>
          </a:xfrm>
          <a:prstGeom prst="rect">
            <a:avLst/>
          </a:prstGeom>
        </p:spPr>
      </p:pic>
      <p:pic>
        <p:nvPicPr>
          <p:cNvPr id="4" name="Picture 4"/>
          <p:cNvPicPr>
            <a:picLocks noChangeAspect="1"/>
          </p:cNvPicPr>
          <p:nvPr/>
        </p:nvPicPr>
        <p:blipFill>
          <a:blip r:embed="rId5"/>
          <a:srcRect r="464" b="713"/>
          <a:stretch>
            <a:fillRect/>
          </a:stretch>
        </p:blipFill>
        <p:spPr>
          <a:xfrm>
            <a:off x="14721395" y="7886700"/>
            <a:ext cx="3062288" cy="1350000"/>
          </a:xfrm>
          <a:prstGeom prst="rect">
            <a:avLst/>
          </a:prstGeom>
        </p:spPr>
      </p:pic>
      <p:pic>
        <p:nvPicPr>
          <p:cNvPr id="5" name="Picture 5"/>
          <p:cNvPicPr>
            <a:picLocks noChangeAspect="1"/>
          </p:cNvPicPr>
          <p:nvPr/>
        </p:nvPicPr>
        <p:blipFill>
          <a:blip r:embed="rId6"/>
          <a:srcRect l="1013" t="8952" r="1629" b="93"/>
          <a:stretch>
            <a:fillRect/>
          </a:stretch>
        </p:blipFill>
        <p:spPr>
          <a:xfrm>
            <a:off x="4788000" y="0"/>
            <a:ext cx="13500000" cy="5157244"/>
          </a:xfrm>
          <a:prstGeom prst="rect">
            <a:avLst/>
          </a:prstGeom>
        </p:spPr>
      </p:pic>
      <p:pic>
        <p:nvPicPr>
          <p:cNvPr id="6" name="Picture 6"/>
          <p:cNvPicPr>
            <a:picLocks noChangeAspect="1"/>
          </p:cNvPicPr>
          <p:nvPr/>
        </p:nvPicPr>
        <p:blipFill>
          <a:blip r:embed="rId6"/>
          <a:srcRect l="1013" t="8952" r="51758" b="93"/>
          <a:stretch>
            <a:fillRect/>
          </a:stretch>
        </p:blipFill>
        <p:spPr>
          <a:xfrm>
            <a:off x="0" y="-19050"/>
            <a:ext cx="6548907" cy="5157244"/>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790410" y="3099844"/>
            <a:ext cx="2596065" cy="4114800"/>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386475" y="2947461"/>
            <a:ext cx="5601832" cy="4114800"/>
          </a:xfrm>
          <a:prstGeom prst="rect">
            <a:avLst/>
          </a:prstGeom>
        </p:spPr>
      </p:pic>
      <p:sp>
        <p:nvSpPr>
          <p:cNvPr id="9" name="TextBox 9"/>
          <p:cNvSpPr txBox="1"/>
          <p:nvPr/>
        </p:nvSpPr>
        <p:spPr>
          <a:xfrm>
            <a:off x="6211966" y="3820724"/>
            <a:ext cx="3975728" cy="1804093"/>
          </a:xfrm>
          <a:prstGeom prst="rect">
            <a:avLst/>
          </a:prstGeom>
        </p:spPr>
        <p:txBody>
          <a:bodyPr lIns="0" tIns="0" rIns="0" bIns="0" rtlCol="0" anchor="t">
            <a:spAutoFit/>
          </a:bodyPr>
          <a:lstStyle/>
          <a:p>
            <a:pPr algn="ctr">
              <a:lnSpc>
                <a:spcPts val="7136"/>
              </a:lnSpc>
            </a:pPr>
            <a:r>
              <a:rPr lang="en-US" sz="5097">
                <a:solidFill>
                  <a:srgbClr val="FFFFFF"/>
                </a:solidFill>
                <a:latin typeface="Helveticish"/>
              </a:rPr>
              <a:t>Any questions ?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6236" b="6236"/>
          <a:stretch>
            <a:fillRect/>
          </a:stretch>
        </p:blipFill>
        <p:spPr>
          <a:xfrm>
            <a:off x="184486" y="9391629"/>
            <a:ext cx="17919026" cy="285790"/>
          </a:xfrm>
          <a:prstGeom prst="rect">
            <a:avLst/>
          </a:prstGeom>
        </p:spPr>
      </p:pic>
      <p:pic>
        <p:nvPicPr>
          <p:cNvPr id="3" name="Picture 3"/>
          <p:cNvPicPr>
            <a:picLocks noChangeAspect="1"/>
          </p:cNvPicPr>
          <p:nvPr/>
        </p:nvPicPr>
        <p:blipFill>
          <a:blip r:embed="rId4"/>
          <a:srcRect l="892" t="10486" r="1165" b="183"/>
          <a:stretch>
            <a:fillRect/>
          </a:stretch>
        </p:blipFill>
        <p:spPr>
          <a:xfrm>
            <a:off x="4788000" y="0"/>
            <a:ext cx="13500000" cy="3640582"/>
          </a:xfrm>
          <a:prstGeom prst="rect">
            <a:avLst/>
          </a:prstGeom>
        </p:spPr>
      </p:pic>
      <p:pic>
        <p:nvPicPr>
          <p:cNvPr id="4" name="Picture 4"/>
          <p:cNvPicPr>
            <a:picLocks noChangeAspect="1"/>
          </p:cNvPicPr>
          <p:nvPr/>
        </p:nvPicPr>
        <p:blipFill>
          <a:blip r:embed="rId4"/>
          <a:srcRect l="892" t="10486" r="51175" b="183"/>
          <a:stretch>
            <a:fillRect/>
          </a:stretch>
        </p:blipFill>
        <p:spPr>
          <a:xfrm>
            <a:off x="0" y="-19050"/>
            <a:ext cx="6606862" cy="3640582"/>
          </a:xfrm>
          <a:prstGeom prst="rect">
            <a:avLst/>
          </a:prstGeom>
        </p:spPr>
      </p:pic>
      <p:pic>
        <p:nvPicPr>
          <p:cNvPr id="20"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743200" y="1337389"/>
            <a:ext cx="7122013" cy="4858501"/>
          </a:xfrm>
          <a:prstGeom prst="rect">
            <a:avLst/>
          </a:prstGeom>
        </p:spPr>
      </p:pic>
      <p:sp>
        <p:nvSpPr>
          <p:cNvPr id="21" name="TextBox 8"/>
          <p:cNvSpPr txBox="1"/>
          <p:nvPr/>
        </p:nvSpPr>
        <p:spPr>
          <a:xfrm>
            <a:off x="10591800" y="8563959"/>
            <a:ext cx="7894320" cy="500137"/>
          </a:xfrm>
          <a:prstGeom prst="rect">
            <a:avLst/>
          </a:prstGeom>
        </p:spPr>
        <p:txBody>
          <a:bodyPr wrap="square" lIns="0" tIns="0" rIns="0" bIns="0" rtlCol="0" anchor="t">
            <a:spAutoFit/>
          </a:bodyPr>
          <a:lstStyle/>
          <a:p>
            <a:pPr algn="l">
              <a:lnSpc>
                <a:spcPts val="3888"/>
              </a:lnSpc>
            </a:pPr>
            <a:r>
              <a:rPr lang="en-US" sz="3600" u="sng" err="1">
                <a:solidFill>
                  <a:srgbClr val="275B9C"/>
                </a:solidFill>
                <a:latin typeface="Arimo"/>
              </a:rPr>
              <a:t>STEM@educationscotland.gov.scot</a:t>
            </a:r>
            <a:r>
              <a:rPr lang="en-US" sz="3600">
                <a:solidFill>
                  <a:srgbClr val="3D3C3B"/>
                </a:solidFill>
                <a:latin typeface="Arimo"/>
              </a:rPr>
              <a:t> </a:t>
            </a:r>
          </a:p>
        </p:txBody>
      </p:sp>
      <p:pic>
        <p:nvPicPr>
          <p:cNvPr id="22" name="Picture 9"/>
          <p:cNvPicPr>
            <a:picLocks noChangeAspect="1"/>
          </p:cNvPicPr>
          <p:nvPr/>
        </p:nvPicPr>
        <p:blipFill>
          <a:blip r:embed="rId7"/>
          <a:srcRect r="1652" b="1652"/>
          <a:stretch>
            <a:fillRect/>
          </a:stretch>
        </p:blipFill>
        <p:spPr>
          <a:xfrm>
            <a:off x="8991600" y="8188502"/>
            <a:ext cx="1273993" cy="955495"/>
          </a:xfrm>
          <a:prstGeom prst="rect">
            <a:avLst/>
          </a:prstGeom>
        </p:spPr>
      </p:pic>
    </p:spTree>
    <p:extLst>
      <p:ext uri="{BB962C8B-B14F-4D97-AF65-F5344CB8AC3E}">
        <p14:creationId xmlns:p14="http://schemas.microsoft.com/office/powerpoint/2010/main" val="361450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4784" y="850930"/>
            <a:ext cx="7264362" cy="3202472"/>
          </a:xfrm>
          <a:prstGeom prst="rect">
            <a:avLst/>
          </a:prstGeom>
        </p:spPr>
      </p:pic>
      <p:sp>
        <p:nvSpPr>
          <p:cNvPr id="3" name="TextBox 2"/>
          <p:cNvSpPr txBox="1"/>
          <p:nvPr/>
        </p:nvSpPr>
        <p:spPr>
          <a:xfrm>
            <a:off x="645459" y="4505053"/>
            <a:ext cx="13582332" cy="4732065"/>
          </a:xfrm>
          <a:prstGeom prst="rect">
            <a:avLst/>
          </a:prstGeom>
          <a:noFill/>
        </p:spPr>
        <p:txBody>
          <a:bodyPr wrap="square" rtlCol="0">
            <a:spAutoFit/>
          </a:bodyPr>
          <a:lstStyle/>
          <a:p>
            <a:pPr defTabSz="1371600">
              <a:spcAft>
                <a:spcPts val="900"/>
              </a:spcAft>
              <a:defRPr/>
            </a:pPr>
            <a:r>
              <a:rPr lang="en-GB" sz="4200" dirty="0">
                <a:solidFill>
                  <a:srgbClr val="00205C">
                    <a:lumMod val="90000"/>
                    <a:lumOff val="10000"/>
                  </a:srgbClr>
                </a:solidFill>
                <a:latin typeface="Calibri" panose="020F0502020204030204" pitchFamily="34" charset="0"/>
                <a:cs typeface="Calibri" panose="020F0502020204030204" pitchFamily="34" charset="0"/>
              </a:rPr>
              <a:t>The STEM Nation Award and the Young STEM Leader Award Programmes have been developed with support and funding from the Scottish Government.</a:t>
            </a:r>
          </a:p>
          <a:p>
            <a:pPr defTabSz="1371600">
              <a:spcAft>
                <a:spcPts val="900"/>
              </a:spcAft>
              <a:defRPr/>
            </a:pPr>
            <a:r>
              <a:rPr lang="en-GB" sz="4200" dirty="0">
                <a:solidFill>
                  <a:srgbClr val="00205C">
                    <a:lumMod val="90000"/>
                    <a:lumOff val="10000"/>
                  </a:srgbClr>
                </a:solidFill>
                <a:latin typeface="Calibri" panose="020F0502020204030204" pitchFamily="34" charset="0"/>
                <a:cs typeface="Calibri" panose="020F0502020204030204" pitchFamily="34" charset="0"/>
              </a:rPr>
              <a:t>The STEM Nation Award Programme, led by Education Scotland, </a:t>
            </a:r>
            <a:r>
              <a:rPr lang="en-US" sz="4200" dirty="0">
                <a:solidFill>
                  <a:srgbClr val="00205C">
                    <a:lumMod val="90000"/>
                    <a:lumOff val="10000"/>
                  </a:srgbClr>
                </a:solidFill>
                <a:latin typeface="Calibri" panose="020F0502020204030204" pitchFamily="34" charset="0"/>
                <a:cs typeface="Calibri" panose="020F0502020204030204" pitchFamily="34" charset="0"/>
              </a:rPr>
              <a:t>provides a focus for colleagues across a setting to work collegiately to identify, </a:t>
            </a:r>
            <a:r>
              <a:rPr lang="en-GB" sz="4200" dirty="0">
                <a:solidFill>
                  <a:srgbClr val="00205C">
                    <a:lumMod val="90000"/>
                    <a:lumOff val="10000"/>
                  </a:srgbClr>
                </a:solidFill>
                <a:latin typeface="Calibri" panose="020F0502020204030204" pitchFamily="34" charset="0"/>
                <a:cs typeface="Calibri" panose="020F0502020204030204" pitchFamily="34" charset="0"/>
              </a:rPr>
              <a:t>celebrate, promote </a:t>
            </a:r>
            <a:r>
              <a:rPr lang="en-US" sz="4200" dirty="0">
                <a:solidFill>
                  <a:srgbClr val="00205C">
                    <a:lumMod val="90000"/>
                    <a:lumOff val="10000"/>
                  </a:srgbClr>
                </a:solidFill>
                <a:latin typeface="Calibri" panose="020F0502020204030204" pitchFamily="34" charset="0"/>
                <a:cs typeface="Calibri" panose="020F0502020204030204" pitchFamily="34" charset="0"/>
              </a:rPr>
              <a:t>and develop excellent STEM learning. </a:t>
            </a:r>
          </a:p>
        </p:txBody>
      </p:sp>
      <p:pic>
        <p:nvPicPr>
          <p:cNvPr id="4" name="Picture 3"/>
          <p:cNvPicPr>
            <a:picLocks noChangeAspect="1"/>
          </p:cNvPicPr>
          <p:nvPr/>
        </p:nvPicPr>
        <p:blipFill>
          <a:blip r:embed="rId4"/>
          <a:stretch>
            <a:fillRect/>
          </a:stretch>
        </p:blipFill>
        <p:spPr>
          <a:xfrm rot="897759">
            <a:off x="14697404" y="5018211"/>
            <a:ext cx="2863307" cy="401374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61593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STEM Nation Award – Update</a:t>
            </a:r>
          </a:p>
        </p:txBody>
      </p:sp>
      <p:sp>
        <p:nvSpPr>
          <p:cNvPr id="5" name="Content Placeholder 4"/>
          <p:cNvSpPr>
            <a:spLocks noGrp="1"/>
          </p:cNvSpPr>
          <p:nvPr>
            <p:ph idx="1"/>
          </p:nvPr>
        </p:nvSpPr>
        <p:spPr>
          <a:xfrm>
            <a:off x="541421" y="2606041"/>
            <a:ext cx="12526880" cy="7147559"/>
          </a:xfrm>
        </p:spPr>
        <p:txBody>
          <a:bodyPr>
            <a:noAutofit/>
          </a:bodyPr>
          <a:lstStyle/>
          <a:p>
            <a:pPr>
              <a:lnSpc>
                <a:spcPct val="100000"/>
              </a:lnSpc>
              <a:spcBef>
                <a:spcPts val="0"/>
              </a:spcBef>
            </a:pPr>
            <a:r>
              <a:rPr lang="en-GB" sz="3600" b="1" dirty="0">
                <a:solidFill>
                  <a:schemeClr val="accent3">
                    <a:lumMod val="50000"/>
                  </a:schemeClr>
                </a:solidFill>
                <a:latin typeface="Calibri" panose="020F0502020204030204" pitchFamily="34" charset="0"/>
                <a:ea typeface="MS Mincho"/>
                <a:cs typeface="Calibri" panose="020F0502020204030204" pitchFamily="34" charset="0"/>
              </a:rPr>
              <a:t>National Update :</a:t>
            </a:r>
          </a:p>
          <a:p>
            <a:pPr marL="514350" indent="-514350">
              <a:lnSpc>
                <a:spcPct val="100000"/>
              </a:lnSpc>
              <a:spcBef>
                <a:spcPts val="0"/>
              </a:spcBef>
              <a:buFont typeface="Symbol" panose="05050102010706020507" pitchFamily="18" charset="2"/>
              <a:buChar char=""/>
            </a:pPr>
            <a:r>
              <a:rPr lang="en-GB" sz="3600" b="1" dirty="0">
                <a:solidFill>
                  <a:schemeClr val="accent3">
                    <a:lumMod val="50000"/>
                  </a:schemeClr>
                </a:solidFill>
                <a:latin typeface="Calibri" panose="020F0502020204030204" pitchFamily="34" charset="0"/>
                <a:ea typeface="MS Mincho"/>
                <a:cs typeface="Calibri" panose="020F0502020204030204" pitchFamily="34" charset="0"/>
              </a:rPr>
              <a:t>Over 160</a:t>
            </a:r>
            <a:r>
              <a:rPr lang="en-GB" sz="3600" dirty="0">
                <a:solidFill>
                  <a:schemeClr val="accent3">
                    <a:lumMod val="50000"/>
                  </a:schemeClr>
                </a:solidFill>
                <a:latin typeface="Calibri" panose="020F0502020204030204" pitchFamily="34" charset="0"/>
                <a:ea typeface="MS Mincho"/>
                <a:cs typeface="Calibri" panose="020F0502020204030204" pitchFamily="34" charset="0"/>
              </a:rPr>
              <a:t> settings have registered from across all six regions;</a:t>
            </a:r>
          </a:p>
          <a:p>
            <a:pPr marL="514350" indent="-514350">
              <a:lnSpc>
                <a:spcPct val="100000"/>
              </a:lnSpc>
              <a:spcBef>
                <a:spcPts val="0"/>
              </a:spcBef>
              <a:buFont typeface="Symbol" panose="05050102010706020507" pitchFamily="18" charset="2"/>
              <a:buChar char=""/>
            </a:pPr>
            <a:r>
              <a:rPr lang="en-GB" sz="3600" b="1" dirty="0">
                <a:solidFill>
                  <a:schemeClr val="accent3">
                    <a:lumMod val="50000"/>
                  </a:schemeClr>
                </a:solidFill>
                <a:latin typeface="Calibri" panose="020F0502020204030204" pitchFamily="34" charset="0"/>
                <a:ea typeface="MS Mincho"/>
                <a:cs typeface="Calibri" panose="020F0502020204030204" pitchFamily="34" charset="0"/>
              </a:rPr>
              <a:t>45</a:t>
            </a:r>
            <a:r>
              <a:rPr lang="en-GB" sz="3600" dirty="0">
                <a:solidFill>
                  <a:schemeClr val="accent3">
                    <a:lumMod val="50000"/>
                  </a:schemeClr>
                </a:solidFill>
                <a:latin typeface="Calibri" panose="020F0502020204030204" pitchFamily="34" charset="0"/>
                <a:ea typeface="MS Mincho"/>
                <a:cs typeface="Calibri" panose="020F0502020204030204" pitchFamily="34" charset="0"/>
              </a:rPr>
              <a:t> settings have been awarded one or more elements.</a:t>
            </a:r>
          </a:p>
          <a:p>
            <a:pPr marL="514350" indent="-514350">
              <a:lnSpc>
                <a:spcPct val="100000"/>
              </a:lnSpc>
              <a:spcBef>
                <a:spcPts val="0"/>
              </a:spcBef>
              <a:buFont typeface="Symbol" panose="05050102010706020507" pitchFamily="18" charset="2"/>
              <a:buChar char=""/>
            </a:pPr>
            <a:r>
              <a:rPr lang="en-GB" sz="3600" b="1" dirty="0">
                <a:solidFill>
                  <a:schemeClr val="accent3">
                    <a:lumMod val="50000"/>
                  </a:schemeClr>
                </a:solidFill>
                <a:latin typeface="Calibri" panose="020F0502020204030204" pitchFamily="34" charset="0"/>
                <a:ea typeface="MS Mincho"/>
                <a:cs typeface="Calibri" panose="020F0502020204030204" pitchFamily="34" charset="0"/>
              </a:rPr>
              <a:t>24</a:t>
            </a:r>
            <a:r>
              <a:rPr lang="en-GB" sz="3600" dirty="0">
                <a:solidFill>
                  <a:schemeClr val="accent3">
                    <a:lumMod val="50000"/>
                  </a:schemeClr>
                </a:solidFill>
                <a:latin typeface="Calibri" panose="020F0502020204030204" pitchFamily="34" charset="0"/>
                <a:ea typeface="MS Mincho"/>
                <a:cs typeface="Calibri" panose="020F0502020204030204" pitchFamily="34" charset="0"/>
              </a:rPr>
              <a:t> settings have achieved the full STEM Nation Award.</a:t>
            </a:r>
          </a:p>
          <a:p>
            <a:pPr>
              <a:lnSpc>
                <a:spcPct val="100000"/>
              </a:lnSpc>
              <a:spcBef>
                <a:spcPts val="0"/>
              </a:spcBef>
            </a:pPr>
            <a:endParaRPr lang="en-GB" sz="2700" dirty="0">
              <a:solidFill>
                <a:schemeClr val="accent3">
                  <a:lumMod val="50000"/>
                </a:schemeClr>
              </a:solidFill>
              <a:latin typeface="Calibri" panose="020F0502020204030204" pitchFamily="34" charset="0"/>
              <a:ea typeface="MS Mincho"/>
              <a:cs typeface="Calibri" panose="020F0502020204030204" pitchFamily="34" charset="0"/>
            </a:endParaRPr>
          </a:p>
          <a:p>
            <a:pPr>
              <a:lnSpc>
                <a:spcPct val="100000"/>
              </a:lnSpc>
              <a:spcBef>
                <a:spcPts val="0"/>
              </a:spcBef>
            </a:pPr>
            <a:endParaRPr lang="en-GB" sz="2700" dirty="0">
              <a:solidFill>
                <a:schemeClr val="accent3">
                  <a:lumMod val="50000"/>
                </a:schemeClr>
              </a:solidFill>
              <a:latin typeface="Calibri" panose="020F0502020204030204" pitchFamily="34" charset="0"/>
              <a:ea typeface="MS Mincho"/>
              <a:cs typeface="Calibri" panose="020F0502020204030204" pitchFamily="34" charset="0"/>
            </a:endParaRPr>
          </a:p>
          <a:p>
            <a:pPr>
              <a:lnSpc>
                <a:spcPct val="100000"/>
              </a:lnSpc>
              <a:spcBef>
                <a:spcPts val="0"/>
              </a:spcBef>
            </a:pPr>
            <a:r>
              <a:rPr lang="en-GB" sz="3600" b="1" dirty="0">
                <a:solidFill>
                  <a:schemeClr val="accent3">
                    <a:lumMod val="50000"/>
                  </a:schemeClr>
                </a:solidFill>
                <a:latin typeface="Calibri" panose="020F0502020204030204" pitchFamily="34" charset="0"/>
                <a:ea typeface="MS Mincho"/>
                <a:cs typeface="Calibri" panose="020F0502020204030204" pitchFamily="34" charset="0"/>
              </a:rPr>
              <a:t>Update for Northern Alliance:</a:t>
            </a:r>
          </a:p>
          <a:p>
            <a:pPr lvl="1">
              <a:lnSpc>
                <a:spcPct val="100000"/>
              </a:lnSpc>
              <a:spcBef>
                <a:spcPts val="0"/>
              </a:spcBef>
              <a:buFont typeface="Courier New" panose="02070309020205020404" pitchFamily="49" charset="0"/>
              <a:buChar char="o"/>
            </a:pPr>
            <a:r>
              <a:rPr lang="en-GB" dirty="0">
                <a:solidFill>
                  <a:schemeClr val="accent3">
                    <a:lumMod val="50000"/>
                  </a:schemeClr>
                </a:solidFill>
                <a:latin typeface="Calibri" panose="020F0502020204030204" pitchFamily="34" charset="0"/>
                <a:ea typeface="MS Mincho"/>
                <a:cs typeface="Calibri" panose="020F0502020204030204" pitchFamily="34" charset="0"/>
              </a:rPr>
              <a:t>18 settings are registered </a:t>
            </a:r>
          </a:p>
          <a:p>
            <a:pPr lvl="1">
              <a:lnSpc>
                <a:spcPct val="100000"/>
              </a:lnSpc>
              <a:spcBef>
                <a:spcPts val="0"/>
              </a:spcBef>
              <a:buFont typeface="Courier New" panose="02070309020205020404" pitchFamily="49" charset="0"/>
              <a:buChar char="o"/>
            </a:pPr>
            <a:r>
              <a:rPr lang="en-GB" dirty="0">
                <a:solidFill>
                  <a:schemeClr val="accent3">
                    <a:lumMod val="50000"/>
                  </a:schemeClr>
                </a:solidFill>
                <a:latin typeface="Calibri" panose="020F0502020204030204" pitchFamily="34" charset="0"/>
                <a:ea typeface="MS Mincho"/>
                <a:cs typeface="Calibri" panose="020F0502020204030204" pitchFamily="34" charset="0"/>
              </a:rPr>
              <a:t> 3 settings have been awarded one or more elements.</a:t>
            </a:r>
          </a:p>
          <a:p>
            <a:pPr lvl="1">
              <a:lnSpc>
                <a:spcPct val="100000"/>
              </a:lnSpc>
              <a:spcBef>
                <a:spcPts val="0"/>
              </a:spcBef>
              <a:buFont typeface="Courier New" panose="02070309020205020404" pitchFamily="49" charset="0"/>
              <a:buChar char="o"/>
            </a:pPr>
            <a:r>
              <a:rPr lang="en-GB" dirty="0">
                <a:solidFill>
                  <a:schemeClr val="accent3">
                    <a:lumMod val="50000"/>
                  </a:schemeClr>
                </a:solidFill>
                <a:latin typeface="Calibri" panose="020F0502020204030204" pitchFamily="34" charset="0"/>
                <a:ea typeface="MS Mincho"/>
                <a:cs typeface="Calibri" panose="020F0502020204030204" pitchFamily="34" charset="0"/>
              </a:rPr>
              <a:t> 2 settings have achieved the full STEM Nation Award.</a:t>
            </a:r>
          </a:p>
          <a:p>
            <a:pPr marL="0" lvl="1" indent="0">
              <a:lnSpc>
                <a:spcPct val="100000"/>
              </a:lnSpc>
              <a:spcBef>
                <a:spcPts val="0"/>
              </a:spcBef>
              <a:buNone/>
            </a:pPr>
            <a:endParaRPr lang="en-GB" dirty="0">
              <a:latin typeface="Calibri" panose="020F0502020204030204" pitchFamily="34" charset="0"/>
              <a:ea typeface="MS Mincho"/>
              <a:cs typeface="Calibri" panose="020F0502020204030204" pitchFamily="34" charset="0"/>
            </a:endParaRPr>
          </a:p>
        </p:txBody>
      </p:sp>
      <p:pic>
        <p:nvPicPr>
          <p:cNvPr id="7" name="Picture 2" descr="https://blogs.glowscotland.org.uk/glowblogs/public/stemnation/uploads/sites/8486/2021/01/15003240/SNAP-pilot-map-150x15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27416">
            <a:off x="14100025" y="5289733"/>
            <a:ext cx="3214511" cy="32145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5108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6236" b="6236"/>
          <a:stretch>
            <a:fillRect/>
          </a:stretch>
        </p:blipFill>
        <p:spPr>
          <a:xfrm>
            <a:off x="184487" y="9391630"/>
            <a:ext cx="17919026" cy="285791"/>
          </a:xfrm>
          <a:prstGeom prst="rect">
            <a:avLst/>
          </a:prstGeom>
        </p:spPr>
      </p:pic>
      <p:pic>
        <p:nvPicPr>
          <p:cNvPr id="3" name="Picture 3"/>
          <p:cNvPicPr>
            <a:picLocks noChangeAspect="1"/>
          </p:cNvPicPr>
          <p:nvPr/>
        </p:nvPicPr>
        <p:blipFill>
          <a:blip r:embed="rId4"/>
          <a:srcRect l="1344" t="11615" r="1196" b="125"/>
          <a:stretch>
            <a:fillRect/>
          </a:stretch>
        </p:blipFill>
        <p:spPr>
          <a:xfrm>
            <a:off x="4788000" y="0"/>
            <a:ext cx="13500000" cy="3623853"/>
          </a:xfrm>
          <a:prstGeom prst="rect">
            <a:avLst/>
          </a:prstGeom>
        </p:spPr>
      </p:pic>
      <p:pic>
        <p:nvPicPr>
          <p:cNvPr id="4" name="Picture 4"/>
          <p:cNvPicPr>
            <a:picLocks noChangeAspect="1"/>
          </p:cNvPicPr>
          <p:nvPr/>
        </p:nvPicPr>
        <p:blipFill>
          <a:blip r:embed="rId4"/>
          <a:srcRect l="48804" t="11615" r="1129" b="125"/>
          <a:stretch>
            <a:fillRect/>
          </a:stretch>
        </p:blipFill>
        <p:spPr>
          <a:xfrm>
            <a:off x="2" y="0"/>
            <a:ext cx="6935273" cy="3623853"/>
          </a:xfrm>
          <a:prstGeom prst="rect">
            <a:avLst/>
          </a:prstGeom>
        </p:spPr>
      </p:pic>
      <p:pic>
        <p:nvPicPr>
          <p:cNvPr id="5" name="Picture 5"/>
          <p:cNvPicPr>
            <a:picLocks noChangeAspect="1"/>
          </p:cNvPicPr>
          <p:nvPr/>
        </p:nvPicPr>
        <p:blipFill>
          <a:blip r:embed="rId5"/>
          <a:srcRect r="175" b="306"/>
          <a:stretch>
            <a:fillRect/>
          </a:stretch>
        </p:blipFill>
        <p:spPr>
          <a:xfrm>
            <a:off x="391358" y="421382"/>
            <a:ext cx="4518167" cy="1991819"/>
          </a:xfrm>
          <a:prstGeom prst="rect">
            <a:avLst/>
          </a:prstGeom>
        </p:spPr>
      </p:pic>
      <p:sp>
        <p:nvSpPr>
          <p:cNvPr id="6" name="TextBox 6"/>
          <p:cNvSpPr txBox="1"/>
          <p:nvPr/>
        </p:nvSpPr>
        <p:spPr>
          <a:xfrm>
            <a:off x="391360" y="3913508"/>
            <a:ext cx="13937420" cy="4708981"/>
          </a:xfrm>
          <a:prstGeom prst="rect">
            <a:avLst/>
          </a:prstGeom>
        </p:spPr>
        <p:txBody>
          <a:bodyPr lIns="0" tIns="0" rIns="0" bIns="0" rtlCol="0" anchor="t">
            <a:spAutoFit/>
          </a:bodyPr>
          <a:lstStyle/>
          <a:p>
            <a:pPr defTabSz="914445">
              <a:spcAft>
                <a:spcPts val="1200"/>
              </a:spcAft>
            </a:pPr>
            <a:r>
              <a:rPr lang="en-US" sz="3600" dirty="0">
                <a:solidFill>
                  <a:schemeClr val="tx1">
                    <a:lumMod val="90000"/>
                    <a:lumOff val="10000"/>
                  </a:schemeClr>
                </a:solidFill>
                <a:latin typeface="Calibri"/>
              </a:rPr>
              <a:t>The STEM Nation Award </a:t>
            </a:r>
            <a:r>
              <a:rPr lang="en-US" sz="3600" dirty="0" err="1">
                <a:solidFill>
                  <a:schemeClr val="tx1">
                    <a:lumMod val="90000"/>
                    <a:lumOff val="10000"/>
                  </a:schemeClr>
                </a:solidFill>
                <a:latin typeface="Calibri"/>
              </a:rPr>
              <a:t>Programme</a:t>
            </a:r>
            <a:r>
              <a:rPr lang="en-US" sz="3600" dirty="0">
                <a:solidFill>
                  <a:schemeClr val="tx1">
                    <a:lumMod val="90000"/>
                    <a:lumOff val="10000"/>
                  </a:schemeClr>
                </a:solidFill>
                <a:latin typeface="Calibri"/>
              </a:rPr>
              <a:t> addresses the key aims of the </a:t>
            </a:r>
            <a:r>
              <a:rPr lang="en-GB" sz="3600" dirty="0">
                <a:solidFill>
                  <a:schemeClr val="tx1">
                    <a:lumMod val="90000"/>
                    <a:lumOff val="10000"/>
                  </a:schemeClr>
                </a:solidFill>
                <a:latin typeface="Calibri"/>
              </a:rPr>
              <a:t>STEM Strategy for Scotland, to deliver</a:t>
            </a:r>
            <a:r>
              <a:rPr lang="en-US" sz="3600" dirty="0">
                <a:solidFill>
                  <a:schemeClr val="tx1">
                    <a:lumMod val="90000"/>
                    <a:lumOff val="10000"/>
                  </a:schemeClr>
                </a:solidFill>
                <a:latin typeface="Calibri"/>
              </a:rPr>
              <a:t> </a:t>
            </a:r>
            <a:r>
              <a:rPr lang="en-GB" sz="3600" dirty="0">
                <a:solidFill>
                  <a:schemeClr val="tx1">
                    <a:lumMod val="90000"/>
                    <a:lumOff val="10000"/>
                  </a:schemeClr>
                </a:solidFill>
                <a:latin typeface="Calibri"/>
              </a:rPr>
              <a:t>Excellence, Equity, Inspiration and Connection in STEM education and training. The structure of the Programme provides opportunities which allow settings </a:t>
            </a:r>
            <a:r>
              <a:rPr lang="en-US" sz="3600" dirty="0">
                <a:solidFill>
                  <a:schemeClr val="tx1">
                    <a:lumMod val="90000"/>
                    <a:lumOff val="10000"/>
                  </a:schemeClr>
                </a:solidFill>
                <a:latin typeface="Calibri"/>
              </a:rPr>
              <a:t>to address many key priorities within the STEM context, including</a:t>
            </a:r>
          </a:p>
          <a:p>
            <a:pPr defTabSz="914445">
              <a:spcAft>
                <a:spcPts val="1200"/>
              </a:spcAft>
            </a:pPr>
            <a:endParaRPr lang="en-US" sz="2400" dirty="0">
              <a:solidFill>
                <a:schemeClr val="tx1">
                  <a:lumMod val="90000"/>
                  <a:lumOff val="10000"/>
                </a:schemeClr>
              </a:solidFill>
              <a:latin typeface="Calibri"/>
            </a:endParaRPr>
          </a:p>
          <a:p>
            <a:pPr defTabSz="914445">
              <a:spcAft>
                <a:spcPts val="1200"/>
              </a:spcAft>
            </a:pPr>
            <a:endParaRPr lang="en-US" sz="3600" dirty="0">
              <a:solidFill>
                <a:schemeClr val="tx1">
                  <a:lumMod val="90000"/>
                  <a:lumOff val="10000"/>
                </a:schemeClr>
              </a:solidFill>
              <a:latin typeface="Calibri"/>
            </a:endParaRPr>
          </a:p>
          <a:p>
            <a:pPr defTabSz="914445">
              <a:spcAft>
                <a:spcPts val="1200"/>
              </a:spcAft>
            </a:pPr>
            <a:endParaRPr lang="en-US" sz="3600" dirty="0">
              <a:solidFill>
                <a:schemeClr val="tx1">
                  <a:lumMod val="90000"/>
                  <a:lumOff val="10000"/>
                </a:schemeClr>
              </a:solidFill>
              <a:latin typeface="Calibri"/>
            </a:endParaRPr>
          </a:p>
        </p:txBody>
      </p:sp>
      <p:pic>
        <p:nvPicPr>
          <p:cNvPr id="7" name="Picture 7"/>
          <p:cNvPicPr>
            <a:picLocks noChangeAspect="1"/>
          </p:cNvPicPr>
          <p:nvPr/>
        </p:nvPicPr>
        <p:blipFill>
          <a:blip r:embed="rId6"/>
          <a:srcRect r="382" b="3079"/>
          <a:stretch>
            <a:fillRect/>
          </a:stretch>
        </p:blipFill>
        <p:spPr>
          <a:xfrm rot="858653">
            <a:off x="14555241" y="4856312"/>
            <a:ext cx="3074310" cy="4220849"/>
          </a:xfrm>
          <a:prstGeom prst="rect">
            <a:avLst/>
          </a:prstGeom>
        </p:spPr>
      </p:pic>
      <p:sp>
        <p:nvSpPr>
          <p:cNvPr id="8" name="TextBox 8"/>
          <p:cNvSpPr txBox="1"/>
          <p:nvPr/>
        </p:nvSpPr>
        <p:spPr>
          <a:xfrm>
            <a:off x="391359" y="3233276"/>
            <a:ext cx="17022279" cy="628377"/>
          </a:xfrm>
          <a:prstGeom prst="rect">
            <a:avLst/>
          </a:prstGeom>
        </p:spPr>
        <p:txBody>
          <a:bodyPr lIns="0" tIns="0" rIns="0" bIns="0" rtlCol="0" anchor="t">
            <a:spAutoFit/>
          </a:bodyPr>
          <a:lstStyle/>
          <a:p>
            <a:pPr defTabSz="914445">
              <a:lnSpc>
                <a:spcPts val="4860"/>
              </a:lnSpc>
            </a:pPr>
            <a:r>
              <a:rPr lang="en-US" sz="4500" dirty="0">
                <a:solidFill>
                  <a:srgbClr val="00205C"/>
                </a:solidFill>
                <a:latin typeface="Arimo Bold"/>
              </a:rPr>
              <a:t>Benefits</a:t>
            </a:r>
          </a:p>
        </p:txBody>
      </p:sp>
      <p:graphicFrame>
        <p:nvGraphicFramePr>
          <p:cNvPr id="9" name="Table 9">
            <a:extLst>
              <a:ext uri="{FF2B5EF4-FFF2-40B4-BE49-F238E27FC236}">
                <a16:creationId xmlns:a16="http://schemas.microsoft.com/office/drawing/2014/main" id="{EE36CB23-5D60-20A6-536D-3BF9CE127142}"/>
              </a:ext>
            </a:extLst>
          </p:cNvPr>
          <p:cNvGraphicFramePr>
            <a:graphicFrameLocks noGrp="1"/>
          </p:cNvGraphicFramePr>
          <p:nvPr/>
        </p:nvGraphicFramePr>
        <p:xfrm>
          <a:off x="718910" y="6617114"/>
          <a:ext cx="12192000" cy="2880360"/>
        </p:xfrm>
        <a:graphic>
          <a:graphicData uri="http://schemas.openxmlformats.org/drawingml/2006/table">
            <a:tbl>
              <a:tblPr firstRow="1" bandRow="1">
                <a:tableStyleId>{5C22544A-7EE6-4342-B048-85BDC9FD1C3A}</a:tableStyleId>
              </a:tblPr>
              <a:tblGrid>
                <a:gridCol w="5586357">
                  <a:extLst>
                    <a:ext uri="{9D8B030D-6E8A-4147-A177-3AD203B41FA5}">
                      <a16:colId xmlns:a16="http://schemas.microsoft.com/office/drawing/2014/main" val="3242423343"/>
                    </a:ext>
                  </a:extLst>
                </a:gridCol>
                <a:gridCol w="6605643">
                  <a:extLst>
                    <a:ext uri="{9D8B030D-6E8A-4147-A177-3AD203B41FA5}">
                      <a16:colId xmlns:a16="http://schemas.microsoft.com/office/drawing/2014/main" val="919570205"/>
                    </a:ext>
                  </a:extLst>
                </a:gridCol>
              </a:tblGrid>
              <a:tr h="2880360">
                <a:tc>
                  <a:txBody>
                    <a:bodyPr/>
                    <a:lstStyle/>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Closing attainment gap</a:t>
                      </a:r>
                    </a:p>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Closing equity gap</a:t>
                      </a:r>
                    </a:p>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Social Justice</a:t>
                      </a:r>
                    </a:p>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Gender balance</a:t>
                      </a:r>
                    </a:p>
                    <a:p>
                      <a:pPr marL="342900" indent="-342900">
                        <a:lnSpc>
                          <a:spcPct val="100000"/>
                        </a:lnSpc>
                        <a:spcBef>
                          <a:spcPts val="0"/>
                        </a:spcBef>
                        <a:spcAft>
                          <a:spcPts val="0"/>
                        </a:spcAft>
                        <a:buFont typeface="Arial" panose="020B0604020202020204" pitchFamily="34" charset="0"/>
                        <a:buChar char="•"/>
                      </a:pPr>
                      <a:r>
                        <a:rPr lang="en-GB" sz="3600" b="0" dirty="0" err="1">
                          <a:solidFill>
                            <a:schemeClr val="tx1">
                              <a:lumMod val="90000"/>
                              <a:lumOff val="10000"/>
                            </a:schemeClr>
                          </a:solidFill>
                          <a:latin typeface="Calibri" panose="020F0502020204030204" pitchFamily="34" charset="0"/>
                          <a:cs typeface="Calibri" panose="020F0502020204030204" pitchFamily="34" charset="0"/>
                        </a:rPr>
                        <a:t>GIRFEC</a:t>
                      </a:r>
                      <a:endParaRPr lang="en-GB" sz="3600" b="0" dirty="0">
                        <a:solidFill>
                          <a:schemeClr val="tx1">
                            <a:lumMod val="90000"/>
                            <a:lumOff val="10000"/>
                          </a:schemeClr>
                        </a:solidFill>
                        <a:latin typeface="Calibri" panose="020F0502020204030204" pitchFamily="34" charset="0"/>
                        <a:cs typeface="Calibri" panose="020F0502020204030204" pitchFamily="34" charset="0"/>
                      </a:endParaRPr>
                    </a:p>
                  </a:txBody>
                  <a:tcPr marL="137160" marR="137160" marT="68580" marB="68580">
                    <a:noFill/>
                  </a:tcPr>
                </a:tc>
                <a:tc>
                  <a:txBody>
                    <a:bodyPr/>
                    <a:lstStyle/>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Learning for Sustainability</a:t>
                      </a:r>
                    </a:p>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Green Skills</a:t>
                      </a:r>
                    </a:p>
                    <a:p>
                      <a:pPr marL="342900" indent="-342900">
                        <a:lnSpc>
                          <a:spcPct val="100000"/>
                        </a:lnSpc>
                        <a:spcBef>
                          <a:spcPts val="0"/>
                        </a:spcBef>
                        <a:spcAft>
                          <a:spcPts val="0"/>
                        </a:spcAft>
                        <a:buFont typeface="Arial" panose="020B0604020202020204" pitchFamily="34" charset="0"/>
                        <a:buChar char="•"/>
                      </a:pPr>
                      <a:r>
                        <a:rPr lang="en-GB" sz="3600" b="0" dirty="0">
                          <a:solidFill>
                            <a:schemeClr val="tx1">
                              <a:lumMod val="90000"/>
                              <a:lumOff val="10000"/>
                            </a:schemeClr>
                          </a:solidFill>
                          <a:latin typeface="Calibri" panose="020F0502020204030204" pitchFamily="34" charset="0"/>
                          <a:cs typeface="Calibri" panose="020F0502020204030204" pitchFamily="34" charset="0"/>
                        </a:rPr>
                        <a:t>STEM Skills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600" b="0" dirty="0" err="1">
                          <a:solidFill>
                            <a:schemeClr val="tx1">
                              <a:lumMod val="90000"/>
                              <a:lumOff val="10000"/>
                            </a:schemeClr>
                          </a:solidFill>
                          <a:latin typeface="Calibri" panose="020F0502020204030204" pitchFamily="34" charset="0"/>
                          <a:cs typeface="Calibri" panose="020F0502020204030204" pitchFamily="34" charset="0"/>
                        </a:rPr>
                        <a:t>UNCRC</a:t>
                      </a:r>
                      <a:endParaRPr lang="en-GB" sz="3600" b="0" dirty="0">
                        <a:solidFill>
                          <a:schemeClr val="tx1">
                            <a:lumMod val="90000"/>
                            <a:lumOff val="10000"/>
                          </a:schemeClr>
                        </a:solidFill>
                        <a:latin typeface="Calibri" panose="020F0502020204030204" pitchFamily="34" charset="0"/>
                        <a:cs typeface="Calibri" panose="020F0502020204030204" pitchFamily="34" charset="0"/>
                      </a:endParaRPr>
                    </a:p>
                  </a:txBody>
                  <a:tcPr marL="137160" marR="137160" marT="68580" marB="68580">
                    <a:noFill/>
                  </a:tcPr>
                </a:tc>
                <a:extLst>
                  <a:ext uri="{0D108BD9-81ED-4DB2-BD59-A6C34878D82A}">
                    <a16:rowId xmlns:a16="http://schemas.microsoft.com/office/drawing/2014/main" val="3416618701"/>
                  </a:ext>
                </a:extLst>
              </a:tr>
            </a:tbl>
          </a:graphicData>
        </a:graphic>
      </p:graphicFrame>
    </p:spTree>
    <p:extLst>
      <p:ext uri="{BB962C8B-B14F-4D97-AF65-F5344CB8AC3E}">
        <p14:creationId xmlns:p14="http://schemas.microsoft.com/office/powerpoint/2010/main" val="116940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five elements</a:t>
            </a:r>
          </a:p>
        </p:txBody>
      </p:sp>
      <p:sp>
        <p:nvSpPr>
          <p:cNvPr id="5" name="Content Placeholder 4"/>
          <p:cNvSpPr>
            <a:spLocks noGrp="1"/>
          </p:cNvSpPr>
          <p:nvPr>
            <p:ph sz="half" idx="1"/>
          </p:nvPr>
        </p:nvSpPr>
        <p:spPr>
          <a:xfrm>
            <a:off x="685799" y="2566987"/>
            <a:ext cx="9594554" cy="7415213"/>
          </a:xfrm>
        </p:spPr>
        <p:txBody>
          <a:bodyPr>
            <a:noAutofit/>
          </a:bodyPr>
          <a:lstStyle/>
          <a:p>
            <a:pPr marL="428625" indent="-428625">
              <a:lnSpc>
                <a:spcPct val="100000"/>
              </a:lnSpc>
              <a:spcBef>
                <a:spcPts val="0"/>
              </a:spcBef>
              <a:buFont typeface="Arial" panose="020B0604020202020204" pitchFamily="34" charset="0"/>
              <a:buChar char="•"/>
              <a:defRPr/>
            </a:pPr>
            <a:r>
              <a:rPr lang="en-GB" sz="3600" dirty="0">
                <a:solidFill>
                  <a:schemeClr val="tx1">
                    <a:lumMod val="90000"/>
                    <a:lumOff val="10000"/>
                  </a:schemeClr>
                </a:solidFill>
                <a:latin typeface="Calibri" panose="020F0502020204030204"/>
              </a:rPr>
              <a:t>For CLD settings, optionality built into </a:t>
            </a:r>
            <a:r>
              <a:rPr lang="en-GB" sz="3600" b="1" dirty="0">
                <a:solidFill>
                  <a:schemeClr val="tx1">
                    <a:lumMod val="90000"/>
                    <a:lumOff val="10000"/>
                  </a:schemeClr>
                </a:solidFill>
                <a:latin typeface="Calibri" panose="020F0502020204030204"/>
              </a:rPr>
              <a:t>STEM learning in the community</a:t>
            </a:r>
            <a:r>
              <a:rPr lang="en-GB" sz="3600" dirty="0">
                <a:solidFill>
                  <a:schemeClr val="tx1">
                    <a:lumMod val="90000"/>
                    <a:lumOff val="10000"/>
                  </a:schemeClr>
                </a:solidFill>
                <a:latin typeface="Calibri" panose="020F0502020204030204"/>
              </a:rPr>
              <a:t> element – CLD applicants can focus on </a:t>
            </a:r>
            <a:r>
              <a:rPr lang="en-GB" sz="3600" b="1" dirty="0">
                <a:solidFill>
                  <a:schemeClr val="tx1">
                    <a:lumMod val="90000"/>
                    <a:lumOff val="10000"/>
                  </a:schemeClr>
                </a:solidFill>
                <a:latin typeface="Calibri" panose="020F0502020204030204"/>
              </a:rPr>
              <a:t>adult learning</a:t>
            </a:r>
            <a:r>
              <a:rPr lang="en-GB" sz="3600" dirty="0">
                <a:solidFill>
                  <a:schemeClr val="tx1">
                    <a:lumMod val="90000"/>
                    <a:lumOff val="10000"/>
                  </a:schemeClr>
                </a:solidFill>
                <a:latin typeface="Calibri" panose="020F0502020204030204"/>
              </a:rPr>
              <a:t>, </a:t>
            </a:r>
            <a:r>
              <a:rPr lang="en-GB" sz="3600" b="1" dirty="0">
                <a:solidFill>
                  <a:schemeClr val="tx1">
                    <a:lumMod val="90000"/>
                    <a:lumOff val="10000"/>
                  </a:schemeClr>
                </a:solidFill>
                <a:latin typeface="Calibri" panose="020F0502020204030204"/>
              </a:rPr>
              <a:t>family learning </a:t>
            </a:r>
            <a:r>
              <a:rPr lang="en-GB" sz="3600" dirty="0">
                <a:solidFill>
                  <a:schemeClr val="tx1">
                    <a:lumMod val="90000"/>
                    <a:lumOff val="10000"/>
                  </a:schemeClr>
                </a:solidFill>
                <a:latin typeface="Calibri" panose="020F0502020204030204"/>
              </a:rPr>
              <a:t>or </a:t>
            </a:r>
            <a:r>
              <a:rPr lang="en-GB" sz="3600" b="1" dirty="0">
                <a:solidFill>
                  <a:schemeClr val="tx1">
                    <a:lumMod val="90000"/>
                    <a:lumOff val="10000"/>
                  </a:schemeClr>
                </a:solidFill>
                <a:latin typeface="Calibri" panose="020F0502020204030204"/>
              </a:rPr>
              <a:t>youth work.</a:t>
            </a:r>
          </a:p>
          <a:p>
            <a:pPr marL="428625" indent="-428625">
              <a:lnSpc>
                <a:spcPct val="100000"/>
              </a:lnSpc>
              <a:spcBef>
                <a:spcPts val="0"/>
              </a:spcBef>
              <a:buFont typeface="Arial" panose="020B0604020202020204" pitchFamily="34" charset="0"/>
              <a:buChar char="•"/>
              <a:defRPr/>
            </a:pPr>
            <a:r>
              <a:rPr lang="en-GB" sz="3600" dirty="0">
                <a:solidFill>
                  <a:schemeClr val="tx1">
                    <a:lumMod val="90000"/>
                    <a:lumOff val="10000"/>
                  </a:schemeClr>
                </a:solidFill>
                <a:latin typeface="Calibri" panose="020F0502020204030204"/>
              </a:rPr>
              <a:t>Five key elements – evidence can be used across multiple elements</a:t>
            </a:r>
          </a:p>
          <a:p>
            <a:pPr marL="428625" indent="-428625">
              <a:lnSpc>
                <a:spcPct val="100000"/>
              </a:lnSpc>
              <a:spcBef>
                <a:spcPts val="0"/>
              </a:spcBef>
              <a:buFont typeface="Arial" panose="020B0604020202020204" pitchFamily="34" charset="0"/>
              <a:buChar char="•"/>
              <a:defRPr/>
            </a:pPr>
            <a:r>
              <a:rPr lang="en-GB" sz="3600" dirty="0">
                <a:solidFill>
                  <a:schemeClr val="tx1">
                    <a:lumMod val="90000"/>
                    <a:lumOff val="10000"/>
                  </a:schemeClr>
                </a:solidFill>
                <a:latin typeface="Calibri" panose="020F0502020204030204"/>
              </a:rPr>
              <a:t>Three year window to submit evidence</a:t>
            </a:r>
          </a:p>
          <a:p>
            <a:pPr marL="428625" indent="-428625">
              <a:lnSpc>
                <a:spcPct val="100000"/>
              </a:lnSpc>
              <a:spcBef>
                <a:spcPts val="0"/>
              </a:spcBef>
              <a:buFont typeface="Arial" panose="020B0604020202020204" pitchFamily="34" charset="0"/>
              <a:buChar char="•"/>
              <a:defRPr/>
            </a:pPr>
            <a:endParaRPr lang="en-GB" sz="3600" dirty="0">
              <a:solidFill>
                <a:srgbClr val="3D3C3B"/>
              </a:solidFill>
              <a:latin typeface="Calibri" panose="020F0502020204030204"/>
            </a:endParaRPr>
          </a:p>
          <a:p>
            <a:pPr>
              <a:lnSpc>
                <a:spcPct val="100000"/>
              </a:lnSpc>
              <a:spcBef>
                <a:spcPts val="0"/>
              </a:spcBef>
              <a:defRPr/>
            </a:pPr>
            <a:endParaRPr lang="en-GB" sz="3600" b="1" dirty="0">
              <a:solidFill>
                <a:srgbClr val="3D3C3B"/>
              </a:solidFill>
              <a:latin typeface="Calibri" panose="020F0502020204030204"/>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1055" y="6350813"/>
            <a:ext cx="1434159" cy="166180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63390" y="6357834"/>
            <a:ext cx="1434159" cy="166939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33947" y="3203819"/>
            <a:ext cx="1441748" cy="1661804"/>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74208" y="3196230"/>
            <a:ext cx="1441749" cy="166939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08729" y="6343224"/>
            <a:ext cx="1441749" cy="1669392"/>
          </a:xfrm>
          <a:prstGeom prst="rect">
            <a:avLst/>
          </a:prstGeom>
        </p:spPr>
      </p:pic>
      <p:sp>
        <p:nvSpPr>
          <p:cNvPr id="12" name="TextBox 11"/>
          <p:cNvSpPr txBox="1"/>
          <p:nvPr/>
        </p:nvSpPr>
        <p:spPr>
          <a:xfrm>
            <a:off x="10620909" y="4866680"/>
            <a:ext cx="2585547" cy="923330"/>
          </a:xfrm>
          <a:prstGeom prst="rect">
            <a:avLst/>
          </a:prstGeom>
          <a:noFill/>
        </p:spPr>
        <p:txBody>
          <a:bodyPr wrap="square" rtlCol="0" anchor="ctr">
            <a:spAutoFit/>
          </a:bodyPr>
          <a:lstStyle/>
          <a:p>
            <a:pPr algn="ctr"/>
            <a:r>
              <a:rPr lang="en-GB" sz="2700" b="1" dirty="0">
                <a:solidFill>
                  <a:schemeClr val="accent1"/>
                </a:solidFill>
                <a:latin typeface="Helvetica Neue" panose="02000503000000020004" pitchFamily="2"/>
              </a:rPr>
              <a:t>Leadership in STEM</a:t>
            </a:r>
          </a:p>
        </p:txBody>
      </p:sp>
      <p:sp>
        <p:nvSpPr>
          <p:cNvPr id="13" name="TextBox 12"/>
          <p:cNvSpPr txBox="1"/>
          <p:nvPr/>
        </p:nvSpPr>
        <p:spPr>
          <a:xfrm>
            <a:off x="13547015" y="4888709"/>
            <a:ext cx="4088634" cy="1338828"/>
          </a:xfrm>
          <a:prstGeom prst="rect">
            <a:avLst/>
          </a:prstGeom>
          <a:noFill/>
        </p:spPr>
        <p:txBody>
          <a:bodyPr wrap="square" rtlCol="0" anchor="ctr">
            <a:spAutoFit/>
          </a:bodyPr>
          <a:lstStyle/>
          <a:p>
            <a:pPr algn="ctr"/>
            <a:r>
              <a:rPr lang="en-GB" sz="2700" b="1" dirty="0">
                <a:solidFill>
                  <a:schemeClr val="accent2"/>
                </a:solidFill>
                <a:latin typeface="Helvetica Neue" panose="02000503000000020004" pitchFamily="2"/>
              </a:rPr>
              <a:t>STEM family learning /</a:t>
            </a:r>
          </a:p>
          <a:p>
            <a:pPr algn="ctr"/>
            <a:r>
              <a:rPr lang="en-GB" sz="2700" b="1" dirty="0">
                <a:solidFill>
                  <a:schemeClr val="accent2"/>
                </a:solidFill>
                <a:latin typeface="Helvetica Neue" panose="02000503000000020004" pitchFamily="2"/>
              </a:rPr>
              <a:t>STEM learning in </a:t>
            </a:r>
          </a:p>
          <a:p>
            <a:pPr algn="ctr"/>
            <a:r>
              <a:rPr lang="en-GB" sz="2700" b="1" dirty="0">
                <a:solidFill>
                  <a:schemeClr val="accent2"/>
                </a:solidFill>
                <a:latin typeface="Helvetica Neue" panose="02000503000000020004" pitchFamily="2"/>
              </a:rPr>
              <a:t>the community</a:t>
            </a:r>
          </a:p>
        </p:txBody>
      </p:sp>
      <p:sp>
        <p:nvSpPr>
          <p:cNvPr id="14" name="TextBox 13"/>
          <p:cNvSpPr txBox="1"/>
          <p:nvPr/>
        </p:nvSpPr>
        <p:spPr>
          <a:xfrm>
            <a:off x="10036830" y="8035701"/>
            <a:ext cx="2585547" cy="1338828"/>
          </a:xfrm>
          <a:prstGeom prst="rect">
            <a:avLst/>
          </a:prstGeom>
          <a:noFill/>
        </p:spPr>
        <p:txBody>
          <a:bodyPr wrap="square" rtlCol="0" anchor="ctr">
            <a:spAutoFit/>
          </a:bodyPr>
          <a:lstStyle/>
          <a:p>
            <a:pPr algn="ctr"/>
            <a:r>
              <a:rPr lang="en-GB" sz="2700" b="1" dirty="0">
                <a:solidFill>
                  <a:schemeClr val="accent3"/>
                </a:solidFill>
                <a:latin typeface="Helvetica Neue" panose="02000503000000020004" pitchFamily="2"/>
              </a:rPr>
              <a:t>Employability and STEM partnerships</a:t>
            </a:r>
          </a:p>
        </p:txBody>
      </p:sp>
      <p:sp>
        <p:nvSpPr>
          <p:cNvPr id="15" name="TextBox 14"/>
          <p:cNvSpPr txBox="1"/>
          <p:nvPr/>
        </p:nvSpPr>
        <p:spPr>
          <a:xfrm>
            <a:off x="12865361" y="8035703"/>
            <a:ext cx="2585547" cy="1338828"/>
          </a:xfrm>
          <a:prstGeom prst="rect">
            <a:avLst/>
          </a:prstGeom>
          <a:noFill/>
        </p:spPr>
        <p:txBody>
          <a:bodyPr wrap="square" rtlCol="0" anchor="ctr">
            <a:spAutoFit/>
          </a:bodyPr>
          <a:lstStyle/>
          <a:p>
            <a:pPr algn="ctr"/>
            <a:r>
              <a:rPr lang="en-GB" sz="2700" b="1" dirty="0">
                <a:solidFill>
                  <a:schemeClr val="accent4"/>
                </a:solidFill>
                <a:latin typeface="Helvetica Neue" panose="02000503000000020004" pitchFamily="2"/>
              </a:rPr>
              <a:t>Curriculum and learner pathways</a:t>
            </a:r>
          </a:p>
        </p:txBody>
      </p:sp>
      <p:sp>
        <p:nvSpPr>
          <p:cNvPr id="16" name="TextBox 15"/>
          <p:cNvSpPr txBox="1"/>
          <p:nvPr/>
        </p:nvSpPr>
        <p:spPr>
          <a:xfrm>
            <a:off x="15587696" y="8042581"/>
            <a:ext cx="2585547" cy="1338828"/>
          </a:xfrm>
          <a:prstGeom prst="rect">
            <a:avLst/>
          </a:prstGeom>
          <a:noFill/>
        </p:spPr>
        <p:txBody>
          <a:bodyPr wrap="square" rtlCol="0" anchor="ctr">
            <a:spAutoFit/>
          </a:bodyPr>
          <a:lstStyle/>
          <a:p>
            <a:pPr algn="ctr"/>
            <a:r>
              <a:rPr lang="en-GB" sz="2700" b="1" dirty="0">
                <a:solidFill>
                  <a:schemeClr val="accent5"/>
                </a:solidFill>
                <a:latin typeface="Helvetica Neue" panose="02000503000000020004" pitchFamily="2"/>
              </a:rPr>
              <a:t>Equity and equality in STEM</a:t>
            </a:r>
          </a:p>
        </p:txBody>
      </p:sp>
    </p:spTree>
    <p:extLst>
      <p:ext uri="{BB962C8B-B14F-4D97-AF65-F5344CB8AC3E}">
        <p14:creationId xmlns:p14="http://schemas.microsoft.com/office/powerpoint/2010/main" val="4078664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6236" b="6236"/>
          <a:stretch>
            <a:fillRect/>
          </a:stretch>
        </p:blipFill>
        <p:spPr>
          <a:xfrm>
            <a:off x="184486" y="9391629"/>
            <a:ext cx="17919026" cy="285790"/>
          </a:xfrm>
          <a:prstGeom prst="rect">
            <a:avLst/>
          </a:prstGeom>
        </p:spPr>
      </p:pic>
      <p:pic>
        <p:nvPicPr>
          <p:cNvPr id="3" name="Picture 3"/>
          <p:cNvPicPr>
            <a:picLocks noChangeAspect="1"/>
          </p:cNvPicPr>
          <p:nvPr/>
        </p:nvPicPr>
        <p:blipFill>
          <a:blip r:embed="rId4"/>
          <a:srcRect l="892" t="10486" r="1165" b="183"/>
          <a:stretch>
            <a:fillRect/>
          </a:stretch>
        </p:blipFill>
        <p:spPr>
          <a:xfrm>
            <a:off x="4788000" y="0"/>
            <a:ext cx="13500000" cy="3640582"/>
          </a:xfrm>
          <a:prstGeom prst="rect">
            <a:avLst/>
          </a:prstGeom>
        </p:spPr>
      </p:pic>
      <p:pic>
        <p:nvPicPr>
          <p:cNvPr id="4" name="Picture 4"/>
          <p:cNvPicPr>
            <a:picLocks noChangeAspect="1"/>
          </p:cNvPicPr>
          <p:nvPr/>
        </p:nvPicPr>
        <p:blipFill>
          <a:blip r:embed="rId4"/>
          <a:srcRect l="892" t="10486" r="51175" b="183"/>
          <a:stretch>
            <a:fillRect/>
          </a:stretch>
        </p:blipFill>
        <p:spPr>
          <a:xfrm>
            <a:off x="0" y="-19050"/>
            <a:ext cx="6606862" cy="3640582"/>
          </a:xfrm>
          <a:prstGeom prst="rect">
            <a:avLst/>
          </a:prstGeom>
        </p:spPr>
      </p:pic>
      <p:sp>
        <p:nvSpPr>
          <p:cNvPr id="5" name="TextBox 5"/>
          <p:cNvSpPr txBox="1"/>
          <p:nvPr/>
        </p:nvSpPr>
        <p:spPr>
          <a:xfrm>
            <a:off x="609600" y="1943100"/>
            <a:ext cx="13715999" cy="8372035"/>
          </a:xfrm>
          <a:prstGeom prst="rect">
            <a:avLst/>
          </a:prstGeom>
        </p:spPr>
        <p:txBody>
          <a:bodyPr wrap="square" lIns="0" tIns="0" rIns="0" bIns="0" rtlCol="0" anchor="t">
            <a:spAutoFit/>
          </a:bodyPr>
          <a:lstStyle/>
          <a:p>
            <a:pPr marL="651053" marR="0" lvl="1" indent="-325526" algn="l" defTabSz="914400" rtl="0" eaLnBrk="1" fontAlgn="auto" latinLnBrk="0" hangingPunct="1">
              <a:lnSpc>
                <a:spcPct val="100000"/>
              </a:lnSpc>
              <a:spcBef>
                <a:spcPts val="0"/>
              </a:spcBef>
              <a:spcAft>
                <a:spcPts val="300"/>
              </a:spcAft>
              <a:buClrTx/>
              <a:buSzTx/>
              <a:buFont typeface="Arial"/>
              <a:buChar char="•"/>
              <a:tabLst/>
              <a:defRPr/>
            </a:pPr>
            <a:r>
              <a:rPr kumimoji="0" lang="en-GB" sz="3400" b="0" i="0" u="none" strike="noStrike" kern="1200" cap="none" spc="-140" normalizeH="0" baseline="0" noProof="0" dirty="0">
                <a:ln>
                  <a:noFill/>
                </a:ln>
                <a:solidFill>
                  <a:schemeClr val="tx1">
                    <a:lumMod val="90000"/>
                    <a:lumOff val="10000"/>
                  </a:schemeClr>
                </a:solidFill>
                <a:effectLst/>
                <a:uLnTx/>
                <a:uFillTx/>
                <a:latin typeface="Calibri" panose="020F0502020204030204" pitchFamily="34" charset="0"/>
                <a:cs typeface="Calibri" panose="020F0502020204030204" pitchFamily="34" charset="0"/>
              </a:rPr>
              <a:t>Our shared vision and rationale for STEM was developed in collaboration with a range of stakeholders.</a:t>
            </a:r>
          </a:p>
          <a:p>
            <a:pPr marL="651053" marR="0" lvl="1" indent="-325526" algn="l" defTabSz="914400" rtl="0" eaLnBrk="1" fontAlgn="auto" latinLnBrk="0" hangingPunct="1">
              <a:lnSpc>
                <a:spcPct val="100000"/>
              </a:lnSpc>
              <a:spcBef>
                <a:spcPts val="0"/>
              </a:spcBef>
              <a:spcAft>
                <a:spcPts val="300"/>
              </a:spcAft>
              <a:buClrTx/>
              <a:buSzTx/>
              <a:buFont typeface="Arial"/>
              <a:buChar char="•"/>
              <a:tabLst/>
              <a:defRPr/>
            </a:pPr>
            <a:r>
              <a:rPr kumimoji="0" lang="en-GB" sz="3400" b="0" i="0" u="none" strike="noStrike" kern="1200" cap="none" spc="-140" normalizeH="0" baseline="0" noProof="0" dirty="0">
                <a:ln>
                  <a:noFill/>
                </a:ln>
                <a:solidFill>
                  <a:schemeClr val="tx1">
                    <a:lumMod val="90000"/>
                    <a:lumOff val="10000"/>
                  </a:schemeClr>
                </a:solidFill>
                <a:effectLst/>
                <a:uLnTx/>
                <a:uFillTx/>
                <a:latin typeface="Calibri" panose="020F0502020204030204" pitchFamily="34" charset="0"/>
                <a:cs typeface="Calibri" panose="020F0502020204030204" pitchFamily="34" charset="0"/>
              </a:rPr>
              <a:t>Where appropriate, a core team of staff provide effective planning, coordination and leadership for STEM.</a:t>
            </a:r>
          </a:p>
          <a:p>
            <a:pPr marL="651053" marR="0" lvl="1" indent="-325526" algn="l" defTabSz="914400" rtl="0" eaLnBrk="1" fontAlgn="auto" latinLnBrk="0" hangingPunct="1">
              <a:lnSpc>
                <a:spcPct val="100000"/>
              </a:lnSpc>
              <a:spcBef>
                <a:spcPts val="0"/>
              </a:spcBef>
              <a:spcAft>
                <a:spcPts val="300"/>
              </a:spcAft>
              <a:buClrTx/>
              <a:buSzTx/>
              <a:buFont typeface="Arial"/>
              <a:buChar char="•"/>
              <a:tabLst/>
              <a:defRPr/>
            </a:pPr>
            <a:r>
              <a:rPr kumimoji="0" lang="en-GB" sz="3400" b="0" i="0" u="none" strike="noStrike" kern="1200" cap="none" spc="-140" normalizeH="0" baseline="0" noProof="0" dirty="0">
                <a:ln>
                  <a:noFill/>
                </a:ln>
                <a:solidFill>
                  <a:schemeClr val="tx1">
                    <a:lumMod val="90000"/>
                    <a:lumOff val="10000"/>
                  </a:schemeClr>
                </a:solidFill>
                <a:effectLst/>
                <a:uLnTx/>
                <a:uFillTx/>
                <a:latin typeface="Calibri" panose="020F0502020204030204" pitchFamily="34" charset="0"/>
                <a:cs typeface="Calibri" panose="020F0502020204030204" pitchFamily="34" charset="0"/>
              </a:rPr>
              <a:t>We make time for professional dialogue, collegiate learning and self-evaluation to support and inform improvements in STEM.</a:t>
            </a:r>
          </a:p>
          <a:p>
            <a:pPr marL="651053" marR="0" lvl="1" indent="-325526" algn="l" defTabSz="914400" rtl="0" eaLnBrk="1" fontAlgn="auto" latinLnBrk="0" hangingPunct="1">
              <a:lnSpc>
                <a:spcPct val="100000"/>
              </a:lnSpc>
              <a:spcBef>
                <a:spcPts val="0"/>
              </a:spcBef>
              <a:spcAft>
                <a:spcPts val="300"/>
              </a:spcAft>
              <a:buClrTx/>
              <a:buSzTx/>
              <a:buFont typeface="Arial"/>
              <a:buChar char="•"/>
              <a:tabLst/>
              <a:defRPr/>
            </a:pPr>
            <a:r>
              <a:rPr kumimoji="0" lang="en-GB" sz="3400" b="0" i="0" u="none" strike="noStrike" kern="1200" cap="none" spc="-140" normalizeH="0" baseline="0" noProof="0" dirty="0">
                <a:ln>
                  <a:noFill/>
                </a:ln>
                <a:solidFill>
                  <a:schemeClr val="tx1">
                    <a:lumMod val="90000"/>
                    <a:lumOff val="10000"/>
                  </a:schemeClr>
                </a:solidFill>
                <a:effectLst/>
                <a:uLnTx/>
                <a:uFillTx/>
                <a:latin typeface="Calibri" panose="020F0502020204030204" pitchFamily="34" charset="0"/>
                <a:cs typeface="Calibri" panose="020F0502020204030204" pitchFamily="34" charset="0"/>
              </a:rPr>
              <a:t>Ongoing collaborative and collegiate working helps to build our STEM practice and develop our pedagogy.</a:t>
            </a:r>
          </a:p>
          <a:p>
            <a:pPr marL="651053" marR="0" lvl="1" indent="-325526" algn="l" defTabSz="914400" rtl="0" eaLnBrk="1" fontAlgn="auto" latinLnBrk="0" hangingPunct="1">
              <a:lnSpc>
                <a:spcPct val="100000"/>
              </a:lnSpc>
              <a:spcBef>
                <a:spcPts val="0"/>
              </a:spcBef>
              <a:spcAft>
                <a:spcPts val="300"/>
              </a:spcAft>
              <a:buClrTx/>
              <a:buSzTx/>
              <a:buFont typeface="Arial"/>
              <a:buChar char="•"/>
              <a:tabLst/>
              <a:defRPr/>
            </a:pPr>
            <a:r>
              <a:rPr kumimoji="0" lang="en-GB" sz="3400" b="0" i="0" u="none" strike="noStrike" kern="1200" cap="none" spc="-140" normalizeH="0" baseline="0" noProof="0" dirty="0">
                <a:ln>
                  <a:noFill/>
                </a:ln>
                <a:solidFill>
                  <a:schemeClr val="tx1">
                    <a:lumMod val="90000"/>
                    <a:lumOff val="10000"/>
                  </a:schemeClr>
                </a:solidFill>
                <a:effectLst/>
                <a:uLnTx/>
                <a:uFillTx/>
                <a:latin typeface="Calibri" panose="020F0502020204030204" pitchFamily="34" charset="0"/>
                <a:cs typeface="Calibri" panose="020F0502020204030204" pitchFamily="34" charset="0"/>
              </a:rPr>
              <a:t>Practitioners demonstrate leadership in STEM learning and are helping to motivate, inspire and support others.</a:t>
            </a:r>
          </a:p>
          <a:p>
            <a:pPr marL="651053" marR="0" lvl="1" indent="-325526" algn="l" defTabSz="914400" rtl="0" eaLnBrk="1" fontAlgn="auto" latinLnBrk="0" hangingPunct="1">
              <a:lnSpc>
                <a:spcPct val="100000"/>
              </a:lnSpc>
              <a:spcBef>
                <a:spcPts val="0"/>
              </a:spcBef>
              <a:spcAft>
                <a:spcPts val="300"/>
              </a:spcAft>
              <a:buClrTx/>
              <a:buSzTx/>
              <a:buFont typeface="Arial"/>
              <a:buChar char="•"/>
              <a:tabLst/>
              <a:defRPr/>
            </a:pPr>
            <a:r>
              <a:rPr kumimoji="0" lang="en-GB" sz="3400" b="0" i="0" u="none" strike="noStrike" kern="1200" cap="none" spc="-140" normalizeH="0" baseline="0" noProof="0" dirty="0">
                <a:ln>
                  <a:noFill/>
                </a:ln>
                <a:solidFill>
                  <a:schemeClr val="tx1">
                    <a:lumMod val="90000"/>
                    <a:lumOff val="10000"/>
                  </a:schemeClr>
                </a:solidFill>
                <a:effectLst/>
                <a:uLnTx/>
                <a:uFillTx/>
                <a:latin typeface="Calibri" panose="020F0502020204030204" pitchFamily="34" charset="0"/>
                <a:cs typeface="Calibri" panose="020F0502020204030204" pitchFamily="34" charset="0"/>
              </a:rPr>
              <a:t>We use data and evidence of learners’ progress in STEM to help us meet the needs of our learners and promote equity and equality.</a:t>
            </a:r>
          </a:p>
          <a:p>
            <a:pPr marL="651053" marR="0" lvl="1" indent="-325526" algn="l" defTabSz="914400" rtl="0" eaLnBrk="1" fontAlgn="auto" latinLnBrk="0" hangingPunct="1">
              <a:lnSpc>
                <a:spcPct val="100000"/>
              </a:lnSpc>
              <a:spcBef>
                <a:spcPts val="0"/>
              </a:spcBef>
              <a:spcAft>
                <a:spcPts val="300"/>
              </a:spcAft>
              <a:buClrTx/>
              <a:buSzTx/>
              <a:buFont typeface="Arial"/>
              <a:buChar char="•"/>
              <a:tabLst/>
              <a:defRPr/>
            </a:pPr>
            <a:r>
              <a:rPr kumimoji="0" lang="en-GB" sz="3400" b="0" i="0" u="none" strike="noStrike" kern="1200" cap="none" spc="-140" normalizeH="0" baseline="0" noProof="0" dirty="0">
                <a:ln>
                  <a:noFill/>
                </a:ln>
                <a:solidFill>
                  <a:schemeClr val="tx1">
                    <a:lumMod val="90000"/>
                    <a:lumOff val="10000"/>
                  </a:schemeClr>
                </a:solidFill>
                <a:effectLst/>
                <a:uLnTx/>
                <a:uFillTx/>
                <a:latin typeface="Calibri" panose="020F0502020204030204" pitchFamily="34" charset="0"/>
                <a:cs typeface="Calibri" panose="020F0502020204030204" pitchFamily="34" charset="0"/>
              </a:rPr>
              <a:t>Learners are empowered to take on STEM leadership roles and, in line with the </a:t>
            </a:r>
            <a:r>
              <a:rPr kumimoji="0" lang="en-GB" sz="3400" b="0" i="0" u="none" strike="noStrike" kern="1200" cap="none" spc="-140" normalizeH="0" baseline="0" noProof="0" dirty="0" err="1">
                <a:ln>
                  <a:noFill/>
                </a:ln>
                <a:solidFill>
                  <a:schemeClr val="tx1">
                    <a:lumMod val="90000"/>
                    <a:lumOff val="10000"/>
                  </a:schemeClr>
                </a:solidFill>
                <a:effectLst/>
                <a:uLnTx/>
                <a:uFillTx/>
                <a:latin typeface="Calibri" panose="020F0502020204030204" pitchFamily="34" charset="0"/>
                <a:cs typeface="Calibri" panose="020F0502020204030204" pitchFamily="34" charset="0"/>
              </a:rPr>
              <a:t>UNCRC</a:t>
            </a:r>
            <a:r>
              <a:rPr kumimoji="0" lang="en-GB" sz="3400" b="0" i="0" u="none" strike="noStrike" kern="1200" cap="none" spc="-140" normalizeH="0" baseline="0" noProof="0" dirty="0">
                <a:ln>
                  <a:noFill/>
                </a:ln>
                <a:solidFill>
                  <a:schemeClr val="tx1">
                    <a:lumMod val="90000"/>
                    <a:lumOff val="10000"/>
                  </a:schemeClr>
                </a:solidFill>
                <a:effectLst/>
                <a:uLnTx/>
                <a:uFillTx/>
                <a:latin typeface="Calibri" panose="020F0502020204030204" pitchFamily="34" charset="0"/>
                <a:cs typeface="Calibri" panose="020F0502020204030204" pitchFamily="34" charset="0"/>
              </a:rPr>
              <a:t>, have a say in decisions that affect them, including their STEM learning.</a:t>
            </a:r>
            <a:endParaRPr kumimoji="0" lang="en-US" sz="3400" b="0" i="0" u="none" strike="noStrike" kern="1200" cap="none" spc="-140" normalizeH="0" baseline="0" noProof="0" dirty="0">
              <a:ln>
                <a:noFill/>
              </a:ln>
              <a:solidFill>
                <a:schemeClr val="tx1">
                  <a:lumMod val="90000"/>
                  <a:lumOff val="10000"/>
                </a:schemeClr>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ts val="4320"/>
              </a:lnSpc>
              <a:spcBef>
                <a:spcPts val="0"/>
              </a:spcBef>
              <a:spcAft>
                <a:spcPts val="0"/>
              </a:spcAft>
              <a:buClrTx/>
              <a:buSzTx/>
              <a:buFontTx/>
              <a:buNone/>
              <a:tabLst/>
              <a:defRPr/>
            </a:pPr>
            <a:endParaRPr kumimoji="0" lang="en-US" sz="2800" b="0" i="0" u="none" strike="noStrike" kern="1200" cap="none" spc="-140" normalizeH="0" baseline="0" noProof="0" dirty="0">
              <a:ln>
                <a:noFill/>
              </a:ln>
              <a:solidFill>
                <a:srgbClr val="3D3C3B"/>
              </a:solidFill>
              <a:effectLst/>
              <a:uLnTx/>
              <a:uFillTx/>
              <a:latin typeface="Helvetica Neue"/>
              <a:ea typeface="+mn-ea"/>
              <a:cs typeface="+mn-cs"/>
            </a:endParaRPr>
          </a:p>
        </p:txBody>
      </p:sp>
      <p:sp>
        <p:nvSpPr>
          <p:cNvPr id="6" name="TextBox 6"/>
          <p:cNvSpPr txBox="1"/>
          <p:nvPr/>
        </p:nvSpPr>
        <p:spPr>
          <a:xfrm>
            <a:off x="993742" y="941398"/>
            <a:ext cx="17022279" cy="654090"/>
          </a:xfrm>
          <a:prstGeom prst="rect">
            <a:avLst/>
          </a:prstGeom>
        </p:spPr>
        <p:txBody>
          <a:bodyPr lIns="0" tIns="0" rIns="0" bIns="0" rtlCol="0" anchor="t">
            <a:spAutoFit/>
          </a:bodyPr>
          <a:lstStyle/>
          <a:p>
            <a:pPr marL="0" marR="0" lvl="0" indent="0" algn="l" defTabSz="914400" rtl="0" eaLnBrk="1" fontAlgn="auto" latinLnBrk="0" hangingPunct="1">
              <a:lnSpc>
                <a:spcPts val="486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5C"/>
                </a:solidFill>
                <a:effectLst/>
                <a:uLnTx/>
                <a:uFillTx/>
                <a:latin typeface="Calibri" panose="020F0502020204030204" pitchFamily="34" charset="0"/>
                <a:cs typeface="Calibri" panose="020F0502020204030204" pitchFamily="34" charset="0"/>
              </a:rPr>
              <a:t>Leadership in STEM examples:</a:t>
            </a:r>
          </a:p>
        </p:txBody>
      </p:sp>
      <p:pic>
        <p:nvPicPr>
          <p:cNvPr id="10" name="Picture 10"/>
          <p:cNvPicPr>
            <a:picLocks noChangeAspect="1"/>
          </p:cNvPicPr>
          <p:nvPr/>
        </p:nvPicPr>
        <p:blipFill>
          <a:blip r:embed="rId5"/>
          <a:srcRect r="417" b="418"/>
          <a:stretch>
            <a:fillRect/>
          </a:stretch>
        </p:blipFill>
        <p:spPr>
          <a:xfrm>
            <a:off x="15240000" y="4214802"/>
            <a:ext cx="1742579" cy="2017721"/>
          </a:xfrm>
          <a:prstGeom prst="rect">
            <a:avLst/>
          </a:prstGeom>
        </p:spPr>
      </p:pic>
      <p:sp>
        <p:nvSpPr>
          <p:cNvPr id="12" name="TextBox 12"/>
          <p:cNvSpPr txBox="1"/>
          <p:nvPr/>
        </p:nvSpPr>
        <p:spPr>
          <a:xfrm>
            <a:off x="14865662" y="6380162"/>
            <a:ext cx="2402667" cy="820738"/>
          </a:xfrm>
          <a:prstGeom prst="rect">
            <a:avLst/>
          </a:prstGeom>
        </p:spPr>
        <p:txBody>
          <a:bodyPr lIns="0" tIns="0" rIns="0" bIns="0" rtlCol="0" anchor="t">
            <a:spAutoFit/>
          </a:bodyPr>
          <a:lstStyle/>
          <a:p>
            <a:pPr marL="0" marR="0" lvl="0" indent="0" algn="ctr" defTabSz="914400" rtl="0" eaLnBrk="1" fontAlgn="auto" latinLnBrk="0" hangingPunct="1">
              <a:lnSpc>
                <a:spcPts val="324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9765"/>
                </a:solidFill>
                <a:effectLst/>
                <a:uLnTx/>
                <a:uFillTx/>
                <a:latin typeface="Arimo Bold"/>
                <a:ea typeface="+mn-ea"/>
                <a:cs typeface="+mn-cs"/>
              </a:rPr>
              <a:t>Leadership in STEM</a:t>
            </a:r>
          </a:p>
        </p:txBody>
      </p:sp>
    </p:spTree>
    <p:extLst>
      <p:ext uri="{BB962C8B-B14F-4D97-AF65-F5344CB8AC3E}">
        <p14:creationId xmlns:p14="http://schemas.microsoft.com/office/powerpoint/2010/main" val="591446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6236" b="6236"/>
          <a:stretch>
            <a:fillRect/>
          </a:stretch>
        </p:blipFill>
        <p:spPr>
          <a:xfrm>
            <a:off x="184486" y="9391629"/>
            <a:ext cx="17919026" cy="285790"/>
          </a:xfrm>
          <a:prstGeom prst="rect">
            <a:avLst/>
          </a:prstGeom>
        </p:spPr>
      </p:pic>
      <p:pic>
        <p:nvPicPr>
          <p:cNvPr id="3" name="Picture 3"/>
          <p:cNvPicPr>
            <a:picLocks noChangeAspect="1"/>
          </p:cNvPicPr>
          <p:nvPr/>
        </p:nvPicPr>
        <p:blipFill>
          <a:blip r:embed="rId4"/>
          <a:srcRect l="892" t="10486" r="1165" b="183"/>
          <a:stretch>
            <a:fillRect/>
          </a:stretch>
        </p:blipFill>
        <p:spPr>
          <a:xfrm>
            <a:off x="4788000" y="0"/>
            <a:ext cx="13500000" cy="3640582"/>
          </a:xfrm>
          <a:prstGeom prst="rect">
            <a:avLst/>
          </a:prstGeom>
        </p:spPr>
      </p:pic>
      <p:pic>
        <p:nvPicPr>
          <p:cNvPr id="4" name="Picture 4"/>
          <p:cNvPicPr>
            <a:picLocks noChangeAspect="1"/>
          </p:cNvPicPr>
          <p:nvPr/>
        </p:nvPicPr>
        <p:blipFill>
          <a:blip r:embed="rId4"/>
          <a:srcRect l="892" t="10486" r="51175" b="183"/>
          <a:stretch>
            <a:fillRect/>
          </a:stretch>
        </p:blipFill>
        <p:spPr>
          <a:xfrm>
            <a:off x="0" y="-19050"/>
            <a:ext cx="6606862" cy="3640582"/>
          </a:xfrm>
          <a:prstGeom prst="rect">
            <a:avLst/>
          </a:prstGeom>
        </p:spPr>
      </p:pic>
      <p:sp>
        <p:nvSpPr>
          <p:cNvPr id="5" name="TextBox 5"/>
          <p:cNvSpPr txBox="1"/>
          <p:nvPr/>
        </p:nvSpPr>
        <p:spPr>
          <a:xfrm>
            <a:off x="617962" y="1892153"/>
            <a:ext cx="13499999" cy="8084585"/>
          </a:xfrm>
          <a:prstGeom prst="rect">
            <a:avLst/>
          </a:prstGeom>
        </p:spPr>
        <p:txBody>
          <a:bodyPr wrap="square" lIns="0" tIns="0" rIns="0" bIns="0" rtlCol="0" anchor="t">
            <a:spAutoFit/>
          </a:bodyPr>
          <a:lstStyle/>
          <a:p>
            <a:pPr marL="651053" marR="0" lvl="1" indent="-325526" algn="l" defTabSz="914400" rtl="0" eaLnBrk="1" fontAlgn="auto" latinLnBrk="0" hangingPunct="1">
              <a:lnSpc>
                <a:spcPct val="100000"/>
              </a:lnSpc>
              <a:spcBef>
                <a:spcPts val="0"/>
              </a:spcBef>
              <a:spcAft>
                <a:spcPts val="300"/>
              </a:spcAft>
              <a:buClrTx/>
              <a:buSzTx/>
              <a:buFont typeface="Arial"/>
              <a:buChar char="•"/>
              <a:tabLst/>
              <a:defRPr/>
            </a:pPr>
            <a:r>
              <a:rPr kumimoji="0" lang="en-GB" sz="3400" b="0" i="0" u="none" strike="noStrike" kern="1200" cap="none" spc="-140" normalizeH="0" baseline="0" noProof="0" dirty="0">
                <a:ln>
                  <a:noFill/>
                </a:ln>
                <a:solidFill>
                  <a:schemeClr val="tx1">
                    <a:lumMod val="90000"/>
                    <a:lumOff val="10000"/>
                  </a:schemeClr>
                </a:solidFill>
                <a:effectLst/>
                <a:uLnTx/>
                <a:uFillTx/>
                <a:latin typeface="Calibri" panose="020F0502020204030204" pitchFamily="34" charset="0"/>
                <a:cs typeface="Calibri" panose="020F0502020204030204" pitchFamily="34" charset="0"/>
              </a:rPr>
              <a:t>STEM learning strongly supports Learning for Sustainability, the UN Sustainable Development Goals including learning about the climate emergency and threats to biodiversity.</a:t>
            </a:r>
          </a:p>
          <a:p>
            <a:pPr marL="651053" marR="0" lvl="1" indent="-325526" algn="l" defTabSz="914400" rtl="0" eaLnBrk="1" fontAlgn="auto" latinLnBrk="0" hangingPunct="1">
              <a:lnSpc>
                <a:spcPct val="100000"/>
              </a:lnSpc>
              <a:spcBef>
                <a:spcPts val="0"/>
              </a:spcBef>
              <a:spcAft>
                <a:spcPts val="300"/>
              </a:spcAft>
              <a:buClrTx/>
              <a:buSzTx/>
              <a:buFont typeface="Arial"/>
              <a:buChar char="•"/>
              <a:tabLst/>
              <a:defRPr/>
            </a:pPr>
            <a:r>
              <a:rPr kumimoji="0" lang="en-GB" sz="3400" b="0" i="0" u="none" strike="noStrike" kern="1200" cap="none" spc="-140" normalizeH="0" baseline="0" noProof="0" dirty="0">
                <a:ln>
                  <a:noFill/>
                </a:ln>
                <a:solidFill>
                  <a:schemeClr val="tx1">
                    <a:lumMod val="90000"/>
                    <a:lumOff val="10000"/>
                  </a:schemeClr>
                </a:solidFill>
                <a:effectLst/>
                <a:uLnTx/>
                <a:uFillTx/>
                <a:latin typeface="Calibri" panose="020F0502020204030204" pitchFamily="34" charset="0"/>
                <a:cs typeface="Calibri" panose="020F0502020204030204" pitchFamily="34" charset="0"/>
              </a:rPr>
              <a:t>Engaging STEM contexts help us deliver literacy, numeracy and digital literacy. </a:t>
            </a:r>
          </a:p>
          <a:p>
            <a:pPr marL="651053" marR="0" lvl="1" indent="-325526" algn="l" defTabSz="914400" rtl="0" eaLnBrk="1" fontAlgn="auto" latinLnBrk="0" hangingPunct="1">
              <a:lnSpc>
                <a:spcPct val="100000"/>
              </a:lnSpc>
              <a:spcBef>
                <a:spcPts val="0"/>
              </a:spcBef>
              <a:spcAft>
                <a:spcPts val="300"/>
              </a:spcAft>
              <a:buClrTx/>
              <a:buSzTx/>
              <a:buFont typeface="Arial"/>
              <a:buChar char="•"/>
              <a:tabLst/>
              <a:defRPr/>
            </a:pPr>
            <a:r>
              <a:rPr kumimoji="0" lang="en-GB" sz="3400" b="0" i="0" u="none" strike="noStrike" kern="1200" cap="none" spc="-140" normalizeH="0" baseline="0" noProof="0" dirty="0">
                <a:ln>
                  <a:noFill/>
                </a:ln>
                <a:solidFill>
                  <a:schemeClr val="tx1">
                    <a:lumMod val="90000"/>
                    <a:lumOff val="10000"/>
                  </a:schemeClr>
                </a:solidFill>
                <a:effectLst/>
                <a:uLnTx/>
                <a:uFillTx/>
                <a:latin typeface="Calibri" panose="020F0502020204030204" pitchFamily="34" charset="0"/>
                <a:cs typeface="Calibri" panose="020F0502020204030204" pitchFamily="34" charset="0"/>
              </a:rPr>
              <a:t>We are using creative approaches in STEM to promote curiosity, open-mindedness, imagination, problem solving and diversity.</a:t>
            </a:r>
          </a:p>
          <a:p>
            <a:pPr marL="651053" marR="0" lvl="1" indent="-325526" algn="l" defTabSz="914400" rtl="0" eaLnBrk="1" fontAlgn="auto" latinLnBrk="0" hangingPunct="1">
              <a:lnSpc>
                <a:spcPct val="100000"/>
              </a:lnSpc>
              <a:spcBef>
                <a:spcPts val="0"/>
              </a:spcBef>
              <a:spcAft>
                <a:spcPts val="300"/>
              </a:spcAft>
              <a:buClrTx/>
              <a:buSzTx/>
              <a:buFont typeface="Arial"/>
              <a:buChar char="•"/>
              <a:tabLst/>
              <a:defRPr/>
            </a:pPr>
            <a:r>
              <a:rPr kumimoji="0" lang="en-GB" sz="3400" b="0" i="0" u="none" strike="noStrike" kern="1200" cap="none" spc="-140" normalizeH="0" baseline="0" noProof="0" dirty="0">
                <a:ln>
                  <a:noFill/>
                </a:ln>
                <a:solidFill>
                  <a:schemeClr val="tx1">
                    <a:lumMod val="90000"/>
                    <a:lumOff val="10000"/>
                  </a:schemeClr>
                </a:solidFill>
                <a:effectLst/>
                <a:uLnTx/>
                <a:uFillTx/>
                <a:latin typeface="Calibri" panose="020F0502020204030204" pitchFamily="34" charset="0"/>
                <a:cs typeface="Calibri" panose="020F0502020204030204" pitchFamily="34" charset="0"/>
              </a:rPr>
              <a:t>Collaboration with learning community colleagues is helping us to improve continuity and progression in STEM learning.</a:t>
            </a:r>
          </a:p>
          <a:p>
            <a:pPr marL="651053" marR="0" lvl="1" indent="-325526" algn="l" defTabSz="914400" rtl="0" eaLnBrk="1" fontAlgn="auto" latinLnBrk="0" hangingPunct="1">
              <a:lnSpc>
                <a:spcPct val="100000"/>
              </a:lnSpc>
              <a:spcBef>
                <a:spcPts val="0"/>
              </a:spcBef>
              <a:spcAft>
                <a:spcPts val="300"/>
              </a:spcAft>
              <a:buClrTx/>
              <a:buSzTx/>
              <a:buFont typeface="Arial"/>
              <a:buChar char="•"/>
              <a:tabLst/>
              <a:defRPr/>
            </a:pPr>
            <a:r>
              <a:rPr kumimoji="0" lang="en-GB" sz="3400" b="0" i="0" u="none" strike="noStrike" kern="1200" cap="none" spc="-140" normalizeH="0" baseline="0" noProof="0" dirty="0">
                <a:ln>
                  <a:noFill/>
                </a:ln>
                <a:solidFill>
                  <a:schemeClr val="tx1">
                    <a:lumMod val="90000"/>
                    <a:lumOff val="10000"/>
                  </a:schemeClr>
                </a:solidFill>
                <a:effectLst/>
                <a:uLnTx/>
                <a:uFillTx/>
                <a:latin typeface="Calibri" panose="020F0502020204030204" pitchFamily="34" charset="0"/>
                <a:cs typeface="Calibri" panose="020F0502020204030204" pitchFamily="34" charset="0"/>
              </a:rPr>
              <a:t>We are helping learners develop a belief in their own abilities. The support we provide to learners and their families helps learners make informed choices about STEM learner pathways, not limited by stereotypes. </a:t>
            </a:r>
          </a:p>
          <a:p>
            <a:pPr marL="651053" marR="0" lvl="1" indent="-325526" algn="l" defTabSz="914400" rtl="0" eaLnBrk="1" fontAlgn="auto" latinLnBrk="0" hangingPunct="1">
              <a:lnSpc>
                <a:spcPct val="100000"/>
              </a:lnSpc>
              <a:spcBef>
                <a:spcPts val="0"/>
              </a:spcBef>
              <a:spcAft>
                <a:spcPts val="300"/>
              </a:spcAft>
              <a:buClrTx/>
              <a:buSzTx/>
              <a:buFont typeface="Arial"/>
              <a:buChar char="•"/>
              <a:tabLst/>
              <a:defRPr/>
            </a:pPr>
            <a:r>
              <a:rPr kumimoji="0" lang="en-GB" sz="3400" b="0" i="0" u="none" strike="noStrike" kern="1200" cap="none" spc="-140" normalizeH="0" baseline="0" noProof="0" dirty="0">
                <a:ln>
                  <a:noFill/>
                </a:ln>
                <a:solidFill>
                  <a:schemeClr val="tx1">
                    <a:lumMod val="90000"/>
                    <a:lumOff val="10000"/>
                  </a:schemeClr>
                </a:solidFill>
                <a:effectLst/>
                <a:uLnTx/>
                <a:uFillTx/>
                <a:latin typeface="Calibri" panose="020F0502020204030204" pitchFamily="34" charset="0"/>
                <a:cs typeface="Calibri" panose="020F0502020204030204" pitchFamily="34" charset="0"/>
              </a:rPr>
              <a:t>We encourage all learners to develop a wide range of skills and take account of labour market needs when planning the curriculum to prepare learners for a variety of STEM careers, including green jobs.</a:t>
            </a:r>
            <a:endParaRPr kumimoji="0" lang="en-US" sz="3400" b="0" i="0" u="none" strike="noStrike" kern="1200" cap="none" spc="-140" normalizeH="0" baseline="0" noProof="0" dirty="0">
              <a:ln>
                <a:noFill/>
              </a:ln>
              <a:solidFill>
                <a:schemeClr val="tx1">
                  <a:lumMod val="90000"/>
                  <a:lumOff val="10000"/>
                </a:schemeClr>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ts val="4320"/>
              </a:lnSpc>
              <a:spcBef>
                <a:spcPts val="0"/>
              </a:spcBef>
              <a:spcAft>
                <a:spcPts val="0"/>
              </a:spcAft>
              <a:buClrTx/>
              <a:buSzTx/>
              <a:buFontTx/>
              <a:buNone/>
              <a:tabLst/>
              <a:defRPr/>
            </a:pPr>
            <a:endParaRPr kumimoji="0" lang="en-US" sz="3400" b="0" i="0" u="none" strike="noStrike" kern="1200" cap="none" spc="-140" normalizeH="0" baseline="0" noProof="0" dirty="0">
              <a:ln>
                <a:noFill/>
              </a:ln>
              <a:solidFill>
                <a:srgbClr val="3D3C3B"/>
              </a:solidFill>
              <a:effectLst/>
              <a:uLnTx/>
              <a:uFillTx/>
              <a:latin typeface="Helvetica Neue"/>
              <a:ea typeface="+mn-ea"/>
              <a:cs typeface="+mn-cs"/>
            </a:endParaRPr>
          </a:p>
        </p:txBody>
      </p:sp>
      <p:sp>
        <p:nvSpPr>
          <p:cNvPr id="6" name="TextBox 6"/>
          <p:cNvSpPr txBox="1"/>
          <p:nvPr/>
        </p:nvSpPr>
        <p:spPr>
          <a:xfrm>
            <a:off x="993742" y="941398"/>
            <a:ext cx="17022279" cy="654090"/>
          </a:xfrm>
          <a:prstGeom prst="rect">
            <a:avLst/>
          </a:prstGeom>
        </p:spPr>
        <p:txBody>
          <a:bodyPr lIns="0" tIns="0" rIns="0" bIns="0" rtlCol="0" anchor="t">
            <a:spAutoFit/>
          </a:bodyPr>
          <a:lstStyle/>
          <a:p>
            <a:pPr marL="0" marR="0" lvl="0" indent="0" algn="l" defTabSz="914400" rtl="0" eaLnBrk="1" fontAlgn="auto" latinLnBrk="0" hangingPunct="1">
              <a:lnSpc>
                <a:spcPts val="486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5C"/>
                </a:solidFill>
                <a:effectLst/>
                <a:uLnTx/>
                <a:uFillTx/>
                <a:latin typeface="Calibri" panose="020F0502020204030204" pitchFamily="34" charset="0"/>
                <a:cs typeface="Calibri" panose="020F0502020204030204" pitchFamily="34" charset="0"/>
              </a:rPr>
              <a:t>Curriculum and Learner Pathways examples:</a:t>
            </a:r>
            <a:endParaRPr kumimoji="0" lang="en-US" sz="5400" b="1" i="0" u="none" strike="noStrike" kern="1200" cap="none" spc="0" normalizeH="0" baseline="0" noProof="0" dirty="0">
              <a:ln>
                <a:noFill/>
              </a:ln>
              <a:solidFill>
                <a:srgbClr val="00205C"/>
              </a:solidFill>
              <a:effectLst/>
              <a:uLnTx/>
              <a:uFillTx/>
              <a:latin typeface="Calibri" panose="020F0502020204030204" pitchFamily="34" charset="0"/>
              <a:cs typeface="Calibri" panose="020F0502020204030204" pitchFamily="34" charset="0"/>
            </a:endParaRPr>
          </a:p>
        </p:txBody>
      </p:sp>
      <p:pic>
        <p:nvPicPr>
          <p:cNvPr id="7" name="Picture 7"/>
          <p:cNvPicPr>
            <a:picLocks noChangeAspect="1"/>
          </p:cNvPicPr>
          <p:nvPr/>
        </p:nvPicPr>
        <p:blipFill>
          <a:blip r:embed="rId5"/>
          <a:srcRect r="870" b="870"/>
          <a:stretch>
            <a:fillRect/>
          </a:stretch>
        </p:blipFill>
        <p:spPr>
          <a:xfrm>
            <a:off x="15570512" y="4105026"/>
            <a:ext cx="1678767" cy="1945239"/>
          </a:xfrm>
          <a:prstGeom prst="rect">
            <a:avLst/>
          </a:prstGeom>
        </p:spPr>
      </p:pic>
      <p:sp>
        <p:nvSpPr>
          <p:cNvPr id="15" name="TextBox 15"/>
          <p:cNvSpPr txBox="1"/>
          <p:nvPr/>
        </p:nvSpPr>
        <p:spPr>
          <a:xfrm>
            <a:off x="15163800" y="6181974"/>
            <a:ext cx="2402667" cy="1231106"/>
          </a:xfrm>
          <a:prstGeom prst="rect">
            <a:avLst/>
          </a:prstGeom>
        </p:spPr>
        <p:txBody>
          <a:bodyPr lIns="0" tIns="0" rIns="0" bIns="0" rtlCol="0" anchor="t">
            <a:spAutoFit/>
          </a:bodyPr>
          <a:lstStyle/>
          <a:p>
            <a:pPr marL="0" marR="0" lvl="0" indent="0" algn="ctr" defTabSz="914400" rtl="0" eaLnBrk="1" fontAlgn="auto" latinLnBrk="0" hangingPunct="1">
              <a:lnSpc>
                <a:spcPts val="324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C38B2"/>
                </a:solidFill>
                <a:effectLst/>
                <a:uLnTx/>
                <a:uFillTx/>
                <a:latin typeface="Arimo Bold"/>
                <a:ea typeface="+mn-ea"/>
                <a:cs typeface="+mn-cs"/>
              </a:rPr>
              <a:t>Curriculum and learner pathways</a:t>
            </a:r>
          </a:p>
        </p:txBody>
      </p:sp>
    </p:spTree>
    <p:extLst>
      <p:ext uri="{BB962C8B-B14F-4D97-AF65-F5344CB8AC3E}">
        <p14:creationId xmlns:p14="http://schemas.microsoft.com/office/powerpoint/2010/main" val="315931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r="6236" b="6236"/>
          <a:stretch>
            <a:fillRect/>
          </a:stretch>
        </p:blipFill>
        <p:spPr>
          <a:xfrm>
            <a:off x="184486" y="9391629"/>
            <a:ext cx="17919026" cy="285790"/>
          </a:xfrm>
          <a:prstGeom prst="rect">
            <a:avLst/>
          </a:prstGeom>
        </p:spPr>
      </p:pic>
      <p:pic>
        <p:nvPicPr>
          <p:cNvPr id="3" name="Picture 3"/>
          <p:cNvPicPr>
            <a:picLocks noChangeAspect="1"/>
          </p:cNvPicPr>
          <p:nvPr/>
        </p:nvPicPr>
        <p:blipFill>
          <a:blip r:embed="rId4"/>
          <a:srcRect l="892" t="10486" r="1165" b="183"/>
          <a:stretch>
            <a:fillRect/>
          </a:stretch>
        </p:blipFill>
        <p:spPr>
          <a:xfrm>
            <a:off x="4788000" y="0"/>
            <a:ext cx="13500000" cy="3640582"/>
          </a:xfrm>
          <a:prstGeom prst="rect">
            <a:avLst/>
          </a:prstGeom>
        </p:spPr>
      </p:pic>
      <p:pic>
        <p:nvPicPr>
          <p:cNvPr id="4" name="Picture 4"/>
          <p:cNvPicPr>
            <a:picLocks noChangeAspect="1"/>
          </p:cNvPicPr>
          <p:nvPr/>
        </p:nvPicPr>
        <p:blipFill>
          <a:blip r:embed="rId4"/>
          <a:srcRect l="892" t="10486" r="51175" b="183"/>
          <a:stretch>
            <a:fillRect/>
          </a:stretch>
        </p:blipFill>
        <p:spPr>
          <a:xfrm>
            <a:off x="0" y="-19050"/>
            <a:ext cx="6606862" cy="3640582"/>
          </a:xfrm>
          <a:prstGeom prst="rect">
            <a:avLst/>
          </a:prstGeom>
        </p:spPr>
      </p:pic>
      <p:sp>
        <p:nvSpPr>
          <p:cNvPr id="5" name="TextBox 5"/>
          <p:cNvSpPr txBox="1"/>
          <p:nvPr/>
        </p:nvSpPr>
        <p:spPr>
          <a:xfrm>
            <a:off x="632861" y="976665"/>
            <a:ext cx="17022279" cy="674415"/>
          </a:xfrm>
          <a:prstGeom prst="rect">
            <a:avLst/>
          </a:prstGeom>
        </p:spPr>
        <p:txBody>
          <a:bodyPr lIns="0" tIns="0" rIns="0" bIns="0" rtlCol="0" anchor="t">
            <a:spAutoFit/>
          </a:bodyPr>
          <a:lstStyle/>
          <a:p>
            <a:pPr algn="l">
              <a:lnSpc>
                <a:spcPts val="4860"/>
              </a:lnSpc>
            </a:pPr>
            <a:r>
              <a:rPr lang="en-US" sz="6000" b="1" dirty="0" err="1">
                <a:solidFill>
                  <a:srgbClr val="00205C"/>
                </a:solidFill>
              </a:rPr>
              <a:t>Programme</a:t>
            </a:r>
            <a:r>
              <a:rPr lang="en-US" sz="6000" b="1" dirty="0">
                <a:solidFill>
                  <a:srgbClr val="00205C"/>
                </a:solidFill>
              </a:rPr>
              <a:t> Process</a:t>
            </a:r>
          </a:p>
        </p:txBody>
      </p:sp>
      <p:sp>
        <p:nvSpPr>
          <p:cNvPr id="8" name="TextBox 8"/>
          <p:cNvSpPr txBox="1"/>
          <p:nvPr/>
        </p:nvSpPr>
        <p:spPr>
          <a:xfrm>
            <a:off x="632861" y="1885950"/>
            <a:ext cx="13927054" cy="2205732"/>
          </a:xfrm>
          <a:prstGeom prst="rect">
            <a:avLst/>
          </a:prstGeom>
        </p:spPr>
        <p:txBody>
          <a:bodyPr lIns="0" tIns="0" rIns="0" bIns="0" rtlCol="0" anchor="t">
            <a:spAutoFit/>
          </a:bodyPr>
          <a:lstStyle/>
          <a:p>
            <a:pPr marL="777240" lvl="1" indent="-388620" algn="l">
              <a:lnSpc>
                <a:spcPts val="4320"/>
              </a:lnSpc>
              <a:buFont typeface="Arial"/>
              <a:buChar char="•"/>
            </a:pPr>
            <a:r>
              <a:rPr lang="en-US" sz="4000" spc="-143" dirty="0">
                <a:solidFill>
                  <a:schemeClr val="tx2"/>
                </a:solidFill>
              </a:rPr>
              <a:t>Register and carry out self-evaluation</a:t>
            </a:r>
          </a:p>
          <a:p>
            <a:pPr marL="777240" lvl="1" indent="-388620" algn="l">
              <a:lnSpc>
                <a:spcPts val="4320"/>
              </a:lnSpc>
              <a:buFont typeface="Arial"/>
              <a:buChar char="•"/>
            </a:pPr>
            <a:r>
              <a:rPr lang="en-US" sz="4000" spc="-143" dirty="0">
                <a:solidFill>
                  <a:schemeClr val="tx2"/>
                </a:solidFill>
              </a:rPr>
              <a:t>Complete setting profile</a:t>
            </a:r>
          </a:p>
          <a:p>
            <a:pPr marL="777240" lvl="1" indent="-388620" algn="l">
              <a:lnSpc>
                <a:spcPts val="4320"/>
              </a:lnSpc>
              <a:buFont typeface="Arial"/>
              <a:buChar char="•"/>
            </a:pPr>
            <a:r>
              <a:rPr lang="en-US" sz="4000" spc="-143" dirty="0">
                <a:solidFill>
                  <a:schemeClr val="tx2"/>
                </a:solidFill>
              </a:rPr>
              <a:t>Collate and submit evidence using PowerPoint template</a:t>
            </a:r>
          </a:p>
          <a:p>
            <a:pPr marL="777240" lvl="1" indent="-388620" algn="l">
              <a:lnSpc>
                <a:spcPts val="4320"/>
              </a:lnSpc>
              <a:buFont typeface="Arial"/>
              <a:buChar char="•"/>
            </a:pPr>
            <a:r>
              <a:rPr lang="en-US" sz="4000" spc="-143" dirty="0">
                <a:solidFill>
                  <a:schemeClr val="tx2"/>
                </a:solidFill>
              </a:rPr>
              <a:t>For full award - Action Plan and Validation Conversation</a:t>
            </a:r>
          </a:p>
        </p:txBody>
      </p:sp>
      <p:pic>
        <p:nvPicPr>
          <p:cNvPr id="6" name="Picture 7">
            <a:extLst>
              <a:ext uri="{FF2B5EF4-FFF2-40B4-BE49-F238E27FC236}">
                <a16:creationId xmlns:a16="http://schemas.microsoft.com/office/drawing/2014/main" id="{5613F935-670A-3727-7D80-A2FF3BCD337B}"/>
              </a:ext>
            </a:extLst>
          </p:cNvPr>
          <p:cNvPicPr>
            <a:picLocks noChangeAspect="1"/>
          </p:cNvPicPr>
          <p:nvPr/>
        </p:nvPicPr>
        <p:blipFill>
          <a:blip r:embed="rId5"/>
          <a:srcRect r="245" b="245"/>
          <a:stretch>
            <a:fillRect/>
          </a:stretch>
        </p:blipFill>
        <p:spPr>
          <a:xfrm>
            <a:off x="3005824" y="4406821"/>
            <a:ext cx="10539809" cy="588017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SNAP">
      <a:dk1>
        <a:srgbClr val="00205C"/>
      </a:dk1>
      <a:lt1>
        <a:sysClr val="window" lastClr="FFFFFF"/>
      </a:lt1>
      <a:dk2>
        <a:srgbClr val="3D3C3B"/>
      </a:dk2>
      <a:lt2>
        <a:srgbClr val="F2F2F2"/>
      </a:lt2>
      <a:accent1>
        <a:srgbClr val="009765"/>
      </a:accent1>
      <a:accent2>
        <a:srgbClr val="0092C1"/>
      </a:accent2>
      <a:accent3>
        <a:srgbClr val="0040A4"/>
      </a:accent3>
      <a:accent4>
        <a:srgbClr val="CC38B2"/>
      </a:accent4>
      <a:accent5>
        <a:srgbClr val="FF8720"/>
      </a:accent5>
      <a:accent6>
        <a:srgbClr val="00A3B2"/>
      </a:accent6>
      <a:hlink>
        <a:srgbClr val="275B9C"/>
      </a:hlink>
      <a:folHlink>
        <a:srgbClr val="954F72"/>
      </a:folHlink>
    </a:clrScheme>
    <a:fontScheme name="SNAP">
      <a:majorFont>
        <a:latin typeface="Helvetica Neue"/>
        <a:ea typeface=""/>
        <a:cs typeface=""/>
      </a:majorFont>
      <a:minorFont>
        <a:latin typeface="Helvetica Neu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AP PPT template" id="{37295435-E9E1-4F4A-904F-52EB2071BAEC}" vid="{A09BE671-AFC9-4CFE-BE16-A7EBBF294C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1836</TotalTime>
  <Words>1949</Words>
  <Application>Microsoft Office PowerPoint</Application>
  <PresentationFormat>Custom</PresentationFormat>
  <Paragraphs>260</Paragraphs>
  <Slides>21</Slides>
  <Notes>18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21</vt:i4>
      </vt:variant>
    </vt:vector>
  </HeadingPairs>
  <TitlesOfParts>
    <vt:vector size="35" baseType="lpstr">
      <vt:lpstr>Helvetica Neue</vt:lpstr>
      <vt:lpstr>Open Sans Light Bold</vt:lpstr>
      <vt:lpstr>Arimo Bold</vt:lpstr>
      <vt:lpstr>Arial</vt:lpstr>
      <vt:lpstr>Open Sans</vt:lpstr>
      <vt:lpstr>Calibri</vt:lpstr>
      <vt:lpstr>Courier New</vt:lpstr>
      <vt:lpstr>HelveticaNeue-Bold</vt:lpstr>
      <vt:lpstr>Arimo</vt:lpstr>
      <vt:lpstr>Helveticish</vt:lpstr>
      <vt:lpstr>Helveticish Bold</vt:lpstr>
      <vt:lpstr>Symbol</vt:lpstr>
      <vt:lpstr>Office Theme</vt:lpstr>
      <vt:lpstr>1_Office Theme</vt:lpstr>
      <vt:lpstr>PowerPoint Presentation</vt:lpstr>
      <vt:lpstr>PowerPoint Presentation</vt:lpstr>
      <vt:lpstr>PowerPoint Presentation</vt:lpstr>
      <vt:lpstr>STEM Nation Award – Update</vt:lpstr>
      <vt:lpstr>PowerPoint Presentation</vt:lpstr>
      <vt:lpstr>The five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Support Structures / Opportunities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Nation Award - West Lothian.pptx</dc:title>
  <dc:creator>Stewart I (Ian)</dc:creator>
  <cp:lastModifiedBy>Ian Stewart</cp:lastModifiedBy>
  <cp:revision>20</cp:revision>
  <dcterms:created xsi:type="dcterms:W3CDTF">2006-08-16T00:00:00Z</dcterms:created>
  <dcterms:modified xsi:type="dcterms:W3CDTF">2023-02-06T10:52:34Z</dcterms:modified>
  <dc:identifier>DAFMG5kQvxk</dc:identifier>
</cp:coreProperties>
</file>