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322" r:id="rId3"/>
    <p:sldId id="258" r:id="rId4"/>
    <p:sldId id="256" r:id="rId5"/>
    <p:sldId id="262" r:id="rId6"/>
    <p:sldId id="260" r:id="rId7"/>
    <p:sldId id="261" r:id="rId8"/>
    <p:sldId id="263" r:id="rId9"/>
    <p:sldId id="271" r:id="rId10"/>
    <p:sldId id="298" r:id="rId11"/>
    <p:sldId id="268" r:id="rId12"/>
    <p:sldId id="267" r:id="rId13"/>
    <p:sldId id="274" r:id="rId14"/>
    <p:sldId id="282" r:id="rId15"/>
    <p:sldId id="285" r:id="rId16"/>
    <p:sldId id="283" r:id="rId17"/>
    <p:sldId id="289" r:id="rId18"/>
    <p:sldId id="319" r:id="rId19"/>
    <p:sldId id="265" r:id="rId20"/>
    <p:sldId id="277" r:id="rId21"/>
    <p:sldId id="284" r:id="rId22"/>
    <p:sldId id="290" r:id="rId23"/>
    <p:sldId id="291" r:id="rId24"/>
    <p:sldId id="294" r:id="rId25"/>
    <p:sldId id="295" r:id="rId26"/>
    <p:sldId id="276" r:id="rId27"/>
    <p:sldId id="281" r:id="rId28"/>
    <p:sldId id="275" r:id="rId29"/>
    <p:sldId id="293" r:id="rId30"/>
    <p:sldId id="303" r:id="rId31"/>
    <p:sldId id="308" r:id="rId32"/>
    <p:sldId id="304" r:id="rId33"/>
    <p:sldId id="306" r:id="rId34"/>
    <p:sldId id="309" r:id="rId35"/>
    <p:sldId id="296" r:id="rId36"/>
    <p:sldId id="300" r:id="rId37"/>
    <p:sldId id="305" r:id="rId38"/>
    <p:sldId id="287" r:id="rId39"/>
    <p:sldId id="299" r:id="rId40"/>
    <p:sldId id="297" r:id="rId41"/>
    <p:sldId id="301" r:id="rId42"/>
    <p:sldId id="310" r:id="rId43"/>
    <p:sldId id="313" r:id="rId44"/>
    <p:sldId id="314" r:id="rId45"/>
    <p:sldId id="311" r:id="rId46"/>
    <p:sldId id="316" r:id="rId47"/>
    <p:sldId id="315" r:id="rId48"/>
    <p:sldId id="318" r:id="rId49"/>
    <p:sldId id="302" r:id="rId50"/>
    <p:sldId id="317" r:id="rId51"/>
    <p:sldId id="320" r:id="rId52"/>
    <p:sldId id="270" r:id="rId53"/>
    <p:sldId id="321"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00CC00"/>
    <a:srgbClr val="FFFFCC"/>
    <a:srgbClr val="3A9262"/>
    <a:srgbClr val="80A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702" autoAdjust="0"/>
  </p:normalViewPr>
  <p:slideViewPr>
    <p:cSldViewPr snapToGrid="0">
      <p:cViewPr varScale="1">
        <p:scale>
          <a:sx n="92" d="100"/>
          <a:sy n="92" d="100"/>
        </p:scale>
        <p:origin x="13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5A094F-7A01-404C-BFF0-CDA437A3F87E}" type="datetimeFigureOut">
              <a:rPr lang="en-GB" smtClean="0"/>
              <a:t>22/11/2023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267B7-3297-4F13-AC54-795731B411A1}" type="slidenum">
              <a:rPr lang="en-GB" smtClean="0"/>
              <a:t>‹#›</a:t>
            </a:fld>
            <a:endParaRPr lang="en-GB"/>
          </a:p>
        </p:txBody>
      </p:sp>
    </p:spTree>
    <p:extLst>
      <p:ext uri="{BB962C8B-B14F-4D97-AF65-F5344CB8AC3E}">
        <p14:creationId xmlns:p14="http://schemas.microsoft.com/office/powerpoint/2010/main" val="362193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1</a:t>
            </a:fld>
            <a:endParaRPr lang="en-GB"/>
          </a:p>
        </p:txBody>
      </p:sp>
    </p:spTree>
    <p:extLst>
      <p:ext uri="{BB962C8B-B14F-4D97-AF65-F5344CB8AC3E}">
        <p14:creationId xmlns:p14="http://schemas.microsoft.com/office/powerpoint/2010/main" val="361962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materials produce different sounds. The children could make shakers with different materials inside them and see how many different sounds they could make. If the shakers are made from non- transparent containers, or the containers are covered up by putting them inside a sock for example, can the children guess what is in each shaker? Are the sounds high or low, loud or soft, short or long? </a:t>
            </a:r>
          </a:p>
          <a:p>
            <a:endParaRPr lang="en-GB" dirty="0"/>
          </a:p>
          <a:p>
            <a:r>
              <a:rPr lang="en-GB" dirty="0"/>
              <a:t>In this other activity plastic eggs are used to make shakers ( 2 of each kind) and the children pair up the eggs by listening to the sound and matching the pairs.  </a:t>
            </a:r>
          </a:p>
        </p:txBody>
      </p:sp>
      <p:sp>
        <p:nvSpPr>
          <p:cNvPr id="4" name="Slide Number Placeholder 3"/>
          <p:cNvSpPr>
            <a:spLocks noGrp="1"/>
          </p:cNvSpPr>
          <p:nvPr>
            <p:ph type="sldNum" sz="quarter" idx="5"/>
          </p:nvPr>
        </p:nvSpPr>
        <p:spPr/>
        <p:txBody>
          <a:bodyPr/>
          <a:lstStyle/>
          <a:p>
            <a:fld id="{1E2267B7-3297-4F13-AC54-795731B411A1}" type="slidenum">
              <a:rPr lang="en-GB" smtClean="0"/>
              <a:t>10</a:t>
            </a:fld>
            <a:endParaRPr lang="en-GB"/>
          </a:p>
        </p:txBody>
      </p:sp>
    </p:spTree>
    <p:extLst>
      <p:ext uri="{BB962C8B-B14F-4D97-AF65-F5344CB8AC3E}">
        <p14:creationId xmlns:p14="http://schemas.microsoft.com/office/powerpoint/2010/main" val="423364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The second benchmark states that Early level learners should be able to Identify different sources of sound. </a:t>
            </a:r>
          </a:p>
          <a:p>
            <a:pPr marL="0" indent="0">
              <a:buNone/>
            </a:pPr>
            <a:endParaRPr lang="en-GB" dirty="0"/>
          </a:p>
          <a:p>
            <a:pPr marL="0" indent="0">
              <a:buNone/>
            </a:pPr>
            <a:r>
              <a:rPr lang="en-GB" dirty="0"/>
              <a:t>Anything that makes a sound is called a source. This is a nice video to explore that with the children.</a:t>
            </a:r>
          </a:p>
          <a:p>
            <a:pPr marL="0" indent="0">
              <a:buNone/>
            </a:pPr>
            <a:endParaRPr lang="en-GB" dirty="0"/>
          </a:p>
          <a:p>
            <a:pPr marL="0" indent="0">
              <a:buNone/>
            </a:pPr>
            <a:r>
              <a:rPr lang="en-GB" dirty="0"/>
              <a:t>Similar to what they did in the video, you could record some sounds or use royalty free ones and ask the children to listen to them and tell you what they think is making the sound i.e. what is the source of the sound. </a:t>
            </a:r>
          </a:p>
          <a:p>
            <a:pPr marL="228600" indent="-228600">
              <a:buAutoNum type="arabicPeriod"/>
            </a:pPr>
            <a:endParaRPr lang="en-GB" dirty="0"/>
          </a:p>
          <a:p>
            <a:pPr marL="228600" indent="-228600">
              <a:buAutoNum type="arabicPeriod"/>
            </a:pPr>
            <a:r>
              <a:rPr lang="en-GB" dirty="0"/>
              <a:t>Owl</a:t>
            </a:r>
          </a:p>
          <a:p>
            <a:pPr marL="228600" indent="-228600">
              <a:buAutoNum type="arabicPeriod"/>
            </a:pPr>
            <a:r>
              <a:rPr lang="en-GB" dirty="0"/>
              <a:t>Bird song</a:t>
            </a:r>
          </a:p>
          <a:p>
            <a:pPr marL="228600" indent="-228600">
              <a:buAutoNum type="arabicPeriod"/>
            </a:pPr>
            <a:r>
              <a:rPr lang="en-GB" dirty="0"/>
              <a:t>Alarm clock</a:t>
            </a:r>
          </a:p>
          <a:p>
            <a:pPr marL="228600" indent="-228600">
              <a:buAutoNum type="arabicPeriod"/>
            </a:pPr>
            <a:r>
              <a:rPr lang="en-GB" dirty="0"/>
              <a:t>Thunderstorm</a:t>
            </a:r>
          </a:p>
        </p:txBody>
      </p:sp>
      <p:sp>
        <p:nvSpPr>
          <p:cNvPr id="4" name="Slide Number Placeholder 3"/>
          <p:cNvSpPr>
            <a:spLocks noGrp="1"/>
          </p:cNvSpPr>
          <p:nvPr>
            <p:ph type="sldNum" sz="quarter" idx="5"/>
          </p:nvPr>
        </p:nvSpPr>
        <p:spPr/>
        <p:txBody>
          <a:bodyPr/>
          <a:lstStyle/>
          <a:p>
            <a:fld id="{1E2267B7-3297-4F13-AC54-795731B411A1}" type="slidenum">
              <a:rPr lang="en-GB" smtClean="0"/>
              <a:t>11</a:t>
            </a:fld>
            <a:endParaRPr lang="en-GB"/>
          </a:p>
        </p:txBody>
      </p:sp>
    </p:spTree>
    <p:extLst>
      <p:ext uri="{BB962C8B-B14F-4D97-AF65-F5344CB8AC3E}">
        <p14:creationId xmlns:p14="http://schemas.microsoft.com/office/powerpoint/2010/main" val="2400279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Moving onto First Level now: now we are looking at sound and its link to vibration and experimentation and investigation of pitch.</a:t>
            </a:r>
          </a:p>
          <a:p>
            <a:endParaRPr lang="en-GB" dirty="0"/>
          </a:p>
          <a:p>
            <a:r>
              <a:rPr lang="en-GB" dirty="0"/>
              <a:t>So starting with a bit of background/reminder of the science; sound is a form of energy and is carried from its source in the form of sound waves. Sound waves are longitudinal waves. When an object vibrates, it causes for example, air molecules to vibrate and collide into each other in the same direction as the sound is travelling.</a:t>
            </a:r>
          </a:p>
          <a:p>
            <a:endParaRPr lang="en-GB" dirty="0"/>
          </a:p>
          <a:p>
            <a:r>
              <a:rPr lang="en-GB" dirty="0"/>
              <a:t>This can be demonstrated using  a slinky!</a:t>
            </a:r>
          </a:p>
        </p:txBody>
      </p:sp>
      <p:sp>
        <p:nvSpPr>
          <p:cNvPr id="4" name="Slide Number Placeholder 3"/>
          <p:cNvSpPr>
            <a:spLocks noGrp="1"/>
          </p:cNvSpPr>
          <p:nvPr>
            <p:ph type="sldNum" sz="quarter" idx="5"/>
          </p:nvPr>
        </p:nvSpPr>
        <p:spPr/>
        <p:txBody>
          <a:bodyPr/>
          <a:lstStyle/>
          <a:p>
            <a:fld id="{1E2267B7-3297-4F13-AC54-795731B411A1}" type="slidenum">
              <a:rPr lang="en-GB" smtClean="0"/>
              <a:t>12</a:t>
            </a:fld>
            <a:endParaRPr lang="en-GB"/>
          </a:p>
        </p:txBody>
      </p:sp>
    </p:spTree>
    <p:extLst>
      <p:ext uri="{BB962C8B-B14F-4D97-AF65-F5344CB8AC3E}">
        <p14:creationId xmlns:p14="http://schemas.microsoft.com/office/powerpoint/2010/main" val="3210724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for completion – light waves travel in transverse waves. This means they travel at right angles to the direction of source and the particles move up and down. Think of a rope being moved quickly up and down. </a:t>
            </a:r>
          </a:p>
          <a:p>
            <a:endParaRPr lang="en-GB" dirty="0"/>
          </a:p>
          <a:p>
            <a:r>
              <a:rPr lang="en-GB" dirty="0"/>
              <a:t>The properties of light come in at Second Level </a:t>
            </a:r>
          </a:p>
        </p:txBody>
      </p:sp>
      <p:sp>
        <p:nvSpPr>
          <p:cNvPr id="4" name="Slide Number Placeholder 3"/>
          <p:cNvSpPr>
            <a:spLocks noGrp="1"/>
          </p:cNvSpPr>
          <p:nvPr>
            <p:ph type="sldNum" sz="quarter" idx="5"/>
          </p:nvPr>
        </p:nvSpPr>
        <p:spPr/>
        <p:txBody>
          <a:bodyPr/>
          <a:lstStyle/>
          <a:p>
            <a:fld id="{1E2267B7-3297-4F13-AC54-795731B411A1}" type="slidenum">
              <a:rPr lang="en-GB" smtClean="0"/>
              <a:t>13</a:t>
            </a:fld>
            <a:endParaRPr lang="en-GB"/>
          </a:p>
        </p:txBody>
      </p:sp>
    </p:spTree>
    <p:extLst>
      <p:ext uri="{BB962C8B-B14F-4D97-AF65-F5344CB8AC3E}">
        <p14:creationId xmlns:p14="http://schemas.microsoft.com/office/powerpoint/2010/main" val="3721057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back now to looking at First Level. To recap on what the learners experienced at Early Level and to start to make the connection between vibration and sound, you could start by again asking the children to place their fingers on their throat and to pick a sound to make and feel the vibrations of their vocal cords.. Ask them what happens to the vibrations when they use a loud voice and a soft voice and when they use a louder voice just as they may have done at Early Level.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If you are lucky enough to have tuning forks in your school this is a great activity to help the children to see the link between sound and vibration.</a:t>
            </a:r>
          </a:p>
          <a:p>
            <a:endParaRPr lang="en-GB" dirty="0"/>
          </a:p>
          <a:p>
            <a:r>
              <a:rPr lang="en-GB" dirty="0"/>
              <a:t>You might start this with the children gathered on the carpet or decide to work the children in small groups. You may have to </a:t>
            </a:r>
            <a:r>
              <a:rPr lang="en-GB" dirty="0">
                <a:latin typeface="Comic Sans MS" panose="030F0702030302020204" pitchFamily="66" charset="0"/>
              </a:rPr>
              <a:t>introduce the children to the tuning forks if they have used or seen them before. Gently bang the tuning fork and hold it up for the children to see – they will hear the sound coming from it but as soon as it is touched (and they will be able to feel the vibration) the vibrations stop, and the sound stops. Help them make the connection that the vibration was making the sound. </a:t>
            </a:r>
          </a:p>
          <a:p>
            <a:endParaRPr lang="en-GB" dirty="0">
              <a:latin typeface="Comic Sans MS" panose="030F0702030302020204" pitchFamily="66" charset="0"/>
            </a:endParaRPr>
          </a:p>
          <a:p>
            <a:r>
              <a:rPr lang="en-GB" dirty="0">
                <a:latin typeface="Comic Sans MS" panose="030F0702030302020204" pitchFamily="66" charset="0"/>
              </a:rPr>
              <a:t>Next you could provide the children a container with cling film stretched across the top sprinkled with rice grains or do this as a demonstration; the rice grains are only there so that we can see the vibrations. Ask the children to predict what will happen when the plastic top is touched by the tuning fork. Tap the fork and touch the plastic; this will send vibrations across the plastic top causing the rice to jump; when the vibration stops and therefore the sound stops, the rice stops jumping. </a:t>
            </a:r>
          </a:p>
          <a:p>
            <a:endParaRPr lang="en-GB" dirty="0">
              <a:latin typeface="Comic Sans MS" panose="030F0702030302020204" pitchFamily="66" charset="0"/>
            </a:endParaRPr>
          </a:p>
        </p:txBody>
      </p:sp>
      <p:sp>
        <p:nvSpPr>
          <p:cNvPr id="4" name="Slide Number Placeholder 3"/>
          <p:cNvSpPr>
            <a:spLocks noGrp="1"/>
          </p:cNvSpPr>
          <p:nvPr>
            <p:ph type="sldNum" sz="quarter" idx="5"/>
          </p:nvPr>
        </p:nvSpPr>
        <p:spPr/>
        <p:txBody>
          <a:bodyPr/>
          <a:lstStyle/>
          <a:p>
            <a:fld id="{1E2267B7-3297-4F13-AC54-795731B411A1}" type="slidenum">
              <a:rPr lang="en-GB" smtClean="0"/>
              <a:t>14</a:t>
            </a:fld>
            <a:endParaRPr lang="en-GB"/>
          </a:p>
        </p:txBody>
      </p:sp>
    </p:spTree>
    <p:extLst>
      <p:ext uri="{BB962C8B-B14F-4D97-AF65-F5344CB8AC3E}">
        <p14:creationId xmlns:p14="http://schemas.microsoft.com/office/powerpoint/2010/main" val="1455308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don’t have tuning forks, there are lots other ways you can investigate the relationship between vibration and sound some of which are described here: </a:t>
            </a:r>
          </a:p>
          <a:p>
            <a:endParaRPr lang="en-GB" dirty="0"/>
          </a:p>
          <a:p>
            <a:r>
              <a:rPr lang="en-GB" dirty="0"/>
              <a:t>Hold a pan or baking sheet close to the bowl with the cling film and rice. Bang the pan or baking sheet to make a loud noise and the rice will jump every time you bang the pan or baking sheet. </a:t>
            </a:r>
          </a:p>
          <a:p>
            <a:endParaRPr lang="en-GB" dirty="0"/>
          </a:p>
          <a:p>
            <a:r>
              <a:rPr lang="en-GB" dirty="0"/>
              <a:t>Replace the rice with sugar and hum near to the cling film and the sugar grains will move. Try a deep voice, a high voice humming louder and softer and tray shouting. Observe what happens – making a sound near the cling film causes the grains to move which means the cling film is vibrating from the sound.</a:t>
            </a:r>
          </a:p>
          <a:p>
            <a:endParaRPr lang="en-GB" dirty="0"/>
          </a:p>
          <a:p>
            <a:r>
              <a:rPr lang="en-GB" dirty="0"/>
              <a:t>Put the bowl in front of a speaker or a Bluetooth speaker inside the bowl. Play some music – what happens when you increase or decrease the volume. What happens when you use different things on top of the cling film? </a:t>
            </a:r>
          </a:p>
          <a:p>
            <a:endParaRPr lang="en-GB" dirty="0"/>
          </a:p>
          <a:p>
            <a:r>
              <a:rPr lang="en-GB" dirty="0"/>
              <a:t>Stretch a balloon over one end of a cardboard tube. Talk down the open end of the tube and place your finger on the balloon and feel what is happening.  Speak loudly or quietly  what do you notice? What do you think is happening? </a:t>
            </a:r>
          </a:p>
        </p:txBody>
      </p:sp>
      <p:sp>
        <p:nvSpPr>
          <p:cNvPr id="4" name="Slide Number Placeholder 3"/>
          <p:cNvSpPr>
            <a:spLocks noGrp="1"/>
          </p:cNvSpPr>
          <p:nvPr>
            <p:ph type="sldNum" sz="quarter" idx="5"/>
          </p:nvPr>
        </p:nvSpPr>
        <p:spPr/>
        <p:txBody>
          <a:bodyPr/>
          <a:lstStyle/>
          <a:p>
            <a:fld id="{1E2267B7-3297-4F13-AC54-795731B411A1}" type="slidenum">
              <a:rPr lang="en-GB" smtClean="0"/>
              <a:t>15</a:t>
            </a:fld>
            <a:endParaRPr lang="en-GB"/>
          </a:p>
        </p:txBody>
      </p:sp>
    </p:spTree>
    <p:extLst>
      <p:ext uri="{BB962C8B-B14F-4D97-AF65-F5344CB8AC3E}">
        <p14:creationId xmlns:p14="http://schemas.microsoft.com/office/powerpoint/2010/main" val="3614618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things you might try is tapping a tuning fork and gently lowering it into some water. The sound waves are transferred from the fork to the water. If you don’ have tuning forks, then you could use a video clip like this one. </a:t>
            </a: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16</a:t>
            </a:fld>
            <a:endParaRPr lang="en-GB"/>
          </a:p>
        </p:txBody>
      </p:sp>
    </p:spTree>
    <p:extLst>
      <p:ext uri="{BB962C8B-B14F-4D97-AF65-F5344CB8AC3E}">
        <p14:creationId xmlns:p14="http://schemas.microsoft.com/office/powerpoint/2010/main" val="239486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move on to looking at pitch. </a:t>
            </a:r>
          </a:p>
          <a:p>
            <a:endParaRPr lang="en-GB" dirty="0"/>
          </a:p>
          <a:p>
            <a:r>
              <a:rPr lang="en-GB" dirty="0"/>
              <a:t>So, first - the definition of pitch: </a:t>
            </a:r>
          </a:p>
        </p:txBody>
      </p:sp>
      <p:sp>
        <p:nvSpPr>
          <p:cNvPr id="4" name="Slide Number Placeholder 3"/>
          <p:cNvSpPr>
            <a:spLocks noGrp="1"/>
          </p:cNvSpPr>
          <p:nvPr>
            <p:ph type="sldNum" sz="quarter" idx="5"/>
          </p:nvPr>
        </p:nvSpPr>
        <p:spPr/>
        <p:txBody>
          <a:bodyPr/>
          <a:lstStyle/>
          <a:p>
            <a:fld id="{1E2267B7-3297-4F13-AC54-795731B411A1}" type="slidenum">
              <a:rPr lang="en-GB" smtClean="0"/>
              <a:t>17</a:t>
            </a:fld>
            <a:endParaRPr lang="en-GB"/>
          </a:p>
        </p:txBody>
      </p:sp>
    </p:spTree>
    <p:extLst>
      <p:ext uri="{BB962C8B-B14F-4D97-AF65-F5344CB8AC3E}">
        <p14:creationId xmlns:p14="http://schemas.microsoft.com/office/powerpoint/2010/main" val="766243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solidFill>
                  <a:srgbClr val="292929"/>
                </a:solidFill>
                <a:effectLst/>
                <a:latin typeface="Comic Sans MS" panose="030F0702030302020204" pitchFamily="66" charset="0"/>
                <a:ea typeface="Times New Roman" panose="02020603050405020304" pitchFamily="18" charset="0"/>
              </a:rPr>
              <a:t>A concept cartoon is  a great way to engage your class and stimulate discussion. </a:t>
            </a:r>
          </a:p>
          <a:p>
            <a:pPr algn="just"/>
            <a:endParaRPr lang="en-GB" sz="1200" dirty="0">
              <a:solidFill>
                <a:srgbClr val="292929"/>
              </a:solidFill>
              <a:effectLst/>
              <a:latin typeface="Comic Sans MS" panose="030F0702030302020204" pitchFamily="66" charset="0"/>
              <a:ea typeface="Times New Roman" panose="02020603050405020304" pitchFamily="18" charset="0"/>
            </a:endParaRPr>
          </a:p>
          <a:p>
            <a:pPr algn="just"/>
            <a:r>
              <a:rPr lang="en-GB" sz="1200" dirty="0">
                <a:solidFill>
                  <a:srgbClr val="292929"/>
                </a:solidFill>
                <a:effectLst/>
                <a:latin typeface="Comic Sans MS" panose="030F0702030302020204" pitchFamily="66" charset="0"/>
                <a:ea typeface="Times New Roman" panose="02020603050405020304" pitchFamily="18" charset="0"/>
              </a:rPr>
              <a:t>You can use it  at any time, but it is particularly useful for finding out what children know at the beginning of a topic or assessing their understanding near the end. A concept cartoon can also be a great starting point for an investigation too! </a:t>
            </a:r>
          </a:p>
          <a:p>
            <a:pPr algn="just"/>
            <a:endParaRPr lang="en-GB" sz="1200" dirty="0">
              <a:solidFill>
                <a:srgbClr val="292929"/>
              </a:solidFill>
              <a:effectLst/>
              <a:latin typeface="Comic Sans MS" panose="030F0702030302020204" pitchFamily="66" charset="0"/>
              <a:ea typeface="Times New Roman" panose="02020603050405020304" pitchFamily="18" charset="0"/>
            </a:endParaRPr>
          </a:p>
          <a:p>
            <a:pPr algn="just"/>
            <a:r>
              <a:rPr lang="en-GB" sz="1200" dirty="0">
                <a:solidFill>
                  <a:srgbClr val="292929"/>
                </a:solidFill>
                <a:effectLst/>
                <a:latin typeface="Comic Sans MS" panose="030F0702030302020204" pitchFamily="66" charset="0"/>
                <a:ea typeface="Times New Roman" panose="02020603050405020304" pitchFamily="18" charset="0"/>
              </a:rPr>
              <a:t>Here is one that could be used to get the children talking about pitch and loudness/volume and could easily lead on to an investigation.  </a:t>
            </a:r>
          </a:p>
          <a:p>
            <a:pPr algn="just"/>
            <a:endParaRPr lang="en-GB" sz="1200" dirty="0">
              <a:solidFill>
                <a:srgbClr val="292929"/>
              </a:solidFill>
              <a:effectLst/>
              <a:latin typeface="Comic Sans MS" panose="030F0702030302020204" pitchFamily="66" charset="0"/>
              <a:ea typeface="Times New Roman" panose="02020603050405020304" pitchFamily="18" charset="0"/>
            </a:endParaRPr>
          </a:p>
          <a:p>
            <a:pPr algn="just"/>
            <a:endParaRPr lang="en-GB" sz="1200" dirty="0">
              <a:solidFill>
                <a:srgbClr val="292929"/>
              </a:solidFill>
              <a:effectLst/>
              <a:latin typeface="Comic Sans MS" panose="030F0702030302020204" pitchFamily="66"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18</a:t>
            </a:fld>
            <a:endParaRPr lang="en-GB"/>
          </a:p>
        </p:txBody>
      </p:sp>
    </p:spTree>
    <p:extLst>
      <p:ext uri="{BB962C8B-B14F-4D97-AF65-F5344CB8AC3E}">
        <p14:creationId xmlns:p14="http://schemas.microsoft.com/office/powerpoint/2010/main" val="600749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Times New Roman" panose="02020603050405020304" pitchFamily="18" charset="0"/>
                <a:ea typeface="Times New Roman" panose="02020603050405020304" pitchFamily="18" charset="0"/>
              </a:rPr>
              <a:t>There are loads of ways to investigate links between sound, pitch and vibration and here are just a few! As I said at the beginning, </a:t>
            </a:r>
            <a:r>
              <a:rPr lang="en-GB" sz="1800" u="none" dirty="0">
                <a:solidFill>
                  <a:srgbClr val="292929"/>
                </a:solidFill>
                <a:effectLst/>
                <a:latin typeface="Helvetica" panose="020B0604020202020204" pitchFamily="34" charset="0"/>
                <a:ea typeface="Times New Roman" panose="02020603050405020304" pitchFamily="18" charset="0"/>
              </a:rPr>
              <a:t>l</a:t>
            </a:r>
            <a:r>
              <a:rPr lang="en-GB" sz="1800" dirty="0">
                <a:solidFill>
                  <a:srgbClr val="292929"/>
                </a:solidFill>
                <a:effectLst/>
                <a:latin typeface="Helvetica" panose="020B0604020202020204" pitchFamily="34" charset="0"/>
                <a:ea typeface="Times New Roman" panose="02020603050405020304" pitchFamily="18" charset="0"/>
              </a:rPr>
              <a:t>earning about sound is best approached in an </a:t>
            </a:r>
            <a:r>
              <a:rPr lang="en-GB" sz="1800" b="1" dirty="0">
                <a:solidFill>
                  <a:srgbClr val="292929"/>
                </a:solidFill>
                <a:effectLst/>
                <a:latin typeface="Helvetica" panose="020B0604020202020204" pitchFamily="34" charset="0"/>
                <a:ea typeface="Times New Roman" panose="02020603050405020304" pitchFamily="18" charset="0"/>
              </a:rPr>
              <a:t>exploratory</a:t>
            </a:r>
            <a:r>
              <a:rPr lang="en-GB" sz="1800" dirty="0">
                <a:solidFill>
                  <a:srgbClr val="292929"/>
                </a:solidFill>
                <a:effectLst/>
                <a:latin typeface="Helvetica" panose="020B0604020202020204" pitchFamily="34" charset="0"/>
                <a:ea typeface="Times New Roman" panose="02020603050405020304" pitchFamily="18" charset="0"/>
              </a:rPr>
              <a:t> and </a:t>
            </a:r>
            <a:r>
              <a:rPr lang="en-GB" sz="1800" b="1" dirty="0">
                <a:solidFill>
                  <a:srgbClr val="292929"/>
                </a:solidFill>
                <a:effectLst/>
                <a:latin typeface="Helvetica" panose="020B0604020202020204" pitchFamily="34" charset="0"/>
                <a:ea typeface="Times New Roman" panose="02020603050405020304" pitchFamily="18" charset="0"/>
              </a:rPr>
              <a:t>hands-on</a:t>
            </a:r>
            <a:r>
              <a:rPr lang="en-GB" sz="1800" dirty="0">
                <a:solidFill>
                  <a:srgbClr val="292929"/>
                </a:solidFill>
                <a:effectLst/>
                <a:latin typeface="Helvetica" panose="020B0604020202020204" pitchFamily="34" charset="0"/>
                <a:ea typeface="Times New Roman" panose="02020603050405020304" pitchFamily="18" charset="0"/>
              </a:rPr>
              <a:t> way, giving children the opportunity to </a:t>
            </a:r>
            <a:r>
              <a:rPr lang="en-GB" sz="1800" b="1" dirty="0">
                <a:solidFill>
                  <a:srgbClr val="292929"/>
                </a:solidFill>
                <a:effectLst/>
                <a:latin typeface="Helvetica" panose="020B0604020202020204" pitchFamily="34" charset="0"/>
                <a:ea typeface="Times New Roman" panose="02020603050405020304" pitchFamily="18" charset="0"/>
              </a:rPr>
              <a:t>really experience what happens when sounds are made</a:t>
            </a:r>
            <a:r>
              <a:rPr lang="en-GB" sz="1800" dirty="0">
                <a:solidFill>
                  <a:srgbClr val="292929"/>
                </a:solidFill>
                <a:effectLst/>
                <a:latin typeface="Helvetica" panose="020B0604020202020204" pitchFamily="34" charset="0"/>
                <a:ea typeface="Times New Roman" panose="02020603050405020304" pitchFamily="18" charset="0"/>
              </a:rPr>
              <a:t>. </a:t>
            </a:r>
            <a:endParaRPr lang="en-GB" sz="1800" dirty="0"/>
          </a:p>
          <a:p>
            <a:pPr algn="l"/>
            <a:endParaRPr lang="en-GB" sz="1800" u="sng" dirty="0">
              <a:effectLst/>
              <a:latin typeface="Times New Roman" panose="02020603050405020304" pitchFamily="18" charset="0"/>
              <a:ea typeface="Times New Roman" panose="02020603050405020304" pitchFamily="18" charset="0"/>
            </a:endParaRPr>
          </a:p>
          <a:p>
            <a:pPr algn="l"/>
            <a:r>
              <a:rPr lang="en-GB" sz="1800" u="sng" dirty="0">
                <a:effectLst/>
                <a:latin typeface="Times New Roman" panose="02020603050405020304" pitchFamily="18" charset="0"/>
                <a:ea typeface="Times New Roman" panose="02020603050405020304" pitchFamily="18" charset="0"/>
              </a:rPr>
              <a:t>1 Elastic band: </a:t>
            </a:r>
            <a:r>
              <a:rPr lang="en-GB" sz="1800" u="none" dirty="0">
                <a:effectLst/>
                <a:latin typeface="Times New Roman" panose="02020603050405020304" pitchFamily="18" charset="0"/>
                <a:ea typeface="Times New Roman" panose="02020603050405020304" pitchFamily="18" charset="0"/>
              </a:rPr>
              <a:t>cut in half and fix it to the tabletop with a clip. Pull the elastic band upwards and pluck it. Stetch it higher and pluck it – what happens? The pitch changes. Try with thin and thick elastic bands. Try giving a ‘big tweak and a little tweak – pitch doesn’t change but the volume does. </a:t>
            </a:r>
          </a:p>
          <a:p>
            <a:pPr algn="l"/>
            <a:endParaRPr lang="en-GB" sz="1800" u="sng" dirty="0">
              <a:effectLst/>
              <a:latin typeface="Times New Roman" panose="02020603050405020304" pitchFamily="18" charset="0"/>
              <a:ea typeface="Times New Roman" panose="02020603050405020304" pitchFamily="18" charset="0"/>
            </a:endParaRPr>
          </a:p>
          <a:p>
            <a:pPr algn="l"/>
            <a:r>
              <a:rPr lang="en-GB" sz="1800" u="sng" dirty="0">
                <a:effectLst/>
                <a:latin typeface="Times New Roman" panose="02020603050405020304" pitchFamily="18" charset="0"/>
                <a:ea typeface="Times New Roman" panose="02020603050405020304" pitchFamily="18" charset="0"/>
              </a:rPr>
              <a:t>2 Elastic band and a cardboard box:</a:t>
            </a:r>
            <a:r>
              <a:rPr lang="en-GB" sz="1800" u="none" dirty="0">
                <a:effectLst/>
                <a:latin typeface="Times New Roman" panose="02020603050405020304" pitchFamily="18" charset="0"/>
                <a:ea typeface="Times New Roman" panose="02020603050405020304" pitchFamily="18" charset="0"/>
              </a:rPr>
              <a:t> T</a:t>
            </a:r>
            <a:r>
              <a:rPr lang="en-GB" sz="2800" b="0" i="0" dirty="0">
                <a:solidFill>
                  <a:srgbClr val="0F0F0F"/>
                </a:solidFill>
                <a:effectLst/>
                <a:latin typeface="Roboto" panose="02000000000000000000" pitchFamily="2" charset="0"/>
              </a:rPr>
              <a:t>ake a box and stretch a rubber bad around it as shown. Put two pencils/pens under the band and listen to the sound produced by plucking the band between the pencils/pens. Keep increasing the distance between the pens and listen to the sound produced each time. The shortest length makes a high pitch sound and as the length increases the pitch becomes lower. </a:t>
            </a:r>
          </a:p>
          <a:p>
            <a:pPr algn="l"/>
            <a:endParaRPr lang="en-GB" sz="2800" b="0" i="0" u="none" dirty="0">
              <a:solidFill>
                <a:srgbClr val="0F0F0F"/>
              </a:solidFill>
              <a:effectLst/>
              <a:latin typeface="Roboto" panose="02000000000000000000" pitchFamily="2" charset="0"/>
              <a:ea typeface="Times New Roman" panose="02020603050405020304" pitchFamily="18" charset="0"/>
            </a:endParaRPr>
          </a:p>
          <a:p>
            <a:pPr algn="l"/>
            <a:r>
              <a:rPr lang="en-GB" sz="2800" b="0" i="0" u="none" dirty="0">
                <a:solidFill>
                  <a:srgbClr val="0F0F0F"/>
                </a:solidFill>
                <a:effectLst/>
                <a:latin typeface="Roboto" panose="02000000000000000000" pitchFamily="2" charset="0"/>
                <a:ea typeface="Times New Roman" panose="02020603050405020304" pitchFamily="18" charset="0"/>
              </a:rPr>
              <a:t>3. This can also be done with a ruler and an elastic band and a pencil; sliding the pencil along the ruler alters the length of the elastic band that is being plucked to see what happens to the pitch.</a:t>
            </a:r>
            <a:endParaRPr lang="en-GB" sz="1800" u="none" dirty="0">
              <a:effectLst/>
              <a:latin typeface="Times New Roman" panose="02020603050405020304" pitchFamily="18" charset="0"/>
              <a:ea typeface="Times New Roman" panose="02020603050405020304" pitchFamily="18" charset="0"/>
            </a:endParaRPr>
          </a:p>
          <a:p>
            <a:pPr algn="l"/>
            <a:endParaRPr lang="en-GB" sz="1800" u="sng" dirty="0">
              <a:effectLst/>
              <a:latin typeface="Times New Roman" panose="02020603050405020304" pitchFamily="18" charset="0"/>
              <a:ea typeface="Times New Roman" panose="02020603050405020304" pitchFamily="18" charset="0"/>
            </a:endParaRPr>
          </a:p>
          <a:p>
            <a:pPr algn="l"/>
            <a:r>
              <a:rPr lang="en-GB" sz="1800" u="sng" dirty="0">
                <a:effectLst/>
                <a:latin typeface="Times New Roman" panose="02020603050405020304" pitchFamily="18" charset="0"/>
                <a:ea typeface="Times New Roman" panose="02020603050405020304" pitchFamily="18" charset="0"/>
              </a:rPr>
              <a:t>4 Twanging Rulers</a:t>
            </a:r>
          </a:p>
          <a:p>
            <a:pPr algn="l"/>
            <a:r>
              <a:rPr lang="en-GB" sz="1800" dirty="0">
                <a:effectLst/>
                <a:latin typeface="Times New Roman" panose="02020603050405020304" pitchFamily="18" charset="0"/>
                <a:ea typeface="Times New Roman" panose="02020603050405020304" pitchFamily="18" charset="0"/>
              </a:rPr>
              <a:t>Hold the ruler firmly by one end on the table and then ‘twang’ the other. Change the length of the ruler overhang and listen to the change of the ‘twang’. Do all the rulers make the same twanging sound? Does the sound change if you push more/less of the ruler over the edge? Are the sounds different if you use a thin or a thick ruler?</a:t>
            </a:r>
          </a:p>
          <a:p>
            <a:pPr algn="l"/>
            <a:endParaRPr lang="en-GB" sz="1800" b="1"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19</a:t>
            </a:fld>
            <a:endParaRPr lang="en-GB"/>
          </a:p>
        </p:txBody>
      </p:sp>
    </p:spTree>
    <p:extLst>
      <p:ext uri="{BB962C8B-B14F-4D97-AF65-F5344CB8AC3E}">
        <p14:creationId xmlns:p14="http://schemas.microsoft.com/office/powerpoint/2010/main" val="50812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2</a:t>
            </a:fld>
            <a:endParaRPr lang="en-GB"/>
          </a:p>
        </p:txBody>
      </p:sp>
    </p:spTree>
    <p:extLst>
      <p:ext uri="{BB962C8B-B14F-4D97-AF65-F5344CB8AC3E}">
        <p14:creationId xmlns:p14="http://schemas.microsoft.com/office/powerpoint/2010/main" val="3137543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Another activity the children could try is the ‘baking tray banjo’; this could also be extended into a fair test investigation.</a:t>
            </a:r>
          </a:p>
        </p:txBody>
      </p:sp>
      <p:sp>
        <p:nvSpPr>
          <p:cNvPr id="4" name="Slide Number Placeholder 3"/>
          <p:cNvSpPr>
            <a:spLocks noGrp="1"/>
          </p:cNvSpPr>
          <p:nvPr>
            <p:ph type="sldNum" sz="quarter" idx="5"/>
          </p:nvPr>
        </p:nvSpPr>
        <p:spPr/>
        <p:txBody>
          <a:bodyPr/>
          <a:lstStyle/>
          <a:p>
            <a:fld id="{1E2267B7-3297-4F13-AC54-795731B411A1}" type="slidenum">
              <a:rPr lang="en-GB" smtClean="0"/>
              <a:t>20</a:t>
            </a:fld>
            <a:endParaRPr lang="en-GB"/>
          </a:p>
        </p:txBody>
      </p:sp>
    </p:spTree>
    <p:extLst>
      <p:ext uri="{BB962C8B-B14F-4D97-AF65-F5344CB8AC3E}">
        <p14:creationId xmlns:p14="http://schemas.microsoft.com/office/powerpoint/2010/main" val="361253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children could make Kazoos to investigate pitch</a:t>
            </a:r>
          </a:p>
        </p:txBody>
      </p:sp>
      <p:sp>
        <p:nvSpPr>
          <p:cNvPr id="4" name="Slide Number Placeholder 3"/>
          <p:cNvSpPr>
            <a:spLocks noGrp="1"/>
          </p:cNvSpPr>
          <p:nvPr>
            <p:ph type="sldNum" sz="quarter" idx="5"/>
          </p:nvPr>
        </p:nvSpPr>
        <p:spPr/>
        <p:txBody>
          <a:bodyPr/>
          <a:lstStyle/>
          <a:p>
            <a:fld id="{1E2267B7-3297-4F13-AC54-795731B411A1}" type="slidenum">
              <a:rPr lang="en-GB" smtClean="0"/>
              <a:t>21</a:t>
            </a:fld>
            <a:endParaRPr lang="en-GB"/>
          </a:p>
        </p:txBody>
      </p:sp>
    </p:spTree>
    <p:extLst>
      <p:ext uri="{BB962C8B-B14F-4D97-AF65-F5344CB8AC3E}">
        <p14:creationId xmlns:p14="http://schemas.microsoft.com/office/powerpoint/2010/main" val="200427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 </a:t>
            </a:r>
            <a:r>
              <a:rPr lang="en-GB" dirty="0" err="1"/>
              <a:t>Falzoots</a:t>
            </a:r>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22</a:t>
            </a:fld>
            <a:endParaRPr lang="en-GB"/>
          </a:p>
        </p:txBody>
      </p:sp>
    </p:spTree>
    <p:extLst>
      <p:ext uri="{BB962C8B-B14F-4D97-AF65-F5344CB8AC3E}">
        <p14:creationId xmlns:p14="http://schemas.microsoft.com/office/powerpoint/2010/main" val="369620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And/or a ‘Bottle Organ’ and investigate what happens when you tap the bottles compared to when you blow across them. Can they then put them in order from low pitch to high pitch?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23</a:t>
            </a:fld>
            <a:endParaRPr lang="en-GB"/>
          </a:p>
        </p:txBody>
      </p:sp>
    </p:spTree>
    <p:extLst>
      <p:ext uri="{BB962C8B-B14F-4D97-AF65-F5344CB8AC3E}">
        <p14:creationId xmlns:p14="http://schemas.microsoft.com/office/powerpoint/2010/main" val="17026180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similar activity to the last one could be done outdoors with the ‘Garden Xylophone’ which is made by filling the jars with different objects found outside and then tapped with sticks or wooden spoons. The children could investigate which of jars have a high pitch sound? Which have a low pitch sound? What difference does the size of the jar make? Does it make a difference if the jar is upright or lying down? Why?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292929"/>
                </a:solidFill>
                <a:effectLst/>
                <a:latin typeface="Comic Sans MS" panose="030F0702030302020204" pitchFamily="66" charset="0"/>
              </a:rPr>
              <a:t>When you tap an empty glass bottle the glass vibrates and makes a sound or note. Adding something  to the bottle slows the speed of the vibration of the glass. Slower vibrations lower the pitch; a bottle full of mud  will have a low pitch and a  bottle full of leaves will have  a higher pitch.</a:t>
            </a:r>
            <a:endParaRPr lang="en-GB" sz="1200" i="1" dirty="0">
              <a:latin typeface="Comic Sans MS" panose="030F0702030302020204" pitchFamily="66" charset="0"/>
            </a:endParaRP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24</a:t>
            </a:fld>
            <a:endParaRPr lang="en-GB"/>
          </a:p>
        </p:txBody>
      </p:sp>
    </p:spTree>
    <p:extLst>
      <p:ext uri="{BB962C8B-B14F-4D97-AF65-F5344CB8AC3E}">
        <p14:creationId xmlns:p14="http://schemas.microsoft.com/office/powerpoint/2010/main" val="3080853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Making wind chimes is something else the children could do and compare the sounds made by a wind chime made of natural resources with one made of man made objects.  Which chimes sound high pinched? Which sound low pitched?  The sound depends on the speed of vibration. </a:t>
            </a:r>
          </a:p>
        </p:txBody>
      </p:sp>
      <p:sp>
        <p:nvSpPr>
          <p:cNvPr id="4" name="Slide Number Placeholder 3"/>
          <p:cNvSpPr>
            <a:spLocks noGrp="1"/>
          </p:cNvSpPr>
          <p:nvPr>
            <p:ph type="sldNum" sz="quarter" idx="5"/>
          </p:nvPr>
        </p:nvSpPr>
        <p:spPr/>
        <p:txBody>
          <a:bodyPr/>
          <a:lstStyle/>
          <a:p>
            <a:fld id="{1E2267B7-3297-4F13-AC54-795731B411A1}" type="slidenum">
              <a:rPr lang="en-GB" smtClean="0"/>
              <a:t>25</a:t>
            </a:fld>
            <a:endParaRPr lang="en-GB"/>
          </a:p>
        </p:txBody>
      </p:sp>
    </p:spTree>
    <p:extLst>
      <p:ext uri="{BB962C8B-B14F-4D97-AF65-F5344CB8AC3E}">
        <p14:creationId xmlns:p14="http://schemas.microsoft.com/office/powerpoint/2010/main" val="3024381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other activity which I suggest you do as a demonstration to the class rather than the children trying this is this one. Blow and gently lower a recorder into a jug or bucket of water. It is a great way to illustrate the relationship of pitch and the length of the column of air inside the recorder. As the column of air shortens as you lower the recorder into the water, the pitch gets higher. </a:t>
            </a:r>
          </a:p>
        </p:txBody>
      </p:sp>
      <p:sp>
        <p:nvSpPr>
          <p:cNvPr id="4" name="Slide Number Placeholder 3"/>
          <p:cNvSpPr>
            <a:spLocks noGrp="1"/>
          </p:cNvSpPr>
          <p:nvPr>
            <p:ph type="sldNum" sz="quarter" idx="5"/>
          </p:nvPr>
        </p:nvSpPr>
        <p:spPr/>
        <p:txBody>
          <a:bodyPr/>
          <a:lstStyle/>
          <a:p>
            <a:fld id="{1E2267B7-3297-4F13-AC54-795731B411A1}" type="slidenum">
              <a:rPr lang="en-GB" smtClean="0"/>
              <a:t>26</a:t>
            </a:fld>
            <a:endParaRPr lang="en-GB"/>
          </a:p>
        </p:txBody>
      </p:sp>
    </p:spTree>
    <p:extLst>
      <p:ext uri="{BB962C8B-B14F-4D97-AF65-F5344CB8AC3E}">
        <p14:creationId xmlns:p14="http://schemas.microsoft.com/office/powerpoint/2010/main" val="3583185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children have made their own instruments, get them to organise themselves into a line so the pitch goes from low to high – like this P2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latin typeface="Arial" panose="020B0604020202020204" pitchFamily="34" charset="0"/>
                <a:ea typeface="Calibri" panose="020F0502020204030204" pitchFamily="34" charset="0"/>
                <a:cs typeface="Times New Roman" panose="02020603050405020304" pitchFamily="18" charset="0"/>
              </a:rPr>
              <a:t>After the children have made all their instruments, create a music shop corner which becomes an interactive display for the learners to use to explore each other’s instruments.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27</a:t>
            </a:fld>
            <a:endParaRPr lang="en-GB"/>
          </a:p>
        </p:txBody>
      </p:sp>
    </p:spTree>
    <p:extLst>
      <p:ext uri="{BB962C8B-B14F-4D97-AF65-F5344CB8AC3E}">
        <p14:creationId xmlns:p14="http://schemas.microsoft.com/office/powerpoint/2010/main" val="3283481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on now to Second Level. So here we meet the concept of sound travelling through different media – air, water and solids which the children should be investigating, and they should also be finding out about how animals communicate through research.</a:t>
            </a:r>
          </a:p>
          <a:p>
            <a:endParaRPr lang="en-GB" dirty="0"/>
          </a:p>
          <a:p>
            <a:r>
              <a:rPr lang="en-GB" dirty="0"/>
              <a:t>Starting off with a bit of background science: sound needs a material in order to travel. The speed at which vibrations travel depends on whether it is a solid, liquid or gas because of the spacing between the particles.  Usually,  sound travels faster and farther in solids and liquids than in air. There are obvious links to outcome SCN 2-15a here. </a:t>
            </a:r>
          </a:p>
          <a:p>
            <a:endParaRPr lang="en-GB" dirty="0"/>
          </a:p>
          <a:p>
            <a:r>
              <a:rPr lang="en-GB" dirty="0"/>
              <a:t>You can hear approaching trains from far away as the vibrations travel quickly through the metal of the railway tracks,  Whales can be heard over huge distances in the sea because water (i.e., a liquid) transmits sound faster that air. </a:t>
            </a:r>
          </a:p>
        </p:txBody>
      </p:sp>
      <p:sp>
        <p:nvSpPr>
          <p:cNvPr id="4" name="Slide Number Placeholder 3"/>
          <p:cNvSpPr>
            <a:spLocks noGrp="1"/>
          </p:cNvSpPr>
          <p:nvPr>
            <p:ph type="sldNum" sz="quarter" idx="5"/>
          </p:nvPr>
        </p:nvSpPr>
        <p:spPr/>
        <p:txBody>
          <a:bodyPr/>
          <a:lstStyle/>
          <a:p>
            <a:fld id="{1E2267B7-3297-4F13-AC54-795731B411A1}" type="slidenum">
              <a:rPr lang="en-GB" smtClean="0"/>
              <a:t>28</a:t>
            </a:fld>
            <a:endParaRPr lang="en-GB"/>
          </a:p>
        </p:txBody>
      </p:sp>
    </p:spTree>
    <p:extLst>
      <p:ext uri="{BB962C8B-B14F-4D97-AF65-F5344CB8AC3E}">
        <p14:creationId xmlns:p14="http://schemas.microsoft.com/office/powerpoint/2010/main" val="2537146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a starter activity, you may wish to repeat the activity that you might have done before with the children where they feel the vibrations in the larynx as they talk. Or you might listen to some music through a speaker and get them to feel the speaker or use percussion instruments; the idea is that they feel some vibration that they cannot see. Remind them that we are hearing sound caused by these vibrations and these sounds are travelling through the air (gas) around us. Ask them if they think sounds also travel through solids and liquids. </a:t>
            </a:r>
          </a:p>
          <a:p>
            <a:endParaRPr lang="en-GB" dirty="0"/>
          </a:p>
          <a:p>
            <a:r>
              <a:rPr lang="en-GB" dirty="0"/>
              <a:t>Ask the children to tap the table and listen to the sound and then repeat but this time ask them to listen by putting their ear to the table – when they are doing this, they are hearing sound travelling through a solid. What difference does it make when they put their ear to the table? </a:t>
            </a:r>
          </a:p>
          <a:p>
            <a:endParaRPr lang="en-GB" dirty="0"/>
          </a:p>
          <a:p>
            <a:r>
              <a:rPr lang="en-GB" dirty="0"/>
              <a:t>Ask them to listen to the sounds they can hear outside the classroom. Ask them what have these sounds travelled through e.g., bricks, windows, doors and air. Watch out for children who think that sound is travelling through the gaps and not through solid materials. </a:t>
            </a:r>
          </a:p>
          <a:p>
            <a:endParaRPr lang="en-GB" dirty="0"/>
          </a:p>
          <a:p>
            <a:r>
              <a:rPr lang="en-GB" dirty="0"/>
              <a:t>There is a nice activity available on </a:t>
            </a:r>
            <a:r>
              <a:rPr lang="en-GB" dirty="0" err="1"/>
              <a:t>Explorify</a:t>
            </a:r>
            <a:r>
              <a:rPr lang="en-GB" dirty="0"/>
              <a:t> that supports a discussion about how sound travels. </a:t>
            </a:r>
          </a:p>
        </p:txBody>
      </p:sp>
      <p:sp>
        <p:nvSpPr>
          <p:cNvPr id="4" name="Slide Number Placeholder 3"/>
          <p:cNvSpPr>
            <a:spLocks noGrp="1"/>
          </p:cNvSpPr>
          <p:nvPr>
            <p:ph type="sldNum" sz="quarter" idx="5"/>
          </p:nvPr>
        </p:nvSpPr>
        <p:spPr/>
        <p:txBody>
          <a:bodyPr/>
          <a:lstStyle/>
          <a:p>
            <a:fld id="{1E2267B7-3297-4F13-AC54-795731B411A1}" type="slidenum">
              <a:rPr lang="en-GB" smtClean="0"/>
              <a:t>29</a:t>
            </a:fld>
            <a:endParaRPr lang="en-GB"/>
          </a:p>
        </p:txBody>
      </p:sp>
    </p:spTree>
    <p:extLst>
      <p:ext uri="{BB962C8B-B14F-4D97-AF65-F5344CB8AC3E}">
        <p14:creationId xmlns:p14="http://schemas.microsoft.com/office/powerpoint/2010/main" val="227185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‘Sound’ comes in as part of the Vibrations and Waves sub organiser within the organiser ‘Forces, Electricity and Waves’ within the Curriculum for Excellence Sciences  document. </a:t>
            </a:r>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3</a:t>
            </a:fld>
            <a:endParaRPr lang="en-GB"/>
          </a:p>
        </p:txBody>
      </p:sp>
    </p:spTree>
    <p:extLst>
      <p:ext uri="{BB962C8B-B14F-4D97-AF65-F5344CB8AC3E}">
        <p14:creationId xmlns:p14="http://schemas.microsoft.com/office/powerpoint/2010/main" val="4099705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fantastic video to use to demonstrate how sound travels through different media.</a:t>
            </a:r>
          </a:p>
        </p:txBody>
      </p:sp>
      <p:sp>
        <p:nvSpPr>
          <p:cNvPr id="4" name="Slide Number Placeholder 3"/>
          <p:cNvSpPr>
            <a:spLocks noGrp="1"/>
          </p:cNvSpPr>
          <p:nvPr>
            <p:ph type="sldNum" sz="quarter" idx="5"/>
          </p:nvPr>
        </p:nvSpPr>
        <p:spPr/>
        <p:txBody>
          <a:bodyPr/>
          <a:lstStyle/>
          <a:p>
            <a:fld id="{1E2267B7-3297-4F13-AC54-795731B411A1}" type="slidenum">
              <a:rPr lang="en-GB" smtClean="0"/>
              <a:t>30</a:t>
            </a:fld>
            <a:endParaRPr lang="en-GB"/>
          </a:p>
        </p:txBody>
      </p:sp>
    </p:spTree>
    <p:extLst>
      <p:ext uri="{BB962C8B-B14F-4D97-AF65-F5344CB8AC3E}">
        <p14:creationId xmlns:p14="http://schemas.microsoft.com/office/powerpoint/2010/main" val="492694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activity looks at how well sound travels through a gas, a liquid and a solid using a bag of air, a bag of water and a wooden block.  The children could compare and discuss their observations.</a:t>
            </a:r>
          </a:p>
        </p:txBody>
      </p:sp>
      <p:sp>
        <p:nvSpPr>
          <p:cNvPr id="4" name="Slide Number Placeholder 3"/>
          <p:cNvSpPr>
            <a:spLocks noGrp="1"/>
          </p:cNvSpPr>
          <p:nvPr>
            <p:ph type="sldNum" sz="quarter" idx="5"/>
          </p:nvPr>
        </p:nvSpPr>
        <p:spPr/>
        <p:txBody>
          <a:bodyPr/>
          <a:lstStyle/>
          <a:p>
            <a:fld id="{1E2267B7-3297-4F13-AC54-795731B411A1}" type="slidenum">
              <a:rPr lang="en-GB" smtClean="0"/>
              <a:t>31</a:t>
            </a:fld>
            <a:endParaRPr lang="en-GB"/>
          </a:p>
        </p:txBody>
      </p:sp>
    </p:spTree>
    <p:extLst>
      <p:ext uri="{BB962C8B-B14F-4D97-AF65-F5344CB8AC3E}">
        <p14:creationId xmlns:p14="http://schemas.microsoft.com/office/powerpoint/2010/main" val="2511230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else you might do is this: the children investigate and compare sound travelling through a solid and a gas (Remember, these are only suggested activities, and you may not choose to do them all as some of them are quite similar to each other). </a:t>
            </a:r>
          </a:p>
        </p:txBody>
      </p:sp>
      <p:sp>
        <p:nvSpPr>
          <p:cNvPr id="4" name="Slide Number Placeholder 3"/>
          <p:cNvSpPr>
            <a:spLocks noGrp="1"/>
          </p:cNvSpPr>
          <p:nvPr>
            <p:ph type="sldNum" sz="quarter" idx="5"/>
          </p:nvPr>
        </p:nvSpPr>
        <p:spPr/>
        <p:txBody>
          <a:bodyPr/>
          <a:lstStyle/>
          <a:p>
            <a:fld id="{1E2267B7-3297-4F13-AC54-795731B411A1}" type="slidenum">
              <a:rPr lang="en-GB" smtClean="0"/>
              <a:t>32</a:t>
            </a:fld>
            <a:endParaRPr lang="en-GB"/>
          </a:p>
        </p:txBody>
      </p:sp>
    </p:spTree>
    <p:extLst>
      <p:ext uri="{BB962C8B-B14F-4D97-AF65-F5344CB8AC3E}">
        <p14:creationId xmlns:p14="http://schemas.microsoft.com/office/powerpoint/2010/main" val="2958092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Experimenting with sound waves travelling through solids using a spoon and some string: The spoon is tapped and the sound travels from the spoon up the string until they can hear the sound. </a:t>
            </a:r>
          </a:p>
        </p:txBody>
      </p:sp>
      <p:sp>
        <p:nvSpPr>
          <p:cNvPr id="4" name="Slide Number Placeholder 3"/>
          <p:cNvSpPr>
            <a:spLocks noGrp="1"/>
          </p:cNvSpPr>
          <p:nvPr>
            <p:ph type="sldNum" sz="quarter" idx="5"/>
          </p:nvPr>
        </p:nvSpPr>
        <p:spPr/>
        <p:txBody>
          <a:bodyPr/>
          <a:lstStyle/>
          <a:p>
            <a:fld id="{1E2267B7-3297-4F13-AC54-795731B411A1}" type="slidenum">
              <a:rPr lang="en-GB" smtClean="0"/>
              <a:t>33</a:t>
            </a:fld>
            <a:endParaRPr lang="en-GB"/>
          </a:p>
        </p:txBody>
      </p:sp>
    </p:spTree>
    <p:extLst>
      <p:ext uri="{BB962C8B-B14F-4D97-AF65-F5344CB8AC3E}">
        <p14:creationId xmlns:p14="http://schemas.microsoft.com/office/powerpoint/2010/main" val="931207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Something similar to the last activity: Making an ear-gong using a metal coat hanger and string. Again, this is looking at sound travelling through solids. </a:t>
            </a:r>
          </a:p>
        </p:txBody>
      </p:sp>
      <p:sp>
        <p:nvSpPr>
          <p:cNvPr id="4" name="Slide Number Placeholder 3"/>
          <p:cNvSpPr>
            <a:spLocks noGrp="1"/>
          </p:cNvSpPr>
          <p:nvPr>
            <p:ph type="sldNum" sz="quarter" idx="5"/>
          </p:nvPr>
        </p:nvSpPr>
        <p:spPr/>
        <p:txBody>
          <a:bodyPr/>
          <a:lstStyle/>
          <a:p>
            <a:fld id="{1E2267B7-3297-4F13-AC54-795731B411A1}" type="slidenum">
              <a:rPr lang="en-GB" smtClean="0"/>
              <a:t>34</a:t>
            </a:fld>
            <a:endParaRPr lang="en-GB"/>
          </a:p>
        </p:txBody>
      </p:sp>
    </p:spTree>
    <p:extLst>
      <p:ext uri="{BB962C8B-B14F-4D97-AF65-F5344CB8AC3E}">
        <p14:creationId xmlns:p14="http://schemas.microsoft.com/office/powerpoint/2010/main" val="902909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great activity to do is make a string telephone to demonstrate how sound is carried through a solid (i.e., the string).  Here is a useful video to use for this. There are lots of things that can be investigated too – what happens if different types of string are used, the length of the string is changed, different cups are used , more than 2 telephones etc,. </a:t>
            </a:r>
          </a:p>
        </p:txBody>
      </p:sp>
      <p:sp>
        <p:nvSpPr>
          <p:cNvPr id="4" name="Slide Number Placeholder 3"/>
          <p:cNvSpPr>
            <a:spLocks noGrp="1"/>
          </p:cNvSpPr>
          <p:nvPr>
            <p:ph type="sldNum" sz="quarter" idx="5"/>
          </p:nvPr>
        </p:nvSpPr>
        <p:spPr/>
        <p:txBody>
          <a:bodyPr/>
          <a:lstStyle/>
          <a:p>
            <a:fld id="{1E2267B7-3297-4F13-AC54-795731B411A1}" type="slidenum">
              <a:rPr lang="en-GB" smtClean="0"/>
              <a:t>35</a:t>
            </a:fld>
            <a:endParaRPr lang="en-GB"/>
          </a:p>
        </p:txBody>
      </p:sp>
    </p:spTree>
    <p:extLst>
      <p:ext uri="{BB962C8B-B14F-4D97-AF65-F5344CB8AC3E}">
        <p14:creationId xmlns:p14="http://schemas.microsoft.com/office/powerpoint/2010/main" val="4282539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i="0" dirty="0">
                <a:latin typeface="+mn-lt"/>
              </a:rPr>
              <a:t>This outcome involves children researching how animals communicate to help them to understand how sound travels through different media. So, an example of animals using sounds travelling through a solid would be the snake., although snakes don’t communicate by sound through a solid.</a:t>
            </a:r>
          </a:p>
          <a:p>
            <a:endParaRPr lang="en-GB" altLang="en-US" sz="1200" i="0" dirty="0">
              <a:latin typeface="+mn-lt"/>
            </a:endParaRPr>
          </a:p>
          <a:p>
            <a:r>
              <a:rPr lang="en-GB" altLang="en-US" sz="1200" i="0" dirty="0">
                <a:latin typeface="+mn-lt"/>
              </a:rPr>
              <a:t>Snakes do not have visible ears, but they can hear because they have inner ears that have ear bones connected to the jawbone; this allows them to hear sound vibrations they feel in the ground such as a predator approaching. </a:t>
            </a:r>
            <a:endParaRPr lang="en-GB" i="0" dirty="0">
              <a:latin typeface="+mn-lt"/>
            </a:endParaRPr>
          </a:p>
        </p:txBody>
      </p:sp>
      <p:sp>
        <p:nvSpPr>
          <p:cNvPr id="4" name="Slide Number Placeholder 3"/>
          <p:cNvSpPr>
            <a:spLocks noGrp="1"/>
          </p:cNvSpPr>
          <p:nvPr>
            <p:ph type="sldNum" sz="quarter" idx="5"/>
          </p:nvPr>
        </p:nvSpPr>
        <p:spPr/>
        <p:txBody>
          <a:bodyPr/>
          <a:lstStyle/>
          <a:p>
            <a:fld id="{1E2267B7-3297-4F13-AC54-795731B411A1}" type="slidenum">
              <a:rPr lang="en-GB" smtClean="0"/>
              <a:t>36</a:t>
            </a:fld>
            <a:endParaRPr lang="en-GB"/>
          </a:p>
        </p:txBody>
      </p:sp>
    </p:spTree>
    <p:extLst>
      <p:ext uri="{BB962C8B-B14F-4D97-AF65-F5344CB8AC3E}">
        <p14:creationId xmlns:p14="http://schemas.microsoft.com/office/powerpoint/2010/main" val="2054832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let’s look at sound travelling through liquid (water). An easy but  great investigation to do is this one: fill a bucket or basin with water, cut off the bottom of a plastic bottle and place in the water. The children then put his or her ear to the top of the bottle whilst someone knocks two metal spoons together under the water. The sound is loud and clear! Discuss and relate to animals living underwater hearing sounds clearly and over large distances.</a:t>
            </a:r>
          </a:p>
        </p:txBody>
      </p:sp>
      <p:sp>
        <p:nvSpPr>
          <p:cNvPr id="4" name="Slide Number Placeholder 3"/>
          <p:cNvSpPr>
            <a:spLocks noGrp="1"/>
          </p:cNvSpPr>
          <p:nvPr>
            <p:ph type="sldNum" sz="quarter" idx="5"/>
          </p:nvPr>
        </p:nvSpPr>
        <p:spPr/>
        <p:txBody>
          <a:bodyPr/>
          <a:lstStyle/>
          <a:p>
            <a:fld id="{1E2267B7-3297-4F13-AC54-795731B411A1}" type="slidenum">
              <a:rPr lang="en-GB" smtClean="0"/>
              <a:t>37</a:t>
            </a:fld>
            <a:endParaRPr lang="en-GB"/>
          </a:p>
        </p:txBody>
      </p:sp>
    </p:spTree>
    <p:extLst>
      <p:ext uri="{BB962C8B-B14F-4D97-AF65-F5344CB8AC3E}">
        <p14:creationId xmlns:p14="http://schemas.microsoft.com/office/powerpoint/2010/main" val="2733087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this further by listening to whale or dolphin sounds; this could be linked to some research that the children do to find out how other marine animals communicate to help them to start to understand that sound must travel through liquid (e.g. the sea) in order for these animals to be able to communicate.</a:t>
            </a:r>
          </a:p>
          <a:p>
            <a:endParaRPr lang="en-GB" dirty="0"/>
          </a:p>
          <a:p>
            <a:r>
              <a:rPr lang="en-GB" dirty="0"/>
              <a:t>Ask the children to listen to sounds underwater if they are lucky enough to visit a swimming pool!</a:t>
            </a:r>
          </a:p>
        </p:txBody>
      </p:sp>
      <p:sp>
        <p:nvSpPr>
          <p:cNvPr id="4" name="Slide Number Placeholder 3"/>
          <p:cNvSpPr>
            <a:spLocks noGrp="1"/>
          </p:cNvSpPr>
          <p:nvPr>
            <p:ph type="sldNum" sz="quarter" idx="5"/>
          </p:nvPr>
        </p:nvSpPr>
        <p:spPr/>
        <p:txBody>
          <a:bodyPr/>
          <a:lstStyle/>
          <a:p>
            <a:fld id="{1E2267B7-3297-4F13-AC54-795731B411A1}" type="slidenum">
              <a:rPr lang="en-GB" smtClean="0"/>
              <a:t>38</a:t>
            </a:fld>
            <a:endParaRPr lang="en-GB"/>
          </a:p>
        </p:txBody>
      </p:sp>
    </p:spTree>
    <p:extLst>
      <p:ext uri="{BB962C8B-B14F-4D97-AF65-F5344CB8AC3E}">
        <p14:creationId xmlns:p14="http://schemas.microsoft.com/office/powerpoint/2010/main" val="3606804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carrying out research into animals communicating in water, the children may come across information like this: whales are fantastic at long-distance communication. The sounds made by Humpback whales  are referred to as ‘songs’ and are very intricate and can travel thousands of kilometres.  This is because sound travels more than 4 times faster in water compared to air. A good way to explain this difference is in this slide: imagine jumping on a bouncy castle – it is very bouncy because air can be easily squashed or compressed.  Now imagine bouncing on a giant water balloon; it wouldn’t be nearly as springy or bouncy. This is because water is not easily squashed or compressed; the less compressible something is, the faster the speed of sound. </a:t>
            </a:r>
          </a:p>
        </p:txBody>
      </p:sp>
      <p:sp>
        <p:nvSpPr>
          <p:cNvPr id="4" name="Slide Number Placeholder 3"/>
          <p:cNvSpPr>
            <a:spLocks noGrp="1"/>
          </p:cNvSpPr>
          <p:nvPr>
            <p:ph type="sldNum" sz="quarter" idx="5"/>
          </p:nvPr>
        </p:nvSpPr>
        <p:spPr/>
        <p:txBody>
          <a:bodyPr/>
          <a:lstStyle/>
          <a:p>
            <a:fld id="{1E2267B7-3297-4F13-AC54-795731B411A1}" type="slidenum">
              <a:rPr lang="en-GB" smtClean="0"/>
              <a:t>39</a:t>
            </a:fld>
            <a:endParaRPr lang="en-GB"/>
          </a:p>
        </p:txBody>
      </p:sp>
    </p:spTree>
    <p:extLst>
      <p:ext uri="{BB962C8B-B14F-4D97-AF65-F5344CB8AC3E}">
        <p14:creationId xmlns:p14="http://schemas.microsoft.com/office/powerpoint/2010/main" val="131908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Sound also links to some of the Es and </a:t>
            </a:r>
            <a:r>
              <a:rPr lang="en-GB" dirty="0" err="1"/>
              <a:t>Os</a:t>
            </a:r>
            <a:r>
              <a:rPr lang="en-GB" dirty="0"/>
              <a:t> in Biological Systems (senses and sensory organs i.e. hearing and ears) and also Music. If the learning activities include the design and construction of musical instruments, then there are also links to some of the Technology Es and </a:t>
            </a:r>
            <a:r>
              <a:rPr lang="en-GB" dirty="0" err="1"/>
              <a:t>Os</a:t>
            </a:r>
            <a:r>
              <a:rPr lang="en-GB" dirty="0"/>
              <a:t>. </a:t>
            </a:r>
          </a:p>
        </p:txBody>
      </p:sp>
      <p:sp>
        <p:nvSpPr>
          <p:cNvPr id="4" name="Slide Number Placeholder 3"/>
          <p:cNvSpPr>
            <a:spLocks noGrp="1"/>
          </p:cNvSpPr>
          <p:nvPr>
            <p:ph type="sldNum" sz="quarter" idx="5"/>
          </p:nvPr>
        </p:nvSpPr>
        <p:spPr/>
        <p:txBody>
          <a:bodyPr/>
          <a:lstStyle/>
          <a:p>
            <a:fld id="{1E2267B7-3297-4F13-AC54-795731B411A1}" type="slidenum">
              <a:rPr lang="en-GB" smtClean="0"/>
              <a:t>4</a:t>
            </a:fld>
            <a:endParaRPr lang="en-GB"/>
          </a:p>
        </p:txBody>
      </p:sp>
    </p:spTree>
    <p:extLst>
      <p:ext uri="{BB962C8B-B14F-4D97-AF65-F5344CB8AC3E}">
        <p14:creationId xmlns:p14="http://schemas.microsoft.com/office/powerpoint/2010/main" val="929135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Lastly, a brief look at animals communicating through air. Most animals produce sounds as a way of communicating with each other and with other species. The example given here is the cat: a cat hisses when it feels threatened and purrs when it is happy and feels comfortable. By using these sounds, a cat can communicate whether it wants to be petted or not. </a:t>
            </a:r>
          </a:p>
          <a:p>
            <a:r>
              <a:rPr lang="en-GB" dirty="0"/>
              <a:t>Many land-living animals can communicate over large distances. Elephants for example, can communicate with each other over 10 km a part. To do this they use very low frequency sounds called infrasound which have a long wavelength and  a deep low note. Elephants need to communicate over large distances as the herds often split into smaller groups. The long wave lengths of the sounds are longer than many of the obstacles they  come across so they can pass around them as if they weren’t there. </a:t>
            </a:r>
          </a:p>
          <a:p>
            <a:endParaRPr lang="en-GB" dirty="0"/>
          </a:p>
          <a:p>
            <a:r>
              <a:rPr lang="en-GB" dirty="0"/>
              <a:t>Here is the sound of forest elephants.</a:t>
            </a:r>
          </a:p>
          <a:p>
            <a:endParaRPr lang="en-GB" dirty="0"/>
          </a:p>
          <a:p>
            <a:r>
              <a:rPr lang="en-GB" dirty="0" err="1"/>
              <a:t>Explorify</a:t>
            </a:r>
            <a:r>
              <a:rPr lang="en-GB" dirty="0"/>
              <a:t> also has  sound clip of a savannah landscape which includes gazelles, birds, lions and crickets – all of which are communicating through sound travelling through the air. </a:t>
            </a:r>
          </a:p>
        </p:txBody>
      </p:sp>
      <p:sp>
        <p:nvSpPr>
          <p:cNvPr id="4" name="Slide Number Placeholder 3"/>
          <p:cNvSpPr>
            <a:spLocks noGrp="1"/>
          </p:cNvSpPr>
          <p:nvPr>
            <p:ph type="sldNum" sz="quarter" idx="5"/>
          </p:nvPr>
        </p:nvSpPr>
        <p:spPr/>
        <p:txBody>
          <a:bodyPr/>
          <a:lstStyle/>
          <a:p>
            <a:fld id="{1E2267B7-3297-4F13-AC54-795731B411A1}" type="slidenum">
              <a:rPr lang="en-GB" smtClean="0"/>
              <a:t>40</a:t>
            </a:fld>
            <a:endParaRPr lang="en-GB"/>
          </a:p>
        </p:txBody>
      </p:sp>
    </p:spTree>
    <p:extLst>
      <p:ext uri="{BB962C8B-B14F-4D97-AF65-F5344CB8AC3E}">
        <p14:creationId xmlns:p14="http://schemas.microsoft.com/office/powerpoint/2010/main" val="1310030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briefly mentioned infrasound waves. . </a:t>
            </a:r>
          </a:p>
          <a:p>
            <a:endParaRPr lang="en-GB" b="1" dirty="0"/>
          </a:p>
          <a:p>
            <a:r>
              <a:rPr lang="en-GB" b="1" dirty="0"/>
              <a:t>Infrasound waves </a:t>
            </a:r>
            <a:r>
              <a:rPr lang="en-GB" dirty="0"/>
              <a:t>are waves with frequencies too low for humans to hear and have longer wavelengths than other sound waves . Infrasound waves can record things like earthquakes that we might not even feel.</a:t>
            </a:r>
          </a:p>
          <a:p>
            <a:endParaRPr lang="en-GB" b="1" dirty="0"/>
          </a:p>
          <a:p>
            <a:r>
              <a:rPr lang="en-GB" b="1" dirty="0"/>
              <a:t>Ultrasound waves </a:t>
            </a:r>
            <a:r>
              <a:rPr lang="en-GB" dirty="0"/>
              <a:t>are waves with frequencies too high for humans to hear and have shorter wavelengths than other sound waves. They have medical uses, are used in testing mechanical equipment  and in sonars. </a:t>
            </a:r>
          </a:p>
        </p:txBody>
      </p:sp>
      <p:sp>
        <p:nvSpPr>
          <p:cNvPr id="4" name="Slide Number Placeholder 3"/>
          <p:cNvSpPr>
            <a:spLocks noGrp="1"/>
          </p:cNvSpPr>
          <p:nvPr>
            <p:ph type="sldNum" sz="quarter" idx="5"/>
          </p:nvPr>
        </p:nvSpPr>
        <p:spPr/>
        <p:txBody>
          <a:bodyPr/>
          <a:lstStyle/>
          <a:p>
            <a:fld id="{1E2267B7-3297-4F13-AC54-795731B411A1}" type="slidenum">
              <a:rPr lang="en-GB" smtClean="0"/>
              <a:t>41</a:t>
            </a:fld>
            <a:endParaRPr lang="en-GB"/>
          </a:p>
        </p:txBody>
      </p:sp>
    </p:spTree>
    <p:extLst>
      <p:ext uri="{BB962C8B-B14F-4D97-AF65-F5344CB8AC3E}">
        <p14:creationId xmlns:p14="http://schemas.microsoft.com/office/powerpoint/2010/main" val="3751189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Medical uses of </a:t>
            </a:r>
            <a:r>
              <a:rPr lang="en-GB" b="1" dirty="0"/>
              <a:t>Ultrasound</a:t>
            </a:r>
            <a:r>
              <a:rPr lang="en-GB" dirty="0"/>
              <a:t> </a:t>
            </a:r>
            <a:r>
              <a:rPr lang="en-GB" b="1" dirty="0"/>
              <a:t>waves </a:t>
            </a:r>
            <a:r>
              <a:rPr lang="en-GB" dirty="0"/>
              <a:t>include the scanning of babies before they are born, checking the heart and blood flow.</a:t>
            </a:r>
          </a:p>
        </p:txBody>
      </p:sp>
      <p:sp>
        <p:nvSpPr>
          <p:cNvPr id="4" name="Slide Number Placeholder 3"/>
          <p:cNvSpPr>
            <a:spLocks noGrp="1"/>
          </p:cNvSpPr>
          <p:nvPr>
            <p:ph type="sldNum" sz="quarter" idx="5"/>
          </p:nvPr>
        </p:nvSpPr>
        <p:spPr/>
        <p:txBody>
          <a:bodyPr/>
          <a:lstStyle/>
          <a:p>
            <a:fld id="{1E2267B7-3297-4F13-AC54-795731B411A1}" type="slidenum">
              <a:rPr lang="en-GB" smtClean="0"/>
              <a:t>42</a:t>
            </a:fld>
            <a:endParaRPr lang="en-GB"/>
          </a:p>
        </p:txBody>
      </p:sp>
    </p:spTree>
    <p:extLst>
      <p:ext uri="{BB962C8B-B14F-4D97-AF65-F5344CB8AC3E}">
        <p14:creationId xmlns:p14="http://schemas.microsoft.com/office/powerpoint/2010/main" val="88456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benchmark is all about the factors that can limit hearing. </a:t>
            </a:r>
          </a:p>
          <a:p>
            <a:endParaRPr lang="en-GB" dirty="0"/>
          </a:p>
          <a:p>
            <a:r>
              <a:rPr lang="en-GB" dirty="0"/>
              <a:t>You could start by looking at the position of animal ears and discuss the ways animals can move their ears and why and the importance of being able to do that. </a:t>
            </a:r>
          </a:p>
        </p:txBody>
      </p:sp>
      <p:sp>
        <p:nvSpPr>
          <p:cNvPr id="4" name="Slide Number Placeholder 3"/>
          <p:cNvSpPr>
            <a:spLocks noGrp="1"/>
          </p:cNvSpPr>
          <p:nvPr>
            <p:ph type="sldNum" sz="quarter" idx="5"/>
          </p:nvPr>
        </p:nvSpPr>
        <p:spPr/>
        <p:txBody>
          <a:bodyPr/>
          <a:lstStyle/>
          <a:p>
            <a:fld id="{1E2267B7-3297-4F13-AC54-795731B411A1}" type="slidenum">
              <a:rPr lang="en-GB" smtClean="0"/>
              <a:t>43</a:t>
            </a:fld>
            <a:endParaRPr lang="en-GB"/>
          </a:p>
        </p:txBody>
      </p:sp>
    </p:spTree>
    <p:extLst>
      <p:ext uri="{BB962C8B-B14F-4D97-AF65-F5344CB8AC3E}">
        <p14:creationId xmlns:p14="http://schemas.microsoft.com/office/powerpoint/2010/main" val="40933769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could then lead on to the shape of ears; these animals all have very large ears. Why? Discuss the position of the ears on the head and suggest why that is? What other uses might there be for ears? This could be researched – some examples are for temperature regulation and for communication.</a:t>
            </a:r>
          </a:p>
          <a:p>
            <a:endParaRPr lang="en-GB" dirty="0"/>
          </a:p>
          <a:p>
            <a:r>
              <a:rPr lang="en-GB" dirty="0"/>
              <a:t>This could then lead on to a discussion about if the ears were smaller, how would this affect their hearing. If the ears weren’t high on the top of the head, how might this affect their hearing? </a:t>
            </a:r>
          </a:p>
        </p:txBody>
      </p:sp>
      <p:sp>
        <p:nvSpPr>
          <p:cNvPr id="4" name="Slide Number Placeholder 3"/>
          <p:cNvSpPr>
            <a:spLocks noGrp="1"/>
          </p:cNvSpPr>
          <p:nvPr>
            <p:ph type="sldNum" sz="quarter" idx="5"/>
          </p:nvPr>
        </p:nvSpPr>
        <p:spPr/>
        <p:txBody>
          <a:bodyPr/>
          <a:lstStyle/>
          <a:p>
            <a:fld id="{1E2267B7-3297-4F13-AC54-795731B411A1}" type="slidenum">
              <a:rPr lang="en-GB" smtClean="0"/>
              <a:t>44</a:t>
            </a:fld>
            <a:endParaRPr lang="en-GB"/>
          </a:p>
        </p:txBody>
      </p:sp>
    </p:spTree>
    <p:extLst>
      <p:ext uri="{BB962C8B-B14F-4D97-AF65-F5344CB8AC3E}">
        <p14:creationId xmlns:p14="http://schemas.microsoft.com/office/powerpoint/2010/main" val="13516425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might be useful to recap how we hear sounds (which links to the outcome  SCN 2-12b) and talk about many animals being able to move their ears to help collect sound and some have large ears to help with this too. You might talk about old fashioned ear trumpets and share pictures of one with the children and then get the children to cup their hand around their ear and listen to the change in sounds. </a:t>
            </a:r>
          </a:p>
          <a:p>
            <a:r>
              <a:rPr lang="en-GB" dirty="0"/>
              <a:t>We can’t move our ears like the animals we have looked at and we don’t have big ears like them either: both factors limit hearing. </a:t>
            </a:r>
          </a:p>
          <a:p>
            <a:endParaRPr lang="en-GB" dirty="0"/>
          </a:p>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45</a:t>
            </a:fld>
            <a:endParaRPr lang="en-GB"/>
          </a:p>
        </p:txBody>
      </p:sp>
    </p:spTree>
    <p:extLst>
      <p:ext uri="{BB962C8B-B14F-4D97-AF65-F5344CB8AC3E}">
        <p14:creationId xmlns:p14="http://schemas.microsoft.com/office/powerpoint/2010/main" val="34079447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investigate hearing and ear size and shape further  by making and testing different shapes and sizes. Instructions for this investigation can be found by following the link on this slide. </a:t>
            </a:r>
          </a:p>
        </p:txBody>
      </p:sp>
      <p:sp>
        <p:nvSpPr>
          <p:cNvPr id="4" name="Slide Number Placeholder 3"/>
          <p:cNvSpPr>
            <a:spLocks noGrp="1"/>
          </p:cNvSpPr>
          <p:nvPr>
            <p:ph type="sldNum" sz="quarter" idx="5"/>
          </p:nvPr>
        </p:nvSpPr>
        <p:spPr/>
        <p:txBody>
          <a:bodyPr/>
          <a:lstStyle/>
          <a:p>
            <a:fld id="{1E2267B7-3297-4F13-AC54-795731B411A1}" type="slidenum">
              <a:rPr lang="en-GB" smtClean="0"/>
              <a:t>46</a:t>
            </a:fld>
            <a:endParaRPr lang="en-GB"/>
          </a:p>
        </p:txBody>
      </p:sp>
    </p:spTree>
    <p:extLst>
      <p:ext uri="{BB962C8B-B14F-4D97-AF65-F5344CB8AC3E}">
        <p14:creationId xmlns:p14="http://schemas.microsoft.com/office/powerpoint/2010/main" val="28731267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Hearing loss occurs in people as they get older due to wear and tear of the tiny hair cells in the inner ear. This video briefly explains this process and includes a hearing test. </a:t>
            </a:r>
          </a:p>
          <a:p>
            <a:r>
              <a:rPr lang="en-GB" dirty="0"/>
              <a:t>What problems do people have if they are deaf? You might then go on to talk about sign language. </a:t>
            </a:r>
          </a:p>
          <a:p>
            <a:r>
              <a:rPr lang="en-GB" dirty="0"/>
              <a:t>Discuss other things that affect hearing – for example glue ear, ear wax and damage caused by loud noise. </a:t>
            </a:r>
          </a:p>
        </p:txBody>
      </p:sp>
      <p:sp>
        <p:nvSpPr>
          <p:cNvPr id="4" name="Slide Number Placeholder 3"/>
          <p:cNvSpPr>
            <a:spLocks noGrp="1"/>
          </p:cNvSpPr>
          <p:nvPr>
            <p:ph type="sldNum" sz="quarter" idx="5"/>
          </p:nvPr>
        </p:nvSpPr>
        <p:spPr/>
        <p:txBody>
          <a:bodyPr/>
          <a:lstStyle/>
          <a:p>
            <a:fld id="{1E2267B7-3297-4F13-AC54-795731B411A1}" type="slidenum">
              <a:rPr lang="en-GB" smtClean="0"/>
              <a:t>47</a:t>
            </a:fld>
            <a:endParaRPr lang="en-GB"/>
          </a:p>
        </p:txBody>
      </p:sp>
    </p:spTree>
    <p:extLst>
      <p:ext uri="{BB962C8B-B14F-4D97-AF65-F5344CB8AC3E}">
        <p14:creationId xmlns:p14="http://schemas.microsoft.com/office/powerpoint/2010/main" val="12400717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mentioned damage to hearing caused by loud noise; as something else that can damage  you might want to discuss noise pollution with the children too as something else that can limit hearing. </a:t>
            </a:r>
          </a:p>
        </p:txBody>
      </p:sp>
      <p:sp>
        <p:nvSpPr>
          <p:cNvPr id="4" name="Slide Number Placeholder 3"/>
          <p:cNvSpPr>
            <a:spLocks noGrp="1"/>
          </p:cNvSpPr>
          <p:nvPr>
            <p:ph type="sldNum" sz="quarter" idx="5"/>
          </p:nvPr>
        </p:nvSpPr>
        <p:spPr/>
        <p:txBody>
          <a:bodyPr/>
          <a:lstStyle/>
          <a:p>
            <a:fld id="{1E2267B7-3297-4F13-AC54-795731B411A1}" type="slidenum">
              <a:rPr lang="en-GB" smtClean="0"/>
              <a:t>48</a:t>
            </a:fld>
            <a:endParaRPr lang="en-GB"/>
          </a:p>
        </p:txBody>
      </p:sp>
    </p:spTree>
    <p:extLst>
      <p:ext uri="{BB962C8B-B14F-4D97-AF65-F5344CB8AC3E}">
        <p14:creationId xmlns:p14="http://schemas.microsoft.com/office/powerpoint/2010/main" val="1804943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Animals are also affected by noise pollution: an example is the whale. When there are lots of ships in the ocean, the noise they make makes it difficult for whales to communicate with each other and can result in whales getting lost in the ocean. This video clip explains more about this and how a project called ‘Vessel Watch’ in America is trying to help. </a:t>
            </a:r>
          </a:p>
          <a:p>
            <a:endParaRPr lang="en-GB" dirty="0"/>
          </a:p>
          <a:p>
            <a:r>
              <a:rPr lang="en-GB" dirty="0"/>
              <a:t>It has been found that some songbirds too have had to change their songs to a louder and shriller song to be heard above noise pollution. </a:t>
            </a:r>
          </a:p>
        </p:txBody>
      </p:sp>
      <p:sp>
        <p:nvSpPr>
          <p:cNvPr id="4" name="Slide Number Placeholder 3"/>
          <p:cNvSpPr>
            <a:spLocks noGrp="1"/>
          </p:cNvSpPr>
          <p:nvPr>
            <p:ph type="sldNum" sz="quarter" idx="5"/>
          </p:nvPr>
        </p:nvSpPr>
        <p:spPr/>
        <p:txBody>
          <a:bodyPr/>
          <a:lstStyle/>
          <a:p>
            <a:fld id="{1E2267B7-3297-4F13-AC54-795731B411A1}" type="slidenum">
              <a:rPr lang="en-GB" smtClean="0"/>
              <a:t>49</a:t>
            </a:fld>
            <a:endParaRPr lang="en-GB"/>
          </a:p>
        </p:txBody>
      </p:sp>
    </p:spTree>
    <p:extLst>
      <p:ext uri="{BB962C8B-B14F-4D97-AF65-F5344CB8AC3E}">
        <p14:creationId xmlns:p14="http://schemas.microsoft.com/office/powerpoint/2010/main" val="1286054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learning about sound does have a close link to music, it is valuable to also look at some of the terms used in music too. </a:t>
            </a:r>
          </a:p>
        </p:txBody>
      </p:sp>
      <p:sp>
        <p:nvSpPr>
          <p:cNvPr id="4" name="Slide Number Placeholder 3"/>
          <p:cNvSpPr>
            <a:spLocks noGrp="1"/>
          </p:cNvSpPr>
          <p:nvPr>
            <p:ph type="sldNum" sz="quarter" idx="5"/>
          </p:nvPr>
        </p:nvSpPr>
        <p:spPr/>
        <p:txBody>
          <a:bodyPr/>
          <a:lstStyle/>
          <a:p>
            <a:fld id="{1E2267B7-3297-4F13-AC54-795731B411A1}" type="slidenum">
              <a:rPr lang="en-GB" smtClean="0"/>
              <a:t>5</a:t>
            </a:fld>
            <a:endParaRPr lang="en-GB"/>
          </a:p>
        </p:txBody>
      </p:sp>
    </p:spTree>
    <p:extLst>
      <p:ext uri="{BB962C8B-B14F-4D97-AF65-F5344CB8AC3E}">
        <p14:creationId xmlns:p14="http://schemas.microsoft.com/office/powerpoint/2010/main" val="4227613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learning could also be extended by looking at and discussing the hearing of nocturnal vs diurnal animals. Nocturnal animals can have very big ears so that they can hear the smallest of sounds and they use sound to communicate with each other; they can’t of course use visual communication like some diurnal animals. </a:t>
            </a:r>
          </a:p>
        </p:txBody>
      </p:sp>
      <p:sp>
        <p:nvSpPr>
          <p:cNvPr id="4" name="Slide Number Placeholder 3"/>
          <p:cNvSpPr>
            <a:spLocks noGrp="1"/>
          </p:cNvSpPr>
          <p:nvPr>
            <p:ph type="sldNum" sz="quarter" idx="5"/>
          </p:nvPr>
        </p:nvSpPr>
        <p:spPr/>
        <p:txBody>
          <a:bodyPr/>
          <a:lstStyle/>
          <a:p>
            <a:fld id="{1E2267B7-3297-4F13-AC54-795731B411A1}" type="slidenum">
              <a:rPr lang="en-GB" smtClean="0"/>
              <a:t>50</a:t>
            </a:fld>
            <a:endParaRPr lang="en-GB"/>
          </a:p>
        </p:txBody>
      </p:sp>
    </p:spTree>
    <p:extLst>
      <p:ext uri="{BB962C8B-B14F-4D97-AF65-F5344CB8AC3E}">
        <p14:creationId xmlns:p14="http://schemas.microsoft.com/office/powerpoint/2010/main" val="375056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topic can lead to many other opportunities for learning and here are just a few suggestions. </a:t>
            </a:r>
          </a:p>
        </p:txBody>
      </p:sp>
      <p:sp>
        <p:nvSpPr>
          <p:cNvPr id="4" name="Slide Number Placeholder 3"/>
          <p:cNvSpPr>
            <a:spLocks noGrp="1"/>
          </p:cNvSpPr>
          <p:nvPr>
            <p:ph type="sldNum" sz="quarter" idx="5"/>
          </p:nvPr>
        </p:nvSpPr>
        <p:spPr/>
        <p:txBody>
          <a:bodyPr/>
          <a:lstStyle/>
          <a:p>
            <a:fld id="{1E2267B7-3297-4F13-AC54-795731B411A1}" type="slidenum">
              <a:rPr lang="en-GB" smtClean="0"/>
              <a:t>51</a:t>
            </a:fld>
            <a:endParaRPr lang="en-GB"/>
          </a:p>
        </p:txBody>
      </p:sp>
    </p:spTree>
    <p:extLst>
      <p:ext uri="{BB962C8B-B14F-4D97-AF65-F5344CB8AC3E}">
        <p14:creationId xmlns:p14="http://schemas.microsoft.com/office/powerpoint/2010/main" val="361227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some resources that might be useful.</a:t>
            </a:r>
          </a:p>
        </p:txBody>
      </p:sp>
      <p:sp>
        <p:nvSpPr>
          <p:cNvPr id="4" name="Slide Number Placeholder 3"/>
          <p:cNvSpPr>
            <a:spLocks noGrp="1"/>
          </p:cNvSpPr>
          <p:nvPr>
            <p:ph type="sldNum" sz="quarter" idx="5"/>
          </p:nvPr>
        </p:nvSpPr>
        <p:spPr/>
        <p:txBody>
          <a:bodyPr/>
          <a:lstStyle/>
          <a:p>
            <a:fld id="{1E2267B7-3297-4F13-AC54-795731B411A1}" type="slidenum">
              <a:rPr lang="en-GB" smtClean="0"/>
              <a:t>52</a:t>
            </a:fld>
            <a:endParaRPr lang="en-GB"/>
          </a:p>
        </p:txBody>
      </p:sp>
    </p:spTree>
    <p:extLst>
      <p:ext uri="{BB962C8B-B14F-4D97-AF65-F5344CB8AC3E}">
        <p14:creationId xmlns:p14="http://schemas.microsoft.com/office/powerpoint/2010/main" val="3121120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53</a:t>
            </a:fld>
            <a:endParaRPr lang="en-GB"/>
          </a:p>
        </p:txBody>
      </p:sp>
    </p:spTree>
    <p:extLst>
      <p:ext uri="{BB962C8B-B14F-4D97-AF65-F5344CB8AC3E}">
        <p14:creationId xmlns:p14="http://schemas.microsoft.com/office/powerpoint/2010/main" val="176623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292929"/>
                </a:solidFill>
                <a:effectLst/>
                <a:latin typeface="Helvetica" panose="020B0604020202020204" pitchFamily="34" charset="0"/>
                <a:ea typeface="Times New Roman" panose="02020603050405020304" pitchFamily="18" charset="0"/>
              </a:rPr>
              <a:t>Let’s look at the background science of sound:</a:t>
            </a:r>
          </a:p>
          <a:p>
            <a:endParaRPr lang="en-GB" sz="1800" dirty="0">
              <a:solidFill>
                <a:srgbClr val="292929"/>
              </a:solidFill>
              <a:effectLst/>
              <a:latin typeface="Helvetica" panose="020B0604020202020204" pitchFamily="34" charset="0"/>
              <a:ea typeface="Times New Roman" panose="02020603050405020304" pitchFamily="18" charset="0"/>
            </a:endParaRPr>
          </a:p>
          <a:p>
            <a:r>
              <a:rPr lang="en-GB" sz="1800" dirty="0">
                <a:solidFill>
                  <a:srgbClr val="292929"/>
                </a:solidFill>
                <a:effectLst/>
                <a:latin typeface="Helvetica" panose="020B0604020202020204" pitchFamily="34" charset="0"/>
                <a:ea typeface="Times New Roman" panose="02020603050405020304" pitchFamily="18" charset="0"/>
              </a:rPr>
              <a:t>This is a useful short video that could be used with the children to explain what sound is. </a:t>
            </a:r>
          </a:p>
          <a:p>
            <a:endParaRPr lang="en-GB" sz="1800" dirty="0">
              <a:solidFill>
                <a:srgbClr val="292929"/>
              </a:solidFill>
              <a:effectLst/>
              <a:latin typeface="Helvetica" panose="020B0604020202020204" pitchFamily="34" charset="0"/>
              <a:ea typeface="Times New Roman" panose="02020603050405020304" pitchFamily="18" charset="0"/>
            </a:endParaRPr>
          </a:p>
          <a:p>
            <a:r>
              <a:rPr lang="en-GB" sz="1800" dirty="0">
                <a:solidFill>
                  <a:srgbClr val="292929"/>
                </a:solidFill>
                <a:effectLst/>
                <a:latin typeface="Helvetica" panose="020B0604020202020204" pitchFamily="34" charset="0"/>
                <a:ea typeface="Times New Roman" panose="02020603050405020304" pitchFamily="18" charset="0"/>
              </a:rPr>
              <a:t>Learning about sound is best approached in an </a:t>
            </a:r>
            <a:r>
              <a:rPr lang="en-GB" sz="1800" b="1" dirty="0">
                <a:solidFill>
                  <a:srgbClr val="292929"/>
                </a:solidFill>
                <a:effectLst/>
                <a:latin typeface="Helvetica" panose="020B0604020202020204" pitchFamily="34" charset="0"/>
                <a:ea typeface="Times New Roman" panose="02020603050405020304" pitchFamily="18" charset="0"/>
              </a:rPr>
              <a:t>exploratory</a:t>
            </a:r>
            <a:r>
              <a:rPr lang="en-GB" sz="1800" dirty="0">
                <a:solidFill>
                  <a:srgbClr val="292929"/>
                </a:solidFill>
                <a:effectLst/>
                <a:latin typeface="Helvetica" panose="020B0604020202020204" pitchFamily="34" charset="0"/>
                <a:ea typeface="Times New Roman" panose="02020603050405020304" pitchFamily="18" charset="0"/>
              </a:rPr>
              <a:t> and </a:t>
            </a:r>
            <a:r>
              <a:rPr lang="en-GB" sz="1800" b="1" dirty="0">
                <a:solidFill>
                  <a:srgbClr val="292929"/>
                </a:solidFill>
                <a:effectLst/>
                <a:latin typeface="Helvetica" panose="020B0604020202020204" pitchFamily="34" charset="0"/>
                <a:ea typeface="Times New Roman" panose="02020603050405020304" pitchFamily="18" charset="0"/>
              </a:rPr>
              <a:t>hands-on</a:t>
            </a:r>
            <a:r>
              <a:rPr lang="en-GB" sz="1800" dirty="0">
                <a:solidFill>
                  <a:srgbClr val="292929"/>
                </a:solidFill>
                <a:effectLst/>
                <a:latin typeface="Helvetica" panose="020B0604020202020204" pitchFamily="34" charset="0"/>
                <a:ea typeface="Times New Roman" panose="02020603050405020304" pitchFamily="18" charset="0"/>
              </a:rPr>
              <a:t> way, giving children the opportunity to </a:t>
            </a:r>
            <a:r>
              <a:rPr lang="en-GB" sz="1800" b="1" dirty="0">
                <a:solidFill>
                  <a:srgbClr val="292929"/>
                </a:solidFill>
                <a:effectLst/>
                <a:latin typeface="Helvetica" panose="020B0604020202020204" pitchFamily="34" charset="0"/>
                <a:ea typeface="Times New Roman" panose="02020603050405020304" pitchFamily="18" charset="0"/>
              </a:rPr>
              <a:t>really experience what happens when sounds are made</a:t>
            </a:r>
            <a:r>
              <a:rPr lang="en-GB" sz="1800" dirty="0">
                <a:solidFill>
                  <a:srgbClr val="292929"/>
                </a:solidFill>
                <a:effectLst/>
                <a:latin typeface="Helvetica" panose="020B0604020202020204" pitchFamily="34" charset="0"/>
                <a:ea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1E2267B7-3297-4F13-AC54-795731B411A1}" type="slidenum">
              <a:rPr lang="en-GB" smtClean="0"/>
              <a:t>6</a:t>
            </a:fld>
            <a:endParaRPr lang="en-GB"/>
          </a:p>
        </p:txBody>
      </p:sp>
    </p:spTree>
    <p:extLst>
      <p:ext uri="{BB962C8B-B14F-4D97-AF65-F5344CB8AC3E}">
        <p14:creationId xmlns:p14="http://schemas.microsoft.com/office/powerpoint/2010/main" val="131505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key things that learners need to know is sound is created when objects vibrate. We all have vocal cords so why not start with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to do. Pick a sound to make – laughing, talking, singing, say Ahh? Place your fingers on your throat – can you feel something moving? When you stop – the movement stops. What is happening is your vocal cords vibrate as air passes over them when you speak or make a noise. What happens when you use a louder voice? What happens to the vibrations?</a:t>
            </a:r>
            <a:endParaRPr lang="en-GB" dirty="0"/>
          </a:p>
          <a:p>
            <a:r>
              <a:rPr lang="en-GB" dirty="0"/>
              <a:t>This could be done with the youngest learners too. </a:t>
            </a:r>
          </a:p>
          <a:p>
            <a:r>
              <a:rPr lang="en-GB" dirty="0"/>
              <a:t>You could make a simple model of a vocal cord as in the picture above.</a:t>
            </a:r>
          </a:p>
          <a:p>
            <a:r>
              <a:rPr lang="en-GB" dirty="0"/>
              <a:t>This is an interesting video that you could use with older pupils.</a:t>
            </a:r>
          </a:p>
          <a:p>
            <a:r>
              <a:rPr lang="en-GB" dirty="0"/>
              <a:t>With adaptation to make it appropriate for the children , this activity could be done with learners at any level but also revisited to help to consolidate and/or deepen the learning.</a:t>
            </a:r>
          </a:p>
        </p:txBody>
      </p:sp>
      <p:sp>
        <p:nvSpPr>
          <p:cNvPr id="4" name="Slide Number Placeholder 3"/>
          <p:cNvSpPr>
            <a:spLocks noGrp="1"/>
          </p:cNvSpPr>
          <p:nvPr>
            <p:ph type="sldNum" sz="quarter" idx="5"/>
          </p:nvPr>
        </p:nvSpPr>
        <p:spPr/>
        <p:txBody>
          <a:bodyPr/>
          <a:lstStyle/>
          <a:p>
            <a:fld id="{1E2267B7-3297-4F13-AC54-795731B411A1}" type="slidenum">
              <a:rPr lang="en-GB" smtClean="0"/>
              <a:t>7</a:t>
            </a:fld>
            <a:endParaRPr lang="en-GB"/>
          </a:p>
        </p:txBody>
      </p:sp>
    </p:spTree>
    <p:extLst>
      <p:ext uri="{BB962C8B-B14F-4D97-AF65-F5344CB8AC3E}">
        <p14:creationId xmlns:p14="http://schemas.microsoft.com/office/powerpoint/2010/main" val="3717342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start with Early Level. Early Level learning experiences should be about exploring ways of making sounds, investigating how to make sounds louder and quieter and being able to identify sources of sound. </a:t>
            </a:r>
          </a:p>
          <a:p>
            <a:r>
              <a:rPr lang="en-GB" b="0" dirty="0"/>
              <a:t>So, let’s start with investigating how to change the volume of sounds, one way you could start, as we did in the last slide is by asking the children to place their fingers on their throat and to pick a sound to make and feel the vibrations of their vocal cords. Ask them what happens to the vibrations when they use a loud voice and a soft voice and when they use an even louder voice. </a:t>
            </a:r>
          </a:p>
          <a:p>
            <a:endParaRPr lang="en-GB" b="0" dirty="0"/>
          </a:p>
          <a:p>
            <a:r>
              <a:rPr lang="en-GB" b="0" dirty="0"/>
              <a:t>You could ask the children to use different parts of the body to make sounds and make some loud and some soft. </a:t>
            </a:r>
            <a:r>
              <a:rPr lang="en-GB" dirty="0"/>
              <a:t>Link the volume of sound to the energy required to make the sound: the louder the noise, the bigger the energy required e.g., clapping, stamping.</a:t>
            </a:r>
          </a:p>
          <a:p>
            <a:endParaRPr lang="en-GB" b="0" dirty="0"/>
          </a:p>
          <a:p>
            <a:r>
              <a:rPr lang="en-GB" b="0" dirty="0"/>
              <a:t>Provide everyday objects and things from the classroom for the children to experiment with to create sounds and or instruments e.g., shakers, drums, stringed instruments etc.</a:t>
            </a:r>
          </a:p>
          <a:p>
            <a:endParaRPr lang="en-GB" b="0" dirty="0"/>
          </a:p>
          <a:p>
            <a:r>
              <a:rPr lang="en-GB" b="0" dirty="0"/>
              <a:t>Using the instruments they have created or the objects , let the children explore the ways to change the volume of sounds. Qu: </a:t>
            </a:r>
            <a:r>
              <a:rPr lang="en-GB" dirty="0"/>
              <a:t>How do you make the sound louder or quieter?</a:t>
            </a:r>
          </a:p>
          <a:p>
            <a:endParaRPr lang="en-GB" dirty="0"/>
          </a:p>
          <a:p>
            <a:r>
              <a:rPr lang="en-GB" b="0" dirty="0"/>
              <a:t>Just for a bit of fun, you could show the children this video of a group called STOMP using everyday objects to make sounds to create music! Yes, it is possible to make music without musical instruments!</a:t>
            </a:r>
          </a:p>
        </p:txBody>
      </p:sp>
      <p:sp>
        <p:nvSpPr>
          <p:cNvPr id="4" name="Slide Number Placeholder 3"/>
          <p:cNvSpPr>
            <a:spLocks noGrp="1"/>
          </p:cNvSpPr>
          <p:nvPr>
            <p:ph type="sldNum" sz="quarter" idx="5"/>
          </p:nvPr>
        </p:nvSpPr>
        <p:spPr/>
        <p:txBody>
          <a:bodyPr/>
          <a:lstStyle/>
          <a:p>
            <a:fld id="{1E2267B7-3297-4F13-AC54-795731B411A1}" type="slidenum">
              <a:rPr lang="en-GB" smtClean="0"/>
              <a:t>8</a:t>
            </a:fld>
            <a:endParaRPr lang="en-GB"/>
          </a:p>
        </p:txBody>
      </p:sp>
    </p:spTree>
    <p:extLst>
      <p:ext uri="{BB962C8B-B14F-4D97-AF65-F5344CB8AC3E}">
        <p14:creationId xmlns:p14="http://schemas.microsoft.com/office/powerpoint/2010/main" val="61451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activity you could do is to go on a sound walk. Get the children to perhaps draw things that they hear that are making a noise or photograph them or record the sound scape. These could then be use for discussion – was it a loud or quiet sound? Why are they loud? Why are they quiet? Where are the sounds coming from? etc. </a:t>
            </a:r>
          </a:p>
          <a:p>
            <a:endParaRPr lang="en-GB" dirty="0"/>
          </a:p>
          <a:p>
            <a:r>
              <a:rPr lang="en-GB" dirty="0"/>
              <a:t>If you have a chance, drop a pebble in a puddle or a pond or watch water dripping into a puddle- the ripples are a useful image to explain how sound waves radiate from the source and get fainter the further they are from the source.</a:t>
            </a:r>
          </a:p>
          <a:p>
            <a:endParaRPr lang="en-GB" dirty="0"/>
          </a:p>
          <a:p>
            <a:r>
              <a:rPr lang="en-GB" dirty="0"/>
              <a:t>You could make a grass whistle and investigate making the sound louder and quieter!</a:t>
            </a:r>
          </a:p>
        </p:txBody>
      </p:sp>
      <p:sp>
        <p:nvSpPr>
          <p:cNvPr id="4" name="Slide Number Placeholder 3"/>
          <p:cNvSpPr>
            <a:spLocks noGrp="1"/>
          </p:cNvSpPr>
          <p:nvPr>
            <p:ph type="sldNum" sz="quarter" idx="5"/>
          </p:nvPr>
        </p:nvSpPr>
        <p:spPr/>
        <p:txBody>
          <a:bodyPr/>
          <a:lstStyle/>
          <a:p>
            <a:fld id="{1E2267B7-3297-4F13-AC54-795731B411A1}" type="slidenum">
              <a:rPr lang="en-GB" smtClean="0"/>
              <a:t>9</a:t>
            </a:fld>
            <a:endParaRPr lang="en-GB"/>
          </a:p>
        </p:txBody>
      </p:sp>
    </p:spTree>
    <p:extLst>
      <p:ext uri="{BB962C8B-B14F-4D97-AF65-F5344CB8AC3E}">
        <p14:creationId xmlns:p14="http://schemas.microsoft.com/office/powerpoint/2010/main" val="2950645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4ADB-BC05-F63C-1FBA-03C7DB107F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61F9F43-650D-2008-2455-881754F4D0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07EB64-9A48-EAC8-6F89-32E7903E13A8}"/>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5" name="Footer Placeholder 4">
            <a:extLst>
              <a:ext uri="{FF2B5EF4-FFF2-40B4-BE49-F238E27FC236}">
                <a16:creationId xmlns:a16="http://schemas.microsoft.com/office/drawing/2014/main" id="{87342561-41C4-FB46-B33F-7300C9B63F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60008F-BDB4-E390-DEFF-4C79EAAC78F4}"/>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132545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2AD9-F3C5-6EF6-EFDC-535F768503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E029ED-DA1C-6346-E0CA-2C06F89F3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40B1FB-B813-A0C6-BD43-0A4A8EEAC2A1}"/>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5" name="Footer Placeholder 4">
            <a:extLst>
              <a:ext uri="{FF2B5EF4-FFF2-40B4-BE49-F238E27FC236}">
                <a16:creationId xmlns:a16="http://schemas.microsoft.com/office/drawing/2014/main" id="{53D20EA1-2FFF-C821-B0B5-40F3B45E1B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F9A4B-8D1B-78D4-9BCF-A9DEC2E0E47C}"/>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350516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3EF91B-CAC4-239A-238C-B071883DEB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0E67F3-F79F-DA72-A274-93465F697F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511D7-5E22-D6A4-6A8A-0B7C7C5F6CD1}"/>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5" name="Footer Placeholder 4">
            <a:extLst>
              <a:ext uri="{FF2B5EF4-FFF2-40B4-BE49-F238E27FC236}">
                <a16:creationId xmlns:a16="http://schemas.microsoft.com/office/drawing/2014/main" id="{10E9A047-B48A-63CF-A5E6-DAF2D01FBD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D37E5E-2EDB-B6B1-2DE7-D8C0D786F358}"/>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27007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9F01-603A-BFB6-D5E3-BA53C7D3AE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66A95E-6B1A-366C-BBFF-C092D7850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76F03E-7EAD-DFA7-2F26-6C399B125896}"/>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5" name="Footer Placeholder 4">
            <a:extLst>
              <a:ext uri="{FF2B5EF4-FFF2-40B4-BE49-F238E27FC236}">
                <a16:creationId xmlns:a16="http://schemas.microsoft.com/office/drawing/2014/main" id="{F07E141C-9B3B-61E4-11AB-D5BD548F50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4C5770-ED96-F6EC-A0AC-5E91FCCE97D8}"/>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1428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BDC0-5DD0-2415-35D4-4E2009CB39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3AC009-ABBC-CE0F-ED53-6C0E50FC1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E7DD3D-82B1-7CC3-5B6B-3661D2E3759A}"/>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5" name="Footer Placeholder 4">
            <a:extLst>
              <a:ext uri="{FF2B5EF4-FFF2-40B4-BE49-F238E27FC236}">
                <a16:creationId xmlns:a16="http://schemas.microsoft.com/office/drawing/2014/main" id="{A5D3F4D1-8AD1-6AFC-BC23-C03ECCA407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B96982-DDB7-1AA2-7B0B-9E9C17700B02}"/>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116372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0349-172B-F220-2C50-A9207DEA8A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C3F9D2-5BCA-1AC5-F5AF-8ACE4553B3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C10E20-D37F-6D7F-C22A-13E8E4BF51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37201C-152E-D111-6706-A74F24F074DC}"/>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6" name="Footer Placeholder 5">
            <a:extLst>
              <a:ext uri="{FF2B5EF4-FFF2-40B4-BE49-F238E27FC236}">
                <a16:creationId xmlns:a16="http://schemas.microsoft.com/office/drawing/2014/main" id="{3C546A24-4CEC-36ED-7A4E-8CA7AABCB0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D7F382-E8C6-5828-9A80-FA4243F96171}"/>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140137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1493-1CCF-C043-6232-F9984F17379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350743-F544-2AB7-9CFA-75F0A533F0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4C50FA-78AF-9817-5545-CE4C884720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3E7F62-B13C-544E-A263-7AD744418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571C44-ABD4-C661-9E5D-76686304E2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4771CD-06C2-0A78-A8C0-0F78B5A39CFB}"/>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8" name="Footer Placeholder 7">
            <a:extLst>
              <a:ext uri="{FF2B5EF4-FFF2-40B4-BE49-F238E27FC236}">
                <a16:creationId xmlns:a16="http://schemas.microsoft.com/office/drawing/2014/main" id="{AF148347-EC4F-082C-D29C-5F9400BD20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5EFF095-FFDB-8317-B253-1941A2B27150}"/>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2969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D219-51BA-B7F6-B9F4-DCAA1E366B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393DA5-FF9E-0B1E-C64D-BBF1B315A28C}"/>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4" name="Footer Placeholder 3">
            <a:extLst>
              <a:ext uri="{FF2B5EF4-FFF2-40B4-BE49-F238E27FC236}">
                <a16:creationId xmlns:a16="http://schemas.microsoft.com/office/drawing/2014/main" id="{6F81F992-0D92-E941-82E5-4266B1343DC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9430A8-78A7-32E0-A537-49D9F4BC8F49}"/>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197686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E47058-716D-D0AC-CA6D-290181669820}"/>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3" name="Footer Placeholder 2">
            <a:extLst>
              <a:ext uri="{FF2B5EF4-FFF2-40B4-BE49-F238E27FC236}">
                <a16:creationId xmlns:a16="http://schemas.microsoft.com/office/drawing/2014/main" id="{66BDAC13-8641-538C-7FB1-82C13352DE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343D12-3659-7884-6BB5-A1250B93D2A2}"/>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150663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1561-8686-7E75-7B47-641676307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8EABF76-B624-C28B-AA21-337E612EC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E52840-B491-C3C0-A75C-CABDBD13E8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C4141-64E7-F8E9-0CE0-C6CF2FD3D742}"/>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6" name="Footer Placeholder 5">
            <a:extLst>
              <a:ext uri="{FF2B5EF4-FFF2-40B4-BE49-F238E27FC236}">
                <a16:creationId xmlns:a16="http://schemas.microsoft.com/office/drawing/2014/main" id="{753079B7-5E47-9140-8009-650554955F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949261-BCF2-1EBA-F368-4BF8FEEC8902}"/>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95866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9B81-6C1D-F0CB-5257-3FBDD3876A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D33EE6-8813-C5D4-56EA-B09AB0BC47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93B3DF3-2193-FDBB-0A7E-E805AAFA3F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361C9F-235B-9EEC-AE4E-62353BF94942}"/>
              </a:ext>
            </a:extLst>
          </p:cNvPr>
          <p:cNvSpPr>
            <a:spLocks noGrp="1"/>
          </p:cNvSpPr>
          <p:nvPr>
            <p:ph type="dt" sz="half" idx="10"/>
          </p:nvPr>
        </p:nvSpPr>
        <p:spPr/>
        <p:txBody>
          <a:bodyPr/>
          <a:lstStyle/>
          <a:p>
            <a:fld id="{BB60EEDA-3397-4FF2-B49F-0C6FCBBA25E6}" type="datetimeFigureOut">
              <a:rPr lang="en-GB" smtClean="0"/>
              <a:t>22/11/2023</a:t>
            </a:fld>
            <a:endParaRPr lang="en-GB"/>
          </a:p>
        </p:txBody>
      </p:sp>
      <p:sp>
        <p:nvSpPr>
          <p:cNvPr id="6" name="Footer Placeholder 5">
            <a:extLst>
              <a:ext uri="{FF2B5EF4-FFF2-40B4-BE49-F238E27FC236}">
                <a16:creationId xmlns:a16="http://schemas.microsoft.com/office/drawing/2014/main" id="{6E7257FD-545E-EB5E-923F-349AC32059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8EEB4A-4059-9FA5-024F-2892D3F6BA84}"/>
              </a:ext>
            </a:extLst>
          </p:cNvPr>
          <p:cNvSpPr>
            <a:spLocks noGrp="1"/>
          </p:cNvSpPr>
          <p:nvPr>
            <p:ph type="sldNum" sz="quarter" idx="12"/>
          </p:nvPr>
        </p:nvSpPr>
        <p:spPr/>
        <p:txBody>
          <a:bodyPr/>
          <a:lstStyle/>
          <a:p>
            <a:fld id="{0916D4E5-1D42-4BFA-BD6D-2B2F26D906AE}" type="slidenum">
              <a:rPr lang="en-GB" smtClean="0"/>
              <a:t>‹#›</a:t>
            </a:fld>
            <a:endParaRPr lang="en-GB"/>
          </a:p>
        </p:txBody>
      </p:sp>
    </p:spTree>
    <p:extLst>
      <p:ext uri="{BB962C8B-B14F-4D97-AF65-F5344CB8AC3E}">
        <p14:creationId xmlns:p14="http://schemas.microsoft.com/office/powerpoint/2010/main" val="4005609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A2A84-E2CF-BB56-216E-B13C6DFDF2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88AA7C-A424-D5A8-5986-58D39DDCE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98CB40-C74B-C666-498F-453553054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0EEDA-3397-4FF2-B49F-0C6FCBBA25E6}" type="datetimeFigureOut">
              <a:rPr lang="en-GB" smtClean="0"/>
              <a:t>22/11/2023</a:t>
            </a:fld>
            <a:endParaRPr lang="en-GB"/>
          </a:p>
        </p:txBody>
      </p:sp>
      <p:sp>
        <p:nvSpPr>
          <p:cNvPr id="5" name="Footer Placeholder 4">
            <a:extLst>
              <a:ext uri="{FF2B5EF4-FFF2-40B4-BE49-F238E27FC236}">
                <a16:creationId xmlns:a16="http://schemas.microsoft.com/office/drawing/2014/main" id="{C09E4260-365C-623F-DCF4-4FFFC860FF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02D3698-429F-62C1-FB6D-A70B496024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16D4E5-1D42-4BFA-BD6D-2B2F26D906AE}" type="slidenum">
              <a:rPr lang="en-GB" smtClean="0"/>
              <a:t>‹#›</a:t>
            </a:fld>
            <a:endParaRPr lang="en-GB"/>
          </a:p>
        </p:txBody>
      </p:sp>
    </p:spTree>
    <p:extLst>
      <p:ext uri="{BB962C8B-B14F-4D97-AF65-F5344CB8AC3E}">
        <p14:creationId xmlns:p14="http://schemas.microsoft.com/office/powerpoint/2010/main" val="4168136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forms.office.com/e/0cQkdXvVRW"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www.youtube.com/watch?v=PcXjUXVPknU" TargetMode="External"/></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2.png"/><Relationship Id="rId3" Type="http://schemas.microsoft.com/office/2007/relationships/media" Target="../media/media2.wav"/><Relationship Id="rId7" Type="http://schemas.microsoft.com/office/2007/relationships/media" Target="../media/media4.mp3"/><Relationship Id="rId12" Type="http://schemas.openxmlformats.org/officeDocument/2006/relationships/image" Target="../media/image1.png"/><Relationship Id="rId2" Type="http://schemas.openxmlformats.org/officeDocument/2006/relationships/audio" Target="../media/media1.mp3"/><Relationship Id="rId16" Type="http://schemas.openxmlformats.org/officeDocument/2006/relationships/image" Target="../media/image24.jpe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notesSlide" Target="../notesSlides/notesSlide11.xml"/><Relationship Id="rId5" Type="http://schemas.microsoft.com/office/2007/relationships/media" Target="../media/media3.mp3"/><Relationship Id="rId15" Type="http://schemas.openxmlformats.org/officeDocument/2006/relationships/hyperlink" Target="https://pixabay.com/sound-effects/?utm_source=link-attribution&amp;utm_medium=referral&amp;utm_campaign=music&amp;utm_content=34589" TargetMode="External"/><Relationship Id="rId10" Type="http://schemas.openxmlformats.org/officeDocument/2006/relationships/slideLayout" Target="../slideLayouts/slideLayout1.xml"/><Relationship Id="rId4" Type="http://schemas.openxmlformats.org/officeDocument/2006/relationships/audio" Target="../media/media2.wav"/><Relationship Id="rId9" Type="http://schemas.openxmlformats.org/officeDocument/2006/relationships/video" Target="https://www.youtube.com/embed/UiJn5AqksfQ?start=242&amp;feature=oembed" TargetMode="External"/><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video" Target="https://www.youtube.com/embed/fMJrtheQfZw?start=15&amp;feature=oembed" TargetMode="Externa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ideo" Target="https://www.youtube.com/embed/nYx21HoDHQs?start=4&amp;feature=oembed" TargetMode="External"/><Relationship Id="rId5" Type="http://schemas.openxmlformats.org/officeDocument/2006/relationships/image" Target="../media/image33.jpe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hyperlink" Target="https://themomentsathome.com/xylophone/"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explorify.uk/en/activities/listen-what-can-you-hear/keeping-trac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explorify.uk/en/activities/have-you-ever/heard-your-neighbours-in-the-next-house-or-fla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ideo" Target="https://www.youtube.com/embed/q9ezMbDpIHI?start=1&amp;feature=oembed" TargetMode="External"/><Relationship Id="rId5" Type="http://schemas.openxmlformats.org/officeDocument/2006/relationships/image" Target="../media/image64.jpe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hyperlink" Target="https://learning.sciencemuseumgroup.org.uk/resources/ear-gong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learning.sciencemuseumgroup.org.uk/resources/ear-gongs/" TargetMode="Externa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35.xml"/><Relationship Id="rId7"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video" Target="https://www.youtube.com/embed/3yqB2KFwJCo?feature=oembed" TargetMode="Externa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hyperlink" Target="http://neptune.atlantis-intl.com/dolphins/sounds.html" TargetMode="External"/><Relationship Id="rId3" Type="http://schemas.openxmlformats.org/officeDocument/2006/relationships/notesSlide" Target="../notesSlides/notesSlide38.xml"/><Relationship Id="rId7" Type="http://schemas.openxmlformats.org/officeDocument/2006/relationships/hyperlink" Target="http://www.whalesong.net/" TargetMode="External"/><Relationship Id="rId2" Type="http://schemas.openxmlformats.org/officeDocument/2006/relationships/slideLayout" Target="../slideLayouts/slideLayout1.xml"/><Relationship Id="rId1" Type="http://schemas.openxmlformats.org/officeDocument/2006/relationships/video" Target="https://www.youtube.com/embed/DirQZd4RiwA?start=8&amp;feature=oembed" TargetMode="External"/><Relationship Id="rId6" Type="http://schemas.openxmlformats.org/officeDocument/2006/relationships/hyperlink" Target="http://www.whale-images.com/whale_sounds.jsp" TargetMode="External"/><Relationship Id="rId5" Type="http://schemas.openxmlformats.org/officeDocument/2006/relationships/hyperlink" Target="http://whalesounds.com/home/index.html" TargetMode="External"/><Relationship Id="rId4" Type="http://schemas.openxmlformats.org/officeDocument/2006/relationships/image" Target="../media/image1.png"/><Relationship Id="rId9"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5tRMqbPH_pk?start=2&amp;feature=oembed" TargetMode="External"/><Relationship Id="rId5" Type="http://schemas.openxmlformats.org/officeDocument/2006/relationships/image" Target="../media/image75.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ideo" Target="https://www.youtube.com/embed/2_FRo2OiMwc?feature=oembed" TargetMode="External"/><Relationship Id="rId6" Type="http://schemas.openxmlformats.org/officeDocument/2006/relationships/hyperlink" Target="https://explorify.uk/en/activities/listen-what-can-you-hear/wild-things" TargetMode="External"/><Relationship Id="rId5" Type="http://schemas.openxmlformats.org/officeDocument/2006/relationships/image" Target="../media/image76.jpe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www.scientificamerican.com/article/ears-do-their-design-size-and-shape-matter/" TargetMode="Externa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video" Target="https://www.youtube.com/embed/VxcbppCX6Rk?start=57&amp;feature=oembed" TargetMode="Externa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49.xml"/><Relationship Id="rId7" Type="http://schemas.openxmlformats.org/officeDocument/2006/relationships/image" Target="../media/image88.jpeg"/><Relationship Id="rId2" Type="http://schemas.openxmlformats.org/officeDocument/2006/relationships/slideLayout" Target="../slideLayouts/slideLayout1.xml"/><Relationship Id="rId1" Type="http://schemas.openxmlformats.org/officeDocument/2006/relationships/video" Target="https://www.youtube.com/embed/pURTEyLzppk?feature=oembed" TargetMode="External"/><Relationship Id="rId6" Type="http://schemas.openxmlformats.org/officeDocument/2006/relationships/hyperlink" Target="https://www.bbc.co.uk/news/science-environment-64235024" TargetMode="External"/><Relationship Id="rId5" Type="http://schemas.openxmlformats.org/officeDocument/2006/relationships/hyperlink" Target="https://www.bbc.co.uk/news/science-environment-55910424" TargetMode="External"/><Relationship Id="rId4" Type="http://schemas.openxmlformats.org/officeDocument/2006/relationships/image" Target="../media/image1.png"/><Relationship Id="rId9"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8" Type="http://schemas.openxmlformats.org/officeDocument/2006/relationships/hyperlink" Target="https://www.science-sparks.com/diy-phone-speaker/" TargetMode="External"/><Relationship Id="rId3" Type="http://schemas.openxmlformats.org/officeDocument/2006/relationships/image" Target="../media/image1.png"/><Relationship Id="rId7" Type="http://schemas.openxmlformats.org/officeDocument/2006/relationships/hyperlink" Target="https://rise.articulate.com/share/JcoAqb1nfmy2BZN-47b6JtdmGuw9sxr4#/lessons/N6vGMRqAUEAB92qD-Wi2oNKxIrs_N-uM"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bpes.bp.com/design-a-guitar-activity" TargetMode="External"/><Relationship Id="rId5" Type="http://schemas.openxmlformats.org/officeDocument/2006/relationships/hyperlink" Target="https://www.science-sparks.com/properties-materials-muffling-sound/" TargetMode="External"/><Relationship Id="rId10" Type="http://schemas.openxmlformats.org/officeDocument/2006/relationships/hyperlink" Target="https://www.teachengineering.org/activities/view/cub_soundandlight_lesson4_activity1" TargetMode="External"/><Relationship Id="rId4" Type="http://schemas.openxmlformats.org/officeDocument/2006/relationships/hyperlink" Target="https://www.hamilton-trust.org.uk/science/year-4-science/sound-listen/" TargetMode="External"/><Relationship Id="rId9" Type="http://schemas.openxmlformats.org/officeDocument/2006/relationships/hyperlink" Target="https://www.discoverwildlife.com/animal-facts/what-is-echolocation/"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sserc.org.uk/wp-content/uploads/2019/07/PB_69.pdf" TargetMode="External"/><Relationship Id="rId13" Type="http://schemas.openxmlformats.org/officeDocument/2006/relationships/hyperlink" Target="https://www.stem.org.uk/resources/elibrary/resource/34404/sounds-science" TargetMode="External"/><Relationship Id="rId3" Type="http://schemas.openxmlformats.org/officeDocument/2006/relationships/image" Target="../media/image1.png"/><Relationship Id="rId7" Type="http://schemas.openxmlformats.org/officeDocument/2006/relationships/hyperlink" Target="https://explorify.uk/en/activities/whats-going-on/martian-waves" TargetMode="External"/><Relationship Id="rId12" Type="http://schemas.openxmlformats.org/officeDocument/2006/relationships/hyperlink" Target="https://www.stem.org.uk/system/files/elibrary-resources/legacy_files_migrated/37576-36529-NL%20-%20Music%20to%20the%20Ears.pdf"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explorify.uk/en/activities/whats-going-on/rice-and-rhythm" TargetMode="External"/><Relationship Id="rId11" Type="http://schemas.openxmlformats.org/officeDocument/2006/relationships/hyperlink" Target="https://en.wikipedia.org/wiki/Singing_sand" TargetMode="External"/><Relationship Id="rId5" Type="http://schemas.openxmlformats.org/officeDocument/2006/relationships/hyperlink" Target="https://explorify.uk/en/activities/zoom-in-zoom-out/pink-and-knobbly" TargetMode="External"/><Relationship Id="rId15" Type="http://schemas.openxmlformats.org/officeDocument/2006/relationships/hyperlink" Target="https://www.twigsciencereporter.com/fact-pack/5-facts-about-animal-communication/" TargetMode="External"/><Relationship Id="rId10" Type="http://schemas.openxmlformats.org/officeDocument/2006/relationships/hyperlink" Target="https://www.youtube.com/watch?v=JJ2ebYNtFUA" TargetMode="External"/><Relationship Id="rId4" Type="http://schemas.openxmlformats.org/officeDocument/2006/relationships/hyperlink" Target="https://explorify.uk/en/activities/zoom-in-zoom-out/hidden-depths" TargetMode="External"/><Relationship Id="rId9" Type="http://schemas.openxmlformats.org/officeDocument/2006/relationships/hyperlink" Target="https://rise.articulate.com/share/JcoAqb1nfmy2BZN-47b6JtdmGuw9sxr4#/lessons/N6vGMRqAUEAB92qD-Wi2oNKxIrs_N-uM" TargetMode="External"/><Relationship Id="rId14" Type="http://schemas.openxmlformats.org/officeDocument/2006/relationships/hyperlink" Target="https://www.twigsciencereporter.com/news-update/recording-polar-sound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hyperlink" Target="https://forms.office.com/e/288WdDnHnt" TargetMode="Externa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ideo" Target="https://www.youtube.com/embed/3-xKZKxXuu0?feature=oembed" TargetMode="Externa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ideo" Target="https://www.youtube.com/embed/GDzcLZDdxqs?feature=oembed"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8.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video" Target="https://www.youtube.com/embed/s1r7IfJ_Hxc?feature=oembed" TargetMode="Externa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ideo" Target="https://www.youtube.com/embed/FeXP7SxCKKE?start=3&amp;feature=oembed"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A1F002-7EC2-91F1-E627-C6AA17AC0460}"/>
              </a:ext>
            </a:extLst>
          </p:cNvPr>
          <p:cNvSpPr>
            <a:spLocks noGrp="1"/>
          </p:cNvSpPr>
          <p:nvPr>
            <p:ph type="ctrTitle"/>
          </p:nvPr>
        </p:nvSpPr>
        <p:spPr>
          <a:xfrm>
            <a:off x="577733" y="771988"/>
            <a:ext cx="4023360" cy="3204134"/>
          </a:xfrm>
        </p:spPr>
        <p:txBody>
          <a:bodyPr anchor="ctr">
            <a:normAutofit/>
          </a:bodyPr>
          <a:lstStyle/>
          <a:p>
            <a:r>
              <a:rPr lang="en-GB" sz="6600" b="1" dirty="0">
                <a:latin typeface="Comic Sans MS" panose="030F0702030302020204" pitchFamily="66" charset="0"/>
              </a:rPr>
              <a:t>Sound</a:t>
            </a:r>
          </a:p>
        </p:txBody>
      </p:sp>
      <p:sp>
        <p:nvSpPr>
          <p:cNvPr id="3" name="Subtitle 2">
            <a:extLst>
              <a:ext uri="{FF2B5EF4-FFF2-40B4-BE49-F238E27FC236}">
                <a16:creationId xmlns:a16="http://schemas.microsoft.com/office/drawing/2014/main" id="{E3A98B51-684A-773B-A9A6-E3DB0E16777F}"/>
              </a:ext>
            </a:extLst>
          </p:cNvPr>
          <p:cNvSpPr>
            <a:spLocks noGrp="1"/>
          </p:cNvSpPr>
          <p:nvPr>
            <p:ph type="subTitle" idx="1"/>
          </p:nvPr>
        </p:nvSpPr>
        <p:spPr>
          <a:xfrm>
            <a:off x="477981" y="4872922"/>
            <a:ext cx="3933306" cy="1208141"/>
          </a:xfrm>
        </p:spPr>
        <p:txBody>
          <a:bodyPr>
            <a:normAutofit/>
          </a:bodyPr>
          <a:lstStyle/>
          <a:p>
            <a:pPr algn="l"/>
            <a:r>
              <a:rPr lang="en-GB" sz="2000" b="1" dirty="0">
                <a:latin typeface="Comic Sans MS" panose="030F0702030302020204" pitchFamily="66" charset="0"/>
              </a:rPr>
              <a:t>Kim Aplin and Caroline Nicol </a:t>
            </a:r>
          </a:p>
          <a:p>
            <a:pPr algn="l"/>
            <a:r>
              <a:rPr lang="en-GB" sz="2000" b="1" dirty="0">
                <a:latin typeface="Comic Sans MS" panose="030F0702030302020204" pitchFamily="66" charset="0"/>
              </a:rPr>
              <a:t>RA</a:t>
            </a:r>
            <a:r>
              <a:rPr lang="en-GB" sz="2000" b="1" dirty="0">
                <a:solidFill>
                  <a:schemeClr val="accent2"/>
                </a:solidFill>
                <a:latin typeface="Comic Sans MS" panose="030F0702030302020204" pitchFamily="66" charset="0"/>
              </a:rPr>
              <a:t>i</a:t>
            </a:r>
            <a:r>
              <a:rPr lang="en-GB" sz="2000" b="1" dirty="0">
                <a:latin typeface="Comic Sans MS" panose="030F0702030302020204" pitchFamily="66" charset="0"/>
              </a:rPr>
              <a:t>SE PSDOs, Aberdeenshire</a:t>
            </a:r>
          </a:p>
        </p:txBody>
      </p:sp>
      <p:pic>
        <p:nvPicPr>
          <p:cNvPr id="12" name="Picture 11">
            <a:extLst>
              <a:ext uri="{FF2B5EF4-FFF2-40B4-BE49-F238E27FC236}">
                <a16:creationId xmlns:a16="http://schemas.microsoft.com/office/drawing/2014/main" id="{4DDEDD6A-2F21-56DE-9B2E-7567BE8D7830}"/>
              </a:ext>
            </a:extLst>
          </p:cNvPr>
          <p:cNvPicPr>
            <a:picLocks noChangeAspect="1"/>
          </p:cNvPicPr>
          <p:nvPr/>
        </p:nvPicPr>
        <p:blipFill>
          <a:blip r:embed="rId3"/>
          <a:stretch>
            <a:fillRect/>
          </a:stretch>
        </p:blipFill>
        <p:spPr>
          <a:xfrm>
            <a:off x="10037430" y="5614437"/>
            <a:ext cx="1615580" cy="841321"/>
          </a:xfrm>
          <a:prstGeom prst="rect">
            <a:avLst/>
          </a:prstGeom>
        </p:spPr>
      </p:pic>
      <p:sp>
        <p:nvSpPr>
          <p:cNvPr id="4" name="TextBox 3">
            <a:extLst>
              <a:ext uri="{FF2B5EF4-FFF2-40B4-BE49-F238E27FC236}">
                <a16:creationId xmlns:a16="http://schemas.microsoft.com/office/drawing/2014/main" id="{E6CD8AF3-07A3-2109-3FF8-CDCEBE025DB0}"/>
              </a:ext>
            </a:extLst>
          </p:cNvPr>
          <p:cNvSpPr txBox="1"/>
          <p:nvPr/>
        </p:nvSpPr>
        <p:spPr>
          <a:xfrm>
            <a:off x="5340041" y="402242"/>
            <a:ext cx="6370930" cy="5632311"/>
          </a:xfrm>
          <a:prstGeom prst="rect">
            <a:avLst/>
          </a:prstGeom>
          <a:noFill/>
        </p:spPr>
        <p:txBody>
          <a:bodyPr wrap="square" rtlCol="0">
            <a:spAutoFit/>
          </a:bodyPr>
          <a:lstStyle/>
          <a:p>
            <a:r>
              <a:rPr lang="en-GB" sz="2400" dirty="0">
                <a:latin typeface="Comic Sans MS" panose="030F0702030302020204" pitchFamily="66" charset="0"/>
              </a:rPr>
              <a:t>This  session will begin at 4.05pm. </a:t>
            </a:r>
          </a:p>
          <a:p>
            <a:endParaRPr lang="en-GB" sz="2400" dirty="0">
              <a:latin typeface="Comic Sans MS" panose="030F0702030302020204" pitchFamily="66" charset="0"/>
            </a:endParaRPr>
          </a:p>
          <a:p>
            <a:r>
              <a:rPr lang="en-GB" sz="2400" dirty="0">
                <a:latin typeface="Comic Sans MS" panose="030F0702030302020204" pitchFamily="66" charset="0"/>
              </a:rPr>
              <a:t>If you haven’t had the opportunity to fill in  the pre-session questionnaire yet, please use this 5 minutes to complete it. </a:t>
            </a:r>
          </a:p>
          <a:p>
            <a:endParaRPr lang="en-GB" sz="2400" dirty="0">
              <a:latin typeface="Comic Sans MS" panose="030F0702030302020204" pitchFamily="66" charset="0"/>
            </a:endParaRPr>
          </a:p>
          <a:p>
            <a:r>
              <a:rPr lang="en-GB" sz="2400" dirty="0">
                <a:latin typeface="Comic Sans MS" panose="030F0702030302020204" pitchFamily="66" charset="0"/>
              </a:rPr>
              <a:t>Thank you very much! </a:t>
            </a:r>
            <a:r>
              <a:rPr lang="en-GB" sz="2400" dirty="0">
                <a:latin typeface="Comic Sans MS" panose="030F0702030302020204" pitchFamily="66" charset="0"/>
                <a:sym typeface="Wingdings" panose="05000000000000000000" pitchFamily="2" charset="2"/>
              </a:rPr>
              <a:t></a:t>
            </a:r>
            <a:r>
              <a:rPr lang="en-GB" sz="2400" dirty="0">
                <a:latin typeface="Comic Sans MS" panose="030F0702030302020204" pitchFamily="66" charset="0"/>
              </a:rPr>
              <a:t> </a:t>
            </a:r>
          </a:p>
          <a:p>
            <a:endParaRPr lang="en-GB" sz="2400" dirty="0">
              <a:latin typeface="Comic Sans MS" panose="030F0702030302020204" pitchFamily="66" charset="0"/>
            </a:endParaRPr>
          </a:p>
          <a:p>
            <a:r>
              <a:rPr lang="en-GB" sz="2400" dirty="0">
                <a:latin typeface="Comic Sans MS" panose="030F0702030302020204" pitchFamily="66" charset="0"/>
                <a:hlinkClick r:id="rId4"/>
              </a:rPr>
              <a:t>https://forms.office.com/e/0cQkdXvVRW</a:t>
            </a:r>
            <a:r>
              <a:rPr lang="en-GB" sz="2400" dirty="0">
                <a:latin typeface="Comic Sans MS" panose="030F0702030302020204" pitchFamily="66" charset="0"/>
              </a:rPr>
              <a:t> </a:t>
            </a: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2400" dirty="0">
              <a:latin typeface="Comic Sans MS" panose="030F0702030302020204" pitchFamily="66" charset="0"/>
            </a:endParaRPr>
          </a:p>
          <a:p>
            <a:endParaRPr lang="en-GB" sz="2400" dirty="0">
              <a:latin typeface="Comic Sans MS" panose="030F0702030302020204" pitchFamily="66" charset="0"/>
            </a:endParaRPr>
          </a:p>
        </p:txBody>
      </p:sp>
      <p:pic>
        <p:nvPicPr>
          <p:cNvPr id="13" name="Picture 12">
            <a:extLst>
              <a:ext uri="{FF2B5EF4-FFF2-40B4-BE49-F238E27FC236}">
                <a16:creationId xmlns:a16="http://schemas.microsoft.com/office/drawing/2014/main" id="{62E969FC-F373-58A3-2157-FBC71847A3AC}"/>
              </a:ext>
            </a:extLst>
          </p:cNvPr>
          <p:cNvPicPr>
            <a:picLocks noChangeAspect="1"/>
          </p:cNvPicPr>
          <p:nvPr/>
        </p:nvPicPr>
        <p:blipFill>
          <a:blip r:embed="rId5"/>
          <a:stretch>
            <a:fillRect/>
          </a:stretch>
        </p:blipFill>
        <p:spPr>
          <a:xfrm>
            <a:off x="6978550" y="3851591"/>
            <a:ext cx="2677886" cy="2677886"/>
          </a:xfrm>
          <a:prstGeom prst="rect">
            <a:avLst/>
          </a:prstGeom>
        </p:spPr>
      </p:pic>
    </p:spTree>
    <p:extLst>
      <p:ext uri="{BB962C8B-B14F-4D97-AF65-F5344CB8AC3E}">
        <p14:creationId xmlns:p14="http://schemas.microsoft.com/office/powerpoint/2010/main" val="2304350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Early Level…</a:t>
            </a:r>
          </a:p>
        </p:txBody>
      </p:sp>
      <p:sp>
        <p:nvSpPr>
          <p:cNvPr id="5" name="TextBox 4">
            <a:extLst>
              <a:ext uri="{FF2B5EF4-FFF2-40B4-BE49-F238E27FC236}">
                <a16:creationId xmlns:a16="http://schemas.microsoft.com/office/drawing/2014/main" id="{773C7B08-DCD6-9638-4A2E-9F2C1F7F9E14}"/>
              </a:ext>
            </a:extLst>
          </p:cNvPr>
          <p:cNvSpPr txBox="1"/>
          <p:nvPr/>
        </p:nvSpPr>
        <p:spPr>
          <a:xfrm>
            <a:off x="2020661" y="1503313"/>
            <a:ext cx="8561614" cy="2031325"/>
          </a:xfrm>
          <a:prstGeom prst="rect">
            <a:avLst/>
          </a:prstGeom>
          <a:noFill/>
        </p:spPr>
        <p:txBody>
          <a:bodyPr wrap="square">
            <a:spAutoFit/>
          </a:bodyPr>
          <a:lstStyle/>
          <a:p>
            <a:pPr algn="l" fontAlgn="base"/>
            <a:endParaRPr lang="en-GB" dirty="0">
              <a:solidFill>
                <a:srgbClr val="21242C"/>
              </a:solidFill>
              <a:latin typeface="Lato" panose="020F0502020204030203" pitchFamily="34" charset="0"/>
            </a:endParaRPr>
          </a:p>
          <a:p>
            <a:pPr algn="l" fontAlgn="base"/>
            <a:endParaRPr lang="en-GB" b="0" i="0" dirty="0">
              <a:solidFill>
                <a:srgbClr val="21242C"/>
              </a:solidFill>
              <a:effectLst/>
              <a:latin typeface="Lato" panose="020F0502020204030203" pitchFamily="34" charset="0"/>
            </a:endParaRPr>
          </a:p>
          <a:p>
            <a:pPr algn="l" fontAlgn="base"/>
            <a:endParaRPr lang="en-GB" dirty="0">
              <a:solidFill>
                <a:srgbClr val="21242C"/>
              </a:solidFill>
              <a:latin typeface="Lato" panose="020F0502020204030203" pitchFamily="34" charset="0"/>
            </a:endParaRPr>
          </a:p>
          <a:p>
            <a:pPr algn="l" fontAlgn="base"/>
            <a:endParaRPr lang="en-GB" b="0" i="0" dirty="0">
              <a:solidFill>
                <a:srgbClr val="21242C"/>
              </a:solidFill>
              <a:effectLst/>
              <a:latin typeface="Lato" panose="020F0502020204030203" pitchFamily="34" charset="0"/>
            </a:endParaRPr>
          </a:p>
          <a:p>
            <a:pPr algn="l" fontAlgn="base"/>
            <a:endParaRPr lang="en-GB" dirty="0">
              <a:solidFill>
                <a:srgbClr val="21242C"/>
              </a:solidFill>
              <a:latin typeface="Lato" panose="020F0502020204030203" pitchFamily="34" charset="0"/>
            </a:endParaRPr>
          </a:p>
          <a:p>
            <a:pPr algn="l" fontAlgn="base"/>
            <a:endParaRPr lang="en-GB" b="0" i="0" dirty="0">
              <a:solidFill>
                <a:srgbClr val="21242C"/>
              </a:solidFill>
              <a:effectLst/>
              <a:latin typeface="Lato" panose="020F0502020204030203" pitchFamily="34" charset="0"/>
            </a:endParaRPr>
          </a:p>
          <a:p>
            <a:pPr algn="l" fontAlgn="base"/>
            <a:endParaRPr lang="en-GB" b="0" i="0" dirty="0">
              <a:solidFill>
                <a:srgbClr val="21242C"/>
              </a:solidFill>
              <a:effectLst/>
              <a:latin typeface="Lato" panose="020F0502020204030203" pitchFamily="34" charset="0"/>
            </a:endParaRPr>
          </a:p>
        </p:txBody>
      </p:sp>
      <p:sp>
        <p:nvSpPr>
          <p:cNvPr id="3" name="TextBox 2">
            <a:extLst>
              <a:ext uri="{FF2B5EF4-FFF2-40B4-BE49-F238E27FC236}">
                <a16:creationId xmlns:a16="http://schemas.microsoft.com/office/drawing/2014/main" id="{86D7C59B-19EB-C19C-8185-C1C9C667C9ED}"/>
              </a:ext>
            </a:extLst>
          </p:cNvPr>
          <p:cNvSpPr txBox="1"/>
          <p:nvPr/>
        </p:nvSpPr>
        <p:spPr>
          <a:xfrm>
            <a:off x="873638" y="1121934"/>
            <a:ext cx="6405387" cy="5324535"/>
          </a:xfrm>
          <a:prstGeom prst="rect">
            <a:avLst/>
          </a:prstGeom>
          <a:noFill/>
        </p:spPr>
        <p:txBody>
          <a:bodyPr wrap="square">
            <a:spAutoFit/>
          </a:bodyPr>
          <a:lstStyle/>
          <a:p>
            <a:pPr algn="just"/>
            <a:r>
              <a:rPr lang="en-GB" dirty="0">
                <a:latin typeface="Comic Sans MS" panose="030F0702030302020204" pitchFamily="66" charset="0"/>
              </a:rPr>
              <a:t>Different materials produce different sounds! Make shakers with different materials inside to make different types of sounds. Try to guess what is in each shaker. Do they make sounds that are high/low loud/soft short/long? </a:t>
            </a:r>
          </a:p>
          <a:p>
            <a:pPr algn="just"/>
            <a:endParaRPr lang="en-GB" dirty="0">
              <a:latin typeface="Comic Sans MS" panose="030F0702030302020204" pitchFamily="66" charset="0"/>
            </a:endParaRPr>
          </a:p>
          <a:p>
            <a:pPr algn="just"/>
            <a:r>
              <a:rPr lang="en-GB" b="1" dirty="0">
                <a:latin typeface="Comic Sans MS" panose="030F0702030302020204" pitchFamily="66" charset="0"/>
              </a:rPr>
              <a:t>You will need:</a:t>
            </a:r>
          </a:p>
          <a:p>
            <a:pPr marL="285750" indent="-285750" algn="just">
              <a:buFont typeface="Arial" panose="020B0604020202020204" pitchFamily="34" charset="0"/>
              <a:buChar char="•"/>
            </a:pPr>
            <a:r>
              <a:rPr lang="en-GB" dirty="0">
                <a:latin typeface="Comic Sans MS" panose="030F0702030302020204" pitchFamily="66" charset="0"/>
              </a:rPr>
              <a:t>non-transparent containers or plastic bottles put inside a sock </a:t>
            </a:r>
          </a:p>
          <a:p>
            <a:pPr marL="285750" indent="-285750" algn="just">
              <a:buFont typeface="Arial" panose="020B0604020202020204" pitchFamily="34" charset="0"/>
              <a:buChar char="•"/>
            </a:pPr>
            <a:endParaRPr lang="en-GB" dirty="0">
              <a:latin typeface="Comic Sans MS" panose="030F0702030302020204" pitchFamily="66" charset="0"/>
            </a:endParaRPr>
          </a:p>
          <a:p>
            <a:pPr marL="285750" indent="-285750" algn="just">
              <a:buFont typeface="Arial" panose="020B0604020202020204" pitchFamily="34" charset="0"/>
              <a:buChar char="•"/>
            </a:pPr>
            <a:r>
              <a:rPr lang="en-GB" dirty="0">
                <a:latin typeface="Comic Sans MS" panose="030F0702030302020204" pitchFamily="66" charset="0"/>
              </a:rPr>
              <a:t>shakeable contents e.g., paper clips, beans, rice, sugar. </a:t>
            </a:r>
          </a:p>
          <a:p>
            <a:pPr algn="just"/>
            <a:endParaRPr lang="en-GB" dirty="0">
              <a:latin typeface="Comic Sans MS" panose="030F0702030302020204" pitchFamily="66" charset="0"/>
            </a:endParaRPr>
          </a:p>
          <a:p>
            <a:pPr algn="just"/>
            <a:r>
              <a:rPr lang="en-GB" b="1" dirty="0">
                <a:latin typeface="Comic Sans MS" panose="030F0702030302020204" pitchFamily="66" charset="0"/>
              </a:rPr>
              <a:t>Challenge</a:t>
            </a:r>
            <a:r>
              <a:rPr lang="en-GB" dirty="0">
                <a:latin typeface="Comic Sans MS" panose="030F0702030302020204" pitchFamily="66" charset="0"/>
              </a:rPr>
              <a:t>: How many shakers can you recognise? </a:t>
            </a:r>
          </a:p>
          <a:p>
            <a:pPr algn="just"/>
            <a:endParaRPr lang="en-GB" dirty="0">
              <a:latin typeface="Comic Sans MS" panose="030F0702030302020204" pitchFamily="66" charset="0"/>
            </a:endParaRPr>
          </a:p>
          <a:p>
            <a:pPr algn="just"/>
            <a:r>
              <a:rPr lang="en-GB" b="1" dirty="0">
                <a:latin typeface="Comic Sans MS" panose="030F0702030302020204" pitchFamily="66" charset="0"/>
              </a:rPr>
              <a:t>Challenge:</a:t>
            </a:r>
            <a:r>
              <a:rPr lang="en-GB" dirty="0">
                <a:latin typeface="Comic Sans MS" panose="030F0702030302020204" pitchFamily="66" charset="0"/>
              </a:rPr>
              <a:t> Can you make a shaker that is very difficult to recognise?</a:t>
            </a:r>
          </a:p>
          <a:p>
            <a:pPr algn="just"/>
            <a:endParaRPr lang="en-GB" dirty="0">
              <a:latin typeface="Comic Sans MS" panose="030F0702030302020204" pitchFamily="66" charset="0"/>
            </a:endParaRPr>
          </a:p>
          <a:p>
            <a:pPr algn="just"/>
            <a:r>
              <a:rPr lang="en-GB" dirty="0">
                <a:latin typeface="Comic Sans MS" panose="030F0702030302020204" pitchFamily="66" charset="0"/>
              </a:rPr>
              <a:t>Plastic egg shakers – match the sounds and pair the eggs:</a:t>
            </a:r>
          </a:p>
          <a:p>
            <a:pPr algn="just"/>
            <a:endParaRPr lang="en-GB" dirty="0">
              <a:latin typeface="Comic Sans MS" panose="030F0702030302020204" pitchFamily="66" charset="0"/>
              <a:hlinkClick r:id="rId4">
                <a:extLst>
                  <a:ext uri="{A12FA001-AC4F-418D-AE19-62706E023703}">
                    <ahyp:hlinkClr xmlns:ahyp="http://schemas.microsoft.com/office/drawing/2018/hyperlinkcolor" val="tx"/>
                  </a:ext>
                </a:extLst>
              </a:hlinkClick>
            </a:endParaRPr>
          </a:p>
          <a:p>
            <a:pPr algn="just"/>
            <a:r>
              <a:rPr lang="en-GB" sz="1600" dirty="0">
                <a:solidFill>
                  <a:srgbClr val="0563C1"/>
                </a:solidFill>
                <a:latin typeface="Comic Sans MS" panose="030F0702030302020204" pitchFamily="66" charset="0"/>
                <a:hlinkClick r:id="rId4">
                  <a:extLst>
                    <a:ext uri="{A12FA001-AC4F-418D-AE19-62706E023703}">
                      <ahyp:hlinkClr xmlns:ahyp="http://schemas.microsoft.com/office/drawing/2018/hyperlinkcolor" val="tx"/>
                    </a:ext>
                  </a:extLst>
                </a:hlinkClick>
              </a:rPr>
              <a:t>Sound Box with Plastic Eggs DIY Montessori Activity - YouTube</a:t>
            </a:r>
            <a:endParaRPr lang="en-GB" sz="1600" dirty="0">
              <a:latin typeface="Comic Sans MS" panose="030F0702030302020204" pitchFamily="66" charset="0"/>
            </a:endParaRPr>
          </a:p>
        </p:txBody>
      </p:sp>
      <p:pic>
        <p:nvPicPr>
          <p:cNvPr id="6" name="Picture 5">
            <a:extLst>
              <a:ext uri="{FF2B5EF4-FFF2-40B4-BE49-F238E27FC236}">
                <a16:creationId xmlns:a16="http://schemas.microsoft.com/office/drawing/2014/main" id="{CD360EA8-5FCE-E127-30AE-56D022E1D649}"/>
              </a:ext>
            </a:extLst>
          </p:cNvPr>
          <p:cNvPicPr>
            <a:picLocks noChangeAspect="1"/>
          </p:cNvPicPr>
          <p:nvPr/>
        </p:nvPicPr>
        <p:blipFill rotWithShape="1">
          <a:blip r:embed="rId5"/>
          <a:srcRect l="19917" t="7627" r="36966" b="21736"/>
          <a:stretch/>
        </p:blipFill>
        <p:spPr>
          <a:xfrm>
            <a:off x="9227663" y="603202"/>
            <a:ext cx="2363741" cy="2570285"/>
          </a:xfrm>
          <a:prstGeom prst="rect">
            <a:avLst/>
          </a:prstGeom>
        </p:spPr>
      </p:pic>
      <p:pic>
        <p:nvPicPr>
          <p:cNvPr id="7" name="Picture 6">
            <a:extLst>
              <a:ext uri="{FF2B5EF4-FFF2-40B4-BE49-F238E27FC236}">
                <a16:creationId xmlns:a16="http://schemas.microsoft.com/office/drawing/2014/main" id="{C8D02FB4-F4FD-7871-FE36-55FEAA84F568}"/>
              </a:ext>
            </a:extLst>
          </p:cNvPr>
          <p:cNvPicPr>
            <a:picLocks noChangeAspect="1"/>
          </p:cNvPicPr>
          <p:nvPr/>
        </p:nvPicPr>
        <p:blipFill>
          <a:blip r:embed="rId6"/>
          <a:stretch>
            <a:fillRect/>
          </a:stretch>
        </p:blipFill>
        <p:spPr>
          <a:xfrm>
            <a:off x="7509290" y="3275990"/>
            <a:ext cx="2466534" cy="2701807"/>
          </a:xfrm>
          <a:prstGeom prst="rect">
            <a:avLst/>
          </a:prstGeom>
        </p:spPr>
      </p:pic>
    </p:spTree>
    <p:extLst>
      <p:ext uri="{BB962C8B-B14F-4D97-AF65-F5344CB8AC3E}">
        <p14:creationId xmlns:p14="http://schemas.microsoft.com/office/powerpoint/2010/main" val="38174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12"/>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8FBCEEAE-0F0F-4DA1-BDC0-4B02E2ACC9D5}"/>
              </a:ext>
            </a:extLst>
          </p:cNvPr>
          <p:cNvSpPr txBox="1"/>
          <p:nvPr/>
        </p:nvSpPr>
        <p:spPr>
          <a:xfrm>
            <a:off x="457200" y="945832"/>
            <a:ext cx="4731557" cy="1200329"/>
          </a:xfrm>
          <a:prstGeom prst="rect">
            <a:avLst/>
          </a:prstGeom>
          <a:noFill/>
        </p:spPr>
        <p:txBody>
          <a:bodyPr wrap="square" rtlCol="0">
            <a:spAutoFit/>
          </a:bodyPr>
          <a:lstStyle/>
          <a:p>
            <a:pPr algn="just"/>
            <a:r>
              <a:rPr lang="en-GB" dirty="0">
                <a:latin typeface="Comic Sans MS" panose="030F0702030302020204" pitchFamily="66" charset="0"/>
              </a:rPr>
              <a:t>Sounds are all around us. Anything that makes a sound is called the </a:t>
            </a:r>
            <a:r>
              <a:rPr lang="en-GB" b="1" dirty="0">
                <a:latin typeface="Comic Sans MS" panose="030F0702030302020204" pitchFamily="66" charset="0"/>
              </a:rPr>
              <a:t>source </a:t>
            </a:r>
            <a:r>
              <a:rPr lang="en-GB" dirty="0">
                <a:latin typeface="Comic Sans MS" panose="030F0702030302020204" pitchFamily="66" charset="0"/>
              </a:rPr>
              <a:t>of the sound. </a:t>
            </a:r>
          </a:p>
          <a:p>
            <a:pPr algn="just"/>
            <a:endParaRPr lang="en-GB" dirty="0">
              <a:latin typeface="Comic Sans MS" panose="030F0702030302020204" pitchFamily="66" charset="0"/>
            </a:endParaRPr>
          </a:p>
        </p:txBody>
      </p:sp>
      <p:pic>
        <p:nvPicPr>
          <p:cNvPr id="8" name="city-thunderclap-29271">
            <a:hlinkClick r:id="" action="ppaction://media"/>
            <a:extLst>
              <a:ext uri="{FF2B5EF4-FFF2-40B4-BE49-F238E27FC236}">
                <a16:creationId xmlns:a16="http://schemas.microsoft.com/office/drawing/2014/main" id="{042B9E72-BB3B-8F3D-EC2B-0FF56A72FB4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flipV="1">
            <a:off x="4347373" y="5081379"/>
            <a:ext cx="468000" cy="468000"/>
          </a:xfrm>
          <a:prstGeom prst="rect">
            <a:avLst/>
          </a:prstGeom>
        </p:spPr>
      </p:pic>
      <p:pic>
        <p:nvPicPr>
          <p:cNvPr id="9" name="Loud-alarm-clock-sound">
            <a:hlinkClick r:id="" action="ppaction://media"/>
            <a:extLst>
              <a:ext uri="{FF2B5EF4-FFF2-40B4-BE49-F238E27FC236}">
                <a16:creationId xmlns:a16="http://schemas.microsoft.com/office/drawing/2014/main" id="{FF65B1C4-AF1B-DEC7-95D0-8401C6C089B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300306" y="4437154"/>
            <a:ext cx="468000" cy="468000"/>
          </a:xfrm>
          <a:prstGeom prst="rect">
            <a:avLst/>
          </a:prstGeom>
        </p:spPr>
      </p:pic>
      <p:pic>
        <p:nvPicPr>
          <p:cNvPr id="10" name="owl-hooting-48028">
            <a:hlinkClick r:id="" action="ppaction://media"/>
            <a:extLst>
              <a:ext uri="{FF2B5EF4-FFF2-40B4-BE49-F238E27FC236}">
                <a16:creationId xmlns:a16="http://schemas.microsoft.com/office/drawing/2014/main" id="{944A9580-C3DD-C532-5601-304924F5D0F4}"/>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315542" y="3044400"/>
            <a:ext cx="468000" cy="468000"/>
          </a:xfrm>
          <a:prstGeom prst="rect">
            <a:avLst/>
          </a:prstGeom>
        </p:spPr>
      </p:pic>
      <p:sp>
        <p:nvSpPr>
          <p:cNvPr id="13" name="TextBox 12">
            <a:extLst>
              <a:ext uri="{FF2B5EF4-FFF2-40B4-BE49-F238E27FC236}">
                <a16:creationId xmlns:a16="http://schemas.microsoft.com/office/drawing/2014/main" id="{ED1D7D52-660B-4EC0-83A4-8635F061972F}"/>
              </a:ext>
            </a:extLst>
          </p:cNvPr>
          <p:cNvSpPr txBox="1"/>
          <p:nvPr/>
        </p:nvSpPr>
        <p:spPr>
          <a:xfrm>
            <a:off x="7978140" y="2620734"/>
            <a:ext cx="406400" cy="406400"/>
          </a:xfrm>
          <a:prstGeom prst="rect">
            <a:avLst/>
          </a:prstGeom>
          <a:noFill/>
        </p:spPr>
        <p:txBody>
          <a:bodyPr wrap="square" rtlCol="0">
            <a:spAutoFit/>
          </a:bodyPr>
          <a:lstStyle/>
          <a:p>
            <a:endParaRPr lang="en-GB" dirty="0"/>
          </a:p>
        </p:txBody>
      </p:sp>
      <p:sp>
        <p:nvSpPr>
          <p:cNvPr id="14" name="TextBox 13">
            <a:extLst>
              <a:ext uri="{FF2B5EF4-FFF2-40B4-BE49-F238E27FC236}">
                <a16:creationId xmlns:a16="http://schemas.microsoft.com/office/drawing/2014/main" id="{4D398FC4-5068-23F4-2BAD-8DDD3344409E}"/>
              </a:ext>
            </a:extLst>
          </p:cNvPr>
          <p:cNvSpPr txBox="1"/>
          <p:nvPr/>
        </p:nvSpPr>
        <p:spPr>
          <a:xfrm>
            <a:off x="8130540" y="2773134"/>
            <a:ext cx="406400" cy="406400"/>
          </a:xfrm>
          <a:prstGeom prst="rect">
            <a:avLst/>
          </a:prstGeom>
          <a:noFill/>
        </p:spPr>
        <p:txBody>
          <a:bodyPr wrap="square" rtlCol="0">
            <a:spAutoFit/>
          </a:bodyPr>
          <a:lstStyle/>
          <a:p>
            <a:endParaRPr lang="en-GB" dirty="0"/>
          </a:p>
        </p:txBody>
      </p:sp>
      <p:sp>
        <p:nvSpPr>
          <p:cNvPr id="18" name="TextBox 17">
            <a:extLst>
              <a:ext uri="{FF2B5EF4-FFF2-40B4-BE49-F238E27FC236}">
                <a16:creationId xmlns:a16="http://schemas.microsoft.com/office/drawing/2014/main" id="{78984F56-F026-AD4A-49AB-59B31878212B}"/>
              </a:ext>
            </a:extLst>
          </p:cNvPr>
          <p:cNvSpPr txBox="1"/>
          <p:nvPr/>
        </p:nvSpPr>
        <p:spPr>
          <a:xfrm>
            <a:off x="8130540" y="2423160"/>
            <a:ext cx="406400" cy="406400"/>
          </a:xfrm>
          <a:prstGeom prst="rect">
            <a:avLst/>
          </a:prstGeom>
          <a:noFill/>
        </p:spPr>
        <p:txBody>
          <a:bodyPr wrap="square" rtlCol="0">
            <a:spAutoFit/>
          </a:bodyPr>
          <a:lstStyle/>
          <a:p>
            <a:endParaRPr lang="en-GB" dirty="0"/>
          </a:p>
        </p:txBody>
      </p:sp>
      <p:sp>
        <p:nvSpPr>
          <p:cNvPr id="19" name="TextBox 18">
            <a:extLst>
              <a:ext uri="{FF2B5EF4-FFF2-40B4-BE49-F238E27FC236}">
                <a16:creationId xmlns:a16="http://schemas.microsoft.com/office/drawing/2014/main" id="{14616E4F-B421-0451-849C-420701FD67E4}"/>
              </a:ext>
            </a:extLst>
          </p:cNvPr>
          <p:cNvSpPr txBox="1"/>
          <p:nvPr/>
        </p:nvSpPr>
        <p:spPr>
          <a:xfrm>
            <a:off x="4783542" y="3099777"/>
            <a:ext cx="351157" cy="369332"/>
          </a:xfrm>
          <a:prstGeom prst="rect">
            <a:avLst/>
          </a:prstGeom>
          <a:noFill/>
        </p:spPr>
        <p:txBody>
          <a:bodyPr wrap="square" rtlCol="0">
            <a:spAutoFit/>
          </a:bodyPr>
          <a:lstStyle/>
          <a:p>
            <a:r>
              <a:rPr lang="en-GB" dirty="0">
                <a:latin typeface="Comic Sans MS" panose="030F0702030302020204" pitchFamily="66" charset="0"/>
              </a:rPr>
              <a:t>1</a:t>
            </a:r>
          </a:p>
        </p:txBody>
      </p:sp>
      <p:sp>
        <p:nvSpPr>
          <p:cNvPr id="24" name="TextBox 23">
            <a:extLst>
              <a:ext uri="{FF2B5EF4-FFF2-40B4-BE49-F238E27FC236}">
                <a16:creationId xmlns:a16="http://schemas.microsoft.com/office/drawing/2014/main" id="{E00BDEC8-6F9C-D3CB-2406-FF3CF1B9651D}"/>
              </a:ext>
            </a:extLst>
          </p:cNvPr>
          <p:cNvSpPr txBox="1"/>
          <p:nvPr/>
        </p:nvSpPr>
        <p:spPr>
          <a:xfrm>
            <a:off x="4670518" y="3835974"/>
            <a:ext cx="398780" cy="369332"/>
          </a:xfrm>
          <a:prstGeom prst="rect">
            <a:avLst/>
          </a:prstGeom>
          <a:noFill/>
        </p:spPr>
        <p:txBody>
          <a:bodyPr wrap="square" rtlCol="0">
            <a:spAutoFit/>
          </a:bodyPr>
          <a:lstStyle/>
          <a:p>
            <a:r>
              <a:rPr lang="en-GB" dirty="0">
                <a:latin typeface="Comic Sans MS" panose="030F0702030302020204" pitchFamily="66" charset="0"/>
              </a:rPr>
              <a:t>2</a:t>
            </a:r>
          </a:p>
        </p:txBody>
      </p:sp>
      <p:sp>
        <p:nvSpPr>
          <p:cNvPr id="26" name="TextBox 25">
            <a:extLst>
              <a:ext uri="{FF2B5EF4-FFF2-40B4-BE49-F238E27FC236}">
                <a16:creationId xmlns:a16="http://schemas.microsoft.com/office/drawing/2014/main" id="{C095AC40-FDF0-E17B-FDA7-17A66F0824EF}"/>
              </a:ext>
            </a:extLst>
          </p:cNvPr>
          <p:cNvSpPr txBox="1"/>
          <p:nvPr/>
        </p:nvSpPr>
        <p:spPr>
          <a:xfrm>
            <a:off x="4687207" y="4472593"/>
            <a:ext cx="398780" cy="369332"/>
          </a:xfrm>
          <a:prstGeom prst="rect">
            <a:avLst/>
          </a:prstGeom>
          <a:noFill/>
        </p:spPr>
        <p:txBody>
          <a:bodyPr wrap="square" rtlCol="0">
            <a:spAutoFit/>
          </a:bodyPr>
          <a:lstStyle/>
          <a:p>
            <a:r>
              <a:rPr lang="en-GB" dirty="0">
                <a:latin typeface="Comic Sans MS" panose="030F0702030302020204" pitchFamily="66" charset="0"/>
              </a:rPr>
              <a:t>3</a:t>
            </a:r>
          </a:p>
        </p:txBody>
      </p:sp>
      <p:sp>
        <p:nvSpPr>
          <p:cNvPr id="27" name="TextBox 26">
            <a:extLst>
              <a:ext uri="{FF2B5EF4-FFF2-40B4-BE49-F238E27FC236}">
                <a16:creationId xmlns:a16="http://schemas.microsoft.com/office/drawing/2014/main" id="{B1B6127B-8F1B-7EC3-5EEE-4A60277E5E5D}"/>
              </a:ext>
            </a:extLst>
          </p:cNvPr>
          <p:cNvSpPr txBox="1"/>
          <p:nvPr/>
        </p:nvSpPr>
        <p:spPr>
          <a:xfrm>
            <a:off x="4670518" y="5130713"/>
            <a:ext cx="398780" cy="369332"/>
          </a:xfrm>
          <a:prstGeom prst="rect">
            <a:avLst/>
          </a:prstGeom>
          <a:noFill/>
        </p:spPr>
        <p:txBody>
          <a:bodyPr wrap="square" rtlCol="0">
            <a:spAutoFit/>
          </a:bodyPr>
          <a:lstStyle/>
          <a:p>
            <a:r>
              <a:rPr lang="en-GB" dirty="0">
                <a:latin typeface="Comic Sans MS" panose="030F0702030302020204" pitchFamily="66" charset="0"/>
              </a:rPr>
              <a:t>4</a:t>
            </a:r>
          </a:p>
        </p:txBody>
      </p:sp>
      <p:sp>
        <p:nvSpPr>
          <p:cNvPr id="29" name="TextBox 28">
            <a:extLst>
              <a:ext uri="{FF2B5EF4-FFF2-40B4-BE49-F238E27FC236}">
                <a16:creationId xmlns:a16="http://schemas.microsoft.com/office/drawing/2014/main" id="{F8E71341-24F6-6422-8B92-C47CEABE9BD6}"/>
              </a:ext>
            </a:extLst>
          </p:cNvPr>
          <p:cNvSpPr txBox="1"/>
          <p:nvPr/>
        </p:nvSpPr>
        <p:spPr>
          <a:xfrm>
            <a:off x="3218673" y="313202"/>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Early Level…</a:t>
            </a:r>
          </a:p>
        </p:txBody>
      </p:sp>
      <p:pic>
        <p:nvPicPr>
          <p:cNvPr id="30" name="Picture 29">
            <a:extLst>
              <a:ext uri="{FF2B5EF4-FFF2-40B4-BE49-F238E27FC236}">
                <a16:creationId xmlns:a16="http://schemas.microsoft.com/office/drawing/2014/main" id="{922666D0-09A3-9544-BDB5-12A0C74F9605}"/>
              </a:ext>
            </a:extLst>
          </p:cNvPr>
          <p:cNvPicPr>
            <a:picLocks noChangeAspect="1"/>
          </p:cNvPicPr>
          <p:nvPr/>
        </p:nvPicPr>
        <p:blipFill>
          <a:blip r:embed="rId14"/>
          <a:stretch>
            <a:fillRect/>
          </a:stretch>
        </p:blipFill>
        <p:spPr>
          <a:xfrm>
            <a:off x="1023425" y="3318120"/>
            <a:ext cx="1928235" cy="2370318"/>
          </a:xfrm>
          <a:prstGeom prst="rect">
            <a:avLst/>
          </a:prstGeom>
        </p:spPr>
      </p:pic>
      <p:sp>
        <p:nvSpPr>
          <p:cNvPr id="12" name="TextBox 11">
            <a:extLst>
              <a:ext uri="{FF2B5EF4-FFF2-40B4-BE49-F238E27FC236}">
                <a16:creationId xmlns:a16="http://schemas.microsoft.com/office/drawing/2014/main" id="{9079D3EB-F7A0-F4CB-4329-D4AFAE0D9A84}"/>
              </a:ext>
            </a:extLst>
          </p:cNvPr>
          <p:cNvSpPr txBox="1"/>
          <p:nvPr/>
        </p:nvSpPr>
        <p:spPr>
          <a:xfrm>
            <a:off x="572516" y="6244046"/>
            <a:ext cx="3006707" cy="338554"/>
          </a:xfrm>
          <a:prstGeom prst="rect">
            <a:avLst/>
          </a:prstGeom>
          <a:noFill/>
        </p:spPr>
        <p:txBody>
          <a:bodyPr wrap="square">
            <a:spAutoFit/>
          </a:bodyPr>
          <a:lstStyle/>
          <a:p>
            <a:r>
              <a:rPr lang="en-GB" sz="1600" b="0" i="1" dirty="0">
                <a:solidFill>
                  <a:srgbClr val="191B26"/>
                </a:solidFill>
                <a:effectLst/>
                <a:latin typeface="Comic Sans MS" panose="030F0702030302020204" pitchFamily="66" charset="0"/>
              </a:rPr>
              <a:t>Sound Effects from </a:t>
            </a:r>
            <a:r>
              <a:rPr lang="en-GB" sz="1600" b="0" i="1" u="sng" dirty="0" err="1">
                <a:solidFill>
                  <a:srgbClr val="191B26"/>
                </a:solidFill>
                <a:effectLst/>
                <a:latin typeface="Comic Sans MS" panose="030F0702030302020204" pitchFamily="66" charset="0"/>
                <a:hlinkClick r:id="rId15"/>
              </a:rPr>
              <a:t>Pixabay</a:t>
            </a:r>
            <a:endParaRPr lang="en-GB" sz="1600" i="1" dirty="0">
              <a:latin typeface="Comic Sans MS" panose="030F0702030302020204" pitchFamily="66" charset="0"/>
            </a:endParaRPr>
          </a:p>
        </p:txBody>
      </p:sp>
      <p:pic>
        <p:nvPicPr>
          <p:cNvPr id="17" name="bird-song-34589">
            <a:hlinkClick r:id="" action="ppaction://media"/>
            <a:extLst>
              <a:ext uri="{FF2B5EF4-FFF2-40B4-BE49-F238E27FC236}">
                <a16:creationId xmlns:a16="http://schemas.microsoft.com/office/drawing/2014/main" id="{0CAFF546-4314-25FA-B44E-98044790DDC1}"/>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264118" y="3738567"/>
            <a:ext cx="468000" cy="468000"/>
          </a:xfrm>
          <a:prstGeom prst="rect">
            <a:avLst/>
          </a:prstGeom>
        </p:spPr>
      </p:pic>
      <p:pic>
        <p:nvPicPr>
          <p:cNvPr id="3" name="Online Media 2" title="What is Sound? | Science Experiments for Kindergarten | Kids Academy">
            <a:hlinkClick r:id="" action="ppaction://media"/>
            <a:extLst>
              <a:ext uri="{FF2B5EF4-FFF2-40B4-BE49-F238E27FC236}">
                <a16:creationId xmlns:a16="http://schemas.microsoft.com/office/drawing/2014/main" id="{4A2D4D27-7185-3F99-29A2-EF2531FD486A}"/>
              </a:ext>
            </a:extLst>
          </p:cNvPr>
          <p:cNvPicPr>
            <a:picLocks noRot="1" noChangeAspect="1"/>
          </p:cNvPicPr>
          <p:nvPr>
            <a:videoFile r:link="rId9"/>
          </p:nvPr>
        </p:nvPicPr>
        <p:blipFill>
          <a:blip r:embed="rId16"/>
          <a:stretch>
            <a:fillRect/>
          </a:stretch>
        </p:blipFill>
        <p:spPr>
          <a:xfrm>
            <a:off x="6021250" y="1092604"/>
            <a:ext cx="5570154" cy="3718685"/>
          </a:xfrm>
          <a:prstGeom prst="rect">
            <a:avLst/>
          </a:prstGeom>
        </p:spPr>
      </p:pic>
      <p:sp>
        <p:nvSpPr>
          <p:cNvPr id="6" name="TextBox 5">
            <a:extLst>
              <a:ext uri="{FF2B5EF4-FFF2-40B4-BE49-F238E27FC236}">
                <a16:creationId xmlns:a16="http://schemas.microsoft.com/office/drawing/2014/main" id="{BBF2F1AB-DA54-E97C-09E2-268B4867817E}"/>
              </a:ext>
            </a:extLst>
          </p:cNvPr>
          <p:cNvSpPr txBox="1"/>
          <p:nvPr/>
        </p:nvSpPr>
        <p:spPr>
          <a:xfrm>
            <a:off x="436366" y="2098366"/>
            <a:ext cx="4729816" cy="923330"/>
          </a:xfrm>
          <a:prstGeom prst="rect">
            <a:avLst/>
          </a:prstGeom>
          <a:noFill/>
        </p:spPr>
        <p:txBody>
          <a:bodyPr wrap="square" rtlCol="0">
            <a:spAutoFit/>
          </a:bodyPr>
          <a:lstStyle/>
          <a:p>
            <a:pPr algn="just"/>
            <a:r>
              <a:rPr lang="en-GB" dirty="0">
                <a:latin typeface="Comic Sans MS" panose="030F0702030302020204" pitchFamily="66" charset="0"/>
              </a:rPr>
              <a:t>Listen to each of the sounds. What do you think is making the sound/the source of the sound could be?</a:t>
            </a:r>
          </a:p>
        </p:txBody>
      </p:sp>
      <p:sp>
        <p:nvSpPr>
          <p:cNvPr id="5" name="TextBox 4">
            <a:extLst>
              <a:ext uri="{FF2B5EF4-FFF2-40B4-BE49-F238E27FC236}">
                <a16:creationId xmlns:a16="http://schemas.microsoft.com/office/drawing/2014/main" id="{B3D4DA6D-9427-83E0-6513-1E24CF1EE6CB}"/>
              </a:ext>
            </a:extLst>
          </p:cNvPr>
          <p:cNvSpPr txBox="1"/>
          <p:nvPr/>
        </p:nvSpPr>
        <p:spPr>
          <a:xfrm>
            <a:off x="5959655" y="4965177"/>
            <a:ext cx="3927024" cy="1600438"/>
          </a:xfrm>
          <a:prstGeom prst="rect">
            <a:avLst/>
          </a:prstGeom>
          <a:noFill/>
        </p:spPr>
        <p:txBody>
          <a:bodyPr wrap="square">
            <a:spAutoFit/>
          </a:bodyPr>
          <a:lstStyle/>
          <a:p>
            <a:pPr algn="just"/>
            <a:r>
              <a:rPr lang="en-GB" altLang="en-US" sz="1400" i="1" dirty="0">
                <a:latin typeface="Comic Sans MS" panose="030F0702030302020204" pitchFamily="66" charset="0"/>
              </a:rPr>
              <a:t>Through play, I have explored a variety of ways of making sounds</a:t>
            </a:r>
            <a:r>
              <a:rPr lang="en-GB" altLang="en-US" sz="1400" dirty="0">
                <a:latin typeface="Comic Sans MS" panose="030F0702030302020204" pitchFamily="66" charset="0"/>
              </a:rPr>
              <a:t>.</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0-11a</a:t>
            </a:r>
          </a:p>
          <a:p>
            <a:pPr algn="just"/>
            <a:endParaRPr lang="en-GB" altLang="en-US" sz="1400" b="1" dirty="0">
              <a:latin typeface="Comic Sans MS" panose="030F0702030302020204" pitchFamily="66" charset="0"/>
            </a:endParaRPr>
          </a:p>
          <a:p>
            <a:pPr algn="just"/>
            <a:r>
              <a:rPr lang="en-GB" altLang="en-US" sz="1400" b="1" dirty="0">
                <a:latin typeface="Comic Sans MS" panose="030F0702030302020204" pitchFamily="66" charset="0"/>
              </a:rPr>
              <a:t>Benchmarks:</a:t>
            </a:r>
          </a:p>
          <a:p>
            <a:pPr marL="171450" indent="-171450" algn="just">
              <a:buFont typeface="Arial" panose="020B0604020202020204" pitchFamily="34" charset="0"/>
              <a:buChar char="•"/>
            </a:pPr>
            <a:r>
              <a:rPr lang="en-GB" sz="1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Predicts, then investigates, ways to make sounds louder and quieter. </a:t>
            </a:r>
            <a:endParaRPr lang="en-GB" sz="14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en-GB" sz="1400" dirty="0">
                <a:solidFill>
                  <a:srgbClr val="000000"/>
                </a:solidFill>
                <a:effectLst/>
                <a:highlight>
                  <a:srgbClr val="FFFF00"/>
                </a:highlight>
                <a:latin typeface="Comic Sans MS" panose="030F0702030302020204" pitchFamily="66" charset="0"/>
                <a:ea typeface="Calibri" panose="020F0502020204030204" pitchFamily="34" charset="0"/>
                <a:cs typeface="Times New Roman" panose="02020603050405020304" pitchFamily="18" charset="0"/>
              </a:rPr>
              <a:t>Identifies different sources of sound.</a:t>
            </a:r>
            <a:endParaRPr lang="en-GB" altLang="en-US" sz="1400" dirty="0">
              <a:highlight>
                <a:srgbClr val="FFFF00"/>
              </a:highlight>
              <a:latin typeface="Comic Sans MS" panose="030F0702030302020204" pitchFamily="66" charset="0"/>
            </a:endParaRPr>
          </a:p>
        </p:txBody>
      </p:sp>
    </p:spTree>
    <p:extLst>
      <p:ext uri="{BB962C8B-B14F-4D97-AF65-F5344CB8AC3E}">
        <p14:creationId xmlns:p14="http://schemas.microsoft.com/office/powerpoint/2010/main" val="11220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0"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1"/>
                            </p:stCondLst>
                            <p:childTnLst>
                              <p:par>
                                <p:cTn id="12" presetID="1" presetClass="mediacall" presetSubtype="0" fill="hold" nodeType="afterEffect">
                                  <p:stCondLst>
                                    <p:cond delay="0"/>
                                  </p:stCondLst>
                                  <p:childTnLst>
                                    <p:cmd type="call" cmd="playFrom(0.0)">
                                      <p:cBhvr>
                                        <p:cTn id="13" dur="5903" fill="hold"/>
                                        <p:tgtEl>
                                          <p:spTgt spid="10"/>
                                        </p:tgtEl>
                                      </p:cBhvr>
                                    </p:cmd>
                                  </p:childTnLst>
                                </p:cTn>
                              </p:par>
                            </p:childTnLst>
                          </p:cTn>
                        </p:par>
                        <p:par>
                          <p:cTn id="14" fill="hold">
                            <p:stCondLst>
                              <p:cond delay="6404"/>
                            </p:stCondLst>
                            <p:childTnLst>
                              <p:par>
                                <p:cTn id="15" presetID="1" presetClass="mediacall" presetSubtype="0" fill="hold" nodeType="afterEffect">
                                  <p:stCondLst>
                                    <p:cond delay="0"/>
                                  </p:stCondLst>
                                  <p:childTnLst>
                                    <p:cmd type="call" cmd="playFrom(0.0)">
                                      <p:cBhvr>
                                        <p:cTn id="16" dur="14132" fill="hold"/>
                                        <p:tgtEl>
                                          <p:spTgt spid="17"/>
                                        </p:tgtEl>
                                      </p:cBhvr>
                                    </p:cmd>
                                  </p:childTnLst>
                                </p:cTn>
                              </p:par>
                            </p:childTnLst>
                          </p:cTn>
                        </p:par>
                        <p:par>
                          <p:cTn id="17" fill="hold">
                            <p:stCondLst>
                              <p:cond delay="20536"/>
                            </p:stCondLst>
                            <p:childTnLst>
                              <p:par>
                                <p:cTn id="18" presetID="1" presetClass="mediacall" presetSubtype="0" fill="hold" nodeType="afterEffect">
                                  <p:stCondLst>
                                    <p:cond delay="0"/>
                                  </p:stCondLst>
                                  <p:childTnLst>
                                    <p:cmd type="call" cmd="playFrom(0.0)">
                                      <p:cBhvr>
                                        <p:cTn id="19" dur="11013" fill="hold"/>
                                        <p:tgtEl>
                                          <p:spTgt spid="9"/>
                                        </p:tgtEl>
                                      </p:cBhvr>
                                    </p:cmd>
                                  </p:childTnLst>
                                </p:cTn>
                              </p:par>
                            </p:childTnLst>
                          </p:cTn>
                        </p:par>
                        <p:par>
                          <p:cTn id="20" fill="hold">
                            <p:stCondLst>
                              <p:cond delay="31549"/>
                            </p:stCondLst>
                            <p:childTnLst>
                              <p:par>
                                <p:cTn id="21" presetID="1" presetClass="mediacall" presetSubtype="0" fill="hold" nodeType="afterEffect">
                                  <p:stCondLst>
                                    <p:cond delay="0"/>
                                  </p:stCondLst>
                                  <p:childTnLst>
                                    <p:cmd type="call" cmd="playFrom(0.0)">
                                      <p:cBhvr>
                                        <p:cTn id="22" dur="476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8"/>
                </p:tgtEl>
              </p:cMediaNode>
            </p:audio>
            <p:audio>
              <p:cMediaNode vol="80000">
                <p:cTn id="24" fill="hold" display="0">
                  <p:stCondLst>
                    <p:cond delay="indefinite"/>
                  </p:stCondLst>
                  <p:endCondLst>
                    <p:cond evt="onStopAudio" delay="0">
                      <p:tgtEl>
                        <p:sldTgt/>
                      </p:tgtEl>
                    </p:cond>
                  </p:endCondLst>
                </p:cTn>
                <p:tgtEl>
                  <p:spTgt spid="9"/>
                </p:tgtEl>
              </p:cMediaNode>
            </p:audio>
            <p:audio>
              <p:cMediaNode vol="89394">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7"/>
                </p:tgtEl>
              </p:cMediaNode>
            </p:audio>
            <p:video>
              <p:cMediaNode vol="80000">
                <p:cTn id="27" fill="hold" display="0">
                  <p:stCondLst>
                    <p:cond delay="indefinite"/>
                  </p:stCondLst>
                </p:cTn>
                <p:tgtEl>
                  <p:spTgt spid="3"/>
                </p:tgtEl>
              </p:cMediaNode>
            </p:vide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3" name="Online Media 5" title="Longitudinal wave using slinky coil">
            <a:hlinkClick r:id="" action="ppaction://media"/>
            <a:extLst>
              <a:ext uri="{FF2B5EF4-FFF2-40B4-BE49-F238E27FC236}">
                <a16:creationId xmlns:a16="http://schemas.microsoft.com/office/drawing/2014/main" id="{A2032BB4-D9D1-9395-D276-AD214ACFA2E2}"/>
              </a:ext>
            </a:extLst>
          </p:cNvPr>
          <p:cNvPicPr>
            <a:picLocks noRot="1" noChangeAspect="1"/>
          </p:cNvPicPr>
          <p:nvPr>
            <a:videoFile r:link="rId1"/>
          </p:nvPr>
        </p:nvPicPr>
        <p:blipFill>
          <a:blip r:embed="rId4"/>
          <a:stretch>
            <a:fillRect/>
          </a:stretch>
        </p:blipFill>
        <p:spPr>
          <a:xfrm>
            <a:off x="5313228" y="3555614"/>
            <a:ext cx="4480792" cy="2921632"/>
          </a:xfrm>
          <a:prstGeom prst="rect">
            <a:avLst/>
          </a:prstGeom>
        </p:spPr>
      </p:pic>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5"/>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18673" y="313202"/>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5" name="TextBox 4">
            <a:extLst>
              <a:ext uri="{FF2B5EF4-FFF2-40B4-BE49-F238E27FC236}">
                <a16:creationId xmlns:a16="http://schemas.microsoft.com/office/drawing/2014/main" id="{7ADB1731-A067-BBDD-9469-A67F7A99BDD3}"/>
              </a:ext>
            </a:extLst>
          </p:cNvPr>
          <p:cNvSpPr txBox="1"/>
          <p:nvPr/>
        </p:nvSpPr>
        <p:spPr>
          <a:xfrm>
            <a:off x="600596" y="1025241"/>
            <a:ext cx="3764823" cy="2277547"/>
          </a:xfrm>
          <a:prstGeom prst="rect">
            <a:avLst/>
          </a:prstGeom>
          <a:noFill/>
        </p:spPr>
        <p:txBody>
          <a:bodyPr wrap="square">
            <a:spAutoFit/>
          </a:bodyPr>
          <a:lstStyle/>
          <a:p>
            <a:pPr algn="just"/>
            <a:r>
              <a:rPr lang="en-GB" altLang="en-US" sz="1400" dirty="0">
                <a:latin typeface="Comic Sans MS" panose="030F0702030302020204" pitchFamily="66" charset="0"/>
              </a:rPr>
              <a:t>By collaborating in experiments on different ways of producing sound from vibrations, I can demonstrate how to change the pitch of the sound.</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1-11a</a:t>
            </a:r>
          </a:p>
          <a:p>
            <a:pPr algn="just"/>
            <a:r>
              <a:rPr lang="en-GB" altLang="en-US" sz="1400" b="1" dirty="0">
                <a:latin typeface="Comic Sans MS" panose="030F0702030302020204" pitchFamily="66" charset="0"/>
              </a:rPr>
              <a:t>Benchmarks:</a:t>
            </a:r>
          </a:p>
          <a:p>
            <a:pPr marL="171450" indent="-171450" algn="just">
              <a:buFont typeface="Arial" panose="020B0604020202020204" pitchFamily="34" charset="0"/>
              <a:buChar char="•"/>
            </a:pPr>
            <a:r>
              <a:rPr lang="en-GB" altLang="en-US" sz="1200" dirty="0">
                <a:latin typeface="Comic Sans MS" panose="030F0702030302020204" pitchFamily="66" charset="0"/>
              </a:rPr>
              <a:t>Demonstrates how sounds can be made higher or lower pitch by altering tightness, length, width or thickness or other physical characteristics of the sound source. </a:t>
            </a:r>
          </a:p>
          <a:p>
            <a:pPr marL="171450" indent="-171450" algn="just">
              <a:buFont typeface="Arial" panose="020B0604020202020204" pitchFamily="34" charset="0"/>
              <a:buChar char="•"/>
            </a:pPr>
            <a:r>
              <a:rPr lang="en-GB" altLang="en-US" sz="1200" dirty="0">
                <a:highlight>
                  <a:srgbClr val="FFFF00"/>
                </a:highlight>
                <a:latin typeface="Comic Sans MS" panose="030F0702030302020204" pitchFamily="66" charset="0"/>
              </a:rPr>
              <a:t>Explains that sound is caused by a vibration in a material</a:t>
            </a:r>
            <a:r>
              <a:rPr lang="en-GB" altLang="en-US" sz="1200" dirty="0">
                <a:solidFill>
                  <a:srgbClr val="00B050"/>
                </a:solidFill>
                <a:latin typeface="Comic Sans MS" panose="030F0702030302020204" pitchFamily="66" charset="0"/>
              </a:rPr>
              <a:t>.</a:t>
            </a:r>
            <a:endParaRPr lang="en-US" altLang="en-US" sz="1200" dirty="0">
              <a:solidFill>
                <a:srgbClr val="00B050"/>
              </a:solidFill>
              <a:latin typeface="Comic Sans MS" panose="030F0702030302020204" pitchFamily="66" charset="0"/>
            </a:endParaRPr>
          </a:p>
        </p:txBody>
      </p:sp>
      <p:sp>
        <p:nvSpPr>
          <p:cNvPr id="9" name="TextBox 8">
            <a:extLst>
              <a:ext uri="{FF2B5EF4-FFF2-40B4-BE49-F238E27FC236}">
                <a16:creationId xmlns:a16="http://schemas.microsoft.com/office/drawing/2014/main" id="{88A6B746-29D2-9723-942A-2260142BA8E0}"/>
              </a:ext>
            </a:extLst>
          </p:cNvPr>
          <p:cNvSpPr txBox="1"/>
          <p:nvPr/>
        </p:nvSpPr>
        <p:spPr>
          <a:xfrm>
            <a:off x="4686275" y="1148353"/>
            <a:ext cx="3764823" cy="2031325"/>
          </a:xfrm>
          <a:prstGeom prst="rect">
            <a:avLst/>
          </a:prstGeom>
          <a:noFill/>
        </p:spPr>
        <p:txBody>
          <a:bodyPr wrap="square">
            <a:spAutoFit/>
          </a:bodyPr>
          <a:lstStyle/>
          <a:p>
            <a:pPr algn="just"/>
            <a:r>
              <a:rPr lang="en-GB" b="0" i="0" dirty="0">
                <a:solidFill>
                  <a:srgbClr val="231F20"/>
                </a:solidFill>
                <a:effectLst/>
                <a:latin typeface="Comic Sans MS" panose="030F0702030302020204" pitchFamily="66" charset="0"/>
              </a:rPr>
              <a:t>A sound wave is a </a:t>
            </a:r>
            <a:r>
              <a:rPr lang="en-GB" b="1" i="0" dirty="0">
                <a:solidFill>
                  <a:srgbClr val="231F20"/>
                </a:solidFill>
                <a:effectLst/>
                <a:latin typeface="Comic Sans MS" panose="030F0702030302020204" pitchFamily="66" charset="0"/>
              </a:rPr>
              <a:t>longitudinal</a:t>
            </a:r>
            <a:r>
              <a:rPr lang="en-GB" b="0" i="0" dirty="0">
                <a:solidFill>
                  <a:srgbClr val="231F20"/>
                </a:solidFill>
                <a:effectLst/>
                <a:latin typeface="Comic Sans MS" panose="030F0702030302020204" pitchFamily="66" charset="0"/>
              </a:rPr>
              <a:t> wave. When an object vibrates it produces a longitudinal wave which travels through air to your ear. The molecules collide with each other in the same direction as the sound is moving.</a:t>
            </a:r>
            <a:endParaRPr lang="en-GB" dirty="0">
              <a:latin typeface="Comic Sans MS" panose="030F0702030302020204" pitchFamily="66" charset="0"/>
            </a:endParaRPr>
          </a:p>
        </p:txBody>
      </p:sp>
      <p:pic>
        <p:nvPicPr>
          <p:cNvPr id="11" name="Picture 10">
            <a:extLst>
              <a:ext uri="{FF2B5EF4-FFF2-40B4-BE49-F238E27FC236}">
                <a16:creationId xmlns:a16="http://schemas.microsoft.com/office/drawing/2014/main" id="{755BF0F0-4969-E1DB-1654-083F78C5DF17}"/>
              </a:ext>
            </a:extLst>
          </p:cNvPr>
          <p:cNvPicPr>
            <a:picLocks noChangeAspect="1"/>
          </p:cNvPicPr>
          <p:nvPr/>
        </p:nvPicPr>
        <p:blipFill>
          <a:blip r:embed="rId6"/>
          <a:stretch>
            <a:fillRect/>
          </a:stretch>
        </p:blipFill>
        <p:spPr>
          <a:xfrm>
            <a:off x="8716580" y="1335469"/>
            <a:ext cx="3148763" cy="1500957"/>
          </a:xfrm>
          <a:prstGeom prst="rect">
            <a:avLst/>
          </a:prstGeom>
        </p:spPr>
      </p:pic>
      <p:pic>
        <p:nvPicPr>
          <p:cNvPr id="22" name="Picture 21">
            <a:extLst>
              <a:ext uri="{FF2B5EF4-FFF2-40B4-BE49-F238E27FC236}">
                <a16:creationId xmlns:a16="http://schemas.microsoft.com/office/drawing/2014/main" id="{844406F4-629C-106A-7865-C3E889998E98}"/>
              </a:ext>
            </a:extLst>
          </p:cNvPr>
          <p:cNvPicPr>
            <a:picLocks noChangeAspect="1"/>
          </p:cNvPicPr>
          <p:nvPr/>
        </p:nvPicPr>
        <p:blipFill>
          <a:blip r:embed="rId7"/>
          <a:stretch>
            <a:fillRect/>
          </a:stretch>
        </p:blipFill>
        <p:spPr>
          <a:xfrm>
            <a:off x="600596" y="3780261"/>
            <a:ext cx="4036718" cy="2472338"/>
          </a:xfrm>
          <a:prstGeom prst="rect">
            <a:avLst/>
          </a:prstGeom>
        </p:spPr>
      </p:pic>
    </p:spTree>
    <p:extLst>
      <p:ext uri="{BB962C8B-B14F-4D97-AF65-F5344CB8AC3E}">
        <p14:creationId xmlns:p14="http://schemas.microsoft.com/office/powerpoint/2010/main" val="370320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childTnLst>
                                </p:cTn>
                              </p:par>
                            </p:childTnLst>
                          </p:cTn>
                        </p:par>
                        <p:par>
                          <p:cTn id="15" fill="hold">
                            <p:stCondLst>
                              <p:cond delay="4000"/>
                            </p:stCondLst>
                            <p:childTnLst>
                              <p:par>
                                <p:cTn id="16" presetID="10" presetClass="entr" presetSubtype="0" fill="hold" nodeType="afterEffect">
                                  <p:stCondLst>
                                    <p:cond delay="30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3"/>
                </p:tgtEl>
              </p:cMediaNode>
            </p:vide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18673" y="313202"/>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10" name="TextBox 9">
            <a:extLst>
              <a:ext uri="{FF2B5EF4-FFF2-40B4-BE49-F238E27FC236}">
                <a16:creationId xmlns:a16="http://schemas.microsoft.com/office/drawing/2014/main" id="{78CCA332-EDFF-EFF4-3D79-F9AE1C3E700C}"/>
              </a:ext>
            </a:extLst>
          </p:cNvPr>
          <p:cNvSpPr txBox="1"/>
          <p:nvPr/>
        </p:nvSpPr>
        <p:spPr>
          <a:xfrm>
            <a:off x="603522" y="2120483"/>
            <a:ext cx="6552249" cy="1754326"/>
          </a:xfrm>
          <a:prstGeom prst="rect">
            <a:avLst/>
          </a:prstGeom>
          <a:noFill/>
        </p:spPr>
        <p:txBody>
          <a:bodyPr wrap="square">
            <a:spAutoFit/>
          </a:bodyPr>
          <a:lstStyle/>
          <a:p>
            <a:pPr algn="just"/>
            <a:r>
              <a:rPr lang="en-GB" dirty="0">
                <a:latin typeface="Comic Sans MS" panose="030F0702030302020204" pitchFamily="66" charset="0"/>
              </a:rPr>
              <a:t>A transverse wave travels at a right angle to the direction of disturbance and the particles move up and down. </a:t>
            </a:r>
          </a:p>
          <a:p>
            <a:pPr algn="just"/>
            <a:endParaRPr lang="en-GB" dirty="0">
              <a:latin typeface="Comic Sans MS" panose="030F0702030302020204" pitchFamily="66" charset="0"/>
            </a:endParaRPr>
          </a:p>
          <a:p>
            <a:pPr algn="just"/>
            <a:r>
              <a:rPr lang="en-GB" b="1" dirty="0">
                <a:latin typeface="Comic Sans MS" panose="030F0702030302020204" pitchFamily="66" charset="0"/>
              </a:rPr>
              <a:t>Light</a:t>
            </a:r>
            <a:r>
              <a:rPr lang="en-GB" dirty="0">
                <a:latin typeface="Comic Sans MS" panose="030F0702030302020204" pitchFamily="66" charset="0"/>
              </a:rPr>
              <a:t> travels in transverse waves and travels faster than sound. You often hear things after you see them, for example you see the lightning before you hear the thunder.</a:t>
            </a:r>
          </a:p>
        </p:txBody>
      </p:sp>
      <p:pic>
        <p:nvPicPr>
          <p:cNvPr id="12" name="Picture 11">
            <a:extLst>
              <a:ext uri="{FF2B5EF4-FFF2-40B4-BE49-F238E27FC236}">
                <a16:creationId xmlns:a16="http://schemas.microsoft.com/office/drawing/2014/main" id="{506EA7A2-B92F-2BA6-8AF4-4656F95AFAE9}"/>
              </a:ext>
            </a:extLst>
          </p:cNvPr>
          <p:cNvPicPr>
            <a:picLocks noChangeAspect="1"/>
          </p:cNvPicPr>
          <p:nvPr/>
        </p:nvPicPr>
        <p:blipFill>
          <a:blip r:embed="rId4"/>
          <a:stretch>
            <a:fillRect/>
          </a:stretch>
        </p:blipFill>
        <p:spPr>
          <a:xfrm>
            <a:off x="7432766" y="1120676"/>
            <a:ext cx="4469164" cy="3276768"/>
          </a:xfrm>
          <a:prstGeom prst="rect">
            <a:avLst/>
          </a:prstGeom>
        </p:spPr>
      </p:pic>
      <p:sp>
        <p:nvSpPr>
          <p:cNvPr id="5" name="TextBox 4">
            <a:extLst>
              <a:ext uri="{FF2B5EF4-FFF2-40B4-BE49-F238E27FC236}">
                <a16:creationId xmlns:a16="http://schemas.microsoft.com/office/drawing/2014/main" id="{365081E7-2775-6D02-81C3-FA23DF4FE388}"/>
              </a:ext>
            </a:extLst>
          </p:cNvPr>
          <p:cNvSpPr txBox="1"/>
          <p:nvPr/>
        </p:nvSpPr>
        <p:spPr>
          <a:xfrm>
            <a:off x="499612" y="5214104"/>
            <a:ext cx="8301488" cy="523220"/>
          </a:xfrm>
          <a:prstGeom prst="rect">
            <a:avLst/>
          </a:prstGeom>
          <a:noFill/>
        </p:spPr>
        <p:txBody>
          <a:bodyPr wrap="square">
            <a:spAutoFit/>
          </a:bodyPr>
          <a:lstStyle/>
          <a:p>
            <a:r>
              <a:rPr lang="en-GB" sz="1400" dirty="0">
                <a:latin typeface="Comic Sans MS" panose="030F0702030302020204" pitchFamily="66" charset="0"/>
              </a:rPr>
              <a:t>By exploring reflections, the formation of shadows and the mixing of coloured lights, I can use my knowledge of the properties of light to show how it can be used in a creative way. </a:t>
            </a:r>
            <a:r>
              <a:rPr lang="en-GB" sz="1400" b="1" dirty="0">
                <a:solidFill>
                  <a:srgbClr val="00B050"/>
                </a:solidFill>
                <a:latin typeface="Comic Sans MS" panose="030F0702030302020204" pitchFamily="66" charset="0"/>
              </a:rPr>
              <a:t>SCN 2-11b</a:t>
            </a:r>
          </a:p>
        </p:txBody>
      </p:sp>
    </p:spTree>
    <p:extLst>
      <p:ext uri="{BB962C8B-B14F-4D97-AF65-F5344CB8AC3E}">
        <p14:creationId xmlns:p14="http://schemas.microsoft.com/office/powerpoint/2010/main" val="3624863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18673" y="287076"/>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3" name="TextBox 2">
            <a:extLst>
              <a:ext uri="{FF2B5EF4-FFF2-40B4-BE49-F238E27FC236}">
                <a16:creationId xmlns:a16="http://schemas.microsoft.com/office/drawing/2014/main" id="{305F9198-2EE3-8CD2-5AA6-E23A4B2A3F8E}"/>
              </a:ext>
            </a:extLst>
          </p:cNvPr>
          <p:cNvSpPr txBox="1"/>
          <p:nvPr/>
        </p:nvSpPr>
        <p:spPr>
          <a:xfrm>
            <a:off x="352697" y="844935"/>
            <a:ext cx="11351623" cy="5386090"/>
          </a:xfrm>
          <a:prstGeom prst="rect">
            <a:avLst/>
          </a:prstGeom>
          <a:noFill/>
        </p:spPr>
        <p:txBody>
          <a:bodyPr wrap="square" rtlCol="0">
            <a:spAutoFit/>
          </a:bodyPr>
          <a:lstStyle/>
          <a:p>
            <a:pPr algn="ctr"/>
            <a:r>
              <a:rPr lang="en-GB" sz="2400" b="1" dirty="0">
                <a:latin typeface="Comic Sans MS" panose="030F0702030302020204" pitchFamily="66" charset="0"/>
              </a:rPr>
              <a:t>‘Seeing’ Sound</a:t>
            </a:r>
          </a:p>
          <a:p>
            <a:pPr algn="just"/>
            <a:r>
              <a:rPr lang="en-GB" sz="1600" dirty="0">
                <a:latin typeface="Comic Sans MS" panose="030F0702030302020204" pitchFamily="66" charset="0"/>
              </a:rPr>
              <a:t>These are experiments to demonstrate to the children that sound is caused by vibration.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Gently bang a tuning fork and hold it up – the children will hear sound coming from the fork. Allow the children to touch the fork – they will feel it vibrating, but as soon as they touch it, the vibrations will stop. Help them to make the connection that when it was vibrating, it was making a sound but when it stopped vibrating, the sound stopped. If the tuning fork is hit harder, it produces a louder sound.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Allow the children to try out the tuning forks. </a:t>
            </a:r>
          </a:p>
          <a:p>
            <a:pPr algn="just"/>
            <a:endParaRPr lang="en-GB" sz="1600" dirty="0">
              <a:latin typeface="Comic Sans MS" panose="030F0702030302020204" pitchFamily="66" charset="0"/>
            </a:endParaRPr>
          </a:p>
          <a:p>
            <a:pPr algn="just"/>
            <a:endParaRPr lang="en-GB" sz="1600" dirty="0">
              <a:latin typeface="Comic Sans MS" panose="030F0702030302020204" pitchFamily="66" charset="0"/>
            </a:endParaRP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Provide a container with cling film stretched across the top with a small amount of rice. Allow the children to pour the rice on the top of the plastic. Ask them what they think will happen when they touch the plastic top with the tuning fork?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Tap the fork so that it is making a sound/vibrating and touch the plastic top (be sure not to touch the side of the bowl) This will only need a gently touch.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As soon as the vibrating fork touches the plastic, it sends vibrations across the plastic top and causes the rice to ‘jump’ until the vibration,  and therefore, the sound stops. </a:t>
            </a:r>
            <a:endParaRPr lang="en-GB" sz="1600" dirty="0"/>
          </a:p>
        </p:txBody>
      </p:sp>
      <p:pic>
        <p:nvPicPr>
          <p:cNvPr id="8" name="Picture 7">
            <a:extLst>
              <a:ext uri="{FF2B5EF4-FFF2-40B4-BE49-F238E27FC236}">
                <a16:creationId xmlns:a16="http://schemas.microsoft.com/office/drawing/2014/main" id="{96F011F9-12E6-5029-E760-B31FDA18ED4E}"/>
              </a:ext>
            </a:extLst>
          </p:cNvPr>
          <p:cNvPicPr>
            <a:picLocks noChangeAspect="1"/>
          </p:cNvPicPr>
          <p:nvPr/>
        </p:nvPicPr>
        <p:blipFill>
          <a:blip r:embed="rId4"/>
          <a:stretch>
            <a:fillRect/>
          </a:stretch>
        </p:blipFill>
        <p:spPr>
          <a:xfrm rot="5400000">
            <a:off x="5095855" y="2804112"/>
            <a:ext cx="1021506" cy="1008000"/>
          </a:xfrm>
          <a:prstGeom prst="rect">
            <a:avLst/>
          </a:prstGeom>
        </p:spPr>
      </p:pic>
      <p:pic>
        <p:nvPicPr>
          <p:cNvPr id="10" name="Picture 9">
            <a:extLst>
              <a:ext uri="{FF2B5EF4-FFF2-40B4-BE49-F238E27FC236}">
                <a16:creationId xmlns:a16="http://schemas.microsoft.com/office/drawing/2014/main" id="{BFB2340A-8F67-8BAA-BD4C-9FCF416AA3F4}"/>
              </a:ext>
            </a:extLst>
          </p:cNvPr>
          <p:cNvPicPr>
            <a:picLocks noChangeAspect="1"/>
          </p:cNvPicPr>
          <p:nvPr/>
        </p:nvPicPr>
        <p:blipFill>
          <a:blip r:embed="rId5"/>
          <a:stretch>
            <a:fillRect/>
          </a:stretch>
        </p:blipFill>
        <p:spPr>
          <a:xfrm rot="5400000">
            <a:off x="6603966" y="2793437"/>
            <a:ext cx="1006855" cy="1044000"/>
          </a:xfrm>
          <a:prstGeom prst="rect">
            <a:avLst/>
          </a:prstGeom>
        </p:spPr>
      </p:pic>
    </p:spTree>
    <p:extLst>
      <p:ext uri="{BB962C8B-B14F-4D97-AF65-F5344CB8AC3E}">
        <p14:creationId xmlns:p14="http://schemas.microsoft.com/office/powerpoint/2010/main" val="191176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360421" y="198604"/>
            <a:ext cx="6115050"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3" name="TextBox 2">
            <a:extLst>
              <a:ext uri="{FF2B5EF4-FFF2-40B4-BE49-F238E27FC236}">
                <a16:creationId xmlns:a16="http://schemas.microsoft.com/office/drawing/2014/main" id="{214395E4-8E32-6170-2D39-AC45F42B75E0}"/>
              </a:ext>
            </a:extLst>
          </p:cNvPr>
          <p:cNvSpPr txBox="1"/>
          <p:nvPr/>
        </p:nvSpPr>
        <p:spPr>
          <a:xfrm>
            <a:off x="404948" y="844935"/>
            <a:ext cx="11470822" cy="5539978"/>
          </a:xfrm>
          <a:prstGeom prst="rect">
            <a:avLst/>
          </a:prstGeom>
          <a:noFill/>
        </p:spPr>
        <p:txBody>
          <a:bodyPr wrap="square" rtlCol="0">
            <a:spAutoFit/>
          </a:bodyPr>
          <a:lstStyle/>
          <a:p>
            <a:pPr algn="just"/>
            <a:r>
              <a:rPr lang="en-GB" sz="1600" dirty="0">
                <a:latin typeface="Comic Sans MS" panose="030F0702030302020204" pitchFamily="66" charset="0"/>
              </a:rPr>
              <a:t>No tuning forks? Try these instead!</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Hold a pan or baking sheet close to the bowl which has the cling film and rice on the top but not touching. Bang on the pan or baking sheet with your hand or a spoon to make a loud noise. Watch the rice jump each time you bang on the pan or baking sheet.</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Sprinkle sugar on to the top of the cling film. </a:t>
            </a:r>
            <a:r>
              <a:rPr lang="en-GB" sz="1600" b="0" i="0" dirty="0">
                <a:solidFill>
                  <a:srgbClr val="333333"/>
                </a:solidFill>
                <a:effectLst/>
                <a:latin typeface="Comic Sans MS" panose="030F0702030302020204" pitchFamily="66" charset="0"/>
              </a:rPr>
              <a:t>Hum over the bowl near to the cling film but away from the sugar grains and the sugar grains will move. . Make your voice deep and try again. Make your voice high and try again.</a:t>
            </a:r>
            <a:r>
              <a:rPr lang="en-GB" sz="1600" dirty="0">
                <a:solidFill>
                  <a:srgbClr val="333333"/>
                </a:solidFill>
                <a:latin typeface="Comic Sans MS" panose="030F0702030302020204" pitchFamily="66" charset="0"/>
              </a:rPr>
              <a:t> </a:t>
            </a:r>
            <a:r>
              <a:rPr lang="en-GB" sz="1600" b="0" i="0" dirty="0">
                <a:solidFill>
                  <a:srgbClr val="333333"/>
                </a:solidFill>
                <a:effectLst/>
                <a:latin typeface="Comic Sans MS" panose="030F0702030302020204" pitchFamily="66" charset="0"/>
              </a:rPr>
              <a:t>Hum louder. Hum softly. Try SHOUTING, but </a:t>
            </a:r>
            <a:r>
              <a:rPr lang="en-GB" sz="1600" b="0" i="0" u="sng" dirty="0">
                <a:solidFill>
                  <a:srgbClr val="333333"/>
                </a:solidFill>
                <a:effectLst/>
                <a:latin typeface="Comic Sans MS" panose="030F0702030302020204" pitchFamily="66" charset="0"/>
              </a:rPr>
              <a:t>do not </a:t>
            </a:r>
            <a:r>
              <a:rPr lang="en-GB" sz="1600" b="0" i="0" dirty="0">
                <a:solidFill>
                  <a:srgbClr val="333333"/>
                </a:solidFill>
                <a:effectLst/>
                <a:latin typeface="Comic Sans MS" panose="030F0702030302020204" pitchFamily="66" charset="0"/>
              </a:rPr>
              <a:t>blow on the cling film or the sugar. Can you get it to work with rice?  Making a sound near the cling film causes the grains to move. This means the cling film is vibrating from the sound.</a:t>
            </a:r>
          </a:p>
          <a:p>
            <a:pPr algn="just"/>
            <a:endParaRPr lang="en-GB" sz="1600" dirty="0">
              <a:solidFill>
                <a:srgbClr val="333333"/>
              </a:solidFill>
              <a:latin typeface="Comic Sans MS" panose="030F0702030302020204" pitchFamily="66" charset="0"/>
            </a:endParaRPr>
          </a:p>
          <a:p>
            <a:pPr algn="just"/>
            <a:r>
              <a:rPr lang="en-GB" sz="1600" b="0" i="0" dirty="0">
                <a:solidFill>
                  <a:srgbClr val="333333"/>
                </a:solidFill>
                <a:effectLst/>
                <a:latin typeface="Comic Sans MS" panose="030F0702030302020204" pitchFamily="66" charset="0"/>
              </a:rPr>
              <a:t>Put the bowl in front of a speaker or p</a:t>
            </a:r>
            <a:r>
              <a:rPr lang="en-GB" sz="1600" dirty="0">
                <a:solidFill>
                  <a:srgbClr val="333333"/>
                </a:solidFill>
                <a:latin typeface="Comic Sans MS" panose="030F0702030302020204" pitchFamily="66" charset="0"/>
              </a:rPr>
              <a:t>lace a portable Bluetooth speaker</a:t>
            </a:r>
          </a:p>
          <a:p>
            <a:pPr algn="just"/>
            <a:r>
              <a:rPr lang="en-GB" sz="1600" dirty="0">
                <a:solidFill>
                  <a:srgbClr val="333333"/>
                </a:solidFill>
                <a:latin typeface="Comic Sans MS" panose="030F0702030302020204" pitchFamily="66" charset="0"/>
              </a:rPr>
              <a:t>inside the bowl or in a jar and place rice, pom poms, pasta etc., on the top.</a:t>
            </a:r>
          </a:p>
          <a:p>
            <a:pPr algn="just"/>
            <a:r>
              <a:rPr lang="en-GB" sz="1600" dirty="0">
                <a:solidFill>
                  <a:srgbClr val="333333"/>
                </a:solidFill>
                <a:latin typeface="Comic Sans MS" panose="030F0702030302020204" pitchFamily="66" charset="0"/>
              </a:rPr>
              <a:t>Play some music: what happens when you increase and decrease the volume?</a:t>
            </a:r>
          </a:p>
          <a:p>
            <a:pPr algn="just"/>
            <a:endParaRPr lang="en-GB" sz="1600" dirty="0">
              <a:solidFill>
                <a:srgbClr val="333333"/>
              </a:solidFill>
              <a:latin typeface="Comic Sans MS" panose="030F0702030302020204" pitchFamily="66" charset="0"/>
            </a:endParaRPr>
          </a:p>
          <a:p>
            <a:pPr algn="just"/>
            <a:endParaRPr lang="en-GB" sz="1600" dirty="0">
              <a:solidFill>
                <a:srgbClr val="333333"/>
              </a:solidFill>
              <a:latin typeface="Comic Sans MS" panose="030F0702030302020204" pitchFamily="66" charset="0"/>
            </a:endParaRPr>
          </a:p>
          <a:p>
            <a:pPr algn="just"/>
            <a:endParaRPr lang="en-GB" sz="1600" dirty="0">
              <a:solidFill>
                <a:srgbClr val="333333"/>
              </a:solidFill>
              <a:latin typeface="Comic Sans MS" panose="030F0702030302020204" pitchFamily="66" charset="0"/>
            </a:endParaRPr>
          </a:p>
          <a:p>
            <a:pPr algn="just"/>
            <a:r>
              <a:rPr lang="en-GB" sz="1600" dirty="0">
                <a:solidFill>
                  <a:srgbClr val="333333"/>
                </a:solidFill>
                <a:latin typeface="Comic Sans MS" panose="030F0702030302020204" pitchFamily="66" charset="0"/>
              </a:rPr>
              <a:t>Balloon Voices: Cut the neck off a balloon and throw it away. Stretch the rest of the balloon over one end of a cardboard tube. Talk down the open end of the tube and gently place a finger on the balloon to feel what is happening. What can you feel when you touch the balloon as you speak?  What do you think is happening? </a:t>
            </a:r>
          </a:p>
          <a:p>
            <a:pPr algn="just"/>
            <a:r>
              <a:rPr lang="en-GB" sz="1600" dirty="0">
                <a:solidFill>
                  <a:srgbClr val="333333"/>
                </a:solidFill>
                <a:latin typeface="Comic Sans MS" panose="030F0702030302020204" pitchFamily="66" charset="0"/>
              </a:rPr>
              <a:t>If you speak loudly or quietly, does it make a difference to what you feel as you touch the balloon?</a:t>
            </a:r>
          </a:p>
          <a:p>
            <a:pPr algn="just"/>
            <a:endParaRPr lang="en-GB" dirty="0">
              <a:solidFill>
                <a:srgbClr val="333333"/>
              </a:solidFill>
              <a:latin typeface="Comic Sans MS" panose="030F0702030302020204" pitchFamily="66" charset="0"/>
            </a:endParaRPr>
          </a:p>
        </p:txBody>
      </p:sp>
      <p:pic>
        <p:nvPicPr>
          <p:cNvPr id="5" name="Picture 4">
            <a:extLst>
              <a:ext uri="{FF2B5EF4-FFF2-40B4-BE49-F238E27FC236}">
                <a16:creationId xmlns:a16="http://schemas.microsoft.com/office/drawing/2014/main" id="{DD428DB0-D8DE-3FB2-2011-261611A25F88}"/>
              </a:ext>
            </a:extLst>
          </p:cNvPr>
          <p:cNvPicPr>
            <a:picLocks noChangeAspect="1"/>
          </p:cNvPicPr>
          <p:nvPr/>
        </p:nvPicPr>
        <p:blipFill>
          <a:blip r:embed="rId4"/>
          <a:stretch>
            <a:fillRect/>
          </a:stretch>
        </p:blipFill>
        <p:spPr>
          <a:xfrm>
            <a:off x="7929768" y="3429000"/>
            <a:ext cx="1545703" cy="1484338"/>
          </a:xfrm>
          <a:prstGeom prst="rect">
            <a:avLst/>
          </a:prstGeom>
        </p:spPr>
      </p:pic>
      <p:pic>
        <p:nvPicPr>
          <p:cNvPr id="7" name="Picture 6">
            <a:extLst>
              <a:ext uri="{FF2B5EF4-FFF2-40B4-BE49-F238E27FC236}">
                <a16:creationId xmlns:a16="http://schemas.microsoft.com/office/drawing/2014/main" id="{E9A92CAE-0102-5FCD-6456-86F5C56E41CD}"/>
              </a:ext>
            </a:extLst>
          </p:cNvPr>
          <p:cNvPicPr>
            <a:picLocks noChangeAspect="1"/>
          </p:cNvPicPr>
          <p:nvPr/>
        </p:nvPicPr>
        <p:blipFill>
          <a:blip r:embed="rId5"/>
          <a:stretch>
            <a:fillRect/>
          </a:stretch>
        </p:blipFill>
        <p:spPr>
          <a:xfrm>
            <a:off x="10281426" y="3429000"/>
            <a:ext cx="1382054" cy="1484338"/>
          </a:xfrm>
          <a:prstGeom prst="rect">
            <a:avLst/>
          </a:prstGeom>
        </p:spPr>
      </p:pic>
    </p:spTree>
    <p:extLst>
      <p:ext uri="{BB962C8B-B14F-4D97-AF65-F5344CB8AC3E}">
        <p14:creationId xmlns:p14="http://schemas.microsoft.com/office/powerpoint/2010/main" val="376429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18673" y="287076"/>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5" name="TextBox 4">
            <a:extLst>
              <a:ext uri="{FF2B5EF4-FFF2-40B4-BE49-F238E27FC236}">
                <a16:creationId xmlns:a16="http://schemas.microsoft.com/office/drawing/2014/main" id="{9621CA4D-39A8-FAA2-4D50-6681A299B751}"/>
              </a:ext>
            </a:extLst>
          </p:cNvPr>
          <p:cNvSpPr txBox="1"/>
          <p:nvPr/>
        </p:nvSpPr>
        <p:spPr>
          <a:xfrm>
            <a:off x="600596" y="863859"/>
            <a:ext cx="10990808" cy="3877985"/>
          </a:xfrm>
          <a:prstGeom prst="rect">
            <a:avLst/>
          </a:prstGeom>
          <a:noFill/>
        </p:spPr>
        <p:txBody>
          <a:bodyPr wrap="square">
            <a:spAutoFit/>
          </a:bodyPr>
          <a:lstStyle/>
          <a:p>
            <a:endParaRPr lang="en-GB" sz="2400" b="1" dirty="0">
              <a:solidFill>
                <a:srgbClr val="323232"/>
              </a:solidFill>
              <a:latin typeface="Comic Sans MS" panose="030F0702030302020204" pitchFamily="66" charset="0"/>
            </a:endParaRPr>
          </a:p>
          <a:p>
            <a:r>
              <a:rPr lang="en-GB" sz="2400" b="1" dirty="0">
                <a:solidFill>
                  <a:srgbClr val="323232"/>
                </a:solidFill>
                <a:latin typeface="Comic Sans MS" panose="030F0702030302020204" pitchFamily="66" charset="0"/>
              </a:rPr>
              <a:t>O</a:t>
            </a:r>
            <a:r>
              <a:rPr lang="en-GB" sz="2400" b="1" i="0" dirty="0">
                <a:solidFill>
                  <a:srgbClr val="323232"/>
                </a:solidFill>
                <a:effectLst/>
                <a:latin typeface="Comic Sans MS" panose="030F0702030302020204" pitchFamily="66" charset="0"/>
              </a:rPr>
              <a:t>ther investigations might be…</a:t>
            </a:r>
          </a:p>
          <a:p>
            <a:endParaRPr lang="en-GB" dirty="0">
              <a:solidFill>
                <a:srgbClr val="323232"/>
              </a:solidFill>
              <a:latin typeface="Comic Sans MS" panose="030F0702030302020204" pitchFamily="66" charset="0"/>
            </a:endParaRPr>
          </a:p>
          <a:p>
            <a:pPr algn="just"/>
            <a:r>
              <a:rPr lang="en-GB" b="0" i="0" dirty="0">
                <a:solidFill>
                  <a:srgbClr val="323232"/>
                </a:solidFill>
                <a:effectLst/>
                <a:latin typeface="Comic Sans MS" panose="030F0702030302020204" pitchFamily="66" charset="0"/>
              </a:rPr>
              <a:t>Add water to the bowl, tap the tuning fork so that it is vibrating and gently lower it into the water. </a:t>
            </a:r>
          </a:p>
          <a:p>
            <a:pPr algn="just"/>
            <a:endParaRPr lang="en-GB" dirty="0">
              <a:solidFill>
                <a:srgbClr val="323232"/>
              </a:solidFill>
              <a:latin typeface="Comic Sans MS" panose="030F0702030302020204" pitchFamily="66" charset="0"/>
            </a:endParaRPr>
          </a:p>
          <a:p>
            <a:pPr algn="just"/>
            <a:r>
              <a:rPr lang="en-GB" b="0" i="0" dirty="0">
                <a:solidFill>
                  <a:srgbClr val="323232"/>
                </a:solidFill>
                <a:effectLst/>
                <a:latin typeface="Comic Sans MS" panose="030F0702030302020204" pitchFamily="66" charset="0"/>
              </a:rPr>
              <a:t>The sound waves are transferred from the fork to the water. </a:t>
            </a:r>
            <a:r>
              <a:rPr lang="en-GB" dirty="0">
                <a:latin typeface="Comic Sans MS" panose="030F0702030302020204" pitchFamily="66" charset="0"/>
              </a:rPr>
              <a:t>You could try filming this in slow motion with the camera focused on the water and discuss what you see. </a:t>
            </a:r>
            <a:endParaRPr lang="en-GB" b="0" i="0" dirty="0">
              <a:solidFill>
                <a:srgbClr val="323232"/>
              </a:solidFill>
              <a:effectLst/>
              <a:latin typeface="Comic Sans MS" panose="030F0702030302020204" pitchFamily="66" charset="0"/>
            </a:endParaRPr>
          </a:p>
          <a:p>
            <a:endParaRPr lang="en-GB" dirty="0">
              <a:solidFill>
                <a:srgbClr val="323232"/>
              </a:solidFill>
              <a:latin typeface="Comic Sans MS" panose="030F0702030302020204" pitchFamily="66" charset="0"/>
            </a:endParaRPr>
          </a:p>
          <a:p>
            <a:endParaRPr lang="en-GB" dirty="0">
              <a:solidFill>
                <a:srgbClr val="323232"/>
              </a:solidFill>
              <a:latin typeface="Comic Sans MS" panose="030F0702030302020204" pitchFamily="66" charset="0"/>
            </a:endParaRPr>
          </a:p>
          <a:p>
            <a:endParaRPr lang="en-GB" dirty="0">
              <a:solidFill>
                <a:srgbClr val="323232"/>
              </a:solidFill>
              <a:latin typeface="Comic Sans MS" panose="030F0702030302020204" pitchFamily="66" charset="0"/>
            </a:endParaRPr>
          </a:p>
          <a:p>
            <a:endParaRPr lang="en-GB" b="0" i="1" dirty="0">
              <a:solidFill>
                <a:srgbClr val="323232"/>
              </a:solidFill>
              <a:effectLst/>
              <a:latin typeface="Comic Sans MS" panose="030F0702030302020204" pitchFamily="66" charset="0"/>
            </a:endParaRPr>
          </a:p>
          <a:p>
            <a:endParaRPr lang="en-GB" dirty="0">
              <a:solidFill>
                <a:srgbClr val="323232"/>
              </a:solidFill>
              <a:latin typeface="Comic Sans MS" panose="030F0702030302020204" pitchFamily="66" charset="0"/>
            </a:endParaRPr>
          </a:p>
          <a:p>
            <a:endParaRPr lang="en-GB" dirty="0">
              <a:latin typeface="Comic Sans MS" panose="030F0702030302020204" pitchFamily="66" charset="0"/>
            </a:endParaRPr>
          </a:p>
        </p:txBody>
      </p:sp>
      <p:pic>
        <p:nvPicPr>
          <p:cNvPr id="6" name="Online Media 5" title="Tuning fork in water demonstration">
            <a:hlinkClick r:id="" action="ppaction://media"/>
            <a:extLst>
              <a:ext uri="{FF2B5EF4-FFF2-40B4-BE49-F238E27FC236}">
                <a16:creationId xmlns:a16="http://schemas.microsoft.com/office/drawing/2014/main" id="{B32A6A07-825C-2D21-1401-3BCED754FCD5}"/>
              </a:ext>
            </a:extLst>
          </p:cNvPr>
          <p:cNvPicPr>
            <a:picLocks noRot="1" noChangeAspect="1"/>
          </p:cNvPicPr>
          <p:nvPr>
            <a:videoFile r:link="rId1"/>
          </p:nvPr>
        </p:nvPicPr>
        <p:blipFill>
          <a:blip r:embed="rId5"/>
          <a:stretch>
            <a:fillRect/>
          </a:stretch>
        </p:blipFill>
        <p:spPr>
          <a:xfrm>
            <a:off x="3623918" y="3429000"/>
            <a:ext cx="4665010" cy="3038015"/>
          </a:xfrm>
          <a:prstGeom prst="rect">
            <a:avLst/>
          </a:prstGeom>
        </p:spPr>
      </p:pic>
    </p:spTree>
    <p:extLst>
      <p:ext uri="{BB962C8B-B14F-4D97-AF65-F5344CB8AC3E}">
        <p14:creationId xmlns:p14="http://schemas.microsoft.com/office/powerpoint/2010/main" val="380185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85621" y="216760"/>
            <a:ext cx="6047246"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3" name="TextBox 2">
            <a:extLst>
              <a:ext uri="{FF2B5EF4-FFF2-40B4-BE49-F238E27FC236}">
                <a16:creationId xmlns:a16="http://schemas.microsoft.com/office/drawing/2014/main" id="{3DBB650A-8031-C160-CA3D-73F882FF0D05}"/>
              </a:ext>
            </a:extLst>
          </p:cNvPr>
          <p:cNvSpPr txBox="1"/>
          <p:nvPr/>
        </p:nvSpPr>
        <p:spPr>
          <a:xfrm>
            <a:off x="500744" y="1076313"/>
            <a:ext cx="3764823" cy="2277547"/>
          </a:xfrm>
          <a:prstGeom prst="rect">
            <a:avLst/>
          </a:prstGeom>
          <a:noFill/>
        </p:spPr>
        <p:txBody>
          <a:bodyPr wrap="square">
            <a:spAutoFit/>
          </a:bodyPr>
          <a:lstStyle/>
          <a:p>
            <a:pPr algn="just"/>
            <a:r>
              <a:rPr lang="en-GB" altLang="en-US" sz="1400" dirty="0">
                <a:latin typeface="Comic Sans MS" panose="030F0702030302020204" pitchFamily="66" charset="0"/>
              </a:rPr>
              <a:t>By collaborating in experiments on different ways of producing sound from vibrations, I can demonstrate how to change the pitch of the sound.</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1-11a</a:t>
            </a:r>
          </a:p>
          <a:p>
            <a:pPr algn="just"/>
            <a:r>
              <a:rPr lang="en-GB" altLang="en-US" sz="1400" b="1" dirty="0">
                <a:latin typeface="Comic Sans MS" panose="030F0702030302020204" pitchFamily="66" charset="0"/>
              </a:rPr>
              <a:t>Benchmarks:</a:t>
            </a:r>
          </a:p>
          <a:p>
            <a:pPr marL="171450" indent="-171450" algn="just">
              <a:buFont typeface="Arial" panose="020B0604020202020204" pitchFamily="34" charset="0"/>
              <a:buChar char="•"/>
            </a:pPr>
            <a:r>
              <a:rPr lang="en-GB" altLang="en-US" sz="1200" dirty="0">
                <a:highlight>
                  <a:srgbClr val="FFFF00"/>
                </a:highlight>
                <a:latin typeface="Comic Sans MS" panose="030F0702030302020204" pitchFamily="66" charset="0"/>
              </a:rPr>
              <a:t>Demonstrates how sounds can be made higher or lower pitch by altering tightness, length, width or thickness or other physical characteristics of the sound source. </a:t>
            </a:r>
          </a:p>
          <a:p>
            <a:pPr marL="171450" indent="-171450" algn="just">
              <a:buFont typeface="Arial" panose="020B0604020202020204" pitchFamily="34" charset="0"/>
              <a:buChar char="•"/>
            </a:pPr>
            <a:r>
              <a:rPr lang="en-GB" altLang="en-US" sz="1200" dirty="0">
                <a:latin typeface="Comic Sans MS" panose="030F0702030302020204" pitchFamily="66" charset="0"/>
              </a:rPr>
              <a:t>Explains that sound is caused by a vibration in a material</a:t>
            </a:r>
            <a:r>
              <a:rPr lang="en-GB" altLang="en-US" sz="1200" dirty="0">
                <a:solidFill>
                  <a:srgbClr val="00B050"/>
                </a:solidFill>
                <a:latin typeface="Comic Sans MS" panose="030F0702030302020204" pitchFamily="66" charset="0"/>
              </a:rPr>
              <a:t>.</a:t>
            </a:r>
            <a:endParaRPr lang="en-US" altLang="en-US" sz="1200" dirty="0">
              <a:solidFill>
                <a:srgbClr val="00B050"/>
              </a:solidFill>
              <a:latin typeface="Comic Sans MS" panose="030F0702030302020204" pitchFamily="66" charset="0"/>
            </a:endParaRPr>
          </a:p>
        </p:txBody>
      </p:sp>
      <p:sp>
        <p:nvSpPr>
          <p:cNvPr id="7" name="TextBox 6">
            <a:extLst>
              <a:ext uri="{FF2B5EF4-FFF2-40B4-BE49-F238E27FC236}">
                <a16:creationId xmlns:a16="http://schemas.microsoft.com/office/drawing/2014/main" id="{0A40D182-37F7-D961-5EC8-CA52CD3C887D}"/>
              </a:ext>
            </a:extLst>
          </p:cNvPr>
          <p:cNvSpPr txBox="1"/>
          <p:nvPr/>
        </p:nvSpPr>
        <p:spPr>
          <a:xfrm>
            <a:off x="4989457" y="1620541"/>
            <a:ext cx="6701799" cy="1200329"/>
          </a:xfrm>
          <a:prstGeom prst="rect">
            <a:avLst/>
          </a:prstGeom>
          <a:noFill/>
        </p:spPr>
        <p:txBody>
          <a:bodyPr wrap="square">
            <a:spAutoFit/>
          </a:bodyPr>
          <a:lstStyle/>
          <a:p>
            <a:pPr lvl="0" algn="just"/>
            <a:r>
              <a:rPr lang="en-GB" b="1" dirty="0">
                <a:solidFill>
                  <a:srgbClr val="01407D"/>
                </a:solidFill>
                <a:latin typeface="Comic Sans MS" panose="030F0702030302020204" pitchFamily="66" charset="0"/>
              </a:rPr>
              <a:t>Pitch</a:t>
            </a:r>
            <a:r>
              <a:rPr lang="en-GB" dirty="0">
                <a:solidFill>
                  <a:srgbClr val="1C1C1C"/>
                </a:solidFill>
                <a:latin typeface="Comic Sans MS" panose="030F0702030302020204" pitchFamily="66" charset="0"/>
              </a:rPr>
              <a:t> describes how </a:t>
            </a:r>
            <a:r>
              <a:rPr lang="en-GB" b="1" dirty="0">
                <a:solidFill>
                  <a:srgbClr val="01407D"/>
                </a:solidFill>
                <a:latin typeface="Comic Sans MS" panose="030F0702030302020204" pitchFamily="66" charset="0"/>
              </a:rPr>
              <a:t>high</a:t>
            </a:r>
            <a:r>
              <a:rPr lang="en-GB" dirty="0">
                <a:solidFill>
                  <a:srgbClr val="1C1C1C"/>
                </a:solidFill>
                <a:latin typeface="Comic Sans MS" panose="030F0702030302020204" pitchFamily="66" charset="0"/>
              </a:rPr>
              <a:t> or </a:t>
            </a:r>
            <a:r>
              <a:rPr lang="en-GB" b="1" dirty="0">
                <a:solidFill>
                  <a:srgbClr val="01407D"/>
                </a:solidFill>
                <a:latin typeface="Comic Sans MS" panose="030F0702030302020204" pitchFamily="66" charset="0"/>
              </a:rPr>
              <a:t>low</a:t>
            </a:r>
            <a:r>
              <a:rPr lang="en-GB" dirty="0">
                <a:solidFill>
                  <a:srgbClr val="1C1C1C"/>
                </a:solidFill>
                <a:latin typeface="Comic Sans MS" panose="030F0702030302020204" pitchFamily="66" charset="0"/>
              </a:rPr>
              <a:t> a sound is.</a:t>
            </a:r>
          </a:p>
          <a:p>
            <a:pPr lvl="0" algn="just"/>
            <a:endParaRPr lang="en-GB" dirty="0">
              <a:solidFill>
                <a:srgbClr val="1C1C1C"/>
              </a:solidFill>
              <a:latin typeface="Comic Sans MS" panose="030F0702030302020204" pitchFamily="66" charset="0"/>
            </a:endParaRPr>
          </a:p>
          <a:p>
            <a:pPr lvl="0" algn="just"/>
            <a:r>
              <a:rPr lang="en-GB" dirty="0">
                <a:latin typeface="Comic Sans MS" panose="030F0702030302020204" pitchFamily="66" charset="0"/>
              </a:rPr>
              <a:t>A high sound has a high pitch, and a low sound has a low pitch.</a:t>
            </a:r>
            <a:endParaRPr lang="en-GB" dirty="0">
              <a:solidFill>
                <a:srgbClr val="1C1C1C"/>
              </a:solidFill>
              <a:latin typeface="Comic Sans MS" panose="030F0702030302020204" pitchFamily="66" charset="0"/>
            </a:endParaRPr>
          </a:p>
        </p:txBody>
      </p:sp>
      <p:sp>
        <p:nvSpPr>
          <p:cNvPr id="9" name="TextBox 8">
            <a:extLst>
              <a:ext uri="{FF2B5EF4-FFF2-40B4-BE49-F238E27FC236}">
                <a16:creationId xmlns:a16="http://schemas.microsoft.com/office/drawing/2014/main" id="{C62C4B8D-7948-FC9D-2638-71569045B214}"/>
              </a:ext>
            </a:extLst>
          </p:cNvPr>
          <p:cNvSpPr txBox="1"/>
          <p:nvPr/>
        </p:nvSpPr>
        <p:spPr>
          <a:xfrm>
            <a:off x="2671705" y="3302788"/>
            <a:ext cx="7663698" cy="2585323"/>
          </a:xfrm>
          <a:prstGeom prst="rect">
            <a:avLst/>
          </a:prstGeom>
          <a:noFill/>
        </p:spPr>
        <p:txBody>
          <a:bodyPr wrap="square">
            <a:spAutoFit/>
          </a:bodyPr>
          <a:lstStyle/>
          <a:p>
            <a:pPr algn="just"/>
            <a:r>
              <a:rPr lang="en-GB" dirty="0">
                <a:latin typeface="Comic Sans MS" panose="030F0702030302020204" pitchFamily="66" charset="0"/>
              </a:rPr>
              <a:t>Generally, the shorter, tighter or thinner the object is, the higher the pitch of the sound will be. This is because the vibrations will be faster. </a:t>
            </a:r>
          </a:p>
          <a:p>
            <a:pPr algn="just"/>
            <a:endParaRPr lang="en-GB" dirty="0">
              <a:latin typeface="Comic Sans MS" panose="030F0702030302020204" pitchFamily="66" charset="0"/>
            </a:endParaRPr>
          </a:p>
          <a:p>
            <a:pPr algn="just"/>
            <a:r>
              <a:rPr lang="en-GB" dirty="0">
                <a:latin typeface="Comic Sans MS" panose="030F0702030302020204" pitchFamily="66" charset="0"/>
              </a:rPr>
              <a:t>The longer, looser or thicker the object is, the lower the pitch of the sound will be. This is because the vibrations will be slower. </a:t>
            </a:r>
          </a:p>
          <a:p>
            <a:pPr algn="just"/>
            <a:endParaRPr lang="en-GB" dirty="0">
              <a:latin typeface="Comic Sans MS" panose="030F0702030302020204" pitchFamily="66" charset="0"/>
            </a:endParaRPr>
          </a:p>
          <a:p>
            <a:pPr algn="just"/>
            <a:r>
              <a:rPr lang="en-GB" dirty="0">
                <a:latin typeface="Comic Sans MS" panose="030F0702030302020204" pitchFamily="66" charset="0"/>
              </a:rPr>
              <a:t>High sounds can be quiet or loud, and low sounds can be quiet or loud too!</a:t>
            </a:r>
          </a:p>
        </p:txBody>
      </p:sp>
      <p:pic>
        <p:nvPicPr>
          <p:cNvPr id="10" name="Picture 9">
            <a:extLst>
              <a:ext uri="{FF2B5EF4-FFF2-40B4-BE49-F238E27FC236}">
                <a16:creationId xmlns:a16="http://schemas.microsoft.com/office/drawing/2014/main" id="{CE1FDE31-3264-10AC-0B96-010007702CA1}"/>
              </a:ext>
            </a:extLst>
          </p:cNvPr>
          <p:cNvPicPr>
            <a:picLocks noChangeAspect="1"/>
          </p:cNvPicPr>
          <p:nvPr/>
        </p:nvPicPr>
        <p:blipFill>
          <a:blip r:embed="rId4"/>
          <a:stretch>
            <a:fillRect/>
          </a:stretch>
        </p:blipFill>
        <p:spPr>
          <a:xfrm>
            <a:off x="35156" y="3890247"/>
            <a:ext cx="2761095" cy="2756781"/>
          </a:xfrm>
          <a:prstGeom prst="rect">
            <a:avLst/>
          </a:prstGeom>
        </p:spPr>
      </p:pic>
    </p:spTree>
    <p:extLst>
      <p:ext uri="{BB962C8B-B14F-4D97-AF65-F5344CB8AC3E}">
        <p14:creationId xmlns:p14="http://schemas.microsoft.com/office/powerpoint/2010/main" val="405795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85621" y="216760"/>
            <a:ext cx="6047246"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pic>
        <p:nvPicPr>
          <p:cNvPr id="6" name="Picture 5">
            <a:extLst>
              <a:ext uri="{FF2B5EF4-FFF2-40B4-BE49-F238E27FC236}">
                <a16:creationId xmlns:a16="http://schemas.microsoft.com/office/drawing/2014/main" id="{F9FC8CF4-1EA8-33C2-F49E-884D4C02816F}"/>
              </a:ext>
            </a:extLst>
          </p:cNvPr>
          <p:cNvPicPr>
            <a:picLocks noChangeAspect="1"/>
          </p:cNvPicPr>
          <p:nvPr/>
        </p:nvPicPr>
        <p:blipFill>
          <a:blip r:embed="rId4"/>
          <a:stretch>
            <a:fillRect/>
          </a:stretch>
        </p:blipFill>
        <p:spPr>
          <a:xfrm>
            <a:off x="600596" y="849728"/>
            <a:ext cx="8159713" cy="5860624"/>
          </a:xfrm>
          <a:prstGeom prst="rect">
            <a:avLst/>
          </a:prstGeom>
        </p:spPr>
      </p:pic>
      <p:sp>
        <p:nvSpPr>
          <p:cNvPr id="8" name="TextBox 7">
            <a:extLst>
              <a:ext uri="{FF2B5EF4-FFF2-40B4-BE49-F238E27FC236}">
                <a16:creationId xmlns:a16="http://schemas.microsoft.com/office/drawing/2014/main" id="{D652FCC2-5B39-C46A-3A48-49FDF2DF1B42}"/>
              </a:ext>
            </a:extLst>
          </p:cNvPr>
          <p:cNvSpPr txBox="1"/>
          <p:nvPr/>
        </p:nvSpPr>
        <p:spPr>
          <a:xfrm>
            <a:off x="8980783" y="1792229"/>
            <a:ext cx="2783210" cy="3693319"/>
          </a:xfrm>
          <a:prstGeom prst="rect">
            <a:avLst/>
          </a:prstGeom>
          <a:noFill/>
        </p:spPr>
        <p:txBody>
          <a:bodyPr wrap="square" rtlCol="0">
            <a:spAutoFit/>
          </a:bodyPr>
          <a:lstStyle/>
          <a:p>
            <a:pPr algn="just"/>
            <a:endParaRPr lang="en-GB" dirty="0">
              <a:latin typeface="Comic Sans MS" panose="030F0702030302020204" pitchFamily="66" charset="0"/>
            </a:endParaRPr>
          </a:p>
          <a:p>
            <a:pPr algn="just"/>
            <a:r>
              <a:rPr lang="en-GB" i="1" dirty="0">
                <a:latin typeface="Comic Sans MS" panose="030F0702030302020204" pitchFamily="66" charset="0"/>
              </a:rPr>
              <a:t>The shape, size and how the drums are struck will affect the sound made. Usually, larger drums make a lower pitched sound. If the skin is more tightly stretched the pitch will rise. The sound lasts longer usually in the bigger drum (resonates for longer).</a:t>
            </a:r>
          </a:p>
        </p:txBody>
      </p:sp>
      <p:sp>
        <p:nvSpPr>
          <p:cNvPr id="3" name="TextBox 2">
            <a:extLst>
              <a:ext uri="{FF2B5EF4-FFF2-40B4-BE49-F238E27FC236}">
                <a16:creationId xmlns:a16="http://schemas.microsoft.com/office/drawing/2014/main" id="{19E0F003-8BC6-D9CE-AF26-98D79591F386}"/>
              </a:ext>
            </a:extLst>
          </p:cNvPr>
          <p:cNvSpPr txBox="1"/>
          <p:nvPr/>
        </p:nvSpPr>
        <p:spPr>
          <a:xfrm>
            <a:off x="9072748" y="1070709"/>
            <a:ext cx="2518656" cy="646331"/>
          </a:xfrm>
          <a:prstGeom prst="rect">
            <a:avLst/>
          </a:prstGeom>
          <a:noFill/>
        </p:spPr>
        <p:txBody>
          <a:bodyPr wrap="square" rtlCol="0">
            <a:spAutoFit/>
          </a:bodyPr>
          <a:lstStyle/>
          <a:p>
            <a:pPr algn="ctr"/>
            <a:r>
              <a:rPr lang="en-GB" b="1" u="sng" dirty="0">
                <a:latin typeface="Comic Sans MS" panose="030F0702030302020204" pitchFamily="66" charset="0"/>
              </a:rPr>
              <a:t>Concept Cartoon:</a:t>
            </a:r>
          </a:p>
          <a:p>
            <a:pPr algn="ctr"/>
            <a:r>
              <a:rPr lang="en-GB" b="1" u="sng" dirty="0">
                <a:latin typeface="Comic Sans MS" panose="030F0702030302020204" pitchFamily="66" charset="0"/>
              </a:rPr>
              <a:t>Pitch and Volume </a:t>
            </a:r>
          </a:p>
        </p:txBody>
      </p:sp>
    </p:spTree>
    <p:extLst>
      <p:ext uri="{BB962C8B-B14F-4D97-AF65-F5344CB8AC3E}">
        <p14:creationId xmlns:p14="http://schemas.microsoft.com/office/powerpoint/2010/main" val="19577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pic>
        <p:nvPicPr>
          <p:cNvPr id="2" name="Picture 1">
            <a:extLst>
              <a:ext uri="{FF2B5EF4-FFF2-40B4-BE49-F238E27FC236}">
                <a16:creationId xmlns:a16="http://schemas.microsoft.com/office/drawing/2014/main" id="{04D9E607-BF57-876F-8BEE-1AC272C639EF}"/>
              </a:ext>
            </a:extLst>
          </p:cNvPr>
          <p:cNvPicPr>
            <a:picLocks noChangeAspect="1"/>
          </p:cNvPicPr>
          <p:nvPr/>
        </p:nvPicPr>
        <p:blipFill>
          <a:blip r:embed="rId4"/>
          <a:stretch>
            <a:fillRect/>
          </a:stretch>
        </p:blipFill>
        <p:spPr>
          <a:xfrm>
            <a:off x="3466179" y="2825425"/>
            <a:ext cx="2993323" cy="1728000"/>
          </a:xfrm>
          <a:prstGeom prst="rect">
            <a:avLst/>
          </a:prstGeom>
        </p:spPr>
      </p:pic>
      <p:pic>
        <p:nvPicPr>
          <p:cNvPr id="3" name="Picture 2">
            <a:extLst>
              <a:ext uri="{FF2B5EF4-FFF2-40B4-BE49-F238E27FC236}">
                <a16:creationId xmlns:a16="http://schemas.microsoft.com/office/drawing/2014/main" id="{A7234741-B80F-6C7A-8F97-F192A553B48E}"/>
              </a:ext>
            </a:extLst>
          </p:cNvPr>
          <p:cNvPicPr>
            <a:picLocks noChangeAspect="1"/>
          </p:cNvPicPr>
          <p:nvPr/>
        </p:nvPicPr>
        <p:blipFill>
          <a:blip r:embed="rId5"/>
          <a:stretch>
            <a:fillRect/>
          </a:stretch>
        </p:blipFill>
        <p:spPr>
          <a:xfrm>
            <a:off x="3466179" y="782391"/>
            <a:ext cx="2993323" cy="1710131"/>
          </a:xfrm>
          <a:prstGeom prst="rect">
            <a:avLst/>
          </a:prstGeom>
        </p:spPr>
      </p:pic>
      <p:pic>
        <p:nvPicPr>
          <p:cNvPr id="5" name="Picture 4">
            <a:extLst>
              <a:ext uri="{FF2B5EF4-FFF2-40B4-BE49-F238E27FC236}">
                <a16:creationId xmlns:a16="http://schemas.microsoft.com/office/drawing/2014/main" id="{68569125-10AD-1747-75ED-9942C0D483ED}"/>
              </a:ext>
            </a:extLst>
          </p:cNvPr>
          <p:cNvPicPr>
            <a:picLocks noChangeAspect="1"/>
          </p:cNvPicPr>
          <p:nvPr/>
        </p:nvPicPr>
        <p:blipFill>
          <a:blip r:embed="rId6"/>
          <a:stretch>
            <a:fillRect/>
          </a:stretch>
        </p:blipFill>
        <p:spPr>
          <a:xfrm>
            <a:off x="3466179" y="4632569"/>
            <a:ext cx="2993323" cy="1710131"/>
          </a:xfrm>
          <a:prstGeom prst="rect">
            <a:avLst/>
          </a:prstGeom>
        </p:spPr>
      </p:pic>
      <p:pic>
        <p:nvPicPr>
          <p:cNvPr id="6" name="Picture 5">
            <a:extLst>
              <a:ext uri="{FF2B5EF4-FFF2-40B4-BE49-F238E27FC236}">
                <a16:creationId xmlns:a16="http://schemas.microsoft.com/office/drawing/2014/main" id="{9938D551-B209-7DCF-D0F6-205D31248E74}"/>
              </a:ext>
            </a:extLst>
          </p:cNvPr>
          <p:cNvPicPr>
            <a:picLocks noChangeAspect="1"/>
          </p:cNvPicPr>
          <p:nvPr/>
        </p:nvPicPr>
        <p:blipFill>
          <a:blip r:embed="rId7"/>
          <a:stretch>
            <a:fillRect/>
          </a:stretch>
        </p:blipFill>
        <p:spPr>
          <a:xfrm>
            <a:off x="861731" y="1637457"/>
            <a:ext cx="1620710" cy="3122086"/>
          </a:xfrm>
          <a:prstGeom prst="rect">
            <a:avLst/>
          </a:prstGeom>
        </p:spPr>
      </p:pic>
      <p:pic>
        <p:nvPicPr>
          <p:cNvPr id="7" name="Picture 6">
            <a:extLst>
              <a:ext uri="{FF2B5EF4-FFF2-40B4-BE49-F238E27FC236}">
                <a16:creationId xmlns:a16="http://schemas.microsoft.com/office/drawing/2014/main" id="{540C150D-7966-593D-62F3-8991E3A16852}"/>
              </a:ext>
            </a:extLst>
          </p:cNvPr>
          <p:cNvPicPr>
            <a:picLocks noChangeAspect="1"/>
          </p:cNvPicPr>
          <p:nvPr/>
        </p:nvPicPr>
        <p:blipFill>
          <a:blip r:embed="rId8"/>
          <a:stretch>
            <a:fillRect/>
          </a:stretch>
        </p:blipFill>
        <p:spPr>
          <a:xfrm>
            <a:off x="8259547" y="755483"/>
            <a:ext cx="3160674" cy="1859891"/>
          </a:xfrm>
          <a:prstGeom prst="rect">
            <a:avLst/>
          </a:prstGeom>
        </p:spPr>
      </p:pic>
      <p:pic>
        <p:nvPicPr>
          <p:cNvPr id="10" name="Picture 9">
            <a:extLst>
              <a:ext uri="{FF2B5EF4-FFF2-40B4-BE49-F238E27FC236}">
                <a16:creationId xmlns:a16="http://schemas.microsoft.com/office/drawing/2014/main" id="{59868D53-19CC-0CF3-C6CC-68956706DEFE}"/>
              </a:ext>
            </a:extLst>
          </p:cNvPr>
          <p:cNvPicPr>
            <a:picLocks noChangeAspect="1"/>
          </p:cNvPicPr>
          <p:nvPr/>
        </p:nvPicPr>
        <p:blipFill>
          <a:blip r:embed="rId9"/>
          <a:stretch>
            <a:fillRect/>
          </a:stretch>
        </p:blipFill>
        <p:spPr>
          <a:xfrm>
            <a:off x="7247524" y="3062347"/>
            <a:ext cx="2024047" cy="2810500"/>
          </a:xfrm>
          <a:prstGeom prst="rect">
            <a:avLst/>
          </a:prstGeom>
        </p:spPr>
      </p:pic>
      <p:pic>
        <p:nvPicPr>
          <p:cNvPr id="12" name="Picture 11">
            <a:extLst>
              <a:ext uri="{FF2B5EF4-FFF2-40B4-BE49-F238E27FC236}">
                <a16:creationId xmlns:a16="http://schemas.microsoft.com/office/drawing/2014/main" id="{DECC5AA1-9BA6-F396-64B9-8CC84DA7A60D}"/>
              </a:ext>
            </a:extLst>
          </p:cNvPr>
          <p:cNvPicPr>
            <a:picLocks noChangeAspect="1"/>
          </p:cNvPicPr>
          <p:nvPr/>
        </p:nvPicPr>
        <p:blipFill>
          <a:blip r:embed="rId10"/>
          <a:stretch>
            <a:fillRect/>
          </a:stretch>
        </p:blipFill>
        <p:spPr>
          <a:xfrm rot="5400000">
            <a:off x="9642340" y="3339827"/>
            <a:ext cx="1859891" cy="2038237"/>
          </a:xfrm>
          <a:prstGeom prst="rect">
            <a:avLst/>
          </a:prstGeom>
        </p:spPr>
      </p:pic>
      <p:sp>
        <p:nvSpPr>
          <p:cNvPr id="8" name="TextBox 7">
            <a:extLst>
              <a:ext uri="{FF2B5EF4-FFF2-40B4-BE49-F238E27FC236}">
                <a16:creationId xmlns:a16="http://schemas.microsoft.com/office/drawing/2014/main" id="{A5253448-77A7-9D4A-27DA-700E8B941C12}"/>
              </a:ext>
            </a:extLst>
          </p:cNvPr>
          <p:cNvSpPr txBox="1"/>
          <p:nvPr/>
        </p:nvSpPr>
        <p:spPr>
          <a:xfrm>
            <a:off x="6756387" y="3198500"/>
            <a:ext cx="419081" cy="369332"/>
          </a:xfrm>
          <a:prstGeom prst="rect">
            <a:avLst/>
          </a:prstGeom>
          <a:noFill/>
        </p:spPr>
        <p:txBody>
          <a:bodyPr wrap="square" rtlCol="0">
            <a:spAutoFit/>
          </a:bodyPr>
          <a:lstStyle/>
          <a:p>
            <a:pPr algn="ctr"/>
            <a:r>
              <a:rPr lang="en-GB" dirty="0">
                <a:latin typeface="Comic Sans MS" panose="030F0702030302020204" pitchFamily="66" charset="0"/>
              </a:rPr>
              <a:t>4</a:t>
            </a:r>
          </a:p>
        </p:txBody>
      </p:sp>
      <p:sp>
        <p:nvSpPr>
          <p:cNvPr id="9" name="TextBox 8">
            <a:extLst>
              <a:ext uri="{FF2B5EF4-FFF2-40B4-BE49-F238E27FC236}">
                <a16:creationId xmlns:a16="http://schemas.microsoft.com/office/drawing/2014/main" id="{DF958AE9-A311-4A34-55BA-C2602347AAE8}"/>
              </a:ext>
            </a:extLst>
          </p:cNvPr>
          <p:cNvSpPr txBox="1"/>
          <p:nvPr/>
        </p:nvSpPr>
        <p:spPr>
          <a:xfrm>
            <a:off x="7718629" y="782391"/>
            <a:ext cx="419081" cy="369332"/>
          </a:xfrm>
          <a:prstGeom prst="rect">
            <a:avLst/>
          </a:prstGeom>
          <a:noFill/>
        </p:spPr>
        <p:txBody>
          <a:bodyPr wrap="square" rtlCol="0">
            <a:spAutoFit/>
          </a:bodyPr>
          <a:lstStyle/>
          <a:p>
            <a:pPr algn="ctr"/>
            <a:r>
              <a:rPr lang="en-GB" dirty="0">
                <a:latin typeface="Comic Sans MS" panose="030F0702030302020204" pitchFamily="66" charset="0"/>
              </a:rPr>
              <a:t>3</a:t>
            </a:r>
          </a:p>
        </p:txBody>
      </p:sp>
      <p:sp>
        <p:nvSpPr>
          <p:cNvPr id="11" name="TextBox 10">
            <a:extLst>
              <a:ext uri="{FF2B5EF4-FFF2-40B4-BE49-F238E27FC236}">
                <a16:creationId xmlns:a16="http://schemas.microsoft.com/office/drawing/2014/main" id="{FE459EFA-2E5D-7D0A-2FD4-D45F1919CB1E}"/>
              </a:ext>
            </a:extLst>
          </p:cNvPr>
          <p:cNvSpPr txBox="1"/>
          <p:nvPr/>
        </p:nvSpPr>
        <p:spPr>
          <a:xfrm>
            <a:off x="2986179" y="944946"/>
            <a:ext cx="419081" cy="369332"/>
          </a:xfrm>
          <a:prstGeom prst="rect">
            <a:avLst/>
          </a:prstGeom>
          <a:noFill/>
        </p:spPr>
        <p:txBody>
          <a:bodyPr wrap="square" rtlCol="0">
            <a:spAutoFit/>
          </a:bodyPr>
          <a:lstStyle/>
          <a:p>
            <a:pPr algn="ctr"/>
            <a:r>
              <a:rPr lang="en-GB" dirty="0">
                <a:latin typeface="Comic Sans MS" panose="030F0702030302020204" pitchFamily="66" charset="0"/>
              </a:rPr>
              <a:t>2</a:t>
            </a:r>
          </a:p>
        </p:txBody>
      </p:sp>
      <p:sp>
        <p:nvSpPr>
          <p:cNvPr id="13" name="TextBox 12">
            <a:extLst>
              <a:ext uri="{FF2B5EF4-FFF2-40B4-BE49-F238E27FC236}">
                <a16:creationId xmlns:a16="http://schemas.microsoft.com/office/drawing/2014/main" id="{2410C02F-FF3D-ACB0-BB38-C65C6645A7D1}"/>
              </a:ext>
            </a:extLst>
          </p:cNvPr>
          <p:cNvSpPr txBox="1"/>
          <p:nvPr/>
        </p:nvSpPr>
        <p:spPr>
          <a:xfrm>
            <a:off x="352698" y="1685428"/>
            <a:ext cx="419081" cy="369332"/>
          </a:xfrm>
          <a:prstGeom prst="rect">
            <a:avLst/>
          </a:prstGeom>
          <a:noFill/>
        </p:spPr>
        <p:txBody>
          <a:bodyPr wrap="square" rtlCol="0">
            <a:spAutoFit/>
          </a:bodyPr>
          <a:lstStyle/>
          <a:p>
            <a:pPr algn="ctr"/>
            <a:r>
              <a:rPr lang="en-GB" dirty="0">
                <a:latin typeface="Comic Sans MS" panose="030F0702030302020204" pitchFamily="66" charset="0"/>
              </a:rPr>
              <a:t>1</a:t>
            </a:r>
          </a:p>
        </p:txBody>
      </p:sp>
      <p:sp>
        <p:nvSpPr>
          <p:cNvPr id="14" name="TextBox 13">
            <a:extLst>
              <a:ext uri="{FF2B5EF4-FFF2-40B4-BE49-F238E27FC236}">
                <a16:creationId xmlns:a16="http://schemas.microsoft.com/office/drawing/2014/main" id="{F8FCD7DC-441D-80F8-DBB7-9F5E892A64C2}"/>
              </a:ext>
            </a:extLst>
          </p:cNvPr>
          <p:cNvSpPr txBox="1"/>
          <p:nvPr/>
        </p:nvSpPr>
        <p:spPr>
          <a:xfrm>
            <a:off x="3505921" y="7148"/>
            <a:ext cx="6047246"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Tree>
    <p:extLst>
      <p:ext uri="{BB962C8B-B14F-4D97-AF65-F5344CB8AC3E}">
        <p14:creationId xmlns:p14="http://schemas.microsoft.com/office/powerpoint/2010/main" val="588237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A5ABDCB-3540-CFDB-E434-63CFC954DE53}"/>
              </a:ext>
            </a:extLst>
          </p:cNvPr>
          <p:cNvPicPr>
            <a:picLocks noChangeAspect="1"/>
          </p:cNvPicPr>
          <p:nvPr/>
        </p:nvPicPr>
        <p:blipFill>
          <a:blip r:embed="rId3"/>
          <a:stretch>
            <a:fillRect/>
          </a:stretch>
        </p:blipFill>
        <p:spPr>
          <a:xfrm>
            <a:off x="5214035" y="771988"/>
            <a:ext cx="2022475" cy="2006600"/>
          </a:xfrm>
          <a:prstGeom prst="rect">
            <a:avLst/>
          </a:prstGeom>
        </p:spPr>
      </p:pic>
      <p:pic>
        <p:nvPicPr>
          <p:cNvPr id="8" name="Picture 7">
            <a:extLst>
              <a:ext uri="{FF2B5EF4-FFF2-40B4-BE49-F238E27FC236}">
                <a16:creationId xmlns:a16="http://schemas.microsoft.com/office/drawing/2014/main" id="{34121D5A-A853-3C42-8A29-50CDBACA701D}"/>
              </a:ext>
            </a:extLst>
          </p:cNvPr>
          <p:cNvPicPr>
            <a:picLocks noChangeAspect="1"/>
          </p:cNvPicPr>
          <p:nvPr/>
        </p:nvPicPr>
        <p:blipFill>
          <a:blip r:embed="rId4"/>
          <a:stretch>
            <a:fillRect/>
          </a:stretch>
        </p:blipFill>
        <p:spPr>
          <a:xfrm>
            <a:off x="7761865" y="654886"/>
            <a:ext cx="1416050" cy="2006600"/>
          </a:xfrm>
          <a:prstGeom prst="rect">
            <a:avLst/>
          </a:prstGeom>
        </p:spPr>
      </p:pic>
      <p:pic>
        <p:nvPicPr>
          <p:cNvPr id="5" name="Picture 4">
            <a:extLst>
              <a:ext uri="{FF2B5EF4-FFF2-40B4-BE49-F238E27FC236}">
                <a16:creationId xmlns:a16="http://schemas.microsoft.com/office/drawing/2014/main" id="{A140DB62-83E9-8818-0C4F-5BD156A9E286}"/>
              </a:ext>
            </a:extLst>
          </p:cNvPr>
          <p:cNvPicPr>
            <a:picLocks noChangeAspect="1"/>
          </p:cNvPicPr>
          <p:nvPr/>
        </p:nvPicPr>
        <p:blipFill>
          <a:blip r:embed="rId5"/>
          <a:stretch>
            <a:fillRect/>
          </a:stretch>
        </p:blipFill>
        <p:spPr>
          <a:xfrm>
            <a:off x="5024005" y="4784842"/>
            <a:ext cx="2274888" cy="1384300"/>
          </a:xfrm>
          <a:prstGeom prst="rect">
            <a:avLst/>
          </a:prstGeom>
        </p:spPr>
      </p:pic>
      <p:pic>
        <p:nvPicPr>
          <p:cNvPr id="9" name="Picture 8">
            <a:extLst>
              <a:ext uri="{FF2B5EF4-FFF2-40B4-BE49-F238E27FC236}">
                <a16:creationId xmlns:a16="http://schemas.microsoft.com/office/drawing/2014/main" id="{1B4E71A9-74C1-F163-BE06-2DEDB7D2203B}"/>
              </a:ext>
            </a:extLst>
          </p:cNvPr>
          <p:cNvPicPr>
            <a:picLocks noChangeAspect="1"/>
          </p:cNvPicPr>
          <p:nvPr/>
        </p:nvPicPr>
        <p:blipFill>
          <a:blip r:embed="rId6"/>
          <a:stretch>
            <a:fillRect/>
          </a:stretch>
        </p:blipFill>
        <p:spPr>
          <a:xfrm>
            <a:off x="7089402" y="2907858"/>
            <a:ext cx="1165225" cy="1657350"/>
          </a:xfrm>
          <a:prstGeom prst="rect">
            <a:avLst/>
          </a:prstGeom>
        </p:spPr>
      </p:pic>
      <p:pic>
        <p:nvPicPr>
          <p:cNvPr id="10" name="Picture 9">
            <a:extLst>
              <a:ext uri="{FF2B5EF4-FFF2-40B4-BE49-F238E27FC236}">
                <a16:creationId xmlns:a16="http://schemas.microsoft.com/office/drawing/2014/main" id="{FA234551-483A-F44E-D970-598FE4C81C1F}"/>
              </a:ext>
            </a:extLst>
          </p:cNvPr>
          <p:cNvPicPr>
            <a:picLocks noChangeAspect="1"/>
          </p:cNvPicPr>
          <p:nvPr/>
        </p:nvPicPr>
        <p:blipFill>
          <a:blip r:embed="rId7"/>
          <a:stretch>
            <a:fillRect/>
          </a:stretch>
        </p:blipFill>
        <p:spPr>
          <a:xfrm>
            <a:off x="8469890" y="4784842"/>
            <a:ext cx="1165225" cy="1657350"/>
          </a:xfrm>
          <a:prstGeom prst="rect">
            <a:avLst/>
          </a:prstGeom>
        </p:spPr>
      </p:pic>
      <p:pic>
        <p:nvPicPr>
          <p:cNvPr id="11" name="Picture 10">
            <a:extLst>
              <a:ext uri="{FF2B5EF4-FFF2-40B4-BE49-F238E27FC236}">
                <a16:creationId xmlns:a16="http://schemas.microsoft.com/office/drawing/2014/main" id="{8A0B2E40-FEC3-7CF1-8208-BA73048C87E9}"/>
              </a:ext>
            </a:extLst>
          </p:cNvPr>
          <p:cNvPicPr>
            <a:picLocks noChangeAspect="1"/>
          </p:cNvPicPr>
          <p:nvPr/>
        </p:nvPicPr>
        <p:blipFill>
          <a:blip r:embed="rId8"/>
          <a:stretch>
            <a:fillRect/>
          </a:stretch>
        </p:blipFill>
        <p:spPr>
          <a:xfrm>
            <a:off x="9717182" y="1775288"/>
            <a:ext cx="1765810" cy="2487506"/>
          </a:xfrm>
          <a:prstGeom prst="rect">
            <a:avLst/>
          </a:prstGeom>
        </p:spPr>
      </p:pic>
      <p:sp>
        <p:nvSpPr>
          <p:cNvPr id="2" name="Title 1">
            <a:extLst>
              <a:ext uri="{FF2B5EF4-FFF2-40B4-BE49-F238E27FC236}">
                <a16:creationId xmlns:a16="http://schemas.microsoft.com/office/drawing/2014/main" id="{69A1F002-7EC2-91F1-E627-C6AA17AC0460}"/>
              </a:ext>
            </a:extLst>
          </p:cNvPr>
          <p:cNvSpPr>
            <a:spLocks noGrp="1"/>
          </p:cNvSpPr>
          <p:nvPr>
            <p:ph type="ctrTitle"/>
          </p:nvPr>
        </p:nvSpPr>
        <p:spPr>
          <a:xfrm>
            <a:off x="577733" y="771988"/>
            <a:ext cx="4023360" cy="3204134"/>
          </a:xfrm>
        </p:spPr>
        <p:txBody>
          <a:bodyPr anchor="ctr">
            <a:normAutofit/>
          </a:bodyPr>
          <a:lstStyle/>
          <a:p>
            <a:r>
              <a:rPr lang="en-GB" sz="6600" b="1" dirty="0">
                <a:latin typeface="Comic Sans MS" panose="030F0702030302020204" pitchFamily="66" charset="0"/>
              </a:rPr>
              <a:t>Sound</a:t>
            </a:r>
          </a:p>
        </p:txBody>
      </p:sp>
      <p:sp>
        <p:nvSpPr>
          <p:cNvPr id="3" name="Subtitle 2">
            <a:extLst>
              <a:ext uri="{FF2B5EF4-FFF2-40B4-BE49-F238E27FC236}">
                <a16:creationId xmlns:a16="http://schemas.microsoft.com/office/drawing/2014/main" id="{E3A98B51-684A-773B-A9A6-E3DB0E16777F}"/>
              </a:ext>
            </a:extLst>
          </p:cNvPr>
          <p:cNvSpPr>
            <a:spLocks noGrp="1"/>
          </p:cNvSpPr>
          <p:nvPr>
            <p:ph type="subTitle" idx="1"/>
          </p:nvPr>
        </p:nvSpPr>
        <p:spPr>
          <a:xfrm>
            <a:off x="477981" y="4872922"/>
            <a:ext cx="3933306" cy="1208141"/>
          </a:xfrm>
        </p:spPr>
        <p:txBody>
          <a:bodyPr>
            <a:normAutofit/>
          </a:bodyPr>
          <a:lstStyle/>
          <a:p>
            <a:pPr algn="l"/>
            <a:r>
              <a:rPr lang="en-GB" sz="2000" b="1" dirty="0">
                <a:latin typeface="Comic Sans MS" panose="030F0702030302020204" pitchFamily="66" charset="0"/>
              </a:rPr>
              <a:t>Kim Aplin and Caroline Nicol </a:t>
            </a:r>
          </a:p>
          <a:p>
            <a:pPr algn="l"/>
            <a:r>
              <a:rPr lang="en-GB" sz="2000" b="1" dirty="0">
                <a:latin typeface="Comic Sans MS" panose="030F0702030302020204" pitchFamily="66" charset="0"/>
              </a:rPr>
              <a:t>RA</a:t>
            </a:r>
            <a:r>
              <a:rPr lang="en-GB" sz="2000" b="1" dirty="0">
                <a:solidFill>
                  <a:schemeClr val="accent2"/>
                </a:solidFill>
                <a:latin typeface="Comic Sans MS" panose="030F0702030302020204" pitchFamily="66" charset="0"/>
              </a:rPr>
              <a:t>i</a:t>
            </a:r>
            <a:r>
              <a:rPr lang="en-GB" sz="2000" b="1" dirty="0">
                <a:latin typeface="Comic Sans MS" panose="030F0702030302020204" pitchFamily="66" charset="0"/>
              </a:rPr>
              <a:t>SE PSDOs, Aberdeenshire</a:t>
            </a:r>
          </a:p>
        </p:txBody>
      </p:sp>
      <p:pic>
        <p:nvPicPr>
          <p:cNvPr id="12" name="Picture 11">
            <a:extLst>
              <a:ext uri="{FF2B5EF4-FFF2-40B4-BE49-F238E27FC236}">
                <a16:creationId xmlns:a16="http://schemas.microsoft.com/office/drawing/2014/main" id="{4DDEDD6A-2F21-56DE-9B2E-7567BE8D7830}"/>
              </a:ext>
            </a:extLst>
          </p:cNvPr>
          <p:cNvPicPr>
            <a:picLocks noChangeAspect="1"/>
          </p:cNvPicPr>
          <p:nvPr/>
        </p:nvPicPr>
        <p:blipFill>
          <a:blip r:embed="rId9"/>
          <a:stretch>
            <a:fillRect/>
          </a:stretch>
        </p:blipFill>
        <p:spPr>
          <a:xfrm>
            <a:off x="10037430" y="5614437"/>
            <a:ext cx="1615580" cy="841321"/>
          </a:xfrm>
          <a:prstGeom prst="rect">
            <a:avLst/>
          </a:prstGeom>
        </p:spPr>
      </p:pic>
    </p:spTree>
    <p:extLst>
      <p:ext uri="{BB962C8B-B14F-4D97-AF65-F5344CB8AC3E}">
        <p14:creationId xmlns:p14="http://schemas.microsoft.com/office/powerpoint/2010/main" val="3339926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299117" y="297701"/>
            <a:ext cx="609790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6" name="TextBox 5">
            <a:extLst>
              <a:ext uri="{FF2B5EF4-FFF2-40B4-BE49-F238E27FC236}">
                <a16:creationId xmlns:a16="http://schemas.microsoft.com/office/drawing/2014/main" id="{65376277-FFE1-707C-DD49-DC862358B53C}"/>
              </a:ext>
            </a:extLst>
          </p:cNvPr>
          <p:cNvSpPr txBox="1"/>
          <p:nvPr/>
        </p:nvSpPr>
        <p:spPr>
          <a:xfrm>
            <a:off x="671513" y="909867"/>
            <a:ext cx="6097904" cy="1200329"/>
          </a:xfrm>
          <a:prstGeom prst="rect">
            <a:avLst/>
          </a:prstGeom>
          <a:noFill/>
        </p:spPr>
        <p:txBody>
          <a:bodyPr wrap="square">
            <a:spAutoFit/>
          </a:bodyPr>
          <a:lstStyle/>
          <a:p>
            <a:r>
              <a:rPr lang="en-GB" b="1" u="sng" dirty="0">
                <a:latin typeface="Comic Sans MS" panose="030F0702030302020204" pitchFamily="66" charset="0"/>
              </a:rPr>
              <a:t>Baking Tray Banjo</a:t>
            </a:r>
          </a:p>
          <a:p>
            <a:r>
              <a:rPr lang="en-GB" dirty="0">
                <a:latin typeface="Comic Sans MS" panose="030F0702030302020204" pitchFamily="66" charset="0"/>
              </a:rPr>
              <a:t>Elastic band </a:t>
            </a:r>
          </a:p>
          <a:p>
            <a:r>
              <a:rPr lang="en-GB" dirty="0">
                <a:latin typeface="Comic Sans MS" panose="030F0702030302020204" pitchFamily="66" charset="0"/>
              </a:rPr>
              <a:t>Baking tray</a:t>
            </a:r>
          </a:p>
          <a:p>
            <a:r>
              <a:rPr lang="en-GB" dirty="0">
                <a:latin typeface="Comic Sans MS" panose="030F0702030302020204" pitchFamily="66" charset="0"/>
              </a:rPr>
              <a:t>Bridge (triangular shaped piece of wood)</a:t>
            </a:r>
          </a:p>
        </p:txBody>
      </p:sp>
      <p:sp>
        <p:nvSpPr>
          <p:cNvPr id="7" name="Rectangle 8">
            <a:extLst>
              <a:ext uri="{FF2B5EF4-FFF2-40B4-BE49-F238E27FC236}">
                <a16:creationId xmlns:a16="http://schemas.microsoft.com/office/drawing/2014/main" id="{8F6552F6-8F13-4D27-06F4-5BEC30C553C4}"/>
              </a:ext>
            </a:extLst>
          </p:cNvPr>
          <p:cNvSpPr>
            <a:spLocks noChangeArrowheads="1"/>
          </p:cNvSpPr>
          <p:nvPr/>
        </p:nvSpPr>
        <p:spPr bwMode="auto">
          <a:xfrm>
            <a:off x="671513" y="2177357"/>
            <a:ext cx="148309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GB" altLang="en-US" b="1" u="sng" dirty="0">
                <a:latin typeface="Comic Sans MS" panose="030F0702030302020204" pitchFamily="66" charset="0"/>
                <a:ea typeface="Calibri" panose="020F0502020204030204" pitchFamily="34" charset="0"/>
                <a:cs typeface="Tahoma" panose="020B0604030504040204" pitchFamily="34" charset="0"/>
              </a:rPr>
              <a:t>What to do</a:t>
            </a:r>
            <a:endParaRPr lang="en-GB" altLang="en-US" dirty="0">
              <a:latin typeface="Comic Sans MS" panose="030F0702030302020204" pitchFamily="66" charset="0"/>
              <a:ea typeface="Calibri" panose="020F0502020204030204" pitchFamily="34" charset="0"/>
              <a:cs typeface="Tahoma" panose="020B0604030504040204" pitchFamily="34" charset="0"/>
            </a:endParaRPr>
          </a:p>
          <a:p>
            <a:endParaRPr lang="en-GB" altLang="en-US" dirty="0">
              <a:ea typeface="Calibri" panose="020F050202020403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750EFFF7-C441-6F8F-D412-DC0E666777CE}"/>
              </a:ext>
            </a:extLst>
          </p:cNvPr>
          <p:cNvPicPr>
            <a:picLocks noChangeAspect="1"/>
          </p:cNvPicPr>
          <p:nvPr/>
        </p:nvPicPr>
        <p:blipFill>
          <a:blip r:embed="rId4"/>
          <a:stretch>
            <a:fillRect/>
          </a:stretch>
        </p:blipFill>
        <p:spPr>
          <a:xfrm>
            <a:off x="671513" y="2722362"/>
            <a:ext cx="2627604" cy="1719221"/>
          </a:xfrm>
          <a:prstGeom prst="rect">
            <a:avLst/>
          </a:prstGeom>
        </p:spPr>
      </p:pic>
      <p:pic>
        <p:nvPicPr>
          <p:cNvPr id="9" name="Picture 8">
            <a:extLst>
              <a:ext uri="{FF2B5EF4-FFF2-40B4-BE49-F238E27FC236}">
                <a16:creationId xmlns:a16="http://schemas.microsoft.com/office/drawing/2014/main" id="{F1BBD1E0-B8DE-2563-F9F4-5F58883193B8}"/>
              </a:ext>
            </a:extLst>
          </p:cNvPr>
          <p:cNvPicPr>
            <a:picLocks noChangeAspect="1"/>
          </p:cNvPicPr>
          <p:nvPr/>
        </p:nvPicPr>
        <p:blipFill>
          <a:blip r:embed="rId5"/>
          <a:stretch>
            <a:fillRect/>
          </a:stretch>
        </p:blipFill>
        <p:spPr>
          <a:xfrm>
            <a:off x="7635021" y="987886"/>
            <a:ext cx="2377646" cy="1725318"/>
          </a:xfrm>
          <a:prstGeom prst="rect">
            <a:avLst/>
          </a:prstGeom>
        </p:spPr>
      </p:pic>
      <p:sp>
        <p:nvSpPr>
          <p:cNvPr id="11" name="TextBox 10">
            <a:extLst>
              <a:ext uri="{FF2B5EF4-FFF2-40B4-BE49-F238E27FC236}">
                <a16:creationId xmlns:a16="http://schemas.microsoft.com/office/drawing/2014/main" id="{D46A1CE6-BF3D-10FC-9981-8369F1B715E5}"/>
              </a:ext>
            </a:extLst>
          </p:cNvPr>
          <p:cNvSpPr txBox="1"/>
          <p:nvPr/>
        </p:nvSpPr>
        <p:spPr>
          <a:xfrm>
            <a:off x="600596" y="4681555"/>
            <a:ext cx="2977565" cy="1754326"/>
          </a:xfrm>
          <a:prstGeom prst="rect">
            <a:avLst/>
          </a:prstGeom>
          <a:noFill/>
        </p:spPr>
        <p:txBody>
          <a:bodyPr wrap="square">
            <a:spAutoFit/>
          </a:bodyPr>
          <a:lstStyle/>
          <a:p>
            <a:r>
              <a:rPr lang="en-GB" altLang="en-US" sz="1800" dirty="0">
                <a:latin typeface="Comic Sans MS" panose="030F0702030302020204" pitchFamily="66" charset="0"/>
                <a:ea typeface="Calibri" panose="020F0502020204030204" pitchFamily="34" charset="0"/>
                <a:cs typeface="Tahoma" panose="020B0604030504040204" pitchFamily="34" charset="0"/>
              </a:rPr>
              <a:t>Move the bridge down to one end of the baking tray</a:t>
            </a:r>
            <a:r>
              <a:rPr lang="en-GB" altLang="en-US" dirty="0">
                <a:latin typeface="Comic Sans MS" panose="030F0702030302020204" pitchFamily="66" charset="0"/>
                <a:ea typeface="Calibri" panose="020F0502020204030204" pitchFamily="34" charset="0"/>
                <a:cs typeface="Tahoma" panose="020B0604030504040204" pitchFamily="34" charset="0"/>
              </a:rPr>
              <a:t>.</a:t>
            </a:r>
            <a:endParaRPr lang="en-GB" altLang="en-US" sz="1800" dirty="0">
              <a:latin typeface="Comic Sans MS" panose="030F0702030302020204" pitchFamily="66" charset="0"/>
              <a:ea typeface="Calibri" panose="020F0502020204030204" pitchFamily="34" charset="0"/>
              <a:cs typeface="Tahoma" panose="020B0604030504040204" pitchFamily="34" charset="0"/>
            </a:endParaRPr>
          </a:p>
          <a:p>
            <a:r>
              <a:rPr lang="en-GB" altLang="en-US" sz="1800" dirty="0">
                <a:latin typeface="Comic Sans MS" panose="030F0702030302020204" pitchFamily="66" charset="0"/>
                <a:cs typeface="Calibri" panose="020F0502020204030204" pitchFamily="34" charset="0"/>
              </a:rPr>
              <a:t>Pluck the elastic band halfway along the longer length</a:t>
            </a:r>
            <a:endParaRPr lang="en-GB" altLang="en-US" sz="1050" dirty="0">
              <a:latin typeface="Comic Sans MS" panose="030F0702030302020204" pitchFamily="66" charset="0"/>
            </a:endParaRPr>
          </a:p>
        </p:txBody>
      </p:sp>
      <p:sp>
        <p:nvSpPr>
          <p:cNvPr id="13" name="TextBox 12">
            <a:extLst>
              <a:ext uri="{FF2B5EF4-FFF2-40B4-BE49-F238E27FC236}">
                <a16:creationId xmlns:a16="http://schemas.microsoft.com/office/drawing/2014/main" id="{F63C38D4-6BE3-4A6B-9A0F-2EEA35C2B353}"/>
              </a:ext>
            </a:extLst>
          </p:cNvPr>
          <p:cNvSpPr txBox="1"/>
          <p:nvPr/>
        </p:nvSpPr>
        <p:spPr>
          <a:xfrm>
            <a:off x="6256744" y="2790543"/>
            <a:ext cx="5334660" cy="2110129"/>
          </a:xfrm>
          <a:prstGeom prst="rect">
            <a:avLst/>
          </a:prstGeom>
          <a:noFill/>
        </p:spPr>
        <p:txBody>
          <a:bodyPr wrap="square">
            <a:spAutoFit/>
          </a:bodyPr>
          <a:lstStyle/>
          <a:p>
            <a:pPr algn="just">
              <a:lnSpc>
                <a:spcPct val="115000"/>
              </a:lnSpc>
              <a:spcAft>
                <a:spcPts val="1000"/>
              </a:spcAft>
            </a:pPr>
            <a:r>
              <a:rPr lang="en-GB" altLang="en-US" sz="1800" dirty="0">
                <a:latin typeface="Comic Sans MS" panose="030F0702030302020204" pitchFamily="66" charset="0"/>
                <a:ea typeface="Calibri" panose="020F0502020204030204" pitchFamily="34" charset="0"/>
                <a:cs typeface="Times New Roman" panose="02020603050405020304" pitchFamily="18" charset="0"/>
              </a:rPr>
              <a:t>Move the bridge 5cm closer to the other end of the tray. Pluck the elastic band on the same side as before, do you notice any difference in the sound?</a:t>
            </a:r>
            <a:endParaRPr lang="en-GB" altLang="en-US" dirty="0">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1000"/>
              </a:spcAft>
            </a:pPr>
            <a:r>
              <a:rPr lang="en-GB" altLang="en-US" sz="1800" dirty="0">
                <a:latin typeface="Comic Sans MS" panose="030F0702030302020204" pitchFamily="66" charset="0"/>
                <a:ea typeface="Calibri" panose="020F0502020204030204" pitchFamily="34" charset="0"/>
                <a:cs typeface="Times New Roman" panose="02020603050405020304" pitchFamily="18" charset="0"/>
              </a:rPr>
              <a:t>Is there a pattern between the pitch of the note and the length of the elastic band?</a:t>
            </a:r>
          </a:p>
        </p:txBody>
      </p:sp>
      <p:sp>
        <p:nvSpPr>
          <p:cNvPr id="15" name="TextBox 14">
            <a:extLst>
              <a:ext uri="{FF2B5EF4-FFF2-40B4-BE49-F238E27FC236}">
                <a16:creationId xmlns:a16="http://schemas.microsoft.com/office/drawing/2014/main" id="{3A7D7697-B2BA-215D-51FD-CC2D2AF6EB55}"/>
              </a:ext>
            </a:extLst>
          </p:cNvPr>
          <p:cNvSpPr txBox="1"/>
          <p:nvPr/>
        </p:nvSpPr>
        <p:spPr>
          <a:xfrm>
            <a:off x="3901473" y="4978011"/>
            <a:ext cx="5751038" cy="1754326"/>
          </a:xfrm>
          <a:prstGeom prst="rect">
            <a:avLst/>
          </a:prstGeom>
          <a:noFill/>
        </p:spPr>
        <p:txBody>
          <a:bodyPr wrap="square">
            <a:spAutoFit/>
          </a:bodyPr>
          <a:lstStyle/>
          <a:p>
            <a:pPr algn="just"/>
            <a:r>
              <a:rPr lang="en-GB" b="1" dirty="0">
                <a:latin typeface="Comic Sans MS" panose="030F0702030302020204" pitchFamily="66" charset="0"/>
              </a:rPr>
              <a:t>Taking it further…</a:t>
            </a:r>
          </a:p>
          <a:p>
            <a:pPr algn="just"/>
            <a:r>
              <a:rPr lang="en-GB" dirty="0">
                <a:latin typeface="Comic Sans MS" panose="030F0702030302020204" pitchFamily="66" charset="0"/>
              </a:rPr>
              <a:t>Was this investigation a fair test? </a:t>
            </a:r>
          </a:p>
          <a:p>
            <a:pPr algn="just"/>
            <a:r>
              <a:rPr lang="en-GB" dirty="0">
                <a:latin typeface="Comic Sans MS" panose="030F0702030302020204" pitchFamily="66" charset="0"/>
              </a:rPr>
              <a:t>Can you suggest another investigation?</a:t>
            </a:r>
          </a:p>
          <a:p>
            <a:pPr algn="just"/>
            <a:r>
              <a:rPr lang="en-GB" dirty="0">
                <a:latin typeface="Comic Sans MS" panose="030F0702030302020204" pitchFamily="66" charset="0"/>
              </a:rPr>
              <a:t>Write down your suggestion for another investigation making clear how you would ensure it was a fair test.</a:t>
            </a:r>
          </a:p>
        </p:txBody>
      </p:sp>
      <p:sp>
        <p:nvSpPr>
          <p:cNvPr id="16" name="TextBox 15">
            <a:extLst>
              <a:ext uri="{FF2B5EF4-FFF2-40B4-BE49-F238E27FC236}">
                <a16:creationId xmlns:a16="http://schemas.microsoft.com/office/drawing/2014/main" id="{4396C167-E741-8DDB-44D5-92C32F17E18E}"/>
              </a:ext>
            </a:extLst>
          </p:cNvPr>
          <p:cNvSpPr txBox="1"/>
          <p:nvPr/>
        </p:nvSpPr>
        <p:spPr>
          <a:xfrm>
            <a:off x="285750" y="2676409"/>
            <a:ext cx="314846" cy="369332"/>
          </a:xfrm>
          <a:prstGeom prst="rect">
            <a:avLst/>
          </a:prstGeom>
          <a:noFill/>
        </p:spPr>
        <p:txBody>
          <a:bodyPr wrap="square" rtlCol="0">
            <a:spAutoFit/>
          </a:bodyPr>
          <a:lstStyle/>
          <a:p>
            <a:pPr algn="ctr"/>
            <a:r>
              <a:rPr lang="en-GB" dirty="0">
                <a:latin typeface="Comic Sans MS" panose="030F0702030302020204" pitchFamily="66" charset="0"/>
              </a:rPr>
              <a:t>1</a:t>
            </a:r>
          </a:p>
        </p:txBody>
      </p:sp>
      <p:sp>
        <p:nvSpPr>
          <p:cNvPr id="19" name="TextBox 18">
            <a:extLst>
              <a:ext uri="{FF2B5EF4-FFF2-40B4-BE49-F238E27FC236}">
                <a16:creationId xmlns:a16="http://schemas.microsoft.com/office/drawing/2014/main" id="{4D55C40A-4988-28B7-27AE-467FA28CD97E}"/>
              </a:ext>
            </a:extLst>
          </p:cNvPr>
          <p:cNvSpPr txBox="1"/>
          <p:nvPr/>
        </p:nvSpPr>
        <p:spPr>
          <a:xfrm>
            <a:off x="7181956" y="933407"/>
            <a:ext cx="304694" cy="379141"/>
          </a:xfrm>
          <a:prstGeom prst="rect">
            <a:avLst/>
          </a:prstGeom>
          <a:noFill/>
        </p:spPr>
        <p:txBody>
          <a:bodyPr wrap="square" rtlCol="0">
            <a:spAutoFit/>
          </a:bodyPr>
          <a:lstStyle/>
          <a:p>
            <a:pPr algn="ctr"/>
            <a:r>
              <a:rPr lang="en-GB" dirty="0">
                <a:latin typeface="Comic Sans MS" panose="030F0702030302020204" pitchFamily="66" charset="0"/>
              </a:rPr>
              <a:t>2</a:t>
            </a:r>
          </a:p>
        </p:txBody>
      </p:sp>
    </p:spTree>
    <p:extLst>
      <p:ext uri="{BB962C8B-B14F-4D97-AF65-F5344CB8AC3E}">
        <p14:creationId xmlns:p14="http://schemas.microsoft.com/office/powerpoint/2010/main" val="261733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404592" y="307720"/>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6" name="TextBox 5">
            <a:extLst>
              <a:ext uri="{FF2B5EF4-FFF2-40B4-BE49-F238E27FC236}">
                <a16:creationId xmlns:a16="http://schemas.microsoft.com/office/drawing/2014/main" id="{03F43546-58A0-6A74-7E9B-4E2934D9410B}"/>
              </a:ext>
            </a:extLst>
          </p:cNvPr>
          <p:cNvSpPr txBox="1"/>
          <p:nvPr/>
        </p:nvSpPr>
        <p:spPr>
          <a:xfrm>
            <a:off x="290870" y="1220248"/>
            <a:ext cx="3113722" cy="1815882"/>
          </a:xfrm>
          <a:prstGeom prst="rect">
            <a:avLst/>
          </a:prstGeom>
          <a:noFill/>
        </p:spPr>
        <p:txBody>
          <a:bodyPr wrap="square">
            <a:spAutoFit/>
          </a:bodyPr>
          <a:lstStyle/>
          <a:p>
            <a:r>
              <a:rPr lang="en-GB" altLang="en-US" sz="1600" b="1" dirty="0">
                <a:latin typeface="Comic Sans MS" panose="030F0702030302020204" pitchFamily="66" charset="0"/>
                <a:ea typeface="Calibri" panose="020F0502020204030204" pitchFamily="34" charset="0"/>
                <a:cs typeface="Tahoma" panose="020B0604030504040204" pitchFamily="34" charset="0"/>
              </a:rPr>
              <a:t>You will need:</a:t>
            </a:r>
            <a:endParaRPr lang="en-GB" altLang="en-US" sz="1600" dirty="0">
              <a:latin typeface="Comic Sans MS" panose="030F0702030302020204" pitchFamily="66" charset="0"/>
              <a:ea typeface="Calibri" panose="020F0502020204030204" pitchFamily="34" charset="0"/>
              <a:cs typeface="Tahoma" panose="020B0604030504040204" pitchFamily="34" charset="0"/>
            </a:endParaRPr>
          </a:p>
          <a:p>
            <a:r>
              <a:rPr lang="en-GB" altLang="en-US" sz="1600" dirty="0">
                <a:latin typeface="Comic Sans MS" panose="030F0702030302020204" pitchFamily="66" charset="0"/>
                <a:ea typeface="Calibri" panose="020F0502020204030204" pitchFamily="34" charset="0"/>
                <a:cs typeface="Tahoma" panose="020B0604030504040204" pitchFamily="34" charset="0"/>
              </a:rPr>
              <a:t>1 wide elastic bands</a:t>
            </a:r>
          </a:p>
          <a:p>
            <a:r>
              <a:rPr lang="en-GB" altLang="en-US" sz="1600" dirty="0">
                <a:latin typeface="Comic Sans MS" panose="030F0702030302020204" pitchFamily="66" charset="0"/>
                <a:ea typeface="Calibri" panose="020F0502020204030204" pitchFamily="34" charset="0"/>
                <a:cs typeface="Tahoma" panose="020B0604030504040204" pitchFamily="34" charset="0"/>
              </a:rPr>
              <a:t>2 shorter thinner elastic bands</a:t>
            </a:r>
          </a:p>
          <a:p>
            <a:r>
              <a:rPr lang="en-GB" altLang="en-US" sz="1600" dirty="0">
                <a:latin typeface="Comic Sans MS" panose="030F0702030302020204" pitchFamily="66" charset="0"/>
                <a:ea typeface="Calibri" panose="020F0502020204030204" pitchFamily="34" charset="0"/>
                <a:cs typeface="Tahoma" panose="020B0604030504040204" pitchFamily="34" charset="0"/>
              </a:rPr>
              <a:t>2 jumbo lollipop sticks</a:t>
            </a:r>
          </a:p>
          <a:p>
            <a:r>
              <a:rPr lang="en-GB" altLang="en-US" sz="1600" dirty="0">
                <a:latin typeface="Comic Sans MS" panose="030F0702030302020204" pitchFamily="66" charset="0"/>
                <a:ea typeface="Calibri" panose="020F0502020204030204" pitchFamily="34" charset="0"/>
                <a:cs typeface="Tahoma" panose="020B0604030504040204" pitchFamily="34" charset="0"/>
              </a:rPr>
              <a:t>A straw</a:t>
            </a:r>
          </a:p>
          <a:p>
            <a:r>
              <a:rPr lang="en-GB" altLang="en-US" sz="1600" dirty="0">
                <a:latin typeface="Comic Sans MS" panose="030F0702030302020204" pitchFamily="66" charset="0"/>
                <a:ea typeface="Calibri" panose="020F0502020204030204" pitchFamily="34" charset="0"/>
                <a:cs typeface="Tahoma" panose="020B0604030504040204" pitchFamily="34" charset="0"/>
              </a:rPr>
              <a:t>scissors</a:t>
            </a:r>
            <a:endParaRPr lang="en-GB" sz="1600" dirty="0">
              <a:latin typeface="Comic Sans MS" panose="030F0702030302020204" pitchFamily="66" charset="0"/>
            </a:endParaRPr>
          </a:p>
        </p:txBody>
      </p:sp>
      <p:pic>
        <p:nvPicPr>
          <p:cNvPr id="7" name="Picture 6">
            <a:extLst>
              <a:ext uri="{FF2B5EF4-FFF2-40B4-BE49-F238E27FC236}">
                <a16:creationId xmlns:a16="http://schemas.microsoft.com/office/drawing/2014/main" id="{3CA20B85-738B-1CCC-EA02-C80D9726AF69}"/>
              </a:ext>
            </a:extLst>
          </p:cNvPr>
          <p:cNvPicPr>
            <a:picLocks noChangeAspect="1"/>
          </p:cNvPicPr>
          <p:nvPr/>
        </p:nvPicPr>
        <p:blipFill>
          <a:blip r:embed="rId4"/>
          <a:stretch>
            <a:fillRect/>
          </a:stretch>
        </p:blipFill>
        <p:spPr>
          <a:xfrm>
            <a:off x="525742" y="3036130"/>
            <a:ext cx="1321989" cy="1262286"/>
          </a:xfrm>
          <a:prstGeom prst="rect">
            <a:avLst/>
          </a:prstGeom>
        </p:spPr>
      </p:pic>
      <p:sp>
        <p:nvSpPr>
          <p:cNvPr id="9" name="TextBox 8">
            <a:extLst>
              <a:ext uri="{FF2B5EF4-FFF2-40B4-BE49-F238E27FC236}">
                <a16:creationId xmlns:a16="http://schemas.microsoft.com/office/drawing/2014/main" id="{E3A27732-24F3-253A-407E-93B562BD942B}"/>
              </a:ext>
            </a:extLst>
          </p:cNvPr>
          <p:cNvSpPr txBox="1"/>
          <p:nvPr/>
        </p:nvSpPr>
        <p:spPr>
          <a:xfrm>
            <a:off x="3081513" y="1364184"/>
            <a:ext cx="8049422" cy="2237536"/>
          </a:xfrm>
          <a:prstGeom prst="rect">
            <a:avLst/>
          </a:prstGeom>
          <a:noFill/>
        </p:spPr>
        <p:txBody>
          <a:bodyPr wrap="square">
            <a:spAutoFit/>
          </a:bodyPr>
          <a:lstStyle/>
          <a:p>
            <a:pPr indent="-270510" eaLnBrk="1" hangingPunct="1">
              <a:lnSpc>
                <a:spcPct val="115000"/>
              </a:lnSpc>
              <a:spcAft>
                <a:spcPts val="1000"/>
              </a:spcAft>
              <a:defRPr/>
            </a:pPr>
            <a:r>
              <a:rPr lang="en-GB" sz="1600" b="1" dirty="0">
                <a:latin typeface="Comic Sans MS" panose="030F0702030302020204" pitchFamily="66" charset="0"/>
                <a:ea typeface="Tahoma" panose="020B0604030504040204" pitchFamily="34" charset="0"/>
                <a:cs typeface="Tahoma" panose="020B0604030504040204" pitchFamily="34" charset="0"/>
              </a:rPr>
              <a:t>What to do:</a:t>
            </a:r>
          </a:p>
          <a:p>
            <a:pPr indent="-270510" eaLnBrk="1" hangingPunct="1">
              <a:spcAft>
                <a:spcPts val="1000"/>
              </a:spcAft>
              <a:defRPr/>
            </a:pPr>
            <a:r>
              <a:rPr lang="en-GB" sz="1600" dirty="0">
                <a:latin typeface="Comic Sans MS" panose="030F0702030302020204" pitchFamily="66" charset="0"/>
                <a:ea typeface="Tahoma" panose="020B0604030504040204" pitchFamily="34" charset="0"/>
                <a:cs typeface="Tahoma" panose="020B0604030504040204" pitchFamily="34" charset="0"/>
              </a:rPr>
              <a:t>Put one of the lollipop sticks on the table.</a:t>
            </a:r>
          </a:p>
          <a:p>
            <a:pPr indent="-270510" eaLnBrk="1" hangingPunct="1">
              <a:spcAft>
                <a:spcPts val="1000"/>
              </a:spcAft>
              <a:defRPr/>
            </a:pPr>
            <a:r>
              <a:rPr lang="en-GB" sz="1600" dirty="0">
                <a:latin typeface="Comic Sans MS" panose="030F0702030302020204" pitchFamily="66" charset="0"/>
                <a:ea typeface="Tahoma" panose="020B0604030504040204" pitchFamily="34" charset="0"/>
                <a:cs typeface="Tahoma" panose="020B0604030504040204" pitchFamily="34" charset="0"/>
              </a:rPr>
              <a:t>Stretch the longer, thicker elastic band over the lollipop stick. Cut  2 pieces of straw 2cm in length</a:t>
            </a:r>
          </a:p>
          <a:p>
            <a:pPr eaLnBrk="1" hangingPunct="1">
              <a:spcAft>
                <a:spcPts val="1000"/>
              </a:spcAft>
              <a:defRPr/>
            </a:pPr>
            <a:r>
              <a:rPr lang="en-GB" sz="1600" dirty="0">
                <a:latin typeface="Comic Sans MS" panose="030F0702030302020204" pitchFamily="66" charset="0"/>
                <a:ea typeface="Tahoma" panose="020B0604030504040204" pitchFamily="34" charset="0"/>
                <a:cs typeface="Tahoma" panose="020B0604030504040204" pitchFamily="34" charset="0"/>
              </a:rPr>
              <a:t>Take one of the pieces of straw and put it under the elastic band about 3cm from one end of the lollipop stick and put the other piece of straw on top of the elastic band the same distance from the other end of the lollipop stick.</a:t>
            </a:r>
          </a:p>
        </p:txBody>
      </p:sp>
      <p:pic>
        <p:nvPicPr>
          <p:cNvPr id="10" name="Picture 9">
            <a:extLst>
              <a:ext uri="{FF2B5EF4-FFF2-40B4-BE49-F238E27FC236}">
                <a16:creationId xmlns:a16="http://schemas.microsoft.com/office/drawing/2014/main" id="{53BBD8FE-2CCE-DF95-0282-19ED02992DD7}"/>
              </a:ext>
            </a:extLst>
          </p:cNvPr>
          <p:cNvPicPr>
            <a:picLocks noChangeAspect="1"/>
          </p:cNvPicPr>
          <p:nvPr/>
        </p:nvPicPr>
        <p:blipFill>
          <a:blip r:embed="rId5"/>
          <a:stretch>
            <a:fillRect/>
          </a:stretch>
        </p:blipFill>
        <p:spPr>
          <a:xfrm>
            <a:off x="9376075" y="3417738"/>
            <a:ext cx="2261298" cy="499069"/>
          </a:xfrm>
          <a:prstGeom prst="rect">
            <a:avLst/>
          </a:prstGeom>
        </p:spPr>
      </p:pic>
      <p:sp>
        <p:nvSpPr>
          <p:cNvPr id="15" name="Rectangle 5">
            <a:extLst>
              <a:ext uri="{FF2B5EF4-FFF2-40B4-BE49-F238E27FC236}">
                <a16:creationId xmlns:a16="http://schemas.microsoft.com/office/drawing/2014/main" id="{87F349AA-58DF-9F16-6798-1CD5A7D39B63}"/>
              </a:ext>
            </a:extLst>
          </p:cNvPr>
          <p:cNvSpPr>
            <a:spLocks noChangeArrowheads="1"/>
          </p:cNvSpPr>
          <p:nvPr/>
        </p:nvSpPr>
        <p:spPr bwMode="auto">
          <a:xfrm>
            <a:off x="3816221" y="4716555"/>
            <a:ext cx="629120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dirty="0">
                <a:latin typeface="Comic Sans MS" panose="030F0702030302020204" pitchFamily="66" charset="0"/>
                <a:ea typeface="Calibri" panose="020F0502020204030204" pitchFamily="34" charset="0"/>
                <a:cs typeface="Tahoma" panose="020B0604030504040204" pitchFamily="34" charset="0"/>
              </a:rPr>
              <a:t>Hold the kazoo so the gap between the lollipop sticks is between your lips and blow. </a:t>
            </a:r>
          </a:p>
          <a:p>
            <a:endParaRPr lang="en-GB" altLang="en-US" sz="1600" dirty="0">
              <a:latin typeface="Comic Sans MS" panose="030F0702030302020204" pitchFamily="66" charset="0"/>
              <a:ea typeface="Calibri" panose="020F0502020204030204" pitchFamily="34" charset="0"/>
              <a:cs typeface="Tahoma" panose="020B0604030504040204" pitchFamily="34" charset="0"/>
            </a:endParaRPr>
          </a:p>
          <a:p>
            <a:r>
              <a:rPr lang="en-GB" altLang="en-US" sz="1600" dirty="0">
                <a:latin typeface="Comic Sans MS" panose="030F0702030302020204" pitchFamily="66" charset="0"/>
                <a:ea typeface="Calibri" panose="020F0502020204030204" pitchFamily="34" charset="0"/>
                <a:cs typeface="Tahoma" panose="020B0604030504040204" pitchFamily="34" charset="0"/>
              </a:rPr>
              <a:t>Move the straws to 4cm from each end of the lollipop stick and blow as before. </a:t>
            </a:r>
          </a:p>
          <a:p>
            <a:endParaRPr lang="en-GB" altLang="en-US" sz="1600" dirty="0">
              <a:latin typeface="Comic Sans MS" panose="030F0702030302020204" pitchFamily="66" charset="0"/>
              <a:ea typeface="Calibri" panose="020F0502020204030204" pitchFamily="34" charset="0"/>
              <a:cs typeface="Tahoma" panose="020B0604030504040204" pitchFamily="34" charset="0"/>
            </a:endParaRPr>
          </a:p>
          <a:p>
            <a:r>
              <a:rPr lang="en-GB" altLang="en-US" sz="1600" dirty="0">
                <a:latin typeface="Comic Sans MS" panose="030F0702030302020204" pitchFamily="66" charset="0"/>
                <a:ea typeface="Calibri" panose="020F0502020204030204" pitchFamily="34" charset="0"/>
                <a:cs typeface="Tahoma" panose="020B0604030504040204" pitchFamily="34" charset="0"/>
              </a:rPr>
              <a:t>Did you notice any change in the note?  </a:t>
            </a:r>
            <a:endParaRPr lang="en-GB" altLang="en-US" sz="1600" dirty="0">
              <a:latin typeface="Comic Sans MS" panose="030F0702030302020204" pitchFamily="66" charset="0"/>
            </a:endParaRPr>
          </a:p>
        </p:txBody>
      </p:sp>
      <p:pic>
        <p:nvPicPr>
          <p:cNvPr id="16" name="Picture 15">
            <a:extLst>
              <a:ext uri="{FF2B5EF4-FFF2-40B4-BE49-F238E27FC236}">
                <a16:creationId xmlns:a16="http://schemas.microsoft.com/office/drawing/2014/main" id="{F178D676-1734-9F3E-C699-5D64BF369C6E}"/>
              </a:ext>
            </a:extLst>
          </p:cNvPr>
          <p:cNvPicPr>
            <a:picLocks noChangeAspect="1"/>
          </p:cNvPicPr>
          <p:nvPr/>
        </p:nvPicPr>
        <p:blipFill>
          <a:blip r:embed="rId6"/>
          <a:stretch>
            <a:fillRect/>
          </a:stretch>
        </p:blipFill>
        <p:spPr>
          <a:xfrm>
            <a:off x="9376075" y="4311086"/>
            <a:ext cx="2290183" cy="465280"/>
          </a:xfrm>
          <a:prstGeom prst="rect">
            <a:avLst/>
          </a:prstGeom>
        </p:spPr>
      </p:pic>
      <p:sp>
        <p:nvSpPr>
          <p:cNvPr id="17" name="TextBox 16">
            <a:extLst>
              <a:ext uri="{FF2B5EF4-FFF2-40B4-BE49-F238E27FC236}">
                <a16:creationId xmlns:a16="http://schemas.microsoft.com/office/drawing/2014/main" id="{FE73C958-0494-17DD-3093-4B56F5125050}"/>
              </a:ext>
            </a:extLst>
          </p:cNvPr>
          <p:cNvSpPr txBox="1"/>
          <p:nvPr/>
        </p:nvSpPr>
        <p:spPr>
          <a:xfrm>
            <a:off x="5219851" y="931298"/>
            <a:ext cx="2047912" cy="400110"/>
          </a:xfrm>
          <a:prstGeom prst="rect">
            <a:avLst/>
          </a:prstGeom>
          <a:noFill/>
        </p:spPr>
        <p:txBody>
          <a:bodyPr wrap="square" rtlCol="0">
            <a:spAutoFit/>
          </a:bodyPr>
          <a:lstStyle/>
          <a:p>
            <a:r>
              <a:rPr lang="en-GB" altLang="en-US" sz="2000" b="1" u="sng" dirty="0">
                <a:latin typeface="Comic Sans MS" panose="030F0702030302020204" pitchFamily="66" charset="0"/>
                <a:ea typeface="Calibri" panose="020F0502020204030204" pitchFamily="34" charset="0"/>
                <a:cs typeface="Tahoma" panose="020B0604030504040204" pitchFamily="34" charset="0"/>
              </a:rPr>
              <a:t>Make a Kazoo</a:t>
            </a:r>
            <a:endParaRPr lang="en-GB" sz="2000" u="sng" dirty="0">
              <a:latin typeface="Comic Sans MS" panose="030F0702030302020204" pitchFamily="66" charset="0"/>
            </a:endParaRPr>
          </a:p>
        </p:txBody>
      </p:sp>
      <p:sp>
        <p:nvSpPr>
          <p:cNvPr id="19" name="TextBox 18">
            <a:extLst>
              <a:ext uri="{FF2B5EF4-FFF2-40B4-BE49-F238E27FC236}">
                <a16:creationId xmlns:a16="http://schemas.microsoft.com/office/drawing/2014/main" id="{E22A69F9-7684-A9AD-5428-34F6EB043B24}"/>
              </a:ext>
            </a:extLst>
          </p:cNvPr>
          <p:cNvSpPr txBox="1"/>
          <p:nvPr/>
        </p:nvSpPr>
        <p:spPr>
          <a:xfrm>
            <a:off x="3081513" y="3667272"/>
            <a:ext cx="6097904" cy="830997"/>
          </a:xfrm>
          <a:prstGeom prst="rect">
            <a:avLst/>
          </a:prstGeom>
          <a:noFill/>
        </p:spPr>
        <p:txBody>
          <a:bodyPr wrap="square">
            <a:spAutoFit/>
          </a:bodyPr>
          <a:lstStyle/>
          <a:p>
            <a:pPr algn="just"/>
            <a:r>
              <a:rPr lang="en-GB" altLang="en-US" sz="1600" dirty="0">
                <a:latin typeface="Comic Sans MS" panose="030F0702030302020204" pitchFamily="66" charset="0"/>
                <a:ea typeface="Calibri" panose="020F0502020204030204" pitchFamily="34" charset="0"/>
                <a:cs typeface="Tahoma" panose="020B0604030504040204" pitchFamily="34" charset="0"/>
              </a:rPr>
              <a:t>Place the other lollipop stick on top making a sandwich with the straws, Hold the lollipop sticks firmly together</a:t>
            </a:r>
            <a:r>
              <a:rPr lang="en-GB" altLang="en-US" sz="1600" b="1" dirty="0">
                <a:latin typeface="Comic Sans MS" panose="030F0702030302020204" pitchFamily="66" charset="0"/>
                <a:ea typeface="Calibri" panose="020F0502020204030204" pitchFamily="34" charset="0"/>
                <a:cs typeface="Tahoma" panose="020B0604030504040204" pitchFamily="34" charset="0"/>
              </a:rPr>
              <a:t> </a:t>
            </a:r>
            <a:r>
              <a:rPr lang="en-GB" altLang="en-US" sz="1600" dirty="0">
                <a:latin typeface="Comic Sans MS" panose="030F0702030302020204" pitchFamily="66" charset="0"/>
                <a:ea typeface="Calibri" panose="020F0502020204030204" pitchFamily="34" charset="0"/>
                <a:cs typeface="Tahoma" panose="020B0604030504040204" pitchFamily="34" charset="0"/>
              </a:rPr>
              <a:t>using the two shorter, thinner elastic bands.</a:t>
            </a:r>
            <a:endParaRPr lang="en-GB" altLang="en-US" sz="1000" dirty="0">
              <a:latin typeface="Comic Sans MS" panose="030F0702030302020204" pitchFamily="66" charset="0"/>
              <a:ea typeface="Calibri" panose="020F050202020403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4A83A310-98FC-1871-F459-920204F3A07E}"/>
              </a:ext>
            </a:extLst>
          </p:cNvPr>
          <p:cNvSpPr txBox="1"/>
          <p:nvPr/>
        </p:nvSpPr>
        <p:spPr>
          <a:xfrm>
            <a:off x="222154" y="4962777"/>
            <a:ext cx="3182438" cy="1569660"/>
          </a:xfrm>
          <a:prstGeom prst="rect">
            <a:avLst/>
          </a:prstGeom>
          <a:noFill/>
        </p:spPr>
        <p:txBody>
          <a:bodyPr wrap="square">
            <a:spAutoFit/>
          </a:bodyPr>
          <a:lstStyle/>
          <a:p>
            <a:pPr algn="just"/>
            <a:r>
              <a:rPr lang="en-GB" sz="1600" dirty="0">
                <a:latin typeface="Comic Sans MS" panose="030F0702030302020204" pitchFamily="66" charset="0"/>
              </a:rPr>
              <a:t>If you substitute the lolly sticks for two 30 cm transparent plastic rulers, you should be able to see the elastic band vibrating as you play this version of the Kazoo. </a:t>
            </a:r>
          </a:p>
        </p:txBody>
      </p:sp>
    </p:spTree>
    <p:extLst>
      <p:ext uri="{BB962C8B-B14F-4D97-AF65-F5344CB8AC3E}">
        <p14:creationId xmlns:p14="http://schemas.microsoft.com/office/powerpoint/2010/main" val="281126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81513" y="332796"/>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6" name="TextBox 5">
            <a:extLst>
              <a:ext uri="{FF2B5EF4-FFF2-40B4-BE49-F238E27FC236}">
                <a16:creationId xmlns:a16="http://schemas.microsoft.com/office/drawing/2014/main" id="{E63A03FE-7E7D-3C94-9943-DC40745DFE6D}"/>
              </a:ext>
            </a:extLst>
          </p:cNvPr>
          <p:cNvSpPr txBox="1"/>
          <p:nvPr/>
        </p:nvSpPr>
        <p:spPr>
          <a:xfrm>
            <a:off x="4758690" y="1097280"/>
            <a:ext cx="2674620" cy="400110"/>
          </a:xfrm>
          <a:prstGeom prst="rect">
            <a:avLst/>
          </a:prstGeom>
          <a:noFill/>
        </p:spPr>
        <p:txBody>
          <a:bodyPr wrap="square" rtlCol="0">
            <a:spAutoFit/>
          </a:bodyPr>
          <a:lstStyle/>
          <a:p>
            <a:pPr algn="ctr"/>
            <a:r>
              <a:rPr lang="en-GB" sz="2000" b="1" u="sng" dirty="0">
                <a:latin typeface="Comic Sans MS" panose="030F0702030302020204" pitchFamily="66" charset="0"/>
              </a:rPr>
              <a:t>Make a </a:t>
            </a:r>
            <a:r>
              <a:rPr lang="en-GB" sz="2000" b="1" u="sng" dirty="0" err="1">
                <a:latin typeface="Comic Sans MS" panose="030F0702030302020204" pitchFamily="66" charset="0"/>
              </a:rPr>
              <a:t>Flazoot</a:t>
            </a:r>
            <a:endParaRPr lang="en-GB" sz="2000" b="1" u="sng" dirty="0">
              <a:latin typeface="Comic Sans MS" panose="030F0702030302020204" pitchFamily="66" charset="0"/>
            </a:endParaRPr>
          </a:p>
        </p:txBody>
      </p:sp>
      <p:sp>
        <p:nvSpPr>
          <p:cNvPr id="7" name="TextBox 6">
            <a:extLst>
              <a:ext uri="{FF2B5EF4-FFF2-40B4-BE49-F238E27FC236}">
                <a16:creationId xmlns:a16="http://schemas.microsoft.com/office/drawing/2014/main" id="{B899AC2E-6BB7-F2C8-B153-A17052D7F85D}"/>
              </a:ext>
            </a:extLst>
          </p:cNvPr>
          <p:cNvSpPr txBox="1"/>
          <p:nvPr/>
        </p:nvSpPr>
        <p:spPr>
          <a:xfrm>
            <a:off x="480060" y="1529282"/>
            <a:ext cx="8549640" cy="5016758"/>
          </a:xfrm>
          <a:prstGeom prst="rect">
            <a:avLst/>
          </a:prstGeom>
          <a:noFill/>
        </p:spPr>
        <p:txBody>
          <a:bodyPr wrap="square" rtlCol="0">
            <a:spAutoFit/>
          </a:bodyPr>
          <a:lstStyle/>
          <a:p>
            <a:r>
              <a:rPr lang="en-GB" sz="1600" b="1" dirty="0">
                <a:latin typeface="Comic Sans MS" panose="030F0702030302020204" pitchFamily="66" charset="0"/>
              </a:rPr>
              <a:t>You will need:</a:t>
            </a:r>
          </a:p>
          <a:p>
            <a:r>
              <a:rPr lang="en-GB" sz="1600" dirty="0">
                <a:latin typeface="Comic Sans MS" panose="030F0702030302020204" pitchFamily="66" charset="0"/>
              </a:rPr>
              <a:t>2 balloons</a:t>
            </a:r>
          </a:p>
          <a:p>
            <a:r>
              <a:rPr lang="en-GB" sz="1600" dirty="0">
                <a:latin typeface="Comic Sans MS" panose="030F0702030302020204" pitchFamily="66" charset="0"/>
              </a:rPr>
              <a:t>2 elastic bands</a:t>
            </a:r>
          </a:p>
          <a:p>
            <a:r>
              <a:rPr lang="en-GB" sz="1600" dirty="0">
                <a:latin typeface="Comic Sans MS" panose="030F0702030302020204" pitchFamily="66" charset="0"/>
              </a:rPr>
              <a:t>A cardboard tube about 10cm long, 2.5 cm diameter and 4 mm thick with a 1.2 cm hole cut halfway along one side</a:t>
            </a:r>
          </a:p>
          <a:p>
            <a:endParaRPr lang="en-GB" sz="1600" dirty="0">
              <a:latin typeface="Comic Sans MS" panose="030F0702030302020204" pitchFamily="66" charset="0"/>
            </a:endParaRPr>
          </a:p>
          <a:p>
            <a:pPr algn="just"/>
            <a:r>
              <a:rPr lang="en-GB" sz="1600" b="1" dirty="0">
                <a:latin typeface="Comic Sans MS" panose="030F0702030302020204" pitchFamily="66" charset="0"/>
              </a:rPr>
              <a:t>What to do</a:t>
            </a:r>
            <a:r>
              <a:rPr lang="en-GB" sz="1600" dirty="0">
                <a:latin typeface="Comic Sans MS" panose="030F0702030302020204" pitchFamily="66" charset="0"/>
              </a:rPr>
              <a:t>:</a:t>
            </a:r>
          </a:p>
          <a:p>
            <a:pPr algn="just"/>
            <a:r>
              <a:rPr lang="en-GB" sz="1600" dirty="0">
                <a:latin typeface="Comic Sans MS" panose="030F0702030302020204" pitchFamily="66" charset="0"/>
              </a:rPr>
              <a:t>Decorate the tube – you could use stickers, paint and/or felt pens.</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Cut the neck off a balloon and stretch it over one end of the tube. Make sure it is tightly stretched across the end of the tube and then fix it firmly in place using an elastic band. Do the same at the other end of the tube.</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Put your lips up to the hole and gently blow across it. When you get a continuous sound, you can change its pitch by pressing in on one of the ends then try pressing on both ends.  How many notes can you  make? </a:t>
            </a:r>
          </a:p>
          <a:p>
            <a:pPr algn="just"/>
            <a:endParaRPr lang="en-GB" sz="1600" dirty="0">
              <a:latin typeface="Comic Sans MS" panose="030F0702030302020204" pitchFamily="66" charset="0"/>
            </a:endParaRPr>
          </a:p>
          <a:p>
            <a:pPr algn="just"/>
            <a:endParaRPr lang="en-GB" sz="1600" dirty="0">
              <a:latin typeface="Comic Sans MS" panose="030F0702030302020204" pitchFamily="66" charset="0"/>
            </a:endParaRPr>
          </a:p>
          <a:p>
            <a:pPr algn="just"/>
            <a:r>
              <a:rPr lang="en-GB" sz="1600" b="1" dirty="0">
                <a:latin typeface="Comic Sans MS" panose="030F0702030302020204" pitchFamily="66" charset="0"/>
              </a:rPr>
              <a:t>NB Ensure the carboard tubes are clean.</a:t>
            </a:r>
          </a:p>
          <a:p>
            <a:pPr algn="just"/>
            <a:r>
              <a:rPr lang="en-GB" sz="1600" b="1" dirty="0">
                <a:latin typeface="Comic Sans MS" panose="030F0702030302020204" pitchFamily="66" charset="0"/>
              </a:rPr>
              <a:t>Ensure that the children do not become faint due to blowing for extended periods.</a:t>
            </a:r>
          </a:p>
        </p:txBody>
      </p:sp>
      <p:pic>
        <p:nvPicPr>
          <p:cNvPr id="9" name="Picture 8">
            <a:extLst>
              <a:ext uri="{FF2B5EF4-FFF2-40B4-BE49-F238E27FC236}">
                <a16:creationId xmlns:a16="http://schemas.microsoft.com/office/drawing/2014/main" id="{2CF2D7AF-5C81-4E19-49B6-81C4525B54F5}"/>
              </a:ext>
            </a:extLst>
          </p:cNvPr>
          <p:cNvPicPr>
            <a:picLocks noChangeAspect="1"/>
          </p:cNvPicPr>
          <p:nvPr/>
        </p:nvPicPr>
        <p:blipFill>
          <a:blip r:embed="rId4"/>
          <a:stretch>
            <a:fillRect/>
          </a:stretch>
        </p:blipFill>
        <p:spPr>
          <a:xfrm>
            <a:off x="9129187" y="1719509"/>
            <a:ext cx="2343150" cy="857250"/>
          </a:xfrm>
          <a:prstGeom prst="rect">
            <a:avLst/>
          </a:prstGeom>
        </p:spPr>
      </p:pic>
      <p:pic>
        <p:nvPicPr>
          <p:cNvPr id="11" name="Picture 10">
            <a:extLst>
              <a:ext uri="{FF2B5EF4-FFF2-40B4-BE49-F238E27FC236}">
                <a16:creationId xmlns:a16="http://schemas.microsoft.com/office/drawing/2014/main" id="{CDBCC93E-EF93-0F12-13EB-CC6F54FC179A}"/>
              </a:ext>
            </a:extLst>
          </p:cNvPr>
          <p:cNvPicPr>
            <a:picLocks noChangeAspect="1"/>
          </p:cNvPicPr>
          <p:nvPr/>
        </p:nvPicPr>
        <p:blipFill>
          <a:blip r:embed="rId5"/>
          <a:stretch>
            <a:fillRect/>
          </a:stretch>
        </p:blipFill>
        <p:spPr>
          <a:xfrm>
            <a:off x="9129187" y="2868022"/>
            <a:ext cx="2343150" cy="857251"/>
          </a:xfrm>
          <a:prstGeom prst="rect">
            <a:avLst/>
          </a:prstGeom>
        </p:spPr>
      </p:pic>
      <p:pic>
        <p:nvPicPr>
          <p:cNvPr id="13" name="Picture 12">
            <a:extLst>
              <a:ext uri="{FF2B5EF4-FFF2-40B4-BE49-F238E27FC236}">
                <a16:creationId xmlns:a16="http://schemas.microsoft.com/office/drawing/2014/main" id="{78C8A090-3C73-E5F2-D475-AB9257899DF8}"/>
              </a:ext>
            </a:extLst>
          </p:cNvPr>
          <p:cNvPicPr>
            <a:picLocks noChangeAspect="1"/>
          </p:cNvPicPr>
          <p:nvPr/>
        </p:nvPicPr>
        <p:blipFill>
          <a:blip r:embed="rId6"/>
          <a:stretch>
            <a:fillRect/>
          </a:stretch>
        </p:blipFill>
        <p:spPr>
          <a:xfrm>
            <a:off x="9129187" y="4037661"/>
            <a:ext cx="2343150" cy="857251"/>
          </a:xfrm>
          <a:prstGeom prst="rect">
            <a:avLst/>
          </a:prstGeom>
        </p:spPr>
      </p:pic>
    </p:spTree>
    <p:extLst>
      <p:ext uri="{BB962C8B-B14F-4D97-AF65-F5344CB8AC3E}">
        <p14:creationId xmlns:p14="http://schemas.microsoft.com/office/powerpoint/2010/main" val="2994261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81513" y="332796"/>
            <a:ext cx="6421715"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5" name="TextBox 4">
            <a:extLst>
              <a:ext uri="{FF2B5EF4-FFF2-40B4-BE49-F238E27FC236}">
                <a16:creationId xmlns:a16="http://schemas.microsoft.com/office/drawing/2014/main" id="{F0214CFB-EA35-A72A-FAB3-B44CA5EBECAA}"/>
              </a:ext>
            </a:extLst>
          </p:cNvPr>
          <p:cNvSpPr txBox="1"/>
          <p:nvPr/>
        </p:nvSpPr>
        <p:spPr>
          <a:xfrm>
            <a:off x="309154" y="1035112"/>
            <a:ext cx="11573691" cy="5201424"/>
          </a:xfrm>
          <a:prstGeom prst="rect">
            <a:avLst/>
          </a:prstGeom>
          <a:noFill/>
        </p:spPr>
        <p:txBody>
          <a:bodyPr wrap="square">
            <a:spAutoFit/>
          </a:bodyPr>
          <a:lstStyle/>
          <a:p>
            <a:pPr algn="ctr"/>
            <a:r>
              <a:rPr lang="en-GB" sz="1600" b="1" u="sng" dirty="0">
                <a:effectLst/>
                <a:latin typeface="Comic Sans MS" panose="030F0702030302020204" pitchFamily="66" charset="0"/>
              </a:rPr>
              <a:t>Bottle/Beaker Organ</a:t>
            </a:r>
          </a:p>
          <a:p>
            <a:endParaRPr lang="en-GB" sz="1600" b="1" u="sng" dirty="0">
              <a:latin typeface="Comic Sans MS" panose="030F0702030302020204" pitchFamily="66" charset="0"/>
            </a:endParaRPr>
          </a:p>
          <a:p>
            <a:r>
              <a:rPr lang="en-GB" sz="1600" b="1" u="sng" dirty="0">
                <a:latin typeface="Comic Sans MS" panose="030F0702030302020204" pitchFamily="66" charset="0"/>
              </a:rPr>
              <a:t>You need </a:t>
            </a:r>
          </a:p>
          <a:p>
            <a:endParaRPr lang="en-GB" sz="1600" b="1" u="sng" dirty="0">
              <a:latin typeface="Comic Sans MS" panose="030F0702030302020204" pitchFamily="66" charset="0"/>
            </a:endParaRPr>
          </a:p>
          <a:p>
            <a:r>
              <a:rPr lang="en-GB" sz="1600" b="1" dirty="0">
                <a:latin typeface="Comic Sans MS" panose="030F0702030302020204" pitchFamily="66" charset="0"/>
              </a:rPr>
              <a:t>4 - 6 identical glass bottles or </a:t>
            </a:r>
            <a:r>
              <a:rPr lang="en-GB" sz="1600" b="1" dirty="0">
                <a:effectLst/>
                <a:latin typeface="Comic Sans MS" panose="030F0702030302020204" pitchFamily="66" charset="0"/>
                <a:ea typeface="Times New Roman" panose="02020603050405020304" pitchFamily="18" charset="0"/>
                <a:cs typeface="Times New Roman" panose="02020603050405020304" pitchFamily="18" charset="0"/>
              </a:rPr>
              <a:t>glass beakers which are the same size and shape. </a:t>
            </a:r>
          </a:p>
          <a:p>
            <a:r>
              <a:rPr lang="en-GB" sz="1600" b="1" dirty="0">
                <a:effectLst/>
                <a:latin typeface="Comic Sans MS" panose="030F0702030302020204" pitchFamily="66" charset="0"/>
                <a:ea typeface="Times New Roman" panose="02020603050405020304" pitchFamily="18" charset="0"/>
              </a:rPr>
              <a:t>Fill the bottles or beakers to different levels, leaving one empty, and tap each bottle or beaker with a pencil.</a:t>
            </a:r>
          </a:p>
          <a:p>
            <a:pPr lvl="0">
              <a:tabLst>
                <a:tab pos="457200" algn="l"/>
              </a:tabLst>
            </a:pPr>
            <a:r>
              <a:rPr lang="en-GB" sz="1600" b="1" dirty="0">
                <a:effectLst/>
                <a:latin typeface="Comic Sans MS" panose="030F0702030302020204" pitchFamily="66" charset="0"/>
                <a:ea typeface="Times New Roman" panose="02020603050405020304" pitchFamily="18" charset="0"/>
              </a:rPr>
              <a:t>Do all the bottles produce the same sound?  Which ones have a higher/lower sound? Why?</a:t>
            </a:r>
          </a:p>
          <a:p>
            <a:pPr>
              <a:tabLst>
                <a:tab pos="457200" algn="l"/>
              </a:tabLst>
            </a:pPr>
            <a:endParaRPr lang="en-GB" sz="1600" b="1" dirty="0">
              <a:solidFill>
                <a:srgbClr val="292929"/>
              </a:solidFill>
              <a:latin typeface="Helvetica Neue"/>
            </a:endParaRPr>
          </a:p>
          <a:p>
            <a:pPr>
              <a:tabLst>
                <a:tab pos="457200" algn="l"/>
              </a:tabLst>
            </a:pPr>
            <a:r>
              <a:rPr lang="en-GB" sz="1600" b="0" i="1" dirty="0">
                <a:solidFill>
                  <a:srgbClr val="292929"/>
                </a:solidFill>
                <a:effectLst/>
                <a:latin typeface="Comic Sans MS" panose="030F0702030302020204" pitchFamily="66" charset="0"/>
              </a:rPr>
              <a:t>When you tap an empty glass bottle the glass vibrates and makes a sound or note. Adding liquid to each bottle slows the speed of the vibrations of the glass. Slower vibrations lower the pitch, so a bottle full of water has a low pitch and an emptier bottle has a higher pitch</a:t>
            </a:r>
            <a:endParaRPr lang="en-GB" sz="1600" i="1" dirty="0">
              <a:latin typeface="Comic Sans MS" panose="030F0702030302020204" pitchFamily="66" charset="0"/>
            </a:endParaRPr>
          </a:p>
          <a:p>
            <a:pPr lvl="0">
              <a:tabLst>
                <a:tab pos="457200" algn="l"/>
              </a:tabLst>
            </a:pPr>
            <a:endParaRPr lang="en-GB" sz="1600" dirty="0">
              <a:effectLst/>
              <a:latin typeface="Comic Sans MS" panose="030F0702030302020204" pitchFamily="66" charset="0"/>
              <a:ea typeface="Times New Roman" panose="02020603050405020304" pitchFamily="18" charset="0"/>
            </a:endParaRPr>
          </a:p>
          <a:p>
            <a:pPr lvl="0">
              <a:tabLst>
                <a:tab pos="457200" algn="l"/>
              </a:tabLst>
            </a:pPr>
            <a:r>
              <a:rPr lang="en-GB" sz="1600" b="1" dirty="0">
                <a:effectLst/>
                <a:latin typeface="Comic Sans MS" panose="030F0702030302020204" pitchFamily="66" charset="0"/>
                <a:ea typeface="Times New Roman" panose="02020603050405020304" pitchFamily="18" charset="0"/>
              </a:rPr>
              <a:t>Are the sounds the same when you tap the bottles and when you blow over them?  Why do you think this is?</a:t>
            </a:r>
          </a:p>
          <a:p>
            <a:pPr lvl="0">
              <a:tabLst>
                <a:tab pos="457200" algn="l"/>
              </a:tabLst>
            </a:pPr>
            <a:r>
              <a:rPr lang="en-GB" sz="1600" dirty="0">
                <a:latin typeface="Comic Sans MS" panose="030F0702030302020204" pitchFamily="66" charset="0"/>
                <a:ea typeface="Times New Roman" panose="02020603050405020304" pitchFamily="18" charset="0"/>
              </a:rPr>
              <a:t> </a:t>
            </a:r>
          </a:p>
          <a:p>
            <a:pPr>
              <a:tabLst>
                <a:tab pos="457200" algn="l"/>
              </a:tabLst>
            </a:pPr>
            <a:r>
              <a:rPr lang="en-GB" sz="1600" i="1" dirty="0">
                <a:solidFill>
                  <a:srgbClr val="292929"/>
                </a:solidFill>
                <a:latin typeface="Comic Sans MS" panose="030F0702030302020204" pitchFamily="66" charset="0"/>
              </a:rPr>
              <a:t>When you </a:t>
            </a:r>
            <a:r>
              <a:rPr lang="en-GB" sz="1600" b="0" i="1" dirty="0">
                <a:solidFill>
                  <a:srgbClr val="292929"/>
                </a:solidFill>
                <a:effectLst/>
                <a:latin typeface="Comic Sans MS" panose="030F0702030302020204" pitchFamily="66" charset="0"/>
              </a:rPr>
              <a:t>blow over the mouths of the bottles, rather than tap them, you'll get a completely different result. The bottle with the smallest amount of water, that made a high note when tapped, will make a low note when blown. This is because when you blow over a bottle you're vibrating the air, not the bottle! </a:t>
            </a:r>
          </a:p>
          <a:p>
            <a:pPr>
              <a:tabLst>
                <a:tab pos="457200" algn="l"/>
              </a:tabLst>
            </a:pPr>
            <a:endParaRPr lang="en-GB" sz="1600" i="1" dirty="0">
              <a:solidFill>
                <a:srgbClr val="292929"/>
              </a:solidFill>
              <a:latin typeface="Comic Sans MS" panose="030F0702030302020204" pitchFamily="66" charset="0"/>
            </a:endParaRPr>
          </a:p>
          <a:p>
            <a:pPr>
              <a:tabLst>
                <a:tab pos="457200" algn="l"/>
              </a:tabLst>
            </a:pPr>
            <a:r>
              <a:rPr lang="en-GB" sz="1600" b="1" dirty="0">
                <a:solidFill>
                  <a:srgbClr val="292929"/>
                </a:solidFill>
                <a:latin typeface="Comic Sans MS" panose="030F0702030302020204" pitchFamily="66" charset="0"/>
              </a:rPr>
              <a:t>Can you put them in order from low pitch to high pitch? Check – were they right? </a:t>
            </a:r>
            <a:endParaRPr lang="en-GB" sz="1600" b="1" dirty="0">
              <a:latin typeface="Comic Sans MS" panose="030F0702030302020204" pitchFamily="66" charset="0"/>
            </a:endParaRPr>
          </a:p>
          <a:p>
            <a:pPr lvl="0">
              <a:tabLst>
                <a:tab pos="457200" algn="l"/>
              </a:tabLst>
            </a:pPr>
            <a:endParaRPr lang="en-GB" sz="1400" i="1"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tabLst>
                <a:tab pos="457200" algn="l"/>
              </a:tabLst>
            </a:pPr>
            <a:endParaRPr lang="en-GB" sz="14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A08A20BF-D4F6-6C29-1A96-2688935383E0}"/>
              </a:ext>
            </a:extLst>
          </p:cNvPr>
          <p:cNvPicPr>
            <a:picLocks noChangeAspect="1"/>
          </p:cNvPicPr>
          <p:nvPr/>
        </p:nvPicPr>
        <p:blipFill>
          <a:blip r:embed="rId4"/>
          <a:stretch>
            <a:fillRect/>
          </a:stretch>
        </p:blipFill>
        <p:spPr>
          <a:xfrm>
            <a:off x="9503228" y="332796"/>
            <a:ext cx="2084242" cy="1931398"/>
          </a:xfrm>
          <a:prstGeom prst="rect">
            <a:avLst/>
          </a:prstGeom>
        </p:spPr>
      </p:pic>
    </p:spTree>
    <p:extLst>
      <p:ext uri="{BB962C8B-B14F-4D97-AF65-F5344CB8AC3E}">
        <p14:creationId xmlns:p14="http://schemas.microsoft.com/office/powerpoint/2010/main" val="2358275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074C43-E493-B7F5-D1A3-62E345212C8A}"/>
              </a:ext>
            </a:extLst>
          </p:cNvPr>
          <p:cNvPicPr>
            <a:picLocks noChangeAspect="1"/>
          </p:cNvPicPr>
          <p:nvPr/>
        </p:nvPicPr>
        <p:blipFill>
          <a:blip r:embed="rId3"/>
          <a:stretch>
            <a:fillRect/>
          </a:stretch>
        </p:blipFill>
        <p:spPr>
          <a:xfrm>
            <a:off x="422829" y="304230"/>
            <a:ext cx="1480991" cy="1513079"/>
          </a:xfrm>
          <a:prstGeom prst="rect">
            <a:avLst/>
          </a:prstGeom>
        </p:spPr>
      </p:pic>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39059" y="41443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3" name="TextBox 2">
            <a:extLst>
              <a:ext uri="{FF2B5EF4-FFF2-40B4-BE49-F238E27FC236}">
                <a16:creationId xmlns:a16="http://schemas.microsoft.com/office/drawing/2014/main" id="{8AEF7AE3-1165-627C-9047-043BE8937ED4}"/>
              </a:ext>
            </a:extLst>
          </p:cNvPr>
          <p:cNvSpPr txBox="1"/>
          <p:nvPr/>
        </p:nvSpPr>
        <p:spPr>
          <a:xfrm>
            <a:off x="422829" y="1060769"/>
            <a:ext cx="11346342" cy="5570756"/>
          </a:xfrm>
          <a:prstGeom prst="rect">
            <a:avLst/>
          </a:prstGeom>
          <a:noFill/>
        </p:spPr>
        <p:txBody>
          <a:bodyPr wrap="square" rtlCol="0">
            <a:spAutoFit/>
          </a:bodyPr>
          <a:lstStyle/>
          <a:p>
            <a:pPr algn="ctr"/>
            <a:r>
              <a:rPr lang="en-GB" sz="2400" b="1" u="sng" dirty="0">
                <a:latin typeface="Comic Sans MS" panose="030F0702030302020204" pitchFamily="66" charset="0"/>
              </a:rPr>
              <a:t>Outdoor learning: The Garden Xylophone! </a:t>
            </a:r>
          </a:p>
          <a:p>
            <a:endParaRPr lang="en-GB" sz="2400" dirty="0">
              <a:latin typeface="Comic Sans MS" panose="030F0702030302020204" pitchFamily="66" charset="0"/>
            </a:endParaRPr>
          </a:p>
          <a:p>
            <a:pPr algn="ctr"/>
            <a:r>
              <a:rPr lang="en-GB" sz="1400" dirty="0">
                <a:latin typeface="Comic Sans MS" panose="030F0702030302020204" pitchFamily="66" charset="0"/>
                <a:hlinkClick r:id="rId5"/>
              </a:rPr>
              <a:t>Garden Xylophone for Kids Outdoor Activity-</a:t>
            </a:r>
            <a:r>
              <a:rPr lang="en-GB" sz="1400" dirty="0" err="1">
                <a:latin typeface="Comic Sans MS" panose="030F0702030302020204" pitchFamily="66" charset="0"/>
                <a:hlinkClick r:id="rId5"/>
              </a:rPr>
              <a:t>CraftCreateCalm</a:t>
            </a:r>
            <a:r>
              <a:rPr lang="en-GB" sz="1400" dirty="0">
                <a:latin typeface="Comic Sans MS" panose="030F0702030302020204" pitchFamily="66" charset="0"/>
                <a:hlinkClick r:id="rId5"/>
              </a:rPr>
              <a:t> (themomentsathome.com)</a:t>
            </a:r>
            <a:endParaRPr lang="en-GB" sz="1400" dirty="0">
              <a:latin typeface="Comic Sans MS" panose="030F0702030302020204" pitchFamily="66" charset="0"/>
            </a:endParaRPr>
          </a:p>
          <a:p>
            <a:endParaRPr lang="en-GB" sz="1400" b="1" dirty="0">
              <a:latin typeface="Comic Sans MS" panose="030F0702030302020204" pitchFamily="66" charset="0"/>
            </a:endParaRPr>
          </a:p>
          <a:p>
            <a:pPr algn="l"/>
            <a:r>
              <a:rPr lang="en-GB" sz="1400" b="1" dirty="0">
                <a:solidFill>
                  <a:srgbClr val="3B3945"/>
                </a:solidFill>
                <a:latin typeface="Comic Sans MS" panose="030F0702030302020204" pitchFamily="66" charset="0"/>
              </a:rPr>
              <a:t>You will need: </a:t>
            </a:r>
          </a:p>
          <a:p>
            <a:pPr marL="285750" indent="-285750" algn="l">
              <a:buFont typeface="Arial" panose="020B0604020202020204" pitchFamily="34" charset="0"/>
              <a:buChar char="•"/>
            </a:pPr>
            <a:r>
              <a:rPr lang="en-GB" sz="1400" i="0" dirty="0">
                <a:solidFill>
                  <a:srgbClr val="3B3945"/>
                </a:solidFill>
                <a:effectLst/>
                <a:latin typeface="Comic Sans MS" panose="030F0702030302020204" pitchFamily="66" charset="0"/>
              </a:rPr>
              <a:t>Empty Glass Jars</a:t>
            </a:r>
            <a:r>
              <a:rPr lang="en-GB" sz="1400" b="1" dirty="0">
                <a:solidFill>
                  <a:srgbClr val="3B3945"/>
                </a:solidFill>
                <a:latin typeface="Comic Sans MS" panose="030F0702030302020204" pitchFamily="66" charset="0"/>
              </a:rPr>
              <a:t>: </a:t>
            </a:r>
            <a:r>
              <a:rPr lang="en-GB" sz="1400" b="0" i="0" dirty="0">
                <a:solidFill>
                  <a:srgbClr val="3B3945"/>
                </a:solidFill>
                <a:effectLst/>
                <a:latin typeface="Comic Sans MS" panose="030F0702030302020204" pitchFamily="66" charset="0"/>
              </a:rPr>
              <a:t>different sizes (mason jars are great, but so are leftover jars you’ve saved). You can use jars of the same size for this too </a:t>
            </a:r>
          </a:p>
          <a:p>
            <a:pPr marL="285750" indent="-285750" algn="l">
              <a:buFont typeface="Arial" panose="020B0604020202020204" pitchFamily="34" charset="0"/>
              <a:buChar char="•"/>
            </a:pPr>
            <a:r>
              <a:rPr lang="en-GB" sz="1400" dirty="0">
                <a:solidFill>
                  <a:srgbClr val="3B3945"/>
                </a:solidFill>
                <a:latin typeface="Comic Sans MS" panose="030F0702030302020204" pitchFamily="66" charset="0"/>
              </a:rPr>
              <a:t>Gravel </a:t>
            </a:r>
            <a:r>
              <a:rPr lang="en-GB" sz="1400" i="0" dirty="0">
                <a:solidFill>
                  <a:srgbClr val="3B3945"/>
                </a:solidFill>
                <a:effectLst/>
                <a:latin typeface="Comic Sans MS" panose="030F0702030302020204" pitchFamily="66" charset="0"/>
              </a:rPr>
              <a:t>, grass, rocks, sticks water, mud </a:t>
            </a:r>
            <a:r>
              <a:rPr lang="en-GB" sz="1400" b="0" i="0" dirty="0">
                <a:solidFill>
                  <a:srgbClr val="3B3945"/>
                </a:solidFill>
                <a:effectLst/>
                <a:latin typeface="Comic Sans MS" panose="030F0702030302020204" pitchFamily="66" charset="0"/>
              </a:rPr>
              <a:t>or anything else that  can find outdoors to fill the jars</a:t>
            </a:r>
          </a:p>
          <a:p>
            <a:pPr marL="285750" indent="-285750" algn="l">
              <a:buFont typeface="Arial" panose="020B0604020202020204" pitchFamily="34" charset="0"/>
              <a:buChar char="•"/>
            </a:pPr>
            <a:r>
              <a:rPr lang="en-GB" sz="1400" i="0" dirty="0">
                <a:solidFill>
                  <a:srgbClr val="3B3945"/>
                </a:solidFill>
                <a:effectLst/>
                <a:latin typeface="Comic Sans MS" panose="030F0702030302020204" pitchFamily="66" charset="0"/>
              </a:rPr>
              <a:t>Two sticks </a:t>
            </a:r>
            <a:r>
              <a:rPr lang="en-GB" sz="1400" b="0" i="0" dirty="0">
                <a:solidFill>
                  <a:srgbClr val="3B3945"/>
                </a:solidFill>
                <a:effectLst/>
                <a:latin typeface="Comic Sans MS" panose="030F0702030302020204" pitchFamily="66" charset="0"/>
              </a:rPr>
              <a:t>or two spoons (wooden or metal)</a:t>
            </a:r>
          </a:p>
          <a:p>
            <a:pPr algn="l">
              <a:buFont typeface="Arial" panose="020B0604020202020204" pitchFamily="34" charset="0"/>
              <a:buChar char="•"/>
            </a:pPr>
            <a:endParaRPr lang="en-GB" sz="1400" b="0" i="0" dirty="0">
              <a:solidFill>
                <a:srgbClr val="3B3945"/>
              </a:solidFill>
              <a:effectLst/>
              <a:latin typeface="Comic Sans MS" panose="030F0702030302020204" pitchFamily="66" charset="0"/>
            </a:endParaRPr>
          </a:p>
          <a:p>
            <a:pPr algn="l"/>
            <a:r>
              <a:rPr lang="en-GB" sz="1400" b="1" dirty="0">
                <a:solidFill>
                  <a:srgbClr val="3B3945"/>
                </a:solidFill>
                <a:latin typeface="Comic Sans MS" panose="030F0702030302020204" pitchFamily="66" charset="0"/>
              </a:rPr>
              <a:t>What to do:</a:t>
            </a:r>
          </a:p>
          <a:p>
            <a:pPr marL="342900" indent="-342900" algn="l">
              <a:buFont typeface="+mj-lt"/>
              <a:buAutoNum type="arabicPeriod"/>
            </a:pPr>
            <a:r>
              <a:rPr lang="en-GB" sz="1400" b="0" i="0" dirty="0">
                <a:solidFill>
                  <a:srgbClr val="3B3945"/>
                </a:solidFill>
                <a:effectLst/>
                <a:latin typeface="Comic Sans MS" panose="030F0702030302020204" pitchFamily="66" charset="0"/>
              </a:rPr>
              <a:t>Wash and dry jars</a:t>
            </a:r>
          </a:p>
          <a:p>
            <a:pPr marL="342900" indent="-342900" algn="l">
              <a:buFont typeface="+mj-lt"/>
              <a:buAutoNum type="arabicPeriod"/>
            </a:pPr>
            <a:endParaRPr lang="en-GB" sz="1400" dirty="0">
              <a:solidFill>
                <a:srgbClr val="3B3945"/>
              </a:solidFill>
              <a:latin typeface="Comic Sans MS" panose="030F0702030302020204" pitchFamily="66" charset="0"/>
            </a:endParaRPr>
          </a:p>
          <a:p>
            <a:pPr marL="342900" indent="-342900" algn="l">
              <a:buFont typeface="+mj-lt"/>
              <a:buAutoNum type="arabicPeriod"/>
            </a:pPr>
            <a:r>
              <a:rPr lang="en-GB" sz="1400" b="0" i="0" dirty="0">
                <a:solidFill>
                  <a:srgbClr val="3B3945"/>
                </a:solidFill>
                <a:effectLst/>
                <a:latin typeface="Comic Sans MS" panose="030F0702030302020204" pitchFamily="66" charset="0"/>
              </a:rPr>
              <a:t>Set the jars on a flat surface outside and fill them with different objects found outside  </a:t>
            </a:r>
            <a:r>
              <a:rPr lang="en-GB" sz="1400" dirty="0">
                <a:solidFill>
                  <a:srgbClr val="3B3945"/>
                </a:solidFill>
                <a:latin typeface="Comic Sans MS" panose="030F0702030302020204" pitchFamily="66" charset="0"/>
              </a:rPr>
              <a:t>e.g.</a:t>
            </a:r>
            <a:r>
              <a:rPr lang="en-GB" sz="1400" b="0" i="0" dirty="0">
                <a:solidFill>
                  <a:srgbClr val="3B3945"/>
                </a:solidFill>
                <a:effectLst/>
                <a:latin typeface="Comic Sans MS" panose="030F0702030302020204" pitchFamily="66" charset="0"/>
              </a:rPr>
              <a:t>,  leaves, rocks, mud, gravel, grass and water.</a:t>
            </a:r>
            <a:endParaRPr lang="en-GB" sz="1400" dirty="0">
              <a:solidFill>
                <a:srgbClr val="3B3945"/>
              </a:solidFill>
              <a:latin typeface="Comic Sans MS" panose="030F0702030302020204" pitchFamily="66" charset="0"/>
            </a:endParaRPr>
          </a:p>
          <a:p>
            <a:pPr marL="342900" indent="-342900" algn="l">
              <a:buFont typeface="+mj-lt"/>
              <a:buAutoNum type="arabicPeriod"/>
            </a:pPr>
            <a:endParaRPr lang="en-GB" sz="1400" b="0" i="0" dirty="0">
              <a:solidFill>
                <a:srgbClr val="3B3945"/>
              </a:solidFill>
              <a:effectLst/>
              <a:latin typeface="Comic Sans MS" panose="030F0702030302020204" pitchFamily="66" charset="0"/>
            </a:endParaRPr>
          </a:p>
          <a:p>
            <a:pPr marL="342900" indent="-342900" algn="l">
              <a:buFont typeface="+mj-lt"/>
              <a:buAutoNum type="arabicPeriod"/>
            </a:pPr>
            <a:r>
              <a:rPr lang="en-GB" sz="1400" b="0" i="0" dirty="0">
                <a:solidFill>
                  <a:srgbClr val="3B3945"/>
                </a:solidFill>
                <a:effectLst/>
                <a:latin typeface="Comic Sans MS" panose="030F0702030302020204" pitchFamily="66" charset="0"/>
              </a:rPr>
              <a:t>If your jars are all the same size fill them with different amounts of objects - this will change the sound for each jar.</a:t>
            </a:r>
          </a:p>
          <a:p>
            <a:pPr marL="342900" indent="-342900" algn="l">
              <a:buFont typeface="+mj-lt"/>
              <a:buAutoNum type="arabicPeriod"/>
            </a:pPr>
            <a:endParaRPr lang="en-GB" sz="1400" dirty="0">
              <a:solidFill>
                <a:srgbClr val="3B3945"/>
              </a:solidFill>
              <a:latin typeface="Comic Sans MS" panose="030F0702030302020204" pitchFamily="66" charset="0"/>
            </a:endParaRPr>
          </a:p>
          <a:p>
            <a:pPr marL="342900" indent="-342900" algn="l">
              <a:buFont typeface="+mj-lt"/>
              <a:buAutoNum type="arabicPeriod"/>
            </a:pPr>
            <a:r>
              <a:rPr lang="en-GB" sz="1400" b="0" i="0" dirty="0">
                <a:solidFill>
                  <a:srgbClr val="3B3945"/>
                </a:solidFill>
                <a:effectLst/>
                <a:latin typeface="Comic Sans MS" panose="030F0702030302020204" pitchFamily="66" charset="0"/>
              </a:rPr>
              <a:t>Once the jars are filled use sticks or spoons to play the xylophone while the jars are sitting upright. You can also set them in a pile of loose earth on their sides.</a:t>
            </a:r>
          </a:p>
          <a:p>
            <a:endParaRPr lang="en-GB" sz="1400" b="0" i="0" dirty="0">
              <a:solidFill>
                <a:srgbClr val="3B3945"/>
              </a:solidFill>
              <a:effectLst/>
              <a:latin typeface="Comic Sans MS" panose="030F0702030302020204" pitchFamily="66" charset="0"/>
            </a:endParaRPr>
          </a:p>
          <a:p>
            <a:r>
              <a:rPr lang="en-GB" sz="1400" b="0" i="0" dirty="0">
                <a:solidFill>
                  <a:srgbClr val="3B3945"/>
                </a:solidFill>
                <a:effectLst/>
                <a:latin typeface="Comic Sans MS" panose="030F0702030302020204" pitchFamily="66" charset="0"/>
              </a:rPr>
              <a:t>The children can experiment with the jars to see which objects make sounds for the jar?  Which </a:t>
            </a:r>
            <a:r>
              <a:rPr lang="en-GB" sz="1400" dirty="0">
                <a:solidFill>
                  <a:srgbClr val="3B3945"/>
                </a:solidFill>
                <a:latin typeface="Comic Sans MS" panose="030F0702030302020204" pitchFamily="66" charset="0"/>
              </a:rPr>
              <a:t>jars have a high </a:t>
            </a:r>
          </a:p>
          <a:p>
            <a:r>
              <a:rPr lang="en-GB" sz="1400" dirty="0">
                <a:solidFill>
                  <a:srgbClr val="3B3945"/>
                </a:solidFill>
                <a:latin typeface="Comic Sans MS" panose="030F0702030302020204" pitchFamily="66" charset="0"/>
              </a:rPr>
              <a:t>pitch? Which jars have a low pitch? ( A j</a:t>
            </a:r>
            <a:r>
              <a:rPr lang="en-GB" sz="1400" b="0" i="0" dirty="0">
                <a:solidFill>
                  <a:srgbClr val="3B3945"/>
                </a:solidFill>
                <a:effectLst/>
                <a:latin typeface="Comic Sans MS" panose="030F0702030302020204" pitchFamily="66" charset="0"/>
              </a:rPr>
              <a:t>ar full of mud will have a lower pitch than a jar with leaves). What </a:t>
            </a:r>
          </a:p>
          <a:p>
            <a:r>
              <a:rPr lang="en-GB" sz="1400" b="0" i="0" dirty="0">
                <a:solidFill>
                  <a:srgbClr val="3B3945"/>
                </a:solidFill>
                <a:effectLst/>
                <a:latin typeface="Comic Sans MS" panose="030F0702030302020204" pitchFamily="66" charset="0"/>
              </a:rPr>
              <a:t>difference does it make if the jars are upright or lying on their sides? What about the size of the jar?</a:t>
            </a:r>
            <a:endParaRPr lang="en-GB" sz="1400" dirty="0">
              <a:latin typeface="Comic Sans MS" panose="030F0702030302020204" pitchFamily="66" charset="0"/>
            </a:endParaRPr>
          </a:p>
        </p:txBody>
      </p:sp>
      <p:pic>
        <p:nvPicPr>
          <p:cNvPr id="6" name="Picture 5">
            <a:extLst>
              <a:ext uri="{FF2B5EF4-FFF2-40B4-BE49-F238E27FC236}">
                <a16:creationId xmlns:a16="http://schemas.microsoft.com/office/drawing/2014/main" id="{2C579E39-6B15-59B4-559A-AD3FE387E577}"/>
              </a:ext>
            </a:extLst>
          </p:cNvPr>
          <p:cNvPicPr>
            <a:picLocks noChangeAspect="1"/>
          </p:cNvPicPr>
          <p:nvPr/>
        </p:nvPicPr>
        <p:blipFill>
          <a:blip r:embed="rId6"/>
          <a:stretch>
            <a:fillRect/>
          </a:stretch>
        </p:blipFill>
        <p:spPr>
          <a:xfrm>
            <a:off x="10153591" y="304230"/>
            <a:ext cx="1615580" cy="1799416"/>
          </a:xfrm>
          <a:prstGeom prst="rect">
            <a:avLst/>
          </a:prstGeom>
        </p:spPr>
      </p:pic>
    </p:spTree>
    <p:extLst>
      <p:ext uri="{BB962C8B-B14F-4D97-AF65-F5344CB8AC3E}">
        <p14:creationId xmlns:p14="http://schemas.microsoft.com/office/powerpoint/2010/main" val="451216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39059" y="41443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5" name="TextBox 4">
            <a:extLst>
              <a:ext uri="{FF2B5EF4-FFF2-40B4-BE49-F238E27FC236}">
                <a16:creationId xmlns:a16="http://schemas.microsoft.com/office/drawing/2014/main" id="{DEB647AF-6E7D-762F-66D9-95C614A12F11}"/>
              </a:ext>
            </a:extLst>
          </p:cNvPr>
          <p:cNvSpPr txBox="1"/>
          <p:nvPr/>
        </p:nvSpPr>
        <p:spPr>
          <a:xfrm>
            <a:off x="2274571" y="1040394"/>
            <a:ext cx="7635066" cy="5170646"/>
          </a:xfrm>
          <a:prstGeom prst="rect">
            <a:avLst/>
          </a:prstGeom>
          <a:noFill/>
        </p:spPr>
        <p:txBody>
          <a:bodyPr wrap="square">
            <a:spAutoFit/>
          </a:bodyPr>
          <a:lstStyle/>
          <a:p>
            <a:pPr algn="ctr"/>
            <a:r>
              <a:rPr lang="en-GB" sz="2400" b="1" u="sng" dirty="0">
                <a:latin typeface="Comic Sans MS" panose="030F0702030302020204" pitchFamily="66" charset="0"/>
              </a:rPr>
              <a:t>Outdoor learning: Make a wind chime </a:t>
            </a:r>
          </a:p>
          <a:p>
            <a:pPr algn="just"/>
            <a:r>
              <a:rPr lang="en-GB" dirty="0">
                <a:latin typeface="Comic Sans MS" panose="030F0702030302020204" pitchFamily="66" charset="0"/>
              </a:rPr>
              <a:t>Collect natural items from outside, maybe while you are on a walk: pinecones, leaves and sticks all work well. Tie them to a large stick using string or wool so that they all hang at similar heights. </a:t>
            </a:r>
          </a:p>
          <a:p>
            <a:pPr algn="just"/>
            <a:endParaRPr lang="en-GB" dirty="0">
              <a:latin typeface="Comic Sans MS" panose="030F0702030302020204" pitchFamily="66" charset="0"/>
            </a:endParaRPr>
          </a:p>
          <a:p>
            <a:pPr algn="just"/>
            <a:r>
              <a:rPr lang="en-GB" dirty="0">
                <a:latin typeface="Comic Sans MS" panose="030F0702030302020204" pitchFamily="66" charset="0"/>
              </a:rPr>
              <a:t>Now make one with manmade items such as keys, beads or small bells. Hang the wind chimes outside and listen to the noise</a:t>
            </a:r>
          </a:p>
          <a:p>
            <a:pPr algn="just"/>
            <a:endParaRPr lang="en-GB" dirty="0">
              <a:latin typeface="Comic Sans MS" panose="030F0702030302020204" pitchFamily="66" charset="0"/>
            </a:endParaRPr>
          </a:p>
          <a:p>
            <a:pPr algn="just"/>
            <a:r>
              <a:rPr lang="en-GB" b="1" dirty="0">
                <a:latin typeface="Comic Sans MS" panose="030F0702030302020204" pitchFamily="66" charset="0"/>
              </a:rPr>
              <a:t>What do you notice? </a:t>
            </a:r>
            <a:r>
              <a:rPr lang="en-GB" dirty="0">
                <a:latin typeface="Comic Sans MS" panose="030F0702030302020204" pitchFamily="66" charset="0"/>
              </a:rPr>
              <a:t>What different sounds do you hear from the wind chimes? Which chimes make the loudest or quietest sounds? Which chimes sound high pitched and which sound low pitched?</a:t>
            </a:r>
          </a:p>
          <a:p>
            <a:pPr algn="just"/>
            <a:endParaRPr lang="en-GB" dirty="0">
              <a:latin typeface="Comic Sans MS" panose="030F0702030302020204" pitchFamily="66" charset="0"/>
            </a:endParaRPr>
          </a:p>
          <a:p>
            <a:pPr algn="just"/>
            <a:r>
              <a:rPr lang="en-GB" dirty="0">
                <a:latin typeface="Comic Sans MS" panose="030F0702030302020204" pitchFamily="66" charset="0"/>
              </a:rPr>
              <a:t>When the wind blows on a wind chime, the hanging objects move and bump into each other which makes them vibrate. The type of sound an object makes when it vibrates depends on the material it is made from. Metals are hard and vibrate well and usually make a ringing noise. Fabrics are soft so they don’t vibrate very well and don’t make any noise.</a:t>
            </a:r>
          </a:p>
        </p:txBody>
      </p:sp>
      <p:pic>
        <p:nvPicPr>
          <p:cNvPr id="7" name="Picture 6">
            <a:extLst>
              <a:ext uri="{FF2B5EF4-FFF2-40B4-BE49-F238E27FC236}">
                <a16:creationId xmlns:a16="http://schemas.microsoft.com/office/drawing/2014/main" id="{3B2FF488-4874-E80C-0021-7BE5E3A1024C}"/>
              </a:ext>
            </a:extLst>
          </p:cNvPr>
          <p:cNvPicPr>
            <a:picLocks noChangeAspect="1"/>
          </p:cNvPicPr>
          <p:nvPr/>
        </p:nvPicPr>
        <p:blipFill>
          <a:blip r:embed="rId4"/>
          <a:stretch>
            <a:fillRect/>
          </a:stretch>
        </p:blipFill>
        <p:spPr>
          <a:xfrm>
            <a:off x="518809" y="4793128"/>
            <a:ext cx="1492024" cy="1584742"/>
          </a:xfrm>
          <a:prstGeom prst="rect">
            <a:avLst/>
          </a:prstGeom>
        </p:spPr>
      </p:pic>
      <p:pic>
        <p:nvPicPr>
          <p:cNvPr id="8" name="Picture 7">
            <a:extLst>
              <a:ext uri="{FF2B5EF4-FFF2-40B4-BE49-F238E27FC236}">
                <a16:creationId xmlns:a16="http://schemas.microsoft.com/office/drawing/2014/main" id="{DDF91432-C6F7-2B21-0AFD-85B1E137203A}"/>
              </a:ext>
            </a:extLst>
          </p:cNvPr>
          <p:cNvPicPr>
            <a:picLocks noChangeAspect="1"/>
          </p:cNvPicPr>
          <p:nvPr/>
        </p:nvPicPr>
        <p:blipFill>
          <a:blip r:embed="rId5"/>
          <a:stretch>
            <a:fillRect/>
          </a:stretch>
        </p:blipFill>
        <p:spPr>
          <a:xfrm>
            <a:off x="10147257" y="184000"/>
            <a:ext cx="1396798" cy="1529192"/>
          </a:xfrm>
          <a:prstGeom prst="rect">
            <a:avLst/>
          </a:prstGeom>
        </p:spPr>
      </p:pic>
      <p:pic>
        <p:nvPicPr>
          <p:cNvPr id="9" name="Picture 8">
            <a:extLst>
              <a:ext uri="{FF2B5EF4-FFF2-40B4-BE49-F238E27FC236}">
                <a16:creationId xmlns:a16="http://schemas.microsoft.com/office/drawing/2014/main" id="{63F5CE47-D9DF-50C9-0483-350904ACC8FB}"/>
              </a:ext>
            </a:extLst>
          </p:cNvPr>
          <p:cNvPicPr>
            <a:picLocks noChangeAspect="1"/>
          </p:cNvPicPr>
          <p:nvPr/>
        </p:nvPicPr>
        <p:blipFill>
          <a:blip r:embed="rId6"/>
          <a:stretch>
            <a:fillRect/>
          </a:stretch>
        </p:blipFill>
        <p:spPr>
          <a:xfrm>
            <a:off x="496123" y="480130"/>
            <a:ext cx="1448522" cy="1481713"/>
          </a:xfrm>
          <a:prstGeom prst="rect">
            <a:avLst/>
          </a:prstGeom>
        </p:spPr>
      </p:pic>
      <p:pic>
        <p:nvPicPr>
          <p:cNvPr id="10" name="Picture 9">
            <a:extLst>
              <a:ext uri="{FF2B5EF4-FFF2-40B4-BE49-F238E27FC236}">
                <a16:creationId xmlns:a16="http://schemas.microsoft.com/office/drawing/2014/main" id="{F638D92D-3B2B-799F-4D73-15E1C11065B9}"/>
              </a:ext>
            </a:extLst>
          </p:cNvPr>
          <p:cNvPicPr>
            <a:picLocks noChangeAspect="1"/>
          </p:cNvPicPr>
          <p:nvPr/>
        </p:nvPicPr>
        <p:blipFill>
          <a:blip r:embed="rId7"/>
          <a:stretch>
            <a:fillRect/>
          </a:stretch>
        </p:blipFill>
        <p:spPr>
          <a:xfrm>
            <a:off x="10194603" y="1904536"/>
            <a:ext cx="1396798" cy="1472949"/>
          </a:xfrm>
          <a:prstGeom prst="rect">
            <a:avLst/>
          </a:prstGeom>
        </p:spPr>
      </p:pic>
      <p:pic>
        <p:nvPicPr>
          <p:cNvPr id="11" name="Picture 10">
            <a:extLst>
              <a:ext uri="{FF2B5EF4-FFF2-40B4-BE49-F238E27FC236}">
                <a16:creationId xmlns:a16="http://schemas.microsoft.com/office/drawing/2014/main" id="{C7F8FD2B-E594-AFDF-407E-0B817BEDC9EC}"/>
              </a:ext>
            </a:extLst>
          </p:cNvPr>
          <p:cNvPicPr>
            <a:picLocks noChangeAspect="1"/>
          </p:cNvPicPr>
          <p:nvPr/>
        </p:nvPicPr>
        <p:blipFill>
          <a:blip r:embed="rId8"/>
          <a:stretch>
            <a:fillRect/>
          </a:stretch>
        </p:blipFill>
        <p:spPr>
          <a:xfrm>
            <a:off x="520318" y="2348786"/>
            <a:ext cx="1552030" cy="2057399"/>
          </a:xfrm>
          <a:prstGeom prst="rect">
            <a:avLst/>
          </a:prstGeom>
        </p:spPr>
      </p:pic>
      <p:pic>
        <p:nvPicPr>
          <p:cNvPr id="12" name="Picture 11">
            <a:extLst>
              <a:ext uri="{FF2B5EF4-FFF2-40B4-BE49-F238E27FC236}">
                <a16:creationId xmlns:a16="http://schemas.microsoft.com/office/drawing/2014/main" id="{17F53382-A5BF-057E-C7F8-CB50D83351D4}"/>
              </a:ext>
            </a:extLst>
          </p:cNvPr>
          <p:cNvPicPr>
            <a:picLocks noChangeAspect="1"/>
          </p:cNvPicPr>
          <p:nvPr/>
        </p:nvPicPr>
        <p:blipFill>
          <a:blip r:embed="rId9"/>
          <a:stretch>
            <a:fillRect/>
          </a:stretch>
        </p:blipFill>
        <p:spPr>
          <a:xfrm flipH="1">
            <a:off x="10194603" y="3568829"/>
            <a:ext cx="1396799" cy="1917282"/>
          </a:xfrm>
          <a:prstGeom prst="rect">
            <a:avLst/>
          </a:prstGeom>
        </p:spPr>
      </p:pic>
    </p:spTree>
    <p:extLst>
      <p:ext uri="{BB962C8B-B14F-4D97-AF65-F5344CB8AC3E}">
        <p14:creationId xmlns:p14="http://schemas.microsoft.com/office/powerpoint/2010/main" val="1653716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344403" y="496082"/>
            <a:ext cx="6757151"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sp>
        <p:nvSpPr>
          <p:cNvPr id="5" name="TextBox 4">
            <a:extLst>
              <a:ext uri="{FF2B5EF4-FFF2-40B4-BE49-F238E27FC236}">
                <a16:creationId xmlns:a16="http://schemas.microsoft.com/office/drawing/2014/main" id="{89C5350C-2818-0E3B-AE96-545C869536CF}"/>
              </a:ext>
            </a:extLst>
          </p:cNvPr>
          <p:cNvSpPr txBox="1"/>
          <p:nvPr/>
        </p:nvSpPr>
        <p:spPr>
          <a:xfrm>
            <a:off x="895739" y="1305342"/>
            <a:ext cx="10562253" cy="3693319"/>
          </a:xfrm>
          <a:prstGeom prst="rect">
            <a:avLst/>
          </a:prstGeom>
          <a:noFill/>
        </p:spPr>
        <p:txBody>
          <a:bodyPr wrap="square">
            <a:spAutoFit/>
          </a:bodyPr>
          <a:lstStyle/>
          <a:p>
            <a:pPr algn="just"/>
            <a:r>
              <a:rPr lang="en-GB" sz="1800" b="1" u="sng" dirty="0">
                <a:effectLst/>
                <a:latin typeface="Comic Sans MS" panose="030F0702030302020204" pitchFamily="66" charset="0"/>
                <a:ea typeface="Times New Roman" panose="02020603050405020304" pitchFamily="18" charset="0"/>
              </a:rPr>
              <a:t>Underwater recorder</a:t>
            </a:r>
            <a:r>
              <a:rPr lang="en-GB" sz="1800" b="1" dirty="0">
                <a:effectLst/>
                <a:latin typeface="Comic Sans MS" panose="030F0702030302020204" pitchFamily="66" charset="0"/>
                <a:ea typeface="Times New Roman" panose="02020603050405020304" pitchFamily="18" charset="0"/>
              </a:rPr>
              <a:t> </a:t>
            </a:r>
            <a:r>
              <a:rPr lang="en-GB" sz="1800" dirty="0">
                <a:effectLst/>
                <a:latin typeface="Comic Sans MS" panose="030F0702030302020204" pitchFamily="66" charset="0"/>
                <a:ea typeface="Times New Roman" panose="02020603050405020304" pitchFamily="18" charset="0"/>
              </a:rPr>
              <a:t>(useful to </a:t>
            </a:r>
            <a:r>
              <a:rPr lang="en-GB" dirty="0">
                <a:latin typeface="Comic Sans MS" panose="030F0702030302020204" pitchFamily="66" charset="0"/>
                <a:ea typeface="Times New Roman" panose="02020603050405020304" pitchFamily="18" charset="0"/>
              </a:rPr>
              <a:t>help </a:t>
            </a:r>
            <a:r>
              <a:rPr lang="en-GB" sz="1800" dirty="0">
                <a:effectLst/>
                <a:latin typeface="Comic Sans MS" panose="030F0702030302020204" pitchFamily="66" charset="0"/>
                <a:ea typeface="Times New Roman" panose="02020603050405020304" pitchFamily="18" charset="0"/>
              </a:rPr>
              <a:t>understand the change of pitch)</a:t>
            </a:r>
          </a:p>
          <a:p>
            <a:pPr algn="just"/>
            <a:endParaRPr lang="en-GB" sz="1800" dirty="0">
              <a:effectLst/>
              <a:latin typeface="Comic Sans MS" panose="030F0702030302020204" pitchFamily="66" charset="0"/>
              <a:ea typeface="Times New Roman" panose="02020603050405020304" pitchFamily="18" charset="0"/>
            </a:endParaRPr>
          </a:p>
          <a:p>
            <a:pPr algn="just"/>
            <a:r>
              <a:rPr lang="en-GB" sz="1800" dirty="0">
                <a:effectLst/>
                <a:latin typeface="Comic Sans MS" panose="030F0702030302020204" pitchFamily="66" charset="0"/>
                <a:ea typeface="Times New Roman" panose="02020603050405020304" pitchFamily="18" charset="0"/>
              </a:rPr>
              <a:t>For this experiment, you will need an old plastic recorder and a tall jug of water.</a:t>
            </a:r>
          </a:p>
          <a:p>
            <a:pPr algn="just"/>
            <a:r>
              <a:rPr lang="en-GB" sz="1800" dirty="0">
                <a:effectLst/>
                <a:latin typeface="Comic Sans MS" panose="030F0702030302020204" pitchFamily="66" charset="0"/>
                <a:ea typeface="Times New Roman" panose="02020603050405020304" pitchFamily="18" charset="0"/>
              </a:rPr>
              <a:t> </a:t>
            </a:r>
          </a:p>
          <a:p>
            <a:pPr algn="just"/>
            <a:r>
              <a:rPr lang="en-GB" sz="1800" dirty="0">
                <a:effectLst/>
                <a:latin typeface="Comic Sans MS" panose="030F0702030302020204" pitchFamily="66" charset="0"/>
                <a:ea typeface="Times New Roman" panose="02020603050405020304" pitchFamily="18" charset="0"/>
              </a:rPr>
              <a:t>Cover all the holes on the recorder with your fingers (if this is too difficult, stick some tape over the holes).  Blow gently into the recorder and you should hear a single, low-pitched note.</a:t>
            </a:r>
          </a:p>
          <a:p>
            <a:pPr algn="just"/>
            <a:r>
              <a:rPr lang="en-GB" sz="1800" dirty="0">
                <a:effectLst/>
                <a:latin typeface="Comic Sans MS" panose="030F0702030302020204" pitchFamily="66" charset="0"/>
                <a:ea typeface="Times New Roman" panose="02020603050405020304" pitchFamily="18" charset="0"/>
              </a:rPr>
              <a:t> </a:t>
            </a:r>
          </a:p>
          <a:p>
            <a:pPr algn="just"/>
            <a:r>
              <a:rPr lang="en-GB" sz="1800" dirty="0">
                <a:effectLst/>
                <a:latin typeface="Comic Sans MS" panose="030F0702030302020204" pitchFamily="66" charset="0"/>
                <a:ea typeface="Times New Roman" panose="02020603050405020304" pitchFamily="18" charset="0"/>
              </a:rPr>
              <a:t>Take a deep breath and blow into the recorder while you push it into a jug of water and listen to the change in pitch. </a:t>
            </a:r>
          </a:p>
          <a:p>
            <a:pPr algn="just"/>
            <a:r>
              <a:rPr lang="en-GB" sz="1800" dirty="0">
                <a:effectLst/>
                <a:latin typeface="Comic Sans MS" panose="030F0702030302020204" pitchFamily="66" charset="0"/>
                <a:ea typeface="Times New Roman" panose="02020603050405020304" pitchFamily="18" charset="0"/>
              </a:rPr>
              <a:t> </a:t>
            </a:r>
          </a:p>
          <a:p>
            <a:pPr algn="just"/>
            <a:r>
              <a:rPr lang="en-GB" sz="1800" dirty="0">
                <a:effectLst/>
                <a:latin typeface="Comic Sans MS" panose="030F0702030302020204" pitchFamily="66" charset="0"/>
                <a:ea typeface="Times New Roman" panose="02020603050405020304" pitchFamily="18" charset="0"/>
              </a:rPr>
              <a:t>				(The pitch of the note depends on the length of the column of 				air inside the recorder: s</a:t>
            </a:r>
            <a:r>
              <a:rPr lang="en-GB" dirty="0">
                <a:latin typeface="Comic Sans MS" panose="030F0702030302020204" pitchFamily="66" charset="0"/>
              </a:rPr>
              <a:t>hortening the column of air will 					create a higher sound.</a:t>
            </a:r>
            <a:r>
              <a:rPr lang="en-GB" sz="1800" dirty="0">
                <a:effectLst/>
                <a:latin typeface="Comic Sans MS" panose="030F0702030302020204" pitchFamily="66" charset="0"/>
                <a:ea typeface="Times New Roman" panose="02020603050405020304" pitchFamily="18" charset="0"/>
              </a:rPr>
              <a:t>)</a:t>
            </a:r>
          </a:p>
        </p:txBody>
      </p:sp>
      <p:pic>
        <p:nvPicPr>
          <p:cNvPr id="3" name="Picture 2">
            <a:extLst>
              <a:ext uri="{FF2B5EF4-FFF2-40B4-BE49-F238E27FC236}">
                <a16:creationId xmlns:a16="http://schemas.microsoft.com/office/drawing/2014/main" id="{65B445A6-2D6E-7535-6C70-2AF947B10513}"/>
              </a:ext>
            </a:extLst>
          </p:cNvPr>
          <p:cNvPicPr>
            <a:picLocks noChangeAspect="1"/>
          </p:cNvPicPr>
          <p:nvPr/>
        </p:nvPicPr>
        <p:blipFill>
          <a:blip r:embed="rId4"/>
          <a:stretch>
            <a:fillRect/>
          </a:stretch>
        </p:blipFill>
        <p:spPr>
          <a:xfrm>
            <a:off x="291902" y="3989352"/>
            <a:ext cx="4208845" cy="2487894"/>
          </a:xfrm>
          <a:prstGeom prst="rect">
            <a:avLst/>
          </a:prstGeom>
        </p:spPr>
      </p:pic>
    </p:spTree>
    <p:extLst>
      <p:ext uri="{BB962C8B-B14F-4D97-AF65-F5344CB8AC3E}">
        <p14:creationId xmlns:p14="http://schemas.microsoft.com/office/powerpoint/2010/main" val="1854452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93330" y="241356"/>
            <a:ext cx="6005337" cy="646331"/>
          </a:xfrm>
          <a:prstGeom prst="rect">
            <a:avLst/>
          </a:prstGeom>
          <a:noFill/>
        </p:spPr>
        <p:txBody>
          <a:bodyPr wrap="square" rtlCol="0">
            <a:spAutoFit/>
          </a:bodyPr>
          <a:lstStyle/>
          <a:p>
            <a:r>
              <a:rPr lang="en-GB" sz="3600" b="1" dirty="0">
                <a:latin typeface="Comic Sans MS" panose="030F0702030302020204" pitchFamily="66" charset="0"/>
              </a:rPr>
              <a:t>Let’s look at First Level…</a:t>
            </a:r>
          </a:p>
        </p:txBody>
      </p:sp>
      <p:pic>
        <p:nvPicPr>
          <p:cNvPr id="6" name="Picture 5" descr="A group of people posing for a photo&#10;&#10;Description automatically generated with medium confidence">
            <a:extLst>
              <a:ext uri="{FF2B5EF4-FFF2-40B4-BE49-F238E27FC236}">
                <a16:creationId xmlns:a16="http://schemas.microsoft.com/office/drawing/2014/main" id="{ECB47BAF-BBBE-426C-D356-3E1A9CB4B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266" y="1603257"/>
            <a:ext cx="9571467" cy="3651485"/>
          </a:xfrm>
          <a:prstGeom prst="rect">
            <a:avLst/>
          </a:prstGeom>
        </p:spPr>
      </p:pic>
      <p:sp>
        <p:nvSpPr>
          <p:cNvPr id="7" name="TextBox 6">
            <a:extLst>
              <a:ext uri="{FF2B5EF4-FFF2-40B4-BE49-F238E27FC236}">
                <a16:creationId xmlns:a16="http://schemas.microsoft.com/office/drawing/2014/main" id="{80ECD13E-AE38-2AF9-5AAE-93DDE19C37B2}"/>
              </a:ext>
            </a:extLst>
          </p:cNvPr>
          <p:cNvSpPr txBox="1"/>
          <p:nvPr/>
        </p:nvSpPr>
        <p:spPr>
          <a:xfrm>
            <a:off x="2181497" y="5656475"/>
            <a:ext cx="8220345" cy="400110"/>
          </a:xfrm>
          <a:prstGeom prst="rect">
            <a:avLst/>
          </a:prstGeom>
          <a:noFill/>
        </p:spPr>
        <p:txBody>
          <a:bodyPr wrap="square" rtlCol="0">
            <a:spAutoFit/>
          </a:bodyPr>
          <a:lstStyle/>
          <a:p>
            <a:r>
              <a:rPr lang="en-GB" sz="2000" b="1" dirty="0">
                <a:latin typeface="Comic Sans MS" panose="030F0702030302020204" pitchFamily="66" charset="0"/>
              </a:rPr>
              <a:t>Organising the line so the pitch goes from low to high! (P2)</a:t>
            </a:r>
          </a:p>
        </p:txBody>
      </p:sp>
    </p:spTree>
    <p:extLst>
      <p:ext uri="{BB962C8B-B14F-4D97-AF65-F5344CB8AC3E}">
        <p14:creationId xmlns:p14="http://schemas.microsoft.com/office/powerpoint/2010/main" val="2637538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39059" y="41443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7" name="TextBox 6">
            <a:extLst>
              <a:ext uri="{FF2B5EF4-FFF2-40B4-BE49-F238E27FC236}">
                <a16:creationId xmlns:a16="http://schemas.microsoft.com/office/drawing/2014/main" id="{3B37C5EC-A918-5E6C-1DA2-3AB7959F386A}"/>
              </a:ext>
            </a:extLst>
          </p:cNvPr>
          <p:cNvSpPr txBox="1"/>
          <p:nvPr/>
        </p:nvSpPr>
        <p:spPr>
          <a:xfrm>
            <a:off x="343716" y="1019850"/>
            <a:ext cx="4643678" cy="1692771"/>
          </a:xfrm>
          <a:prstGeom prst="rect">
            <a:avLst/>
          </a:prstGeom>
          <a:noFill/>
        </p:spPr>
        <p:txBody>
          <a:bodyPr wrap="square">
            <a:spAutoFit/>
          </a:bodyPr>
          <a:lstStyle/>
          <a:p>
            <a:pPr algn="just"/>
            <a:r>
              <a:rPr lang="en-GB" altLang="en-US" sz="1400" dirty="0">
                <a:latin typeface="Comic Sans MS" panose="030F0702030302020204" pitchFamily="66" charset="0"/>
              </a:rPr>
              <a:t>Through research on how animals communicate, I can explain how sound vibrations are carried by waves through air, water and other media.</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2-11a</a:t>
            </a:r>
          </a:p>
          <a:p>
            <a:pPr algn="just"/>
            <a:r>
              <a:rPr lang="en-GB" altLang="en-US" sz="1400" b="1" dirty="0">
                <a:latin typeface="Comic Sans MS" panose="030F0702030302020204" pitchFamily="66" charset="0"/>
              </a:rPr>
              <a:t>Benchmarks:</a:t>
            </a:r>
            <a:r>
              <a:rPr lang="en-GB" altLang="en-US" sz="1400" b="1" dirty="0">
                <a:solidFill>
                  <a:srgbClr val="00B050"/>
                </a:solidFill>
                <a:latin typeface="Comic Sans MS" panose="030F0702030302020204" pitchFamily="66" charset="0"/>
              </a:rPr>
              <a:t>  </a:t>
            </a:r>
          </a:p>
          <a:p>
            <a:pPr marL="285750" indent="-285750" algn="just">
              <a:buFont typeface="Arial" panose="020B0604020202020204" pitchFamily="34" charset="0"/>
              <a:buChar char="•"/>
            </a:pPr>
            <a:r>
              <a:rPr lang="en-GB" altLang="en-US" sz="1200" dirty="0">
                <a:highlight>
                  <a:srgbClr val="FFFF00"/>
                </a:highlight>
                <a:latin typeface="Comic Sans MS" panose="030F0702030302020204" pitchFamily="66" charset="0"/>
              </a:rPr>
              <a:t>Discusses and demonstrates through experiments how sound travels differently through air, water and solids.</a:t>
            </a:r>
          </a:p>
          <a:p>
            <a:pPr marL="285750" indent="-285750" algn="just">
              <a:buFont typeface="Arial" panose="020B0604020202020204" pitchFamily="34" charset="0"/>
              <a:buChar char="•"/>
            </a:pPr>
            <a:r>
              <a:rPr lang="en-GB" altLang="en-US" sz="1200" dirty="0">
                <a:latin typeface="Comic Sans MS" panose="030F0702030302020204" pitchFamily="66" charset="0"/>
              </a:rPr>
              <a:t>Explains how hearing is limited by a range of factors, for example, age, position, and flexibility (direction) of ears.</a:t>
            </a:r>
          </a:p>
        </p:txBody>
      </p:sp>
      <p:sp>
        <p:nvSpPr>
          <p:cNvPr id="10" name="TextBox 9">
            <a:extLst>
              <a:ext uri="{FF2B5EF4-FFF2-40B4-BE49-F238E27FC236}">
                <a16:creationId xmlns:a16="http://schemas.microsoft.com/office/drawing/2014/main" id="{31CEAB03-8CD8-6886-169E-C788A2B90365}"/>
              </a:ext>
            </a:extLst>
          </p:cNvPr>
          <p:cNvSpPr txBox="1"/>
          <p:nvPr/>
        </p:nvSpPr>
        <p:spPr>
          <a:xfrm>
            <a:off x="230965" y="2873445"/>
            <a:ext cx="11456426" cy="830997"/>
          </a:xfrm>
          <a:prstGeom prst="rect">
            <a:avLst/>
          </a:prstGeom>
          <a:noFill/>
        </p:spPr>
        <p:txBody>
          <a:bodyPr wrap="square" rtlCol="0">
            <a:spAutoFit/>
          </a:bodyPr>
          <a:lstStyle/>
          <a:p>
            <a:pPr algn="just"/>
            <a:r>
              <a:rPr lang="en-GB" sz="1600" dirty="0">
                <a:latin typeface="Comic Sans MS" panose="030F0702030302020204" pitchFamily="66" charset="0"/>
              </a:rPr>
              <a:t>Sound waves, or the vibrations made by sound, can travel through solids, liquids and gases. Usually, the vibrations travel faster and farther in solids and liquids than though air; this is because the particles that transmit the vibrations are closer together.</a:t>
            </a:r>
          </a:p>
        </p:txBody>
      </p:sp>
      <p:sp>
        <p:nvSpPr>
          <p:cNvPr id="12" name="TextBox 11">
            <a:extLst>
              <a:ext uri="{FF2B5EF4-FFF2-40B4-BE49-F238E27FC236}">
                <a16:creationId xmlns:a16="http://schemas.microsoft.com/office/drawing/2014/main" id="{7FCD2B4D-7B56-2FBE-83AF-88430972EF5D}"/>
              </a:ext>
            </a:extLst>
          </p:cNvPr>
          <p:cNvSpPr txBox="1"/>
          <p:nvPr/>
        </p:nvSpPr>
        <p:spPr>
          <a:xfrm>
            <a:off x="2509935" y="3852510"/>
            <a:ext cx="7690014" cy="584775"/>
          </a:xfrm>
          <a:prstGeom prst="rect">
            <a:avLst/>
          </a:prstGeom>
          <a:noFill/>
        </p:spPr>
        <p:txBody>
          <a:bodyPr wrap="square">
            <a:spAutoFit/>
          </a:bodyPr>
          <a:lstStyle/>
          <a:p>
            <a:pPr algn="just"/>
            <a:r>
              <a:rPr lang="en-GB" sz="1600" dirty="0">
                <a:latin typeface="Comic Sans MS" panose="030F0702030302020204" pitchFamily="66" charset="0"/>
              </a:rPr>
              <a:t>Approaching trains can be heard from far away because the vibrations travel quickly through the solid metal railway tracks.  </a:t>
            </a:r>
            <a:r>
              <a:rPr lang="en-GB" sz="1600" dirty="0">
                <a:latin typeface="Comic Sans MS" panose="030F0702030302020204" pitchFamily="66" charset="0"/>
                <a:hlinkClick r:id="rId4"/>
              </a:rPr>
              <a:t>Keeping track - </a:t>
            </a:r>
            <a:r>
              <a:rPr lang="en-GB" sz="1600" dirty="0" err="1">
                <a:latin typeface="Comic Sans MS" panose="030F0702030302020204" pitchFamily="66" charset="0"/>
                <a:hlinkClick r:id="rId4"/>
              </a:rPr>
              <a:t>Explorify</a:t>
            </a:r>
            <a:endParaRPr lang="en-GB" sz="1600" dirty="0">
              <a:latin typeface="Comic Sans MS" panose="030F0702030302020204" pitchFamily="66" charset="0"/>
            </a:endParaRPr>
          </a:p>
        </p:txBody>
      </p:sp>
      <p:sp>
        <p:nvSpPr>
          <p:cNvPr id="14" name="TextBox 13">
            <a:extLst>
              <a:ext uri="{FF2B5EF4-FFF2-40B4-BE49-F238E27FC236}">
                <a16:creationId xmlns:a16="http://schemas.microsoft.com/office/drawing/2014/main" id="{36E0EEBE-C34B-5D69-7588-5573980C7A93}"/>
              </a:ext>
            </a:extLst>
          </p:cNvPr>
          <p:cNvSpPr txBox="1"/>
          <p:nvPr/>
        </p:nvSpPr>
        <p:spPr>
          <a:xfrm>
            <a:off x="2090561" y="4810695"/>
            <a:ext cx="7353885" cy="584775"/>
          </a:xfrm>
          <a:prstGeom prst="rect">
            <a:avLst/>
          </a:prstGeom>
          <a:noFill/>
        </p:spPr>
        <p:txBody>
          <a:bodyPr wrap="square">
            <a:spAutoFit/>
          </a:bodyPr>
          <a:lstStyle/>
          <a:p>
            <a:pPr algn="just"/>
            <a:r>
              <a:rPr lang="en-GB" sz="1600" dirty="0">
                <a:latin typeface="Comic Sans MS" panose="030F0702030302020204" pitchFamily="66" charset="0"/>
              </a:rPr>
              <a:t>Whales can be heard calling over very large distances in the sea because the water transmits sound faster than air. </a:t>
            </a:r>
          </a:p>
        </p:txBody>
      </p:sp>
      <p:pic>
        <p:nvPicPr>
          <p:cNvPr id="15" name="Picture 14">
            <a:extLst>
              <a:ext uri="{FF2B5EF4-FFF2-40B4-BE49-F238E27FC236}">
                <a16:creationId xmlns:a16="http://schemas.microsoft.com/office/drawing/2014/main" id="{D1D7F102-0CEE-C652-E5D5-75790E60D16E}"/>
              </a:ext>
            </a:extLst>
          </p:cNvPr>
          <p:cNvPicPr>
            <a:picLocks noChangeAspect="1"/>
          </p:cNvPicPr>
          <p:nvPr/>
        </p:nvPicPr>
        <p:blipFill>
          <a:blip r:embed="rId5"/>
          <a:stretch>
            <a:fillRect/>
          </a:stretch>
        </p:blipFill>
        <p:spPr>
          <a:xfrm>
            <a:off x="10199949" y="3606290"/>
            <a:ext cx="1487442" cy="1191719"/>
          </a:xfrm>
          <a:prstGeom prst="rect">
            <a:avLst/>
          </a:prstGeom>
        </p:spPr>
      </p:pic>
      <p:pic>
        <p:nvPicPr>
          <p:cNvPr id="16" name="Picture 15">
            <a:extLst>
              <a:ext uri="{FF2B5EF4-FFF2-40B4-BE49-F238E27FC236}">
                <a16:creationId xmlns:a16="http://schemas.microsoft.com/office/drawing/2014/main" id="{2613AA6A-DC64-6F9F-BAB5-D956C09DFB8D}"/>
              </a:ext>
            </a:extLst>
          </p:cNvPr>
          <p:cNvPicPr>
            <a:picLocks noChangeAspect="1"/>
          </p:cNvPicPr>
          <p:nvPr/>
        </p:nvPicPr>
        <p:blipFill>
          <a:blip r:embed="rId6"/>
          <a:stretch>
            <a:fillRect/>
          </a:stretch>
        </p:blipFill>
        <p:spPr>
          <a:xfrm>
            <a:off x="323784" y="4311125"/>
            <a:ext cx="1668267" cy="1324800"/>
          </a:xfrm>
          <a:prstGeom prst="rect">
            <a:avLst/>
          </a:prstGeom>
        </p:spPr>
      </p:pic>
      <p:sp>
        <p:nvSpPr>
          <p:cNvPr id="21" name="TextBox 20">
            <a:extLst>
              <a:ext uri="{FF2B5EF4-FFF2-40B4-BE49-F238E27FC236}">
                <a16:creationId xmlns:a16="http://schemas.microsoft.com/office/drawing/2014/main" id="{C2A37BC6-E154-ED44-5909-995CD4227AF0}"/>
              </a:ext>
            </a:extLst>
          </p:cNvPr>
          <p:cNvSpPr txBox="1"/>
          <p:nvPr/>
        </p:nvSpPr>
        <p:spPr>
          <a:xfrm>
            <a:off x="230964" y="5739789"/>
            <a:ext cx="9512858" cy="1015663"/>
          </a:xfrm>
          <a:prstGeom prst="rect">
            <a:avLst/>
          </a:prstGeom>
          <a:noFill/>
        </p:spPr>
        <p:txBody>
          <a:bodyPr wrap="square" rtlCol="0">
            <a:spAutoFit/>
          </a:bodyPr>
          <a:lstStyle/>
          <a:p>
            <a:pPr algn="just"/>
            <a:r>
              <a:rPr lang="en-GB" sz="1200" b="1" i="1" dirty="0">
                <a:latin typeface="Comic Sans MS" panose="030F0702030302020204" pitchFamily="66" charset="0"/>
              </a:rPr>
              <a:t>Links to: </a:t>
            </a:r>
            <a:r>
              <a:rPr lang="en-GB" sz="1200" i="1" dirty="0">
                <a:latin typeface="Comic Sans MS" panose="030F0702030302020204" pitchFamily="66" charset="0"/>
              </a:rPr>
              <a:t>By contributing to investigations into familiar changes in substances to produce other substances, I can describe how their characteristics have changed. </a:t>
            </a:r>
            <a:r>
              <a:rPr lang="en-GB" sz="1200" b="1" i="1" dirty="0">
                <a:solidFill>
                  <a:srgbClr val="3A9262"/>
                </a:solidFill>
                <a:latin typeface="Comic Sans MS" panose="030F0702030302020204" pitchFamily="66" charset="0"/>
              </a:rPr>
              <a:t>SCN 2-15a</a:t>
            </a:r>
          </a:p>
          <a:p>
            <a:pPr algn="just"/>
            <a:r>
              <a:rPr lang="en-GB" sz="1200" b="1" dirty="0">
                <a:latin typeface="Comic Sans MS" panose="030F0702030302020204" pitchFamily="66" charset="0"/>
              </a:rPr>
              <a:t>Benchmark: </a:t>
            </a:r>
            <a:r>
              <a:rPr lang="en-GB" sz="1200" i="1" dirty="0">
                <a:latin typeface="Comic Sans MS" panose="030F0702030302020204" pitchFamily="66" charset="0"/>
              </a:rPr>
              <a:t>Explores and describes the characteristics of solids, liquids and gases, for example, solids retain the same volume and shape, liquids keep the same volume but the shape changes to fit the container and that gases change shape and volume to fill the container.</a:t>
            </a:r>
          </a:p>
        </p:txBody>
      </p:sp>
      <p:sp>
        <p:nvSpPr>
          <p:cNvPr id="3" name="TextBox 2">
            <a:extLst>
              <a:ext uri="{FF2B5EF4-FFF2-40B4-BE49-F238E27FC236}">
                <a16:creationId xmlns:a16="http://schemas.microsoft.com/office/drawing/2014/main" id="{9DB5C54A-3136-9B42-FEB0-DE382A0A2833}"/>
              </a:ext>
            </a:extLst>
          </p:cNvPr>
          <p:cNvSpPr txBox="1"/>
          <p:nvPr/>
        </p:nvSpPr>
        <p:spPr>
          <a:xfrm>
            <a:off x="5319966" y="1050677"/>
            <a:ext cx="6528318" cy="1569660"/>
          </a:xfrm>
          <a:prstGeom prst="rect">
            <a:avLst/>
          </a:prstGeom>
          <a:noFill/>
        </p:spPr>
        <p:txBody>
          <a:bodyPr wrap="square">
            <a:spAutoFit/>
          </a:bodyPr>
          <a:lstStyle/>
          <a:p>
            <a:pPr algn="just"/>
            <a:r>
              <a:rPr lang="en-GB" sz="1600" dirty="0">
                <a:latin typeface="Comic Sans MS" panose="030F0702030302020204" pitchFamily="66" charset="0"/>
              </a:rPr>
              <a:t>Sound needs a material in order to travel. In a vacuum no sound can travel (or be heard) as there are no molecules for the vibration to pass through. The speed at which the vibrations travel through a material depends on its temperature, whether it is a solid, liquid or gas and its density, because the spacing between the particles are different in each of these cases.</a:t>
            </a:r>
          </a:p>
        </p:txBody>
      </p:sp>
    </p:spTree>
    <p:extLst>
      <p:ext uri="{BB962C8B-B14F-4D97-AF65-F5344CB8AC3E}">
        <p14:creationId xmlns:p14="http://schemas.microsoft.com/office/powerpoint/2010/main" val="284053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childTnLst>
                          </p:cTn>
                        </p:par>
                        <p:par>
                          <p:cTn id="16" fill="hold">
                            <p:stCondLst>
                              <p:cond delay="8000"/>
                            </p:stCondLst>
                            <p:childTnLst>
                              <p:par>
                                <p:cTn id="17" presetID="10" presetClass="entr" presetSubtype="0" fill="hold" grpId="0" nodeType="after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par>
                          <p:cTn id="20" fill="hold">
                            <p:stCondLst>
                              <p:cond delay="1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39059" y="41443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3" name="TextBox 2">
            <a:extLst>
              <a:ext uri="{FF2B5EF4-FFF2-40B4-BE49-F238E27FC236}">
                <a16:creationId xmlns:a16="http://schemas.microsoft.com/office/drawing/2014/main" id="{567BB17B-D109-0E4B-453F-A7FDE46670AA}"/>
              </a:ext>
            </a:extLst>
          </p:cNvPr>
          <p:cNvSpPr txBox="1"/>
          <p:nvPr/>
        </p:nvSpPr>
        <p:spPr>
          <a:xfrm>
            <a:off x="600596" y="1121934"/>
            <a:ext cx="10990807" cy="5078313"/>
          </a:xfrm>
          <a:prstGeom prst="rect">
            <a:avLst/>
          </a:prstGeom>
          <a:noFill/>
        </p:spPr>
        <p:txBody>
          <a:bodyPr wrap="square">
            <a:spAutoFit/>
          </a:bodyPr>
          <a:lstStyle/>
          <a:p>
            <a:r>
              <a:rPr lang="en-GB" b="1" dirty="0">
                <a:effectLst/>
                <a:latin typeface="Comic Sans MS" panose="030F0702030302020204" pitchFamily="66" charset="0"/>
                <a:ea typeface="Times New Roman" panose="02020603050405020304" pitchFamily="18" charset="0"/>
                <a:cs typeface="Times New Roman" panose="02020603050405020304" pitchFamily="18" charset="0"/>
              </a:rPr>
              <a:t>Starter activity:</a:t>
            </a:r>
            <a:endParaRPr lang="en-GB"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dirty="0">
                <a:effectLst/>
                <a:latin typeface="Comic Sans MS" panose="030F0702030302020204" pitchFamily="66" charset="0"/>
                <a:ea typeface="Times New Roman" panose="02020603050405020304" pitchFamily="18" charset="0"/>
                <a:cs typeface="Times New Roman" panose="02020603050405020304" pitchFamily="18" charset="0"/>
              </a:rPr>
              <a:t>Ask </a:t>
            </a:r>
            <a:r>
              <a:rPr lang="en-GB" dirty="0">
                <a:latin typeface="Comic Sans MS" panose="030F0702030302020204" pitchFamily="66" charset="0"/>
                <a:ea typeface="Times New Roman" panose="02020603050405020304" pitchFamily="18" charset="0"/>
                <a:cs typeface="Times New Roman" panose="02020603050405020304" pitchFamily="18" charset="0"/>
              </a:rPr>
              <a:t>the children </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to feel some vibrations with their fingers that they cannot see, e.g., their larynx as they talk, a speaker for a stereo system, a cymbal or triangle that has been hit.</a:t>
            </a:r>
          </a:p>
          <a:p>
            <a:pPr algn="just"/>
            <a:endParaRPr lang="en-GB"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dirty="0">
                <a:effectLst/>
                <a:latin typeface="Comic Sans MS" panose="030F0702030302020204" pitchFamily="66" charset="0"/>
                <a:ea typeface="Times New Roman" panose="02020603050405020304" pitchFamily="18" charset="0"/>
                <a:cs typeface="Times New Roman" panose="02020603050405020304" pitchFamily="18" charset="0"/>
              </a:rPr>
              <a:t>Explain that we are hearing these sounds through the air around us (a gas). Ask whether or not </a:t>
            </a:r>
            <a:r>
              <a:rPr lang="en-GB" dirty="0">
                <a:latin typeface="Comic Sans MS" panose="030F0702030302020204" pitchFamily="66" charset="0"/>
                <a:ea typeface="Times New Roman" panose="02020603050405020304" pitchFamily="18" charset="0"/>
                <a:cs typeface="Times New Roman" panose="02020603050405020304" pitchFamily="18" charset="0"/>
              </a:rPr>
              <a:t>they </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think sounds also travel through liquids and solids. </a:t>
            </a:r>
          </a:p>
          <a:p>
            <a:pPr algn="just"/>
            <a:endParaRPr lang="en-GB"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dirty="0">
                <a:latin typeface="Comic Sans MS" panose="030F0702030302020204" pitchFamily="66" charset="0"/>
                <a:ea typeface="Times New Roman" panose="02020603050405020304" pitchFamily="18" charset="0"/>
                <a:cs typeface="Times New Roman" panose="02020603050405020304" pitchFamily="18" charset="0"/>
              </a:rPr>
              <a:t>I</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nvestigate sounds travelling through solids by tapping on the table and listening to the sound, then repeat the tapping while putting their ear to the table.  </a:t>
            </a:r>
          </a:p>
          <a:p>
            <a:pPr algn="just"/>
            <a:endParaRPr lang="en-GB"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dirty="0">
                <a:effectLst/>
                <a:latin typeface="Comic Sans MS" panose="030F0702030302020204" pitchFamily="66" charset="0"/>
                <a:ea typeface="Times New Roman" panose="02020603050405020304" pitchFamily="18" charset="0"/>
                <a:cs typeface="Times New Roman" panose="02020603050405020304" pitchFamily="18" charset="0"/>
              </a:rPr>
              <a:t>Listen to sounds they can hear from outside the classroom (or arrange for a loud sound to be deliberately made outside the classroom!) </a:t>
            </a:r>
            <a:r>
              <a:rPr lang="en-GB" dirty="0">
                <a:latin typeface="Comic Sans MS" panose="030F0702030302020204" pitchFamily="66" charset="0"/>
                <a:ea typeface="Times New Roman" panose="02020603050405020304" pitchFamily="18" charset="0"/>
                <a:cs typeface="Times New Roman" panose="02020603050405020304" pitchFamily="18" charset="0"/>
              </a:rPr>
              <a:t>Ask: </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what have these sounds travelled through? </a:t>
            </a:r>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Bricks, windows, doors and of course the air! </a:t>
            </a:r>
          </a:p>
          <a:p>
            <a:pPr algn="just"/>
            <a:endParaRPr lang="en-GB" i="1"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sz="1600" b="1" i="1" dirty="0">
                <a:solidFill>
                  <a:srgbClr val="292929"/>
                </a:solidFill>
                <a:latin typeface="Comic Sans MS" panose="030F0702030302020204" pitchFamily="66" charset="0"/>
              </a:rPr>
              <a:t>Misconceptions to watch out for: </a:t>
            </a:r>
            <a:r>
              <a:rPr lang="en-GB" sz="1600" b="0" i="1" dirty="0">
                <a:solidFill>
                  <a:srgbClr val="292929"/>
                </a:solidFill>
                <a:effectLst/>
                <a:latin typeface="Comic Sans MS" panose="030F0702030302020204" pitchFamily="66" charset="0"/>
              </a:rPr>
              <a:t>children </a:t>
            </a:r>
            <a:r>
              <a:rPr lang="en-GB" sz="1600" i="1" dirty="0">
                <a:solidFill>
                  <a:srgbClr val="292929"/>
                </a:solidFill>
                <a:latin typeface="Comic Sans MS" panose="030F0702030302020204" pitchFamily="66" charset="0"/>
              </a:rPr>
              <a:t>may </a:t>
            </a:r>
            <a:r>
              <a:rPr lang="en-GB" sz="1600" b="0" i="1" dirty="0">
                <a:solidFill>
                  <a:srgbClr val="292929"/>
                </a:solidFill>
                <a:effectLst/>
                <a:latin typeface="Comic Sans MS" panose="030F0702030302020204" pitchFamily="66" charset="0"/>
              </a:rPr>
              <a:t>think that sound vibrations do not travel through solid materials but travel through gaps, for example, under the door.</a:t>
            </a:r>
            <a:endParaRPr lang="en-GB" sz="1600" i="1" dirty="0">
              <a:effectLst/>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sz="1600"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1600" dirty="0">
              <a:latin typeface="Comic Sans MS" panose="030F0702030302020204" pitchFamily="66" charset="0"/>
              <a:ea typeface="Times New Roman" panose="02020603050405020304" pitchFamily="18" charset="0"/>
              <a:cs typeface="Times New Roman" panose="02020603050405020304" pitchFamily="18" charset="0"/>
            </a:endParaRPr>
          </a:p>
          <a:p>
            <a:pPr algn="just"/>
            <a:r>
              <a:rPr lang="en-GB" dirty="0">
                <a:latin typeface="Comic Sans MS" panose="030F0702030302020204" pitchFamily="66" charset="0"/>
                <a:hlinkClick r:id="rId4"/>
              </a:rPr>
              <a:t>Heard your neighbours in the next house or flat? - </a:t>
            </a:r>
            <a:r>
              <a:rPr lang="en-GB" dirty="0" err="1">
                <a:latin typeface="Comic Sans MS" panose="030F0702030302020204" pitchFamily="66" charset="0"/>
                <a:hlinkClick r:id="rId4"/>
              </a:rPr>
              <a:t>Explorify</a:t>
            </a:r>
            <a:endParaRPr lang="en-GB"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01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11C2F006-3BB6-7871-F6F4-968040949AF0}"/>
              </a:ext>
            </a:extLst>
          </p:cNvPr>
          <p:cNvSpPr txBox="1">
            <a:spLocks/>
          </p:cNvSpPr>
          <p:nvPr/>
        </p:nvSpPr>
        <p:spPr bwMode="auto">
          <a:xfrm>
            <a:off x="406397" y="1207504"/>
            <a:ext cx="11379200" cy="53595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b="1" dirty="0">
                <a:latin typeface="Comic Sans MS" panose="030F0702030302020204" pitchFamily="66" charset="0"/>
              </a:rPr>
              <a:t>Forces, Electricity and Waves            Vibrations and Waves</a:t>
            </a:r>
            <a:endParaRPr lang="en-US" altLang="en-US" dirty="0">
              <a:latin typeface="Comic Sans MS" panose="030F0702030302020204" pitchFamily="66" charset="0"/>
            </a:endParaRPr>
          </a:p>
          <a:p>
            <a:pPr algn="just"/>
            <a:r>
              <a:rPr lang="en-GB" altLang="en-US" sz="1700" b="1" dirty="0">
                <a:latin typeface="Comic Sans MS" panose="030F0702030302020204" pitchFamily="66" charset="0"/>
              </a:rPr>
              <a:t>Learners explore the nature of </a:t>
            </a:r>
            <a:r>
              <a:rPr lang="en-GB" altLang="en-US" sz="1700" b="1" dirty="0">
                <a:highlight>
                  <a:srgbClr val="FFFF00"/>
                </a:highlight>
                <a:latin typeface="Comic Sans MS" panose="030F0702030302020204" pitchFamily="66" charset="0"/>
              </a:rPr>
              <a:t>sound</a:t>
            </a:r>
            <a:r>
              <a:rPr lang="en-GB" altLang="en-US" sz="1700" b="1" dirty="0">
                <a:latin typeface="Comic Sans MS" panose="030F0702030302020204" pitchFamily="66" charset="0"/>
              </a:rPr>
              <a:t>, light and radiations in the electromagnetic spectrum. They use musical instruments to explore the relationship between </a:t>
            </a:r>
            <a:r>
              <a:rPr lang="en-GB" altLang="en-US" sz="1700" b="1" dirty="0">
                <a:highlight>
                  <a:srgbClr val="FFFF00"/>
                </a:highlight>
                <a:latin typeface="Comic Sans MS" panose="030F0702030302020204" pitchFamily="66" charset="0"/>
              </a:rPr>
              <a:t>vibrations and sounds</a:t>
            </a:r>
            <a:r>
              <a:rPr lang="en-GB" altLang="en-US" sz="1700" b="1" dirty="0">
                <a:latin typeface="Comic Sans MS" panose="030F0702030302020204" pitchFamily="66" charset="0"/>
              </a:rPr>
              <a:t> produced</a:t>
            </a:r>
            <a:r>
              <a:rPr lang="en-GB" altLang="en-US" sz="1800" b="1" dirty="0">
                <a:latin typeface="Comic Sans MS" panose="030F0702030302020204" pitchFamily="66" charset="0"/>
              </a:rPr>
              <a:t>.</a:t>
            </a:r>
            <a:endParaRPr lang="en-US" altLang="en-US" sz="1800" b="1" dirty="0">
              <a:latin typeface="Comic Sans MS" panose="030F0702030302020204" pitchFamily="66" charset="0"/>
            </a:endParaRPr>
          </a:p>
          <a:p>
            <a:pPr algn="just"/>
            <a:r>
              <a:rPr lang="en-GB" altLang="en-US" sz="1400" dirty="0">
                <a:latin typeface="Comic Sans MS" panose="030F0702030302020204" pitchFamily="66" charset="0"/>
              </a:rPr>
              <a:t>Through play, I have explored a variety of ways of making sounds.</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0-11a</a:t>
            </a:r>
          </a:p>
          <a:p>
            <a:pPr algn="just"/>
            <a:r>
              <a:rPr lang="en-GB" altLang="en-US" sz="1400" b="1" dirty="0">
                <a:latin typeface="Comic Sans MS" panose="030F0702030302020204" pitchFamily="66" charset="0"/>
              </a:rPr>
              <a:t>Benchmarks:</a:t>
            </a:r>
          </a:p>
          <a:p>
            <a:pPr marL="628650" lvl="1" indent="-171450" algn="just">
              <a:buFont typeface="Arial" panose="020B0604020202020204" pitchFamily="34" charset="0"/>
              <a:buChar char="•"/>
            </a:pPr>
            <a:r>
              <a:rPr lang="en-GB"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Predicts, then investigates, ways to make sounds louder and quieter. </a:t>
            </a:r>
            <a:endParaRPr lang="en-GB" sz="1200"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a:p>
            <a:pPr marL="628650" lvl="1" indent="-171450" algn="just">
              <a:buFont typeface="Arial" panose="020B0604020202020204" pitchFamily="34" charset="0"/>
              <a:buChar char="•"/>
            </a:pPr>
            <a:r>
              <a:rPr lang="en-GB"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Identifies different sources of sound.</a:t>
            </a:r>
            <a:endParaRPr lang="en-GB" altLang="en-US" sz="1200" dirty="0">
              <a:latin typeface="Comic Sans MS" panose="030F0702030302020204" pitchFamily="66" charset="0"/>
            </a:endParaRPr>
          </a:p>
          <a:p>
            <a:pPr algn="just"/>
            <a:r>
              <a:rPr lang="en-GB" altLang="en-US" sz="1400" dirty="0">
                <a:latin typeface="Comic Sans MS" panose="030F0702030302020204" pitchFamily="66" charset="0"/>
              </a:rPr>
              <a:t>By collaborating in experiments on different ways of producing sound from vibrations, I can demonstrate how to change the pitch of the sound.</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1-11a</a:t>
            </a:r>
          </a:p>
          <a:p>
            <a:pPr algn="just"/>
            <a:r>
              <a:rPr lang="en-GB" altLang="en-US" sz="1400" b="1" dirty="0">
                <a:latin typeface="Comic Sans MS" panose="030F0702030302020204" pitchFamily="66" charset="0"/>
              </a:rPr>
              <a:t>Benchmarks:</a:t>
            </a:r>
          </a:p>
          <a:p>
            <a:pPr marL="628650" lvl="1" indent="-171450" algn="just">
              <a:buFont typeface="Arial" panose="020B0604020202020204" pitchFamily="34" charset="0"/>
              <a:buChar char="•"/>
            </a:pPr>
            <a:r>
              <a:rPr lang="en-GB" altLang="en-US" sz="1200" dirty="0">
                <a:latin typeface="Comic Sans MS" panose="030F0702030302020204" pitchFamily="66" charset="0"/>
              </a:rPr>
              <a:t>Demonstrates how sounds can be made higher or lower pitch by altering tightness, length, width or thickness or other physical characteristics of the sound source. </a:t>
            </a:r>
          </a:p>
          <a:p>
            <a:pPr marL="628650" lvl="1" indent="-171450" algn="just">
              <a:buFont typeface="Arial" panose="020B0604020202020204" pitchFamily="34" charset="0"/>
              <a:buChar char="•"/>
            </a:pPr>
            <a:r>
              <a:rPr lang="en-GB" altLang="en-US" sz="1200" dirty="0">
                <a:latin typeface="Comic Sans MS" panose="030F0702030302020204" pitchFamily="66" charset="0"/>
              </a:rPr>
              <a:t>Explains that sound is caused by a vibration in a material</a:t>
            </a:r>
            <a:r>
              <a:rPr lang="en-GB" altLang="en-US" sz="1200" dirty="0">
                <a:solidFill>
                  <a:srgbClr val="00B050"/>
                </a:solidFill>
                <a:latin typeface="Comic Sans MS" panose="030F0702030302020204" pitchFamily="66" charset="0"/>
              </a:rPr>
              <a:t>.</a:t>
            </a:r>
            <a:endParaRPr lang="en-US" altLang="en-US" sz="1200" dirty="0">
              <a:solidFill>
                <a:srgbClr val="00B050"/>
              </a:solidFill>
              <a:latin typeface="Comic Sans MS" panose="030F0702030302020204" pitchFamily="66" charset="0"/>
            </a:endParaRPr>
          </a:p>
          <a:p>
            <a:pPr algn="just"/>
            <a:r>
              <a:rPr lang="en-GB" altLang="en-US" sz="1400" dirty="0">
                <a:latin typeface="Comic Sans MS" panose="030F0702030302020204" pitchFamily="66" charset="0"/>
              </a:rPr>
              <a:t>Through research on how animals communicate, I can explain how sound vibrations are carried by waves through air, water and other media.</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2-11a</a:t>
            </a:r>
          </a:p>
          <a:p>
            <a:pPr algn="just"/>
            <a:r>
              <a:rPr lang="en-GB" altLang="en-US" sz="1400" b="1" dirty="0">
                <a:latin typeface="Comic Sans MS" panose="030F0702030302020204" pitchFamily="66" charset="0"/>
              </a:rPr>
              <a:t>Benchmarks:</a:t>
            </a:r>
            <a:r>
              <a:rPr lang="en-GB" altLang="en-US" sz="1400" b="1" dirty="0">
                <a:solidFill>
                  <a:srgbClr val="00B050"/>
                </a:solidFill>
                <a:latin typeface="Comic Sans MS" panose="030F0702030302020204" pitchFamily="66" charset="0"/>
              </a:rPr>
              <a:t>  </a:t>
            </a:r>
          </a:p>
          <a:p>
            <a:pPr marL="742950" lvl="1" indent="-285750" algn="just">
              <a:buFont typeface="Arial" panose="020B0604020202020204" pitchFamily="34" charset="0"/>
              <a:buChar char="•"/>
            </a:pPr>
            <a:r>
              <a:rPr lang="en-GB" altLang="en-US" sz="1200" dirty="0">
                <a:latin typeface="Comic Sans MS" panose="030F0702030302020204" pitchFamily="66" charset="0"/>
              </a:rPr>
              <a:t>Discusses and demonstrates through experiments how sound travels differently through air, water and solids.</a:t>
            </a:r>
          </a:p>
          <a:p>
            <a:pPr marL="742950" lvl="1" indent="-285750" algn="just">
              <a:buFont typeface="Arial" panose="020B0604020202020204" pitchFamily="34" charset="0"/>
              <a:buChar char="•"/>
            </a:pPr>
            <a:r>
              <a:rPr lang="en-GB" altLang="en-US" sz="1200" dirty="0">
                <a:latin typeface="Comic Sans MS" panose="030F0702030302020204" pitchFamily="66" charset="0"/>
              </a:rPr>
              <a:t>Explains how hearing is limited by a range of factors, for example, age, position, and flexibility (direction) of ears.</a:t>
            </a:r>
          </a:p>
        </p:txBody>
      </p:sp>
      <p:sp>
        <p:nvSpPr>
          <p:cNvPr id="8" name="TextBox 7">
            <a:extLst>
              <a:ext uri="{FF2B5EF4-FFF2-40B4-BE49-F238E27FC236}">
                <a16:creationId xmlns:a16="http://schemas.microsoft.com/office/drawing/2014/main" id="{C539995B-DF4B-6C3A-25D2-8980E0EF4D00}"/>
              </a:ext>
            </a:extLst>
          </p:cNvPr>
          <p:cNvSpPr txBox="1"/>
          <p:nvPr/>
        </p:nvSpPr>
        <p:spPr>
          <a:xfrm>
            <a:off x="3200970" y="139436"/>
            <a:ext cx="5790055" cy="646331"/>
          </a:xfrm>
          <a:prstGeom prst="rect">
            <a:avLst/>
          </a:prstGeom>
          <a:noFill/>
        </p:spPr>
        <p:txBody>
          <a:bodyPr wrap="square" rtlCol="0">
            <a:spAutoFit/>
          </a:bodyPr>
          <a:lstStyle/>
          <a:p>
            <a:r>
              <a:rPr lang="en-GB" sz="3600" b="1" dirty="0">
                <a:latin typeface="Comic Sans MS" panose="030F0702030302020204" pitchFamily="66" charset="0"/>
              </a:rPr>
              <a:t>Curriculum</a:t>
            </a:r>
            <a:r>
              <a:rPr lang="en-GB" sz="3600" dirty="0">
                <a:latin typeface="Comic Sans MS" panose="030F0702030302020204" pitchFamily="66" charset="0"/>
              </a:rPr>
              <a:t> </a:t>
            </a:r>
            <a:r>
              <a:rPr lang="en-GB" sz="3600" b="1" dirty="0">
                <a:latin typeface="Comic Sans MS" panose="030F0702030302020204" pitchFamily="66" charset="0"/>
              </a:rPr>
              <a:t>for Excellence </a:t>
            </a:r>
          </a:p>
        </p:txBody>
      </p:sp>
      <p:cxnSp>
        <p:nvCxnSpPr>
          <p:cNvPr id="9" name="Straight Arrow Connector 8">
            <a:extLst>
              <a:ext uri="{FF2B5EF4-FFF2-40B4-BE49-F238E27FC236}">
                <a16:creationId xmlns:a16="http://schemas.microsoft.com/office/drawing/2014/main" id="{495F636E-D449-83CC-F941-E3948FF8B063}"/>
              </a:ext>
            </a:extLst>
          </p:cNvPr>
          <p:cNvCxnSpPr/>
          <p:nvPr/>
        </p:nvCxnSpPr>
        <p:spPr>
          <a:xfrm>
            <a:off x="6095997" y="1400396"/>
            <a:ext cx="14401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BF96E266-B3C5-6FF3-C14E-50B51B5EDC8E}"/>
              </a:ext>
            </a:extLst>
          </p:cNvPr>
          <p:cNvPicPr>
            <a:picLocks noChangeAspect="1"/>
          </p:cNvPicPr>
          <p:nvPr/>
        </p:nvPicPr>
        <p:blipFill>
          <a:blip r:embed="rId3"/>
          <a:stretch>
            <a:fillRect/>
          </a:stretch>
        </p:blipFill>
        <p:spPr>
          <a:xfrm>
            <a:off x="9975600" y="5637600"/>
            <a:ext cx="1615580" cy="841321"/>
          </a:xfrm>
          <a:prstGeom prst="rect">
            <a:avLst/>
          </a:prstGeom>
        </p:spPr>
      </p:pic>
    </p:spTree>
    <p:extLst>
      <p:ext uri="{BB962C8B-B14F-4D97-AF65-F5344CB8AC3E}">
        <p14:creationId xmlns:p14="http://schemas.microsoft.com/office/powerpoint/2010/main" val="2348308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7" name="TextBox 6">
            <a:extLst>
              <a:ext uri="{FF2B5EF4-FFF2-40B4-BE49-F238E27FC236}">
                <a16:creationId xmlns:a16="http://schemas.microsoft.com/office/drawing/2014/main" id="{3953D226-3DBD-2122-0E38-C9CAC1BB662A}"/>
              </a:ext>
            </a:extLst>
          </p:cNvPr>
          <p:cNvSpPr txBox="1"/>
          <p:nvPr/>
        </p:nvSpPr>
        <p:spPr>
          <a:xfrm>
            <a:off x="8004879" y="2969446"/>
            <a:ext cx="3457020" cy="1200329"/>
          </a:xfrm>
          <a:prstGeom prst="rect">
            <a:avLst/>
          </a:prstGeom>
          <a:noFill/>
        </p:spPr>
        <p:txBody>
          <a:bodyPr wrap="square">
            <a:spAutoFit/>
          </a:bodyPr>
          <a:lstStyle/>
          <a:p>
            <a:r>
              <a:rPr lang="en-GB" sz="2400" dirty="0">
                <a:latin typeface="Comic Sans MS" panose="030F0702030302020204" pitchFamily="66" charset="0"/>
              </a:rPr>
              <a:t>How sound travels through different media.</a:t>
            </a:r>
          </a:p>
        </p:txBody>
      </p:sp>
      <p:pic>
        <p:nvPicPr>
          <p:cNvPr id="8" name="Online Media 7" title="How sound travels through different media.">
            <a:hlinkClick r:id="" action="ppaction://media"/>
            <a:extLst>
              <a:ext uri="{FF2B5EF4-FFF2-40B4-BE49-F238E27FC236}">
                <a16:creationId xmlns:a16="http://schemas.microsoft.com/office/drawing/2014/main" id="{7B160F59-8678-2AE7-A006-4F57B3DCE58B}"/>
              </a:ext>
            </a:extLst>
          </p:cNvPr>
          <p:cNvPicPr>
            <a:picLocks noRot="1" noChangeAspect="1"/>
          </p:cNvPicPr>
          <p:nvPr>
            <a:videoFile r:link="rId1"/>
          </p:nvPr>
        </p:nvPicPr>
        <p:blipFill>
          <a:blip r:embed="rId5"/>
          <a:stretch>
            <a:fillRect/>
          </a:stretch>
        </p:blipFill>
        <p:spPr>
          <a:xfrm>
            <a:off x="321798" y="1327408"/>
            <a:ext cx="7289675" cy="4674637"/>
          </a:xfrm>
          <a:prstGeom prst="rect">
            <a:avLst/>
          </a:prstGeom>
        </p:spPr>
      </p:pic>
    </p:spTree>
    <p:extLst>
      <p:ext uri="{BB962C8B-B14F-4D97-AF65-F5344CB8AC3E}">
        <p14:creationId xmlns:p14="http://schemas.microsoft.com/office/powerpoint/2010/main" val="318668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64F44E75-4019-CCD9-E060-4130E94E983A}"/>
              </a:ext>
            </a:extLst>
          </p:cNvPr>
          <p:cNvSpPr txBox="1"/>
          <p:nvPr/>
        </p:nvSpPr>
        <p:spPr>
          <a:xfrm>
            <a:off x="2263506" y="1024727"/>
            <a:ext cx="9088389" cy="369332"/>
          </a:xfrm>
          <a:prstGeom prst="rect">
            <a:avLst/>
          </a:prstGeom>
          <a:noFill/>
        </p:spPr>
        <p:txBody>
          <a:bodyPr wrap="square">
            <a:spAutoFit/>
          </a:bodyPr>
          <a:lstStyle/>
          <a:p>
            <a:r>
              <a:rPr lang="en-GB" b="1" i="0" dirty="0">
                <a:effectLst/>
                <a:latin typeface="Comic Sans MS" panose="030F0702030302020204" pitchFamily="66" charset="0"/>
              </a:rPr>
              <a:t>How Well Does Sound Travel Through a Gas? A Liquid? A Solid?</a:t>
            </a:r>
            <a:endParaRPr lang="en-GB" b="1" dirty="0">
              <a:latin typeface="Comic Sans MS" panose="030F0702030302020204" pitchFamily="66" charset="0"/>
            </a:endParaRPr>
          </a:p>
        </p:txBody>
      </p:sp>
      <p:sp>
        <p:nvSpPr>
          <p:cNvPr id="7" name="TextBox 6">
            <a:extLst>
              <a:ext uri="{FF2B5EF4-FFF2-40B4-BE49-F238E27FC236}">
                <a16:creationId xmlns:a16="http://schemas.microsoft.com/office/drawing/2014/main" id="{A452A7C0-F3FE-3896-52C9-394BFEA2AF22}"/>
              </a:ext>
            </a:extLst>
          </p:cNvPr>
          <p:cNvSpPr txBox="1"/>
          <p:nvPr/>
        </p:nvSpPr>
        <p:spPr>
          <a:xfrm>
            <a:off x="600596" y="1460488"/>
            <a:ext cx="11112759" cy="5016758"/>
          </a:xfrm>
          <a:prstGeom prst="rect">
            <a:avLst/>
          </a:prstGeom>
          <a:noFill/>
        </p:spPr>
        <p:txBody>
          <a:bodyPr wrap="square">
            <a:spAutoFit/>
          </a:bodyPr>
          <a:lstStyle/>
          <a:p>
            <a:pPr algn="just"/>
            <a:r>
              <a:rPr lang="en-GB" sz="1600" b="0" i="0" dirty="0">
                <a:solidFill>
                  <a:srgbClr val="464646"/>
                </a:solidFill>
                <a:effectLst/>
                <a:latin typeface="Comic Sans MS" panose="030F0702030302020204" pitchFamily="66" charset="0"/>
              </a:rPr>
              <a:t>Will a pencil tap be heard through a bag of air sound different than a pencil tap heard through a bag of water? Will these taps sound different than a tap heard through a wooden block?</a:t>
            </a:r>
          </a:p>
          <a:p>
            <a:pPr algn="just"/>
            <a:endParaRPr lang="en-GB" sz="1600" b="1" dirty="0">
              <a:solidFill>
                <a:srgbClr val="464646"/>
              </a:solidFill>
              <a:latin typeface="Comic Sans MS" panose="030F0702030302020204" pitchFamily="66" charset="0"/>
            </a:endParaRPr>
          </a:p>
          <a:p>
            <a:pPr algn="just"/>
            <a:r>
              <a:rPr lang="en-GB" sz="1600" b="1" dirty="0">
                <a:solidFill>
                  <a:srgbClr val="464646"/>
                </a:solidFill>
                <a:latin typeface="Comic Sans MS" panose="030F0702030302020204" pitchFamily="66" charset="0"/>
              </a:rPr>
              <a:t>What you will need</a:t>
            </a:r>
            <a:r>
              <a:rPr lang="en-GB" sz="1600" b="1" i="0" dirty="0">
                <a:solidFill>
                  <a:srgbClr val="464646"/>
                </a:solidFill>
                <a:effectLst/>
                <a:latin typeface="Comic Sans MS" panose="030F0702030302020204" pitchFamily="66" charset="0"/>
              </a:rPr>
              <a:t>:</a:t>
            </a:r>
            <a:endParaRPr lang="en-GB" sz="1600" b="0" i="0" dirty="0">
              <a:solidFill>
                <a:srgbClr val="464646"/>
              </a:solidFill>
              <a:effectLst/>
              <a:latin typeface="Comic Sans MS" panose="030F0702030302020204" pitchFamily="66" charset="0"/>
            </a:endParaRPr>
          </a:p>
          <a:p>
            <a:pPr marL="285750" indent="-285750" algn="just">
              <a:buFont typeface="Arial" panose="020B0604020202020204" pitchFamily="34" charset="0"/>
              <a:buChar char="•"/>
            </a:pPr>
            <a:r>
              <a:rPr lang="en-GB" sz="1600" b="0" i="0" dirty="0">
                <a:solidFill>
                  <a:srgbClr val="464646"/>
                </a:solidFill>
                <a:effectLst/>
                <a:latin typeface="Comic Sans MS" panose="030F0702030302020204" pitchFamily="66" charset="0"/>
              </a:rPr>
              <a:t>Zippered sandwich bag</a:t>
            </a:r>
          </a:p>
          <a:p>
            <a:pPr marL="285750" indent="-285750" algn="just">
              <a:buFont typeface="Arial" panose="020B0604020202020204" pitchFamily="34" charset="0"/>
              <a:buChar char="•"/>
            </a:pPr>
            <a:r>
              <a:rPr lang="en-GB" sz="1600" b="0" i="0" dirty="0">
                <a:solidFill>
                  <a:srgbClr val="464646"/>
                </a:solidFill>
                <a:effectLst/>
                <a:latin typeface="Comic Sans MS" panose="030F0702030302020204" pitchFamily="66" charset="0"/>
              </a:rPr>
              <a:t>Water</a:t>
            </a:r>
          </a:p>
          <a:p>
            <a:pPr marL="285750" indent="-285750" algn="just">
              <a:buFont typeface="Arial" panose="020B0604020202020204" pitchFamily="34" charset="0"/>
              <a:buChar char="•"/>
            </a:pPr>
            <a:r>
              <a:rPr lang="en-GB" sz="1600" b="0" i="0" dirty="0">
                <a:solidFill>
                  <a:srgbClr val="464646"/>
                </a:solidFill>
                <a:effectLst/>
                <a:latin typeface="Comic Sans MS" panose="030F0702030302020204" pitchFamily="66" charset="0"/>
              </a:rPr>
              <a:t>Wooden block</a:t>
            </a:r>
          </a:p>
          <a:p>
            <a:pPr marL="285750" indent="-285750" algn="just">
              <a:buFont typeface="Arial" panose="020B0604020202020204" pitchFamily="34" charset="0"/>
              <a:buChar char="•"/>
            </a:pPr>
            <a:r>
              <a:rPr lang="en-GB" sz="1600" b="0" i="0" dirty="0">
                <a:solidFill>
                  <a:srgbClr val="464646"/>
                </a:solidFill>
                <a:effectLst/>
                <a:latin typeface="Comic Sans MS" panose="030F0702030302020204" pitchFamily="66" charset="0"/>
              </a:rPr>
              <a:t>Pencil</a:t>
            </a:r>
          </a:p>
          <a:p>
            <a:pPr algn="just"/>
            <a:endParaRPr lang="en-GB" sz="1600" b="1" i="0" dirty="0">
              <a:solidFill>
                <a:srgbClr val="464646"/>
              </a:solidFill>
              <a:effectLst/>
              <a:latin typeface="Comic Sans MS" panose="030F0702030302020204" pitchFamily="66" charset="0"/>
            </a:endParaRPr>
          </a:p>
          <a:p>
            <a:pPr algn="just"/>
            <a:r>
              <a:rPr lang="en-GB" sz="1600" b="1" i="0" dirty="0">
                <a:solidFill>
                  <a:srgbClr val="464646"/>
                </a:solidFill>
                <a:effectLst/>
                <a:latin typeface="Comic Sans MS" panose="030F0702030302020204" pitchFamily="66" charset="0"/>
              </a:rPr>
              <a:t>What to do:</a:t>
            </a:r>
            <a:endParaRPr lang="en-GB" sz="1600" b="0" i="0" dirty="0">
              <a:solidFill>
                <a:srgbClr val="464646"/>
              </a:solidFill>
              <a:effectLst/>
              <a:latin typeface="Comic Sans MS" panose="030F0702030302020204" pitchFamily="66" charset="0"/>
            </a:endParaRPr>
          </a:p>
          <a:p>
            <a:pPr marL="342900" indent="-342900" algn="just">
              <a:buFont typeface="+mj-lt"/>
              <a:buAutoNum type="arabicPeriod"/>
            </a:pPr>
            <a:r>
              <a:rPr lang="en-GB" sz="1600" b="0" i="0" dirty="0">
                <a:solidFill>
                  <a:srgbClr val="464646"/>
                </a:solidFill>
                <a:effectLst/>
                <a:latin typeface="Comic Sans MS" panose="030F0702030302020204" pitchFamily="66" charset="0"/>
              </a:rPr>
              <a:t>Blow into the sandwich bag and quickly seal it to create a puffed-up bag of air (a gas).</a:t>
            </a:r>
          </a:p>
          <a:p>
            <a:pPr marL="342900" indent="-342900" algn="just">
              <a:buFont typeface="+mj-lt"/>
              <a:buAutoNum type="arabicPeriod"/>
            </a:pPr>
            <a:r>
              <a:rPr lang="en-GB" sz="1600" b="0" i="0" dirty="0">
                <a:solidFill>
                  <a:srgbClr val="464646"/>
                </a:solidFill>
                <a:effectLst/>
                <a:latin typeface="Comic Sans MS" panose="030F0702030302020204" pitchFamily="66" charset="0"/>
              </a:rPr>
              <a:t>Cover one ear with your hand and the other ear with the bag of air.</a:t>
            </a:r>
          </a:p>
          <a:p>
            <a:pPr marL="342900" indent="-342900" algn="just">
              <a:buFont typeface="+mj-lt"/>
              <a:buAutoNum type="arabicPeriod"/>
            </a:pPr>
            <a:r>
              <a:rPr lang="en-GB" sz="1600" dirty="0">
                <a:solidFill>
                  <a:srgbClr val="464646"/>
                </a:solidFill>
                <a:latin typeface="Comic Sans MS" panose="030F0702030302020204" pitchFamily="66" charset="0"/>
              </a:rPr>
              <a:t>Your partner </a:t>
            </a:r>
            <a:r>
              <a:rPr lang="en-GB" sz="1600" b="0" i="0" dirty="0">
                <a:solidFill>
                  <a:srgbClr val="464646"/>
                </a:solidFill>
                <a:effectLst/>
                <a:latin typeface="Comic Sans MS" panose="030F0702030302020204" pitchFamily="66" charset="0"/>
              </a:rPr>
              <a:t>taps the bag with a pencil. How does it sound?</a:t>
            </a:r>
          </a:p>
          <a:p>
            <a:pPr marL="342900" indent="-342900" algn="just">
              <a:buFont typeface="+mj-lt"/>
              <a:buAutoNum type="arabicPeriod"/>
            </a:pPr>
            <a:r>
              <a:rPr lang="en-GB" sz="1600" b="0" i="0" dirty="0">
                <a:solidFill>
                  <a:srgbClr val="464646"/>
                </a:solidFill>
                <a:effectLst/>
                <a:latin typeface="Comic Sans MS" panose="030F0702030302020204" pitchFamily="66" charset="0"/>
              </a:rPr>
              <a:t>Now fill the bag with water (a liquid) and seal it.</a:t>
            </a:r>
          </a:p>
          <a:p>
            <a:pPr marL="342900" indent="-342900" algn="just">
              <a:buFont typeface="+mj-lt"/>
              <a:buAutoNum type="arabicPeriod"/>
            </a:pPr>
            <a:r>
              <a:rPr lang="en-GB" sz="1600" b="0" i="0" dirty="0">
                <a:solidFill>
                  <a:srgbClr val="464646"/>
                </a:solidFill>
                <a:effectLst/>
                <a:latin typeface="Comic Sans MS" panose="030F0702030302020204" pitchFamily="66" charset="0"/>
              </a:rPr>
              <a:t>Hold this water-filled bag against one ear </a:t>
            </a:r>
            <a:r>
              <a:rPr lang="en-GB" sz="1600" dirty="0">
                <a:solidFill>
                  <a:srgbClr val="464646"/>
                </a:solidFill>
                <a:latin typeface="Comic Sans MS" panose="030F0702030302020204" pitchFamily="66" charset="0"/>
              </a:rPr>
              <a:t>and </a:t>
            </a:r>
            <a:r>
              <a:rPr lang="en-GB" sz="1600" b="0" i="0" dirty="0">
                <a:solidFill>
                  <a:srgbClr val="464646"/>
                </a:solidFill>
                <a:effectLst/>
                <a:latin typeface="Comic Sans MS" panose="030F0702030302020204" pitchFamily="66" charset="0"/>
              </a:rPr>
              <a:t>cover the other ear with your hand.</a:t>
            </a:r>
          </a:p>
          <a:p>
            <a:pPr marL="342900" indent="-342900" algn="just">
              <a:buFont typeface="+mj-lt"/>
              <a:buAutoNum type="arabicPeriod"/>
            </a:pPr>
            <a:r>
              <a:rPr lang="en-GB" sz="1600" b="0" i="0" dirty="0">
                <a:solidFill>
                  <a:srgbClr val="464646"/>
                </a:solidFill>
                <a:effectLst/>
                <a:latin typeface="Comic Sans MS" panose="030F0702030302020204" pitchFamily="66" charset="0"/>
              </a:rPr>
              <a:t>Your partner taps this bag with a pencil. How does it sound?</a:t>
            </a:r>
          </a:p>
          <a:p>
            <a:pPr marL="342900" indent="-342900" algn="just">
              <a:buFont typeface="+mj-lt"/>
              <a:buAutoNum type="arabicPeriod"/>
            </a:pPr>
            <a:r>
              <a:rPr lang="en-GB" sz="1600" b="0" i="0" dirty="0">
                <a:solidFill>
                  <a:srgbClr val="464646"/>
                </a:solidFill>
                <a:effectLst/>
                <a:latin typeface="Comic Sans MS" panose="030F0702030302020204" pitchFamily="66" charset="0"/>
              </a:rPr>
              <a:t>Finally hold a wooden block (a solid) over one ear while covering the other ear with your hand. </a:t>
            </a:r>
          </a:p>
          <a:p>
            <a:pPr algn="just"/>
            <a:r>
              <a:rPr lang="en-GB" sz="1600" dirty="0">
                <a:solidFill>
                  <a:srgbClr val="464646"/>
                </a:solidFill>
                <a:latin typeface="Comic Sans MS" panose="030F0702030302020204" pitchFamily="66" charset="0"/>
              </a:rPr>
              <a:t>     Your partner </a:t>
            </a:r>
            <a:r>
              <a:rPr lang="en-GB" sz="1600" b="0" i="0" dirty="0">
                <a:solidFill>
                  <a:srgbClr val="464646"/>
                </a:solidFill>
                <a:effectLst/>
                <a:latin typeface="Comic Sans MS" panose="030F0702030302020204" pitchFamily="66" charset="0"/>
              </a:rPr>
              <a:t>taps the block with the pencil. How does it sound?</a:t>
            </a:r>
          </a:p>
          <a:p>
            <a:pPr algn="just"/>
            <a:endParaRPr lang="en-GB" sz="1600" b="0" i="0" dirty="0">
              <a:solidFill>
                <a:srgbClr val="464646"/>
              </a:solidFill>
              <a:effectLst/>
              <a:latin typeface="Comic Sans MS" panose="030F0702030302020204" pitchFamily="66" charset="0"/>
            </a:endParaRPr>
          </a:p>
          <a:p>
            <a:pPr algn="just"/>
            <a:r>
              <a:rPr lang="en-GB" sz="1600" b="0" i="0" dirty="0">
                <a:solidFill>
                  <a:srgbClr val="464646"/>
                </a:solidFill>
                <a:effectLst/>
                <a:latin typeface="Comic Sans MS" panose="030F0702030302020204" pitchFamily="66" charset="0"/>
              </a:rPr>
              <a:t>Compare and discuss </a:t>
            </a:r>
            <a:r>
              <a:rPr lang="en-GB" sz="1600" dirty="0">
                <a:solidFill>
                  <a:srgbClr val="464646"/>
                </a:solidFill>
                <a:latin typeface="Comic Sans MS" panose="030F0702030302020204" pitchFamily="66" charset="0"/>
              </a:rPr>
              <a:t>the</a:t>
            </a:r>
            <a:r>
              <a:rPr lang="en-GB" sz="1600" b="0" i="0" dirty="0">
                <a:solidFill>
                  <a:srgbClr val="464646"/>
                </a:solidFill>
                <a:effectLst/>
                <a:latin typeface="Comic Sans MS" panose="030F0702030302020204" pitchFamily="66" charset="0"/>
              </a:rPr>
              <a:t> observations.</a:t>
            </a:r>
          </a:p>
        </p:txBody>
      </p:sp>
      <p:pic>
        <p:nvPicPr>
          <p:cNvPr id="3" name="Picture 2">
            <a:extLst>
              <a:ext uri="{FF2B5EF4-FFF2-40B4-BE49-F238E27FC236}">
                <a16:creationId xmlns:a16="http://schemas.microsoft.com/office/drawing/2014/main" id="{529EE258-5620-8B9B-C7EC-34749A463792}"/>
              </a:ext>
            </a:extLst>
          </p:cNvPr>
          <p:cNvPicPr>
            <a:picLocks noChangeAspect="1"/>
          </p:cNvPicPr>
          <p:nvPr/>
        </p:nvPicPr>
        <p:blipFill>
          <a:blip r:embed="rId4"/>
          <a:stretch>
            <a:fillRect/>
          </a:stretch>
        </p:blipFill>
        <p:spPr>
          <a:xfrm>
            <a:off x="8026400" y="1916795"/>
            <a:ext cx="1757136" cy="1898840"/>
          </a:xfrm>
          <a:prstGeom prst="rect">
            <a:avLst/>
          </a:prstGeom>
        </p:spPr>
      </p:pic>
    </p:spTree>
    <p:extLst>
      <p:ext uri="{BB962C8B-B14F-4D97-AF65-F5344CB8AC3E}">
        <p14:creationId xmlns:p14="http://schemas.microsoft.com/office/powerpoint/2010/main" val="363482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3" name="TextBox 2">
            <a:extLst>
              <a:ext uri="{FF2B5EF4-FFF2-40B4-BE49-F238E27FC236}">
                <a16:creationId xmlns:a16="http://schemas.microsoft.com/office/drawing/2014/main" id="{4F1C635F-4AA6-7841-0AA2-F243DC896B79}"/>
              </a:ext>
            </a:extLst>
          </p:cNvPr>
          <p:cNvSpPr txBox="1"/>
          <p:nvPr/>
        </p:nvSpPr>
        <p:spPr>
          <a:xfrm>
            <a:off x="688261" y="1497244"/>
            <a:ext cx="6320989" cy="5233997"/>
          </a:xfrm>
          <a:prstGeom prst="rect">
            <a:avLst/>
          </a:prstGeom>
          <a:noFill/>
        </p:spPr>
        <p:txBody>
          <a:bodyPr wrap="square">
            <a:spAutoFit/>
          </a:bodyPr>
          <a:lstStyle/>
          <a:p>
            <a:pPr algn="just">
              <a:lnSpc>
                <a:spcPct val="115000"/>
              </a:lnSpc>
              <a:spcAft>
                <a:spcPts val="1000"/>
              </a:spcAft>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Experimenting with sound waves </a:t>
            </a:r>
          </a:p>
          <a:p>
            <a:pPr algn="just">
              <a:lnSpc>
                <a:spcPct val="115000"/>
              </a:lnSpc>
              <a:spcAft>
                <a:spcPts val="1000"/>
              </a:spcAft>
            </a:pP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Have </a:t>
            </a:r>
            <a:r>
              <a:rPr lang="en-GB" dirty="0">
                <a:latin typeface="Comic Sans MS" panose="030F0702030302020204" pitchFamily="66" charset="0"/>
                <a:ea typeface="Times New Roman" panose="02020603050405020304" pitchFamily="18" charset="0"/>
                <a:cs typeface="Times New Roman" panose="02020603050405020304" pitchFamily="18" charset="0"/>
              </a:rPr>
              <a:t>children </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test how sound travels through solids. </a:t>
            </a:r>
            <a:r>
              <a:rPr lang="en-GB" dirty="0">
                <a:latin typeface="Comic Sans MS" panose="030F0702030302020204" pitchFamily="66" charset="0"/>
                <a:ea typeface="Times New Roman" panose="02020603050405020304" pitchFamily="18" charset="0"/>
                <a:cs typeface="Times New Roman" panose="02020603050405020304" pitchFamily="18" charset="0"/>
              </a:rPr>
              <a:t>Children</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 work in pairs. </a:t>
            </a:r>
          </a:p>
          <a:p>
            <a:pPr algn="just">
              <a:lnSpc>
                <a:spcPct val="115000"/>
              </a:lnSpc>
              <a:spcAft>
                <a:spcPts val="1000"/>
              </a:spcAft>
            </a:pP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One taps lightly on his/her desk and the other one records what they hear through the air. The same person will tap lightly again while the second person lays his or her ear on the desk. </a:t>
            </a:r>
          </a:p>
          <a:p>
            <a:pPr algn="just">
              <a:lnSpc>
                <a:spcPct val="115000"/>
              </a:lnSpc>
              <a:spcAft>
                <a:spcPts val="1000"/>
              </a:spcAft>
            </a:pP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The </a:t>
            </a:r>
            <a:r>
              <a:rPr lang="en-GB" dirty="0">
                <a:latin typeface="Comic Sans MS" panose="030F0702030302020204" pitchFamily="66" charset="0"/>
                <a:ea typeface="Times New Roman" panose="02020603050405020304" pitchFamily="18" charset="0"/>
                <a:cs typeface="Times New Roman" panose="02020603050405020304" pitchFamily="18" charset="0"/>
              </a:rPr>
              <a:t>children </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compare the sounds and record what they hear through the solid. </a:t>
            </a:r>
          </a:p>
          <a:p>
            <a:pPr algn="just">
              <a:lnSpc>
                <a:spcPct val="115000"/>
              </a:lnSpc>
              <a:spcAft>
                <a:spcPts val="1000"/>
              </a:spcAft>
            </a:pP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Have the </a:t>
            </a:r>
            <a:r>
              <a:rPr lang="en-GB" dirty="0">
                <a:latin typeface="Comic Sans MS" panose="030F0702030302020204" pitchFamily="66" charset="0"/>
                <a:ea typeface="Times New Roman" panose="02020603050405020304" pitchFamily="18" charset="0"/>
                <a:cs typeface="Times New Roman" panose="02020603050405020304" pitchFamily="18" charset="0"/>
              </a:rPr>
              <a:t>children</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 try the experiment one last time, tapping louder, and, again, recording the result, using a table like this one:</a:t>
            </a:r>
          </a:p>
          <a:p>
            <a:pPr algn="just">
              <a:lnSpc>
                <a:spcPct val="115000"/>
              </a:lnSpc>
              <a:spcAft>
                <a:spcPts val="1000"/>
              </a:spcAft>
            </a:pPr>
            <a:r>
              <a:rPr lang="en-GB" dirty="0">
                <a:effectLst/>
                <a:latin typeface="Comic Sans MS" panose="030F0702030302020204" pitchFamily="66" charset="0"/>
                <a:ea typeface="Calibri" panose="020F0502020204030204" pitchFamily="34" charset="0"/>
                <a:cs typeface="Times New Roman" panose="02020603050405020304" pitchFamily="18" charset="0"/>
              </a:rPr>
              <a:t>Discuss </a:t>
            </a:r>
            <a:r>
              <a:rPr lang="en-GB" dirty="0">
                <a:latin typeface="Comic Sans MS" panose="030F0702030302020204" pitchFamily="66" charset="0"/>
              </a:rPr>
              <a:t>the</a:t>
            </a:r>
            <a:r>
              <a:rPr lang="en-GB" b="0" i="0" dirty="0">
                <a:effectLst/>
                <a:latin typeface="Comic Sans MS" panose="030F0702030302020204" pitchFamily="66" charset="0"/>
              </a:rPr>
              <a:t> observations.</a:t>
            </a:r>
          </a:p>
          <a:p>
            <a:pPr algn="just">
              <a:lnSpc>
                <a:spcPct val="115000"/>
              </a:lnSpc>
              <a:spcAft>
                <a:spcPts val="10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70E84CF3-502C-EBF8-401F-FD9FC5588E47}"/>
              </a:ext>
            </a:extLst>
          </p:cNvPr>
          <p:cNvGraphicFramePr>
            <a:graphicFrameLocks noGrp="1"/>
          </p:cNvGraphicFramePr>
          <p:nvPr>
            <p:extLst>
              <p:ext uri="{D42A27DB-BD31-4B8C-83A1-F6EECF244321}">
                <p14:modId xmlns:p14="http://schemas.microsoft.com/office/powerpoint/2010/main" val="1765326238"/>
              </p:ext>
            </p:extLst>
          </p:nvPr>
        </p:nvGraphicFramePr>
        <p:xfrm>
          <a:off x="7410203" y="2172497"/>
          <a:ext cx="4093536" cy="3259455"/>
        </p:xfrm>
        <a:graphic>
          <a:graphicData uri="http://schemas.openxmlformats.org/drawingml/2006/table">
            <a:tbl>
              <a:tblPr firstRow="1" firstCol="1" bandRow="1"/>
              <a:tblGrid>
                <a:gridCol w="2046768">
                  <a:extLst>
                    <a:ext uri="{9D8B030D-6E8A-4147-A177-3AD203B41FA5}">
                      <a16:colId xmlns:a16="http://schemas.microsoft.com/office/drawing/2014/main" val="3713496923"/>
                    </a:ext>
                  </a:extLst>
                </a:gridCol>
                <a:gridCol w="2046768">
                  <a:extLst>
                    <a:ext uri="{9D8B030D-6E8A-4147-A177-3AD203B41FA5}">
                      <a16:colId xmlns:a16="http://schemas.microsoft.com/office/drawing/2014/main" val="92442391"/>
                    </a:ext>
                  </a:extLst>
                </a:gridCol>
              </a:tblGrid>
              <a:tr h="753110">
                <a:tc>
                  <a:txBody>
                    <a:bodyPr/>
                    <a:lstStyle/>
                    <a:p>
                      <a:pPr algn="ctr">
                        <a:lnSpc>
                          <a:spcPct val="115000"/>
                        </a:lnSpc>
                        <a:spcBef>
                          <a:spcPts val="2400"/>
                        </a:spcBef>
                        <a:spcAft>
                          <a:spcPts val="240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Activity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2400"/>
                        </a:spcBef>
                        <a:spcAft>
                          <a:spcPts val="2400"/>
                        </a:spcAft>
                      </a:pPr>
                      <a:r>
                        <a:rPr lang="en-GB" sz="1200" b="1">
                          <a:effectLst/>
                          <a:latin typeface="Comic Sans MS" panose="030F0702030302020204" pitchFamily="66" charset="0"/>
                          <a:ea typeface="Times New Roman" panose="02020603050405020304" pitchFamily="18" charset="0"/>
                          <a:cs typeface="Times New Roman" panose="02020603050405020304" pitchFamily="18" charset="0"/>
                        </a:rPr>
                        <a:t>Sound Observations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451278"/>
                  </a:ext>
                </a:extLst>
              </a:tr>
              <a:tr h="677545">
                <a:tc>
                  <a:txBody>
                    <a:bodyPr/>
                    <a:lstStyle/>
                    <a:p>
                      <a:pPr algn="ctr">
                        <a:lnSpc>
                          <a:spcPct val="115000"/>
                        </a:lnSpc>
                        <a:spcBef>
                          <a:spcPts val="2400"/>
                        </a:spcBef>
                        <a:spcAft>
                          <a:spcPts val="2400"/>
                        </a:spcAft>
                      </a:pPr>
                      <a:r>
                        <a:rPr lang="en-GB" sz="1200" b="1">
                          <a:effectLst/>
                          <a:latin typeface="Comic Sans MS" panose="030F0702030302020204" pitchFamily="66" charset="0"/>
                          <a:ea typeface="Times New Roman" panose="02020603050405020304" pitchFamily="18" charset="0"/>
                          <a:cs typeface="Times New Roman" panose="02020603050405020304" pitchFamily="18" charset="0"/>
                        </a:rPr>
                        <a:t>Light taps heard through air (gas)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1100" dirty="0">
                        <a:effectLst/>
                        <a:latin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204690"/>
                  </a:ext>
                </a:extLst>
              </a:tr>
              <a:tr h="609600">
                <a:tc>
                  <a:txBody>
                    <a:bodyPr/>
                    <a:lstStyle/>
                    <a:p>
                      <a:pPr algn="ctr">
                        <a:lnSpc>
                          <a:spcPct val="115000"/>
                        </a:lnSpc>
                        <a:spcBef>
                          <a:spcPts val="2400"/>
                        </a:spcBef>
                        <a:spcAft>
                          <a:spcPts val="2400"/>
                        </a:spcAft>
                      </a:pPr>
                      <a:r>
                        <a:rPr lang="en-GB" sz="1200" b="1" dirty="0">
                          <a:effectLst/>
                          <a:latin typeface="Comic Sans MS" panose="030F0702030302020204" pitchFamily="66" charset="0"/>
                          <a:ea typeface="Times New Roman" panose="02020603050405020304" pitchFamily="18" charset="0"/>
                          <a:cs typeface="Times New Roman" panose="02020603050405020304" pitchFamily="18" charset="0"/>
                        </a:rPr>
                        <a:t>Light taps heard through table (solid)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1100" dirty="0">
                        <a:effectLst/>
                        <a:latin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217399"/>
                  </a:ext>
                </a:extLst>
              </a:tr>
              <a:tr h="609600">
                <a:tc>
                  <a:txBody>
                    <a:bodyPr/>
                    <a:lstStyle/>
                    <a:p>
                      <a:pPr algn="ctr">
                        <a:lnSpc>
                          <a:spcPct val="115000"/>
                        </a:lnSpc>
                        <a:spcBef>
                          <a:spcPts val="2400"/>
                        </a:spcBef>
                        <a:spcAft>
                          <a:spcPts val="2400"/>
                        </a:spcAft>
                      </a:pPr>
                      <a:r>
                        <a:rPr lang="en-GB" sz="1200" b="1">
                          <a:effectLst/>
                          <a:latin typeface="Comic Sans MS" panose="030F0702030302020204" pitchFamily="66" charset="0"/>
                          <a:ea typeface="Times New Roman" panose="02020603050405020304" pitchFamily="18" charset="0"/>
                          <a:cs typeface="Times New Roman" panose="02020603050405020304" pitchFamily="18" charset="0"/>
                        </a:rPr>
                        <a:t>Heavy taps heard through air (gas)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1100" dirty="0">
                        <a:effectLst/>
                        <a:latin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318751"/>
                  </a:ext>
                </a:extLst>
              </a:tr>
              <a:tr h="609600">
                <a:tc>
                  <a:txBody>
                    <a:bodyPr/>
                    <a:lstStyle/>
                    <a:p>
                      <a:pPr algn="ctr">
                        <a:lnSpc>
                          <a:spcPct val="115000"/>
                        </a:lnSpc>
                        <a:spcBef>
                          <a:spcPts val="2400"/>
                        </a:spcBef>
                        <a:spcAft>
                          <a:spcPts val="2400"/>
                        </a:spcAft>
                      </a:pPr>
                      <a:r>
                        <a:rPr lang="en-GB" sz="1200" b="1">
                          <a:effectLst/>
                          <a:latin typeface="Comic Sans MS" panose="030F0702030302020204" pitchFamily="66" charset="0"/>
                          <a:ea typeface="Times New Roman" panose="02020603050405020304" pitchFamily="18" charset="0"/>
                          <a:cs typeface="Times New Roman" panose="02020603050405020304" pitchFamily="18" charset="0"/>
                        </a:rPr>
                        <a:t>Heavy taps heard through table (solid)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GB" sz="1100" dirty="0">
                        <a:effectLst/>
                        <a:latin typeface="Calibri" panose="020F0502020204030204" pitchFamily="34" charset="0"/>
                        <a:cs typeface="Times New Roman" panose="02020603050405020304" pitchFamily="18" charset="0"/>
                      </a:endParaRPr>
                    </a:p>
                  </a:txBody>
                  <a:tcPr marL="76200" marR="762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8700396"/>
                  </a:ext>
                </a:extLst>
              </a:tr>
            </a:tbl>
          </a:graphicData>
        </a:graphic>
      </p:graphicFrame>
    </p:spTree>
    <p:extLst>
      <p:ext uri="{BB962C8B-B14F-4D97-AF65-F5344CB8AC3E}">
        <p14:creationId xmlns:p14="http://schemas.microsoft.com/office/powerpoint/2010/main" val="427260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3" name="TextBox 2">
            <a:extLst>
              <a:ext uri="{FF2B5EF4-FFF2-40B4-BE49-F238E27FC236}">
                <a16:creationId xmlns:a16="http://schemas.microsoft.com/office/drawing/2014/main" id="{A4226C7D-2735-5690-D282-A392AABC0A3F}"/>
              </a:ext>
            </a:extLst>
          </p:cNvPr>
          <p:cNvSpPr txBox="1"/>
          <p:nvPr/>
        </p:nvSpPr>
        <p:spPr>
          <a:xfrm>
            <a:off x="385992" y="1076819"/>
            <a:ext cx="9589832" cy="5632311"/>
          </a:xfrm>
          <a:prstGeom prst="rect">
            <a:avLst/>
          </a:prstGeom>
          <a:noFill/>
        </p:spPr>
        <p:txBody>
          <a:bodyPr wrap="square">
            <a:spAutoFit/>
          </a:bodyPr>
          <a:lstStyle/>
          <a:p>
            <a:pPr algn="just"/>
            <a:r>
              <a:rPr lang="en-GB" b="1" i="0" dirty="0">
                <a:effectLst/>
                <a:latin typeface="Comic Sans MS" panose="030F0702030302020204" pitchFamily="66" charset="0"/>
              </a:rPr>
              <a:t>Experimenting with Sound Waves</a:t>
            </a:r>
          </a:p>
          <a:p>
            <a:pPr algn="just"/>
            <a:endParaRPr lang="en-GB" b="1" i="0" dirty="0">
              <a:effectLst/>
              <a:latin typeface="Comic Sans MS" panose="030F0702030302020204" pitchFamily="66" charset="0"/>
            </a:endParaRPr>
          </a:p>
          <a:p>
            <a:pPr algn="just"/>
            <a:r>
              <a:rPr lang="en-GB" b="1" i="0" dirty="0">
                <a:effectLst/>
                <a:latin typeface="Comic Sans MS" panose="030F0702030302020204" pitchFamily="66" charset="0"/>
              </a:rPr>
              <a:t>You will need: </a:t>
            </a:r>
          </a:p>
          <a:p>
            <a:pPr marL="285750" indent="-285750" algn="just">
              <a:buFont typeface="Arial" panose="020B0604020202020204" pitchFamily="34" charset="0"/>
              <a:buChar char="•"/>
            </a:pPr>
            <a:r>
              <a:rPr lang="en-GB" b="0" i="0" dirty="0">
                <a:effectLst/>
                <a:latin typeface="Comic Sans MS" panose="030F0702030302020204" pitchFamily="66" charset="0"/>
              </a:rPr>
              <a:t>Metal kitchen spoon</a:t>
            </a:r>
          </a:p>
          <a:p>
            <a:pPr marL="285750" indent="-285750" algn="just">
              <a:buFont typeface="Arial" panose="020B0604020202020204" pitchFamily="34" charset="0"/>
              <a:buChar char="•"/>
            </a:pPr>
            <a:r>
              <a:rPr lang="en-GB" dirty="0">
                <a:latin typeface="Comic Sans MS" panose="030F0702030302020204" pitchFamily="66" charset="0"/>
              </a:rPr>
              <a:t>S</a:t>
            </a:r>
            <a:r>
              <a:rPr lang="en-GB" b="0" i="0" dirty="0">
                <a:effectLst/>
                <a:latin typeface="Comic Sans MS" panose="030F0702030302020204" pitchFamily="66" charset="0"/>
              </a:rPr>
              <a:t>tring at least 75cm long</a:t>
            </a:r>
          </a:p>
          <a:p>
            <a:pPr algn="just"/>
            <a:endParaRPr lang="en-GB" b="1" i="0" dirty="0">
              <a:effectLst/>
              <a:latin typeface="Comic Sans MS" panose="030F0702030302020204" pitchFamily="66" charset="0"/>
            </a:endParaRPr>
          </a:p>
          <a:p>
            <a:pPr algn="just"/>
            <a:r>
              <a:rPr lang="en-GB" b="1" i="0" dirty="0">
                <a:effectLst/>
                <a:latin typeface="Comic Sans MS" panose="030F0702030302020204" pitchFamily="66" charset="0"/>
              </a:rPr>
              <a:t>What to Do: </a:t>
            </a:r>
          </a:p>
          <a:p>
            <a:pPr algn="just"/>
            <a:r>
              <a:rPr lang="en-GB" b="0" i="0" dirty="0">
                <a:effectLst/>
                <a:latin typeface="Comic Sans MS" panose="030F0702030302020204" pitchFamily="66" charset="0"/>
              </a:rPr>
              <a:t>1. Stretch out the string and tie the handle of the spoon in the middle of the string.</a:t>
            </a:r>
          </a:p>
          <a:p>
            <a:pPr algn="just"/>
            <a:r>
              <a:rPr lang="en-GB" b="0" i="0" dirty="0">
                <a:effectLst/>
                <a:latin typeface="Comic Sans MS" panose="030F0702030302020204" pitchFamily="66" charset="0"/>
              </a:rPr>
              <a:t>2. Take one end of the string and tie around the child’s finger. Do the same using the other end but tie this string around the finger of the child’s opposite hand. </a:t>
            </a:r>
          </a:p>
          <a:p>
            <a:pPr algn="just"/>
            <a:r>
              <a:rPr lang="en-GB" b="0" i="0" dirty="0">
                <a:effectLst/>
                <a:latin typeface="Comic Sans MS" panose="030F0702030302020204" pitchFamily="66" charset="0"/>
              </a:rPr>
              <a:t>3. Instruct </a:t>
            </a:r>
            <a:r>
              <a:rPr lang="en-GB" dirty="0">
                <a:latin typeface="Comic Sans MS" panose="030F0702030302020204" pitchFamily="66" charset="0"/>
              </a:rPr>
              <a:t>the</a:t>
            </a:r>
            <a:r>
              <a:rPr lang="en-GB" b="0" i="0" dirty="0">
                <a:effectLst/>
                <a:latin typeface="Comic Sans MS" panose="030F0702030302020204" pitchFamily="66" charset="0"/>
              </a:rPr>
              <a:t> child to put his or her fingers, with the string wrapped around each, into their ears. </a:t>
            </a:r>
          </a:p>
          <a:p>
            <a:pPr algn="just"/>
            <a:r>
              <a:rPr lang="en-GB" b="0" i="0" dirty="0">
                <a:effectLst/>
                <a:latin typeface="Comic Sans MS" panose="030F0702030302020204" pitchFamily="66" charset="0"/>
              </a:rPr>
              <a:t>4. Lean over so the spoon dangles and help him or her swing the spoon so it hits a chair or table.</a:t>
            </a:r>
          </a:p>
          <a:p>
            <a:pPr algn="just"/>
            <a:r>
              <a:rPr lang="en-GB" b="0" i="0" dirty="0">
                <a:effectLst/>
                <a:latin typeface="Comic Sans MS" panose="030F0702030302020204" pitchFamily="66" charset="0"/>
              </a:rPr>
              <a:t>5. Hit the chair of table again, but this time with more force. What do </a:t>
            </a:r>
            <a:r>
              <a:rPr lang="en-GB" dirty="0">
                <a:latin typeface="Comic Sans MS" panose="030F0702030302020204" pitchFamily="66" charset="0"/>
              </a:rPr>
              <a:t>they </a:t>
            </a:r>
            <a:r>
              <a:rPr lang="en-GB" b="0" i="0" dirty="0">
                <a:effectLst/>
                <a:latin typeface="Comic Sans MS" panose="030F0702030302020204" pitchFamily="66" charset="0"/>
              </a:rPr>
              <a:t>hear? </a:t>
            </a:r>
          </a:p>
          <a:p>
            <a:pPr algn="just"/>
            <a:r>
              <a:rPr lang="en-GB" sz="1800" b="1" i="1" dirty="0">
                <a:effectLst/>
                <a:latin typeface="Comic Sans MS" panose="030F0702030302020204" pitchFamily="66" charset="0"/>
                <a:ea typeface="Times New Roman" panose="02020603050405020304" pitchFamily="18" charset="0"/>
                <a:cs typeface="Times New Roman" panose="02020603050405020304" pitchFamily="18" charset="0"/>
              </a:rPr>
              <a:t>Don’t allow them to strike the spoon too hard</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endParaRPr lang="en-GB" b="0" i="0" dirty="0">
              <a:solidFill>
                <a:srgbClr val="595959"/>
              </a:solidFill>
              <a:effectLst/>
              <a:latin typeface="Comic Sans MS" panose="030F0702030302020204" pitchFamily="66" charset="0"/>
            </a:endParaRPr>
          </a:p>
          <a:p>
            <a:pPr algn="just"/>
            <a:endParaRPr lang="en-GB" b="0" i="0" dirty="0">
              <a:effectLst/>
              <a:latin typeface="Comic Sans MS" panose="030F0702030302020204" pitchFamily="66" charset="0"/>
            </a:endParaRPr>
          </a:p>
          <a:p>
            <a:pPr algn="just"/>
            <a:r>
              <a:rPr lang="en-GB" b="0" i="0" dirty="0">
                <a:effectLst/>
                <a:latin typeface="Comic Sans MS" panose="030F0702030302020204" pitchFamily="66" charset="0"/>
              </a:rPr>
              <a:t>They should hear a bell-like sound travel up the string from the spoon and into their ears. Discuss how the sound waves created from the spoon hitting the door moves through the string until they can hear it!  </a:t>
            </a:r>
          </a:p>
        </p:txBody>
      </p:sp>
      <p:pic>
        <p:nvPicPr>
          <p:cNvPr id="6" name="Picture 5">
            <a:extLst>
              <a:ext uri="{FF2B5EF4-FFF2-40B4-BE49-F238E27FC236}">
                <a16:creationId xmlns:a16="http://schemas.microsoft.com/office/drawing/2014/main" id="{488C51C5-0E5A-331D-DA52-83044E1FADB3}"/>
              </a:ext>
            </a:extLst>
          </p:cNvPr>
          <p:cNvPicPr>
            <a:picLocks noChangeAspect="1"/>
          </p:cNvPicPr>
          <p:nvPr/>
        </p:nvPicPr>
        <p:blipFill>
          <a:blip r:embed="rId5"/>
          <a:stretch>
            <a:fillRect/>
          </a:stretch>
        </p:blipFill>
        <p:spPr>
          <a:xfrm>
            <a:off x="9784364" y="277013"/>
            <a:ext cx="1807040" cy="2561880"/>
          </a:xfrm>
          <a:prstGeom prst="rect">
            <a:avLst/>
          </a:prstGeom>
        </p:spPr>
      </p:pic>
    </p:spTree>
    <p:extLst>
      <p:ext uri="{BB962C8B-B14F-4D97-AF65-F5344CB8AC3E}">
        <p14:creationId xmlns:p14="http://schemas.microsoft.com/office/powerpoint/2010/main" val="1883931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pic>
        <p:nvPicPr>
          <p:cNvPr id="3" name="Picture 2">
            <a:extLst>
              <a:ext uri="{FF2B5EF4-FFF2-40B4-BE49-F238E27FC236}">
                <a16:creationId xmlns:a16="http://schemas.microsoft.com/office/drawing/2014/main" id="{D1D9A6FE-C008-F832-5E32-89A8B3D9ED88}"/>
              </a:ext>
            </a:extLst>
          </p:cNvPr>
          <p:cNvPicPr>
            <a:picLocks noChangeAspect="1"/>
          </p:cNvPicPr>
          <p:nvPr/>
        </p:nvPicPr>
        <p:blipFill>
          <a:blip r:embed="rId4"/>
          <a:stretch>
            <a:fillRect/>
          </a:stretch>
        </p:blipFill>
        <p:spPr>
          <a:xfrm>
            <a:off x="6096000" y="1807981"/>
            <a:ext cx="5377138" cy="3017782"/>
          </a:xfrm>
          <a:prstGeom prst="rect">
            <a:avLst/>
          </a:prstGeom>
        </p:spPr>
      </p:pic>
      <p:sp>
        <p:nvSpPr>
          <p:cNvPr id="8" name="TextBox 7">
            <a:extLst>
              <a:ext uri="{FF2B5EF4-FFF2-40B4-BE49-F238E27FC236}">
                <a16:creationId xmlns:a16="http://schemas.microsoft.com/office/drawing/2014/main" id="{48E6E1AA-E00D-28FA-44B5-D8E7DC07A43B}"/>
              </a:ext>
            </a:extLst>
          </p:cNvPr>
          <p:cNvSpPr txBox="1"/>
          <p:nvPr/>
        </p:nvSpPr>
        <p:spPr>
          <a:xfrm>
            <a:off x="1041991" y="5710307"/>
            <a:ext cx="8506046" cy="400110"/>
          </a:xfrm>
          <a:prstGeom prst="rect">
            <a:avLst/>
          </a:prstGeom>
          <a:noFill/>
        </p:spPr>
        <p:txBody>
          <a:bodyPr wrap="square">
            <a:spAutoFit/>
          </a:bodyPr>
          <a:lstStyle/>
          <a:p>
            <a:r>
              <a:rPr lang="en-GB" sz="2000" dirty="0">
                <a:solidFill>
                  <a:srgbClr val="0563C1"/>
                </a:solidFill>
                <a:effectLst/>
                <a:latin typeface="Comic Sans MS" panose="030F0702030302020204" pitchFamily="66"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https://learning.sciencemuseumgroup.org.uk/resources/ear-gongs/</a:t>
            </a:r>
            <a:r>
              <a:rPr lang="en-GB" sz="2000" dirty="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 </a:t>
            </a:r>
            <a:endParaRPr lang="en-GB" sz="2000" dirty="0"/>
          </a:p>
        </p:txBody>
      </p:sp>
      <p:sp>
        <p:nvSpPr>
          <p:cNvPr id="9" name="TextBox 8">
            <a:extLst>
              <a:ext uri="{FF2B5EF4-FFF2-40B4-BE49-F238E27FC236}">
                <a16:creationId xmlns:a16="http://schemas.microsoft.com/office/drawing/2014/main" id="{1EDA7C26-4710-38DD-F7CC-DA845D96008D}"/>
              </a:ext>
            </a:extLst>
          </p:cNvPr>
          <p:cNvSpPr txBox="1"/>
          <p:nvPr/>
        </p:nvSpPr>
        <p:spPr>
          <a:xfrm>
            <a:off x="372139" y="1527176"/>
            <a:ext cx="4922875" cy="3724096"/>
          </a:xfrm>
          <a:prstGeom prst="rect">
            <a:avLst/>
          </a:prstGeom>
          <a:noFill/>
        </p:spPr>
        <p:txBody>
          <a:bodyPr wrap="square" rtlCol="0">
            <a:spAutoFit/>
          </a:bodyPr>
          <a:lstStyle/>
          <a:p>
            <a:r>
              <a:rPr lang="en-GB" sz="2000" b="1" dirty="0">
                <a:latin typeface="Comic Sans MS" panose="030F0702030302020204" pitchFamily="66" charset="0"/>
              </a:rPr>
              <a:t>Make an ear-gong!</a:t>
            </a:r>
          </a:p>
          <a:p>
            <a:endParaRPr lang="en-GB" b="1" dirty="0">
              <a:latin typeface="Comic Sans MS" panose="030F0702030302020204" pitchFamily="66" charset="0"/>
            </a:endParaRPr>
          </a:p>
          <a:p>
            <a:pPr algn="just"/>
            <a:r>
              <a:rPr lang="en-GB" b="1" i="0" cap="all" dirty="0">
                <a:solidFill>
                  <a:srgbClr val="000000"/>
                </a:solidFill>
                <a:effectLst/>
                <a:latin typeface="Comic Sans MS" panose="030F0702030302020204" pitchFamily="66" charset="0"/>
              </a:rPr>
              <a:t>INVESTIGATE…</a:t>
            </a:r>
          </a:p>
          <a:p>
            <a:pPr algn="just"/>
            <a:endParaRPr lang="en-GB" b="1" i="0" cap="all" dirty="0">
              <a:solidFill>
                <a:srgbClr val="000000"/>
              </a:solidFill>
              <a:effectLst/>
              <a:latin typeface="Comic Sans MS" panose="030F0702030302020204" pitchFamily="66" charset="0"/>
            </a:endParaRPr>
          </a:p>
          <a:p>
            <a:pPr algn="just"/>
            <a:r>
              <a:rPr lang="en-GB" b="0" i="0" dirty="0">
                <a:solidFill>
                  <a:srgbClr val="000000"/>
                </a:solidFill>
                <a:effectLst/>
                <a:latin typeface="Comic Sans MS" panose="030F0702030302020204" pitchFamily="66" charset="0"/>
              </a:rPr>
              <a:t>How does the sound change when you:</a:t>
            </a:r>
          </a:p>
          <a:p>
            <a:pPr algn="just"/>
            <a:endParaRPr lang="en-GB" b="0" i="0" dirty="0">
              <a:solidFill>
                <a:srgbClr val="000000"/>
              </a:solidFill>
              <a:effectLst/>
              <a:latin typeface="Comic Sans MS" panose="030F0702030302020204" pitchFamily="66" charset="0"/>
            </a:endParaRPr>
          </a:p>
          <a:p>
            <a:pPr marL="285750" indent="-285750" algn="just">
              <a:buFont typeface="Arial" panose="020B0604020202020204" pitchFamily="34" charset="0"/>
              <a:buChar char="•"/>
            </a:pPr>
            <a:r>
              <a:rPr lang="en-GB" b="0" i="0" dirty="0">
                <a:solidFill>
                  <a:srgbClr val="000000"/>
                </a:solidFill>
                <a:effectLst/>
                <a:latin typeface="Comic Sans MS" panose="030F0702030302020204" pitchFamily="66" charset="0"/>
              </a:rPr>
              <a:t>Use longer or shorter string?</a:t>
            </a:r>
          </a:p>
          <a:p>
            <a:pPr marL="285750" indent="-285750" algn="just">
              <a:buFont typeface="Arial" panose="020B0604020202020204" pitchFamily="34" charset="0"/>
              <a:buChar char="•"/>
            </a:pPr>
            <a:endParaRPr lang="en-GB" b="0" i="0" dirty="0">
              <a:solidFill>
                <a:srgbClr val="000000"/>
              </a:solidFill>
              <a:effectLst/>
              <a:latin typeface="Comic Sans MS" panose="030F0702030302020204" pitchFamily="66" charset="0"/>
            </a:endParaRPr>
          </a:p>
          <a:p>
            <a:pPr marL="285750" indent="-285750" algn="just">
              <a:buFont typeface="Arial" panose="020B0604020202020204" pitchFamily="34" charset="0"/>
              <a:buChar char="•"/>
            </a:pPr>
            <a:r>
              <a:rPr lang="en-GB" b="0" i="0" dirty="0">
                <a:solidFill>
                  <a:srgbClr val="000000"/>
                </a:solidFill>
                <a:effectLst/>
                <a:latin typeface="Comic Sans MS" panose="030F0702030302020204" pitchFamily="66" charset="0"/>
              </a:rPr>
              <a:t>Use wool or ribbon in place of the string?</a:t>
            </a:r>
          </a:p>
          <a:p>
            <a:pPr marL="285750" indent="-285750" algn="just">
              <a:buFont typeface="Arial" panose="020B0604020202020204" pitchFamily="34" charset="0"/>
              <a:buChar char="•"/>
            </a:pPr>
            <a:endParaRPr lang="en-GB" b="0" i="0" dirty="0">
              <a:solidFill>
                <a:srgbClr val="000000"/>
              </a:solidFill>
              <a:effectLst/>
              <a:latin typeface="Comic Sans MS" panose="030F0702030302020204" pitchFamily="66" charset="0"/>
            </a:endParaRPr>
          </a:p>
          <a:p>
            <a:pPr marL="285750" indent="-285750" algn="just">
              <a:buFont typeface="Arial" panose="020B0604020202020204" pitchFamily="34" charset="0"/>
              <a:buChar char="•"/>
            </a:pPr>
            <a:r>
              <a:rPr lang="en-GB" b="0" i="0" dirty="0">
                <a:solidFill>
                  <a:srgbClr val="000000"/>
                </a:solidFill>
                <a:effectLst/>
                <a:latin typeface="Comic Sans MS" panose="030F0702030302020204" pitchFamily="66" charset="0"/>
              </a:rPr>
              <a:t>Replace the metal coat hanger with a different material?</a:t>
            </a:r>
          </a:p>
          <a:p>
            <a:endParaRPr lang="en-GB" b="1" dirty="0">
              <a:latin typeface="Comic Sans MS" panose="030F0702030302020204" pitchFamily="66" charset="0"/>
            </a:endParaRPr>
          </a:p>
        </p:txBody>
      </p:sp>
    </p:spTree>
    <p:extLst>
      <p:ext uri="{BB962C8B-B14F-4D97-AF65-F5344CB8AC3E}">
        <p14:creationId xmlns:p14="http://schemas.microsoft.com/office/powerpoint/2010/main" val="3804481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pic>
        <p:nvPicPr>
          <p:cNvPr id="3" name="Online Media 2" title="The Science of the String Phone! - #sciencegoals">
            <a:hlinkClick r:id="" action="ppaction://media"/>
            <a:extLst>
              <a:ext uri="{FF2B5EF4-FFF2-40B4-BE49-F238E27FC236}">
                <a16:creationId xmlns:a16="http://schemas.microsoft.com/office/drawing/2014/main" id="{562D5871-C280-19FF-6696-776DF825D5D7}"/>
              </a:ext>
            </a:extLst>
          </p:cNvPr>
          <p:cNvPicPr>
            <a:picLocks noRot="1" noChangeAspect="1"/>
          </p:cNvPicPr>
          <p:nvPr>
            <a:videoFile r:link="rId1"/>
          </p:nvPr>
        </p:nvPicPr>
        <p:blipFill>
          <a:blip r:embed="rId5"/>
          <a:stretch>
            <a:fillRect/>
          </a:stretch>
        </p:blipFill>
        <p:spPr>
          <a:xfrm>
            <a:off x="6096000" y="2363266"/>
            <a:ext cx="5938684" cy="3202038"/>
          </a:xfrm>
          <a:prstGeom prst="rect">
            <a:avLst/>
          </a:prstGeom>
        </p:spPr>
      </p:pic>
      <p:sp>
        <p:nvSpPr>
          <p:cNvPr id="7" name="TextBox 6">
            <a:extLst>
              <a:ext uri="{FF2B5EF4-FFF2-40B4-BE49-F238E27FC236}">
                <a16:creationId xmlns:a16="http://schemas.microsoft.com/office/drawing/2014/main" id="{4E4E5099-3ABB-BF01-0596-30521F39DA01}"/>
              </a:ext>
            </a:extLst>
          </p:cNvPr>
          <p:cNvSpPr txBox="1"/>
          <p:nvPr/>
        </p:nvSpPr>
        <p:spPr>
          <a:xfrm>
            <a:off x="229481" y="2232767"/>
            <a:ext cx="5687736" cy="4524315"/>
          </a:xfrm>
          <a:prstGeom prst="rect">
            <a:avLst/>
          </a:prstGeom>
          <a:noFill/>
        </p:spPr>
        <p:txBody>
          <a:bodyPr wrap="square">
            <a:spAutoFit/>
          </a:bodyPr>
          <a:lstStyle/>
          <a:p>
            <a:pPr algn="just"/>
            <a:r>
              <a:rPr lang="en-GB" dirty="0">
                <a:latin typeface="Comic Sans MS" panose="030F0702030302020204" pitchFamily="66" charset="0"/>
              </a:rPr>
              <a:t>Make string telephones to demonstrate how sound is carried through a solid.</a:t>
            </a:r>
          </a:p>
          <a:p>
            <a:pPr algn="just"/>
            <a:r>
              <a:rPr lang="en-GB" b="1" i="0" dirty="0">
                <a:effectLst/>
                <a:latin typeface="Comic Sans MS" panose="030F0702030302020204" pitchFamily="66" charset="0"/>
              </a:rPr>
              <a:t>What is happening?</a:t>
            </a:r>
            <a:endParaRPr lang="en-GB" b="0" i="0" dirty="0">
              <a:effectLst/>
              <a:latin typeface="Comic Sans MS" panose="030F0702030302020204" pitchFamily="66" charset="0"/>
            </a:endParaRPr>
          </a:p>
          <a:p>
            <a:pPr algn="just" fontAlgn="base"/>
            <a:r>
              <a:rPr lang="en-GB" b="0" i="0" dirty="0">
                <a:solidFill>
                  <a:srgbClr val="383838"/>
                </a:solidFill>
                <a:effectLst/>
                <a:latin typeface="Comic Sans MS" panose="030F0702030302020204" pitchFamily="66" charset="0"/>
              </a:rPr>
              <a:t>Sound is made up of vibrations. </a:t>
            </a:r>
            <a:r>
              <a:rPr lang="en-GB" dirty="0">
                <a:latin typeface="Comic Sans MS" panose="030F0702030302020204" pitchFamily="66" charset="0"/>
              </a:rPr>
              <a:t>The sound waves travel from the first person's mouth, into the first cup which vibrates, then down the string (</a:t>
            </a:r>
            <a:r>
              <a:rPr lang="en-GB" b="0" i="0" dirty="0">
                <a:solidFill>
                  <a:srgbClr val="383838"/>
                </a:solidFill>
                <a:effectLst/>
                <a:latin typeface="Comic Sans MS" panose="030F0702030302020204" pitchFamily="66" charset="0"/>
              </a:rPr>
              <a:t>that’s why you can feel the string vibrating)</a:t>
            </a:r>
            <a:r>
              <a:rPr lang="en-GB" dirty="0">
                <a:latin typeface="Comic Sans MS" panose="030F0702030302020204" pitchFamily="66" charset="0"/>
              </a:rPr>
              <a:t>, then vibrates the second cup, and then into the ears of the second person.</a:t>
            </a:r>
          </a:p>
          <a:p>
            <a:pPr marL="285750" indent="-285750" algn="just" fontAlgn="base">
              <a:buFont typeface="Arial" panose="020B0604020202020204" pitchFamily="34" charset="0"/>
              <a:buChar char="•"/>
            </a:pPr>
            <a:r>
              <a:rPr lang="en-GB" b="0" i="0" dirty="0">
                <a:solidFill>
                  <a:srgbClr val="383838"/>
                </a:solidFill>
                <a:effectLst/>
                <a:latin typeface="Comic Sans MS" panose="030F0702030302020204" pitchFamily="66" charset="0"/>
              </a:rPr>
              <a:t>What happens to the vibrations if you shout or whisper? </a:t>
            </a:r>
          </a:p>
          <a:p>
            <a:pPr marL="285750" indent="-285750" algn="just" fontAlgn="base">
              <a:buFont typeface="Arial" panose="020B0604020202020204" pitchFamily="34" charset="0"/>
              <a:buChar char="•"/>
            </a:pPr>
            <a:r>
              <a:rPr lang="en-GB" b="0" i="0" dirty="0">
                <a:solidFill>
                  <a:srgbClr val="383838"/>
                </a:solidFill>
                <a:effectLst/>
                <a:latin typeface="Comic Sans MS" panose="030F0702030302020204" pitchFamily="66" charset="0"/>
              </a:rPr>
              <a:t>Can you find a way of using the tin can telephone around a corner?</a:t>
            </a:r>
          </a:p>
          <a:p>
            <a:pPr marL="285750" indent="-285750" algn="just" fontAlgn="base">
              <a:buFont typeface="Arial" panose="020B0604020202020204" pitchFamily="34" charset="0"/>
              <a:buChar char="•"/>
            </a:pPr>
            <a:r>
              <a:rPr lang="en-GB" dirty="0">
                <a:latin typeface="Comic Sans MS" panose="030F0702030302020204" pitchFamily="66" charset="0"/>
              </a:rPr>
              <a:t>What happens if they try to add another tin? </a:t>
            </a:r>
          </a:p>
          <a:p>
            <a:pPr marL="285750" indent="-285750" algn="just" fontAlgn="base">
              <a:buFont typeface="Arial" panose="020B0604020202020204" pitchFamily="34" charset="0"/>
              <a:buChar char="•"/>
            </a:pPr>
            <a:r>
              <a:rPr lang="en-GB" dirty="0">
                <a:latin typeface="Comic Sans MS" panose="030F0702030302020204" pitchFamily="66" charset="0"/>
              </a:rPr>
              <a:t>What happens if you use different types of string? </a:t>
            </a:r>
          </a:p>
        </p:txBody>
      </p:sp>
      <p:pic>
        <p:nvPicPr>
          <p:cNvPr id="6" name="Picture 5">
            <a:extLst>
              <a:ext uri="{FF2B5EF4-FFF2-40B4-BE49-F238E27FC236}">
                <a16:creationId xmlns:a16="http://schemas.microsoft.com/office/drawing/2014/main" id="{C2423D78-F6AA-E2E1-133F-A208BE9C794E}"/>
              </a:ext>
            </a:extLst>
          </p:cNvPr>
          <p:cNvPicPr>
            <a:picLocks noChangeAspect="1"/>
          </p:cNvPicPr>
          <p:nvPr/>
        </p:nvPicPr>
        <p:blipFill>
          <a:blip r:embed="rId6"/>
          <a:stretch>
            <a:fillRect/>
          </a:stretch>
        </p:blipFill>
        <p:spPr>
          <a:xfrm>
            <a:off x="505694" y="234408"/>
            <a:ext cx="2430176" cy="1823772"/>
          </a:xfrm>
          <a:prstGeom prst="rect">
            <a:avLst/>
          </a:prstGeom>
        </p:spPr>
      </p:pic>
      <p:pic>
        <p:nvPicPr>
          <p:cNvPr id="8" name="Picture 7">
            <a:extLst>
              <a:ext uri="{FF2B5EF4-FFF2-40B4-BE49-F238E27FC236}">
                <a16:creationId xmlns:a16="http://schemas.microsoft.com/office/drawing/2014/main" id="{28762B9C-CE94-03FC-A841-E0781B4513DE}"/>
              </a:ext>
            </a:extLst>
          </p:cNvPr>
          <p:cNvPicPr>
            <a:picLocks noChangeAspect="1"/>
          </p:cNvPicPr>
          <p:nvPr/>
        </p:nvPicPr>
        <p:blipFill>
          <a:blip r:embed="rId7"/>
          <a:stretch>
            <a:fillRect/>
          </a:stretch>
        </p:blipFill>
        <p:spPr>
          <a:xfrm>
            <a:off x="823927" y="621303"/>
            <a:ext cx="230417" cy="255462"/>
          </a:xfrm>
          <a:prstGeom prst="rect">
            <a:avLst/>
          </a:prstGeom>
        </p:spPr>
      </p:pic>
      <p:pic>
        <p:nvPicPr>
          <p:cNvPr id="11" name="Picture 10">
            <a:extLst>
              <a:ext uri="{FF2B5EF4-FFF2-40B4-BE49-F238E27FC236}">
                <a16:creationId xmlns:a16="http://schemas.microsoft.com/office/drawing/2014/main" id="{0D8AE0F2-DE50-E37C-1453-0C0E52B4508A}"/>
              </a:ext>
            </a:extLst>
          </p:cNvPr>
          <p:cNvPicPr>
            <a:picLocks noChangeAspect="1"/>
          </p:cNvPicPr>
          <p:nvPr/>
        </p:nvPicPr>
        <p:blipFill>
          <a:blip r:embed="rId8"/>
          <a:stretch>
            <a:fillRect/>
          </a:stretch>
        </p:blipFill>
        <p:spPr>
          <a:xfrm>
            <a:off x="9478736" y="288045"/>
            <a:ext cx="2430176" cy="1823772"/>
          </a:xfrm>
          <a:prstGeom prst="rect">
            <a:avLst/>
          </a:prstGeom>
        </p:spPr>
      </p:pic>
    </p:spTree>
    <p:extLst>
      <p:ext uri="{BB962C8B-B14F-4D97-AF65-F5344CB8AC3E}">
        <p14:creationId xmlns:p14="http://schemas.microsoft.com/office/powerpoint/2010/main" val="42154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10" name="TextBox 9">
            <a:extLst>
              <a:ext uri="{FF2B5EF4-FFF2-40B4-BE49-F238E27FC236}">
                <a16:creationId xmlns:a16="http://schemas.microsoft.com/office/drawing/2014/main" id="{264EB7D9-6F86-CCDE-89EE-C9CE9E3DAE97}"/>
              </a:ext>
            </a:extLst>
          </p:cNvPr>
          <p:cNvSpPr txBox="1"/>
          <p:nvPr/>
        </p:nvSpPr>
        <p:spPr>
          <a:xfrm>
            <a:off x="719398" y="1246414"/>
            <a:ext cx="10753204" cy="5078313"/>
          </a:xfrm>
          <a:prstGeom prst="rect">
            <a:avLst/>
          </a:prstGeom>
          <a:noFill/>
        </p:spPr>
        <p:txBody>
          <a:bodyPr wrap="square">
            <a:spAutoFit/>
          </a:bodyPr>
          <a:lstStyle/>
          <a:p>
            <a:pPr algn="just"/>
            <a:r>
              <a:rPr lang="en-GB" altLang="en-US" sz="1400" dirty="0">
                <a:latin typeface="Comic Sans MS" panose="030F0702030302020204" pitchFamily="66" charset="0"/>
              </a:rPr>
              <a:t>Through research on how animals communicate, I can explain how sound vibrations are carried by waves through air, water and other media.</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2-11a</a:t>
            </a:r>
          </a:p>
          <a:p>
            <a:pPr algn="just"/>
            <a:endParaRPr lang="en-GB" sz="1800" b="1" i="0" cap="all" dirty="0">
              <a:solidFill>
                <a:srgbClr val="000000"/>
              </a:solidFill>
              <a:effectLst/>
              <a:latin typeface="Comic Sans MS" panose="030F0702030302020204" pitchFamily="66" charset="0"/>
            </a:endParaRPr>
          </a:p>
          <a:p>
            <a:pPr algn="just"/>
            <a:r>
              <a:rPr lang="en-GB" sz="1800" b="1" i="0" cap="all" dirty="0">
                <a:solidFill>
                  <a:srgbClr val="000000"/>
                </a:solidFill>
                <a:effectLst/>
                <a:latin typeface="Comic Sans MS" panose="030F0702030302020204" pitchFamily="66" charset="0"/>
              </a:rPr>
              <a:t>COMMUNICATION ON LAND - </a:t>
            </a:r>
            <a:r>
              <a:rPr lang="en-GB" altLang="en-US" sz="1800" b="1" dirty="0">
                <a:latin typeface="Comic Sans MS" panose="030F0702030302020204" pitchFamily="66" charset="0"/>
              </a:rPr>
              <a:t>sound travelling through solids </a:t>
            </a:r>
          </a:p>
          <a:p>
            <a:pPr algn="just"/>
            <a:endParaRPr lang="en-GB" dirty="0">
              <a:latin typeface="Comic Sans MS" panose="030F0702030302020204" pitchFamily="66" charset="0"/>
            </a:endParaRPr>
          </a:p>
          <a:p>
            <a:pPr algn="just"/>
            <a:r>
              <a:rPr lang="en-GB" sz="2000" dirty="0">
                <a:latin typeface="Comic Sans MS" panose="030F0702030302020204" pitchFamily="66" charset="0"/>
              </a:rPr>
              <a:t>The common misconception about snakes is that they are deaf. This assumption is mainly because a snake has no ear on the outside. They do, however, have inner ears, which gives them the ability to hear well, and </a:t>
            </a:r>
            <a:r>
              <a:rPr lang="en-GB" sz="2000" b="0" i="0" dirty="0">
                <a:solidFill>
                  <a:srgbClr val="333333"/>
                </a:solidFill>
                <a:effectLst/>
                <a:latin typeface="Comic Sans MS" panose="030F0702030302020204" pitchFamily="66" charset="0"/>
              </a:rPr>
              <a:t>they do have ear bones in their heads that they use to hear. </a:t>
            </a:r>
            <a:r>
              <a:rPr lang="en-GB" sz="2000" dirty="0">
                <a:solidFill>
                  <a:srgbClr val="333333"/>
                </a:solidFill>
                <a:latin typeface="Comic Sans MS" panose="030F0702030302020204" pitchFamily="66" charset="0"/>
              </a:rPr>
              <a:t>T</a:t>
            </a:r>
            <a:r>
              <a:rPr lang="en-GB" sz="2000" b="0" i="0" dirty="0">
                <a:solidFill>
                  <a:srgbClr val="333333"/>
                </a:solidFill>
                <a:effectLst/>
                <a:latin typeface="Comic Sans MS" panose="030F0702030302020204" pitchFamily="66" charset="0"/>
              </a:rPr>
              <a:t>hey have one middle ear bone that connects the inner ear to the jawbone - this bone rests on the ground and slightly moves in response to vibrations while snakes slither on the ground. This enables snakes to hear vibrations, such as a predator creeping closer on the forest floor</a:t>
            </a:r>
            <a:r>
              <a:rPr lang="en-GB" sz="2000" dirty="0">
                <a:solidFill>
                  <a:srgbClr val="333333"/>
                </a:solidFill>
                <a:latin typeface="Comic Sans MS" panose="030F0702030302020204" pitchFamily="66" charset="0"/>
              </a:rPr>
              <a:t>; </a:t>
            </a:r>
            <a:r>
              <a:rPr lang="en-GB" sz="2000" dirty="0">
                <a:latin typeface="Comic Sans MS" panose="030F0702030302020204" pitchFamily="66" charset="0"/>
              </a:rPr>
              <a:t>those sound wave frequencies are felt in the ground by the snake. In other words, snakes hear vibrations travelling through solids; the sound waves </a:t>
            </a:r>
            <a:r>
              <a:rPr lang="en-GB" sz="2000" i="1" dirty="0">
                <a:latin typeface="Comic Sans MS" panose="030F0702030302020204" pitchFamily="66" charset="0"/>
              </a:rPr>
              <a:t>we</a:t>
            </a:r>
            <a:r>
              <a:rPr lang="en-GB" sz="2000" dirty="0">
                <a:latin typeface="Comic Sans MS" panose="030F0702030302020204" pitchFamily="66" charset="0"/>
              </a:rPr>
              <a:t> hear are from airwaves. </a:t>
            </a: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p:txBody>
      </p:sp>
      <p:pic>
        <p:nvPicPr>
          <p:cNvPr id="5" name="Picture 4">
            <a:extLst>
              <a:ext uri="{FF2B5EF4-FFF2-40B4-BE49-F238E27FC236}">
                <a16:creationId xmlns:a16="http://schemas.microsoft.com/office/drawing/2014/main" id="{8E9A0B73-3268-BEAC-8B03-C9A5FA74A431}"/>
              </a:ext>
            </a:extLst>
          </p:cNvPr>
          <p:cNvPicPr>
            <a:picLocks noChangeAspect="1"/>
          </p:cNvPicPr>
          <p:nvPr/>
        </p:nvPicPr>
        <p:blipFill>
          <a:blip r:embed="rId4"/>
          <a:stretch>
            <a:fillRect/>
          </a:stretch>
        </p:blipFill>
        <p:spPr>
          <a:xfrm>
            <a:off x="4941210" y="5039201"/>
            <a:ext cx="2914318" cy="1459740"/>
          </a:xfrm>
          <a:prstGeom prst="rect">
            <a:avLst/>
          </a:prstGeom>
        </p:spPr>
      </p:pic>
    </p:spTree>
    <p:extLst>
      <p:ext uri="{BB962C8B-B14F-4D97-AF65-F5344CB8AC3E}">
        <p14:creationId xmlns:p14="http://schemas.microsoft.com/office/powerpoint/2010/main" val="3880348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8256C00E-0F10-8943-8C7A-E7B7D07B4F41}"/>
              </a:ext>
            </a:extLst>
          </p:cNvPr>
          <p:cNvSpPr txBox="1"/>
          <p:nvPr/>
        </p:nvSpPr>
        <p:spPr>
          <a:xfrm>
            <a:off x="501520" y="1072200"/>
            <a:ext cx="6748366" cy="5570756"/>
          </a:xfrm>
          <a:prstGeom prst="rect">
            <a:avLst/>
          </a:prstGeom>
          <a:noFill/>
        </p:spPr>
        <p:txBody>
          <a:bodyPr wrap="square">
            <a:spAutoFit/>
          </a:bodyPr>
          <a:lstStyle/>
          <a:p>
            <a:pPr algn="l"/>
            <a:r>
              <a:rPr lang="en-GB" b="1" i="0" u="sng" dirty="0">
                <a:solidFill>
                  <a:srgbClr val="595959"/>
                </a:solidFill>
                <a:effectLst/>
                <a:latin typeface="Comic Sans MS" panose="030F0702030302020204" pitchFamily="66" charset="0"/>
              </a:rPr>
              <a:t>Listen to sounds </a:t>
            </a:r>
            <a:r>
              <a:rPr lang="en-GB" b="1" u="sng" dirty="0">
                <a:solidFill>
                  <a:srgbClr val="595959"/>
                </a:solidFill>
                <a:latin typeface="Comic Sans MS" panose="030F0702030302020204" pitchFamily="66" charset="0"/>
              </a:rPr>
              <a:t>t</a:t>
            </a:r>
            <a:r>
              <a:rPr lang="en-GB" b="1" i="0" u="sng" dirty="0">
                <a:solidFill>
                  <a:srgbClr val="595959"/>
                </a:solidFill>
                <a:effectLst/>
                <a:latin typeface="Comic Sans MS" panose="030F0702030302020204" pitchFamily="66" charset="0"/>
              </a:rPr>
              <a:t>ravel </a:t>
            </a:r>
            <a:r>
              <a:rPr lang="en-GB" b="1" u="sng" dirty="0">
                <a:solidFill>
                  <a:srgbClr val="595959"/>
                </a:solidFill>
                <a:latin typeface="Comic Sans MS" panose="030F0702030302020204" pitchFamily="66" charset="0"/>
              </a:rPr>
              <a:t>u</a:t>
            </a:r>
            <a:r>
              <a:rPr lang="en-GB" b="1" i="0" u="sng" dirty="0">
                <a:solidFill>
                  <a:srgbClr val="595959"/>
                </a:solidFill>
                <a:effectLst/>
                <a:latin typeface="Comic Sans MS" panose="030F0702030302020204" pitchFamily="66" charset="0"/>
              </a:rPr>
              <a:t>nderwater</a:t>
            </a:r>
          </a:p>
          <a:p>
            <a:pPr algn="l"/>
            <a:endParaRPr lang="en-GB" b="1" u="sng" dirty="0">
              <a:solidFill>
                <a:srgbClr val="595959"/>
              </a:solidFill>
              <a:latin typeface="Comic Sans MS" panose="030F0702030302020204" pitchFamily="66" charset="0"/>
            </a:endParaRPr>
          </a:p>
          <a:p>
            <a:pPr algn="l"/>
            <a:r>
              <a:rPr lang="en-GB" sz="1600" b="1" dirty="0">
                <a:solidFill>
                  <a:srgbClr val="595959"/>
                </a:solidFill>
                <a:latin typeface="Comic Sans MS" panose="030F0702030302020204" pitchFamily="66" charset="0"/>
              </a:rPr>
              <a:t>You n</a:t>
            </a:r>
            <a:r>
              <a:rPr lang="en-GB" sz="1600" b="1" i="0" dirty="0">
                <a:solidFill>
                  <a:srgbClr val="595959"/>
                </a:solidFill>
                <a:effectLst/>
                <a:latin typeface="Comic Sans MS" panose="030F0702030302020204" pitchFamily="66" charset="0"/>
              </a:rPr>
              <a:t>eed: </a:t>
            </a:r>
          </a:p>
          <a:p>
            <a:pPr marL="285750" indent="-285750" algn="l">
              <a:buFont typeface="Arial" panose="020B0604020202020204" pitchFamily="34" charset="0"/>
              <a:buChar char="•"/>
            </a:pPr>
            <a:r>
              <a:rPr lang="en-GB" sz="1600" b="0" i="0" dirty="0">
                <a:solidFill>
                  <a:srgbClr val="595959"/>
                </a:solidFill>
                <a:effectLst/>
                <a:latin typeface="Comic Sans MS" panose="030F0702030302020204" pitchFamily="66" charset="0"/>
              </a:rPr>
              <a:t>A bucket or basin filled with water</a:t>
            </a:r>
          </a:p>
          <a:p>
            <a:pPr marL="285750" indent="-285750" algn="l">
              <a:buFont typeface="Arial" panose="020B0604020202020204" pitchFamily="34" charset="0"/>
              <a:buChar char="•"/>
            </a:pPr>
            <a:r>
              <a:rPr lang="en-GB" sz="1600" b="0" i="0" dirty="0">
                <a:solidFill>
                  <a:srgbClr val="595959"/>
                </a:solidFill>
                <a:effectLst/>
                <a:latin typeface="Comic Sans MS" panose="030F0702030302020204" pitchFamily="66" charset="0"/>
              </a:rPr>
              <a:t>A large plastic bottle </a:t>
            </a:r>
          </a:p>
          <a:p>
            <a:pPr marL="285750" indent="-285750" algn="l">
              <a:buFont typeface="Arial" panose="020B0604020202020204" pitchFamily="34" charset="0"/>
              <a:buChar char="•"/>
            </a:pPr>
            <a:r>
              <a:rPr lang="en-GB" sz="1600" b="0" i="0" dirty="0">
                <a:solidFill>
                  <a:srgbClr val="595959"/>
                </a:solidFill>
                <a:effectLst/>
                <a:latin typeface="Comic Sans MS" panose="030F0702030302020204" pitchFamily="66" charset="0"/>
              </a:rPr>
              <a:t>2 metal spoons </a:t>
            </a:r>
          </a:p>
          <a:p>
            <a:pPr marL="285750" indent="-285750" algn="l">
              <a:buFont typeface="Arial" panose="020B0604020202020204" pitchFamily="34" charset="0"/>
              <a:buChar char="•"/>
            </a:pPr>
            <a:r>
              <a:rPr lang="en-GB" sz="1600" b="0" i="0" dirty="0">
                <a:solidFill>
                  <a:srgbClr val="595959"/>
                </a:solidFill>
                <a:effectLst/>
                <a:latin typeface="Comic Sans MS" panose="030F0702030302020204" pitchFamily="66" charset="0"/>
              </a:rPr>
              <a:t>Scissors or sharp knife to cut the bottle</a:t>
            </a:r>
          </a:p>
          <a:p>
            <a:pPr algn="l"/>
            <a:endParaRPr lang="en-GB" sz="1600" b="1" i="0" dirty="0">
              <a:solidFill>
                <a:srgbClr val="595959"/>
              </a:solidFill>
              <a:effectLst/>
              <a:latin typeface="Comic Sans MS" panose="030F0702030302020204" pitchFamily="66" charset="0"/>
            </a:endParaRPr>
          </a:p>
          <a:p>
            <a:pPr algn="l"/>
            <a:r>
              <a:rPr lang="en-GB" sz="1600" b="1" i="0" dirty="0">
                <a:solidFill>
                  <a:srgbClr val="595959"/>
                </a:solidFill>
                <a:effectLst/>
                <a:latin typeface="Comic Sans MS" panose="030F0702030302020204" pitchFamily="66" charset="0"/>
              </a:rPr>
              <a:t>What to Do: </a:t>
            </a:r>
          </a:p>
          <a:p>
            <a:pPr algn="l"/>
            <a:r>
              <a:rPr lang="en-GB" sz="1600" b="0" i="0" dirty="0">
                <a:solidFill>
                  <a:srgbClr val="595959"/>
                </a:solidFill>
                <a:effectLst/>
                <a:latin typeface="Comic Sans MS" panose="030F0702030302020204" pitchFamily="66" charset="0"/>
              </a:rPr>
              <a:t>1. After filling the bucket or basin with water, take a sharp knife or scissors and cut off the bottom of the plastic bottle. Be sure that the cap is taken off the bottle. </a:t>
            </a:r>
          </a:p>
          <a:p>
            <a:pPr algn="l"/>
            <a:r>
              <a:rPr lang="en-GB" sz="1600" b="0" i="0" dirty="0">
                <a:solidFill>
                  <a:srgbClr val="595959"/>
                </a:solidFill>
                <a:effectLst/>
                <a:latin typeface="Comic Sans MS" panose="030F0702030302020204" pitchFamily="66" charset="0"/>
              </a:rPr>
              <a:t>2. </a:t>
            </a:r>
            <a:r>
              <a:rPr lang="en-GB" sz="1600" dirty="0">
                <a:solidFill>
                  <a:srgbClr val="595959"/>
                </a:solidFill>
                <a:latin typeface="Comic Sans MS" panose="030F0702030302020204" pitchFamily="66" charset="0"/>
              </a:rPr>
              <a:t>P</a:t>
            </a:r>
            <a:r>
              <a:rPr lang="en-GB" sz="1600" b="0" i="0" dirty="0">
                <a:solidFill>
                  <a:srgbClr val="595959"/>
                </a:solidFill>
                <a:effectLst/>
                <a:latin typeface="Comic Sans MS" panose="030F0702030302020204" pitchFamily="66" charset="0"/>
              </a:rPr>
              <a:t>lace the bottle in the water so that the cut bottom is in the water; </a:t>
            </a:r>
            <a:r>
              <a:rPr lang="en-GB" sz="1600" dirty="0">
                <a:solidFill>
                  <a:srgbClr val="595959"/>
                </a:solidFill>
                <a:latin typeface="Comic Sans MS" panose="030F0702030302020204" pitchFamily="66" charset="0"/>
              </a:rPr>
              <a:t>the learner </a:t>
            </a:r>
            <a:r>
              <a:rPr lang="en-GB" sz="1600" b="0" i="0" dirty="0">
                <a:solidFill>
                  <a:srgbClr val="595959"/>
                </a:solidFill>
                <a:effectLst/>
                <a:latin typeface="Comic Sans MS" panose="030F0702030302020204" pitchFamily="66" charset="0"/>
              </a:rPr>
              <a:t>will then put his or her ear to the top of the bottle to listen. </a:t>
            </a:r>
          </a:p>
          <a:p>
            <a:pPr algn="l"/>
            <a:r>
              <a:rPr lang="en-GB" sz="1600" b="0" i="0" dirty="0">
                <a:solidFill>
                  <a:srgbClr val="595959"/>
                </a:solidFill>
                <a:effectLst/>
                <a:latin typeface="Comic Sans MS" panose="030F0702030302020204" pitchFamily="66" charset="0"/>
              </a:rPr>
              <a:t>3. Using the metal spoons, clang them together to make a sound, but do this in the bucket or basin as the learner is listening.</a:t>
            </a:r>
          </a:p>
          <a:p>
            <a:pPr algn="l"/>
            <a:endParaRPr lang="en-GB" sz="1600" dirty="0">
              <a:solidFill>
                <a:srgbClr val="595959"/>
              </a:solidFill>
              <a:latin typeface="Comic Sans MS" panose="030F0702030302020204" pitchFamily="66" charset="0"/>
            </a:endParaRPr>
          </a:p>
          <a:p>
            <a:pPr algn="l"/>
            <a:r>
              <a:rPr lang="en-GB" sz="1600" b="1" i="0" dirty="0">
                <a:solidFill>
                  <a:srgbClr val="595959"/>
                </a:solidFill>
                <a:effectLst/>
                <a:latin typeface="Comic Sans MS" panose="030F0702030302020204" pitchFamily="66" charset="0"/>
              </a:rPr>
              <a:t>What do they hear? </a:t>
            </a:r>
          </a:p>
          <a:p>
            <a:pPr algn="l"/>
            <a:r>
              <a:rPr lang="en-GB" sz="1600" i="1" dirty="0">
                <a:solidFill>
                  <a:srgbClr val="595959"/>
                </a:solidFill>
                <a:latin typeface="Comic Sans MS" panose="030F0702030302020204" pitchFamily="66" charset="0"/>
              </a:rPr>
              <a:t>T</a:t>
            </a:r>
            <a:r>
              <a:rPr lang="en-GB" sz="1600" b="0" i="1" dirty="0">
                <a:solidFill>
                  <a:srgbClr val="595959"/>
                </a:solidFill>
                <a:effectLst/>
                <a:latin typeface="Comic Sans MS" panose="030F0702030302020204" pitchFamily="66" charset="0"/>
              </a:rPr>
              <a:t>he sound of the clanging is loud and clear. </a:t>
            </a:r>
            <a:r>
              <a:rPr lang="en-GB" sz="1600" i="1" dirty="0">
                <a:solidFill>
                  <a:srgbClr val="595959"/>
                </a:solidFill>
                <a:latin typeface="Comic Sans MS" panose="030F0702030302020204" pitchFamily="66" charset="0"/>
              </a:rPr>
              <a:t>Sound</a:t>
            </a:r>
            <a:r>
              <a:rPr lang="en-GB" sz="1600" b="0" i="1" dirty="0">
                <a:solidFill>
                  <a:srgbClr val="595959"/>
                </a:solidFill>
                <a:effectLst/>
                <a:latin typeface="Comic Sans MS" panose="030F0702030302020204" pitchFamily="66" charset="0"/>
              </a:rPr>
              <a:t> travels faster through water than in the air</a:t>
            </a:r>
            <a:r>
              <a:rPr lang="en-GB" sz="1600" i="1" dirty="0">
                <a:solidFill>
                  <a:srgbClr val="595959"/>
                </a:solidFill>
                <a:latin typeface="Comic Sans MS" panose="030F0702030302020204" pitchFamily="66" charset="0"/>
              </a:rPr>
              <a:t>; </a:t>
            </a:r>
            <a:r>
              <a:rPr lang="en-GB" sz="1600" b="0" i="1" dirty="0">
                <a:solidFill>
                  <a:srgbClr val="595959"/>
                </a:solidFill>
                <a:effectLst/>
                <a:latin typeface="Comic Sans MS" panose="030F0702030302020204" pitchFamily="66" charset="0"/>
              </a:rPr>
              <a:t>animals that live underwater can hear sound clearly. Discuss the conduction of sound waves through water. </a:t>
            </a:r>
          </a:p>
        </p:txBody>
      </p:sp>
      <p:pic>
        <p:nvPicPr>
          <p:cNvPr id="6" name="Picture 5">
            <a:extLst>
              <a:ext uri="{FF2B5EF4-FFF2-40B4-BE49-F238E27FC236}">
                <a16:creationId xmlns:a16="http://schemas.microsoft.com/office/drawing/2014/main" id="{8BAC0DE6-B6F0-FF0D-27A8-D0736422FBD9}"/>
              </a:ext>
            </a:extLst>
          </p:cNvPr>
          <p:cNvPicPr>
            <a:picLocks noChangeAspect="1"/>
          </p:cNvPicPr>
          <p:nvPr/>
        </p:nvPicPr>
        <p:blipFill>
          <a:blip r:embed="rId4"/>
          <a:stretch>
            <a:fillRect/>
          </a:stretch>
        </p:blipFill>
        <p:spPr>
          <a:xfrm>
            <a:off x="7331462" y="1340939"/>
            <a:ext cx="4359018" cy="4176122"/>
          </a:xfrm>
          <a:prstGeom prst="rect">
            <a:avLst/>
          </a:prstGeom>
        </p:spPr>
      </p:pic>
    </p:spTree>
    <p:extLst>
      <p:ext uri="{BB962C8B-B14F-4D97-AF65-F5344CB8AC3E}">
        <p14:creationId xmlns:p14="http://schemas.microsoft.com/office/powerpoint/2010/main" val="4129880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3" name="TextBox 2">
            <a:extLst>
              <a:ext uri="{FF2B5EF4-FFF2-40B4-BE49-F238E27FC236}">
                <a16:creationId xmlns:a16="http://schemas.microsoft.com/office/drawing/2014/main" id="{BB211979-8C1E-4642-B118-CD2D53BCACEC}"/>
              </a:ext>
            </a:extLst>
          </p:cNvPr>
          <p:cNvSpPr txBox="1"/>
          <p:nvPr/>
        </p:nvSpPr>
        <p:spPr>
          <a:xfrm>
            <a:off x="396049" y="3932927"/>
            <a:ext cx="4834657" cy="2123658"/>
          </a:xfrm>
          <a:prstGeom prst="rect">
            <a:avLst/>
          </a:prstGeom>
          <a:noFill/>
        </p:spPr>
        <p:txBody>
          <a:bodyPr wrap="square">
            <a:spAutoFit/>
          </a:bodyPr>
          <a:lstStyle/>
          <a:p>
            <a:r>
              <a:rPr lang="en-GB" sz="1600" b="1" u="sng" dirty="0">
                <a:latin typeface="Comic Sans MS" panose="030F0702030302020204" pitchFamily="66" charset="0"/>
              </a:rPr>
              <a:t>Websites for whale and dolphin sounds</a:t>
            </a:r>
          </a:p>
          <a:p>
            <a:endParaRPr lang="en-GB" dirty="0">
              <a:latin typeface="Comic Sans MS" panose="030F0702030302020204" pitchFamily="66" charset="0"/>
            </a:endParaRPr>
          </a:p>
          <a:p>
            <a:r>
              <a:rPr lang="en-GB" sz="1400" dirty="0">
                <a:latin typeface="Comic Sans MS" panose="030F0702030302020204" pitchFamily="66" charset="0"/>
                <a:hlinkClick r:id="rId5"/>
              </a:rPr>
              <a:t>http://whalesounds.com/home/index.html</a:t>
            </a:r>
            <a:r>
              <a:rPr lang="en-GB" sz="1400" dirty="0">
                <a:latin typeface="Comic Sans MS" panose="030F0702030302020204" pitchFamily="66" charset="0"/>
              </a:rPr>
              <a:t> </a:t>
            </a:r>
          </a:p>
          <a:p>
            <a:endParaRPr lang="en-GB" sz="1400" dirty="0">
              <a:latin typeface="Comic Sans MS" panose="030F0702030302020204" pitchFamily="66" charset="0"/>
            </a:endParaRPr>
          </a:p>
          <a:p>
            <a:r>
              <a:rPr lang="en-GB" sz="1400" dirty="0">
                <a:latin typeface="Comic Sans MS" panose="030F0702030302020204" pitchFamily="66" charset="0"/>
                <a:hlinkClick r:id="rId6"/>
              </a:rPr>
              <a:t>http://www.whale-images.com/whale_sounds.jsp</a:t>
            </a:r>
            <a:r>
              <a:rPr lang="en-GB" sz="1400" dirty="0">
                <a:latin typeface="Comic Sans MS" panose="030F0702030302020204" pitchFamily="66" charset="0"/>
              </a:rPr>
              <a:t> </a:t>
            </a:r>
          </a:p>
          <a:p>
            <a:endParaRPr lang="en-GB" sz="1400" dirty="0">
              <a:latin typeface="Comic Sans MS" panose="030F0702030302020204" pitchFamily="66" charset="0"/>
            </a:endParaRPr>
          </a:p>
          <a:p>
            <a:r>
              <a:rPr lang="en-GB" sz="1400" dirty="0">
                <a:latin typeface="Comic Sans MS" panose="030F0702030302020204" pitchFamily="66" charset="0"/>
                <a:hlinkClick r:id="rId7"/>
              </a:rPr>
              <a:t>http://www.whalesong.net/</a:t>
            </a:r>
            <a:r>
              <a:rPr lang="en-GB" sz="1400" dirty="0">
                <a:latin typeface="Comic Sans MS" panose="030F0702030302020204" pitchFamily="66" charset="0"/>
              </a:rPr>
              <a:t> </a:t>
            </a:r>
          </a:p>
          <a:p>
            <a:endParaRPr lang="en-GB" sz="1400" dirty="0">
              <a:latin typeface="Comic Sans MS" panose="030F0702030302020204" pitchFamily="66" charset="0"/>
            </a:endParaRPr>
          </a:p>
          <a:p>
            <a:r>
              <a:rPr lang="en-GB" sz="1400" dirty="0">
                <a:latin typeface="Comic Sans MS" panose="030F0702030302020204" pitchFamily="66" charset="0"/>
                <a:hlinkClick r:id="rId8"/>
              </a:rPr>
              <a:t>http://neptune.atlantis-intl.com/dolphins/sounds.html</a:t>
            </a:r>
            <a:r>
              <a:rPr lang="en-GB" sz="1400" dirty="0">
                <a:latin typeface="Comic Sans MS" panose="030F0702030302020204" pitchFamily="66" charset="0"/>
              </a:rPr>
              <a:t>   </a:t>
            </a:r>
          </a:p>
        </p:txBody>
      </p:sp>
      <p:sp>
        <p:nvSpPr>
          <p:cNvPr id="5" name="TextBox 4">
            <a:extLst>
              <a:ext uri="{FF2B5EF4-FFF2-40B4-BE49-F238E27FC236}">
                <a16:creationId xmlns:a16="http://schemas.microsoft.com/office/drawing/2014/main" id="{3828676F-C18A-4FED-F37A-3B2E9D9B8398}"/>
              </a:ext>
            </a:extLst>
          </p:cNvPr>
          <p:cNvSpPr txBox="1"/>
          <p:nvPr/>
        </p:nvSpPr>
        <p:spPr>
          <a:xfrm>
            <a:off x="396049" y="1216466"/>
            <a:ext cx="10479938" cy="646331"/>
          </a:xfrm>
          <a:prstGeom prst="rect">
            <a:avLst/>
          </a:prstGeom>
          <a:noFill/>
        </p:spPr>
        <p:txBody>
          <a:bodyPr wrap="square">
            <a:spAutoFit/>
          </a:bodyPr>
          <a:lstStyle/>
          <a:p>
            <a:r>
              <a:rPr lang="en-GB" dirty="0">
                <a:effectLst/>
                <a:latin typeface="Comic Sans MS" panose="030F0702030302020204" pitchFamily="66" charset="0"/>
                <a:ea typeface="Times New Roman" panose="02020603050405020304" pitchFamily="18" charset="0"/>
                <a:cs typeface="Times New Roman" panose="02020603050405020304" pitchFamily="18" charset="0"/>
              </a:rPr>
              <a:t>Listen to whale or dolphin sounds. </a:t>
            </a:r>
          </a:p>
          <a:p>
            <a:endParaRPr lang="en-GB" dirty="0"/>
          </a:p>
        </p:txBody>
      </p:sp>
      <p:pic>
        <p:nvPicPr>
          <p:cNvPr id="6" name="Online Media 4" title="What Do Whales and Dolphins Sound Like? | Humpback Whale Song | Orca Call | Dolphin Echolocation">
            <a:hlinkClick r:id="" action="ppaction://media"/>
            <a:extLst>
              <a:ext uri="{FF2B5EF4-FFF2-40B4-BE49-F238E27FC236}">
                <a16:creationId xmlns:a16="http://schemas.microsoft.com/office/drawing/2014/main" id="{6B15C7C4-97EC-BFC5-E0FA-983E3632790C}"/>
              </a:ext>
            </a:extLst>
          </p:cNvPr>
          <p:cNvPicPr>
            <a:picLocks noRot="1" noChangeAspect="1"/>
          </p:cNvPicPr>
          <p:nvPr>
            <a:videoFile r:link="rId1"/>
          </p:nvPr>
        </p:nvPicPr>
        <p:blipFill>
          <a:blip r:embed="rId9"/>
          <a:stretch>
            <a:fillRect/>
          </a:stretch>
        </p:blipFill>
        <p:spPr>
          <a:xfrm>
            <a:off x="6572542" y="1470715"/>
            <a:ext cx="5262459" cy="3501335"/>
          </a:xfrm>
          <a:prstGeom prst="rect">
            <a:avLst/>
          </a:prstGeom>
        </p:spPr>
      </p:pic>
      <p:sp>
        <p:nvSpPr>
          <p:cNvPr id="8" name="TextBox 7">
            <a:extLst>
              <a:ext uri="{FF2B5EF4-FFF2-40B4-BE49-F238E27FC236}">
                <a16:creationId xmlns:a16="http://schemas.microsoft.com/office/drawing/2014/main" id="{497999B4-5D3F-AC63-7E94-A8D10FB3EA44}"/>
              </a:ext>
            </a:extLst>
          </p:cNvPr>
          <p:cNvSpPr txBox="1"/>
          <p:nvPr/>
        </p:nvSpPr>
        <p:spPr>
          <a:xfrm>
            <a:off x="396049" y="6056585"/>
            <a:ext cx="8878140" cy="369332"/>
          </a:xfrm>
          <a:prstGeom prst="rect">
            <a:avLst/>
          </a:prstGeom>
          <a:noFill/>
        </p:spPr>
        <p:txBody>
          <a:bodyPr wrap="square">
            <a:spAutoFit/>
          </a:bodyPr>
          <a:lstStyle/>
          <a:p>
            <a:pPr algn="just"/>
            <a:r>
              <a:rPr lang="en-GB" dirty="0">
                <a:effectLst/>
                <a:latin typeface="Comic Sans MS" panose="030F0702030302020204" pitchFamily="66" charset="0"/>
                <a:ea typeface="Times New Roman" panose="02020603050405020304" pitchFamily="18" charset="0"/>
                <a:cs typeface="Times New Roman" panose="02020603050405020304" pitchFamily="18" charset="0"/>
              </a:rPr>
              <a:t>Ask the children to listen to sounds underwater if they visit the swimming pool!</a:t>
            </a:r>
            <a:endParaRPr lang="en-GB" sz="2000" dirty="0">
              <a:effectLst/>
              <a:latin typeface="Comic Sans MS" panose="030F0702030302020204" pitchFamily="66"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F0A6668-5733-591E-E90E-6D91628C7EE1}"/>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11" name="TextBox 10">
            <a:extLst>
              <a:ext uri="{FF2B5EF4-FFF2-40B4-BE49-F238E27FC236}">
                <a16:creationId xmlns:a16="http://schemas.microsoft.com/office/drawing/2014/main" id="{E60FAC42-7285-57A0-3E39-27392BD88F16}"/>
              </a:ext>
            </a:extLst>
          </p:cNvPr>
          <p:cNvSpPr txBox="1"/>
          <p:nvPr/>
        </p:nvSpPr>
        <p:spPr>
          <a:xfrm>
            <a:off x="356998" y="1634770"/>
            <a:ext cx="5908719" cy="2031325"/>
          </a:xfrm>
          <a:prstGeom prst="rect">
            <a:avLst/>
          </a:prstGeom>
          <a:noFill/>
        </p:spPr>
        <p:txBody>
          <a:bodyPr wrap="square">
            <a:spAutoFit/>
          </a:bodyPr>
          <a:lstStyle/>
          <a:p>
            <a:pPr algn="just"/>
            <a:r>
              <a:rPr lang="en-GB" dirty="0">
                <a:effectLst/>
                <a:latin typeface="Comic Sans MS" panose="030F0702030302020204" pitchFamily="66" charset="0"/>
                <a:ea typeface="Times New Roman" panose="02020603050405020304" pitchFamily="18" charset="0"/>
                <a:cs typeface="Times New Roman" panose="02020603050405020304" pitchFamily="18" charset="0"/>
              </a:rPr>
              <a:t>The sounds they make travel through the water so that they can communicate with each other.</a:t>
            </a:r>
            <a:r>
              <a:rPr lang="en-GB" dirty="0"/>
              <a:t> </a:t>
            </a:r>
          </a:p>
          <a:p>
            <a:pPr algn="just"/>
            <a:endParaRPr lang="en-GB" dirty="0">
              <a:latin typeface="Comic Sans MS" panose="030F0702030302020204" pitchFamily="66" charset="0"/>
            </a:endParaRPr>
          </a:p>
          <a:p>
            <a:pPr algn="just"/>
            <a:r>
              <a:rPr lang="en-GB" dirty="0">
                <a:latin typeface="Comic Sans MS" panose="030F0702030302020204" pitchFamily="66" charset="0"/>
              </a:rPr>
              <a:t>Or learners could research how marine animals communicate; this relies on sound being able to travel through liquid (water), so that these animals are able to communicate.</a:t>
            </a:r>
          </a:p>
        </p:txBody>
      </p:sp>
    </p:spTree>
    <p:extLst>
      <p:ext uri="{BB962C8B-B14F-4D97-AF65-F5344CB8AC3E}">
        <p14:creationId xmlns:p14="http://schemas.microsoft.com/office/powerpoint/2010/main" val="38768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166655" y="183273"/>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7A286141-E770-A1F6-BCD8-C808E947C4CD}"/>
              </a:ext>
            </a:extLst>
          </p:cNvPr>
          <p:cNvSpPr txBox="1"/>
          <p:nvPr/>
        </p:nvSpPr>
        <p:spPr>
          <a:xfrm>
            <a:off x="419877" y="829604"/>
            <a:ext cx="11352246" cy="5786199"/>
          </a:xfrm>
          <a:prstGeom prst="rect">
            <a:avLst/>
          </a:prstGeom>
          <a:noFill/>
        </p:spPr>
        <p:txBody>
          <a:bodyPr wrap="square">
            <a:spAutoFit/>
          </a:bodyPr>
          <a:lstStyle/>
          <a:p>
            <a:r>
              <a:rPr lang="en-GB" altLang="en-US" sz="1400" dirty="0">
                <a:latin typeface="Comic Sans MS" panose="030F0702030302020204" pitchFamily="66" charset="0"/>
              </a:rPr>
              <a:t>Through research on how animals communicate, I can explain how sound vibrations are carried by waves through air, water and other media.</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2-11a</a:t>
            </a:r>
          </a:p>
          <a:p>
            <a:endParaRPr lang="en-GB" altLang="en-US" sz="1800" b="1" i="1" dirty="0">
              <a:solidFill>
                <a:srgbClr val="3A9262"/>
              </a:solidFill>
              <a:latin typeface="Comic Sans MS" panose="030F0702030302020204" pitchFamily="66" charset="0"/>
            </a:endParaRPr>
          </a:p>
          <a:p>
            <a:pPr algn="l"/>
            <a:r>
              <a:rPr lang="en-GB" b="1" i="0" cap="all" dirty="0">
                <a:solidFill>
                  <a:srgbClr val="000000"/>
                </a:solidFill>
                <a:effectLst/>
                <a:latin typeface="Comic Sans MS" panose="030F0702030302020204" pitchFamily="66" charset="0"/>
              </a:rPr>
              <a:t>COMMUNICATION IN WATER – </a:t>
            </a:r>
            <a:r>
              <a:rPr lang="en-GB" altLang="en-US" sz="1800" b="1" dirty="0">
                <a:latin typeface="Comic Sans MS" panose="030F0702030302020204" pitchFamily="66" charset="0"/>
              </a:rPr>
              <a:t>sound travelling through liquid</a:t>
            </a:r>
          </a:p>
          <a:p>
            <a:pPr algn="just"/>
            <a:endParaRPr lang="en-GB" sz="1700" dirty="0">
              <a:solidFill>
                <a:srgbClr val="000000"/>
              </a:solidFill>
              <a:latin typeface="Comic Sans MS" panose="030F0702030302020204" pitchFamily="66" charset="0"/>
            </a:endParaRPr>
          </a:p>
          <a:p>
            <a:pPr algn="just"/>
            <a:r>
              <a:rPr lang="en-GB" sz="1700" b="0" i="0" dirty="0">
                <a:solidFill>
                  <a:srgbClr val="000000"/>
                </a:solidFill>
                <a:effectLst/>
                <a:latin typeface="Comic Sans MS" panose="030F0702030302020204" pitchFamily="66" charset="0"/>
              </a:rPr>
              <a:t>Our planet has </a:t>
            </a:r>
            <a:r>
              <a:rPr lang="en-GB" sz="1700" dirty="0">
                <a:solidFill>
                  <a:srgbClr val="000000"/>
                </a:solidFill>
                <a:latin typeface="Comic Sans MS" panose="030F0702030302020204" pitchFamily="66" charset="0"/>
              </a:rPr>
              <a:t>huge</a:t>
            </a:r>
            <a:r>
              <a:rPr lang="en-GB" sz="1700" b="0" i="0" dirty="0">
                <a:solidFill>
                  <a:srgbClr val="000000"/>
                </a:solidFill>
                <a:effectLst/>
                <a:latin typeface="Comic Sans MS" panose="030F0702030302020204" pitchFamily="66" charset="0"/>
              </a:rPr>
              <a:t> oceans</a:t>
            </a:r>
            <a:r>
              <a:rPr lang="en-GB" sz="1700" dirty="0">
                <a:solidFill>
                  <a:srgbClr val="000000"/>
                </a:solidFill>
                <a:latin typeface="Comic Sans MS" panose="030F0702030302020204" pitchFamily="66" charset="0"/>
              </a:rPr>
              <a:t> that </a:t>
            </a:r>
            <a:r>
              <a:rPr lang="en-GB" sz="1700" b="0" i="0" dirty="0">
                <a:solidFill>
                  <a:srgbClr val="000000"/>
                </a:solidFill>
                <a:effectLst/>
                <a:latin typeface="Comic Sans MS" panose="030F0702030302020204" pitchFamily="66" charset="0"/>
              </a:rPr>
              <a:t>cover 71% of the Earth’s surface. Therefore, it makes sense that the best long-distance communicators live in the oceans. Whales are the greatest at long-distance communication, with almost all whale species able to communicate over incredibly large distances. One of the most famous species is the Humpback whale. The sounds they make are often referred to as ‘songs’ and are considered the longest and most intricate of all in the animal kingdom.</a:t>
            </a:r>
          </a:p>
          <a:p>
            <a:pPr algn="just"/>
            <a:r>
              <a:rPr lang="en-GB" sz="1700" b="0" i="0" dirty="0">
                <a:solidFill>
                  <a:srgbClr val="000000"/>
                </a:solidFill>
                <a:effectLst/>
                <a:latin typeface="Comic Sans MS" panose="030F0702030302020204" pitchFamily="66" charset="0"/>
              </a:rPr>
              <a:t>Interestingly, Humpback whales do not produce infrasound like elephants. The frequency of the Humpback whale’s song ranges between 40 Hz and 4,000 Hz and </a:t>
            </a:r>
            <a:r>
              <a:rPr lang="en-GB" sz="1700" b="0" i="0" dirty="0">
                <a:effectLst/>
                <a:latin typeface="Comic Sans MS" panose="030F0702030302020204" pitchFamily="66" charset="0"/>
              </a:rPr>
              <a:t>can reportedly travel thousands of kilometres through the ocean</a:t>
            </a:r>
            <a:r>
              <a:rPr lang="en-GB" sz="1700" b="0" i="0" dirty="0">
                <a:solidFill>
                  <a:srgbClr val="000000"/>
                </a:solidFill>
                <a:effectLst/>
                <a:latin typeface="Comic Sans MS" panose="030F0702030302020204" pitchFamily="66" charset="0"/>
              </a:rPr>
              <a:t>. This is because sound travels over four times faster in water compared to air.</a:t>
            </a:r>
          </a:p>
          <a:p>
            <a:pPr algn="just"/>
            <a:r>
              <a:rPr lang="en-GB" sz="1700" b="0" i="0" dirty="0">
                <a:solidFill>
                  <a:srgbClr val="000000"/>
                </a:solidFill>
                <a:effectLst/>
                <a:latin typeface="Comic Sans MS" panose="030F0702030302020204" pitchFamily="66" charset="0"/>
              </a:rPr>
              <a:t>To explain, imagine jumping on a bouncy castle</a:t>
            </a:r>
            <a:r>
              <a:rPr lang="en-GB" sz="1700" dirty="0">
                <a:solidFill>
                  <a:srgbClr val="000000"/>
                </a:solidFill>
                <a:latin typeface="Comic Sans MS" panose="030F0702030302020204" pitchFamily="66" charset="0"/>
              </a:rPr>
              <a:t> - i</a:t>
            </a:r>
            <a:r>
              <a:rPr lang="en-GB" sz="1700" b="0" i="0" dirty="0">
                <a:solidFill>
                  <a:srgbClr val="000000"/>
                </a:solidFill>
                <a:effectLst/>
                <a:latin typeface="Comic Sans MS" panose="030F0702030302020204" pitchFamily="66" charset="0"/>
              </a:rPr>
              <a:t>t’s incredibly bouncy! This is because air is very squishy, or compressible. Now imagine jumping on a giant water balloon—one that doesn’t break. You might create some ripples, but you wouldn’t experience the springy effect of a bouncy castle. This is because water is not easily compressed. In general, the less compressible the medium the faster the speed of sound.</a:t>
            </a:r>
          </a:p>
          <a:p>
            <a:pPr algn="l"/>
            <a:endParaRPr lang="en-GB" sz="1700" dirty="0">
              <a:solidFill>
                <a:srgbClr val="000000"/>
              </a:solidFill>
              <a:latin typeface="Comic Sans MS" panose="030F0702030302020204" pitchFamily="66" charset="0"/>
            </a:endParaRPr>
          </a:p>
          <a:p>
            <a:pPr algn="l"/>
            <a:endParaRPr lang="en-GB" b="0" i="0" dirty="0">
              <a:solidFill>
                <a:srgbClr val="000000"/>
              </a:solidFill>
              <a:effectLst/>
              <a:latin typeface="Comic Sans MS" panose="030F0702030302020204" pitchFamily="66" charset="0"/>
            </a:endParaRPr>
          </a:p>
          <a:p>
            <a:r>
              <a:rPr lang="en-GB" dirty="0">
                <a:solidFill>
                  <a:srgbClr val="000000"/>
                </a:solidFill>
                <a:latin typeface="Comic Sans MS" panose="030F0702030302020204" pitchFamily="66" charset="0"/>
              </a:rPr>
              <a:t>			</a:t>
            </a:r>
          </a:p>
          <a:p>
            <a:r>
              <a:rPr lang="en-GB" sz="1400" i="1" dirty="0">
                <a:solidFill>
                  <a:srgbClr val="000000"/>
                </a:solidFill>
                <a:effectLst/>
                <a:latin typeface="Comic Sans MS" panose="030F0702030302020204" pitchFamily="66" charset="0"/>
              </a:rPr>
              <a:t>		            </a:t>
            </a:r>
            <a:r>
              <a:rPr lang="en-GB" sz="1400" i="1" dirty="0">
                <a:solidFill>
                  <a:srgbClr val="0F0F0F"/>
                </a:solidFill>
                <a:effectLst/>
                <a:latin typeface="Comic Sans MS" panose="030F0702030302020204" pitchFamily="66" charset="0"/>
              </a:rPr>
              <a:t>Humpback whale song from Monterey Bay</a:t>
            </a:r>
            <a:endParaRPr lang="en-GB" i="1" dirty="0">
              <a:solidFill>
                <a:srgbClr val="0F0F0F"/>
              </a:solidFill>
              <a:effectLst/>
              <a:latin typeface="Comic Sans MS" panose="030F0702030302020204" pitchFamily="66" charset="0"/>
            </a:endParaRPr>
          </a:p>
          <a:p>
            <a:pPr algn="l"/>
            <a:endParaRPr lang="en-GB" b="0" i="0" dirty="0">
              <a:solidFill>
                <a:srgbClr val="000000"/>
              </a:solidFill>
              <a:effectLst/>
              <a:latin typeface="SMGSans"/>
            </a:endParaRPr>
          </a:p>
        </p:txBody>
      </p:sp>
      <p:pic>
        <p:nvPicPr>
          <p:cNvPr id="6" name="Online Media 5" title="Humpback whale song from Monterey Bay">
            <a:hlinkClick r:id="" action="ppaction://media"/>
            <a:extLst>
              <a:ext uri="{FF2B5EF4-FFF2-40B4-BE49-F238E27FC236}">
                <a16:creationId xmlns:a16="http://schemas.microsoft.com/office/drawing/2014/main" id="{1EAB60A6-C80B-8A59-9F41-71C4AED638CE}"/>
              </a:ext>
            </a:extLst>
          </p:cNvPr>
          <p:cNvPicPr>
            <a:picLocks noRot="1" noChangeAspect="1"/>
          </p:cNvPicPr>
          <p:nvPr>
            <a:videoFile r:link="rId1"/>
          </p:nvPr>
        </p:nvPicPr>
        <p:blipFill>
          <a:blip r:embed="rId5"/>
          <a:stretch>
            <a:fillRect/>
          </a:stretch>
        </p:blipFill>
        <p:spPr>
          <a:xfrm>
            <a:off x="445194" y="5260124"/>
            <a:ext cx="2399433" cy="1355679"/>
          </a:xfrm>
          <a:prstGeom prst="rect">
            <a:avLst/>
          </a:prstGeom>
        </p:spPr>
      </p:pic>
    </p:spTree>
    <p:extLst>
      <p:ext uri="{BB962C8B-B14F-4D97-AF65-F5344CB8AC3E}">
        <p14:creationId xmlns:p14="http://schemas.microsoft.com/office/powerpoint/2010/main" val="60581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6" name="TextBox 5">
            <a:extLst>
              <a:ext uri="{FF2B5EF4-FFF2-40B4-BE49-F238E27FC236}">
                <a16:creationId xmlns:a16="http://schemas.microsoft.com/office/drawing/2014/main" id="{947BEA67-42E3-A114-E097-D15E86B2401E}"/>
              </a:ext>
            </a:extLst>
          </p:cNvPr>
          <p:cNvSpPr txBox="1"/>
          <p:nvPr/>
        </p:nvSpPr>
        <p:spPr>
          <a:xfrm>
            <a:off x="3030752" y="382624"/>
            <a:ext cx="7860146" cy="646331"/>
          </a:xfrm>
          <a:prstGeom prst="rect">
            <a:avLst/>
          </a:prstGeom>
          <a:noFill/>
        </p:spPr>
        <p:txBody>
          <a:bodyPr wrap="square">
            <a:spAutoFit/>
          </a:bodyPr>
          <a:lstStyle/>
          <a:p>
            <a:r>
              <a:rPr lang="en-GB" altLang="en-US" sz="3600" b="1" dirty="0">
                <a:latin typeface="Comic Sans MS" panose="030F0702030302020204" pitchFamily="66" charset="0"/>
              </a:rPr>
              <a:t>Some Cross-Curricular Links...</a:t>
            </a:r>
            <a:endParaRPr lang="en-GB" sz="3600" b="1" dirty="0">
              <a:latin typeface="Comic Sans MS" panose="030F0702030302020204" pitchFamily="66" charset="0"/>
            </a:endParaRPr>
          </a:p>
        </p:txBody>
      </p:sp>
      <p:sp>
        <p:nvSpPr>
          <p:cNvPr id="7" name="TextBox 6">
            <a:extLst>
              <a:ext uri="{FF2B5EF4-FFF2-40B4-BE49-F238E27FC236}">
                <a16:creationId xmlns:a16="http://schemas.microsoft.com/office/drawing/2014/main" id="{AEF8F442-4A7E-C550-1F79-6A35E832CA9E}"/>
              </a:ext>
            </a:extLst>
          </p:cNvPr>
          <p:cNvSpPr txBox="1"/>
          <p:nvPr/>
        </p:nvSpPr>
        <p:spPr>
          <a:xfrm>
            <a:off x="964734" y="4210012"/>
            <a:ext cx="8607105" cy="2308324"/>
          </a:xfrm>
          <a:prstGeom prst="rect">
            <a:avLst/>
          </a:prstGeom>
          <a:noFill/>
        </p:spPr>
        <p:txBody>
          <a:bodyPr wrap="square">
            <a:spAutoFit/>
          </a:bodyPr>
          <a:lstStyle/>
          <a:p>
            <a:pPr algn="ctr" defTabSz="457200" fontAlgn="base">
              <a:spcBef>
                <a:spcPct val="0"/>
              </a:spcBef>
              <a:spcAft>
                <a:spcPct val="0"/>
              </a:spcAft>
              <a:defRPr/>
            </a:pPr>
            <a:r>
              <a:rPr lang="en-GB" sz="1600" b="1" dirty="0">
                <a:solidFill>
                  <a:srgbClr val="F79646">
                    <a:lumMod val="75000"/>
                  </a:srgbClr>
                </a:solidFill>
                <a:latin typeface="Comic Sans MS" panose="030F0702030302020204" pitchFamily="66" charset="0"/>
              </a:rPr>
              <a:t>Expressive Arts</a:t>
            </a:r>
            <a:r>
              <a:rPr lang="en-US" sz="1600" dirty="0">
                <a:solidFill>
                  <a:srgbClr val="F79646">
                    <a:lumMod val="75000"/>
                  </a:srgbClr>
                </a:solidFill>
                <a:latin typeface="Comic Sans MS" panose="030F0702030302020204" pitchFamily="66" charset="0"/>
              </a:rPr>
              <a:t>: </a:t>
            </a:r>
            <a:r>
              <a:rPr lang="en-GB" sz="1600" b="1" dirty="0">
                <a:solidFill>
                  <a:srgbClr val="F79646">
                    <a:lumMod val="75000"/>
                  </a:srgbClr>
                </a:solidFill>
                <a:latin typeface="Comic Sans MS" panose="030F0702030302020204" pitchFamily="66" charset="0"/>
              </a:rPr>
              <a:t>Music</a:t>
            </a:r>
            <a:endParaRPr lang="en-US" sz="1600" dirty="0">
              <a:solidFill>
                <a:srgbClr val="F79646">
                  <a:lumMod val="75000"/>
                </a:srgbClr>
              </a:solidFill>
              <a:latin typeface="Comic Sans MS" panose="030F0702030302020204" pitchFamily="66" charset="0"/>
            </a:endParaRPr>
          </a:p>
          <a:p>
            <a:pPr algn="just" defTabSz="457200" fontAlgn="base">
              <a:spcBef>
                <a:spcPct val="0"/>
              </a:spcBef>
              <a:spcAft>
                <a:spcPct val="0"/>
              </a:spcAft>
              <a:defRPr/>
            </a:pPr>
            <a:r>
              <a:rPr lang="en-GB" sz="1600" b="1" dirty="0">
                <a:solidFill>
                  <a:srgbClr val="F79646">
                    <a:lumMod val="75000"/>
                  </a:srgbClr>
                </a:solidFill>
                <a:latin typeface="Comic Sans MS" panose="030F0702030302020204" pitchFamily="66" charset="0"/>
              </a:rPr>
              <a:t>I have the freedom to use my voice, musical instruments and music technology to discover and enjoy playing with sound and rhythm. EXA 0-17a</a:t>
            </a:r>
          </a:p>
          <a:p>
            <a:pPr defTabSz="457200" fontAlgn="base">
              <a:spcBef>
                <a:spcPct val="0"/>
              </a:spcBef>
              <a:spcAft>
                <a:spcPct val="0"/>
              </a:spcAft>
              <a:defRPr/>
            </a:pPr>
            <a:endParaRPr lang="en-US" sz="1600" b="1" dirty="0">
              <a:solidFill>
                <a:srgbClr val="F79646">
                  <a:lumMod val="75000"/>
                </a:srgbClr>
              </a:solidFill>
              <a:latin typeface="Comic Sans MS" panose="030F0702030302020204" pitchFamily="66" charset="0"/>
            </a:endParaRPr>
          </a:p>
          <a:p>
            <a:pPr algn="just" defTabSz="457200" fontAlgn="base">
              <a:spcBef>
                <a:spcPct val="0"/>
              </a:spcBef>
              <a:spcAft>
                <a:spcPct val="0"/>
              </a:spcAft>
              <a:defRPr/>
            </a:pPr>
            <a:r>
              <a:rPr lang="en-GB" sz="1600" b="1" dirty="0">
                <a:solidFill>
                  <a:srgbClr val="F79646">
                    <a:lumMod val="75000"/>
                  </a:srgbClr>
                </a:solidFill>
                <a:latin typeface="Comic Sans MS" panose="030F0702030302020204" pitchFamily="66" charset="0"/>
              </a:rPr>
              <a:t>I can use my voice, musical instruments and music technology to discover and enjoy playing with sound, rhythm, pitch and dynamics. EXA 1-17a</a:t>
            </a:r>
          </a:p>
          <a:p>
            <a:pPr defTabSz="457200" fontAlgn="base">
              <a:spcBef>
                <a:spcPct val="0"/>
              </a:spcBef>
              <a:spcAft>
                <a:spcPct val="0"/>
              </a:spcAft>
              <a:defRPr/>
            </a:pPr>
            <a:endParaRPr lang="en-US" sz="1600" b="1" dirty="0">
              <a:solidFill>
                <a:srgbClr val="F79646">
                  <a:lumMod val="75000"/>
                </a:srgbClr>
              </a:solidFill>
              <a:latin typeface="Comic Sans MS" panose="030F0702030302020204" pitchFamily="66" charset="0"/>
            </a:endParaRPr>
          </a:p>
          <a:p>
            <a:pPr algn="just" defTabSz="457200" fontAlgn="base">
              <a:spcBef>
                <a:spcPct val="0"/>
              </a:spcBef>
              <a:spcAft>
                <a:spcPct val="0"/>
              </a:spcAft>
              <a:defRPr/>
            </a:pPr>
            <a:r>
              <a:rPr lang="en-GB" sz="1600" b="1" dirty="0">
                <a:solidFill>
                  <a:srgbClr val="F79646">
                    <a:lumMod val="75000"/>
                  </a:srgbClr>
                </a:solidFill>
                <a:latin typeface="Comic Sans MS" panose="030F0702030302020204" pitchFamily="66" charset="0"/>
              </a:rPr>
              <a:t>I can use my voice, musical instruments and music technology to experiment with sounds, pitch, melody, rhythm, timbre and dynamics. EXA 2-17a</a:t>
            </a:r>
            <a:endParaRPr lang="en-US" sz="1600" b="1" dirty="0">
              <a:solidFill>
                <a:srgbClr val="F79646">
                  <a:lumMod val="75000"/>
                </a:srgbClr>
              </a:solidFill>
              <a:latin typeface="Comic Sans MS" panose="030F0702030302020204" pitchFamily="66" charset="0"/>
            </a:endParaRPr>
          </a:p>
        </p:txBody>
      </p:sp>
      <p:sp>
        <p:nvSpPr>
          <p:cNvPr id="8" name="TextBox 9">
            <a:extLst>
              <a:ext uri="{FF2B5EF4-FFF2-40B4-BE49-F238E27FC236}">
                <a16:creationId xmlns:a16="http://schemas.microsoft.com/office/drawing/2014/main" id="{E6A90CCB-F95A-5494-1C14-135BEB455950}"/>
              </a:ext>
            </a:extLst>
          </p:cNvPr>
          <p:cNvSpPr txBox="1">
            <a:spLocks noChangeArrowheads="1"/>
          </p:cNvSpPr>
          <p:nvPr/>
        </p:nvSpPr>
        <p:spPr bwMode="auto">
          <a:xfrm>
            <a:off x="7887087" y="1178443"/>
            <a:ext cx="2532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457200" eaLnBrk="1" fontAlgn="base" latinLnBrk="0" hangingPunct="1">
              <a:lnSpc>
                <a:spcPct val="100000"/>
              </a:lnSpc>
              <a:spcBef>
                <a:spcPct val="0"/>
              </a:spcBef>
              <a:spcAft>
                <a:spcPct val="0"/>
              </a:spcAft>
              <a:buClrTx/>
              <a:buSzTx/>
              <a:buFontTx/>
              <a:buNone/>
              <a:tabLst/>
              <a:defRPr/>
            </a:pPr>
            <a:r>
              <a:rPr kumimoji="0" lang="en-GB" altLang="en-US" sz="2000" b="1" i="0" u="none" strike="noStrike" kern="0" cap="none" spc="0" normalizeH="0" baseline="0" noProof="0" dirty="0">
                <a:ln>
                  <a:noFill/>
                </a:ln>
                <a:solidFill>
                  <a:srgbClr val="1F497D"/>
                </a:solidFill>
                <a:effectLst/>
                <a:uLnTx/>
                <a:uFillTx/>
                <a:latin typeface="Arial" panose="020B0604020202020204" pitchFamily="34" charset="0"/>
              </a:rPr>
              <a:t>	</a:t>
            </a:r>
            <a:r>
              <a:rPr kumimoji="0" lang="en-GB" altLang="en-US" sz="1600" b="1" i="0" u="none" strike="noStrike" kern="0" cap="none" spc="0" normalizeH="0" baseline="0" noProof="0" dirty="0">
                <a:ln>
                  <a:noFill/>
                </a:ln>
                <a:solidFill>
                  <a:srgbClr val="1F497D"/>
                </a:solidFill>
                <a:effectLst/>
                <a:uLnTx/>
                <a:uFillTx/>
                <a:latin typeface="Comic Sans MS" panose="030F0702030302020204" pitchFamily="66" charset="0"/>
              </a:rPr>
              <a:t>Technologies</a:t>
            </a:r>
            <a:endParaRPr kumimoji="0" lang="en-US" altLang="en-US" sz="1600" b="1" i="0" u="none" strike="noStrike" kern="0" cap="none" spc="0" normalizeH="0" baseline="0" noProof="0" dirty="0">
              <a:ln>
                <a:noFill/>
              </a:ln>
              <a:solidFill>
                <a:srgbClr val="1F497D"/>
              </a:solidFill>
              <a:effectLst/>
              <a:uLnTx/>
              <a:uFillTx/>
              <a:latin typeface="Comic Sans MS" panose="030F0702030302020204" pitchFamily="66" charset="0"/>
            </a:endParaRPr>
          </a:p>
        </p:txBody>
      </p:sp>
      <p:sp>
        <p:nvSpPr>
          <p:cNvPr id="9" name="Rectangle 7">
            <a:extLst>
              <a:ext uri="{FF2B5EF4-FFF2-40B4-BE49-F238E27FC236}">
                <a16:creationId xmlns:a16="http://schemas.microsoft.com/office/drawing/2014/main" id="{BAE18EDA-2903-94F0-035A-6E584256A899}"/>
              </a:ext>
            </a:extLst>
          </p:cNvPr>
          <p:cNvSpPr>
            <a:spLocks noChangeArrowheads="1"/>
          </p:cNvSpPr>
          <p:nvPr/>
        </p:nvSpPr>
        <p:spPr bwMode="auto">
          <a:xfrm>
            <a:off x="6631709" y="1494555"/>
            <a:ext cx="49596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r>
              <a:rPr lang="en-GB" altLang="en-US" sz="1600" b="1" dirty="0">
                <a:solidFill>
                  <a:srgbClr val="376092"/>
                </a:solidFill>
                <a:latin typeface="Comic Sans MS" panose="030F0702030302020204" pitchFamily="66" charset="0"/>
                <a:ea typeface="Times New Roman" panose="02020603050405020304" pitchFamily="18" charset="0"/>
                <a:cs typeface="Arial" panose="020B0604020202020204" pitchFamily="34" charset="0"/>
              </a:rPr>
              <a:t>During practical activities and design challenges, I can estimate and measure using appropriate instruments and units. </a:t>
            </a:r>
          </a:p>
          <a:p>
            <a:pPr algn="just"/>
            <a:r>
              <a:rPr lang="en-GB" altLang="en-US" sz="1600" b="1" dirty="0">
                <a:solidFill>
                  <a:srgbClr val="376092"/>
                </a:solidFill>
                <a:latin typeface="Comic Sans MS" panose="030F0702030302020204" pitchFamily="66" charset="0"/>
                <a:ea typeface="Times New Roman" panose="02020603050405020304" pitchFamily="18" charset="0"/>
                <a:cs typeface="Arial" panose="020B0604020202020204" pitchFamily="34" charset="0"/>
              </a:rPr>
              <a:t>TCH 1-13a / TCH 2-13a</a:t>
            </a:r>
            <a:r>
              <a:rPr lang="en-US" altLang="en-US" sz="1600" b="1" dirty="0">
                <a:solidFill>
                  <a:srgbClr val="376092"/>
                </a:solidFill>
                <a:latin typeface="Comic Sans MS" panose="030F0702030302020204" pitchFamily="66" charset="0"/>
                <a:ea typeface="Times New Roman" panose="02020603050405020304" pitchFamily="18" charset="0"/>
                <a:cs typeface="Arial" panose="020B0604020202020204" pitchFamily="34" charset="0"/>
              </a:rPr>
              <a:t> </a:t>
            </a:r>
          </a:p>
        </p:txBody>
      </p:sp>
      <p:sp>
        <p:nvSpPr>
          <p:cNvPr id="10" name="Rectangle 8">
            <a:extLst>
              <a:ext uri="{FF2B5EF4-FFF2-40B4-BE49-F238E27FC236}">
                <a16:creationId xmlns:a16="http://schemas.microsoft.com/office/drawing/2014/main" id="{0D1ADD9D-02DC-21F4-B96A-097CF294EADE}"/>
              </a:ext>
            </a:extLst>
          </p:cNvPr>
          <p:cNvSpPr>
            <a:spLocks noChangeArrowheads="1"/>
          </p:cNvSpPr>
          <p:nvPr/>
        </p:nvSpPr>
        <p:spPr bwMode="auto">
          <a:xfrm>
            <a:off x="6673272" y="2375653"/>
            <a:ext cx="48765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just"/>
            <a:endParaRPr lang="en-GB" altLang="en-US" sz="1600" b="1" dirty="0">
              <a:solidFill>
                <a:srgbClr val="376092"/>
              </a:solidFill>
              <a:latin typeface="Comic Sans MS" panose="030F0702030302020204" pitchFamily="66" charset="0"/>
              <a:ea typeface="Times New Roman" panose="02020603050405020304" pitchFamily="18" charset="0"/>
              <a:cs typeface="Arial" panose="020B0604020202020204" pitchFamily="34" charset="0"/>
            </a:endParaRPr>
          </a:p>
          <a:p>
            <a:pPr algn="just"/>
            <a:r>
              <a:rPr lang="en-GB" altLang="en-US" sz="1600" b="1" dirty="0">
                <a:solidFill>
                  <a:srgbClr val="376092"/>
                </a:solidFill>
                <a:latin typeface="Comic Sans MS" panose="030F0702030302020204" pitchFamily="66" charset="0"/>
                <a:ea typeface="Times New Roman" panose="02020603050405020304" pitchFamily="18" charset="0"/>
                <a:cs typeface="Arial" panose="020B0604020202020204" pitchFamily="34" charset="0"/>
              </a:rPr>
              <a:t>By applying my knowledge and skills of science and mathematics, I can engineer 3D objects which demonstrate energy transfer.</a:t>
            </a:r>
          </a:p>
          <a:p>
            <a:pPr algn="just"/>
            <a:r>
              <a:rPr lang="en-GB" altLang="en-US" sz="1600" b="1" dirty="0">
                <a:solidFill>
                  <a:srgbClr val="376092"/>
                </a:solidFill>
                <a:latin typeface="Comic Sans MS" panose="030F0702030302020204" pitchFamily="66" charset="0"/>
                <a:ea typeface="Times New Roman" panose="02020603050405020304" pitchFamily="18" charset="0"/>
                <a:cs typeface="Arial" panose="020B0604020202020204" pitchFamily="34" charset="0"/>
              </a:rPr>
              <a:t>TCH 2-12a / TCH 3-12a </a:t>
            </a:r>
          </a:p>
        </p:txBody>
      </p:sp>
      <p:sp>
        <p:nvSpPr>
          <p:cNvPr id="12" name="TextBox 11">
            <a:extLst>
              <a:ext uri="{FF2B5EF4-FFF2-40B4-BE49-F238E27FC236}">
                <a16:creationId xmlns:a16="http://schemas.microsoft.com/office/drawing/2014/main" id="{2B47AD05-EDDF-3FCE-50EC-6D402F5E821E}"/>
              </a:ext>
            </a:extLst>
          </p:cNvPr>
          <p:cNvSpPr txBox="1"/>
          <p:nvPr/>
        </p:nvSpPr>
        <p:spPr>
          <a:xfrm>
            <a:off x="375928" y="1131368"/>
            <a:ext cx="5496366" cy="2831544"/>
          </a:xfrm>
          <a:prstGeom prst="rect">
            <a:avLst/>
          </a:prstGeom>
          <a:noFill/>
        </p:spPr>
        <p:txBody>
          <a:bodyPr wrap="square">
            <a:spAutoFit/>
          </a:bodyPr>
          <a:lstStyle/>
          <a:p>
            <a:pPr algn="ctr"/>
            <a:r>
              <a:rPr lang="en-GB" altLang="en-US" sz="1600" b="1" dirty="0">
                <a:solidFill>
                  <a:srgbClr val="00B050"/>
                </a:solidFill>
                <a:latin typeface="Comic Sans MS" panose="030F0702030302020204" pitchFamily="66" charset="0"/>
              </a:rPr>
              <a:t>Biological Systems – Body systems and cells</a:t>
            </a:r>
          </a:p>
          <a:p>
            <a:pPr algn="just"/>
            <a:r>
              <a:rPr lang="en-GB" sz="1600" b="1" dirty="0">
                <a:solidFill>
                  <a:srgbClr val="00B050"/>
                </a:solidFill>
                <a:latin typeface="Comic Sans MS" panose="030F0702030302020204" pitchFamily="66" charset="0"/>
              </a:rPr>
              <a:t>I can identify my senses and use them to explore the world around me. SCN 0-12a</a:t>
            </a:r>
          </a:p>
          <a:p>
            <a:pPr algn="just"/>
            <a:endParaRPr lang="en-GB" sz="1600" b="1" dirty="0">
              <a:solidFill>
                <a:srgbClr val="00B050"/>
              </a:solidFill>
              <a:latin typeface="Comic Sans MS" panose="030F0702030302020204" pitchFamily="66" charset="0"/>
            </a:endParaRPr>
          </a:p>
          <a:p>
            <a:pPr algn="just"/>
            <a:r>
              <a:rPr lang="en-GB" sz="1600" b="1" dirty="0">
                <a:solidFill>
                  <a:srgbClr val="00B050"/>
                </a:solidFill>
                <a:latin typeface="Comic Sans MS" panose="030F0702030302020204" pitchFamily="66" charset="0"/>
              </a:rPr>
              <a:t>I have explored my senses and can discuss their reliability and limitations in responding to the environment. SCN 1-12b</a:t>
            </a:r>
          </a:p>
          <a:p>
            <a:pPr algn="just"/>
            <a:endParaRPr lang="en-GB" sz="1600" b="1" dirty="0">
              <a:solidFill>
                <a:srgbClr val="00B050"/>
              </a:solidFill>
              <a:latin typeface="Comic Sans MS" panose="030F0702030302020204" pitchFamily="66" charset="0"/>
            </a:endParaRPr>
          </a:p>
          <a:p>
            <a:pPr algn="just"/>
            <a:r>
              <a:rPr lang="en-GB" sz="1600" b="1" dirty="0">
                <a:solidFill>
                  <a:srgbClr val="00B050"/>
                </a:solidFill>
                <a:latin typeface="Comic Sans MS" panose="030F0702030302020204" pitchFamily="66" charset="0"/>
              </a:rPr>
              <a:t>I have explored the structure and function of sensory organs to develop my understanding of body actions in response to outside conditions. SCN 2-12b</a:t>
            </a:r>
          </a:p>
        </p:txBody>
      </p:sp>
    </p:spTree>
    <p:extLst>
      <p:ext uri="{BB962C8B-B14F-4D97-AF65-F5344CB8AC3E}">
        <p14:creationId xmlns:p14="http://schemas.microsoft.com/office/powerpoint/2010/main" val="3960686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52567" y="161788"/>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6" name="TextBox 5">
            <a:extLst>
              <a:ext uri="{FF2B5EF4-FFF2-40B4-BE49-F238E27FC236}">
                <a16:creationId xmlns:a16="http://schemas.microsoft.com/office/drawing/2014/main" id="{A6A54545-C619-389A-AF36-C9E90D851F00}"/>
              </a:ext>
            </a:extLst>
          </p:cNvPr>
          <p:cNvSpPr txBox="1"/>
          <p:nvPr/>
        </p:nvSpPr>
        <p:spPr>
          <a:xfrm>
            <a:off x="374072" y="808119"/>
            <a:ext cx="11294918" cy="4278094"/>
          </a:xfrm>
          <a:prstGeom prst="rect">
            <a:avLst/>
          </a:prstGeom>
          <a:noFill/>
        </p:spPr>
        <p:txBody>
          <a:bodyPr wrap="square">
            <a:spAutoFit/>
          </a:bodyPr>
          <a:lstStyle/>
          <a:p>
            <a:r>
              <a:rPr lang="en-GB" altLang="en-US" sz="1400" dirty="0">
                <a:latin typeface="Comic Sans MS" panose="030F0702030302020204" pitchFamily="66" charset="0"/>
              </a:rPr>
              <a:t>Through research on how animals communicate, I can explain how sound vibrations are carried by waves through air, water and other media.</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2-11a</a:t>
            </a:r>
          </a:p>
          <a:p>
            <a:pPr algn="l"/>
            <a:endParaRPr lang="en-GB" b="1" i="0" cap="all" dirty="0">
              <a:solidFill>
                <a:srgbClr val="000000"/>
              </a:solidFill>
              <a:effectLst/>
              <a:latin typeface="Comic Sans MS" panose="030F0702030302020204" pitchFamily="66" charset="0"/>
            </a:endParaRPr>
          </a:p>
          <a:p>
            <a:pPr algn="l"/>
            <a:r>
              <a:rPr lang="en-GB" b="1" i="0" cap="all" dirty="0">
                <a:solidFill>
                  <a:srgbClr val="000000"/>
                </a:solidFill>
                <a:effectLst/>
                <a:latin typeface="Comic Sans MS" panose="030F0702030302020204" pitchFamily="66" charset="0"/>
              </a:rPr>
              <a:t>COMMUNICATION ON LAND - </a:t>
            </a:r>
            <a:r>
              <a:rPr lang="en-GB" altLang="en-US" b="1" dirty="0">
                <a:latin typeface="Comic Sans MS" panose="030F0702030302020204" pitchFamily="66" charset="0"/>
              </a:rPr>
              <a:t>sound travelling through air </a:t>
            </a:r>
          </a:p>
          <a:p>
            <a:pPr algn="l"/>
            <a:endParaRPr lang="en-GB" sz="1600" b="0" i="0" dirty="0">
              <a:solidFill>
                <a:srgbClr val="000000"/>
              </a:solidFill>
              <a:effectLst/>
              <a:latin typeface="Comic Sans MS" panose="030F0702030302020204" pitchFamily="66" charset="0"/>
            </a:endParaRPr>
          </a:p>
          <a:p>
            <a:pPr algn="l"/>
            <a:r>
              <a:rPr lang="en-GB" sz="1600" b="0" i="0" dirty="0">
                <a:solidFill>
                  <a:srgbClr val="000000"/>
                </a:solidFill>
                <a:effectLst/>
                <a:latin typeface="Comic Sans MS" panose="030F0702030302020204" pitchFamily="66" charset="0"/>
              </a:rPr>
              <a:t>Most animals use vocalised sounds to communicate with one another and with other species. For example, a cat hisses when it feels threatened </a:t>
            </a:r>
            <a:r>
              <a:rPr lang="en-GB" sz="1600" dirty="0">
                <a:solidFill>
                  <a:srgbClr val="000000"/>
                </a:solidFill>
                <a:latin typeface="Comic Sans MS" panose="030F0702030302020204" pitchFamily="66" charset="0"/>
              </a:rPr>
              <a:t>and </a:t>
            </a:r>
            <a:r>
              <a:rPr lang="en-GB" sz="1600" b="0" i="0" dirty="0">
                <a:solidFill>
                  <a:srgbClr val="000000"/>
                </a:solidFill>
                <a:effectLst/>
                <a:latin typeface="Comic Sans MS" panose="030F0702030302020204" pitchFamily="66" charset="0"/>
              </a:rPr>
              <a:t>purrs when it feels comfortable</a:t>
            </a:r>
            <a:r>
              <a:rPr lang="en-GB" sz="1600" dirty="0">
                <a:solidFill>
                  <a:srgbClr val="000000"/>
                </a:solidFill>
                <a:latin typeface="Comic Sans MS" panose="030F0702030302020204" pitchFamily="66" charset="0"/>
              </a:rPr>
              <a:t>; t</a:t>
            </a:r>
            <a:r>
              <a:rPr lang="en-GB" sz="1600" b="0" i="0" dirty="0">
                <a:solidFill>
                  <a:srgbClr val="000000"/>
                </a:solidFill>
                <a:effectLst/>
                <a:latin typeface="Comic Sans MS" panose="030F0702030302020204" pitchFamily="66" charset="0"/>
              </a:rPr>
              <a:t>hese sounds are the cat’s way of communicating whether it wants to be petted or not.</a:t>
            </a:r>
          </a:p>
          <a:p>
            <a:pPr algn="just"/>
            <a:r>
              <a:rPr lang="en-GB" sz="1600" dirty="0">
                <a:solidFill>
                  <a:srgbClr val="000000"/>
                </a:solidFill>
                <a:latin typeface="Comic Sans MS" panose="030F0702030302020204" pitchFamily="66" charset="0"/>
              </a:rPr>
              <a:t>M</a:t>
            </a:r>
            <a:r>
              <a:rPr lang="en-GB" sz="1600" b="0" i="0" dirty="0">
                <a:solidFill>
                  <a:srgbClr val="000000"/>
                </a:solidFill>
                <a:effectLst/>
                <a:latin typeface="Comic Sans MS" panose="030F0702030302020204" pitchFamily="66" charset="0"/>
              </a:rPr>
              <a:t>any animals can communicate over large distances: elephants can communicate with each other at over 10 kilometres apart, (human voice has a 100-metre range) Surprisingly, it is not their loud trumpet-like call that they use to do this</a:t>
            </a:r>
            <a:r>
              <a:rPr lang="en-GB" sz="1600" dirty="0">
                <a:solidFill>
                  <a:srgbClr val="000000"/>
                </a:solidFill>
                <a:latin typeface="Comic Sans MS" panose="030F0702030302020204" pitchFamily="66" charset="0"/>
              </a:rPr>
              <a:t>; e</a:t>
            </a:r>
            <a:r>
              <a:rPr lang="en-GB" sz="1600" b="0" i="0" dirty="0">
                <a:effectLst/>
                <a:latin typeface="Comic Sans MS" panose="030F0702030302020204" pitchFamily="66" charset="0"/>
              </a:rPr>
              <a:t>lephants can produce incredibly low frequency sounds</a:t>
            </a:r>
            <a:r>
              <a:rPr lang="en-GB" sz="1600" b="0" i="0" dirty="0">
                <a:solidFill>
                  <a:srgbClr val="000000"/>
                </a:solidFill>
                <a:effectLst/>
                <a:latin typeface="Comic Sans MS" panose="030F0702030302020204" pitchFamily="66" charset="0"/>
              </a:rPr>
              <a:t>, known as </a:t>
            </a:r>
            <a:r>
              <a:rPr lang="en-GB" sz="1600" b="1" i="0" dirty="0">
                <a:solidFill>
                  <a:srgbClr val="000000"/>
                </a:solidFill>
                <a:effectLst/>
                <a:latin typeface="Comic Sans MS" panose="030F0702030302020204" pitchFamily="66" charset="0"/>
              </a:rPr>
              <a:t>infrasound</a:t>
            </a:r>
            <a:r>
              <a:rPr lang="en-GB" sz="1600" b="0" i="0" dirty="0">
                <a:solidFill>
                  <a:srgbClr val="000000"/>
                </a:solidFill>
                <a:effectLst/>
                <a:latin typeface="Comic Sans MS" panose="030F0702030302020204" pitchFamily="66" charset="0"/>
              </a:rPr>
              <a:t>. (This describes any sound that has a frequency of less than 20 Hertz (Hz)). These sounds have a long wavelength and produce a deep, low note. </a:t>
            </a:r>
            <a:r>
              <a:rPr lang="en-GB" sz="1600" dirty="0">
                <a:solidFill>
                  <a:srgbClr val="000000"/>
                </a:solidFill>
                <a:latin typeface="Comic Sans MS" panose="030F0702030302020204" pitchFamily="66" charset="0"/>
              </a:rPr>
              <a:t>W</a:t>
            </a:r>
            <a:r>
              <a:rPr lang="en-GB" sz="1600" b="0" i="0" dirty="0">
                <a:solidFill>
                  <a:srgbClr val="000000"/>
                </a:solidFill>
                <a:effectLst/>
                <a:latin typeface="Comic Sans MS" panose="030F0702030302020204" pitchFamily="66" charset="0"/>
              </a:rPr>
              <a:t>ithout specialised equipment, humans cannot hear infrasound at all, but we can feel infrasound vibrations. </a:t>
            </a:r>
          </a:p>
          <a:p>
            <a:pPr algn="just"/>
            <a:r>
              <a:rPr lang="en-GB" sz="1600" b="0" i="0" dirty="0">
                <a:solidFill>
                  <a:srgbClr val="000000"/>
                </a:solidFill>
                <a:effectLst/>
                <a:latin typeface="Comic Sans MS" panose="030F0702030302020204" pitchFamily="66" charset="0"/>
              </a:rPr>
              <a:t>Elephants use infrasound because it can travel for many kilometres. This is especially important because elephant herds often split into smaller groups, and it allows elephants to communicate with each other at a distance. Low frequency sounds have wavelengths that are longer than many of the obstacles they encounter, such as tree trunks and boulders, which allows them to pass around them as if they were not there.</a:t>
            </a:r>
            <a:r>
              <a:rPr lang="en-GB" sz="1600" b="0" i="0" dirty="0">
                <a:solidFill>
                  <a:srgbClr val="0F0F0F"/>
                </a:solidFill>
                <a:effectLst/>
                <a:latin typeface="Comic Sans MS" panose="030F0702030302020204" pitchFamily="66" charset="0"/>
              </a:rPr>
              <a:t>	</a:t>
            </a:r>
            <a:endParaRPr lang="en-GB" sz="1600" b="0" i="0" dirty="0">
              <a:solidFill>
                <a:srgbClr val="000000"/>
              </a:solidFill>
              <a:effectLst/>
              <a:latin typeface="Comic Sans MS" panose="030F0702030302020204" pitchFamily="66" charset="0"/>
            </a:endParaRPr>
          </a:p>
        </p:txBody>
      </p:sp>
      <p:pic>
        <p:nvPicPr>
          <p:cNvPr id="7" name="Online Media 6" title="Sounds of Forest Elephants">
            <a:hlinkClick r:id="" action="ppaction://media"/>
            <a:extLst>
              <a:ext uri="{FF2B5EF4-FFF2-40B4-BE49-F238E27FC236}">
                <a16:creationId xmlns:a16="http://schemas.microsoft.com/office/drawing/2014/main" id="{1B1C6458-8B12-6E64-7E4A-F0480A097C46}"/>
              </a:ext>
            </a:extLst>
          </p:cNvPr>
          <p:cNvPicPr>
            <a:picLocks noRot="1" noChangeAspect="1"/>
          </p:cNvPicPr>
          <p:nvPr>
            <a:videoFile r:link="rId1"/>
          </p:nvPr>
        </p:nvPicPr>
        <p:blipFill>
          <a:blip r:embed="rId5"/>
          <a:stretch>
            <a:fillRect/>
          </a:stretch>
        </p:blipFill>
        <p:spPr>
          <a:xfrm>
            <a:off x="424335" y="5105733"/>
            <a:ext cx="1834738" cy="1253622"/>
          </a:xfrm>
          <a:prstGeom prst="rect">
            <a:avLst/>
          </a:prstGeom>
        </p:spPr>
      </p:pic>
      <p:sp>
        <p:nvSpPr>
          <p:cNvPr id="9" name="TextBox 8">
            <a:extLst>
              <a:ext uri="{FF2B5EF4-FFF2-40B4-BE49-F238E27FC236}">
                <a16:creationId xmlns:a16="http://schemas.microsoft.com/office/drawing/2014/main" id="{3131CE8E-6AE9-720F-DE59-9C04689FD87F}"/>
              </a:ext>
            </a:extLst>
          </p:cNvPr>
          <p:cNvSpPr txBox="1"/>
          <p:nvPr/>
        </p:nvSpPr>
        <p:spPr>
          <a:xfrm>
            <a:off x="374072" y="6414232"/>
            <a:ext cx="6096000" cy="261610"/>
          </a:xfrm>
          <a:prstGeom prst="rect">
            <a:avLst/>
          </a:prstGeom>
          <a:noFill/>
        </p:spPr>
        <p:txBody>
          <a:bodyPr wrap="square">
            <a:spAutoFit/>
          </a:bodyPr>
          <a:lstStyle/>
          <a:p>
            <a:r>
              <a:rPr lang="en-GB" sz="1050" b="0" i="1" dirty="0">
                <a:solidFill>
                  <a:srgbClr val="0F0F0F"/>
                </a:solidFill>
                <a:effectLst/>
                <a:latin typeface="Comic Sans MS" panose="030F0702030302020204" pitchFamily="66" charset="0"/>
              </a:rPr>
              <a:t>The Google Chrome sound visualizer was used to make this animation of natural sounds</a:t>
            </a:r>
            <a:endParaRPr lang="en-GB" sz="1050" i="1" dirty="0"/>
          </a:p>
        </p:txBody>
      </p:sp>
      <p:sp>
        <p:nvSpPr>
          <p:cNvPr id="5" name="TextBox 4">
            <a:extLst>
              <a:ext uri="{FF2B5EF4-FFF2-40B4-BE49-F238E27FC236}">
                <a16:creationId xmlns:a16="http://schemas.microsoft.com/office/drawing/2014/main" id="{B8D2F885-1362-7991-5490-20B434380FF4}"/>
              </a:ext>
            </a:extLst>
          </p:cNvPr>
          <p:cNvSpPr txBox="1"/>
          <p:nvPr/>
        </p:nvSpPr>
        <p:spPr>
          <a:xfrm>
            <a:off x="2872539" y="5334724"/>
            <a:ext cx="6585415" cy="830997"/>
          </a:xfrm>
          <a:prstGeom prst="rect">
            <a:avLst/>
          </a:prstGeom>
          <a:noFill/>
        </p:spPr>
        <p:txBody>
          <a:bodyPr wrap="square">
            <a:spAutoFit/>
          </a:bodyPr>
          <a:lstStyle/>
          <a:p>
            <a:pPr algn="just"/>
            <a:r>
              <a:rPr lang="en-GB" sz="1600" dirty="0">
                <a:latin typeface="Comic Sans MS" panose="030F0702030302020204" pitchFamily="66" charset="0"/>
                <a:hlinkClick r:id="rId6"/>
              </a:rPr>
              <a:t>Wild things – </a:t>
            </a:r>
            <a:r>
              <a:rPr lang="en-GB" sz="1600" dirty="0" err="1">
                <a:latin typeface="Comic Sans MS" panose="030F0702030302020204" pitchFamily="66" charset="0"/>
                <a:hlinkClick r:id="rId6"/>
              </a:rPr>
              <a:t>Explorify</a:t>
            </a:r>
            <a:r>
              <a:rPr lang="en-GB" sz="1600" dirty="0">
                <a:latin typeface="Comic Sans MS" panose="030F0702030302020204" pitchFamily="66" charset="0"/>
              </a:rPr>
              <a:t> </a:t>
            </a:r>
            <a:r>
              <a:rPr lang="en-GB" sz="1600" b="0" i="0" dirty="0">
                <a:solidFill>
                  <a:srgbClr val="292929"/>
                </a:solidFill>
                <a:effectLst/>
                <a:latin typeface="Comic Sans MS" panose="030F0702030302020204" pitchFamily="66" charset="0"/>
              </a:rPr>
              <a:t>This sound clip is of a savannah landscape in Kenya, Africa. It includes gazelles and various savannah birds</a:t>
            </a:r>
            <a:r>
              <a:rPr lang="en-GB" sz="1600" dirty="0">
                <a:solidFill>
                  <a:srgbClr val="292929"/>
                </a:solidFill>
                <a:latin typeface="Comic Sans MS" panose="030F0702030302020204" pitchFamily="66" charset="0"/>
              </a:rPr>
              <a:t>, </a:t>
            </a:r>
            <a:r>
              <a:rPr lang="en-GB" sz="1600" b="0" i="0" dirty="0">
                <a:solidFill>
                  <a:srgbClr val="292929"/>
                </a:solidFill>
                <a:effectLst/>
                <a:latin typeface="Comic Sans MS" panose="030F0702030302020204" pitchFamily="66" charset="0"/>
              </a:rPr>
              <a:t>lions roaring and the sound of crickets in the background.</a:t>
            </a:r>
            <a:endParaRPr lang="en-GB" sz="1600" b="0" i="0" dirty="0">
              <a:solidFill>
                <a:srgbClr val="000000"/>
              </a:solidFill>
              <a:effectLst/>
              <a:latin typeface="Comic Sans MS" panose="030F0702030302020204" pitchFamily="66" charset="0"/>
            </a:endParaRPr>
          </a:p>
        </p:txBody>
      </p:sp>
    </p:spTree>
    <p:extLst>
      <p:ext uri="{BB962C8B-B14F-4D97-AF65-F5344CB8AC3E}">
        <p14:creationId xmlns:p14="http://schemas.microsoft.com/office/powerpoint/2010/main" val="352798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pic>
        <p:nvPicPr>
          <p:cNvPr id="10" name="Picture 9">
            <a:extLst>
              <a:ext uri="{FF2B5EF4-FFF2-40B4-BE49-F238E27FC236}">
                <a16:creationId xmlns:a16="http://schemas.microsoft.com/office/drawing/2014/main" id="{E5CDD45D-1F4F-F8FB-13FF-87CFF6D4F93E}"/>
              </a:ext>
            </a:extLst>
          </p:cNvPr>
          <p:cNvPicPr>
            <a:picLocks noChangeAspect="1"/>
          </p:cNvPicPr>
          <p:nvPr/>
        </p:nvPicPr>
        <p:blipFill>
          <a:blip r:embed="rId4"/>
          <a:stretch>
            <a:fillRect/>
          </a:stretch>
        </p:blipFill>
        <p:spPr>
          <a:xfrm>
            <a:off x="444624" y="1072200"/>
            <a:ext cx="4025440" cy="2704153"/>
          </a:xfrm>
          <a:prstGeom prst="rect">
            <a:avLst/>
          </a:prstGeom>
        </p:spPr>
      </p:pic>
      <p:pic>
        <p:nvPicPr>
          <p:cNvPr id="11" name="Picture 10">
            <a:extLst>
              <a:ext uri="{FF2B5EF4-FFF2-40B4-BE49-F238E27FC236}">
                <a16:creationId xmlns:a16="http://schemas.microsoft.com/office/drawing/2014/main" id="{3CEB7E76-3C80-C73D-83AB-35CC2AACB191}"/>
              </a:ext>
            </a:extLst>
          </p:cNvPr>
          <p:cNvPicPr>
            <a:picLocks noChangeAspect="1"/>
          </p:cNvPicPr>
          <p:nvPr/>
        </p:nvPicPr>
        <p:blipFill>
          <a:blip r:embed="rId5"/>
          <a:stretch>
            <a:fillRect/>
          </a:stretch>
        </p:blipFill>
        <p:spPr>
          <a:xfrm>
            <a:off x="467985" y="3918857"/>
            <a:ext cx="4002079" cy="2813634"/>
          </a:xfrm>
          <a:prstGeom prst="rect">
            <a:avLst/>
          </a:prstGeom>
        </p:spPr>
      </p:pic>
      <p:pic>
        <p:nvPicPr>
          <p:cNvPr id="5" name="Picture 4">
            <a:extLst>
              <a:ext uri="{FF2B5EF4-FFF2-40B4-BE49-F238E27FC236}">
                <a16:creationId xmlns:a16="http://schemas.microsoft.com/office/drawing/2014/main" id="{211B15C9-14EB-7A0E-DA6D-D0F38BDF248D}"/>
              </a:ext>
            </a:extLst>
          </p:cNvPr>
          <p:cNvPicPr>
            <a:picLocks noChangeAspect="1"/>
          </p:cNvPicPr>
          <p:nvPr/>
        </p:nvPicPr>
        <p:blipFill>
          <a:blip r:embed="rId6"/>
          <a:stretch>
            <a:fillRect/>
          </a:stretch>
        </p:blipFill>
        <p:spPr>
          <a:xfrm>
            <a:off x="5102890" y="1475509"/>
            <a:ext cx="6488514" cy="3906982"/>
          </a:xfrm>
          <a:prstGeom prst="rect">
            <a:avLst/>
          </a:prstGeom>
        </p:spPr>
      </p:pic>
    </p:spTree>
    <p:extLst>
      <p:ext uri="{BB962C8B-B14F-4D97-AF65-F5344CB8AC3E}">
        <p14:creationId xmlns:p14="http://schemas.microsoft.com/office/powerpoint/2010/main" val="3150627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pic>
        <p:nvPicPr>
          <p:cNvPr id="5" name="Picture 4">
            <a:extLst>
              <a:ext uri="{FF2B5EF4-FFF2-40B4-BE49-F238E27FC236}">
                <a16:creationId xmlns:a16="http://schemas.microsoft.com/office/drawing/2014/main" id="{9B0C0E1B-0BC5-7A8B-8A1E-56A59BD44172}"/>
              </a:ext>
            </a:extLst>
          </p:cNvPr>
          <p:cNvPicPr>
            <a:picLocks noChangeAspect="1"/>
          </p:cNvPicPr>
          <p:nvPr/>
        </p:nvPicPr>
        <p:blipFill>
          <a:blip r:embed="rId4"/>
          <a:stretch>
            <a:fillRect/>
          </a:stretch>
        </p:blipFill>
        <p:spPr>
          <a:xfrm>
            <a:off x="520307" y="1438807"/>
            <a:ext cx="5421277" cy="4197118"/>
          </a:xfrm>
          <a:prstGeom prst="rect">
            <a:avLst/>
          </a:prstGeom>
        </p:spPr>
      </p:pic>
      <p:sp>
        <p:nvSpPr>
          <p:cNvPr id="7" name="TextBox 6">
            <a:extLst>
              <a:ext uri="{FF2B5EF4-FFF2-40B4-BE49-F238E27FC236}">
                <a16:creationId xmlns:a16="http://schemas.microsoft.com/office/drawing/2014/main" id="{DF1A8DB2-17BE-B74F-A5CC-0FE61064BDAE}"/>
              </a:ext>
            </a:extLst>
          </p:cNvPr>
          <p:cNvSpPr txBox="1"/>
          <p:nvPr/>
        </p:nvSpPr>
        <p:spPr>
          <a:xfrm>
            <a:off x="7248557" y="1388184"/>
            <a:ext cx="2905536" cy="646331"/>
          </a:xfrm>
          <a:prstGeom prst="rect">
            <a:avLst/>
          </a:prstGeom>
          <a:noFill/>
        </p:spPr>
        <p:txBody>
          <a:bodyPr wrap="square">
            <a:spAutoFit/>
          </a:bodyPr>
          <a:lstStyle/>
          <a:p>
            <a:r>
              <a:rPr lang="en-GB" altLang="en-US" sz="1800" b="1" dirty="0">
                <a:latin typeface="Comic Sans MS" panose="030F0702030302020204" pitchFamily="66" charset="0"/>
              </a:rPr>
              <a:t>Sound has lots of uses! </a:t>
            </a:r>
          </a:p>
          <a:p>
            <a:endParaRPr lang="en-GB" altLang="en-US" b="1" dirty="0">
              <a:latin typeface="Comic Sans MS" panose="030F0702030302020204" pitchFamily="66" charset="0"/>
            </a:endParaRPr>
          </a:p>
        </p:txBody>
      </p:sp>
      <p:sp>
        <p:nvSpPr>
          <p:cNvPr id="8" name="Rectangle 7">
            <a:extLst>
              <a:ext uri="{FF2B5EF4-FFF2-40B4-BE49-F238E27FC236}">
                <a16:creationId xmlns:a16="http://schemas.microsoft.com/office/drawing/2014/main" id="{BB93D108-F9B6-9F35-913F-B515BC6FAB06}"/>
              </a:ext>
            </a:extLst>
          </p:cNvPr>
          <p:cNvSpPr>
            <a:spLocks noGrp="1" noChangeArrowheads="1"/>
          </p:cNvSpPr>
          <p:nvPr/>
        </p:nvSpPr>
        <p:spPr bwMode="auto">
          <a:xfrm>
            <a:off x="6387320" y="2016946"/>
            <a:ext cx="4989518" cy="32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eaLnBrk="1" hangingPunct="1">
              <a:buNone/>
            </a:pPr>
            <a:r>
              <a:rPr lang="en-GB" altLang="en-US" dirty="0">
                <a:solidFill>
                  <a:schemeClr val="bg2"/>
                </a:solidFill>
                <a:latin typeface="Comic Sans MS" panose="030F0702030302020204" pitchFamily="66" charset="0"/>
              </a:rPr>
              <a:t>  </a:t>
            </a:r>
            <a:r>
              <a:rPr lang="en-GB" altLang="en-US" sz="1800" dirty="0">
                <a:latin typeface="Comic Sans MS" panose="030F0702030302020204" pitchFamily="66" charset="0"/>
              </a:rPr>
              <a:t>Ultrasound is very, very high frequency sound.</a:t>
            </a:r>
            <a:r>
              <a:rPr lang="en-GB" altLang="en-US" sz="1100" dirty="0"/>
              <a:t>   </a:t>
            </a:r>
            <a:r>
              <a:rPr lang="en-GB" altLang="en-US" sz="1800" dirty="0">
                <a:latin typeface="Comic Sans MS" panose="030F0702030302020204" pitchFamily="66" charset="0"/>
              </a:rPr>
              <a:t>It is used to see inside people to see:</a:t>
            </a:r>
          </a:p>
          <a:p>
            <a:pPr eaLnBrk="1" hangingPunct="1">
              <a:buNone/>
            </a:pPr>
            <a:endParaRPr lang="en-GB" altLang="en-US" sz="1800" dirty="0">
              <a:latin typeface="Comic Sans MS" panose="030F0702030302020204" pitchFamily="66" charset="0"/>
            </a:endParaRPr>
          </a:p>
          <a:p>
            <a:pPr lvl="1" eaLnBrk="1" hangingPunct="1">
              <a:buFont typeface="Wingdings" panose="05000000000000000000" pitchFamily="2" charset="2"/>
              <a:buChar char="v"/>
            </a:pPr>
            <a:r>
              <a:rPr lang="en-GB" altLang="en-US" sz="1800" dirty="0">
                <a:latin typeface="Comic Sans MS" panose="030F0702030302020204" pitchFamily="66" charset="0"/>
              </a:rPr>
              <a:t>babies before they are born</a:t>
            </a:r>
          </a:p>
          <a:p>
            <a:pPr lvl="1" eaLnBrk="1" hangingPunct="1">
              <a:buFont typeface="Wingdings" panose="05000000000000000000" pitchFamily="2" charset="2"/>
              <a:buChar char="v"/>
            </a:pPr>
            <a:endParaRPr lang="en-GB" altLang="en-US" sz="1800" dirty="0">
              <a:latin typeface="Comic Sans MS" panose="030F0702030302020204" pitchFamily="66" charset="0"/>
            </a:endParaRPr>
          </a:p>
          <a:p>
            <a:pPr lvl="1" eaLnBrk="1" hangingPunct="1">
              <a:buFont typeface="Wingdings" panose="05000000000000000000" pitchFamily="2" charset="2"/>
              <a:buChar char="v"/>
            </a:pPr>
            <a:r>
              <a:rPr lang="en-GB" altLang="en-US" sz="1800" dirty="0">
                <a:latin typeface="Comic Sans MS" panose="030F0702030302020204" pitchFamily="66" charset="0"/>
              </a:rPr>
              <a:t>if a heart is working well</a:t>
            </a:r>
          </a:p>
          <a:p>
            <a:pPr lvl="1" eaLnBrk="1" hangingPunct="1">
              <a:buFont typeface="Wingdings" panose="05000000000000000000" pitchFamily="2" charset="2"/>
              <a:buChar char="v"/>
            </a:pPr>
            <a:endParaRPr lang="en-GB" altLang="en-US" sz="1800" dirty="0">
              <a:latin typeface="Comic Sans MS" panose="030F0702030302020204" pitchFamily="66" charset="0"/>
            </a:endParaRPr>
          </a:p>
          <a:p>
            <a:pPr lvl="1" eaLnBrk="1" hangingPunct="1">
              <a:buFont typeface="Wingdings" panose="05000000000000000000" pitchFamily="2" charset="2"/>
              <a:buChar char="v"/>
            </a:pPr>
            <a:r>
              <a:rPr lang="en-GB" altLang="en-US" sz="1800" dirty="0">
                <a:latin typeface="Comic Sans MS" panose="030F0702030302020204" pitchFamily="66" charset="0"/>
              </a:rPr>
              <a:t>blood flow</a:t>
            </a:r>
          </a:p>
          <a:p>
            <a:pPr lvl="1" eaLnBrk="1" hangingPunct="1">
              <a:buFont typeface="Wingdings" panose="05000000000000000000" pitchFamily="2" charset="2"/>
              <a:buChar char="v"/>
            </a:pPr>
            <a:endParaRPr lang="en-GB" altLang="en-US" sz="1800" dirty="0">
              <a:latin typeface="Comic Sans MS" panose="030F0702030302020204" pitchFamily="66" charset="0"/>
            </a:endParaRPr>
          </a:p>
          <a:p>
            <a:pPr lvl="1" eaLnBrk="1" hangingPunct="1"/>
            <a:endParaRPr lang="en-GB" altLang="en-US" dirty="0">
              <a:solidFill>
                <a:schemeClr val="bg2"/>
              </a:solidFill>
              <a:latin typeface="Comic Sans MS" panose="030F0702030302020204" pitchFamily="66" charset="0"/>
            </a:endParaRPr>
          </a:p>
          <a:p>
            <a:pPr eaLnBrk="1" hangingPunct="1"/>
            <a:endParaRPr lang="en-GB" altLang="en-US" dirty="0"/>
          </a:p>
        </p:txBody>
      </p:sp>
    </p:spTree>
    <p:extLst>
      <p:ext uri="{BB962C8B-B14F-4D97-AF65-F5344CB8AC3E}">
        <p14:creationId xmlns:p14="http://schemas.microsoft.com/office/powerpoint/2010/main" val="3478275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3" name="TextBox 2">
            <a:extLst>
              <a:ext uri="{FF2B5EF4-FFF2-40B4-BE49-F238E27FC236}">
                <a16:creationId xmlns:a16="http://schemas.microsoft.com/office/drawing/2014/main" id="{CE248E8D-E638-BA26-D4D2-DECC612C859E}"/>
              </a:ext>
            </a:extLst>
          </p:cNvPr>
          <p:cNvSpPr txBox="1"/>
          <p:nvPr/>
        </p:nvSpPr>
        <p:spPr>
          <a:xfrm>
            <a:off x="343716" y="1019850"/>
            <a:ext cx="4643678" cy="1692771"/>
          </a:xfrm>
          <a:prstGeom prst="rect">
            <a:avLst/>
          </a:prstGeom>
          <a:noFill/>
        </p:spPr>
        <p:txBody>
          <a:bodyPr wrap="square">
            <a:spAutoFit/>
          </a:bodyPr>
          <a:lstStyle/>
          <a:p>
            <a:pPr algn="just"/>
            <a:r>
              <a:rPr lang="en-GB" altLang="en-US" sz="1400" dirty="0">
                <a:latin typeface="Comic Sans MS" panose="030F0702030302020204" pitchFamily="66" charset="0"/>
              </a:rPr>
              <a:t>Through research on how animals communicate, I can explain how sound vibrations are carried by waves through air, water and other media</a:t>
            </a:r>
            <a:r>
              <a:rPr lang="en-GB" altLang="en-US" sz="1400" dirty="0">
                <a:solidFill>
                  <a:srgbClr val="00B050"/>
                </a:solidFill>
                <a:latin typeface="Comic Sans MS" panose="030F0702030302020204" pitchFamily="66" charset="0"/>
              </a:rPr>
              <a:t>.</a:t>
            </a:r>
            <a:r>
              <a:rPr lang="en-US" altLang="en-US" sz="1400" dirty="0">
                <a:solidFill>
                  <a:srgbClr val="00B050"/>
                </a:solidFill>
                <a:latin typeface="Comic Sans MS" panose="030F0702030302020204" pitchFamily="66" charset="0"/>
              </a:rPr>
              <a:t>  </a:t>
            </a:r>
            <a:r>
              <a:rPr lang="en-GB" altLang="en-US" sz="1400" b="1" dirty="0">
                <a:solidFill>
                  <a:srgbClr val="00B050"/>
                </a:solidFill>
                <a:latin typeface="Comic Sans MS" panose="030F0702030302020204" pitchFamily="66" charset="0"/>
              </a:rPr>
              <a:t>SCN 2-11a</a:t>
            </a:r>
          </a:p>
          <a:p>
            <a:pPr algn="just"/>
            <a:r>
              <a:rPr lang="en-GB" altLang="en-US" sz="1400" b="1" dirty="0">
                <a:latin typeface="Comic Sans MS" panose="030F0702030302020204" pitchFamily="66" charset="0"/>
              </a:rPr>
              <a:t>Benchmarks:</a:t>
            </a:r>
            <a:r>
              <a:rPr lang="en-GB" altLang="en-US" sz="1400" b="1" dirty="0">
                <a:solidFill>
                  <a:srgbClr val="00B050"/>
                </a:solidFill>
                <a:latin typeface="Comic Sans MS" panose="030F0702030302020204" pitchFamily="66" charset="0"/>
              </a:rPr>
              <a:t>  </a:t>
            </a:r>
          </a:p>
          <a:p>
            <a:pPr marL="285750" indent="-285750" algn="just">
              <a:buFont typeface="Arial" panose="020B0604020202020204" pitchFamily="34" charset="0"/>
              <a:buChar char="•"/>
            </a:pPr>
            <a:r>
              <a:rPr lang="en-GB" altLang="en-US" sz="1200" dirty="0">
                <a:latin typeface="Comic Sans MS" panose="030F0702030302020204" pitchFamily="66" charset="0"/>
              </a:rPr>
              <a:t>Discusses and demonstrates through experiments how sound travels differently through air, water and solids.</a:t>
            </a:r>
          </a:p>
          <a:p>
            <a:pPr marL="285750" indent="-285750" algn="just">
              <a:buFont typeface="Arial" panose="020B0604020202020204" pitchFamily="34" charset="0"/>
              <a:buChar char="•"/>
            </a:pPr>
            <a:r>
              <a:rPr lang="en-GB" altLang="en-US" sz="1200" dirty="0">
                <a:highlight>
                  <a:srgbClr val="FFFF00"/>
                </a:highlight>
                <a:latin typeface="Comic Sans MS" panose="030F0702030302020204" pitchFamily="66" charset="0"/>
              </a:rPr>
              <a:t>Explains how hearing is limited by a range of factors, for example, age, position, and flexibility (direction) of ears.</a:t>
            </a:r>
          </a:p>
        </p:txBody>
      </p:sp>
      <p:sp>
        <p:nvSpPr>
          <p:cNvPr id="7" name="TextBox 6">
            <a:extLst>
              <a:ext uri="{FF2B5EF4-FFF2-40B4-BE49-F238E27FC236}">
                <a16:creationId xmlns:a16="http://schemas.microsoft.com/office/drawing/2014/main" id="{07B3DCB0-44F6-946F-51CB-8A7D1C9C5363}"/>
              </a:ext>
            </a:extLst>
          </p:cNvPr>
          <p:cNvSpPr txBox="1"/>
          <p:nvPr/>
        </p:nvSpPr>
        <p:spPr>
          <a:xfrm>
            <a:off x="343716" y="2712621"/>
            <a:ext cx="6939586" cy="3693319"/>
          </a:xfrm>
          <a:prstGeom prst="rect">
            <a:avLst/>
          </a:prstGeom>
          <a:noFill/>
        </p:spPr>
        <p:txBody>
          <a:bodyPr wrap="square" rtlCol="0">
            <a:spAutoFit/>
          </a:bodyPr>
          <a:lstStyle/>
          <a:p>
            <a:pPr algn="ctr"/>
            <a:r>
              <a:rPr lang="en-GB" b="1" u="sng" dirty="0">
                <a:latin typeface="Comic Sans MS" panose="030F0702030302020204" pitchFamily="66" charset="0"/>
              </a:rPr>
              <a:t>Animal ears: position </a:t>
            </a:r>
          </a:p>
          <a:p>
            <a:pPr algn="just"/>
            <a:endParaRPr lang="en-GB" dirty="0">
              <a:latin typeface="Comic Sans MS" panose="030F0702030302020204" pitchFamily="66" charset="0"/>
            </a:endParaRPr>
          </a:p>
          <a:p>
            <a:pPr algn="just"/>
            <a:r>
              <a:rPr lang="en-GB" dirty="0">
                <a:latin typeface="Comic Sans MS" panose="030F0702030302020204" pitchFamily="66" charset="0"/>
              </a:rPr>
              <a:t>Look at the pictures of animals. Why do animals prick up their ears?  Do animals move their ears in other ways? Explain why. </a:t>
            </a:r>
          </a:p>
          <a:p>
            <a:pPr algn="just"/>
            <a:endParaRPr lang="en-GB" dirty="0">
              <a:latin typeface="Comic Sans MS" panose="030F0702030302020204" pitchFamily="66" charset="0"/>
            </a:endParaRPr>
          </a:p>
          <a:p>
            <a:pPr algn="just"/>
            <a:r>
              <a:rPr lang="en-GB" dirty="0">
                <a:latin typeface="Comic Sans MS" panose="030F0702030302020204" pitchFamily="66" charset="0"/>
              </a:rPr>
              <a:t>Animals prick up their ears so that…</a:t>
            </a:r>
          </a:p>
          <a:p>
            <a:pPr algn="just"/>
            <a:endParaRPr lang="en-GB" dirty="0">
              <a:latin typeface="Comic Sans MS" panose="030F0702030302020204" pitchFamily="66" charset="0"/>
            </a:endParaRPr>
          </a:p>
          <a:p>
            <a:pPr algn="just"/>
            <a:r>
              <a:rPr lang="en-GB" dirty="0">
                <a:latin typeface="Comic Sans MS" panose="030F0702030302020204" pitchFamily="66" charset="0"/>
              </a:rPr>
              <a:t>Animals also move their ears so that…</a:t>
            </a:r>
          </a:p>
          <a:p>
            <a:pPr algn="just"/>
            <a:endParaRPr lang="en-GB" dirty="0">
              <a:latin typeface="Comic Sans MS" panose="030F0702030302020204" pitchFamily="66" charset="0"/>
            </a:endParaRPr>
          </a:p>
          <a:p>
            <a:pPr algn="just"/>
            <a:r>
              <a:rPr lang="en-GB" dirty="0">
                <a:latin typeface="Comic Sans MS" panose="030F0702030302020204" pitchFamily="66" charset="0"/>
              </a:rPr>
              <a:t>Discuss: if the animals couldn’t move their ears, how would it affect their hearing? Why is it important for many animals to hear sounds clearly and to know where the sound is coming from? (e.g., escape from danger, predator, hunting prey.) </a:t>
            </a:r>
          </a:p>
        </p:txBody>
      </p:sp>
      <p:pic>
        <p:nvPicPr>
          <p:cNvPr id="9" name="Picture 8">
            <a:extLst>
              <a:ext uri="{FF2B5EF4-FFF2-40B4-BE49-F238E27FC236}">
                <a16:creationId xmlns:a16="http://schemas.microsoft.com/office/drawing/2014/main" id="{4346FF50-3347-97C7-8B65-A178B096869A}"/>
              </a:ext>
            </a:extLst>
          </p:cNvPr>
          <p:cNvPicPr>
            <a:picLocks noChangeAspect="1"/>
          </p:cNvPicPr>
          <p:nvPr/>
        </p:nvPicPr>
        <p:blipFill>
          <a:blip r:embed="rId4"/>
          <a:stretch>
            <a:fillRect/>
          </a:stretch>
        </p:blipFill>
        <p:spPr>
          <a:xfrm>
            <a:off x="7714706" y="1280941"/>
            <a:ext cx="3528059" cy="4120399"/>
          </a:xfrm>
          <a:prstGeom prst="rect">
            <a:avLst/>
          </a:prstGeom>
        </p:spPr>
      </p:pic>
    </p:spTree>
    <p:extLst>
      <p:ext uri="{BB962C8B-B14F-4D97-AF65-F5344CB8AC3E}">
        <p14:creationId xmlns:p14="http://schemas.microsoft.com/office/powerpoint/2010/main" val="1340263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62716" y="413394"/>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8826B74B-EE43-A6B0-3FAA-0F3950DDD62A}"/>
              </a:ext>
            </a:extLst>
          </p:cNvPr>
          <p:cNvSpPr txBox="1"/>
          <p:nvPr/>
        </p:nvSpPr>
        <p:spPr>
          <a:xfrm>
            <a:off x="5596876" y="1193715"/>
            <a:ext cx="6212850" cy="5416868"/>
          </a:xfrm>
          <a:prstGeom prst="rect">
            <a:avLst/>
          </a:prstGeom>
          <a:noFill/>
        </p:spPr>
        <p:txBody>
          <a:bodyPr wrap="square">
            <a:spAutoFit/>
          </a:bodyPr>
          <a:lstStyle/>
          <a:p>
            <a:pPr algn="ctr"/>
            <a:r>
              <a:rPr lang="en-GB" b="1" u="sng" dirty="0">
                <a:latin typeface="Comic Sans MS" panose="030F0702030302020204" pitchFamily="66" charset="0"/>
              </a:rPr>
              <a:t>Animal ears: shape</a:t>
            </a:r>
          </a:p>
          <a:p>
            <a:pPr algn="just"/>
            <a:endParaRPr lang="en-GB" dirty="0">
              <a:latin typeface="Comic Sans MS" panose="030F0702030302020204" pitchFamily="66" charset="0"/>
            </a:endParaRPr>
          </a:p>
          <a:p>
            <a:pPr algn="just"/>
            <a:r>
              <a:rPr lang="en-GB" dirty="0">
                <a:latin typeface="Comic Sans MS" panose="030F0702030302020204" pitchFamily="66" charset="0"/>
              </a:rPr>
              <a:t>What do you notice about these animals’ ears? Explain why you think their ears are this shape. Where abouts are they positioned on the head? Why do you think that is? Can you suggest/research any other uses of ears? </a:t>
            </a:r>
          </a:p>
          <a:p>
            <a:pPr algn="just"/>
            <a:endParaRPr lang="en-GB" dirty="0">
              <a:latin typeface="Comic Sans MS" panose="030F0702030302020204" pitchFamily="66" charset="0"/>
            </a:endParaRPr>
          </a:p>
          <a:p>
            <a:pPr algn="just"/>
            <a:r>
              <a:rPr lang="en-GB" sz="1600" i="1" dirty="0">
                <a:latin typeface="Comic Sans MS" panose="030F0702030302020204" pitchFamily="66" charset="0"/>
              </a:rPr>
              <a:t>Other uses e.g., elephants use their ears to lose heat by radiation – lots of blood vessels in thin ears which they flap when they are too hot; polar bears ears are small so that they do not lose too much heat; the sandy desert living sand cat has </a:t>
            </a:r>
            <a:r>
              <a:rPr lang="en-GB" sz="1600" b="0" i="1" dirty="0">
                <a:solidFill>
                  <a:srgbClr val="393845"/>
                </a:solidFill>
                <a:effectLst/>
                <a:latin typeface="Comic Sans MS" panose="030F0702030302020204" pitchFamily="66" charset="0"/>
              </a:rPr>
              <a:t>big and low set ears, which helps protect it from windblown sand; the </a:t>
            </a:r>
            <a:r>
              <a:rPr lang="en-GB" sz="1600" i="1" dirty="0">
                <a:solidFill>
                  <a:srgbClr val="393845"/>
                </a:solidFill>
                <a:latin typeface="Comic Sans MS" panose="030F0702030302020204" pitchFamily="66" charset="0"/>
              </a:rPr>
              <a:t>caraca</a:t>
            </a:r>
            <a:r>
              <a:rPr lang="en-GB" sz="1600" b="0" i="1" dirty="0">
                <a:solidFill>
                  <a:srgbClr val="393845"/>
                </a:solidFill>
                <a:effectLst/>
                <a:latin typeface="Comic Sans MS" panose="030F0702030302020204" pitchFamily="66" charset="0"/>
              </a:rPr>
              <a:t>l wildcat uses its large ears for hunting but also for communicating with other caracals.</a:t>
            </a:r>
          </a:p>
          <a:p>
            <a:endParaRPr lang="en-GB" dirty="0">
              <a:solidFill>
                <a:srgbClr val="393845"/>
              </a:solidFill>
              <a:latin typeface="Comic Sans MS" panose="030F0702030302020204" pitchFamily="66" charset="0"/>
            </a:endParaRPr>
          </a:p>
          <a:p>
            <a:pPr algn="just"/>
            <a:r>
              <a:rPr lang="en-GB" dirty="0">
                <a:latin typeface="Comic Sans MS" panose="030F0702030302020204" pitchFamily="66" charset="0"/>
              </a:rPr>
              <a:t>If their ears were smaller, how do you think it would affect their hearing? </a:t>
            </a:r>
          </a:p>
          <a:p>
            <a:pPr algn="just"/>
            <a:r>
              <a:rPr lang="en-GB" dirty="0">
                <a:latin typeface="Comic Sans MS" panose="030F0702030302020204" pitchFamily="66" charset="0"/>
              </a:rPr>
              <a:t>If they weren’t as high on the top of </a:t>
            </a:r>
          </a:p>
          <a:p>
            <a:pPr algn="just"/>
            <a:r>
              <a:rPr lang="en-GB" dirty="0">
                <a:latin typeface="Comic Sans MS" panose="030F0702030302020204" pitchFamily="66" charset="0"/>
              </a:rPr>
              <a:t>the head, how might this affect their</a:t>
            </a:r>
          </a:p>
          <a:p>
            <a:pPr algn="just"/>
            <a:r>
              <a:rPr lang="en-GB" dirty="0">
                <a:latin typeface="Comic Sans MS" panose="030F0702030302020204" pitchFamily="66" charset="0"/>
              </a:rPr>
              <a:t>hearing?             </a:t>
            </a:r>
          </a:p>
        </p:txBody>
      </p:sp>
      <p:pic>
        <p:nvPicPr>
          <p:cNvPr id="7" name="Picture 6">
            <a:extLst>
              <a:ext uri="{FF2B5EF4-FFF2-40B4-BE49-F238E27FC236}">
                <a16:creationId xmlns:a16="http://schemas.microsoft.com/office/drawing/2014/main" id="{9504455E-C855-D09E-478A-1587FED94120}"/>
              </a:ext>
            </a:extLst>
          </p:cNvPr>
          <p:cNvPicPr>
            <a:picLocks noChangeAspect="1"/>
          </p:cNvPicPr>
          <p:nvPr/>
        </p:nvPicPr>
        <p:blipFill>
          <a:blip r:embed="rId4"/>
          <a:stretch>
            <a:fillRect/>
          </a:stretch>
        </p:blipFill>
        <p:spPr>
          <a:xfrm>
            <a:off x="382274" y="1189158"/>
            <a:ext cx="5002007" cy="5405046"/>
          </a:xfrm>
          <a:prstGeom prst="rect">
            <a:avLst/>
          </a:prstGeom>
        </p:spPr>
      </p:pic>
    </p:spTree>
    <p:extLst>
      <p:ext uri="{BB962C8B-B14F-4D97-AF65-F5344CB8AC3E}">
        <p14:creationId xmlns:p14="http://schemas.microsoft.com/office/powerpoint/2010/main" val="1836295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9" name="TextBox 8">
            <a:extLst>
              <a:ext uri="{FF2B5EF4-FFF2-40B4-BE49-F238E27FC236}">
                <a16:creationId xmlns:a16="http://schemas.microsoft.com/office/drawing/2014/main" id="{E58B3433-4159-6568-6B45-D0B34DD9B7C4}"/>
              </a:ext>
            </a:extLst>
          </p:cNvPr>
          <p:cNvSpPr txBox="1"/>
          <p:nvPr/>
        </p:nvSpPr>
        <p:spPr>
          <a:xfrm>
            <a:off x="498764" y="1072200"/>
            <a:ext cx="7427665" cy="5632311"/>
          </a:xfrm>
          <a:prstGeom prst="rect">
            <a:avLst/>
          </a:prstGeom>
          <a:noFill/>
        </p:spPr>
        <p:txBody>
          <a:bodyPr wrap="square">
            <a:spAutoFit/>
          </a:bodyPr>
          <a:lstStyle/>
          <a:p>
            <a:pPr algn="just"/>
            <a:r>
              <a:rPr lang="en-GB" b="1" dirty="0">
                <a:latin typeface="Comic Sans MS" panose="030F0702030302020204" pitchFamily="66" charset="0"/>
              </a:rPr>
              <a:t>Ask: How do we hear sounds? </a:t>
            </a:r>
            <a:r>
              <a:rPr lang="en-GB" i="1" dirty="0">
                <a:latin typeface="Comic Sans MS" panose="030F0702030302020204" pitchFamily="66" charset="0"/>
              </a:rPr>
              <a:t>Vibrations in air (sound wave) caused by vibrations of objects, travel into our ears. When the vibrations in the air enter the ear, they cause the eardrum to vibrate, which in turns passes the vibrations to the small bones inside the ear. The vibrations then cause the fluid inside the cochlear to move the small hairs inside, which send messages to the brain which are interpreted as sounds. (</a:t>
            </a:r>
            <a:r>
              <a:rPr lang="en-GB" sz="1800" b="1" dirty="0">
                <a:solidFill>
                  <a:srgbClr val="00B050"/>
                </a:solidFill>
                <a:latin typeface="Comic Sans MS" panose="030F0702030302020204" pitchFamily="66" charset="0"/>
              </a:rPr>
              <a:t>SCN 2-12b</a:t>
            </a:r>
            <a:r>
              <a:rPr lang="en-GB" sz="1800" b="1" dirty="0">
                <a:latin typeface="Comic Sans MS" panose="030F0702030302020204" pitchFamily="66" charset="0"/>
              </a:rPr>
              <a:t>)</a:t>
            </a:r>
            <a:r>
              <a:rPr lang="en-GB" sz="1800" b="1" dirty="0">
                <a:solidFill>
                  <a:srgbClr val="00B050"/>
                </a:solidFill>
                <a:latin typeface="Comic Sans MS" panose="030F0702030302020204" pitchFamily="66" charset="0"/>
              </a:rPr>
              <a:t> </a:t>
            </a:r>
            <a:endParaRPr lang="en-GB" i="1" dirty="0">
              <a:latin typeface="Comic Sans MS" panose="030F0702030302020204" pitchFamily="66" charset="0"/>
            </a:endParaRPr>
          </a:p>
          <a:p>
            <a:pPr algn="just"/>
            <a:endParaRPr lang="en-GB" dirty="0">
              <a:latin typeface="Comic Sans MS" panose="030F0702030302020204" pitchFamily="66" charset="0"/>
            </a:endParaRPr>
          </a:p>
          <a:p>
            <a:pPr algn="just"/>
            <a:r>
              <a:rPr lang="en-GB" dirty="0">
                <a:latin typeface="Comic Sans MS" panose="030F0702030302020204" pitchFamily="66" charset="0"/>
              </a:rPr>
              <a:t>Many animals move their ears to collect sounds, and some have large ears to help collect the sounds like an ear trumpet (show picture). Children  can  investigate cupping their hand around their ear like a larger ear and listening to the change in a sound. </a:t>
            </a:r>
          </a:p>
          <a:p>
            <a:pPr algn="just"/>
            <a:endParaRPr lang="en-GB" dirty="0">
              <a:latin typeface="Comic Sans MS" panose="030F0702030302020204" pitchFamily="66" charset="0"/>
            </a:endParaRPr>
          </a:p>
          <a:p>
            <a:pPr algn="just"/>
            <a:r>
              <a:rPr lang="en-GB" dirty="0">
                <a:latin typeface="Comic Sans MS" panose="030F0702030302020204" pitchFamily="66" charset="0"/>
              </a:rPr>
              <a:t>Can we move our ears like the animals we have discussed? </a:t>
            </a:r>
            <a:r>
              <a:rPr lang="en-GB" i="1" dirty="0">
                <a:latin typeface="Comic Sans MS" panose="030F0702030302020204" pitchFamily="66" charset="0"/>
              </a:rPr>
              <a:t>No.  Lack of f</a:t>
            </a:r>
            <a:r>
              <a:rPr lang="en-GB" altLang="en-US" sz="1800" i="1" dirty="0">
                <a:latin typeface="Comic Sans MS" panose="030F0702030302020204" pitchFamily="66" charset="0"/>
              </a:rPr>
              <a:t>lexibility (direction) of ears is one way </a:t>
            </a:r>
            <a:r>
              <a:rPr lang="en-GB" altLang="en-US" i="1" dirty="0">
                <a:latin typeface="Comic Sans MS" panose="030F0702030302020204" pitchFamily="66" charset="0"/>
              </a:rPr>
              <a:t>which limits hearing.  W</a:t>
            </a:r>
            <a:r>
              <a:rPr lang="en-GB" i="1" dirty="0">
                <a:latin typeface="Comic Sans MS" panose="030F0702030302020204" pitchFamily="66" charset="0"/>
              </a:rPr>
              <a:t>e have to move our whole head. However, because we have two ears, it helps us to decide which direction the sound is coming from because the sound wave reaches one ear before the other. </a:t>
            </a:r>
          </a:p>
          <a:p>
            <a:pPr algn="just"/>
            <a:endParaRPr lang="en-GB" i="1" dirty="0">
              <a:latin typeface="Comic Sans MS" panose="030F0702030302020204" pitchFamily="66" charset="0"/>
            </a:endParaRPr>
          </a:p>
          <a:p>
            <a:pPr algn="just"/>
            <a:r>
              <a:rPr lang="en-GB" i="1" dirty="0">
                <a:latin typeface="Comic Sans MS" panose="030F0702030302020204" pitchFamily="66" charset="0"/>
              </a:rPr>
              <a:t>Size is also another factor that limits hearing.</a:t>
            </a:r>
          </a:p>
        </p:txBody>
      </p:sp>
      <p:pic>
        <p:nvPicPr>
          <p:cNvPr id="11" name="Picture 10">
            <a:extLst>
              <a:ext uri="{FF2B5EF4-FFF2-40B4-BE49-F238E27FC236}">
                <a16:creationId xmlns:a16="http://schemas.microsoft.com/office/drawing/2014/main" id="{9F4B5B09-169E-3A29-C078-78DA72AF150D}"/>
              </a:ext>
            </a:extLst>
          </p:cNvPr>
          <p:cNvPicPr>
            <a:picLocks noChangeAspect="1"/>
          </p:cNvPicPr>
          <p:nvPr/>
        </p:nvPicPr>
        <p:blipFill>
          <a:blip r:embed="rId4"/>
          <a:stretch>
            <a:fillRect/>
          </a:stretch>
        </p:blipFill>
        <p:spPr>
          <a:xfrm>
            <a:off x="8258300" y="1038507"/>
            <a:ext cx="3663995" cy="1883759"/>
          </a:xfrm>
          <a:prstGeom prst="rect">
            <a:avLst/>
          </a:prstGeom>
        </p:spPr>
      </p:pic>
      <p:pic>
        <p:nvPicPr>
          <p:cNvPr id="13" name="Picture 12">
            <a:extLst>
              <a:ext uri="{FF2B5EF4-FFF2-40B4-BE49-F238E27FC236}">
                <a16:creationId xmlns:a16="http://schemas.microsoft.com/office/drawing/2014/main" id="{E2A16379-9E6D-48BA-B47A-34CF3FFB1AA4}"/>
              </a:ext>
            </a:extLst>
          </p:cNvPr>
          <p:cNvPicPr>
            <a:picLocks noChangeAspect="1"/>
          </p:cNvPicPr>
          <p:nvPr/>
        </p:nvPicPr>
        <p:blipFill>
          <a:blip r:embed="rId5"/>
          <a:stretch>
            <a:fillRect/>
          </a:stretch>
        </p:blipFill>
        <p:spPr>
          <a:xfrm>
            <a:off x="8258300" y="3209960"/>
            <a:ext cx="3663995" cy="2138270"/>
          </a:xfrm>
          <a:prstGeom prst="rect">
            <a:avLst/>
          </a:prstGeom>
        </p:spPr>
      </p:pic>
    </p:spTree>
    <p:extLst>
      <p:ext uri="{BB962C8B-B14F-4D97-AF65-F5344CB8AC3E}">
        <p14:creationId xmlns:p14="http://schemas.microsoft.com/office/powerpoint/2010/main" val="2405666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8C02C7B0-8474-D450-2168-E639C0BA6B2B}"/>
              </a:ext>
            </a:extLst>
          </p:cNvPr>
          <p:cNvSpPr txBox="1"/>
          <p:nvPr/>
        </p:nvSpPr>
        <p:spPr>
          <a:xfrm>
            <a:off x="567815" y="1091777"/>
            <a:ext cx="10948702" cy="3970318"/>
          </a:xfrm>
          <a:prstGeom prst="rect">
            <a:avLst/>
          </a:prstGeom>
          <a:noFill/>
        </p:spPr>
        <p:txBody>
          <a:bodyPr wrap="square">
            <a:spAutoFit/>
          </a:bodyPr>
          <a:lstStyle/>
          <a:p>
            <a:pPr algn="ctr"/>
            <a:r>
              <a:rPr lang="en-GB" b="1" i="0" u="sng" dirty="0">
                <a:effectLst/>
                <a:latin typeface="Comic Sans MS" panose="030F0702030302020204" pitchFamily="66" charset="0"/>
              </a:rPr>
              <a:t>Ears: Do their design, size and shape matter? </a:t>
            </a:r>
          </a:p>
          <a:p>
            <a:endParaRPr lang="en-GB" dirty="0">
              <a:latin typeface="Comic Sans MS" panose="030F0702030302020204" pitchFamily="66" charset="0"/>
            </a:endParaRPr>
          </a:p>
          <a:p>
            <a:pPr algn="just"/>
            <a:r>
              <a:rPr lang="en-GB" b="0" i="0" dirty="0">
                <a:effectLst/>
                <a:latin typeface="Comic Sans MS" panose="030F0702030302020204" pitchFamily="66" charset="0"/>
              </a:rPr>
              <a:t>Animal ears come in all shapes and sizes. How do these design details affect hearing? </a:t>
            </a:r>
          </a:p>
          <a:p>
            <a:pPr algn="just"/>
            <a:endParaRPr lang="en-GB" dirty="0">
              <a:latin typeface="Comic Sans MS" panose="030F0702030302020204" pitchFamily="66" charset="0"/>
            </a:endParaRPr>
          </a:p>
          <a:p>
            <a:pPr algn="just"/>
            <a:r>
              <a:rPr lang="en-GB" dirty="0">
                <a:latin typeface="Comic Sans MS" panose="030F0702030302020204" pitchFamily="66" charset="0"/>
              </a:rPr>
              <a:t>D</a:t>
            </a:r>
            <a:r>
              <a:rPr lang="en-GB" b="0" i="0" dirty="0">
                <a:effectLst/>
                <a:latin typeface="Comic Sans MS" panose="030F0702030302020204" pitchFamily="66" charset="0"/>
              </a:rPr>
              <a:t>esign and test your own ear like "hearing aids," looking at animal ears for clues about what helps improve the auditory sense.</a:t>
            </a:r>
          </a:p>
          <a:p>
            <a:pPr algn="just"/>
            <a:endParaRPr lang="en-GB" dirty="0">
              <a:latin typeface="Comic Sans MS" panose="030F0702030302020204" pitchFamily="66" charset="0"/>
            </a:endParaRPr>
          </a:p>
          <a:p>
            <a:pPr algn="just"/>
            <a:r>
              <a:rPr lang="en-GB" dirty="0">
                <a:latin typeface="Comic Sans MS" panose="030F0702030302020204" pitchFamily="66" charset="0"/>
              </a:rPr>
              <a:t>T</a:t>
            </a:r>
            <a:r>
              <a:rPr lang="en-GB" b="0" i="0" dirty="0">
                <a:effectLst/>
                <a:latin typeface="Comic Sans MS" panose="030F0702030302020204" pitchFamily="66" charset="0"/>
              </a:rPr>
              <a:t>he inner ear does most of the work when we </a:t>
            </a:r>
            <a:r>
              <a:rPr lang="en-GB" dirty="0">
                <a:latin typeface="Comic Sans MS" panose="030F0702030302020204" pitchFamily="66" charset="0"/>
              </a:rPr>
              <a:t>hear sounds </a:t>
            </a:r>
            <a:r>
              <a:rPr lang="en-GB" b="0" i="0" dirty="0">
                <a:effectLst/>
                <a:latin typeface="Comic Sans MS" panose="030F0702030302020204" pitchFamily="66" charset="0"/>
              </a:rPr>
              <a:t>(see </a:t>
            </a:r>
            <a:r>
              <a:rPr lang="en-GB" sz="1800" b="1" dirty="0">
                <a:solidFill>
                  <a:srgbClr val="00B050"/>
                </a:solidFill>
                <a:latin typeface="Comic Sans MS" panose="030F0702030302020204" pitchFamily="66" charset="0"/>
              </a:rPr>
              <a:t>SCN 2-12b)</a:t>
            </a:r>
            <a:r>
              <a:rPr lang="en-GB" sz="1800" dirty="0">
                <a:solidFill>
                  <a:srgbClr val="00B050"/>
                </a:solidFill>
                <a:latin typeface="Comic Sans MS" panose="030F0702030302020204" pitchFamily="66" charset="0"/>
              </a:rPr>
              <a:t>, </a:t>
            </a:r>
            <a:r>
              <a:rPr lang="en-GB" b="0" i="0" dirty="0">
                <a:effectLst/>
                <a:latin typeface="Comic Sans MS" panose="030F0702030302020204" pitchFamily="66" charset="0"/>
              </a:rPr>
              <a:t>so why do extensions of the ear that stick out on both sides of the head exist? </a:t>
            </a:r>
            <a:r>
              <a:rPr lang="en-GB" dirty="0">
                <a:latin typeface="Comic Sans MS" panose="030F0702030302020204" pitchFamily="66" charset="0"/>
              </a:rPr>
              <a:t>T</a:t>
            </a:r>
            <a:r>
              <a:rPr lang="en-GB" b="0" i="0" dirty="0">
                <a:effectLst/>
                <a:latin typeface="Comic Sans MS" panose="030F0702030302020204" pitchFamily="66" charset="0"/>
              </a:rPr>
              <a:t>hese extensions —also called pinnae or auricula—act like funnels: they collect, amplify and direct sound waves to the ear canal and also reduce background noise. </a:t>
            </a:r>
          </a:p>
          <a:p>
            <a:pPr algn="just"/>
            <a:endParaRPr lang="en-GB" b="0" i="0" dirty="0">
              <a:effectLst/>
              <a:latin typeface="Comic Sans MS" panose="030F0702030302020204" pitchFamily="66" charset="0"/>
            </a:endParaRPr>
          </a:p>
          <a:p>
            <a:pPr algn="just"/>
            <a:r>
              <a:rPr lang="en-GB" b="0" i="0" dirty="0">
                <a:effectLst/>
                <a:latin typeface="Comic Sans MS" panose="030F0702030302020204" pitchFamily="66" charset="0"/>
              </a:rPr>
              <a:t>Make replica animal pinnae also called (ear trumpets)  and test them out on your own ears and see if</a:t>
            </a:r>
          </a:p>
          <a:p>
            <a:pPr algn="just"/>
            <a:r>
              <a:rPr lang="en-GB" dirty="0">
                <a:latin typeface="Comic Sans MS" panose="030F0702030302020204" pitchFamily="66" charset="0"/>
              </a:rPr>
              <a:t>                         </a:t>
            </a:r>
            <a:r>
              <a:rPr lang="en-GB" b="0" i="0" dirty="0">
                <a:effectLst/>
                <a:latin typeface="Comic Sans MS" panose="030F0702030302020204" pitchFamily="66" charset="0"/>
              </a:rPr>
              <a:t> they give you super hearing!</a:t>
            </a:r>
          </a:p>
        </p:txBody>
      </p:sp>
      <p:pic>
        <p:nvPicPr>
          <p:cNvPr id="6" name="Picture 5">
            <a:extLst>
              <a:ext uri="{FF2B5EF4-FFF2-40B4-BE49-F238E27FC236}">
                <a16:creationId xmlns:a16="http://schemas.microsoft.com/office/drawing/2014/main" id="{AC2378AD-583F-929D-E388-31B1E30C0225}"/>
              </a:ext>
            </a:extLst>
          </p:cNvPr>
          <p:cNvPicPr>
            <a:picLocks noChangeAspect="1"/>
          </p:cNvPicPr>
          <p:nvPr/>
        </p:nvPicPr>
        <p:blipFill>
          <a:blip r:embed="rId4"/>
          <a:stretch>
            <a:fillRect/>
          </a:stretch>
        </p:blipFill>
        <p:spPr>
          <a:xfrm>
            <a:off x="600596" y="4735881"/>
            <a:ext cx="1615580" cy="1800087"/>
          </a:xfrm>
          <a:prstGeom prst="rect">
            <a:avLst/>
          </a:prstGeom>
        </p:spPr>
      </p:pic>
      <p:sp>
        <p:nvSpPr>
          <p:cNvPr id="8" name="TextBox 7">
            <a:extLst>
              <a:ext uri="{FF2B5EF4-FFF2-40B4-BE49-F238E27FC236}">
                <a16:creationId xmlns:a16="http://schemas.microsoft.com/office/drawing/2014/main" id="{67400072-F668-9C0D-96CB-2486F0A545C2}"/>
              </a:ext>
            </a:extLst>
          </p:cNvPr>
          <p:cNvSpPr txBox="1"/>
          <p:nvPr/>
        </p:nvSpPr>
        <p:spPr>
          <a:xfrm>
            <a:off x="2373893" y="5108001"/>
            <a:ext cx="7804298" cy="646331"/>
          </a:xfrm>
          <a:prstGeom prst="rect">
            <a:avLst/>
          </a:prstGeom>
          <a:noFill/>
        </p:spPr>
        <p:txBody>
          <a:bodyPr wrap="square">
            <a:spAutoFit/>
          </a:bodyPr>
          <a:lstStyle/>
          <a:p>
            <a:r>
              <a:rPr lang="en-GB" i="1" dirty="0">
                <a:latin typeface="Comic Sans MS" panose="030F0702030302020204" pitchFamily="66" charset="0"/>
              </a:rPr>
              <a:t>Instructions for the investigation can be found here:</a:t>
            </a:r>
          </a:p>
          <a:p>
            <a:r>
              <a:rPr lang="en-GB" dirty="0">
                <a:latin typeface="Comic Sans MS" panose="030F0702030302020204" pitchFamily="66" charset="0"/>
                <a:hlinkClick r:id="rId5"/>
              </a:rPr>
              <a:t>Ears: Do Their Design, Size and Shape Matter? - Scientific American</a:t>
            </a:r>
            <a:endParaRPr lang="en-GB" dirty="0">
              <a:latin typeface="Comic Sans MS" panose="030F0702030302020204" pitchFamily="66" charset="0"/>
            </a:endParaRPr>
          </a:p>
        </p:txBody>
      </p:sp>
    </p:spTree>
    <p:extLst>
      <p:ext uri="{BB962C8B-B14F-4D97-AF65-F5344CB8AC3E}">
        <p14:creationId xmlns:p14="http://schemas.microsoft.com/office/powerpoint/2010/main" val="3761975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B8AE9D3A-3D08-BC5D-DF9C-E0EF42FCEDBE}"/>
              </a:ext>
            </a:extLst>
          </p:cNvPr>
          <p:cNvSpPr txBox="1"/>
          <p:nvPr/>
        </p:nvSpPr>
        <p:spPr>
          <a:xfrm>
            <a:off x="4508204" y="1348148"/>
            <a:ext cx="7083200" cy="5078313"/>
          </a:xfrm>
          <a:prstGeom prst="rect">
            <a:avLst/>
          </a:prstGeom>
          <a:noFill/>
        </p:spPr>
        <p:txBody>
          <a:bodyPr wrap="square">
            <a:spAutoFit/>
          </a:bodyPr>
          <a:lstStyle/>
          <a:p>
            <a:pPr algn="just"/>
            <a:r>
              <a:rPr lang="en-GB" dirty="0">
                <a:latin typeface="Comic Sans MS" panose="030F0702030302020204" pitchFamily="66" charset="0"/>
              </a:rPr>
              <a:t>Most people who experience hearing </a:t>
            </a:r>
          </a:p>
          <a:p>
            <a:pPr algn="just"/>
            <a:r>
              <a:rPr lang="en-GB" dirty="0">
                <a:latin typeface="Comic Sans MS" panose="030F0702030302020204" pitchFamily="66" charset="0"/>
              </a:rPr>
              <a:t>loss as they get older do so because </a:t>
            </a:r>
          </a:p>
          <a:p>
            <a:pPr algn="just"/>
            <a:r>
              <a:rPr lang="en-GB" dirty="0">
                <a:latin typeface="Comic Sans MS" panose="030F0702030302020204" pitchFamily="66" charset="0"/>
              </a:rPr>
              <a:t>of wear and tear to the tiny hair cells </a:t>
            </a:r>
          </a:p>
          <a:p>
            <a:pPr algn="just"/>
            <a:r>
              <a:rPr lang="en-GB" dirty="0">
                <a:latin typeface="Comic Sans MS" panose="030F0702030302020204" pitchFamily="66" charset="0"/>
              </a:rPr>
              <a:t>in the inner ear.</a:t>
            </a: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r>
              <a:rPr lang="en-GB" dirty="0">
                <a:latin typeface="Comic Sans MS" panose="030F0702030302020204" pitchFamily="66" charset="0"/>
              </a:rPr>
              <a:t>Discuss the problems people have if they cannot hear (deaf) – e.g., dangers of traffic, difficult to communicate with others, etc. </a:t>
            </a:r>
          </a:p>
          <a:p>
            <a:pPr algn="just"/>
            <a:endParaRPr lang="en-GB" dirty="0">
              <a:latin typeface="Comic Sans MS" panose="030F0702030302020204" pitchFamily="66" charset="0"/>
            </a:endParaRPr>
          </a:p>
          <a:p>
            <a:pPr algn="just"/>
            <a:r>
              <a:rPr lang="en-GB" dirty="0">
                <a:latin typeface="Comic Sans MS" panose="030F0702030302020204" pitchFamily="66" charset="0"/>
              </a:rPr>
              <a:t>Talk about sign language and show the British Sign Language Alphabet. (</a:t>
            </a:r>
            <a:r>
              <a:rPr lang="en-GB" i="1" dirty="0">
                <a:latin typeface="Comic Sans MS" panose="030F0702030302020204" pitchFamily="66" charset="0"/>
              </a:rPr>
              <a:t>If any children can sign properly, they can show the rest of the class). </a:t>
            </a:r>
          </a:p>
          <a:p>
            <a:pPr algn="just"/>
            <a:endParaRPr lang="en-GB" i="1" dirty="0">
              <a:latin typeface="Comic Sans MS" panose="030F0702030302020204" pitchFamily="66" charset="0"/>
            </a:endParaRPr>
          </a:p>
          <a:p>
            <a:pPr algn="just"/>
            <a:r>
              <a:rPr lang="en-GB" dirty="0">
                <a:latin typeface="Comic Sans MS" panose="030F0702030302020204" pitchFamily="66" charset="0"/>
              </a:rPr>
              <a:t>Discuss other things that affect hearing, e.g., glue</a:t>
            </a:r>
          </a:p>
          <a:p>
            <a:pPr algn="just"/>
            <a:r>
              <a:rPr lang="en-GB" dirty="0">
                <a:latin typeface="Comic Sans MS" panose="030F0702030302020204" pitchFamily="66" charset="0"/>
              </a:rPr>
              <a:t>ear (a common childhood complaint), wax in ear </a:t>
            </a:r>
          </a:p>
          <a:p>
            <a:pPr algn="just"/>
            <a:r>
              <a:rPr lang="en-GB" dirty="0">
                <a:latin typeface="Comic Sans MS" panose="030F0702030302020204" pitchFamily="66" charset="0"/>
              </a:rPr>
              <a:t>canal, exposure to loud sounds, etc. </a:t>
            </a:r>
          </a:p>
        </p:txBody>
      </p:sp>
      <p:pic>
        <p:nvPicPr>
          <p:cNvPr id="7" name="Picture 6">
            <a:extLst>
              <a:ext uri="{FF2B5EF4-FFF2-40B4-BE49-F238E27FC236}">
                <a16:creationId xmlns:a16="http://schemas.microsoft.com/office/drawing/2014/main" id="{13A1A12D-8CEC-79B9-5A66-1F3CD123C24E}"/>
              </a:ext>
            </a:extLst>
          </p:cNvPr>
          <p:cNvPicPr>
            <a:picLocks noChangeAspect="1"/>
          </p:cNvPicPr>
          <p:nvPr/>
        </p:nvPicPr>
        <p:blipFill>
          <a:blip r:embed="rId5"/>
          <a:stretch>
            <a:fillRect/>
          </a:stretch>
        </p:blipFill>
        <p:spPr>
          <a:xfrm>
            <a:off x="737218" y="1221312"/>
            <a:ext cx="3643395" cy="5255934"/>
          </a:xfrm>
          <a:prstGeom prst="rect">
            <a:avLst/>
          </a:prstGeom>
        </p:spPr>
      </p:pic>
      <p:pic>
        <p:nvPicPr>
          <p:cNvPr id="8" name="Online Media 7" title="How Old Are Your Ears? (Hearing Test)">
            <a:hlinkClick r:id="" action="ppaction://media"/>
            <a:extLst>
              <a:ext uri="{FF2B5EF4-FFF2-40B4-BE49-F238E27FC236}">
                <a16:creationId xmlns:a16="http://schemas.microsoft.com/office/drawing/2014/main" id="{4D235385-202B-5C06-E3CF-D672B4AEC3E7}"/>
              </a:ext>
            </a:extLst>
          </p:cNvPr>
          <p:cNvPicPr>
            <a:picLocks noRot="1" noChangeAspect="1"/>
          </p:cNvPicPr>
          <p:nvPr>
            <a:videoFile r:link="rId1"/>
          </p:nvPr>
        </p:nvPicPr>
        <p:blipFill>
          <a:blip r:embed="rId6"/>
          <a:stretch>
            <a:fillRect/>
          </a:stretch>
        </p:blipFill>
        <p:spPr>
          <a:xfrm>
            <a:off x="8821410" y="1221312"/>
            <a:ext cx="2633372" cy="1968455"/>
          </a:xfrm>
          <a:prstGeom prst="rect">
            <a:avLst/>
          </a:prstGeom>
        </p:spPr>
      </p:pic>
    </p:spTree>
    <p:extLst>
      <p:ext uri="{BB962C8B-B14F-4D97-AF65-F5344CB8AC3E}">
        <p14:creationId xmlns:p14="http://schemas.microsoft.com/office/powerpoint/2010/main" val="11890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3" name="TextBox 2">
            <a:extLst>
              <a:ext uri="{FF2B5EF4-FFF2-40B4-BE49-F238E27FC236}">
                <a16:creationId xmlns:a16="http://schemas.microsoft.com/office/drawing/2014/main" id="{C9562432-F38E-4E5A-BC6F-55F5C8013CDC}"/>
              </a:ext>
            </a:extLst>
          </p:cNvPr>
          <p:cNvSpPr txBox="1"/>
          <p:nvPr/>
        </p:nvSpPr>
        <p:spPr>
          <a:xfrm>
            <a:off x="716330" y="1019604"/>
            <a:ext cx="10875073" cy="4862870"/>
          </a:xfrm>
          <a:prstGeom prst="rect">
            <a:avLst/>
          </a:prstGeom>
          <a:noFill/>
        </p:spPr>
        <p:txBody>
          <a:bodyPr wrap="square">
            <a:spAutoFit/>
          </a:bodyPr>
          <a:lstStyle/>
          <a:p>
            <a:pPr algn="ctr"/>
            <a:r>
              <a:rPr lang="en-GB" sz="2000" b="1" i="0" u="sng" dirty="0">
                <a:solidFill>
                  <a:srgbClr val="333333"/>
                </a:solidFill>
                <a:effectLst/>
                <a:latin typeface="Comic Sans MS" panose="030F0702030302020204" pitchFamily="66" charset="0"/>
              </a:rPr>
              <a:t>Loud noise can damage your ears</a:t>
            </a:r>
          </a:p>
          <a:p>
            <a:pPr algn="ctr"/>
            <a:endParaRPr lang="en-GB" sz="2000" b="1" i="0" u="sng" dirty="0">
              <a:solidFill>
                <a:srgbClr val="333333"/>
              </a:solidFill>
              <a:effectLst/>
              <a:latin typeface="Comic Sans MS" panose="030F0702030302020204" pitchFamily="66" charset="0"/>
            </a:endParaRPr>
          </a:p>
          <a:p>
            <a:pPr algn="just"/>
            <a:r>
              <a:rPr lang="en-GB" b="0" i="0" dirty="0">
                <a:solidFill>
                  <a:srgbClr val="333333"/>
                </a:solidFill>
                <a:effectLst/>
                <a:latin typeface="Comic Sans MS" panose="030F0702030302020204" pitchFamily="66" charset="0"/>
              </a:rPr>
              <a:t>Noise pollution is any sound that continues for a long time and is loud, unpleasant or harmful to our ears.</a:t>
            </a:r>
            <a:r>
              <a:rPr lang="en-GB" b="1" dirty="0">
                <a:solidFill>
                  <a:srgbClr val="333333"/>
                </a:solidFill>
                <a:latin typeface="Comic Sans MS" panose="030F0702030302020204" pitchFamily="66" charset="0"/>
              </a:rPr>
              <a:t>  </a:t>
            </a:r>
            <a:r>
              <a:rPr lang="en-GB" b="0" i="0" dirty="0">
                <a:solidFill>
                  <a:srgbClr val="333333"/>
                </a:solidFill>
                <a:effectLst/>
                <a:latin typeface="Comic Sans MS" panose="030F0702030302020204" pitchFamily="66" charset="0"/>
              </a:rPr>
              <a:t>Noise pollution makes the area we live or work in very unpleasant. Noise pollution can be harmful and cause permanent damage to hearing. Even music that is too loud is noise pollution.</a:t>
            </a:r>
          </a:p>
          <a:p>
            <a:pPr algn="just"/>
            <a:endParaRPr lang="en-GB" b="0" i="0" dirty="0">
              <a:solidFill>
                <a:srgbClr val="333333"/>
              </a:solidFill>
              <a:effectLst/>
              <a:latin typeface="Comic Sans MS" panose="030F0702030302020204" pitchFamily="66" charset="0"/>
            </a:endParaRPr>
          </a:p>
          <a:p>
            <a:pPr algn="just"/>
            <a:r>
              <a:rPr lang="en-GB" b="0" i="0" dirty="0">
                <a:solidFill>
                  <a:srgbClr val="333333"/>
                </a:solidFill>
                <a:effectLst/>
                <a:latin typeface="Comic Sans MS" panose="030F0702030302020204" pitchFamily="66" charset="0"/>
              </a:rPr>
              <a:t>Most outdoor noise pollution comes from construction sites and noise from cars and trucks. If you live near an airport, there is a lot of noise pollution from the sounds made by the aeroplanes.</a:t>
            </a:r>
          </a:p>
          <a:p>
            <a:pPr algn="just"/>
            <a:endParaRPr lang="en-GB" b="0" i="0" dirty="0">
              <a:solidFill>
                <a:srgbClr val="333333"/>
              </a:solidFill>
              <a:effectLst/>
              <a:latin typeface="Comic Sans MS" panose="030F0702030302020204" pitchFamily="66" charset="0"/>
            </a:endParaRPr>
          </a:p>
          <a:p>
            <a:pPr marL="285750" indent="-285750" algn="just">
              <a:buFont typeface="Arial" panose="020B0604020202020204" pitchFamily="34" charset="0"/>
              <a:buChar char="•"/>
            </a:pPr>
            <a:r>
              <a:rPr lang="en-GB" b="0" i="0" dirty="0">
                <a:solidFill>
                  <a:srgbClr val="333333"/>
                </a:solidFill>
                <a:effectLst/>
                <a:latin typeface="Comic Sans MS" panose="030F0702030302020204" pitchFamily="66" charset="0"/>
              </a:rPr>
              <a:t>Loud sounds can damage your hearing.</a:t>
            </a:r>
          </a:p>
          <a:p>
            <a:pPr marL="285750" indent="-285750" algn="just">
              <a:buFont typeface="Arial" panose="020B0604020202020204" pitchFamily="34" charset="0"/>
              <a:buChar char="•"/>
            </a:pPr>
            <a:r>
              <a:rPr lang="en-GB" b="0" i="0" dirty="0">
                <a:solidFill>
                  <a:srgbClr val="333333"/>
                </a:solidFill>
                <a:effectLst/>
                <a:latin typeface="Comic Sans MS" panose="030F0702030302020204" pitchFamily="66" charset="0"/>
              </a:rPr>
              <a:t>Doctors have found that people who work with very loud machinery become hearing-impaired when they are still young.</a:t>
            </a:r>
          </a:p>
          <a:p>
            <a:pPr marL="285750" indent="-285750" algn="just">
              <a:buFont typeface="Arial" panose="020B0604020202020204" pitchFamily="34" charset="0"/>
              <a:buChar char="•"/>
            </a:pPr>
            <a:r>
              <a:rPr lang="en-GB" b="0" i="0" dirty="0">
                <a:solidFill>
                  <a:srgbClr val="333333"/>
                </a:solidFill>
                <a:effectLst/>
                <a:latin typeface="Comic Sans MS" panose="030F0702030302020204" pitchFamily="66" charset="0"/>
              </a:rPr>
              <a:t>They have also found that loud music can also cause hearing loss. Powerful amplifiers and speaker systems can be bad for your hearing. Headphones playing loud music can damage your hearing.</a:t>
            </a:r>
          </a:p>
          <a:p>
            <a:pPr marL="285750" indent="-285750" algn="just">
              <a:buFont typeface="Arial" panose="020B0604020202020204" pitchFamily="34" charset="0"/>
              <a:buChar char="•"/>
            </a:pPr>
            <a:r>
              <a:rPr lang="en-GB" b="0" i="0" dirty="0">
                <a:solidFill>
                  <a:srgbClr val="333333"/>
                </a:solidFill>
                <a:effectLst/>
                <a:latin typeface="Comic Sans MS" panose="030F0702030302020204" pitchFamily="66" charset="0"/>
              </a:rPr>
              <a:t>Some people are born with a hearing problem, and they can use hearing aids to help them hear better.</a:t>
            </a:r>
          </a:p>
          <a:p>
            <a:pPr algn="l"/>
            <a:endParaRPr lang="en-GB" b="1" i="0" dirty="0">
              <a:solidFill>
                <a:srgbClr val="333333"/>
              </a:solidFill>
              <a:effectLst/>
              <a:latin typeface="grb"/>
            </a:endParaRPr>
          </a:p>
        </p:txBody>
      </p:sp>
    </p:spTree>
    <p:extLst>
      <p:ext uri="{BB962C8B-B14F-4D97-AF65-F5344CB8AC3E}">
        <p14:creationId xmlns:p14="http://schemas.microsoft.com/office/powerpoint/2010/main" val="1933444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5" name="TextBox 4">
            <a:extLst>
              <a:ext uri="{FF2B5EF4-FFF2-40B4-BE49-F238E27FC236}">
                <a16:creationId xmlns:a16="http://schemas.microsoft.com/office/drawing/2014/main" id="{7C33BE2A-2FFC-4719-4E04-7FC31CA8657E}"/>
              </a:ext>
            </a:extLst>
          </p:cNvPr>
          <p:cNvSpPr txBox="1"/>
          <p:nvPr/>
        </p:nvSpPr>
        <p:spPr>
          <a:xfrm>
            <a:off x="600596" y="4210121"/>
            <a:ext cx="11090864" cy="1754326"/>
          </a:xfrm>
          <a:prstGeom prst="rect">
            <a:avLst/>
          </a:prstGeom>
          <a:noFill/>
        </p:spPr>
        <p:txBody>
          <a:bodyPr wrap="square">
            <a:spAutoFit/>
          </a:bodyPr>
          <a:lstStyle/>
          <a:p>
            <a:pPr algn="just"/>
            <a:r>
              <a:rPr lang="en-GB" b="0" i="0" dirty="0">
                <a:solidFill>
                  <a:srgbClr val="000000"/>
                </a:solidFill>
                <a:effectLst/>
                <a:latin typeface="Comic Sans MS" panose="030F0702030302020204" pitchFamily="66" charset="0"/>
              </a:rPr>
              <a:t>Studies have also found that songbirds, too, suffer from noisy (albeit terrestrial) urban environments and some species have had to </a:t>
            </a:r>
            <a:r>
              <a:rPr lang="en-GB" dirty="0">
                <a:solidFill>
                  <a:srgbClr val="000000"/>
                </a:solidFill>
                <a:latin typeface="Comic Sans MS" panose="030F0702030302020204" pitchFamily="66" charset="0"/>
              </a:rPr>
              <a:t>change</a:t>
            </a:r>
            <a:r>
              <a:rPr lang="en-GB" b="0" i="0" dirty="0">
                <a:solidFill>
                  <a:srgbClr val="000000"/>
                </a:solidFill>
                <a:effectLst/>
                <a:latin typeface="Comic Sans MS" panose="030F0702030302020204" pitchFamily="66" charset="0"/>
              </a:rPr>
              <a:t> their singing styles</a:t>
            </a:r>
            <a:r>
              <a:rPr lang="en-GB" dirty="0">
                <a:solidFill>
                  <a:srgbClr val="000000"/>
                </a:solidFill>
                <a:latin typeface="Comic Sans MS" panose="030F0702030302020204" pitchFamily="66" charset="0"/>
              </a:rPr>
              <a:t> and are now </a:t>
            </a:r>
            <a:r>
              <a:rPr lang="en-GB" b="0" i="0" dirty="0">
                <a:solidFill>
                  <a:srgbClr val="000000"/>
                </a:solidFill>
                <a:effectLst/>
                <a:latin typeface="Comic Sans MS" panose="030F0702030302020204" pitchFamily="66" charset="0"/>
              </a:rPr>
              <a:t>producing songs that are louder and shriller, in order to be heard above the </a:t>
            </a:r>
            <a:r>
              <a:rPr lang="en-GB" dirty="0">
                <a:solidFill>
                  <a:srgbClr val="000000"/>
                </a:solidFill>
                <a:latin typeface="Comic Sans MS" panose="030F0702030302020204" pitchFamily="66" charset="0"/>
              </a:rPr>
              <a:t>noise pollution. </a:t>
            </a:r>
          </a:p>
          <a:p>
            <a:pPr algn="just"/>
            <a:r>
              <a:rPr lang="en-GB" dirty="0">
                <a:latin typeface="Comic Sans MS" panose="030F0702030302020204" pitchFamily="66" charset="0"/>
                <a:hlinkClick r:id="rId5"/>
              </a:rPr>
              <a:t>Traffic noise impairs songbirds' abilities - BBC News</a:t>
            </a:r>
            <a:endParaRPr lang="en-GB" dirty="0">
              <a:solidFill>
                <a:srgbClr val="000000"/>
              </a:solidFill>
              <a:latin typeface="Comic Sans MS" panose="030F0702030302020204" pitchFamily="66" charset="0"/>
            </a:endParaRPr>
          </a:p>
          <a:p>
            <a:pPr algn="just"/>
            <a:endParaRPr lang="en-GB" dirty="0">
              <a:solidFill>
                <a:srgbClr val="000000"/>
              </a:solidFill>
              <a:latin typeface="Comic Sans MS" panose="030F0702030302020204" pitchFamily="66" charset="0"/>
            </a:endParaRPr>
          </a:p>
          <a:p>
            <a:pPr algn="just"/>
            <a:endParaRPr lang="en-GB" dirty="0">
              <a:latin typeface="Comic Sans MS" panose="030F0702030302020204" pitchFamily="66" charset="0"/>
            </a:endParaRPr>
          </a:p>
        </p:txBody>
      </p:sp>
      <p:sp>
        <p:nvSpPr>
          <p:cNvPr id="6" name="TextBox 5">
            <a:extLst>
              <a:ext uri="{FF2B5EF4-FFF2-40B4-BE49-F238E27FC236}">
                <a16:creationId xmlns:a16="http://schemas.microsoft.com/office/drawing/2014/main" id="{314EF98B-6474-2B90-63CD-49AE75C6481C}"/>
              </a:ext>
            </a:extLst>
          </p:cNvPr>
          <p:cNvSpPr txBox="1"/>
          <p:nvPr/>
        </p:nvSpPr>
        <p:spPr>
          <a:xfrm>
            <a:off x="754073" y="1072200"/>
            <a:ext cx="6958940" cy="2862322"/>
          </a:xfrm>
          <a:prstGeom prst="rect">
            <a:avLst/>
          </a:prstGeom>
          <a:noFill/>
        </p:spPr>
        <p:txBody>
          <a:bodyPr wrap="square">
            <a:spAutoFit/>
          </a:bodyPr>
          <a:lstStyle/>
          <a:p>
            <a:pPr algn="ctr"/>
            <a:r>
              <a:rPr lang="en-GB" b="1" i="0" u="sng" dirty="0">
                <a:solidFill>
                  <a:srgbClr val="333333"/>
                </a:solidFill>
                <a:effectLst/>
                <a:latin typeface="Comic Sans MS" panose="030F0702030302020204" pitchFamily="66" charset="0"/>
              </a:rPr>
              <a:t>Noise pollution</a:t>
            </a:r>
            <a:endParaRPr lang="en-GB" b="0" i="0" dirty="0">
              <a:solidFill>
                <a:srgbClr val="333333"/>
              </a:solidFill>
              <a:effectLst/>
              <a:latin typeface="Comic Sans MS" panose="030F0702030302020204" pitchFamily="66" charset="0"/>
            </a:endParaRPr>
          </a:p>
          <a:p>
            <a:pPr algn="just"/>
            <a:r>
              <a:rPr lang="en-GB" b="0" i="0" dirty="0">
                <a:solidFill>
                  <a:srgbClr val="333333"/>
                </a:solidFill>
                <a:effectLst/>
                <a:latin typeface="Comic Sans MS" panose="030F0702030302020204" pitchFamily="66" charset="0"/>
              </a:rPr>
              <a:t>Animals can also be harmed by noise pollution. A good example is the whale. Whales communicate with each other by making sounds. The sound can travel over long distances through the water from the one whale to the next. When there are lots of ships present, they make additional noise. Water carries these noises very well and very far. This makes it difficult for whales to communicate with each other. This can cause whales to get lost in the ocean.</a:t>
            </a:r>
          </a:p>
          <a:p>
            <a:pPr algn="just"/>
            <a:r>
              <a:rPr lang="en-GB" dirty="0">
                <a:latin typeface="Comic Sans MS" panose="030F0702030302020204" pitchFamily="66" charset="0"/>
                <a:hlinkClick r:id="rId6"/>
              </a:rPr>
              <a:t>Dolphins 'shout' to get heard over noise pollution - BBC News</a:t>
            </a:r>
            <a:endParaRPr lang="en-GB" dirty="0">
              <a:latin typeface="Comic Sans MS" panose="030F0702030302020204" pitchFamily="66" charset="0"/>
            </a:endParaRPr>
          </a:p>
        </p:txBody>
      </p:sp>
      <p:pic>
        <p:nvPicPr>
          <p:cNvPr id="7" name="Online Media 6" title="Science Today: Ocean Noise | California Academy of Sciences">
            <a:hlinkClick r:id="" action="ppaction://media"/>
            <a:extLst>
              <a:ext uri="{FF2B5EF4-FFF2-40B4-BE49-F238E27FC236}">
                <a16:creationId xmlns:a16="http://schemas.microsoft.com/office/drawing/2014/main" id="{FBAB9B2E-A4C5-CB6D-66EB-CA6194E425D2}"/>
              </a:ext>
            </a:extLst>
          </p:cNvPr>
          <p:cNvPicPr>
            <a:picLocks noRot="1" noChangeAspect="1"/>
          </p:cNvPicPr>
          <p:nvPr>
            <a:videoFile r:link="rId1"/>
          </p:nvPr>
        </p:nvPicPr>
        <p:blipFill>
          <a:blip r:embed="rId7"/>
          <a:stretch>
            <a:fillRect/>
          </a:stretch>
        </p:blipFill>
        <p:spPr>
          <a:xfrm>
            <a:off x="7996139" y="1780731"/>
            <a:ext cx="3595265" cy="2306498"/>
          </a:xfrm>
          <a:prstGeom prst="rect">
            <a:avLst/>
          </a:prstGeom>
        </p:spPr>
      </p:pic>
      <p:pic>
        <p:nvPicPr>
          <p:cNvPr id="8" name="Picture 7">
            <a:extLst>
              <a:ext uri="{FF2B5EF4-FFF2-40B4-BE49-F238E27FC236}">
                <a16:creationId xmlns:a16="http://schemas.microsoft.com/office/drawing/2014/main" id="{16773118-6C55-5CBC-5D93-838F0A789F3B}"/>
              </a:ext>
            </a:extLst>
          </p:cNvPr>
          <p:cNvPicPr>
            <a:picLocks noChangeAspect="1"/>
          </p:cNvPicPr>
          <p:nvPr/>
        </p:nvPicPr>
        <p:blipFill>
          <a:blip r:embed="rId8"/>
          <a:stretch>
            <a:fillRect/>
          </a:stretch>
        </p:blipFill>
        <p:spPr>
          <a:xfrm>
            <a:off x="10394237" y="425869"/>
            <a:ext cx="1043690" cy="1044000"/>
          </a:xfrm>
          <a:prstGeom prst="rect">
            <a:avLst/>
          </a:prstGeom>
        </p:spPr>
      </p:pic>
      <p:pic>
        <p:nvPicPr>
          <p:cNvPr id="10" name="Picture 9">
            <a:extLst>
              <a:ext uri="{FF2B5EF4-FFF2-40B4-BE49-F238E27FC236}">
                <a16:creationId xmlns:a16="http://schemas.microsoft.com/office/drawing/2014/main" id="{C67AD38A-67CC-CFC9-9BBE-9BA084BF7E3A}"/>
              </a:ext>
            </a:extLst>
          </p:cNvPr>
          <p:cNvPicPr>
            <a:picLocks noChangeAspect="1"/>
          </p:cNvPicPr>
          <p:nvPr/>
        </p:nvPicPr>
        <p:blipFill>
          <a:blip r:embed="rId9"/>
          <a:stretch>
            <a:fillRect/>
          </a:stretch>
        </p:blipFill>
        <p:spPr>
          <a:xfrm>
            <a:off x="8609589" y="4912823"/>
            <a:ext cx="1080675" cy="1051624"/>
          </a:xfrm>
          <a:prstGeom prst="rect">
            <a:avLst/>
          </a:prstGeom>
        </p:spPr>
      </p:pic>
    </p:spTree>
    <p:extLst>
      <p:ext uri="{BB962C8B-B14F-4D97-AF65-F5344CB8AC3E}">
        <p14:creationId xmlns:p14="http://schemas.microsoft.com/office/powerpoint/2010/main" val="231988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6" name="TextBox 5">
            <a:extLst>
              <a:ext uri="{FF2B5EF4-FFF2-40B4-BE49-F238E27FC236}">
                <a16:creationId xmlns:a16="http://schemas.microsoft.com/office/drawing/2014/main" id="{58611558-391D-4F17-FC67-67B51E6E8FC5}"/>
              </a:ext>
            </a:extLst>
          </p:cNvPr>
          <p:cNvSpPr txBox="1"/>
          <p:nvPr/>
        </p:nvSpPr>
        <p:spPr>
          <a:xfrm>
            <a:off x="1143000" y="600249"/>
            <a:ext cx="9533878" cy="5238357"/>
          </a:xfrm>
          <a:prstGeom prst="rect">
            <a:avLst/>
          </a:prstGeom>
          <a:noFill/>
        </p:spPr>
        <p:txBody>
          <a:bodyPr wrap="square">
            <a:spAutoFit/>
          </a:bodyPr>
          <a:lstStyle/>
          <a:p>
            <a:pPr marL="342900" marR="0" lvl="0" indent="-342900" algn="ctr" defTabSz="457200" rtl="0" eaLnBrk="1" fontAlgn="base" latinLnBrk="0" hangingPunct="1">
              <a:lnSpc>
                <a:spcPct val="100000"/>
              </a:lnSpc>
              <a:spcBef>
                <a:spcPct val="20000"/>
              </a:spcBef>
              <a:spcAft>
                <a:spcPct val="0"/>
              </a:spcAft>
              <a:buClrTx/>
              <a:buSzTx/>
              <a:buFont typeface="Arial" charset="0"/>
              <a:buNone/>
              <a:tabLst/>
              <a:defRPr/>
            </a:pPr>
            <a:r>
              <a:rPr kumimoji="0" lang="en-US" sz="3200" b="1" i="0" u="none" strike="noStrike" kern="1200" cap="none" spc="0" normalizeH="0" baseline="0" noProof="0" dirty="0">
                <a:ln>
                  <a:noFill/>
                </a:ln>
                <a:solidFill>
                  <a:schemeClr val="accent2"/>
                </a:solidFill>
                <a:effectLst/>
                <a:uLnTx/>
                <a:uFillTx/>
                <a:latin typeface="Comic Sans MS" panose="030F0702030302020204" pitchFamily="66" charset="0"/>
              </a:rPr>
              <a:t>Some terms used in music:</a:t>
            </a:r>
            <a:endParaRPr lang="en-US" sz="3200" b="1" dirty="0">
              <a:solidFill>
                <a:schemeClr val="accent2"/>
              </a:solidFill>
              <a:latin typeface="Comic Sans MS" panose="030F0702030302020204" pitchFamily="66" charset="0"/>
            </a:endParaRPr>
          </a:p>
          <a:p>
            <a:pPr marL="342900" marR="0" lvl="0" indent="-342900" algn="just" defTabSz="457200" rtl="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GB" sz="2400" b="1"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Dynamics</a:t>
            </a:r>
            <a:endParaRPr kumimoji="0" lang="en-US"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endParaRPr>
          </a:p>
          <a:p>
            <a:pPr marL="342900" marR="0" lvl="0" indent="-342900" algn="just" defTabSz="457200" rtl="0" eaLnBrk="1" fontAlgn="base" latinLnBrk="0" hangingPunct="1">
              <a:lnSpc>
                <a:spcPct val="100000"/>
              </a:lnSpc>
              <a:spcBef>
                <a:spcPct val="20000"/>
              </a:spcBef>
              <a:spcAft>
                <a:spcPct val="0"/>
              </a:spcAft>
              <a:buClrTx/>
              <a:buSzTx/>
              <a:buFont typeface="Arial" charset="0"/>
              <a:buNone/>
              <a:tabLst/>
              <a:defRPr/>
            </a:pPr>
            <a:r>
              <a:rPr kumimoji="0" lang="en-GB"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	The varying degrees of loudness and quietness in sound </a:t>
            </a: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rPr>
              <a:t>(amplitude)</a:t>
            </a:r>
            <a:r>
              <a:rPr kumimoji="0" lang="en-GB"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 </a:t>
            </a:r>
          </a:p>
          <a:p>
            <a:pPr marL="342900" marR="0" lvl="0" indent="-342900" algn="just"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endParaRPr>
          </a:p>
          <a:p>
            <a:pPr marL="342900" marR="0" lvl="0" indent="-342900" algn="just"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Pitch</a:t>
            </a:r>
            <a:endParaRPr kumimoji="0" lang="en-US"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endParaRPr>
          </a:p>
          <a:p>
            <a:pPr marL="342900" marR="0" lvl="0" indent="-342900" algn="just" defTabSz="457200" rtl="0" eaLnBrk="1" fontAlgn="base" latinLnBrk="0" hangingPunct="1">
              <a:lnSpc>
                <a:spcPct val="100000"/>
              </a:lnSpc>
              <a:spcBef>
                <a:spcPct val="20000"/>
              </a:spcBef>
              <a:spcAft>
                <a:spcPct val="0"/>
              </a:spcAft>
              <a:buClrTx/>
              <a:buSzTx/>
              <a:buFont typeface="Arial" charset="0"/>
              <a:buNone/>
              <a:tabLst/>
              <a:defRPr/>
            </a:pPr>
            <a:r>
              <a:rPr kumimoji="0" lang="en-GB"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	The term used to describe how high or low/deep a note or sound is </a:t>
            </a: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rPr>
              <a:t>(frequency)</a:t>
            </a:r>
            <a:r>
              <a:rPr kumimoji="0" lang="en-GB" sz="2400" b="0" i="0" u="none" strike="noStrike" kern="1200" cap="none" spc="0" normalizeH="0" baseline="0" noProof="0" dirty="0">
                <a:ln>
                  <a:noFill/>
                </a:ln>
                <a:solidFill>
                  <a:srgbClr val="FFC000"/>
                </a:solidFill>
                <a:effectLst/>
                <a:uLnTx/>
                <a:uFillTx/>
                <a:latin typeface="Comic Sans MS" panose="030F0702030302020204" pitchFamily="66" charset="0"/>
              </a:rPr>
              <a:t>.</a:t>
            </a:r>
            <a:r>
              <a:rPr kumimoji="0" lang="en-GB" sz="2400" b="0" i="0" u="none" strike="noStrike" kern="1200" cap="none" spc="0" normalizeH="0" baseline="0" noProof="0" dirty="0">
                <a:ln>
                  <a:noFill/>
                </a:ln>
                <a:solidFill>
                  <a:srgbClr val="7030A0"/>
                </a:solidFill>
                <a:effectLst/>
                <a:uLnTx/>
                <a:uFillTx/>
                <a:latin typeface="Comic Sans MS" panose="030F0702030302020204" pitchFamily="66" charset="0"/>
              </a:rPr>
              <a:t> </a:t>
            </a:r>
          </a:p>
          <a:p>
            <a:pPr marL="342900" marR="0" lvl="0" indent="-342900" algn="just" defTabSz="4572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rgbClr val="7030A0"/>
              </a:solidFill>
              <a:effectLst/>
              <a:uLnTx/>
              <a:uFillTx/>
              <a:latin typeface="Comic Sans MS" panose="030F0702030302020204" pitchFamily="66" charset="0"/>
            </a:endParaRPr>
          </a:p>
          <a:p>
            <a:pPr marL="342900" marR="0" lvl="0" indent="-342900" algn="just"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Music technology</a:t>
            </a:r>
            <a:endParaRPr kumimoji="0" lang="en-US"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endParaRPr>
          </a:p>
          <a:p>
            <a:pPr marL="342900" marR="0" lvl="0" indent="-342900" algn="just" defTabSz="457200" rtl="0" eaLnBrk="1" fontAlgn="base" latinLnBrk="0" hangingPunct="1">
              <a:lnSpc>
                <a:spcPct val="100000"/>
              </a:lnSpc>
              <a:spcBef>
                <a:spcPct val="20000"/>
              </a:spcBef>
              <a:spcAft>
                <a:spcPct val="0"/>
              </a:spcAft>
              <a:buClrTx/>
              <a:buSzTx/>
              <a:buFont typeface="Arial" charset="0"/>
              <a:buNone/>
              <a:tabLst/>
              <a:defRPr/>
            </a:pPr>
            <a:r>
              <a:rPr kumimoji="0" lang="en-GB"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rPr>
              <a:t>	The use of electronic devices and computer software in music compositions and performance.  </a:t>
            </a:r>
            <a:endParaRPr kumimoji="0" lang="en-US" sz="2400" b="0" i="0" u="none" strike="noStrike" kern="1200" cap="none" spc="0" normalizeH="0" baseline="0" noProof="0" dirty="0">
              <a:ln>
                <a:noFill/>
              </a:ln>
              <a:solidFill>
                <a:srgbClr val="F79646">
                  <a:lumMod val="75000"/>
                </a:srgbClr>
              </a:solidFill>
              <a:effectLst/>
              <a:uLnTx/>
              <a:uFillTx/>
              <a:latin typeface="Comic Sans MS" panose="030F0702030302020204" pitchFamily="66" charset="0"/>
            </a:endParaRPr>
          </a:p>
        </p:txBody>
      </p:sp>
    </p:spTree>
    <p:extLst>
      <p:ext uri="{BB962C8B-B14F-4D97-AF65-F5344CB8AC3E}">
        <p14:creationId xmlns:p14="http://schemas.microsoft.com/office/powerpoint/2010/main" val="3121241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FD6CB4C8-9800-2922-61D6-6C1CDCF93FDC}"/>
              </a:ext>
            </a:extLst>
          </p:cNvPr>
          <p:cNvSpPr txBox="1"/>
          <p:nvPr/>
        </p:nvSpPr>
        <p:spPr>
          <a:xfrm>
            <a:off x="3073349" y="425869"/>
            <a:ext cx="6405387" cy="646331"/>
          </a:xfrm>
          <a:prstGeom prst="rect">
            <a:avLst/>
          </a:prstGeom>
          <a:noFill/>
        </p:spPr>
        <p:txBody>
          <a:bodyPr wrap="square" rtlCol="0">
            <a:spAutoFit/>
          </a:bodyPr>
          <a:lstStyle/>
          <a:p>
            <a:r>
              <a:rPr lang="en-GB" sz="3600" b="1" dirty="0">
                <a:latin typeface="Comic Sans MS" panose="030F0702030302020204" pitchFamily="66" charset="0"/>
              </a:rPr>
              <a:t>Let’s look at Second Level…</a:t>
            </a:r>
          </a:p>
        </p:txBody>
      </p:sp>
      <p:sp>
        <p:nvSpPr>
          <p:cNvPr id="3" name="TextBox 2">
            <a:extLst>
              <a:ext uri="{FF2B5EF4-FFF2-40B4-BE49-F238E27FC236}">
                <a16:creationId xmlns:a16="http://schemas.microsoft.com/office/drawing/2014/main" id="{45D882D6-32F7-2B22-BF90-47DA943544CF}"/>
              </a:ext>
            </a:extLst>
          </p:cNvPr>
          <p:cNvSpPr txBox="1"/>
          <p:nvPr/>
        </p:nvSpPr>
        <p:spPr>
          <a:xfrm>
            <a:off x="805416" y="1072200"/>
            <a:ext cx="6097772" cy="5355312"/>
          </a:xfrm>
          <a:prstGeom prst="rect">
            <a:avLst/>
          </a:prstGeom>
          <a:noFill/>
        </p:spPr>
        <p:txBody>
          <a:bodyPr wrap="square">
            <a:spAutoFit/>
          </a:bodyPr>
          <a:lstStyle/>
          <a:p>
            <a:pPr algn="ctr" fontAlgn="base"/>
            <a:r>
              <a:rPr lang="en-GB" b="1" i="0" u="sng" dirty="0">
                <a:effectLst/>
                <a:latin typeface="Comic Sans MS" panose="030F0702030302020204" pitchFamily="66" charset="0"/>
              </a:rPr>
              <a:t>Difference Between Nocturnal and Diurnal Animals</a:t>
            </a:r>
          </a:p>
          <a:p>
            <a:pPr algn="just" fontAlgn="base"/>
            <a:endParaRPr lang="en-GB" b="1" dirty="0">
              <a:latin typeface="Comic Sans MS" panose="030F0702030302020204" pitchFamily="66" charset="0"/>
            </a:endParaRPr>
          </a:p>
          <a:p>
            <a:pPr algn="just" fontAlgn="base"/>
            <a:r>
              <a:rPr lang="en-GB" b="1" i="0" dirty="0">
                <a:effectLst/>
                <a:latin typeface="Comic Sans MS" panose="030F0702030302020204" pitchFamily="66" charset="0"/>
              </a:rPr>
              <a:t>Nocturnal animals </a:t>
            </a:r>
            <a:r>
              <a:rPr lang="en-GB" i="0" dirty="0">
                <a:effectLst/>
                <a:latin typeface="Comic Sans MS" panose="030F0702030302020204" pitchFamily="66" charset="0"/>
              </a:rPr>
              <a:t>are the animals that are most active during the </a:t>
            </a:r>
            <a:r>
              <a:rPr lang="en-GB" b="1" i="0" dirty="0">
                <a:effectLst/>
                <a:latin typeface="Comic Sans MS" panose="030F0702030302020204" pitchFamily="66" charset="0"/>
              </a:rPr>
              <a:t>night-time, </a:t>
            </a:r>
            <a:r>
              <a:rPr lang="en-GB" i="0" dirty="0">
                <a:effectLst/>
                <a:latin typeface="Comic Sans MS" panose="030F0702030302020204" pitchFamily="66" charset="0"/>
              </a:rPr>
              <a:t>and</a:t>
            </a:r>
            <a:r>
              <a:rPr lang="en-GB" b="1" i="0" dirty="0">
                <a:effectLst/>
                <a:latin typeface="Comic Sans MS" panose="030F0702030302020204" pitchFamily="66" charset="0"/>
              </a:rPr>
              <a:t> diurnal animals </a:t>
            </a:r>
            <a:r>
              <a:rPr lang="en-GB" i="0" dirty="0">
                <a:effectLst/>
                <a:latin typeface="Comic Sans MS" panose="030F0702030302020204" pitchFamily="66" charset="0"/>
              </a:rPr>
              <a:t>are the animals that are active during the </a:t>
            </a:r>
            <a:r>
              <a:rPr lang="en-GB" b="1" i="0" dirty="0">
                <a:effectLst/>
                <a:latin typeface="Comic Sans MS" panose="030F0702030302020204" pitchFamily="66" charset="0"/>
              </a:rPr>
              <a:t>daytime.</a:t>
            </a:r>
            <a:r>
              <a:rPr lang="en-GB" b="0" i="0" dirty="0">
                <a:effectLst/>
                <a:latin typeface="Comic Sans MS" panose="030F0702030302020204" pitchFamily="66" charset="0"/>
              </a:rPr>
              <a:t> </a:t>
            </a:r>
            <a:r>
              <a:rPr lang="en-GB" dirty="0">
                <a:latin typeface="Comic Sans MS" panose="030F0702030302020204" pitchFamily="66" charset="0"/>
              </a:rPr>
              <a:t>T</a:t>
            </a:r>
            <a:r>
              <a:rPr lang="en-GB" b="0" i="0" dirty="0">
                <a:effectLst/>
                <a:latin typeface="Comic Sans MS" panose="030F0702030302020204" pitchFamily="66" charset="0"/>
              </a:rPr>
              <a:t>here are some animals are neither diurnal nor nocturnal.</a:t>
            </a:r>
            <a:endParaRPr lang="en-GB" b="1" i="0" dirty="0">
              <a:effectLst/>
              <a:latin typeface="Comic Sans MS" panose="030F0702030302020204" pitchFamily="66" charset="0"/>
            </a:endParaRPr>
          </a:p>
          <a:p>
            <a:pPr algn="just" fontAlgn="base"/>
            <a:endParaRPr lang="en-GB" b="0" i="0" dirty="0">
              <a:effectLst/>
              <a:latin typeface="Comic Sans MS" panose="030F0702030302020204" pitchFamily="66" charset="0"/>
            </a:endParaRPr>
          </a:p>
          <a:p>
            <a:pPr algn="just" fontAlgn="base"/>
            <a:r>
              <a:rPr lang="en-GB" b="0" i="0" dirty="0">
                <a:effectLst/>
                <a:latin typeface="Comic Sans MS" panose="030F0702030302020204" pitchFamily="66" charset="0"/>
              </a:rPr>
              <a:t>Hearing is an important method of sensing for nocturnal life. Nocturnal animals like fox, bats, bush babies etc. have extremely large  ear trumpets so that even a small sound can be heard and to enable them to detect the location of the sound. Nocturnal animals cannot use vision to communicate so they use sounds to communicate with their group members and animal arrivals </a:t>
            </a:r>
            <a:r>
              <a:rPr lang="en-GB" dirty="0">
                <a:latin typeface="Comic Sans MS" panose="030F0702030302020204" pitchFamily="66" charset="0"/>
              </a:rPr>
              <a:t>coming into </a:t>
            </a:r>
            <a:r>
              <a:rPr lang="en-GB" b="0" i="0" dirty="0">
                <a:effectLst/>
                <a:latin typeface="Comic Sans MS" panose="030F0702030302020204" pitchFamily="66" charset="0"/>
              </a:rPr>
              <a:t>their territory. </a:t>
            </a:r>
          </a:p>
          <a:p>
            <a:pPr algn="just" fontAlgn="base"/>
            <a:endParaRPr lang="en-GB" dirty="0">
              <a:latin typeface="Comic Sans MS" panose="030F0702030302020204" pitchFamily="66" charset="0"/>
            </a:endParaRPr>
          </a:p>
          <a:p>
            <a:pPr algn="just" fontAlgn="base"/>
            <a:r>
              <a:rPr lang="en-GB" b="0" i="0" dirty="0">
                <a:effectLst/>
                <a:latin typeface="Comic Sans MS" panose="030F0702030302020204" pitchFamily="66" charset="0"/>
              </a:rPr>
              <a:t>Some examples for nocturnal communication include; the night call of waterfowl, hooting</a:t>
            </a:r>
            <a:r>
              <a:rPr lang="en-GB" dirty="0">
                <a:latin typeface="Comic Sans MS" panose="030F0702030302020204" pitchFamily="66" charset="0"/>
              </a:rPr>
              <a:t> </a:t>
            </a:r>
            <a:r>
              <a:rPr lang="en-GB" b="0" i="0" dirty="0">
                <a:effectLst/>
                <a:latin typeface="Comic Sans MS" panose="030F0702030302020204" pitchFamily="66" charset="0"/>
              </a:rPr>
              <a:t>and screeching of nocturnal owls, roaring of crocodiles, etc.</a:t>
            </a:r>
            <a:endParaRPr lang="en-GB" b="1" i="0" dirty="0">
              <a:effectLst/>
              <a:latin typeface="Comic Sans MS" panose="030F0702030302020204" pitchFamily="66" charset="0"/>
            </a:endParaRPr>
          </a:p>
        </p:txBody>
      </p:sp>
      <p:pic>
        <p:nvPicPr>
          <p:cNvPr id="5" name="Picture 4">
            <a:extLst>
              <a:ext uri="{FF2B5EF4-FFF2-40B4-BE49-F238E27FC236}">
                <a16:creationId xmlns:a16="http://schemas.microsoft.com/office/drawing/2014/main" id="{B45D48C3-C8DB-207E-C511-24D1032ECFD9}"/>
              </a:ext>
            </a:extLst>
          </p:cNvPr>
          <p:cNvPicPr>
            <a:picLocks noChangeAspect="1"/>
          </p:cNvPicPr>
          <p:nvPr/>
        </p:nvPicPr>
        <p:blipFill>
          <a:blip r:embed="rId4"/>
          <a:stretch>
            <a:fillRect/>
          </a:stretch>
        </p:blipFill>
        <p:spPr>
          <a:xfrm>
            <a:off x="7602279" y="1199790"/>
            <a:ext cx="3700130" cy="4318508"/>
          </a:xfrm>
          <a:prstGeom prst="rect">
            <a:avLst/>
          </a:prstGeom>
        </p:spPr>
      </p:pic>
    </p:spTree>
    <p:extLst>
      <p:ext uri="{BB962C8B-B14F-4D97-AF65-F5344CB8AC3E}">
        <p14:creationId xmlns:p14="http://schemas.microsoft.com/office/powerpoint/2010/main" val="3499441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6" name="TextBox 5">
            <a:extLst>
              <a:ext uri="{FF2B5EF4-FFF2-40B4-BE49-F238E27FC236}">
                <a16:creationId xmlns:a16="http://schemas.microsoft.com/office/drawing/2014/main" id="{1D22E125-EB3F-C095-F369-11B3E0D4F0D0}"/>
              </a:ext>
            </a:extLst>
          </p:cNvPr>
          <p:cNvSpPr txBox="1"/>
          <p:nvPr/>
        </p:nvSpPr>
        <p:spPr>
          <a:xfrm>
            <a:off x="1140602" y="1255271"/>
            <a:ext cx="10450802" cy="4801314"/>
          </a:xfrm>
          <a:prstGeom prst="rect">
            <a:avLst/>
          </a:prstGeom>
          <a:noFill/>
        </p:spPr>
        <p:txBody>
          <a:bodyPr wrap="square">
            <a:spAutoFit/>
          </a:bodyPr>
          <a:lstStyle/>
          <a:p>
            <a:r>
              <a:rPr lang="en-GB" dirty="0">
                <a:latin typeface="Comic Sans MS" panose="030F0702030302020204" pitchFamily="66" charset="0"/>
              </a:rPr>
              <a:t>Research how hearing dogs are used to help those with hearing loss</a:t>
            </a:r>
          </a:p>
          <a:p>
            <a:endParaRPr lang="en-GB" dirty="0">
              <a:latin typeface="Comic Sans MS" panose="030F0702030302020204" pitchFamily="66" charset="0"/>
            </a:endParaRPr>
          </a:p>
          <a:p>
            <a:r>
              <a:rPr lang="en-GB" dirty="0">
                <a:latin typeface="Comic Sans MS" panose="030F0702030302020204" pitchFamily="66" charset="0"/>
              </a:rPr>
              <a:t>Sound insulation  - investigate which materials are good insulators e.g. to soundproof a room or as earmuffs  </a:t>
            </a:r>
            <a:r>
              <a:rPr lang="en-GB" dirty="0">
                <a:latin typeface="Comic Sans MS" panose="030F0702030302020204" pitchFamily="66" charset="0"/>
                <a:hlinkClick r:id="rId4"/>
              </a:rPr>
              <a:t>Year 4 Science: Sound - Listen Up! | Hamilton Trust (hamilton-trust.org.uk)</a:t>
            </a:r>
            <a:r>
              <a:rPr lang="en-GB" dirty="0">
                <a:latin typeface="Comic Sans MS" panose="030F0702030302020204" pitchFamily="66" charset="0"/>
              </a:rPr>
              <a:t>; </a:t>
            </a:r>
            <a:r>
              <a:rPr lang="en-GB" dirty="0">
                <a:latin typeface="Comic Sans MS" panose="030F0702030302020204" pitchFamily="66" charset="0"/>
                <a:hlinkClick r:id="rId5"/>
              </a:rPr>
              <a:t>Sound Experiment - properties of materials (science-sparks.com)</a:t>
            </a:r>
            <a:endParaRPr lang="en-GB" dirty="0">
              <a:latin typeface="Comic Sans MS" panose="030F0702030302020204" pitchFamily="66" charset="0"/>
            </a:endParaRPr>
          </a:p>
          <a:p>
            <a:endParaRPr lang="en-GB" dirty="0">
              <a:latin typeface="Comic Sans MS" panose="030F0702030302020204" pitchFamily="66" charset="0"/>
            </a:endParaRPr>
          </a:p>
          <a:p>
            <a:r>
              <a:rPr lang="en-GB" sz="1800" u="sng"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hlinkClick r:id="rId6"/>
              </a:rPr>
              <a:t>bp educational service | Design a guitar activity</a:t>
            </a:r>
            <a:endParaRPr lang="en-GB" sz="1800" u="sng"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endParaRPr lang="en-GB" u="sng"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a:p>
            <a:r>
              <a:rPr lang="en-GB" sz="1800" u="sng"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hlinkClick r:id="rId7"/>
              </a:rPr>
              <a:t>Activity: Draw Your Voice! - SAE STEM @ Home™: A World of Sounds | Rise 360 (articulate.com)</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p>
            <a:r>
              <a:rPr lang="en-GB" sz="1800" u="sng"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hlinkClick r:id="rId8"/>
              </a:rPr>
              <a:t>DIY Phone Speaker (science-sparks.com)</a:t>
            </a:r>
            <a:r>
              <a:rPr lang="en-GB" sz="1800" dirty="0">
                <a:effectLst/>
                <a:latin typeface="Comic Sans MS" panose="030F0702030302020204" pitchFamily="66" charset="0"/>
                <a:ea typeface="Calibri" panose="020F0502020204030204" pitchFamily="34" charset="0"/>
                <a:cs typeface="Times New Roman" panose="02020603050405020304" pitchFamily="18" charset="0"/>
              </a:rPr>
              <a:t> </a:t>
            </a:r>
          </a:p>
          <a:p>
            <a:endParaRPr lang="en-GB" dirty="0">
              <a:latin typeface="Comic Sans MS" panose="030F0702030302020204" pitchFamily="66" charset="0"/>
              <a:ea typeface="Calibri" panose="020F0502020204030204" pitchFamily="34" charset="0"/>
              <a:cs typeface="Times New Roman" panose="02020603050405020304" pitchFamily="18" charset="0"/>
            </a:endParaRPr>
          </a:p>
          <a:p>
            <a:r>
              <a:rPr lang="en-GB" dirty="0">
                <a:latin typeface="Comic Sans MS" panose="030F0702030302020204" pitchFamily="66" charset="0"/>
                <a:ea typeface="Calibri" panose="020F0502020204030204" pitchFamily="34" charset="0"/>
                <a:cs typeface="Times New Roman" panose="02020603050405020304" pitchFamily="18" charset="0"/>
              </a:rPr>
              <a:t>Research and i</a:t>
            </a:r>
            <a:r>
              <a:rPr lang="en-GB" sz="1800" dirty="0">
                <a:effectLst/>
                <a:latin typeface="Comic Sans MS" panose="030F0702030302020204" pitchFamily="66" charset="0"/>
                <a:ea typeface="Calibri" panose="020F0502020204030204" pitchFamily="34" charset="0"/>
                <a:cs typeface="Times New Roman" panose="02020603050405020304" pitchFamily="18" charset="0"/>
              </a:rPr>
              <a:t>nvestigate echolocation:</a:t>
            </a:r>
          </a:p>
          <a:p>
            <a:r>
              <a:rPr lang="en-GB" dirty="0">
                <a:latin typeface="Comic Sans MS" panose="030F0702030302020204" pitchFamily="66" charset="0"/>
                <a:hlinkClick r:id="rId9"/>
              </a:rPr>
              <a:t>What is echolocation and which animals use it? | BBC Wildlife Magazine | Discover Wildlife</a:t>
            </a:r>
            <a:r>
              <a:rPr lang="en-GB" dirty="0">
                <a:latin typeface="Comic Sans MS" panose="030F0702030302020204" pitchFamily="66" charset="0"/>
              </a:rPr>
              <a:t>; </a:t>
            </a:r>
          </a:p>
          <a:p>
            <a:r>
              <a:rPr lang="en-GB" dirty="0">
                <a:latin typeface="Comic Sans MS" panose="030F0702030302020204" pitchFamily="66" charset="0"/>
                <a:hlinkClick r:id="rId10"/>
              </a:rPr>
              <a:t>Echolocation in Action! - Activity - </a:t>
            </a:r>
            <a:r>
              <a:rPr lang="en-GB" dirty="0" err="1">
                <a:latin typeface="Comic Sans MS" panose="030F0702030302020204" pitchFamily="66" charset="0"/>
                <a:hlinkClick r:id="rId10"/>
              </a:rPr>
              <a:t>TeachEngineering</a:t>
            </a:r>
            <a:endParaRPr lang="en-GB" sz="18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p:txBody>
      </p:sp>
      <p:sp>
        <p:nvSpPr>
          <p:cNvPr id="8" name="TextBox 7">
            <a:extLst>
              <a:ext uri="{FF2B5EF4-FFF2-40B4-BE49-F238E27FC236}">
                <a16:creationId xmlns:a16="http://schemas.microsoft.com/office/drawing/2014/main" id="{3D6BD2AF-2DE1-EBCE-3451-4B5952C8B07F}"/>
              </a:ext>
            </a:extLst>
          </p:cNvPr>
          <p:cNvSpPr txBox="1"/>
          <p:nvPr/>
        </p:nvSpPr>
        <p:spPr>
          <a:xfrm>
            <a:off x="2618509" y="366652"/>
            <a:ext cx="7596306" cy="523220"/>
          </a:xfrm>
          <a:prstGeom prst="rect">
            <a:avLst/>
          </a:prstGeom>
          <a:noFill/>
        </p:spPr>
        <p:txBody>
          <a:bodyPr wrap="square" rtlCol="0">
            <a:spAutoFit/>
          </a:bodyPr>
          <a:lstStyle/>
          <a:p>
            <a:pPr algn="ctr"/>
            <a:r>
              <a:rPr lang="en-GB" sz="2800" b="1" u="sng" dirty="0">
                <a:latin typeface="Comic Sans MS" panose="030F0702030302020204" pitchFamily="66" charset="0"/>
              </a:rPr>
              <a:t>Some ideas for extending the learning</a:t>
            </a:r>
          </a:p>
        </p:txBody>
      </p:sp>
    </p:spTree>
    <p:extLst>
      <p:ext uri="{BB962C8B-B14F-4D97-AF65-F5344CB8AC3E}">
        <p14:creationId xmlns:p14="http://schemas.microsoft.com/office/powerpoint/2010/main" val="2044370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sp>
        <p:nvSpPr>
          <p:cNvPr id="2" name="TextBox 1">
            <a:extLst>
              <a:ext uri="{FF2B5EF4-FFF2-40B4-BE49-F238E27FC236}">
                <a16:creationId xmlns:a16="http://schemas.microsoft.com/office/drawing/2014/main" id="{633B2138-9085-0340-6269-69E520AAE046}"/>
              </a:ext>
            </a:extLst>
          </p:cNvPr>
          <p:cNvSpPr txBox="1"/>
          <p:nvPr/>
        </p:nvSpPr>
        <p:spPr>
          <a:xfrm>
            <a:off x="4835202" y="222323"/>
            <a:ext cx="1929279" cy="523220"/>
          </a:xfrm>
          <a:prstGeom prst="rect">
            <a:avLst/>
          </a:prstGeom>
          <a:noFill/>
        </p:spPr>
        <p:txBody>
          <a:bodyPr wrap="square" rtlCol="0">
            <a:spAutoFit/>
          </a:bodyPr>
          <a:lstStyle/>
          <a:p>
            <a:pPr algn="ctr"/>
            <a:r>
              <a:rPr lang="en-GB" sz="2800" b="1" u="sng" dirty="0">
                <a:latin typeface="Comic Sans MS" panose="030F0702030302020204" pitchFamily="66" charset="0"/>
              </a:rPr>
              <a:t>Resources</a:t>
            </a:r>
          </a:p>
        </p:txBody>
      </p:sp>
      <p:sp>
        <p:nvSpPr>
          <p:cNvPr id="3" name="TextBox 2">
            <a:extLst>
              <a:ext uri="{FF2B5EF4-FFF2-40B4-BE49-F238E27FC236}">
                <a16:creationId xmlns:a16="http://schemas.microsoft.com/office/drawing/2014/main" id="{6D17C0A8-F795-9B18-B28F-01A0F37EE95E}"/>
              </a:ext>
            </a:extLst>
          </p:cNvPr>
          <p:cNvSpPr txBox="1"/>
          <p:nvPr/>
        </p:nvSpPr>
        <p:spPr>
          <a:xfrm>
            <a:off x="498764" y="764024"/>
            <a:ext cx="11352810" cy="6093976"/>
          </a:xfrm>
          <a:prstGeom prst="rect">
            <a:avLst/>
          </a:prstGeom>
          <a:noFill/>
        </p:spPr>
        <p:txBody>
          <a:bodyPr wrap="square" rtlCol="0">
            <a:spAutoFit/>
          </a:bodyPr>
          <a:lstStyle/>
          <a:p>
            <a:r>
              <a:rPr lang="en-GB" sz="1500" dirty="0">
                <a:latin typeface="Comic Sans MS" panose="030F0702030302020204" pitchFamily="66" charset="0"/>
                <a:hlinkClick r:id="rId4"/>
              </a:rPr>
              <a:t>Hidden depths – </a:t>
            </a:r>
            <a:r>
              <a:rPr lang="en-GB" sz="1500" dirty="0" err="1">
                <a:latin typeface="Comic Sans MS" panose="030F0702030302020204" pitchFamily="66" charset="0"/>
                <a:hlinkClick r:id="rId4"/>
              </a:rPr>
              <a:t>Explorify</a:t>
            </a:r>
            <a:r>
              <a:rPr lang="en-GB" sz="1500" dirty="0">
                <a:latin typeface="Comic Sans MS" panose="030F0702030302020204" pitchFamily="66" charset="0"/>
              </a:rPr>
              <a:t> – Zoom In, Zoom Out: human ear</a:t>
            </a:r>
          </a:p>
          <a:p>
            <a:endParaRPr lang="en-GB" sz="1500" dirty="0">
              <a:latin typeface="Comic Sans MS" panose="030F0702030302020204" pitchFamily="66" charset="0"/>
            </a:endParaRPr>
          </a:p>
          <a:p>
            <a:r>
              <a:rPr lang="en-GB" sz="1500" dirty="0">
                <a:latin typeface="Comic Sans MS" panose="030F0702030302020204" pitchFamily="66" charset="0"/>
                <a:hlinkClick r:id="rId5"/>
              </a:rPr>
              <a:t>Pink and knobbly – </a:t>
            </a:r>
            <a:r>
              <a:rPr lang="en-GB" sz="1500" dirty="0" err="1">
                <a:latin typeface="Comic Sans MS" panose="030F0702030302020204" pitchFamily="66" charset="0"/>
                <a:hlinkClick r:id="rId5"/>
              </a:rPr>
              <a:t>Explorify</a:t>
            </a:r>
            <a:r>
              <a:rPr lang="en-GB" sz="1500" dirty="0">
                <a:latin typeface="Comic Sans MS" panose="030F0702030302020204" pitchFamily="66" charset="0"/>
              </a:rPr>
              <a:t> – Zoom In, Zoom Out: cat’s ear</a:t>
            </a:r>
          </a:p>
          <a:p>
            <a:endParaRPr lang="en-GB" sz="1500" dirty="0">
              <a:latin typeface="Comic Sans MS" panose="030F0702030302020204" pitchFamily="66" charset="0"/>
              <a:hlinkClick r:id="rId6"/>
            </a:endParaRPr>
          </a:p>
          <a:p>
            <a:r>
              <a:rPr lang="en-GB" sz="1500" dirty="0">
                <a:latin typeface="Comic Sans MS" panose="030F0702030302020204" pitchFamily="66" charset="0"/>
                <a:hlinkClick r:id="rId6"/>
              </a:rPr>
              <a:t>Rice and rhythm – </a:t>
            </a:r>
            <a:r>
              <a:rPr lang="en-GB" sz="1500" dirty="0" err="1">
                <a:latin typeface="Comic Sans MS" panose="030F0702030302020204" pitchFamily="66" charset="0"/>
                <a:hlinkClick r:id="rId6"/>
              </a:rPr>
              <a:t>Explorify</a:t>
            </a:r>
            <a:r>
              <a:rPr lang="en-GB" sz="1500" dirty="0">
                <a:latin typeface="Comic Sans MS" panose="030F0702030302020204" pitchFamily="66" charset="0"/>
              </a:rPr>
              <a:t> - </a:t>
            </a:r>
            <a:r>
              <a:rPr lang="en-GB" sz="1500" dirty="0">
                <a:solidFill>
                  <a:srgbClr val="292929"/>
                </a:solidFill>
                <a:effectLst/>
                <a:latin typeface="Comic Sans MS" panose="030F0702030302020204" pitchFamily="66" charset="0"/>
                <a:ea typeface="Times New Roman" panose="02020603050405020304" pitchFamily="18" charset="0"/>
              </a:rPr>
              <a:t>What’s Going On video to demonstrate the physical action of the vibrations when a drum is struck</a:t>
            </a:r>
          </a:p>
          <a:p>
            <a:endParaRPr lang="en-GB" sz="1500" dirty="0">
              <a:solidFill>
                <a:srgbClr val="292929"/>
              </a:solidFill>
              <a:latin typeface="Comic Sans MS" panose="030F0702030302020204" pitchFamily="66" charset="0"/>
              <a:hlinkClick r:id="rId7"/>
            </a:endParaRPr>
          </a:p>
          <a:p>
            <a:r>
              <a:rPr lang="en-GB" sz="1500" dirty="0">
                <a:latin typeface="Comic Sans MS" panose="030F0702030302020204" pitchFamily="66" charset="0"/>
                <a:hlinkClick r:id="rId7"/>
              </a:rPr>
              <a:t>Martian waves – </a:t>
            </a:r>
            <a:r>
              <a:rPr lang="en-GB" sz="1500" dirty="0" err="1">
                <a:latin typeface="Comic Sans MS" panose="030F0702030302020204" pitchFamily="66" charset="0"/>
                <a:hlinkClick r:id="rId7"/>
              </a:rPr>
              <a:t>Explorify</a:t>
            </a:r>
            <a:r>
              <a:rPr lang="en-GB" sz="1500" dirty="0">
                <a:solidFill>
                  <a:srgbClr val="292929"/>
                </a:solidFill>
                <a:latin typeface="Comic Sans MS" panose="030F0702030302020204" pitchFamily="66" charset="0"/>
              </a:rPr>
              <a:t> - </a:t>
            </a:r>
            <a:r>
              <a:rPr lang="en-GB" sz="1500" dirty="0">
                <a:solidFill>
                  <a:srgbClr val="292929"/>
                </a:solidFill>
                <a:effectLst/>
                <a:latin typeface="Comic Sans MS" panose="030F0702030302020204" pitchFamily="66" charset="0"/>
                <a:ea typeface="Times New Roman" panose="02020603050405020304" pitchFamily="18" charset="0"/>
              </a:rPr>
              <a:t>What’s Going On activity that uses a </a:t>
            </a:r>
            <a:r>
              <a:rPr lang="en-GB" sz="1500" b="1" dirty="0">
                <a:solidFill>
                  <a:srgbClr val="292929"/>
                </a:solidFill>
                <a:effectLst/>
                <a:latin typeface="Comic Sans MS" panose="030F0702030302020204" pitchFamily="66" charset="0"/>
                <a:ea typeface="Times New Roman" panose="02020603050405020304" pitchFamily="18" charset="0"/>
              </a:rPr>
              <a:t>less familiar context</a:t>
            </a:r>
            <a:r>
              <a:rPr lang="en-GB" sz="1500" dirty="0">
                <a:solidFill>
                  <a:srgbClr val="292929"/>
                </a:solidFill>
                <a:effectLst/>
                <a:latin typeface="Comic Sans MS" panose="030F0702030302020204" pitchFamily="66" charset="0"/>
                <a:ea typeface="Times New Roman" panose="02020603050405020304" pitchFamily="18" charset="0"/>
              </a:rPr>
              <a:t> for helping explain how soundwaves travel</a:t>
            </a:r>
          </a:p>
          <a:p>
            <a:endParaRPr lang="en-GB" sz="1500" dirty="0">
              <a:solidFill>
                <a:srgbClr val="292929"/>
              </a:solidFill>
              <a:latin typeface="Comic Sans MS" panose="030F0702030302020204" pitchFamily="66" charset="0"/>
            </a:endParaRPr>
          </a:p>
          <a:p>
            <a:r>
              <a:rPr lang="en-GB" sz="1500" dirty="0">
                <a:latin typeface="Comic Sans MS" panose="030F0702030302020204" pitchFamily="66" charset="0"/>
                <a:hlinkClick r:id="rId8"/>
              </a:rPr>
              <a:t>SSERC Primary 69.indd</a:t>
            </a:r>
            <a:r>
              <a:rPr lang="en-GB" sz="1500" dirty="0">
                <a:latin typeface="Comic Sans MS" panose="030F0702030302020204" pitchFamily="66" charset="0"/>
              </a:rPr>
              <a:t> – Sounds good!</a:t>
            </a:r>
          </a:p>
          <a:p>
            <a:endParaRPr lang="en-GB" sz="1500" dirty="0">
              <a:latin typeface="Comic Sans MS" panose="030F0702030302020204" pitchFamily="66" charset="0"/>
            </a:endParaRPr>
          </a:p>
          <a:p>
            <a:r>
              <a:rPr lang="en-GB" sz="1500" u="sng"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hlinkClick r:id="rId9"/>
              </a:rPr>
              <a:t>Activity: Draw Your Voice! - SAE STEM @ Home™: A World of Sounds | Rise 360 (articulate.com)</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sz="1500" dirty="0">
              <a:latin typeface="Comic Sans MS" panose="030F0702030302020204" pitchFamily="66" charset="0"/>
            </a:endParaRPr>
          </a:p>
          <a:p>
            <a:r>
              <a:rPr lang="en-GB" sz="1500" dirty="0">
                <a:latin typeface="Comic Sans MS" panose="030F0702030302020204" pitchFamily="66" charset="0"/>
                <a:hlinkClick r:id="rId10"/>
              </a:rPr>
              <a:t>https://www.youtube.com/watch?v=JJ2ebYNtFUA</a:t>
            </a:r>
            <a:r>
              <a:rPr lang="en-GB" sz="1500" dirty="0">
                <a:latin typeface="Comic Sans MS" panose="030F0702030302020204" pitchFamily="66" charset="0"/>
              </a:rPr>
              <a:t> – animal communication</a:t>
            </a:r>
          </a:p>
          <a:p>
            <a:endParaRPr lang="en-GB" sz="1500" dirty="0">
              <a:latin typeface="Comic Sans MS" panose="030F0702030302020204" pitchFamily="66" charset="0"/>
            </a:endParaRPr>
          </a:p>
          <a:p>
            <a:r>
              <a:rPr lang="en-GB" sz="1500" dirty="0">
                <a:latin typeface="Comic Sans MS" panose="030F0702030302020204" pitchFamily="66" charset="0"/>
                <a:hlinkClick r:id="rId11"/>
              </a:rPr>
              <a:t>https://en.wikipedia.org/wiki/Singing_sand</a:t>
            </a:r>
            <a:r>
              <a:rPr lang="en-GB" sz="1500" dirty="0">
                <a:latin typeface="Comic Sans MS" panose="030F0702030302020204" pitchFamily="66" charset="0"/>
              </a:rPr>
              <a:t> </a:t>
            </a:r>
          </a:p>
          <a:p>
            <a:endParaRPr lang="en-GB" sz="1500" dirty="0">
              <a:latin typeface="Comic Sans MS" panose="030F0702030302020204" pitchFamily="66" charset="0"/>
            </a:endParaRPr>
          </a:p>
          <a:p>
            <a:r>
              <a:rPr lang="en-GB" sz="1500" dirty="0">
                <a:latin typeface="Comic Sans MS" panose="030F0702030302020204" pitchFamily="66" charset="0"/>
                <a:hlinkClick r:id="rId12"/>
              </a:rPr>
              <a:t>https://www.stem.org.uk/system/files/elibrary-resources/legacy_files_migrated/37576-36529-NL%20-%20Music%20to%20the%20Ears.pdf</a:t>
            </a:r>
            <a:r>
              <a:rPr lang="en-GB" sz="1500" dirty="0">
                <a:latin typeface="Comic Sans MS" panose="030F0702030302020204" pitchFamily="66" charset="0"/>
              </a:rPr>
              <a:t> </a:t>
            </a:r>
          </a:p>
          <a:p>
            <a:endParaRPr lang="en-GB" sz="1500" dirty="0">
              <a:latin typeface="Comic Sans MS" panose="030F0702030302020204" pitchFamily="66" charset="0"/>
            </a:endParaRPr>
          </a:p>
          <a:p>
            <a:r>
              <a:rPr lang="en-GB" sz="1500" dirty="0">
                <a:latin typeface="Comic Sans MS" panose="030F0702030302020204" pitchFamily="66" charset="0"/>
                <a:hlinkClick r:id="rId13"/>
              </a:rPr>
              <a:t>| STEM</a:t>
            </a:r>
            <a:r>
              <a:rPr lang="en-GB" sz="1500" dirty="0">
                <a:latin typeface="Comic Sans MS" panose="030F0702030302020204" pitchFamily="66" charset="0"/>
              </a:rPr>
              <a:t> – ‘Sounds like Science pack’ by the British Science Association</a:t>
            </a:r>
          </a:p>
          <a:p>
            <a:endParaRPr lang="en-GB" sz="1500" dirty="0">
              <a:latin typeface="Comic Sans MS" panose="030F0702030302020204" pitchFamily="66" charset="0"/>
            </a:endParaRPr>
          </a:p>
          <a:p>
            <a:r>
              <a:rPr lang="en-GB" sz="1500" dirty="0">
                <a:latin typeface="Comic Sans MS" panose="030F0702030302020204" pitchFamily="66" charset="0"/>
                <a:hlinkClick r:id="rId14"/>
              </a:rPr>
              <a:t>Recording Solar Sounds - Twig Science Reporter</a:t>
            </a:r>
            <a:endParaRPr lang="en-GB" sz="1500" dirty="0">
              <a:latin typeface="Comic Sans MS" panose="030F0702030302020204" pitchFamily="66" charset="0"/>
            </a:endParaRPr>
          </a:p>
          <a:p>
            <a:endParaRPr lang="en-GB" sz="1500" dirty="0">
              <a:latin typeface="Comic Sans MS" panose="030F0702030302020204" pitchFamily="66" charset="0"/>
            </a:endParaRPr>
          </a:p>
          <a:p>
            <a:r>
              <a:rPr lang="en-GB" sz="1500" dirty="0">
                <a:latin typeface="Comic Sans MS" panose="030F0702030302020204" pitchFamily="66" charset="0"/>
                <a:hlinkClick r:id="rId15"/>
              </a:rPr>
              <a:t>Issue 19: 5 facts about animal communication - Twig Science Reporter</a:t>
            </a:r>
            <a:endParaRPr lang="en-GB" sz="1500" dirty="0">
              <a:latin typeface="Comic Sans MS" panose="030F0702030302020204" pitchFamily="66" charset="0"/>
            </a:endParaRPr>
          </a:p>
        </p:txBody>
      </p:sp>
    </p:spTree>
    <p:extLst>
      <p:ext uri="{BB962C8B-B14F-4D97-AF65-F5344CB8AC3E}">
        <p14:creationId xmlns:p14="http://schemas.microsoft.com/office/powerpoint/2010/main" val="3216813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3"/>
          <a:stretch>
            <a:fillRect/>
          </a:stretch>
        </p:blipFill>
        <p:spPr>
          <a:xfrm>
            <a:off x="9975824" y="5635925"/>
            <a:ext cx="1615580" cy="841321"/>
          </a:xfrm>
          <a:prstGeom prst="rect">
            <a:avLst/>
          </a:prstGeom>
        </p:spPr>
      </p:pic>
      <p:pic>
        <p:nvPicPr>
          <p:cNvPr id="6" name="Picture 5">
            <a:extLst>
              <a:ext uri="{FF2B5EF4-FFF2-40B4-BE49-F238E27FC236}">
                <a16:creationId xmlns:a16="http://schemas.microsoft.com/office/drawing/2014/main" id="{1AB2B030-39EA-7572-1650-7B3DB6FBC5A1}"/>
              </a:ext>
            </a:extLst>
          </p:cNvPr>
          <p:cNvPicPr>
            <a:picLocks noChangeAspect="1"/>
          </p:cNvPicPr>
          <p:nvPr/>
        </p:nvPicPr>
        <p:blipFill>
          <a:blip r:embed="rId4"/>
          <a:stretch>
            <a:fillRect/>
          </a:stretch>
        </p:blipFill>
        <p:spPr>
          <a:xfrm>
            <a:off x="873704" y="856332"/>
            <a:ext cx="5610223" cy="4029748"/>
          </a:xfrm>
          <a:prstGeom prst="rect">
            <a:avLst/>
          </a:prstGeom>
        </p:spPr>
      </p:pic>
      <p:sp>
        <p:nvSpPr>
          <p:cNvPr id="9" name="TextBox 8">
            <a:extLst>
              <a:ext uri="{FF2B5EF4-FFF2-40B4-BE49-F238E27FC236}">
                <a16:creationId xmlns:a16="http://schemas.microsoft.com/office/drawing/2014/main" id="{9371D472-0A9A-FEF2-5DF9-A0FF7D0C77A3}"/>
              </a:ext>
            </a:extLst>
          </p:cNvPr>
          <p:cNvSpPr txBox="1"/>
          <p:nvPr/>
        </p:nvSpPr>
        <p:spPr>
          <a:xfrm>
            <a:off x="0" y="5687252"/>
            <a:ext cx="9868395" cy="523220"/>
          </a:xfrm>
          <a:prstGeom prst="rect">
            <a:avLst/>
          </a:prstGeom>
          <a:noFill/>
        </p:spPr>
        <p:txBody>
          <a:bodyPr wrap="square">
            <a:spAutoFit/>
          </a:bodyPr>
          <a:lstStyle/>
          <a:p>
            <a:pPr algn="ctr"/>
            <a:r>
              <a:rPr lang="en-GB" sz="2800" dirty="0">
                <a:latin typeface="Comic Sans MS" panose="030F0702030302020204" pitchFamily="66" charset="0"/>
                <a:hlinkClick r:id="rId5"/>
              </a:rPr>
              <a:t>https://forms.office.com/e/288WdDnHnt</a:t>
            </a:r>
            <a:r>
              <a:rPr lang="en-GB" sz="2800" dirty="0">
                <a:latin typeface="Comic Sans MS" panose="030F0702030302020204" pitchFamily="66" charset="0"/>
              </a:rPr>
              <a:t> </a:t>
            </a:r>
          </a:p>
        </p:txBody>
      </p:sp>
      <p:pic>
        <p:nvPicPr>
          <p:cNvPr id="11" name="Picture 10">
            <a:extLst>
              <a:ext uri="{FF2B5EF4-FFF2-40B4-BE49-F238E27FC236}">
                <a16:creationId xmlns:a16="http://schemas.microsoft.com/office/drawing/2014/main" id="{5D60B609-9DA5-0D00-80F7-A60E00E3ECDE}"/>
              </a:ext>
            </a:extLst>
          </p:cNvPr>
          <p:cNvPicPr>
            <a:picLocks noChangeAspect="1"/>
          </p:cNvPicPr>
          <p:nvPr/>
        </p:nvPicPr>
        <p:blipFill>
          <a:blip r:embed="rId6"/>
          <a:stretch>
            <a:fillRect/>
          </a:stretch>
        </p:blipFill>
        <p:spPr>
          <a:xfrm>
            <a:off x="7290900" y="856332"/>
            <a:ext cx="4027395" cy="4027395"/>
          </a:xfrm>
          <a:prstGeom prst="rect">
            <a:avLst/>
          </a:prstGeom>
        </p:spPr>
      </p:pic>
    </p:spTree>
    <p:extLst>
      <p:ext uri="{BB962C8B-B14F-4D97-AF65-F5344CB8AC3E}">
        <p14:creationId xmlns:p14="http://schemas.microsoft.com/office/powerpoint/2010/main" val="86402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pic>
        <p:nvPicPr>
          <p:cNvPr id="6" name="Picture 5">
            <a:extLst>
              <a:ext uri="{FF2B5EF4-FFF2-40B4-BE49-F238E27FC236}">
                <a16:creationId xmlns:a16="http://schemas.microsoft.com/office/drawing/2014/main" id="{7476EAA2-03E1-1176-3C31-BA2EF43CAE83}"/>
              </a:ext>
            </a:extLst>
          </p:cNvPr>
          <p:cNvPicPr>
            <a:picLocks noChangeAspect="1"/>
          </p:cNvPicPr>
          <p:nvPr/>
        </p:nvPicPr>
        <p:blipFill>
          <a:blip r:embed="rId5"/>
          <a:stretch>
            <a:fillRect/>
          </a:stretch>
        </p:blipFill>
        <p:spPr>
          <a:xfrm>
            <a:off x="9232242" y="259252"/>
            <a:ext cx="1487163" cy="1190238"/>
          </a:xfrm>
          <a:prstGeom prst="rect">
            <a:avLst/>
          </a:prstGeom>
        </p:spPr>
      </p:pic>
      <p:sp>
        <p:nvSpPr>
          <p:cNvPr id="3" name="TextBox 2">
            <a:extLst>
              <a:ext uri="{FF2B5EF4-FFF2-40B4-BE49-F238E27FC236}">
                <a16:creationId xmlns:a16="http://schemas.microsoft.com/office/drawing/2014/main" id="{800B244C-4B0C-DA65-6485-925320DB4B81}"/>
              </a:ext>
            </a:extLst>
          </p:cNvPr>
          <p:cNvSpPr txBox="1"/>
          <p:nvPr/>
        </p:nvSpPr>
        <p:spPr>
          <a:xfrm>
            <a:off x="203199" y="937505"/>
            <a:ext cx="6389592" cy="5632311"/>
          </a:xfrm>
          <a:prstGeom prst="rect">
            <a:avLst/>
          </a:prstGeom>
          <a:noFill/>
        </p:spPr>
        <p:txBody>
          <a:bodyPr wrap="square">
            <a:spAutoFit/>
          </a:bodyPr>
          <a:lstStyle/>
          <a:p>
            <a:pPr marL="285750" indent="-285750" algn="just">
              <a:buFont typeface="Wingdings" panose="05000000000000000000" pitchFamily="2" charset="2"/>
              <a:buChar char="Ø"/>
              <a:defRPr/>
            </a:pPr>
            <a:r>
              <a:rPr lang="en-GB" sz="1800" b="1" dirty="0">
                <a:latin typeface="Comic Sans MS" panose="030F0702030302020204" pitchFamily="66" charset="0"/>
              </a:rPr>
              <a:t>Sound</a:t>
            </a:r>
            <a:r>
              <a:rPr lang="en-GB" sz="1800" dirty="0">
                <a:latin typeface="Comic Sans MS" panose="030F0702030302020204" pitchFamily="66" charset="0"/>
              </a:rPr>
              <a:t> is created when </a:t>
            </a:r>
            <a:r>
              <a:rPr lang="en-GB" dirty="0">
                <a:latin typeface="Comic Sans MS" panose="030F0702030302020204" pitchFamily="66" charset="0"/>
              </a:rPr>
              <a:t>objects</a:t>
            </a:r>
            <a:r>
              <a:rPr lang="en-GB" b="1" dirty="0">
                <a:latin typeface="Comic Sans MS" panose="030F0702030302020204" pitchFamily="66" charset="0"/>
              </a:rPr>
              <a:t> </a:t>
            </a:r>
            <a:r>
              <a:rPr lang="en-GB" sz="1800" b="1" dirty="0">
                <a:latin typeface="Comic Sans MS" panose="030F0702030302020204" pitchFamily="66" charset="0"/>
              </a:rPr>
              <a:t>vibrate. </a:t>
            </a:r>
            <a:r>
              <a:rPr lang="en-GB" sz="1800" dirty="0">
                <a:latin typeface="Comic Sans MS" panose="030F0702030302020204" pitchFamily="66" charset="0"/>
              </a:rPr>
              <a:t>The vibration (waves of energy) makes the </a:t>
            </a:r>
            <a:r>
              <a:rPr lang="en-GB" sz="1800" b="1" dirty="0">
                <a:latin typeface="Comic Sans MS" panose="030F0702030302020204" pitchFamily="66" charset="0"/>
              </a:rPr>
              <a:t>air molecules</a:t>
            </a:r>
            <a:r>
              <a:rPr lang="en-GB" sz="1800" dirty="0">
                <a:latin typeface="Comic Sans MS" panose="030F0702030302020204" pitchFamily="66" charset="0"/>
              </a:rPr>
              <a:t> around the object vibrate  and those vibrations travel through the air or another medium (solid, liquid or gas) to the ear. </a:t>
            </a:r>
            <a:endParaRPr lang="en-GB" dirty="0">
              <a:latin typeface="Comic Sans MS" panose="030F0702030302020204" pitchFamily="66" charset="0"/>
            </a:endParaRPr>
          </a:p>
          <a:p>
            <a:pPr marL="285750" indent="-285750" algn="just">
              <a:buFont typeface="Wingdings" panose="05000000000000000000" pitchFamily="2" charset="2"/>
              <a:buChar char="Ø"/>
              <a:defRPr/>
            </a:pPr>
            <a:r>
              <a:rPr lang="en-GB" sz="1800" dirty="0">
                <a:latin typeface="Comic Sans MS" panose="030F0702030302020204" pitchFamily="66" charset="0"/>
              </a:rPr>
              <a:t>The stronger the vibrations, the louder the sound. </a:t>
            </a:r>
            <a:endParaRPr lang="en-GB" dirty="0">
              <a:latin typeface="Comic Sans MS" panose="030F0702030302020204" pitchFamily="66" charset="0"/>
            </a:endParaRPr>
          </a:p>
          <a:p>
            <a:pPr marL="285750" indent="-285750" algn="just">
              <a:buFont typeface="Wingdings" panose="05000000000000000000" pitchFamily="2" charset="2"/>
              <a:buChar char="Ø"/>
              <a:defRPr/>
            </a:pPr>
            <a:r>
              <a:rPr lang="en-GB" sz="1800" dirty="0">
                <a:latin typeface="Comic Sans MS" panose="030F0702030302020204" pitchFamily="66" charset="0"/>
              </a:rPr>
              <a:t>Sounds are fainter the further you get from the sound source.</a:t>
            </a:r>
            <a:r>
              <a:rPr lang="en-GB" sz="1800" b="1" dirty="0">
                <a:latin typeface="Comic Sans MS" panose="030F0702030302020204" pitchFamily="66" charset="0"/>
              </a:rPr>
              <a:t> </a:t>
            </a:r>
          </a:p>
          <a:p>
            <a:pPr marL="285750" indent="-285750" algn="just">
              <a:buFont typeface="Wingdings" panose="05000000000000000000" pitchFamily="2" charset="2"/>
              <a:buChar char="Ø"/>
              <a:defRPr/>
            </a:pPr>
            <a:r>
              <a:rPr lang="en-GB" sz="1800" dirty="0">
                <a:latin typeface="Comic Sans MS" panose="030F0702030302020204" pitchFamily="66" charset="0"/>
              </a:rPr>
              <a:t>Sound</a:t>
            </a:r>
            <a:r>
              <a:rPr lang="en-GB" sz="1800" b="1" dirty="0">
                <a:latin typeface="Comic Sans MS" panose="030F0702030302020204" pitchFamily="66" charset="0"/>
              </a:rPr>
              <a:t> </a:t>
            </a:r>
            <a:r>
              <a:rPr lang="en-GB" sz="1800" dirty="0">
                <a:solidFill>
                  <a:srgbClr val="292929"/>
                </a:solidFill>
                <a:effectLst/>
                <a:latin typeface="Comic Sans MS" panose="030F0702030302020204" pitchFamily="66" charset="0"/>
                <a:ea typeface="Times New Roman" panose="02020603050405020304" pitchFamily="18" charset="0"/>
                <a:cs typeface="Times New Roman" panose="02020603050405020304" pitchFamily="18" charset="0"/>
              </a:rPr>
              <a:t>waves need a medium (like air or water) to travel through. </a:t>
            </a:r>
            <a:endParaRPr lang="en-GB" dirty="0">
              <a:solidFill>
                <a:srgbClr val="292929"/>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defRPr/>
            </a:pPr>
            <a:r>
              <a:rPr lang="en-GB" sz="1800" dirty="0">
                <a:latin typeface="Comic Sans MS" panose="030F0702030302020204" pitchFamily="66" charset="0"/>
              </a:rPr>
              <a:t>Sound changes depending on how fast or slow an object vibrates to make sound waves. </a:t>
            </a:r>
          </a:p>
          <a:p>
            <a:pPr marL="285750" indent="-285750" algn="just">
              <a:buFont typeface="Wingdings" panose="05000000000000000000" pitchFamily="2" charset="2"/>
              <a:buChar char="Ø"/>
              <a:defRPr/>
            </a:pPr>
            <a:r>
              <a:rPr lang="en-GB" sz="1800" b="1" dirty="0">
                <a:latin typeface="Comic Sans MS" panose="030F0702030302020204" pitchFamily="66" charset="0"/>
              </a:rPr>
              <a:t>Pitch </a:t>
            </a:r>
            <a:r>
              <a:rPr lang="en-GB" sz="1800" dirty="0">
                <a:latin typeface="Comic Sans MS" panose="030F0702030302020204" pitchFamily="66" charset="0"/>
              </a:rPr>
              <a:t>is the quality of a sound (high or low) </a:t>
            </a:r>
            <a:r>
              <a:rPr lang="en-GB" sz="1800" b="1" dirty="0">
                <a:latin typeface="Comic Sans MS" panose="030F0702030302020204" pitchFamily="66" charset="0"/>
              </a:rPr>
              <a:t>and depends on the speed of the vibrations. </a:t>
            </a:r>
            <a:r>
              <a:rPr lang="en-GB" sz="1800" dirty="0">
                <a:latin typeface="Comic Sans MS" panose="030F0702030302020204" pitchFamily="66" charset="0"/>
              </a:rPr>
              <a:t>Different materials produce different pitches; if an object vibrates quickly, we hear a high-pitched sound, and if an object vibrates slowly, we hear a low-pitched sound. </a:t>
            </a:r>
          </a:p>
          <a:p>
            <a:pPr marL="285750" indent="-285750" algn="just">
              <a:buFont typeface="Wingdings" panose="05000000000000000000" pitchFamily="2" charset="2"/>
              <a:buChar char="Ø"/>
              <a:defRPr/>
            </a:pPr>
            <a:r>
              <a:rPr lang="en-GB" sz="1800" dirty="0">
                <a:latin typeface="Comic Sans MS" panose="030F0702030302020204" pitchFamily="66" charset="0"/>
              </a:rPr>
              <a:t>Sounds are usually a mixture of lots of different kinds of sound waves.</a:t>
            </a:r>
          </a:p>
          <a:p>
            <a:pPr marL="285750" indent="-285750" algn="just">
              <a:buFont typeface="Wingdings" panose="05000000000000000000" pitchFamily="2" charset="2"/>
              <a:buChar char="Ø"/>
              <a:defRPr/>
            </a:pPr>
            <a:r>
              <a:rPr lang="en-GB" dirty="0">
                <a:latin typeface="Comic Sans MS" panose="030F0702030302020204" pitchFamily="66" charset="0"/>
              </a:rPr>
              <a:t>The scientific study of sound waves is known as </a:t>
            </a:r>
            <a:r>
              <a:rPr lang="en-GB" b="1" dirty="0">
                <a:latin typeface="Comic Sans MS" panose="030F0702030302020204" pitchFamily="66" charset="0"/>
              </a:rPr>
              <a:t>acoustics</a:t>
            </a:r>
            <a:r>
              <a:rPr lang="en-GB" dirty="0">
                <a:latin typeface="Comic Sans MS" panose="030F0702030302020204" pitchFamily="66" charset="0"/>
              </a:rPr>
              <a:t>.</a:t>
            </a:r>
            <a:endParaRPr lang="en-GB" sz="1800" dirty="0">
              <a:latin typeface="Comic Sans MS" panose="030F0702030302020204" pitchFamily="66" charset="0"/>
            </a:endParaRPr>
          </a:p>
        </p:txBody>
      </p:sp>
      <p:sp>
        <p:nvSpPr>
          <p:cNvPr id="5" name="TextBox 4">
            <a:extLst>
              <a:ext uri="{FF2B5EF4-FFF2-40B4-BE49-F238E27FC236}">
                <a16:creationId xmlns:a16="http://schemas.microsoft.com/office/drawing/2014/main" id="{920A583D-1AB7-E52A-B1AE-5DC8FFA7DE04}"/>
              </a:ext>
            </a:extLst>
          </p:cNvPr>
          <p:cNvSpPr txBox="1"/>
          <p:nvPr/>
        </p:nvSpPr>
        <p:spPr>
          <a:xfrm>
            <a:off x="3872143" y="208040"/>
            <a:ext cx="4925627" cy="646331"/>
          </a:xfrm>
          <a:prstGeom prst="rect">
            <a:avLst/>
          </a:prstGeom>
          <a:noFill/>
        </p:spPr>
        <p:txBody>
          <a:bodyPr wrap="square" rtlCol="0">
            <a:spAutoFit/>
          </a:bodyPr>
          <a:lstStyle/>
          <a:p>
            <a:r>
              <a:rPr lang="en-GB" sz="3600" b="1" dirty="0">
                <a:latin typeface="Comic Sans MS" panose="030F0702030302020204" pitchFamily="66" charset="0"/>
              </a:rPr>
              <a:t>Background science… </a:t>
            </a:r>
          </a:p>
        </p:txBody>
      </p:sp>
      <p:pic>
        <p:nvPicPr>
          <p:cNvPr id="7" name="Online Media 6" title="What is Sound? | Physics for Kids | SciShow Kids">
            <a:hlinkClick r:id="" action="ppaction://media"/>
            <a:extLst>
              <a:ext uri="{FF2B5EF4-FFF2-40B4-BE49-F238E27FC236}">
                <a16:creationId xmlns:a16="http://schemas.microsoft.com/office/drawing/2014/main" id="{AAC51DA4-AB12-934F-3AB9-79E8ED391A16}"/>
              </a:ext>
            </a:extLst>
          </p:cNvPr>
          <p:cNvPicPr>
            <a:picLocks noRot="1" noChangeAspect="1"/>
          </p:cNvPicPr>
          <p:nvPr>
            <a:videoFile r:link="rId1"/>
          </p:nvPr>
        </p:nvPicPr>
        <p:blipFill>
          <a:blip r:embed="rId6"/>
          <a:stretch>
            <a:fillRect/>
          </a:stretch>
        </p:blipFill>
        <p:spPr>
          <a:xfrm>
            <a:off x="6782540" y="1703071"/>
            <a:ext cx="5206261" cy="3774451"/>
          </a:xfrm>
          <a:prstGeom prst="rect">
            <a:avLst/>
          </a:prstGeom>
        </p:spPr>
      </p:pic>
    </p:spTree>
    <p:extLst>
      <p:ext uri="{BB962C8B-B14F-4D97-AF65-F5344CB8AC3E}">
        <p14:creationId xmlns:p14="http://schemas.microsoft.com/office/powerpoint/2010/main" val="18099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pic>
        <p:nvPicPr>
          <p:cNvPr id="5" name="Online Media 4" title="Operation Ouch -  Vocal Cords | Science Experiments">
            <a:hlinkClick r:id="" action="ppaction://media"/>
            <a:extLst>
              <a:ext uri="{FF2B5EF4-FFF2-40B4-BE49-F238E27FC236}">
                <a16:creationId xmlns:a16="http://schemas.microsoft.com/office/drawing/2014/main" id="{511F3485-5C14-D20E-B58A-2ECB8E6E0082}"/>
              </a:ext>
            </a:extLst>
          </p:cNvPr>
          <p:cNvPicPr>
            <a:picLocks noRot="1" noChangeAspect="1"/>
          </p:cNvPicPr>
          <p:nvPr>
            <a:videoFile r:link="rId1"/>
          </p:nvPr>
        </p:nvPicPr>
        <p:blipFill>
          <a:blip r:embed="rId5"/>
          <a:stretch>
            <a:fillRect/>
          </a:stretch>
        </p:blipFill>
        <p:spPr>
          <a:xfrm>
            <a:off x="4181383" y="3185008"/>
            <a:ext cx="5721342" cy="3139715"/>
          </a:xfrm>
          <a:prstGeom prst="rect">
            <a:avLst/>
          </a:prstGeom>
        </p:spPr>
      </p:pic>
      <p:sp>
        <p:nvSpPr>
          <p:cNvPr id="7" name="TextBox 6">
            <a:extLst>
              <a:ext uri="{FF2B5EF4-FFF2-40B4-BE49-F238E27FC236}">
                <a16:creationId xmlns:a16="http://schemas.microsoft.com/office/drawing/2014/main" id="{0E29E889-CD22-62F2-FB02-34187E90172A}"/>
              </a:ext>
            </a:extLst>
          </p:cNvPr>
          <p:cNvSpPr txBox="1"/>
          <p:nvPr/>
        </p:nvSpPr>
        <p:spPr>
          <a:xfrm>
            <a:off x="520343" y="956253"/>
            <a:ext cx="11180426" cy="646331"/>
          </a:xfrm>
          <a:prstGeom prst="rect">
            <a:avLst/>
          </a:prstGeom>
          <a:noFill/>
        </p:spPr>
        <p:txBody>
          <a:bodyPr wrap="square">
            <a:spAutoFit/>
          </a:bodyPr>
          <a:lstStyle/>
          <a:p>
            <a:pPr algn="just"/>
            <a:r>
              <a:rPr lang="en-GB" dirty="0">
                <a:latin typeface="Comic Sans MS" panose="030F0702030302020204" pitchFamily="66" charset="0"/>
              </a:rPr>
              <a:t>Learners can feel the vibrations made as they talk by gently pressing their fingers against the base of their throat whilst talking or singing.</a:t>
            </a:r>
            <a:endParaRPr lang="en-GB" dirty="0"/>
          </a:p>
        </p:txBody>
      </p:sp>
      <p:sp>
        <p:nvSpPr>
          <p:cNvPr id="11" name="TextBox 10">
            <a:extLst>
              <a:ext uri="{FF2B5EF4-FFF2-40B4-BE49-F238E27FC236}">
                <a16:creationId xmlns:a16="http://schemas.microsoft.com/office/drawing/2014/main" id="{92AD63C7-30D4-F8E2-A012-332A41EDDD33}"/>
              </a:ext>
            </a:extLst>
          </p:cNvPr>
          <p:cNvSpPr txBox="1"/>
          <p:nvPr/>
        </p:nvSpPr>
        <p:spPr>
          <a:xfrm>
            <a:off x="1645920" y="1663331"/>
            <a:ext cx="7816837" cy="923330"/>
          </a:xfrm>
          <a:prstGeom prst="rect">
            <a:avLst/>
          </a:prstGeom>
          <a:noFill/>
        </p:spPr>
        <p:txBody>
          <a:bodyPr wrap="square">
            <a:spAutoFit/>
          </a:bodyPr>
          <a:lstStyle/>
          <a:p>
            <a:r>
              <a:rPr lang="en-GB" dirty="0">
                <a:latin typeface="Comic Sans MS" panose="030F0702030302020204" pitchFamily="66" charset="0"/>
              </a:rPr>
              <a:t>Say ‘Ahh’ or sing, or him or laugh! Can you feel the vibrations from your vocal cords?</a:t>
            </a:r>
          </a:p>
          <a:p>
            <a:r>
              <a:rPr lang="en-GB" dirty="0">
                <a:latin typeface="Comic Sans MS" panose="030F0702030302020204" pitchFamily="66" charset="0"/>
              </a:rPr>
              <a:t>The vibrations feel stronger when a louder sound is made – try it! </a:t>
            </a:r>
          </a:p>
        </p:txBody>
      </p:sp>
      <p:sp>
        <p:nvSpPr>
          <p:cNvPr id="18" name="Speech Bubble: Oval 17">
            <a:extLst>
              <a:ext uri="{FF2B5EF4-FFF2-40B4-BE49-F238E27FC236}">
                <a16:creationId xmlns:a16="http://schemas.microsoft.com/office/drawing/2014/main" id="{A5D96C9D-3806-9F9E-0A1B-3E0C164B11CC}"/>
              </a:ext>
            </a:extLst>
          </p:cNvPr>
          <p:cNvSpPr/>
          <p:nvPr/>
        </p:nvSpPr>
        <p:spPr>
          <a:xfrm>
            <a:off x="9631328" y="1426258"/>
            <a:ext cx="1960076" cy="1236338"/>
          </a:xfrm>
          <a:prstGeom prst="wedgeEllipseCallout">
            <a:avLst>
              <a:gd name="adj1" fmla="val -60253"/>
              <a:gd name="adj2" fmla="val 47788"/>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9C6C7F16-DB84-E4BB-62DF-47E9D4924164}"/>
              </a:ext>
            </a:extLst>
          </p:cNvPr>
          <p:cNvSpPr txBox="1"/>
          <p:nvPr/>
        </p:nvSpPr>
        <p:spPr>
          <a:xfrm>
            <a:off x="9799899" y="1780201"/>
            <a:ext cx="1622934" cy="584775"/>
          </a:xfrm>
          <a:prstGeom prst="rect">
            <a:avLst/>
          </a:prstGeom>
          <a:noFill/>
        </p:spPr>
        <p:txBody>
          <a:bodyPr wrap="square" rtlCol="0">
            <a:spAutoFit/>
          </a:bodyPr>
          <a:lstStyle/>
          <a:p>
            <a:pPr algn="ctr"/>
            <a:r>
              <a:rPr lang="en-GB" sz="3200" b="1" dirty="0">
                <a:latin typeface="Comic Sans MS" panose="030F0702030302020204" pitchFamily="66" charset="0"/>
              </a:rPr>
              <a:t>AHH!</a:t>
            </a:r>
          </a:p>
        </p:txBody>
      </p:sp>
      <p:sp>
        <p:nvSpPr>
          <p:cNvPr id="21" name="TextBox 20">
            <a:extLst>
              <a:ext uri="{FF2B5EF4-FFF2-40B4-BE49-F238E27FC236}">
                <a16:creationId xmlns:a16="http://schemas.microsoft.com/office/drawing/2014/main" id="{2E1800DC-CBB6-06F8-C912-AF92FCBDD6C5}"/>
              </a:ext>
            </a:extLst>
          </p:cNvPr>
          <p:cNvSpPr txBox="1"/>
          <p:nvPr/>
        </p:nvSpPr>
        <p:spPr>
          <a:xfrm>
            <a:off x="3569581" y="265873"/>
            <a:ext cx="5366052" cy="646331"/>
          </a:xfrm>
          <a:prstGeom prst="rect">
            <a:avLst/>
          </a:prstGeom>
          <a:noFill/>
        </p:spPr>
        <p:txBody>
          <a:bodyPr wrap="square">
            <a:spAutoFit/>
          </a:bodyPr>
          <a:lstStyle/>
          <a:p>
            <a:r>
              <a:rPr lang="en-GB" altLang="en-US" sz="3600" b="1" dirty="0">
                <a:latin typeface="Comic Sans MS" panose="030F0702030302020204" pitchFamily="66" charset="0"/>
              </a:rPr>
              <a:t>We have vocal cords!</a:t>
            </a:r>
            <a:endParaRPr lang="en-GB" sz="3600" b="1" dirty="0">
              <a:latin typeface="Comic Sans MS" panose="030F0702030302020204" pitchFamily="66" charset="0"/>
            </a:endParaRPr>
          </a:p>
        </p:txBody>
      </p:sp>
      <p:sp>
        <p:nvSpPr>
          <p:cNvPr id="23" name="TextBox 22">
            <a:extLst>
              <a:ext uri="{FF2B5EF4-FFF2-40B4-BE49-F238E27FC236}">
                <a16:creationId xmlns:a16="http://schemas.microsoft.com/office/drawing/2014/main" id="{20F95DA1-52A3-6DB7-ABC7-1CC081B7E8E1}"/>
              </a:ext>
            </a:extLst>
          </p:cNvPr>
          <p:cNvSpPr txBox="1"/>
          <p:nvPr/>
        </p:nvSpPr>
        <p:spPr>
          <a:xfrm>
            <a:off x="545731" y="4620262"/>
            <a:ext cx="3293087" cy="2031325"/>
          </a:xfrm>
          <a:prstGeom prst="rect">
            <a:avLst/>
          </a:prstGeom>
          <a:noFill/>
        </p:spPr>
        <p:txBody>
          <a:bodyPr wrap="square">
            <a:spAutoFit/>
          </a:bodyPr>
          <a:lstStyle/>
          <a:p>
            <a:pPr algn="just" eaLnBrk="1" hangingPunct="1"/>
            <a:r>
              <a:rPr lang="en-GB" altLang="en-US" dirty="0">
                <a:latin typeface="Comic Sans MS" panose="030F0702030302020204" pitchFamily="66" charset="0"/>
              </a:rPr>
              <a:t>Make your own model of a vocal cord by placing an elastic band around a cup as shown and blow quite hard through the straw! Watch the elastic band vibrate and hear the noise.</a:t>
            </a:r>
            <a:endParaRPr lang="en-GB" dirty="0">
              <a:latin typeface="Comic Sans MS" panose="030F0702030302020204" pitchFamily="66" charset="0"/>
            </a:endParaRPr>
          </a:p>
        </p:txBody>
      </p:sp>
      <p:pic>
        <p:nvPicPr>
          <p:cNvPr id="24" name="Picture 23">
            <a:extLst>
              <a:ext uri="{FF2B5EF4-FFF2-40B4-BE49-F238E27FC236}">
                <a16:creationId xmlns:a16="http://schemas.microsoft.com/office/drawing/2014/main" id="{1EE36C3D-CD9F-2110-C5D0-1074CCEAB4E4}"/>
              </a:ext>
            </a:extLst>
          </p:cNvPr>
          <p:cNvPicPr>
            <a:picLocks noChangeAspect="1"/>
          </p:cNvPicPr>
          <p:nvPr/>
        </p:nvPicPr>
        <p:blipFill>
          <a:blip r:embed="rId6"/>
          <a:stretch>
            <a:fillRect/>
          </a:stretch>
        </p:blipFill>
        <p:spPr>
          <a:xfrm>
            <a:off x="798990" y="2466166"/>
            <a:ext cx="3036163" cy="2392652"/>
          </a:xfrm>
          <a:prstGeom prst="rect">
            <a:avLst/>
          </a:prstGeom>
        </p:spPr>
      </p:pic>
    </p:spTree>
    <p:extLst>
      <p:ext uri="{BB962C8B-B14F-4D97-AF65-F5344CB8AC3E}">
        <p14:creationId xmlns:p14="http://schemas.microsoft.com/office/powerpoint/2010/main" val="41015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par>
                                <p:cTn id="13" presetID="1" presetClass="entr" presetSubtype="0" fill="hold" grpId="0" nodeType="withEffect">
                                  <p:stCondLst>
                                    <p:cond delay="2000"/>
                                  </p:stCondLst>
                                  <p:childTnLst>
                                    <p:set>
                                      <p:cBhvr>
                                        <p:cTn id="14" dur="1" fill="hold">
                                          <p:stCondLst>
                                            <p:cond delay="1999"/>
                                          </p:stCondLst>
                                        </p:cTn>
                                        <p:tgtEl>
                                          <p:spTgt spid="18"/>
                                        </p:tgtEl>
                                        <p:attrNameLst>
                                          <p:attrName>style.visibility</p:attrName>
                                        </p:attrNameLst>
                                      </p:cBhvr>
                                      <p:to>
                                        <p:strVal val="visible"/>
                                      </p:to>
                                    </p:set>
                                  </p:childTnLst>
                                </p:cTn>
                              </p:par>
                              <p:par>
                                <p:cTn id="15" presetID="10" presetClass="entr" presetSubtype="0" fill="hold" grpId="0" nodeType="withEffect">
                                  <p:stCondLst>
                                    <p:cond delay="20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childTnLst>
                                </p:cTn>
                              </p:par>
                            </p:childTnLst>
                          </p:cTn>
                        </p:par>
                        <p:par>
                          <p:cTn id="18" fill="hold">
                            <p:stCondLst>
                              <p:cond delay="4000"/>
                            </p:stCondLst>
                            <p:childTnLst>
                              <p:par>
                                <p:cTn id="19" presetID="10" presetClass="entr" presetSubtype="0" fill="hold" nodeType="afterEffect">
                                  <p:stCondLst>
                                    <p:cond delay="20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
                </p:tgtEl>
              </p:cMediaNode>
            </p:video>
          </p:childTnLst>
        </p:cTn>
      </p:par>
    </p:tnLst>
    <p:bldLst>
      <p:bldP spid="11" grpId="0"/>
      <p:bldP spid="18" grpId="0" animBg="1"/>
      <p:bldP spid="19"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2215F2B-4DF5-313A-3052-8F8D293D6C74}"/>
              </a:ext>
            </a:extLst>
          </p:cNvPr>
          <p:cNvPicPr>
            <a:picLocks noChangeAspect="1"/>
          </p:cNvPicPr>
          <p:nvPr/>
        </p:nvPicPr>
        <p:blipFill>
          <a:blip r:embed="rId4"/>
          <a:stretch>
            <a:fillRect/>
          </a:stretch>
        </p:blipFill>
        <p:spPr>
          <a:xfrm rot="1073292">
            <a:off x="9250829" y="4242193"/>
            <a:ext cx="1331446" cy="1835774"/>
          </a:xfrm>
          <a:prstGeom prst="rect">
            <a:avLst/>
          </a:prstGeom>
        </p:spPr>
      </p:pic>
      <p:pic>
        <p:nvPicPr>
          <p:cNvPr id="1026" name="Picture 2" descr="Versatility at its Finest: October 2010">
            <a:extLst>
              <a:ext uri="{FF2B5EF4-FFF2-40B4-BE49-F238E27FC236}">
                <a16:creationId xmlns:a16="http://schemas.microsoft.com/office/drawing/2014/main" id="{A9A0DD49-94B1-6457-D338-0F6A623AE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4139" y="1252050"/>
            <a:ext cx="2386997" cy="17498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6"/>
          <a:stretch>
            <a:fillRect/>
          </a:stretch>
        </p:blipFill>
        <p:spPr>
          <a:xfrm>
            <a:off x="9975824" y="5635925"/>
            <a:ext cx="1615580" cy="841321"/>
          </a:xfrm>
          <a:prstGeom prst="rect">
            <a:avLst/>
          </a:prstGeom>
        </p:spPr>
      </p:pic>
      <p:sp>
        <p:nvSpPr>
          <p:cNvPr id="6" name="TextBox 5">
            <a:extLst>
              <a:ext uri="{FF2B5EF4-FFF2-40B4-BE49-F238E27FC236}">
                <a16:creationId xmlns:a16="http://schemas.microsoft.com/office/drawing/2014/main" id="{BD068AA0-39E7-FB0C-CC80-0C8F7DF3BE05}"/>
              </a:ext>
            </a:extLst>
          </p:cNvPr>
          <p:cNvSpPr txBox="1"/>
          <p:nvPr/>
        </p:nvSpPr>
        <p:spPr>
          <a:xfrm>
            <a:off x="533184" y="1020041"/>
            <a:ext cx="3116268" cy="2246769"/>
          </a:xfrm>
          <a:prstGeom prst="rect">
            <a:avLst/>
          </a:prstGeom>
          <a:noFill/>
        </p:spPr>
        <p:txBody>
          <a:bodyPr wrap="square">
            <a:spAutoFit/>
          </a:bodyPr>
          <a:lstStyle/>
          <a:p>
            <a:pPr algn="just"/>
            <a:r>
              <a:rPr lang="en-GB" altLang="en-US" sz="1400" dirty="0">
                <a:latin typeface="Comic Sans MS" panose="030F0702030302020204" pitchFamily="66" charset="0"/>
              </a:rPr>
              <a:t>Through play, I have explored a variety of ways of making sounds.</a:t>
            </a:r>
            <a:r>
              <a:rPr lang="en-US" altLang="en-US" sz="1400" dirty="0">
                <a:latin typeface="Comic Sans MS" panose="030F0702030302020204" pitchFamily="66" charset="0"/>
              </a:rPr>
              <a:t> </a:t>
            </a:r>
            <a:r>
              <a:rPr lang="en-GB" altLang="en-US" sz="1400" b="1" dirty="0">
                <a:solidFill>
                  <a:srgbClr val="00B050"/>
                </a:solidFill>
                <a:latin typeface="Comic Sans MS" panose="030F0702030302020204" pitchFamily="66" charset="0"/>
              </a:rPr>
              <a:t>SCN 0-11a</a:t>
            </a:r>
          </a:p>
          <a:p>
            <a:pPr algn="just"/>
            <a:endParaRPr lang="en-GB" altLang="en-US" sz="1400" b="1" dirty="0">
              <a:latin typeface="Comic Sans MS" panose="030F0702030302020204" pitchFamily="66" charset="0"/>
            </a:endParaRPr>
          </a:p>
          <a:p>
            <a:pPr algn="just"/>
            <a:r>
              <a:rPr lang="en-GB" altLang="en-US" sz="1400" b="1" dirty="0">
                <a:latin typeface="Comic Sans MS" panose="030F0702030302020204" pitchFamily="66" charset="0"/>
              </a:rPr>
              <a:t>Benchmarks:</a:t>
            </a:r>
          </a:p>
          <a:p>
            <a:pPr marL="171450" indent="-171450" algn="just">
              <a:buFont typeface="Arial" panose="020B0604020202020204" pitchFamily="34" charset="0"/>
              <a:buChar char="•"/>
            </a:pPr>
            <a:r>
              <a:rPr lang="en-GB" sz="1400" dirty="0">
                <a:solidFill>
                  <a:srgbClr val="000000"/>
                </a:solidFill>
                <a:effectLst/>
                <a:highlight>
                  <a:srgbClr val="FFFF00"/>
                </a:highlight>
                <a:latin typeface="Comic Sans MS" panose="030F0702030302020204" pitchFamily="66" charset="0"/>
                <a:ea typeface="Calibri" panose="020F0502020204030204" pitchFamily="34" charset="0"/>
                <a:cs typeface="Times New Roman" panose="02020603050405020304" pitchFamily="18" charset="0"/>
              </a:rPr>
              <a:t>Predicts, then investigates, ways to make sounds louder and quieter. </a:t>
            </a:r>
            <a:endParaRPr lang="en-GB" sz="1400" dirty="0">
              <a:solidFill>
                <a:srgbClr val="000000"/>
              </a:solidFill>
              <a:highlight>
                <a:srgbClr val="FFFF00"/>
              </a:highlight>
              <a:latin typeface="Comic Sans MS" panose="030F0702030302020204" pitchFamily="66"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en-GB" sz="1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Identifies different sources of sound.</a:t>
            </a:r>
            <a:endParaRPr lang="en-GB" altLang="en-US" sz="1400" dirty="0">
              <a:latin typeface="Comic Sans MS" panose="030F0702030302020204" pitchFamily="66" charset="0"/>
            </a:endParaRPr>
          </a:p>
        </p:txBody>
      </p:sp>
      <p:sp>
        <p:nvSpPr>
          <p:cNvPr id="9" name="TextBox 8">
            <a:extLst>
              <a:ext uri="{FF2B5EF4-FFF2-40B4-BE49-F238E27FC236}">
                <a16:creationId xmlns:a16="http://schemas.microsoft.com/office/drawing/2014/main" id="{7E0B5483-06EC-3E2D-7545-84286F2DBBF7}"/>
              </a:ext>
            </a:extLst>
          </p:cNvPr>
          <p:cNvSpPr txBox="1"/>
          <p:nvPr/>
        </p:nvSpPr>
        <p:spPr>
          <a:xfrm>
            <a:off x="3085114" y="207779"/>
            <a:ext cx="5915958" cy="646331"/>
          </a:xfrm>
          <a:prstGeom prst="rect">
            <a:avLst/>
          </a:prstGeom>
          <a:noFill/>
        </p:spPr>
        <p:txBody>
          <a:bodyPr wrap="square" rtlCol="0">
            <a:spAutoFit/>
          </a:bodyPr>
          <a:lstStyle/>
          <a:p>
            <a:pPr algn="ctr"/>
            <a:r>
              <a:rPr lang="en-GB" sz="3600" b="1" dirty="0">
                <a:latin typeface="Comic Sans MS" panose="030F0702030302020204" pitchFamily="66" charset="0"/>
              </a:rPr>
              <a:t>Let’s look at Early Level…</a:t>
            </a:r>
          </a:p>
        </p:txBody>
      </p:sp>
      <p:sp>
        <p:nvSpPr>
          <p:cNvPr id="16" name="Speech Bubble: Oval 15">
            <a:extLst>
              <a:ext uri="{FF2B5EF4-FFF2-40B4-BE49-F238E27FC236}">
                <a16:creationId xmlns:a16="http://schemas.microsoft.com/office/drawing/2014/main" id="{643070E9-3CC4-2A84-6F5A-A4DD6BE6EED3}"/>
              </a:ext>
            </a:extLst>
          </p:cNvPr>
          <p:cNvSpPr/>
          <p:nvPr/>
        </p:nvSpPr>
        <p:spPr>
          <a:xfrm>
            <a:off x="5556676" y="909812"/>
            <a:ext cx="2065519" cy="1233613"/>
          </a:xfrm>
          <a:prstGeom prst="wedgeEllipseCallout">
            <a:avLst>
              <a:gd name="adj1" fmla="val -75547"/>
              <a:gd name="adj2" fmla="val 53951"/>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ED92C5B-0ECF-FBA9-768D-4E00EEBBBEAE}"/>
              </a:ext>
            </a:extLst>
          </p:cNvPr>
          <p:cNvSpPr txBox="1"/>
          <p:nvPr/>
        </p:nvSpPr>
        <p:spPr>
          <a:xfrm>
            <a:off x="5641386" y="1210731"/>
            <a:ext cx="1615580" cy="707886"/>
          </a:xfrm>
          <a:prstGeom prst="rect">
            <a:avLst/>
          </a:prstGeom>
          <a:noFill/>
        </p:spPr>
        <p:txBody>
          <a:bodyPr wrap="square" rtlCol="0">
            <a:spAutoFit/>
          </a:bodyPr>
          <a:lstStyle/>
          <a:p>
            <a:pPr algn="ctr"/>
            <a:r>
              <a:rPr lang="en-GB" sz="4000" b="1" dirty="0">
                <a:latin typeface="Ink Free" panose="03080402000500000000" pitchFamily="66" charset="0"/>
                <a:cs typeface="Dreaming Outloud Script Pro" panose="020B0604020202020204" pitchFamily="66" charset="0"/>
              </a:rPr>
              <a:t>Hello</a:t>
            </a:r>
            <a:r>
              <a:rPr lang="en-GB" sz="4000" dirty="0">
                <a:latin typeface="Dreaming Outloud Script Pro" panose="020B0604020202020204" pitchFamily="66" charset="0"/>
                <a:cs typeface="Dreaming Outloud Script Pro" panose="020B0604020202020204" pitchFamily="66" charset="0"/>
              </a:rPr>
              <a:t>!</a:t>
            </a:r>
          </a:p>
        </p:txBody>
      </p:sp>
      <p:sp>
        <p:nvSpPr>
          <p:cNvPr id="19" name="TextBox 18">
            <a:extLst>
              <a:ext uri="{FF2B5EF4-FFF2-40B4-BE49-F238E27FC236}">
                <a16:creationId xmlns:a16="http://schemas.microsoft.com/office/drawing/2014/main" id="{E3C11554-2401-9220-CEFE-9AFA03932E89}"/>
              </a:ext>
            </a:extLst>
          </p:cNvPr>
          <p:cNvSpPr txBox="1"/>
          <p:nvPr/>
        </p:nvSpPr>
        <p:spPr>
          <a:xfrm>
            <a:off x="350941" y="3233901"/>
            <a:ext cx="6926396" cy="3416320"/>
          </a:xfrm>
          <a:prstGeom prst="rect">
            <a:avLst/>
          </a:prstGeom>
          <a:noFill/>
        </p:spPr>
        <p:txBody>
          <a:bodyPr wrap="square">
            <a:spAutoFit/>
          </a:bodyPr>
          <a:lstStyle/>
          <a:p>
            <a:pPr algn="just"/>
            <a:r>
              <a:rPr lang="en-GB" dirty="0">
                <a:latin typeface="Comic Sans MS" panose="030F0702030302020204" pitchFamily="66" charset="0"/>
                <a:ea typeface="Times New Roman" panose="02020603050405020304" pitchFamily="18" charset="0"/>
                <a:cs typeface="Times New Roman" panose="02020603050405020304" pitchFamily="18" charset="0"/>
              </a:rPr>
              <a:t>U</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se everyday objects and things the children use in the classroom to make sounds and </a:t>
            </a:r>
            <a:r>
              <a:rPr lang="en-GB" dirty="0">
                <a:latin typeface="Comic Sans MS" panose="030F0702030302020204" pitchFamily="66" charset="0"/>
                <a:ea typeface="Times New Roman" panose="02020603050405020304" pitchFamily="18" charset="0"/>
                <a:cs typeface="Times New Roman" panose="02020603050405020304" pitchFamily="18" charset="0"/>
              </a:rPr>
              <a:t> instruments </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b="0" i="0" dirty="0">
                <a:effectLst/>
                <a:latin typeface="Comic Sans MS" panose="030F0702030302020204" pitchFamily="66" charset="0"/>
              </a:rPr>
              <a:t>e.g., tubs, plastic bottles cardboard boxes (taped around the outside to keep them in shape), saucepans and lids, wooden and metal spoons, paint brushes, thick card, plastic cups, mugs, beads, lentils, dried peas marbles, shells, gravel, paper clips, wool, string, elastic bands  etc. </a:t>
            </a:r>
          </a:p>
          <a:p>
            <a:pPr algn="just"/>
            <a:endParaRPr lang="en-GB" dirty="0">
              <a:latin typeface="Comic Sans MS" panose="030F0702030302020204" pitchFamily="66" charset="0"/>
            </a:endParaRPr>
          </a:p>
          <a:p>
            <a:pPr algn="just"/>
            <a:r>
              <a:rPr lang="en-GB" dirty="0">
                <a:latin typeface="Comic Sans MS" panose="030F0702030302020204" pitchFamily="66" charset="0"/>
              </a:rPr>
              <a:t>This could be done by creating a play area with a tinker table.</a:t>
            </a:r>
            <a:endParaRPr lang="en-GB" b="0" i="0" dirty="0">
              <a:effectLst/>
              <a:latin typeface="Comic Sans MS" panose="030F0702030302020204" pitchFamily="66" charset="0"/>
            </a:endParaRPr>
          </a:p>
          <a:p>
            <a:pPr algn="just"/>
            <a:endParaRPr lang="en-GB" b="0" i="0" dirty="0">
              <a:effectLst/>
              <a:latin typeface="Comic Sans MS" panose="030F0702030302020204" pitchFamily="66" charset="0"/>
            </a:endParaRPr>
          </a:p>
          <a:p>
            <a:r>
              <a:rPr lang="en-GB" sz="1800" i="1" dirty="0">
                <a:solidFill>
                  <a:srgbClr val="292929"/>
                </a:solidFill>
                <a:effectLst/>
                <a:latin typeface="Comic Sans MS" panose="030F0702030302020204" pitchFamily="66" charset="0"/>
                <a:ea typeface="Times New Roman" panose="02020603050405020304" pitchFamily="18" charset="0"/>
              </a:rPr>
              <a:t>It is valuable to include </a:t>
            </a:r>
            <a:r>
              <a:rPr lang="en-GB" sz="1800" b="1" i="1" dirty="0">
                <a:solidFill>
                  <a:srgbClr val="292929"/>
                </a:solidFill>
                <a:effectLst/>
                <a:latin typeface="Comic Sans MS" panose="030F0702030302020204" pitchFamily="66" charset="0"/>
                <a:ea typeface="Times New Roman" panose="02020603050405020304" pitchFamily="18" charset="0"/>
              </a:rPr>
              <a:t>everyday</a:t>
            </a:r>
            <a:r>
              <a:rPr lang="en-GB" sz="1800" i="1" dirty="0">
                <a:solidFill>
                  <a:srgbClr val="292929"/>
                </a:solidFill>
                <a:effectLst/>
                <a:latin typeface="Comic Sans MS" panose="030F0702030302020204" pitchFamily="66" charset="0"/>
                <a:ea typeface="Times New Roman" panose="02020603050405020304" pitchFamily="18" charset="0"/>
              </a:rPr>
              <a:t> </a:t>
            </a:r>
            <a:r>
              <a:rPr lang="en-GB" sz="1800" b="1" i="1" dirty="0">
                <a:solidFill>
                  <a:srgbClr val="292929"/>
                </a:solidFill>
                <a:effectLst/>
                <a:latin typeface="Comic Sans MS" panose="030F0702030302020204" pitchFamily="66" charset="0"/>
                <a:ea typeface="Times New Roman" panose="02020603050405020304" pitchFamily="18" charset="0"/>
              </a:rPr>
              <a:t>objects</a:t>
            </a:r>
            <a:r>
              <a:rPr lang="en-GB" sz="1800" i="1" dirty="0">
                <a:solidFill>
                  <a:srgbClr val="292929"/>
                </a:solidFill>
                <a:effectLst/>
                <a:latin typeface="Comic Sans MS" panose="030F0702030302020204" pitchFamily="66" charset="0"/>
                <a:ea typeface="Times New Roman" panose="02020603050405020304" pitchFamily="18" charset="0"/>
              </a:rPr>
              <a:t>, to avoid sound being connected only with musical  instruments.</a:t>
            </a:r>
            <a:endParaRPr lang="en-GB" sz="1800" i="1" dirty="0">
              <a:latin typeface="Comic Sans MS" panose="030F0702030302020204" pitchFamily="66" charset="0"/>
            </a:endParaRPr>
          </a:p>
        </p:txBody>
      </p:sp>
      <p:pic>
        <p:nvPicPr>
          <p:cNvPr id="20" name="Picture 19">
            <a:extLst>
              <a:ext uri="{FF2B5EF4-FFF2-40B4-BE49-F238E27FC236}">
                <a16:creationId xmlns:a16="http://schemas.microsoft.com/office/drawing/2014/main" id="{0C16653B-CD35-8A3B-3415-7C304743BEF5}"/>
              </a:ext>
            </a:extLst>
          </p:cNvPr>
          <p:cNvPicPr>
            <a:picLocks noChangeAspect="1"/>
          </p:cNvPicPr>
          <p:nvPr/>
        </p:nvPicPr>
        <p:blipFill>
          <a:blip r:embed="rId7"/>
          <a:stretch>
            <a:fillRect/>
          </a:stretch>
        </p:blipFill>
        <p:spPr>
          <a:xfrm rot="20678205">
            <a:off x="7343604" y="4760145"/>
            <a:ext cx="1680371" cy="1680371"/>
          </a:xfrm>
          <a:prstGeom prst="rect">
            <a:avLst/>
          </a:prstGeom>
        </p:spPr>
      </p:pic>
      <p:pic>
        <p:nvPicPr>
          <p:cNvPr id="2" name="Online Media 2" title="Stomp Cam: Rehearsals | Stomp London">
            <a:hlinkClick r:id="" action="ppaction://media"/>
            <a:extLst>
              <a:ext uri="{FF2B5EF4-FFF2-40B4-BE49-F238E27FC236}">
                <a16:creationId xmlns:a16="http://schemas.microsoft.com/office/drawing/2014/main" id="{517326C4-0841-B67E-BB07-38A2B7EF10B3}"/>
              </a:ext>
            </a:extLst>
          </p:cNvPr>
          <p:cNvPicPr>
            <a:picLocks noRot="1" noChangeAspect="1"/>
          </p:cNvPicPr>
          <p:nvPr>
            <a:videoFile r:link="rId1"/>
          </p:nvPr>
        </p:nvPicPr>
        <p:blipFill>
          <a:blip r:embed="rId8"/>
          <a:stretch>
            <a:fillRect/>
          </a:stretch>
        </p:blipFill>
        <p:spPr>
          <a:xfrm>
            <a:off x="7706905" y="1467477"/>
            <a:ext cx="4173866" cy="2530353"/>
          </a:xfrm>
          <a:prstGeom prst="rect">
            <a:avLst/>
          </a:prstGeom>
        </p:spPr>
      </p:pic>
    </p:spTree>
    <p:extLst>
      <p:ext uri="{BB962C8B-B14F-4D97-AF65-F5344CB8AC3E}">
        <p14:creationId xmlns:p14="http://schemas.microsoft.com/office/powerpoint/2010/main" val="275915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0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grpId="0" nodeType="afterEffect">
                                  <p:stCondLst>
                                    <p:cond delay="3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childTnLst>
                          </p:cTn>
                        </p:par>
                        <p:par>
                          <p:cTn id="19" fill="hold">
                            <p:stCondLst>
                              <p:cond delay="9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0"/>
                                        <p:tgtEl>
                                          <p:spTgt spid="20"/>
                                        </p:tgtEl>
                                      </p:cBhvr>
                                    </p:animEffect>
                                  </p:childTnLst>
                                </p:cTn>
                              </p:par>
                            </p:childTnLst>
                          </p:cTn>
                        </p:par>
                        <p:par>
                          <p:cTn id="23" fill="hold">
                            <p:stCondLst>
                              <p:cond delay="110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2000"/>
                                        <p:tgtEl>
                                          <p:spTgt spid="21"/>
                                        </p:tgtEl>
                                      </p:cBhvr>
                                    </p:animEffect>
                                  </p:childTnLst>
                                </p:cTn>
                              </p:par>
                            </p:childTnLst>
                          </p:cTn>
                        </p:par>
                        <p:par>
                          <p:cTn id="27" fill="hold">
                            <p:stCondLst>
                              <p:cond delay="13000"/>
                            </p:stCondLst>
                            <p:childTnLst>
                              <p:par>
                                <p:cTn id="28" presetID="10" presetClass="entr" presetSubtype="0" fill="hold" nodeType="afterEffect">
                                  <p:stCondLst>
                                    <p:cond delay="300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childTnLst>
        </p:cTn>
      </p:par>
    </p:tnLst>
    <p:bldLst>
      <p:bldP spid="16" grpId="0" animBg="1"/>
      <p:bldP spid="17"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AD67DD-4456-EAAB-A4A4-AD1834632057}"/>
              </a:ext>
            </a:extLst>
          </p:cNvPr>
          <p:cNvPicPr>
            <a:picLocks noChangeAspect="1"/>
          </p:cNvPicPr>
          <p:nvPr/>
        </p:nvPicPr>
        <p:blipFill>
          <a:blip r:embed="rId4"/>
          <a:stretch>
            <a:fillRect/>
          </a:stretch>
        </p:blipFill>
        <p:spPr>
          <a:xfrm>
            <a:off x="9975824" y="5635925"/>
            <a:ext cx="1615580" cy="841321"/>
          </a:xfrm>
          <a:prstGeom prst="rect">
            <a:avLst/>
          </a:prstGeom>
        </p:spPr>
      </p:pic>
      <p:sp>
        <p:nvSpPr>
          <p:cNvPr id="7" name="TextBox 6">
            <a:extLst>
              <a:ext uri="{FF2B5EF4-FFF2-40B4-BE49-F238E27FC236}">
                <a16:creationId xmlns:a16="http://schemas.microsoft.com/office/drawing/2014/main" id="{47A9EB42-7840-0F90-2F70-6E2012D99E5D}"/>
              </a:ext>
            </a:extLst>
          </p:cNvPr>
          <p:cNvSpPr txBox="1"/>
          <p:nvPr/>
        </p:nvSpPr>
        <p:spPr>
          <a:xfrm>
            <a:off x="3331798" y="260097"/>
            <a:ext cx="5915958" cy="646331"/>
          </a:xfrm>
          <a:prstGeom prst="rect">
            <a:avLst/>
          </a:prstGeom>
          <a:noFill/>
        </p:spPr>
        <p:txBody>
          <a:bodyPr wrap="square" rtlCol="0">
            <a:spAutoFit/>
          </a:bodyPr>
          <a:lstStyle/>
          <a:p>
            <a:pPr algn="ctr"/>
            <a:r>
              <a:rPr lang="en-GB" sz="3600" b="1" dirty="0">
                <a:latin typeface="Comic Sans MS" panose="030F0702030302020204" pitchFamily="66" charset="0"/>
              </a:rPr>
              <a:t>Let’s look at Early Level…</a:t>
            </a:r>
          </a:p>
        </p:txBody>
      </p:sp>
      <p:sp>
        <p:nvSpPr>
          <p:cNvPr id="9" name="TextBox 8">
            <a:extLst>
              <a:ext uri="{FF2B5EF4-FFF2-40B4-BE49-F238E27FC236}">
                <a16:creationId xmlns:a16="http://schemas.microsoft.com/office/drawing/2014/main" id="{2349504A-F15C-EA6E-784A-2B8DF1D3F0D6}"/>
              </a:ext>
            </a:extLst>
          </p:cNvPr>
          <p:cNvSpPr txBox="1"/>
          <p:nvPr/>
        </p:nvSpPr>
        <p:spPr>
          <a:xfrm>
            <a:off x="502920" y="1189055"/>
            <a:ext cx="11155591" cy="4062651"/>
          </a:xfrm>
          <a:prstGeom prst="rect">
            <a:avLst/>
          </a:prstGeom>
          <a:noFill/>
        </p:spPr>
        <p:txBody>
          <a:bodyPr wrap="square">
            <a:spAutoFit/>
          </a:bodyPr>
          <a:lstStyle/>
          <a:p>
            <a:pPr algn="ctr"/>
            <a:r>
              <a:rPr lang="en-GB" sz="2400" b="1" u="sng" dirty="0">
                <a:latin typeface="Comic Sans MS" panose="030F0702030302020204" pitchFamily="66" charset="0"/>
              </a:rPr>
              <a:t>Activity: Go for a ‘sound’ walk! </a:t>
            </a:r>
          </a:p>
          <a:p>
            <a:pPr algn="ctr"/>
            <a:endParaRPr lang="en-GB" sz="1800" b="1" dirty="0">
              <a:latin typeface="Comic Sans MS" panose="030F0702030302020204" pitchFamily="66" charset="0"/>
            </a:endParaRPr>
          </a:p>
          <a:p>
            <a:pPr algn="just"/>
            <a:r>
              <a:rPr lang="en-GB" sz="1800" dirty="0">
                <a:latin typeface="Comic Sans MS" panose="030F0702030302020204" pitchFamily="66" charset="0"/>
              </a:rPr>
              <a:t>Go for a walk </a:t>
            </a:r>
            <a:r>
              <a:rPr lang="en-GB" sz="1800" dirty="0">
                <a:effectLst/>
                <a:latin typeface="Comic Sans MS" panose="030F0702030302020204" pitchFamily="66" charset="0"/>
                <a:ea typeface="Times New Roman" panose="02020603050405020304" pitchFamily="18" charset="0"/>
              </a:rPr>
              <a:t>to see what you can hear inside school and out in the playground</a:t>
            </a:r>
            <a:r>
              <a:rPr lang="en-GB" sz="1800" dirty="0">
                <a:latin typeface="Comic Sans MS" panose="030F0702030302020204" pitchFamily="66" charset="0"/>
              </a:rPr>
              <a:t>. </a:t>
            </a:r>
          </a:p>
          <a:p>
            <a:pPr algn="just"/>
            <a:r>
              <a:rPr lang="en-GB" sz="1800" dirty="0">
                <a:latin typeface="Comic Sans MS" panose="030F0702030302020204" pitchFamily="66" charset="0"/>
              </a:rPr>
              <a:t>The children could draw what they </a:t>
            </a:r>
            <a:r>
              <a:rPr lang="en-GB" dirty="0">
                <a:latin typeface="Comic Sans MS" panose="030F0702030302020204" pitchFamily="66" charset="0"/>
              </a:rPr>
              <a:t>hear</a:t>
            </a:r>
            <a:r>
              <a:rPr lang="en-GB" sz="1800" dirty="0">
                <a:latin typeface="Comic Sans MS" panose="030F0702030302020204" pitchFamily="66" charset="0"/>
              </a:rPr>
              <a:t> on their walk or use an iPad and take </a:t>
            </a:r>
          </a:p>
          <a:p>
            <a:pPr algn="just"/>
            <a:r>
              <a:rPr lang="en-GB" sz="1800" dirty="0">
                <a:latin typeface="Comic Sans MS" panose="030F0702030302020204" pitchFamily="66" charset="0"/>
              </a:rPr>
              <a:t>photographs, or y</a:t>
            </a:r>
            <a:r>
              <a:rPr lang="en-GB" sz="1800" dirty="0">
                <a:effectLst/>
                <a:latin typeface="Comic Sans MS" panose="030F0702030302020204" pitchFamily="66" charset="0"/>
                <a:ea typeface="Times New Roman" panose="02020603050405020304" pitchFamily="18" charset="0"/>
              </a:rPr>
              <a:t>ou could record the sound scape; these could then be used </a:t>
            </a:r>
          </a:p>
          <a:p>
            <a:pPr algn="just"/>
            <a:r>
              <a:rPr lang="en-GB" sz="1800" dirty="0">
                <a:effectLst/>
                <a:latin typeface="Comic Sans MS" panose="030F0702030302020204" pitchFamily="66" charset="0"/>
                <a:ea typeface="Times New Roman" panose="02020603050405020304" pitchFamily="18" charset="0"/>
              </a:rPr>
              <a:t>for discussion back in the classroom.</a:t>
            </a:r>
            <a:endParaRPr lang="en-GB" dirty="0">
              <a:effectLst/>
              <a:latin typeface="Comic Sans MS" panose="030F0702030302020204" pitchFamily="66" charset="0"/>
              <a:ea typeface="Times New Roman" panose="02020603050405020304" pitchFamily="18" charset="0"/>
            </a:endParaRPr>
          </a:p>
          <a:p>
            <a:pPr algn="just"/>
            <a:r>
              <a:rPr lang="en-GB" sz="1800" dirty="0">
                <a:latin typeface="Comic Sans MS" panose="030F0702030302020204" pitchFamily="66" charset="0"/>
              </a:rPr>
              <a:t>Ask the </a:t>
            </a:r>
            <a:r>
              <a:rPr lang="en-GB" sz="1800" dirty="0">
                <a:effectLst/>
                <a:latin typeface="Comic Sans MS" panose="030F0702030302020204" pitchFamily="66" charset="0"/>
                <a:ea typeface="Times New Roman" panose="02020603050405020304" pitchFamily="18" charset="0"/>
              </a:rPr>
              <a:t>children to think about whether it is a loud or quiet sound. </a:t>
            </a:r>
          </a:p>
          <a:p>
            <a:pPr algn="just"/>
            <a:r>
              <a:rPr lang="en-GB" sz="1800" dirty="0">
                <a:effectLst/>
                <a:latin typeface="Comic Sans MS" panose="030F0702030302020204" pitchFamily="66" charset="0"/>
                <a:ea typeface="Times New Roman" panose="02020603050405020304" pitchFamily="18" charset="0"/>
              </a:rPr>
              <a:t>Ask: Where are the sounds coming from? Why are the sounds quiet/loud? How do we hear sounds?</a:t>
            </a:r>
          </a:p>
          <a:p>
            <a:pPr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The children could make a pictorial record/map of their </a:t>
            </a:r>
            <a:r>
              <a:rPr lang="en-GB" dirty="0">
                <a:latin typeface="Comic Sans MS" panose="030F0702030302020204" pitchFamily="66" charset="0"/>
                <a:ea typeface="Times New Roman" panose="02020603050405020304" pitchFamily="18" charset="0"/>
                <a:cs typeface="Times New Roman" panose="02020603050405020304" pitchFamily="18" charset="0"/>
              </a:rPr>
              <a:t>sound walk.</a:t>
            </a:r>
          </a:p>
          <a:p>
            <a:pPr algn="just"/>
            <a:endParaRPr lang="en-GB" dirty="0">
              <a:latin typeface="Comic Sans MS" panose="030F0702030302020204" pitchFamily="66" charset="0"/>
              <a:ea typeface="Times New Roman" panose="02020603050405020304" pitchFamily="18" charset="0"/>
            </a:endParaRPr>
          </a:p>
          <a:p>
            <a:pPr algn="just"/>
            <a:r>
              <a:rPr lang="en-GB" sz="1800" i="1" dirty="0">
                <a:effectLst/>
                <a:latin typeface="Comic Sans MS" panose="030F0702030302020204" pitchFamily="66" charset="0"/>
                <a:ea typeface="Times New Roman" panose="02020603050405020304" pitchFamily="18" charset="0"/>
              </a:rPr>
              <a:t>(If you have a chance, as part of the walk, drop a pebble in a pond/puddle</a:t>
            </a:r>
          </a:p>
          <a:p>
            <a:pPr algn="just"/>
            <a:r>
              <a:rPr lang="en-GB" sz="1800" i="1" dirty="0">
                <a:effectLst/>
                <a:latin typeface="Comic Sans MS" panose="030F0702030302020204" pitchFamily="66" charset="0"/>
                <a:ea typeface="Times New Roman" panose="02020603050405020304" pitchFamily="18" charset="0"/>
              </a:rPr>
              <a:t>or watch water dripping into a puddle, it is a useful image to explain how</a:t>
            </a:r>
          </a:p>
          <a:p>
            <a:pPr algn="just"/>
            <a:r>
              <a:rPr lang="en-GB" sz="1800" i="1" dirty="0">
                <a:effectLst/>
                <a:latin typeface="Comic Sans MS" panose="030F0702030302020204" pitchFamily="66" charset="0"/>
                <a:ea typeface="Times New Roman" panose="02020603050405020304" pitchFamily="18" charset="0"/>
              </a:rPr>
              <a:t>sound waves (the movements/</a:t>
            </a:r>
            <a:r>
              <a:rPr lang="en-GB" sz="1800" i="1" u="sng" dirty="0">
                <a:effectLst/>
                <a:latin typeface="Comic Sans MS" panose="030F0702030302020204" pitchFamily="66" charset="0"/>
                <a:ea typeface="Times New Roman" panose="02020603050405020304" pitchFamily="18" charset="0"/>
              </a:rPr>
              <a:t>vibrations</a:t>
            </a:r>
            <a:r>
              <a:rPr lang="en-GB" sz="1800" i="1" dirty="0">
                <a:effectLst/>
                <a:latin typeface="Comic Sans MS" panose="030F0702030302020204" pitchFamily="66" charset="0"/>
                <a:ea typeface="Times New Roman" panose="02020603050405020304" pitchFamily="18" charset="0"/>
              </a:rPr>
              <a:t>) radiate from the source getting</a:t>
            </a:r>
          </a:p>
          <a:p>
            <a:pPr algn="just"/>
            <a:r>
              <a:rPr lang="en-GB" sz="1800" i="1" dirty="0">
                <a:effectLst/>
                <a:latin typeface="Comic Sans MS" panose="030F0702030302020204" pitchFamily="66" charset="0"/>
                <a:ea typeface="Times New Roman" panose="02020603050405020304" pitchFamily="18" charset="0"/>
              </a:rPr>
              <a:t>fainter the further they are from the source).</a:t>
            </a:r>
          </a:p>
        </p:txBody>
      </p:sp>
      <p:pic>
        <p:nvPicPr>
          <p:cNvPr id="11" name="Online Media 10" title="slow motion rippling water droplets">
            <a:hlinkClick r:id="" action="ppaction://media"/>
            <a:extLst>
              <a:ext uri="{FF2B5EF4-FFF2-40B4-BE49-F238E27FC236}">
                <a16:creationId xmlns:a16="http://schemas.microsoft.com/office/drawing/2014/main" id="{0A9DAB2D-5CE5-D43E-D5F6-3A31AB03E39F}"/>
              </a:ext>
            </a:extLst>
          </p:cNvPr>
          <p:cNvPicPr>
            <a:picLocks noRot="1" noChangeAspect="1"/>
          </p:cNvPicPr>
          <p:nvPr>
            <a:videoFile r:link="rId1"/>
          </p:nvPr>
        </p:nvPicPr>
        <p:blipFill>
          <a:blip r:embed="rId5"/>
          <a:stretch>
            <a:fillRect/>
          </a:stretch>
        </p:blipFill>
        <p:spPr>
          <a:xfrm>
            <a:off x="8599186" y="3783484"/>
            <a:ext cx="3237873" cy="1800569"/>
          </a:xfrm>
          <a:prstGeom prst="rect">
            <a:avLst/>
          </a:prstGeom>
        </p:spPr>
      </p:pic>
      <p:sp>
        <p:nvSpPr>
          <p:cNvPr id="12" name="TextBox 11">
            <a:extLst>
              <a:ext uri="{FF2B5EF4-FFF2-40B4-BE49-F238E27FC236}">
                <a16:creationId xmlns:a16="http://schemas.microsoft.com/office/drawing/2014/main" id="{B07D367D-A954-4C7E-5887-9DD3C358D4D9}"/>
              </a:ext>
            </a:extLst>
          </p:cNvPr>
          <p:cNvSpPr txBox="1"/>
          <p:nvPr/>
        </p:nvSpPr>
        <p:spPr>
          <a:xfrm>
            <a:off x="502920" y="5377219"/>
            <a:ext cx="4214382" cy="923330"/>
          </a:xfrm>
          <a:prstGeom prst="rect">
            <a:avLst/>
          </a:prstGeom>
          <a:noFill/>
        </p:spPr>
        <p:txBody>
          <a:bodyPr wrap="square" rtlCol="0">
            <a:spAutoFit/>
          </a:bodyPr>
          <a:lstStyle/>
          <a:p>
            <a:pPr algn="just"/>
            <a:r>
              <a:rPr lang="en-GB" dirty="0">
                <a:latin typeface="Comic Sans MS" panose="030F0702030302020204" pitchFamily="66" charset="0"/>
              </a:rPr>
              <a:t>Use natural materials to make sounds! You could make a grass whistle!  </a:t>
            </a:r>
          </a:p>
        </p:txBody>
      </p:sp>
      <p:pic>
        <p:nvPicPr>
          <p:cNvPr id="13" name="Picture 12">
            <a:extLst>
              <a:ext uri="{FF2B5EF4-FFF2-40B4-BE49-F238E27FC236}">
                <a16:creationId xmlns:a16="http://schemas.microsoft.com/office/drawing/2014/main" id="{C11D0373-6310-7D48-C9FE-09F992B2ABFE}"/>
              </a:ext>
            </a:extLst>
          </p:cNvPr>
          <p:cNvPicPr>
            <a:picLocks noChangeAspect="1"/>
          </p:cNvPicPr>
          <p:nvPr/>
        </p:nvPicPr>
        <p:blipFill>
          <a:blip r:embed="rId6"/>
          <a:stretch>
            <a:fillRect/>
          </a:stretch>
        </p:blipFill>
        <p:spPr>
          <a:xfrm>
            <a:off x="4895850" y="5429830"/>
            <a:ext cx="1200150" cy="1200150"/>
          </a:xfrm>
          <a:prstGeom prst="rect">
            <a:avLst/>
          </a:prstGeom>
        </p:spPr>
      </p:pic>
      <p:pic>
        <p:nvPicPr>
          <p:cNvPr id="2" name="Picture 1">
            <a:extLst>
              <a:ext uri="{FF2B5EF4-FFF2-40B4-BE49-F238E27FC236}">
                <a16:creationId xmlns:a16="http://schemas.microsoft.com/office/drawing/2014/main" id="{F4D35027-A38B-5D9B-E35F-E4D401D67DC6}"/>
              </a:ext>
            </a:extLst>
          </p:cNvPr>
          <p:cNvPicPr>
            <a:picLocks noChangeAspect="1"/>
          </p:cNvPicPr>
          <p:nvPr/>
        </p:nvPicPr>
        <p:blipFill>
          <a:blip r:embed="rId7"/>
          <a:stretch>
            <a:fillRect/>
          </a:stretch>
        </p:blipFill>
        <p:spPr>
          <a:xfrm rot="359883">
            <a:off x="8966852" y="1006115"/>
            <a:ext cx="3024575" cy="2199690"/>
          </a:xfrm>
          <a:prstGeom prst="rect">
            <a:avLst/>
          </a:prstGeom>
        </p:spPr>
      </p:pic>
    </p:spTree>
    <p:extLst>
      <p:ext uri="{BB962C8B-B14F-4D97-AF65-F5344CB8AC3E}">
        <p14:creationId xmlns:p14="http://schemas.microsoft.com/office/powerpoint/2010/main" val="2950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5000"/>
                            </p:stCondLst>
                            <p:childTnLst>
                              <p:par>
                                <p:cTn id="9" presetID="10" presetClass="entr" presetSubtype="0" fill="hold" grpId="0" nodeType="afterEffect">
                                  <p:stCondLst>
                                    <p:cond delay="20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10" presetClass="entr" presetSubtype="0" fill="hold" nodeType="withEffect">
                                  <p:stCondLst>
                                    <p:cond delay="20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4587</TotalTime>
  <Words>12570</Words>
  <Application>Microsoft Office PowerPoint</Application>
  <PresentationFormat>Widescreen</PresentationFormat>
  <Paragraphs>821</Paragraphs>
  <Slides>53</Slides>
  <Notes>53</Notes>
  <HiddenSlides>0</HiddenSlides>
  <MMClips>18</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53</vt:i4>
      </vt:variant>
    </vt:vector>
  </HeadingPairs>
  <TitlesOfParts>
    <vt:vector size="69" baseType="lpstr">
      <vt:lpstr>Arial</vt:lpstr>
      <vt:lpstr>Calibri</vt:lpstr>
      <vt:lpstr>Calibri Light</vt:lpstr>
      <vt:lpstr>Comic Sans MS</vt:lpstr>
      <vt:lpstr>Dreaming Outloud Script Pro</vt:lpstr>
      <vt:lpstr>grb</vt:lpstr>
      <vt:lpstr>Helvetica</vt:lpstr>
      <vt:lpstr>Helvetica Neue</vt:lpstr>
      <vt:lpstr>Ink Free</vt:lpstr>
      <vt:lpstr>Lato</vt:lpstr>
      <vt:lpstr>Roboto</vt:lpstr>
      <vt:lpstr>SMGSans</vt:lpstr>
      <vt:lpstr>Symbol</vt:lpstr>
      <vt:lpstr>Times New Roman</vt:lpstr>
      <vt:lpstr>Wingdings</vt:lpstr>
      <vt:lpstr>Office Theme</vt:lpstr>
      <vt:lpstr>Sound</vt:lpstr>
      <vt:lpstr>Sound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Vibrations and Waves</dc:title>
  <dc:creator>Kim Aplin</dc:creator>
  <cp:lastModifiedBy>Kim Aplin</cp:lastModifiedBy>
  <cp:revision>273</cp:revision>
  <dcterms:created xsi:type="dcterms:W3CDTF">2023-01-16T16:17:40Z</dcterms:created>
  <dcterms:modified xsi:type="dcterms:W3CDTF">2023-11-22T15:47:32Z</dcterms:modified>
</cp:coreProperties>
</file>