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9"/>
  </p:notesMasterIdLst>
  <p:sldIdLst>
    <p:sldId id="256" r:id="rId2"/>
    <p:sldId id="299" r:id="rId3"/>
    <p:sldId id="261" r:id="rId4"/>
    <p:sldId id="274" r:id="rId5"/>
    <p:sldId id="260" r:id="rId6"/>
    <p:sldId id="258" r:id="rId7"/>
    <p:sldId id="259" r:id="rId8"/>
    <p:sldId id="262" r:id="rId9"/>
    <p:sldId id="281" r:id="rId10"/>
    <p:sldId id="329" r:id="rId11"/>
    <p:sldId id="346" r:id="rId12"/>
    <p:sldId id="292" r:id="rId13"/>
    <p:sldId id="275" r:id="rId14"/>
    <p:sldId id="291" r:id="rId15"/>
    <p:sldId id="276" r:id="rId16"/>
    <p:sldId id="294" r:id="rId17"/>
    <p:sldId id="290" r:id="rId18"/>
    <p:sldId id="301" r:id="rId19"/>
    <p:sldId id="297" r:id="rId20"/>
    <p:sldId id="298" r:id="rId21"/>
    <p:sldId id="295" r:id="rId22"/>
    <p:sldId id="296" r:id="rId23"/>
    <p:sldId id="293" r:id="rId24"/>
    <p:sldId id="289" r:id="rId25"/>
    <p:sldId id="288" r:id="rId26"/>
    <p:sldId id="317" r:id="rId27"/>
    <p:sldId id="335" r:id="rId28"/>
    <p:sldId id="336" r:id="rId29"/>
    <p:sldId id="337" r:id="rId30"/>
    <p:sldId id="300" r:id="rId31"/>
    <p:sldId id="302" r:id="rId32"/>
    <p:sldId id="306" r:id="rId33"/>
    <p:sldId id="303" r:id="rId34"/>
    <p:sldId id="309" r:id="rId35"/>
    <p:sldId id="310" r:id="rId36"/>
    <p:sldId id="311" r:id="rId37"/>
    <p:sldId id="313" r:id="rId38"/>
    <p:sldId id="332" r:id="rId39"/>
    <p:sldId id="338" r:id="rId40"/>
    <p:sldId id="308" r:id="rId41"/>
    <p:sldId id="307" r:id="rId42"/>
    <p:sldId id="331" r:id="rId43"/>
    <p:sldId id="305" r:id="rId44"/>
    <p:sldId id="319" r:id="rId45"/>
    <p:sldId id="318" r:id="rId46"/>
    <p:sldId id="322" r:id="rId47"/>
    <p:sldId id="312" r:id="rId48"/>
    <p:sldId id="320" r:id="rId49"/>
    <p:sldId id="321" r:id="rId50"/>
    <p:sldId id="334" r:id="rId51"/>
    <p:sldId id="328" r:id="rId52"/>
    <p:sldId id="324" r:id="rId53"/>
    <p:sldId id="330" r:id="rId54"/>
    <p:sldId id="325" r:id="rId55"/>
    <p:sldId id="326" r:id="rId56"/>
    <p:sldId id="327" r:id="rId57"/>
    <p:sldId id="323" r:id="rId58"/>
    <p:sldId id="333" r:id="rId59"/>
    <p:sldId id="304" r:id="rId60"/>
    <p:sldId id="271" r:id="rId61"/>
    <p:sldId id="342" r:id="rId62"/>
    <p:sldId id="344" r:id="rId63"/>
    <p:sldId id="343" r:id="rId64"/>
    <p:sldId id="345" r:id="rId65"/>
    <p:sldId id="341" r:id="rId66"/>
    <p:sldId id="340" r:id="rId67"/>
    <p:sldId id="315" r:id="rId68"/>
    <p:sldId id="285" r:id="rId69"/>
    <p:sldId id="314" r:id="rId70"/>
    <p:sldId id="282" r:id="rId71"/>
    <p:sldId id="351" r:id="rId72"/>
    <p:sldId id="349" r:id="rId73"/>
    <p:sldId id="356" r:id="rId74"/>
    <p:sldId id="353" r:id="rId75"/>
    <p:sldId id="355" r:id="rId76"/>
    <p:sldId id="360" r:id="rId77"/>
    <p:sldId id="361" r:id="rId78"/>
    <p:sldId id="362" r:id="rId79"/>
    <p:sldId id="358" r:id="rId80"/>
    <p:sldId id="366" r:id="rId81"/>
    <p:sldId id="367" r:id="rId82"/>
    <p:sldId id="347" r:id="rId83"/>
    <p:sldId id="354" r:id="rId84"/>
    <p:sldId id="348" r:id="rId85"/>
    <p:sldId id="368" r:id="rId86"/>
    <p:sldId id="316" r:id="rId87"/>
    <p:sldId id="363" r:id="rId8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a:srgbClr val="D6EDBC"/>
    <a:srgbClr val="CCFF99"/>
    <a:srgbClr val="CCFFCC"/>
    <a:srgbClr val="CBF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p:cViewPr varScale="1">
        <p:scale>
          <a:sx n="135" d="100"/>
          <a:sy n="135" d="100"/>
        </p:scale>
        <p:origin x="120" y="37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AC6ADC-7706-4BE3-A733-491996DE36CF}" type="datetimeFigureOut">
              <a:rPr lang="en-GB" smtClean="0"/>
              <a:t>22/03/2023</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CB38E7-3D5E-4ADF-9DE0-31579A74686D}" type="slidenum">
              <a:rPr lang="en-GB" smtClean="0"/>
              <a:t>‹#›</a:t>
            </a:fld>
            <a:endParaRPr lang="en-GB"/>
          </a:p>
        </p:txBody>
      </p:sp>
    </p:spTree>
    <p:extLst>
      <p:ext uri="{BB962C8B-B14F-4D97-AF65-F5344CB8AC3E}">
        <p14:creationId xmlns:p14="http://schemas.microsoft.com/office/powerpoint/2010/main" val="171203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a:t>
            </a:fld>
            <a:endParaRPr lang="en-GB"/>
          </a:p>
        </p:txBody>
      </p:sp>
    </p:spTree>
    <p:extLst>
      <p:ext uri="{BB962C8B-B14F-4D97-AF65-F5344CB8AC3E}">
        <p14:creationId xmlns:p14="http://schemas.microsoft.com/office/powerpoint/2010/main" val="4019327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13</a:t>
            </a:fld>
            <a:endParaRPr lang="en-GB"/>
          </a:p>
        </p:txBody>
      </p:sp>
    </p:spTree>
    <p:extLst>
      <p:ext uri="{BB962C8B-B14F-4D97-AF65-F5344CB8AC3E}">
        <p14:creationId xmlns:p14="http://schemas.microsoft.com/office/powerpoint/2010/main" val="1008047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14</a:t>
            </a:fld>
            <a:endParaRPr lang="en-GB"/>
          </a:p>
        </p:txBody>
      </p:sp>
    </p:spTree>
    <p:extLst>
      <p:ext uri="{BB962C8B-B14F-4D97-AF65-F5344CB8AC3E}">
        <p14:creationId xmlns:p14="http://schemas.microsoft.com/office/powerpoint/2010/main" val="111605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15</a:t>
            </a:fld>
            <a:endParaRPr lang="en-GB"/>
          </a:p>
        </p:txBody>
      </p:sp>
    </p:spTree>
    <p:extLst>
      <p:ext uri="{BB962C8B-B14F-4D97-AF65-F5344CB8AC3E}">
        <p14:creationId xmlns:p14="http://schemas.microsoft.com/office/powerpoint/2010/main" val="406379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16</a:t>
            </a:fld>
            <a:endParaRPr lang="en-GB"/>
          </a:p>
        </p:txBody>
      </p:sp>
    </p:spTree>
    <p:extLst>
      <p:ext uri="{BB962C8B-B14F-4D97-AF65-F5344CB8AC3E}">
        <p14:creationId xmlns:p14="http://schemas.microsoft.com/office/powerpoint/2010/main" val="59231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17</a:t>
            </a:fld>
            <a:endParaRPr lang="en-GB"/>
          </a:p>
        </p:txBody>
      </p:sp>
    </p:spTree>
    <p:extLst>
      <p:ext uri="{BB962C8B-B14F-4D97-AF65-F5344CB8AC3E}">
        <p14:creationId xmlns:p14="http://schemas.microsoft.com/office/powerpoint/2010/main" val="2478234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18</a:t>
            </a:fld>
            <a:endParaRPr lang="en-GB"/>
          </a:p>
        </p:txBody>
      </p:sp>
    </p:spTree>
    <p:extLst>
      <p:ext uri="{BB962C8B-B14F-4D97-AF65-F5344CB8AC3E}">
        <p14:creationId xmlns:p14="http://schemas.microsoft.com/office/powerpoint/2010/main" val="80005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19</a:t>
            </a:fld>
            <a:endParaRPr lang="en-GB"/>
          </a:p>
        </p:txBody>
      </p:sp>
    </p:spTree>
    <p:extLst>
      <p:ext uri="{BB962C8B-B14F-4D97-AF65-F5344CB8AC3E}">
        <p14:creationId xmlns:p14="http://schemas.microsoft.com/office/powerpoint/2010/main" val="11758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20</a:t>
            </a:fld>
            <a:endParaRPr lang="en-GB"/>
          </a:p>
        </p:txBody>
      </p:sp>
    </p:spTree>
    <p:extLst>
      <p:ext uri="{BB962C8B-B14F-4D97-AF65-F5344CB8AC3E}">
        <p14:creationId xmlns:p14="http://schemas.microsoft.com/office/powerpoint/2010/main" val="2158503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21</a:t>
            </a:fld>
            <a:endParaRPr lang="en-GB"/>
          </a:p>
        </p:txBody>
      </p:sp>
    </p:spTree>
    <p:extLst>
      <p:ext uri="{BB962C8B-B14F-4D97-AF65-F5344CB8AC3E}">
        <p14:creationId xmlns:p14="http://schemas.microsoft.com/office/powerpoint/2010/main" val="1585843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22</a:t>
            </a:fld>
            <a:endParaRPr lang="en-GB"/>
          </a:p>
        </p:txBody>
      </p:sp>
    </p:spTree>
    <p:extLst>
      <p:ext uri="{BB962C8B-B14F-4D97-AF65-F5344CB8AC3E}">
        <p14:creationId xmlns:p14="http://schemas.microsoft.com/office/powerpoint/2010/main" val="368674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a:t>
            </a:fld>
            <a:endParaRPr lang="en-GB"/>
          </a:p>
        </p:txBody>
      </p:sp>
    </p:spTree>
    <p:extLst>
      <p:ext uri="{BB962C8B-B14F-4D97-AF65-F5344CB8AC3E}">
        <p14:creationId xmlns:p14="http://schemas.microsoft.com/office/powerpoint/2010/main" val="4019327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23</a:t>
            </a:fld>
            <a:endParaRPr lang="en-GB"/>
          </a:p>
        </p:txBody>
      </p:sp>
    </p:spTree>
    <p:extLst>
      <p:ext uri="{BB962C8B-B14F-4D97-AF65-F5344CB8AC3E}">
        <p14:creationId xmlns:p14="http://schemas.microsoft.com/office/powerpoint/2010/main" val="3463963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24</a:t>
            </a:fld>
            <a:endParaRPr lang="en-GB"/>
          </a:p>
        </p:txBody>
      </p:sp>
    </p:spTree>
    <p:extLst>
      <p:ext uri="{BB962C8B-B14F-4D97-AF65-F5344CB8AC3E}">
        <p14:creationId xmlns:p14="http://schemas.microsoft.com/office/powerpoint/2010/main" val="41953793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25</a:t>
            </a:fld>
            <a:endParaRPr lang="en-GB"/>
          </a:p>
        </p:txBody>
      </p:sp>
    </p:spTree>
    <p:extLst>
      <p:ext uri="{BB962C8B-B14F-4D97-AF65-F5344CB8AC3E}">
        <p14:creationId xmlns:p14="http://schemas.microsoft.com/office/powerpoint/2010/main" val="359362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26</a:t>
            </a:fld>
            <a:endParaRPr lang="en-GB"/>
          </a:p>
        </p:txBody>
      </p:sp>
    </p:spTree>
    <p:extLst>
      <p:ext uri="{BB962C8B-B14F-4D97-AF65-F5344CB8AC3E}">
        <p14:creationId xmlns:p14="http://schemas.microsoft.com/office/powerpoint/2010/main" val="3662314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27</a:t>
            </a:fld>
            <a:endParaRPr lang="en-GB"/>
          </a:p>
        </p:txBody>
      </p:sp>
    </p:spTree>
    <p:extLst>
      <p:ext uri="{BB962C8B-B14F-4D97-AF65-F5344CB8AC3E}">
        <p14:creationId xmlns:p14="http://schemas.microsoft.com/office/powerpoint/2010/main" val="30121678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28</a:t>
            </a:fld>
            <a:endParaRPr lang="en-GB"/>
          </a:p>
        </p:txBody>
      </p:sp>
    </p:spTree>
    <p:extLst>
      <p:ext uri="{BB962C8B-B14F-4D97-AF65-F5344CB8AC3E}">
        <p14:creationId xmlns:p14="http://schemas.microsoft.com/office/powerpoint/2010/main" val="2647218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29</a:t>
            </a:fld>
            <a:endParaRPr lang="en-GB"/>
          </a:p>
        </p:txBody>
      </p:sp>
    </p:spTree>
    <p:extLst>
      <p:ext uri="{BB962C8B-B14F-4D97-AF65-F5344CB8AC3E}">
        <p14:creationId xmlns:p14="http://schemas.microsoft.com/office/powerpoint/2010/main" val="4207158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30</a:t>
            </a:fld>
            <a:endParaRPr lang="en-GB"/>
          </a:p>
        </p:txBody>
      </p:sp>
    </p:spTree>
    <p:extLst>
      <p:ext uri="{BB962C8B-B14F-4D97-AF65-F5344CB8AC3E}">
        <p14:creationId xmlns:p14="http://schemas.microsoft.com/office/powerpoint/2010/main" val="1147072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31</a:t>
            </a:fld>
            <a:endParaRPr lang="en-GB"/>
          </a:p>
        </p:txBody>
      </p:sp>
    </p:spTree>
    <p:extLst>
      <p:ext uri="{BB962C8B-B14F-4D97-AF65-F5344CB8AC3E}">
        <p14:creationId xmlns:p14="http://schemas.microsoft.com/office/powerpoint/2010/main" val="4271665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32</a:t>
            </a:fld>
            <a:endParaRPr lang="en-GB"/>
          </a:p>
        </p:txBody>
      </p:sp>
    </p:spTree>
    <p:extLst>
      <p:ext uri="{BB962C8B-B14F-4D97-AF65-F5344CB8AC3E}">
        <p14:creationId xmlns:p14="http://schemas.microsoft.com/office/powerpoint/2010/main" val="1130996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a:t>
            </a:fld>
            <a:endParaRPr lang="en-GB"/>
          </a:p>
        </p:txBody>
      </p:sp>
    </p:spTree>
    <p:extLst>
      <p:ext uri="{BB962C8B-B14F-4D97-AF65-F5344CB8AC3E}">
        <p14:creationId xmlns:p14="http://schemas.microsoft.com/office/powerpoint/2010/main" val="4019327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33</a:t>
            </a:fld>
            <a:endParaRPr lang="en-GB"/>
          </a:p>
        </p:txBody>
      </p:sp>
    </p:spTree>
    <p:extLst>
      <p:ext uri="{BB962C8B-B14F-4D97-AF65-F5344CB8AC3E}">
        <p14:creationId xmlns:p14="http://schemas.microsoft.com/office/powerpoint/2010/main" val="663127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34</a:t>
            </a:fld>
            <a:endParaRPr lang="en-GB"/>
          </a:p>
        </p:txBody>
      </p:sp>
    </p:spTree>
    <p:extLst>
      <p:ext uri="{BB962C8B-B14F-4D97-AF65-F5344CB8AC3E}">
        <p14:creationId xmlns:p14="http://schemas.microsoft.com/office/powerpoint/2010/main" val="3517630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35</a:t>
            </a:fld>
            <a:endParaRPr lang="en-GB"/>
          </a:p>
        </p:txBody>
      </p:sp>
    </p:spTree>
    <p:extLst>
      <p:ext uri="{BB962C8B-B14F-4D97-AF65-F5344CB8AC3E}">
        <p14:creationId xmlns:p14="http://schemas.microsoft.com/office/powerpoint/2010/main" val="3978865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36</a:t>
            </a:fld>
            <a:endParaRPr lang="en-GB"/>
          </a:p>
        </p:txBody>
      </p:sp>
    </p:spTree>
    <p:extLst>
      <p:ext uri="{BB962C8B-B14F-4D97-AF65-F5344CB8AC3E}">
        <p14:creationId xmlns:p14="http://schemas.microsoft.com/office/powerpoint/2010/main" val="3931328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37</a:t>
            </a:fld>
            <a:endParaRPr lang="en-GB"/>
          </a:p>
        </p:txBody>
      </p:sp>
    </p:spTree>
    <p:extLst>
      <p:ext uri="{BB962C8B-B14F-4D97-AF65-F5344CB8AC3E}">
        <p14:creationId xmlns:p14="http://schemas.microsoft.com/office/powerpoint/2010/main" val="3798753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38</a:t>
            </a:fld>
            <a:endParaRPr lang="en-GB"/>
          </a:p>
        </p:txBody>
      </p:sp>
    </p:spTree>
    <p:extLst>
      <p:ext uri="{BB962C8B-B14F-4D97-AF65-F5344CB8AC3E}">
        <p14:creationId xmlns:p14="http://schemas.microsoft.com/office/powerpoint/2010/main" val="3799749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39</a:t>
            </a:fld>
            <a:endParaRPr lang="en-GB"/>
          </a:p>
        </p:txBody>
      </p:sp>
    </p:spTree>
    <p:extLst>
      <p:ext uri="{BB962C8B-B14F-4D97-AF65-F5344CB8AC3E}">
        <p14:creationId xmlns:p14="http://schemas.microsoft.com/office/powerpoint/2010/main" val="916807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40</a:t>
            </a:fld>
            <a:endParaRPr lang="en-GB"/>
          </a:p>
        </p:txBody>
      </p:sp>
    </p:spTree>
    <p:extLst>
      <p:ext uri="{BB962C8B-B14F-4D97-AF65-F5344CB8AC3E}">
        <p14:creationId xmlns:p14="http://schemas.microsoft.com/office/powerpoint/2010/main" val="39972017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41</a:t>
            </a:fld>
            <a:endParaRPr lang="en-GB"/>
          </a:p>
        </p:txBody>
      </p:sp>
    </p:spTree>
    <p:extLst>
      <p:ext uri="{BB962C8B-B14F-4D97-AF65-F5344CB8AC3E}">
        <p14:creationId xmlns:p14="http://schemas.microsoft.com/office/powerpoint/2010/main" val="701342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42</a:t>
            </a:fld>
            <a:endParaRPr lang="en-GB"/>
          </a:p>
        </p:txBody>
      </p:sp>
    </p:spTree>
    <p:extLst>
      <p:ext uri="{BB962C8B-B14F-4D97-AF65-F5344CB8AC3E}">
        <p14:creationId xmlns:p14="http://schemas.microsoft.com/office/powerpoint/2010/main" val="1661771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a:t>
            </a:fld>
            <a:endParaRPr lang="en-GB"/>
          </a:p>
        </p:txBody>
      </p:sp>
    </p:spTree>
    <p:extLst>
      <p:ext uri="{BB962C8B-B14F-4D97-AF65-F5344CB8AC3E}">
        <p14:creationId xmlns:p14="http://schemas.microsoft.com/office/powerpoint/2010/main" val="4019327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43</a:t>
            </a:fld>
            <a:endParaRPr lang="en-GB"/>
          </a:p>
        </p:txBody>
      </p:sp>
    </p:spTree>
    <p:extLst>
      <p:ext uri="{BB962C8B-B14F-4D97-AF65-F5344CB8AC3E}">
        <p14:creationId xmlns:p14="http://schemas.microsoft.com/office/powerpoint/2010/main" val="9349354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44</a:t>
            </a:fld>
            <a:endParaRPr lang="en-GB"/>
          </a:p>
        </p:txBody>
      </p:sp>
    </p:spTree>
    <p:extLst>
      <p:ext uri="{BB962C8B-B14F-4D97-AF65-F5344CB8AC3E}">
        <p14:creationId xmlns:p14="http://schemas.microsoft.com/office/powerpoint/2010/main" val="27659392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45</a:t>
            </a:fld>
            <a:endParaRPr lang="en-GB"/>
          </a:p>
        </p:txBody>
      </p:sp>
    </p:spTree>
    <p:extLst>
      <p:ext uri="{BB962C8B-B14F-4D97-AF65-F5344CB8AC3E}">
        <p14:creationId xmlns:p14="http://schemas.microsoft.com/office/powerpoint/2010/main" val="476801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46</a:t>
            </a:fld>
            <a:endParaRPr lang="en-GB"/>
          </a:p>
        </p:txBody>
      </p:sp>
    </p:spTree>
    <p:extLst>
      <p:ext uri="{BB962C8B-B14F-4D97-AF65-F5344CB8AC3E}">
        <p14:creationId xmlns:p14="http://schemas.microsoft.com/office/powerpoint/2010/main" val="11159846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47</a:t>
            </a:fld>
            <a:endParaRPr lang="en-GB"/>
          </a:p>
        </p:txBody>
      </p:sp>
    </p:spTree>
    <p:extLst>
      <p:ext uri="{BB962C8B-B14F-4D97-AF65-F5344CB8AC3E}">
        <p14:creationId xmlns:p14="http://schemas.microsoft.com/office/powerpoint/2010/main" val="2423158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48</a:t>
            </a:fld>
            <a:endParaRPr lang="en-GB"/>
          </a:p>
        </p:txBody>
      </p:sp>
    </p:spTree>
    <p:extLst>
      <p:ext uri="{BB962C8B-B14F-4D97-AF65-F5344CB8AC3E}">
        <p14:creationId xmlns:p14="http://schemas.microsoft.com/office/powerpoint/2010/main" val="29617939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49</a:t>
            </a:fld>
            <a:endParaRPr lang="en-GB"/>
          </a:p>
        </p:txBody>
      </p:sp>
    </p:spTree>
    <p:extLst>
      <p:ext uri="{BB962C8B-B14F-4D97-AF65-F5344CB8AC3E}">
        <p14:creationId xmlns:p14="http://schemas.microsoft.com/office/powerpoint/2010/main" val="1370892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50</a:t>
            </a:fld>
            <a:endParaRPr lang="en-GB"/>
          </a:p>
        </p:txBody>
      </p:sp>
    </p:spTree>
    <p:extLst>
      <p:ext uri="{BB962C8B-B14F-4D97-AF65-F5344CB8AC3E}">
        <p14:creationId xmlns:p14="http://schemas.microsoft.com/office/powerpoint/2010/main" val="3107507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51</a:t>
            </a:fld>
            <a:endParaRPr lang="en-GB"/>
          </a:p>
        </p:txBody>
      </p:sp>
    </p:spTree>
    <p:extLst>
      <p:ext uri="{BB962C8B-B14F-4D97-AF65-F5344CB8AC3E}">
        <p14:creationId xmlns:p14="http://schemas.microsoft.com/office/powerpoint/2010/main" val="22609000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52</a:t>
            </a:fld>
            <a:endParaRPr lang="en-GB"/>
          </a:p>
        </p:txBody>
      </p:sp>
    </p:spTree>
    <p:extLst>
      <p:ext uri="{BB962C8B-B14F-4D97-AF65-F5344CB8AC3E}">
        <p14:creationId xmlns:p14="http://schemas.microsoft.com/office/powerpoint/2010/main" val="403538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a:t>
            </a:fld>
            <a:endParaRPr lang="en-GB"/>
          </a:p>
        </p:txBody>
      </p:sp>
    </p:spTree>
    <p:extLst>
      <p:ext uri="{BB962C8B-B14F-4D97-AF65-F5344CB8AC3E}">
        <p14:creationId xmlns:p14="http://schemas.microsoft.com/office/powerpoint/2010/main" val="4019327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53</a:t>
            </a:fld>
            <a:endParaRPr lang="en-GB"/>
          </a:p>
        </p:txBody>
      </p:sp>
    </p:spTree>
    <p:extLst>
      <p:ext uri="{BB962C8B-B14F-4D97-AF65-F5344CB8AC3E}">
        <p14:creationId xmlns:p14="http://schemas.microsoft.com/office/powerpoint/2010/main" val="1762397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54</a:t>
            </a:fld>
            <a:endParaRPr lang="en-GB"/>
          </a:p>
        </p:txBody>
      </p:sp>
    </p:spTree>
    <p:extLst>
      <p:ext uri="{BB962C8B-B14F-4D97-AF65-F5344CB8AC3E}">
        <p14:creationId xmlns:p14="http://schemas.microsoft.com/office/powerpoint/2010/main" val="22478075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55</a:t>
            </a:fld>
            <a:endParaRPr lang="en-GB"/>
          </a:p>
        </p:txBody>
      </p:sp>
    </p:spTree>
    <p:extLst>
      <p:ext uri="{BB962C8B-B14F-4D97-AF65-F5344CB8AC3E}">
        <p14:creationId xmlns:p14="http://schemas.microsoft.com/office/powerpoint/2010/main" val="1442236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56</a:t>
            </a:fld>
            <a:endParaRPr lang="en-GB"/>
          </a:p>
        </p:txBody>
      </p:sp>
    </p:spTree>
    <p:extLst>
      <p:ext uri="{BB962C8B-B14F-4D97-AF65-F5344CB8AC3E}">
        <p14:creationId xmlns:p14="http://schemas.microsoft.com/office/powerpoint/2010/main" val="3373265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57</a:t>
            </a:fld>
            <a:endParaRPr lang="en-GB"/>
          </a:p>
        </p:txBody>
      </p:sp>
    </p:spTree>
    <p:extLst>
      <p:ext uri="{BB962C8B-B14F-4D97-AF65-F5344CB8AC3E}">
        <p14:creationId xmlns:p14="http://schemas.microsoft.com/office/powerpoint/2010/main" val="41256993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58</a:t>
            </a:fld>
            <a:endParaRPr lang="en-GB"/>
          </a:p>
        </p:txBody>
      </p:sp>
    </p:spTree>
    <p:extLst>
      <p:ext uri="{BB962C8B-B14F-4D97-AF65-F5344CB8AC3E}">
        <p14:creationId xmlns:p14="http://schemas.microsoft.com/office/powerpoint/2010/main" val="3278998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59</a:t>
            </a:fld>
            <a:endParaRPr lang="en-GB"/>
          </a:p>
        </p:txBody>
      </p:sp>
    </p:spTree>
    <p:extLst>
      <p:ext uri="{BB962C8B-B14F-4D97-AF65-F5344CB8AC3E}">
        <p14:creationId xmlns:p14="http://schemas.microsoft.com/office/powerpoint/2010/main" val="18667246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60</a:t>
            </a:fld>
            <a:endParaRPr lang="en-GB"/>
          </a:p>
        </p:txBody>
      </p:sp>
    </p:spTree>
    <p:extLst>
      <p:ext uri="{BB962C8B-B14F-4D97-AF65-F5344CB8AC3E}">
        <p14:creationId xmlns:p14="http://schemas.microsoft.com/office/powerpoint/2010/main" val="40193276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61</a:t>
            </a:fld>
            <a:endParaRPr lang="en-GB"/>
          </a:p>
        </p:txBody>
      </p:sp>
    </p:spTree>
    <p:extLst>
      <p:ext uri="{BB962C8B-B14F-4D97-AF65-F5344CB8AC3E}">
        <p14:creationId xmlns:p14="http://schemas.microsoft.com/office/powerpoint/2010/main" val="1110234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62</a:t>
            </a:fld>
            <a:endParaRPr lang="en-GB"/>
          </a:p>
        </p:txBody>
      </p:sp>
    </p:spTree>
    <p:extLst>
      <p:ext uri="{BB962C8B-B14F-4D97-AF65-F5344CB8AC3E}">
        <p14:creationId xmlns:p14="http://schemas.microsoft.com/office/powerpoint/2010/main" val="156803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9</a:t>
            </a:fld>
            <a:endParaRPr lang="en-GB"/>
          </a:p>
        </p:txBody>
      </p:sp>
    </p:spTree>
    <p:extLst>
      <p:ext uri="{BB962C8B-B14F-4D97-AF65-F5344CB8AC3E}">
        <p14:creationId xmlns:p14="http://schemas.microsoft.com/office/powerpoint/2010/main" val="41610763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63</a:t>
            </a:fld>
            <a:endParaRPr lang="en-GB"/>
          </a:p>
        </p:txBody>
      </p:sp>
    </p:spTree>
    <p:extLst>
      <p:ext uri="{BB962C8B-B14F-4D97-AF65-F5344CB8AC3E}">
        <p14:creationId xmlns:p14="http://schemas.microsoft.com/office/powerpoint/2010/main" val="29753247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64</a:t>
            </a:fld>
            <a:endParaRPr lang="en-GB"/>
          </a:p>
        </p:txBody>
      </p:sp>
    </p:spTree>
    <p:extLst>
      <p:ext uri="{BB962C8B-B14F-4D97-AF65-F5344CB8AC3E}">
        <p14:creationId xmlns:p14="http://schemas.microsoft.com/office/powerpoint/2010/main" val="30089849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65</a:t>
            </a:fld>
            <a:endParaRPr lang="en-GB"/>
          </a:p>
        </p:txBody>
      </p:sp>
    </p:spTree>
    <p:extLst>
      <p:ext uri="{BB962C8B-B14F-4D97-AF65-F5344CB8AC3E}">
        <p14:creationId xmlns:p14="http://schemas.microsoft.com/office/powerpoint/2010/main" val="391760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66</a:t>
            </a:fld>
            <a:endParaRPr lang="en-GB"/>
          </a:p>
        </p:txBody>
      </p:sp>
    </p:spTree>
    <p:extLst>
      <p:ext uri="{BB962C8B-B14F-4D97-AF65-F5344CB8AC3E}">
        <p14:creationId xmlns:p14="http://schemas.microsoft.com/office/powerpoint/2010/main" val="24425131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67</a:t>
            </a:fld>
            <a:endParaRPr lang="en-GB"/>
          </a:p>
        </p:txBody>
      </p:sp>
    </p:spTree>
    <p:extLst>
      <p:ext uri="{BB962C8B-B14F-4D97-AF65-F5344CB8AC3E}">
        <p14:creationId xmlns:p14="http://schemas.microsoft.com/office/powerpoint/2010/main" val="18796342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68</a:t>
            </a:fld>
            <a:endParaRPr lang="en-GB"/>
          </a:p>
        </p:txBody>
      </p:sp>
    </p:spTree>
    <p:extLst>
      <p:ext uri="{BB962C8B-B14F-4D97-AF65-F5344CB8AC3E}">
        <p14:creationId xmlns:p14="http://schemas.microsoft.com/office/powerpoint/2010/main" val="703344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69</a:t>
            </a:fld>
            <a:endParaRPr lang="en-GB"/>
          </a:p>
        </p:txBody>
      </p:sp>
    </p:spTree>
    <p:extLst>
      <p:ext uri="{BB962C8B-B14F-4D97-AF65-F5344CB8AC3E}">
        <p14:creationId xmlns:p14="http://schemas.microsoft.com/office/powerpoint/2010/main" val="2093445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70</a:t>
            </a:fld>
            <a:endParaRPr lang="en-GB"/>
          </a:p>
        </p:txBody>
      </p:sp>
    </p:spTree>
    <p:extLst>
      <p:ext uri="{BB962C8B-B14F-4D97-AF65-F5344CB8AC3E}">
        <p14:creationId xmlns:p14="http://schemas.microsoft.com/office/powerpoint/2010/main" val="2024844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71</a:t>
            </a:fld>
            <a:endParaRPr lang="en-GB"/>
          </a:p>
        </p:txBody>
      </p:sp>
    </p:spTree>
    <p:extLst>
      <p:ext uri="{BB962C8B-B14F-4D97-AF65-F5344CB8AC3E}">
        <p14:creationId xmlns:p14="http://schemas.microsoft.com/office/powerpoint/2010/main" val="27958259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72</a:t>
            </a:fld>
            <a:endParaRPr lang="en-GB"/>
          </a:p>
        </p:txBody>
      </p:sp>
    </p:spTree>
    <p:extLst>
      <p:ext uri="{BB962C8B-B14F-4D97-AF65-F5344CB8AC3E}">
        <p14:creationId xmlns:p14="http://schemas.microsoft.com/office/powerpoint/2010/main" val="271851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10</a:t>
            </a:fld>
            <a:endParaRPr lang="en-GB"/>
          </a:p>
        </p:txBody>
      </p:sp>
    </p:spTree>
    <p:extLst>
      <p:ext uri="{BB962C8B-B14F-4D97-AF65-F5344CB8AC3E}">
        <p14:creationId xmlns:p14="http://schemas.microsoft.com/office/powerpoint/2010/main" val="2767453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73</a:t>
            </a:fld>
            <a:endParaRPr lang="en-GB"/>
          </a:p>
        </p:txBody>
      </p:sp>
    </p:spTree>
    <p:extLst>
      <p:ext uri="{BB962C8B-B14F-4D97-AF65-F5344CB8AC3E}">
        <p14:creationId xmlns:p14="http://schemas.microsoft.com/office/powerpoint/2010/main" val="14322902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74</a:t>
            </a:fld>
            <a:endParaRPr lang="en-GB"/>
          </a:p>
        </p:txBody>
      </p:sp>
    </p:spTree>
    <p:extLst>
      <p:ext uri="{BB962C8B-B14F-4D97-AF65-F5344CB8AC3E}">
        <p14:creationId xmlns:p14="http://schemas.microsoft.com/office/powerpoint/2010/main" val="39287505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75</a:t>
            </a:fld>
            <a:endParaRPr lang="en-GB"/>
          </a:p>
        </p:txBody>
      </p:sp>
    </p:spTree>
    <p:extLst>
      <p:ext uri="{BB962C8B-B14F-4D97-AF65-F5344CB8AC3E}">
        <p14:creationId xmlns:p14="http://schemas.microsoft.com/office/powerpoint/2010/main" val="34029560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76</a:t>
            </a:fld>
            <a:endParaRPr lang="en-GB"/>
          </a:p>
        </p:txBody>
      </p:sp>
    </p:spTree>
    <p:extLst>
      <p:ext uri="{BB962C8B-B14F-4D97-AF65-F5344CB8AC3E}">
        <p14:creationId xmlns:p14="http://schemas.microsoft.com/office/powerpoint/2010/main" val="24570932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77</a:t>
            </a:fld>
            <a:endParaRPr lang="en-GB"/>
          </a:p>
        </p:txBody>
      </p:sp>
    </p:spTree>
    <p:extLst>
      <p:ext uri="{BB962C8B-B14F-4D97-AF65-F5344CB8AC3E}">
        <p14:creationId xmlns:p14="http://schemas.microsoft.com/office/powerpoint/2010/main" val="17599909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78</a:t>
            </a:fld>
            <a:endParaRPr lang="en-GB"/>
          </a:p>
        </p:txBody>
      </p:sp>
    </p:spTree>
    <p:extLst>
      <p:ext uri="{BB962C8B-B14F-4D97-AF65-F5344CB8AC3E}">
        <p14:creationId xmlns:p14="http://schemas.microsoft.com/office/powerpoint/2010/main" val="24436179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79</a:t>
            </a:fld>
            <a:endParaRPr lang="en-GB"/>
          </a:p>
        </p:txBody>
      </p:sp>
    </p:spTree>
    <p:extLst>
      <p:ext uri="{BB962C8B-B14F-4D97-AF65-F5344CB8AC3E}">
        <p14:creationId xmlns:p14="http://schemas.microsoft.com/office/powerpoint/2010/main" val="13741155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80</a:t>
            </a:fld>
            <a:endParaRPr lang="en-GB"/>
          </a:p>
        </p:txBody>
      </p:sp>
    </p:spTree>
    <p:extLst>
      <p:ext uri="{BB962C8B-B14F-4D97-AF65-F5344CB8AC3E}">
        <p14:creationId xmlns:p14="http://schemas.microsoft.com/office/powerpoint/2010/main" val="36738377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81</a:t>
            </a:fld>
            <a:endParaRPr lang="en-GB"/>
          </a:p>
        </p:txBody>
      </p:sp>
    </p:spTree>
    <p:extLst>
      <p:ext uri="{BB962C8B-B14F-4D97-AF65-F5344CB8AC3E}">
        <p14:creationId xmlns:p14="http://schemas.microsoft.com/office/powerpoint/2010/main" val="30621835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82</a:t>
            </a:fld>
            <a:endParaRPr lang="en-GB"/>
          </a:p>
        </p:txBody>
      </p:sp>
    </p:spTree>
    <p:extLst>
      <p:ext uri="{BB962C8B-B14F-4D97-AF65-F5344CB8AC3E}">
        <p14:creationId xmlns:p14="http://schemas.microsoft.com/office/powerpoint/2010/main" val="147818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11</a:t>
            </a:fld>
            <a:endParaRPr lang="en-GB"/>
          </a:p>
        </p:txBody>
      </p:sp>
    </p:spTree>
    <p:extLst>
      <p:ext uri="{BB962C8B-B14F-4D97-AF65-F5344CB8AC3E}">
        <p14:creationId xmlns:p14="http://schemas.microsoft.com/office/powerpoint/2010/main" val="376389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83</a:t>
            </a:fld>
            <a:endParaRPr lang="en-GB"/>
          </a:p>
        </p:txBody>
      </p:sp>
    </p:spTree>
    <p:extLst>
      <p:ext uri="{BB962C8B-B14F-4D97-AF65-F5344CB8AC3E}">
        <p14:creationId xmlns:p14="http://schemas.microsoft.com/office/powerpoint/2010/main" val="40159381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84</a:t>
            </a:fld>
            <a:endParaRPr lang="en-GB"/>
          </a:p>
        </p:txBody>
      </p:sp>
    </p:spTree>
    <p:extLst>
      <p:ext uri="{BB962C8B-B14F-4D97-AF65-F5344CB8AC3E}">
        <p14:creationId xmlns:p14="http://schemas.microsoft.com/office/powerpoint/2010/main" val="30513243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85</a:t>
            </a:fld>
            <a:endParaRPr lang="en-GB"/>
          </a:p>
        </p:txBody>
      </p:sp>
    </p:spTree>
    <p:extLst>
      <p:ext uri="{BB962C8B-B14F-4D97-AF65-F5344CB8AC3E}">
        <p14:creationId xmlns:p14="http://schemas.microsoft.com/office/powerpoint/2010/main" val="38998156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86</a:t>
            </a:fld>
            <a:endParaRPr lang="en-GB"/>
          </a:p>
        </p:txBody>
      </p:sp>
    </p:spTree>
    <p:extLst>
      <p:ext uri="{BB962C8B-B14F-4D97-AF65-F5344CB8AC3E}">
        <p14:creationId xmlns:p14="http://schemas.microsoft.com/office/powerpoint/2010/main" val="2642286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87</a:t>
            </a:fld>
            <a:endParaRPr lang="en-GB"/>
          </a:p>
        </p:txBody>
      </p:sp>
    </p:spTree>
    <p:extLst>
      <p:ext uri="{BB962C8B-B14F-4D97-AF65-F5344CB8AC3E}">
        <p14:creationId xmlns:p14="http://schemas.microsoft.com/office/powerpoint/2010/main" val="73888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CB38E7-3D5E-4ADF-9DE0-31579A74686D}" type="slidenum">
              <a:rPr lang="en-GB" smtClean="0"/>
              <a:t>12</a:t>
            </a:fld>
            <a:endParaRPr lang="en-GB"/>
          </a:p>
        </p:txBody>
      </p:sp>
    </p:spTree>
    <p:extLst>
      <p:ext uri="{BB962C8B-B14F-4D97-AF65-F5344CB8AC3E}">
        <p14:creationId xmlns:p14="http://schemas.microsoft.com/office/powerpoint/2010/main" val="83429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7AA570-A1B4-45E5-B7CA-3601541A0516}" type="datetimeFigureOut">
              <a:rPr lang="en-GB" smtClean="0"/>
              <a:t>22/03/2023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287620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7AA570-A1B4-45E5-B7CA-3601541A0516}" type="datetimeFigureOut">
              <a:rPr lang="en-GB" smtClean="0"/>
              <a:t>22/03/2023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333753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7AA570-A1B4-45E5-B7CA-3601541A0516}" type="datetimeFigureOut">
              <a:rPr lang="en-GB" smtClean="0"/>
              <a:t>22/03/2023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509474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7AA570-A1B4-45E5-B7CA-3601541A0516}" type="datetimeFigureOut">
              <a:rPr lang="en-GB" smtClean="0"/>
              <a:t>22/03/2023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138986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7AA570-A1B4-45E5-B7CA-3601541A0516}" type="datetimeFigureOut">
              <a:rPr lang="en-GB" smtClean="0"/>
              <a:t>22/03/2023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116881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7AA570-A1B4-45E5-B7CA-3601541A0516}" type="datetimeFigureOut">
              <a:rPr lang="en-GB" smtClean="0"/>
              <a:t>22/03/2023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1485165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7AA570-A1B4-45E5-B7CA-3601541A0516}" type="datetimeFigureOut">
              <a:rPr lang="en-GB" smtClean="0"/>
              <a:t>22/03/2023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187417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7AA570-A1B4-45E5-B7CA-3601541A0516}" type="datetimeFigureOut">
              <a:rPr lang="en-GB" smtClean="0"/>
              <a:t>22/03/2023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2121925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7AA570-A1B4-45E5-B7CA-3601541A0516}" type="datetimeFigureOut">
              <a:rPr lang="en-GB" smtClean="0"/>
              <a:t>22/03/2023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335604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AA570-A1B4-45E5-B7CA-3601541A0516}" type="datetimeFigureOut">
              <a:rPr lang="en-GB" smtClean="0"/>
              <a:t>22/03/2023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70624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7AA570-A1B4-45E5-B7CA-3601541A0516}" type="datetimeFigureOut">
              <a:rPr lang="en-GB" smtClean="0"/>
              <a:t>22/03/2023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4C620FA-DE9D-4765-8645-8BE4A74CFE64}" type="slidenum">
              <a:rPr lang="en-GB" smtClean="0"/>
              <a:t>‹#›</a:t>
            </a:fld>
            <a:endParaRPr lang="en-GB"/>
          </a:p>
        </p:txBody>
      </p:sp>
    </p:spTree>
    <p:extLst>
      <p:ext uri="{BB962C8B-B14F-4D97-AF65-F5344CB8AC3E}">
        <p14:creationId xmlns:p14="http://schemas.microsoft.com/office/powerpoint/2010/main" val="139529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87AA570-A1B4-45E5-B7CA-3601541A0516}" type="datetimeFigureOut">
              <a:rPr lang="en-GB" smtClean="0"/>
              <a:t>22/03/2023</a:t>
            </a:fld>
            <a:endParaRPr lang="en-GB"/>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4C620FA-DE9D-4765-8645-8BE4A74CFE64}" type="slidenum">
              <a:rPr lang="en-GB" smtClean="0"/>
              <a:t>‹#›</a:t>
            </a:fld>
            <a:endParaRPr lang="en-GB"/>
          </a:p>
        </p:txBody>
      </p:sp>
    </p:spTree>
    <p:extLst>
      <p:ext uri="{BB962C8B-B14F-4D97-AF65-F5344CB8AC3E}">
        <p14:creationId xmlns:p14="http://schemas.microsoft.com/office/powerpoint/2010/main" val="16662859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ed.ted.com/on/90vRVJZ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vqxomJIBGcY" TargetMode="External"/><Relationship Id="rId5" Type="http://schemas.openxmlformats.org/officeDocument/2006/relationships/hyperlink" Target="https://www.youtube.com/watch?v=mH7WkbE80Vg&amp;t=15s" TargetMode="External"/><Relationship Id="rId4" Type="http://schemas.openxmlformats.org/officeDocument/2006/relationships/hyperlink" Target="https://www.bbc.co.uk/teach/class-clips-video/science-ks1-ks2-ivys-plant-workshop-grouping-living-things/zfjxcq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youtube.com/watch?v=sDZ8UHEERMM&amp;t=2s" TargetMode="External"/><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tigtagworld.co.uk/film/does-it-have-fur-PRM00147/"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youtube.com/watch?v=sDZ8UHEERMM&amp;t=2s" TargetMode="External"/><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sDZ8UHEERMM&amp;t=2s" TargetMode="Externa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watch?v=sDZ8UHEERMM&amp;t=2s" TargetMode="External"/><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britannica.com/animal/dinosaur"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hyperlink" Target="https://www.youtube.com/watch?v=sDZ8UHEERMM&amp;t=2s" TargetMode="External"/><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youtube.com/watch?v=sDZ8UHEERMM&amp;t=2s" TargetMode="External"/><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youtube.com/watch?v=sDZ8UHEERMM&amp;t=2s" TargetMode="External"/><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discovermagazine.com/planet-earth/7-new-animals-discovered-in-2021-so-far"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www.youtube.com/watch?v=ue4lnLR3-ac&amp;t=34s" TargetMode="External"/><Relationship Id="rId4" Type="http://schemas.openxmlformats.org/officeDocument/2006/relationships/hyperlink" Target="https://www.bbc.co.uk/teach/class-clips-video/science-ks1-ks2-ivys-plant-workshop-classifying-and-grouping-plants/zh9jvk7"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s://www.youtube.com/watch?v=sDZ8UHEERMM&amp;t=2s" TargetMode="External"/><Relationship Id="rId7"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sDZ8UHEERMM?start=2&amp;feature=oembed" TargetMode="Externa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hyperlink" Target="https://www.youtube.com/watch?v=sDZ8UHEERMM&amp;t=2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hyperlink" Target="https://www.science-sparks.com/blowing-balloons-respiration-style/" TargetMode="External"/><Relationship Id="rId4" Type="http://schemas.openxmlformats.org/officeDocument/2006/relationships/hyperlink" Target="https://www.ed.ac.uk/easter-bush-campus/science-outreach-centre/science-home/balloon-yeast-investigatio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bbc.co.uk/bitesize/topics/zxjj6sg/articles/z9cbcwx"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www.youtube.com/watch?v=sDZ8UHEERMM&amp;t=2s"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www.sciencefix.co.uk/2020/11/keys-and-classification-using-finger-puppets/"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di4c76y7libww.cloudfront.net/documents/LKS2_Science_Y4_Spring_2_Name_living_thing_Session5_Resource.pdf" TargetMode="External"/><Relationship Id="rId5" Type="http://schemas.openxmlformats.org/officeDocument/2006/relationships/image" Target="../media/image99.png"/><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7"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hyperlink" Target="https://www.youtube.com/watch?v=sDZ8UHEERMM&amp;t=2s" TargetMode="External"/><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66.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hyperlink" Target="https://www.youtube.com/watch?v=sDZ8UHEERMM&amp;t=2s" TargetMode="External"/><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www.saps.org.uk/teaching-resources/resources/1377/primary-booklet-5-grouping-and-classification/"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www.bbc.co.uk/bitesize/topics/z6hv9j6/articles/zvbd96f"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s://kids.nationalgeographic.com/nature/habitats" TargetMode="External"/><Relationship Id="rId4" Type="http://schemas.openxmlformats.org/officeDocument/2006/relationships/hyperlink" Target="https://www.youtube.com/watch?v=ZrSWYE37MJs"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7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hyperlink" Target="https://eden.uktv.co.uk/education/inspired-attenborough/article/lesson-4-private-life-plants/" TargetMode="External"/></Relationships>
</file>

<file path=ppt/slides/_rels/slide78.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hyperlink" Target="https://www.youtube.com/watch?v=sDZ8UHEERMM&amp;t=2s" TargetMode="External"/><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75.xml"/><Relationship Id="rId16"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7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hyperlink" Target="https://www.youtube.com/watch?v=sDZ8UHEERMM&amp;t=2s" TargetMode="External"/><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77.xml"/><Relationship Id="rId16"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7" Type="http://schemas.openxmlformats.org/officeDocument/2006/relationships/hyperlink" Target="https://www.twigsciencereporter.com/video/hummingbird/"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s://www.twigsciencereporter.com/news-update/climate-change-threatens-cacti-sucking-up-air-pollution-weather-sensors-inspired-by-dandelions/" TargetMode="External"/><Relationship Id="rId5" Type="http://schemas.openxmlformats.org/officeDocument/2006/relationships/hyperlink" Target="https://www.twigsciencereporter.com/video/great-gray-owl/" TargetMode="External"/><Relationship Id="rId4" Type="http://schemas.openxmlformats.org/officeDocument/2006/relationships/hyperlink" Target="https://www.twigsciencereporter.com/video/koala/"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education.gov.scot/improvement/scotland-learns/resources-for-practitioners/interdisciplinary-learning-activities/research-the-survival-and-extinction-of-living-things-second-level/"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hyperlink" Target="https://www.wwf.org.uk/sites/default/files/2020-01/Our_Planet_Their_Future.pdf" TargetMode="External"/><Relationship Id="rId3" Type="http://schemas.openxmlformats.org/officeDocument/2006/relationships/hyperlink" Target="https://www.youtube.com/watch?v=sDZ8UHEERMM&amp;t=2s" TargetMode="External"/><Relationship Id="rId7" Type="http://schemas.openxmlformats.org/officeDocument/2006/relationships/hyperlink" Target="https://www.wwf.org.uk/"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hyperlink" Target="https://www.johnmuirtrust.org/john-muir-award" TargetMode="External"/><Relationship Id="rId5" Type="http://schemas.openxmlformats.org/officeDocument/2006/relationships/hyperlink" Target="https://www.saps.org.uk/teaching-resources/resources/1377/primary-booklet-5-grouping-and-classification/" TargetMode="External"/><Relationship Id="rId4" Type="http://schemas.openxmlformats.org/officeDocument/2006/relationships/hyperlink" Target="https://aberdeenshire.sharepoint.com/sites/BiodiversityEducationPack/Shared%20Documents/General/Biodiversity%20Education%20Interactive%20Pack%20-%20March2022%20with%20video%20link.pdf#search=Aberdeenshire%20Council%20%20Ranger%20Service%20Biodiversity%20Education%20Pack" TargetMode="External"/><Relationship Id="rId9" Type="http://schemas.openxmlformats.org/officeDocument/2006/relationships/hyperlink" Target="https://bpes.bp.com/biodiversity-challenge-primary"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hyperlink" Target="https://forms.office.com/e/SiXYF2cLst" TargetMode="External"/><Relationship Id="rId5" Type="http://schemas.openxmlformats.org/officeDocument/2006/relationships/image" Target="../media/image151.png"/><Relationship Id="rId4" Type="http://schemas.openxmlformats.org/officeDocument/2006/relationships/image" Target="../media/image150.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sDZ8UHEERMM&amp;t=2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73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38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6173CDF4-9F29-4658-9CB2-64FCC7B07BEF}"/>
              </a:ext>
            </a:extLst>
          </p:cNvPr>
          <p:cNvSpPr txBox="1"/>
          <p:nvPr/>
        </p:nvSpPr>
        <p:spPr>
          <a:xfrm>
            <a:off x="679554" y="411510"/>
            <a:ext cx="8015106" cy="3970318"/>
          </a:xfrm>
          <a:prstGeom prst="rect">
            <a:avLst/>
          </a:prstGeom>
          <a:noFill/>
        </p:spPr>
        <p:txBody>
          <a:bodyPr wrap="square" rtlCol="0">
            <a:spAutoFit/>
          </a:bodyPr>
          <a:lstStyle/>
          <a:p>
            <a:r>
              <a:rPr lang="en-GB" b="1" u="sng" dirty="0">
                <a:latin typeface="Comic Sans MS" panose="030F0702030302020204" pitchFamily="66" charset="0"/>
              </a:rPr>
              <a:t>Activity: Sort it!</a:t>
            </a:r>
          </a:p>
          <a:p>
            <a:endParaRPr lang="en-GB" b="1" u="sng" dirty="0">
              <a:latin typeface="Comic Sans MS" panose="030F0702030302020204" pitchFamily="66" charset="0"/>
            </a:endParaRPr>
          </a:p>
          <a:p>
            <a:pPr algn="just"/>
            <a:r>
              <a:rPr lang="en-GB" dirty="0">
                <a:latin typeface="Comic Sans MS" panose="030F0702030302020204" pitchFamily="66" charset="0"/>
              </a:rPr>
              <a:t>Provide the children with a range of muddled up objects to sort into groups. This could be the toy box, the lost property box, a messy pen/pencil drawer or a mixture of sweets, fruit or vegetables. Encourage the children to give reasons/justify why they have grouped things in that way. </a:t>
            </a: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r>
              <a:rPr lang="en-GB" dirty="0">
                <a:latin typeface="Comic Sans MS" panose="030F0702030302020204" pitchFamily="66" charset="0"/>
              </a:rPr>
              <a:t>Start with two groups and the children split these again and again until they can’t create anymore subsets. The children should share their ideas with other groups in the class, explaining why/how they split the items into sets/subsets. </a:t>
            </a:r>
          </a:p>
          <a:p>
            <a:pPr algn="just"/>
            <a:endParaRPr lang="en-GB" sz="1800" b="1" u="sng" dirty="0">
              <a:latin typeface="Comic Sans MS" panose="030F0702030302020204" pitchFamily="66" charset="0"/>
            </a:endParaRPr>
          </a:p>
        </p:txBody>
      </p:sp>
    </p:spTree>
    <p:extLst>
      <p:ext uri="{BB962C8B-B14F-4D97-AF65-F5344CB8AC3E}">
        <p14:creationId xmlns:p14="http://schemas.microsoft.com/office/powerpoint/2010/main" val="1070831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6173CDF4-9F29-4658-9CB2-64FCC7B07BEF}"/>
              </a:ext>
            </a:extLst>
          </p:cNvPr>
          <p:cNvSpPr txBox="1"/>
          <p:nvPr/>
        </p:nvSpPr>
        <p:spPr>
          <a:xfrm>
            <a:off x="301310" y="205979"/>
            <a:ext cx="8519162" cy="4985980"/>
          </a:xfrm>
          <a:prstGeom prst="rect">
            <a:avLst/>
          </a:prstGeom>
          <a:noFill/>
        </p:spPr>
        <p:txBody>
          <a:bodyPr wrap="square" rtlCol="0">
            <a:spAutoFit/>
          </a:bodyPr>
          <a:lstStyle/>
          <a:p>
            <a:pPr algn="just"/>
            <a:r>
              <a:rPr lang="en-GB" sz="1800" b="1" u="sng" dirty="0">
                <a:latin typeface="Comic Sans MS" panose="030F0702030302020204" pitchFamily="66" charset="0"/>
              </a:rPr>
              <a:t>Activity: Why do we need to classify?</a:t>
            </a:r>
            <a:r>
              <a:rPr lang="en-GB" sz="1800" dirty="0">
                <a:latin typeface="Comic Sans MS" panose="030F0702030302020204" pitchFamily="66" charset="0"/>
              </a:rPr>
              <a:t> </a:t>
            </a:r>
          </a:p>
          <a:p>
            <a:pPr algn="just"/>
            <a:endParaRPr lang="en-GB" sz="1800" dirty="0">
              <a:latin typeface="Comic Sans MS" panose="030F0702030302020204" pitchFamily="66" charset="0"/>
            </a:endParaRPr>
          </a:p>
          <a:p>
            <a:pPr algn="just"/>
            <a:r>
              <a:rPr lang="en-GB" sz="1800" dirty="0">
                <a:latin typeface="Comic Sans MS" panose="030F0702030302020204" pitchFamily="66" charset="0"/>
              </a:rPr>
              <a:t>Ask the children to think about a supermarket - how do we know where to find what we are looking for? Each type of food has a name and is in its own place. </a:t>
            </a:r>
            <a:r>
              <a:rPr lang="en-GB" dirty="0">
                <a:latin typeface="Comic Sans MS" panose="030F0702030302020204" pitchFamily="66" charset="0"/>
              </a:rPr>
              <a:t>W</a:t>
            </a:r>
            <a:r>
              <a:rPr lang="en-GB" sz="1800" dirty="0">
                <a:latin typeface="Comic Sans MS" panose="030F0702030302020204" pitchFamily="66" charset="0"/>
              </a:rPr>
              <a:t>e can tell how items have been classified by looking at the signs above the aisles. Can they think of other situations where classification is essential? How does it make life easier? </a:t>
            </a:r>
          </a:p>
          <a:p>
            <a:pPr algn="just"/>
            <a:endParaRPr lang="en-GB" sz="1800" dirty="0">
              <a:solidFill>
                <a:srgbClr val="231F20"/>
              </a:solidFill>
              <a:latin typeface="Comic Sans MS" panose="030F0702030302020204" pitchFamily="66" charset="0"/>
            </a:endParaRPr>
          </a:p>
          <a:p>
            <a:pPr algn="just"/>
            <a:r>
              <a:rPr lang="en-GB" b="0" i="0" dirty="0">
                <a:solidFill>
                  <a:srgbClr val="231F20"/>
                </a:solidFill>
                <a:effectLst/>
                <a:latin typeface="Comic Sans MS" panose="030F0702030302020204" pitchFamily="66" charset="0"/>
              </a:rPr>
              <a:t>Imagine what it would be like doing the shopping if </a:t>
            </a:r>
          </a:p>
          <a:p>
            <a:pPr algn="just"/>
            <a:r>
              <a:rPr lang="en-GB" b="0" i="0" dirty="0">
                <a:solidFill>
                  <a:srgbClr val="231F20"/>
                </a:solidFill>
                <a:effectLst/>
                <a:latin typeface="Comic Sans MS" panose="030F0702030302020204" pitchFamily="66" charset="0"/>
              </a:rPr>
              <a:t>supermarkets didn’t group similar things together </a:t>
            </a:r>
          </a:p>
          <a:p>
            <a:pPr algn="just"/>
            <a:r>
              <a:rPr lang="en-GB" b="0" i="0" dirty="0">
                <a:solidFill>
                  <a:srgbClr val="231F20"/>
                </a:solidFill>
                <a:effectLst/>
                <a:latin typeface="Comic Sans MS" panose="030F0702030302020204" pitchFamily="66" charset="0"/>
              </a:rPr>
              <a:t>and they didn’t have names!</a:t>
            </a:r>
            <a:endParaRPr lang="en-GB" sz="1800" dirty="0">
              <a:solidFill>
                <a:srgbClr val="231F20"/>
              </a:solidFill>
              <a:latin typeface="Comic Sans MS" panose="030F0702030302020204" pitchFamily="66" charset="0"/>
            </a:endParaRPr>
          </a:p>
          <a:p>
            <a:pPr algn="just"/>
            <a:endParaRPr lang="en-GB" b="0" i="0" dirty="0">
              <a:solidFill>
                <a:srgbClr val="231F20"/>
              </a:solidFill>
              <a:effectLst/>
              <a:latin typeface="Comic Sans MS" panose="030F0702030302020204" pitchFamily="66" charset="0"/>
            </a:endParaRPr>
          </a:p>
          <a:p>
            <a:pPr algn="just"/>
            <a:r>
              <a:rPr lang="en-GB" sz="1400" dirty="0">
                <a:solidFill>
                  <a:srgbClr val="231F20"/>
                </a:solidFill>
                <a:latin typeface="Comic Sans MS" panose="030F0702030302020204" pitchFamily="66" charset="0"/>
              </a:rPr>
              <a:t>                           </a:t>
            </a:r>
          </a:p>
          <a:p>
            <a:pPr algn="just"/>
            <a:endParaRPr lang="en-GB" sz="1100" i="1" dirty="0">
              <a:solidFill>
                <a:srgbClr val="231F20"/>
              </a:solidFill>
              <a:latin typeface="Comic Sans MS" panose="030F0702030302020204" pitchFamily="66" charset="0"/>
            </a:endParaRPr>
          </a:p>
          <a:p>
            <a:pPr algn="just"/>
            <a:endParaRPr lang="en-GB" sz="1100" b="0" i="1" dirty="0">
              <a:solidFill>
                <a:srgbClr val="231F20"/>
              </a:solidFill>
              <a:effectLst/>
              <a:latin typeface="Comic Sans MS" panose="030F0702030302020204" pitchFamily="66" charset="0"/>
            </a:endParaRPr>
          </a:p>
          <a:p>
            <a:pPr algn="just"/>
            <a:endParaRPr lang="en-GB" sz="1100" i="1" dirty="0">
              <a:solidFill>
                <a:srgbClr val="231F20"/>
              </a:solidFill>
              <a:latin typeface="Comic Sans MS" panose="030F0702030302020204" pitchFamily="66" charset="0"/>
            </a:endParaRPr>
          </a:p>
          <a:p>
            <a:pPr algn="just"/>
            <a:endParaRPr lang="en-GB" sz="1100" b="0" i="1" dirty="0">
              <a:solidFill>
                <a:srgbClr val="231F20"/>
              </a:solidFill>
              <a:effectLst/>
              <a:latin typeface="Comic Sans MS" panose="030F0702030302020204" pitchFamily="66" charset="0"/>
            </a:endParaRPr>
          </a:p>
          <a:p>
            <a:pPr algn="just"/>
            <a:endParaRPr lang="en-GB" sz="1100" b="0" i="1" dirty="0">
              <a:solidFill>
                <a:srgbClr val="231F20"/>
              </a:solidFill>
              <a:effectLst/>
              <a:latin typeface="Comic Sans MS" panose="030F0702030302020204" pitchFamily="66" charset="0"/>
            </a:endParaRPr>
          </a:p>
          <a:p>
            <a:pPr algn="just"/>
            <a:endParaRPr lang="en-GB" sz="1100" i="1" dirty="0">
              <a:solidFill>
                <a:srgbClr val="231F20"/>
              </a:solidFill>
              <a:latin typeface="Comic Sans MS" panose="030F0702030302020204" pitchFamily="66" charset="0"/>
            </a:endParaRPr>
          </a:p>
          <a:p>
            <a:pPr algn="just"/>
            <a:endParaRPr lang="en-GB" sz="1100" i="1" dirty="0">
              <a:solidFill>
                <a:srgbClr val="231F20"/>
              </a:solidFill>
              <a:latin typeface="Comic Sans MS" panose="030F0702030302020204" pitchFamily="66" charset="0"/>
            </a:endParaRPr>
          </a:p>
          <a:p>
            <a:pPr algn="just"/>
            <a:r>
              <a:rPr lang="en-GB" sz="1100" b="0" i="1" dirty="0">
                <a:solidFill>
                  <a:srgbClr val="231F20"/>
                </a:solidFill>
                <a:effectLst/>
                <a:latin typeface="Comic Sans MS" panose="030F0702030302020204" pitchFamily="66" charset="0"/>
              </a:rPr>
              <a:t>				               Image taken from ‘Plants for Primary Pupils’ SAPS /FSC 2008 </a:t>
            </a:r>
            <a:endParaRPr lang="en-GB" sz="1200" b="0" i="0" dirty="0">
              <a:solidFill>
                <a:srgbClr val="231F20"/>
              </a:solidFill>
              <a:effectLst/>
              <a:latin typeface="Comic Sans MS" panose="030F0702030302020204" pitchFamily="66" charset="0"/>
            </a:endParaRPr>
          </a:p>
        </p:txBody>
      </p:sp>
      <p:pic>
        <p:nvPicPr>
          <p:cNvPr id="5" name="Picture 4">
            <a:extLst>
              <a:ext uri="{FF2B5EF4-FFF2-40B4-BE49-F238E27FC236}">
                <a16:creationId xmlns:a16="http://schemas.microsoft.com/office/drawing/2014/main" id="{9BC10D96-B5DD-4180-98AB-87D16069BD48}"/>
              </a:ext>
            </a:extLst>
          </p:cNvPr>
          <p:cNvPicPr>
            <a:picLocks noChangeAspect="1"/>
          </p:cNvPicPr>
          <p:nvPr/>
        </p:nvPicPr>
        <p:blipFill>
          <a:blip r:embed="rId4"/>
          <a:stretch>
            <a:fillRect/>
          </a:stretch>
        </p:blipFill>
        <p:spPr>
          <a:xfrm>
            <a:off x="6012160" y="1960163"/>
            <a:ext cx="2860044" cy="2546429"/>
          </a:xfrm>
          <a:prstGeom prst="rect">
            <a:avLst/>
          </a:prstGeom>
        </p:spPr>
      </p:pic>
    </p:spTree>
    <p:extLst>
      <p:ext uri="{BB962C8B-B14F-4D97-AF65-F5344CB8AC3E}">
        <p14:creationId xmlns:p14="http://schemas.microsoft.com/office/powerpoint/2010/main" val="3406201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Content Placeholder 4">
            <a:extLst>
              <a:ext uri="{FF2B5EF4-FFF2-40B4-BE49-F238E27FC236}">
                <a16:creationId xmlns:a16="http://schemas.microsoft.com/office/drawing/2014/main" id="{46BF17E6-F55D-4754-9DC9-A72D5969D668}"/>
              </a:ext>
            </a:extLst>
          </p:cNvPr>
          <p:cNvSpPr>
            <a:spLocks noGrp="1"/>
          </p:cNvSpPr>
          <p:nvPr>
            <p:ph idx="1"/>
          </p:nvPr>
        </p:nvSpPr>
        <p:spPr>
          <a:xfrm>
            <a:off x="350045" y="246957"/>
            <a:ext cx="8496944" cy="4896543"/>
          </a:xfrm>
        </p:spPr>
        <p:txBody>
          <a:bodyPr>
            <a:normAutofit/>
          </a:bodyPr>
          <a:lstStyle/>
          <a:p>
            <a:pPr marL="0" indent="0" algn="ctr">
              <a:buNone/>
            </a:pPr>
            <a:r>
              <a:rPr lang="en-GB" sz="1800" b="1" u="sng" dirty="0">
                <a:latin typeface="Comic Sans MS" panose="030F0702030302020204" pitchFamily="66" charset="0"/>
              </a:rPr>
              <a:t>Activity: Ask the children to sort some things into two groups:</a:t>
            </a: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p:txBody>
      </p:sp>
      <p:pic>
        <p:nvPicPr>
          <p:cNvPr id="9" name="Picture 8">
            <a:extLst>
              <a:ext uri="{FF2B5EF4-FFF2-40B4-BE49-F238E27FC236}">
                <a16:creationId xmlns:a16="http://schemas.microsoft.com/office/drawing/2014/main" id="{39CF5C4F-6A3D-41AF-BFE8-37449681B859}"/>
              </a:ext>
            </a:extLst>
          </p:cNvPr>
          <p:cNvPicPr>
            <a:picLocks noChangeAspect="1"/>
          </p:cNvPicPr>
          <p:nvPr/>
        </p:nvPicPr>
        <p:blipFill>
          <a:blip r:embed="rId3"/>
          <a:stretch>
            <a:fillRect/>
          </a:stretch>
        </p:blipFill>
        <p:spPr>
          <a:xfrm>
            <a:off x="642982" y="912047"/>
            <a:ext cx="743776" cy="829128"/>
          </a:xfrm>
          <a:prstGeom prst="rect">
            <a:avLst/>
          </a:prstGeom>
        </p:spPr>
      </p:pic>
      <p:pic>
        <p:nvPicPr>
          <p:cNvPr id="10" name="Picture 9">
            <a:extLst>
              <a:ext uri="{FF2B5EF4-FFF2-40B4-BE49-F238E27FC236}">
                <a16:creationId xmlns:a16="http://schemas.microsoft.com/office/drawing/2014/main" id="{88882767-B941-432E-8745-00F981FDA217}"/>
              </a:ext>
            </a:extLst>
          </p:cNvPr>
          <p:cNvPicPr>
            <a:picLocks noChangeAspect="1"/>
          </p:cNvPicPr>
          <p:nvPr/>
        </p:nvPicPr>
        <p:blipFill>
          <a:blip r:embed="rId4"/>
          <a:stretch>
            <a:fillRect/>
          </a:stretch>
        </p:blipFill>
        <p:spPr>
          <a:xfrm>
            <a:off x="6835384" y="907842"/>
            <a:ext cx="981541" cy="1005927"/>
          </a:xfrm>
          <a:prstGeom prst="rect">
            <a:avLst/>
          </a:prstGeom>
        </p:spPr>
      </p:pic>
      <p:pic>
        <p:nvPicPr>
          <p:cNvPr id="11" name="Picture 10">
            <a:extLst>
              <a:ext uri="{FF2B5EF4-FFF2-40B4-BE49-F238E27FC236}">
                <a16:creationId xmlns:a16="http://schemas.microsoft.com/office/drawing/2014/main" id="{D3420E82-6EE1-4830-88D6-A9C149CE9C07}"/>
              </a:ext>
            </a:extLst>
          </p:cNvPr>
          <p:cNvPicPr>
            <a:picLocks noChangeAspect="1"/>
          </p:cNvPicPr>
          <p:nvPr/>
        </p:nvPicPr>
        <p:blipFill>
          <a:blip r:embed="rId5"/>
          <a:stretch>
            <a:fillRect/>
          </a:stretch>
        </p:blipFill>
        <p:spPr>
          <a:xfrm>
            <a:off x="3729621" y="2042501"/>
            <a:ext cx="1219306" cy="914479"/>
          </a:xfrm>
          <a:prstGeom prst="rect">
            <a:avLst/>
          </a:prstGeom>
        </p:spPr>
      </p:pic>
      <p:pic>
        <p:nvPicPr>
          <p:cNvPr id="12" name="Picture 11">
            <a:extLst>
              <a:ext uri="{FF2B5EF4-FFF2-40B4-BE49-F238E27FC236}">
                <a16:creationId xmlns:a16="http://schemas.microsoft.com/office/drawing/2014/main" id="{F7DCD13C-409A-44B9-88D8-50C678B6CDF1}"/>
              </a:ext>
            </a:extLst>
          </p:cNvPr>
          <p:cNvPicPr>
            <a:picLocks noChangeAspect="1"/>
          </p:cNvPicPr>
          <p:nvPr/>
        </p:nvPicPr>
        <p:blipFill>
          <a:blip r:embed="rId6"/>
          <a:stretch>
            <a:fillRect/>
          </a:stretch>
        </p:blipFill>
        <p:spPr>
          <a:xfrm>
            <a:off x="5806905" y="2103269"/>
            <a:ext cx="1177182" cy="882887"/>
          </a:xfrm>
          <a:prstGeom prst="rect">
            <a:avLst/>
          </a:prstGeom>
        </p:spPr>
      </p:pic>
      <p:pic>
        <p:nvPicPr>
          <p:cNvPr id="13" name="Picture 12">
            <a:extLst>
              <a:ext uri="{FF2B5EF4-FFF2-40B4-BE49-F238E27FC236}">
                <a16:creationId xmlns:a16="http://schemas.microsoft.com/office/drawing/2014/main" id="{D048F171-61AB-4A63-BF55-A5F7B2B873E8}"/>
              </a:ext>
            </a:extLst>
          </p:cNvPr>
          <p:cNvPicPr>
            <a:picLocks noChangeAspect="1"/>
          </p:cNvPicPr>
          <p:nvPr/>
        </p:nvPicPr>
        <p:blipFill>
          <a:blip r:embed="rId7"/>
          <a:stretch>
            <a:fillRect/>
          </a:stretch>
        </p:blipFill>
        <p:spPr>
          <a:xfrm>
            <a:off x="1211054" y="1962541"/>
            <a:ext cx="1219306" cy="914479"/>
          </a:xfrm>
          <a:prstGeom prst="rect">
            <a:avLst/>
          </a:prstGeom>
        </p:spPr>
      </p:pic>
      <p:pic>
        <p:nvPicPr>
          <p:cNvPr id="14" name="Picture 13">
            <a:extLst>
              <a:ext uri="{FF2B5EF4-FFF2-40B4-BE49-F238E27FC236}">
                <a16:creationId xmlns:a16="http://schemas.microsoft.com/office/drawing/2014/main" id="{9E66B28F-1019-4753-90BA-8AC3AED2F7C7}"/>
              </a:ext>
            </a:extLst>
          </p:cNvPr>
          <p:cNvPicPr>
            <a:picLocks noChangeAspect="1"/>
          </p:cNvPicPr>
          <p:nvPr/>
        </p:nvPicPr>
        <p:blipFill>
          <a:blip r:embed="rId8"/>
          <a:stretch>
            <a:fillRect/>
          </a:stretch>
        </p:blipFill>
        <p:spPr>
          <a:xfrm rot="5400000" flipH="1">
            <a:off x="7838937" y="1996020"/>
            <a:ext cx="950981" cy="959055"/>
          </a:xfrm>
          <a:prstGeom prst="rect">
            <a:avLst/>
          </a:prstGeom>
        </p:spPr>
      </p:pic>
      <p:pic>
        <p:nvPicPr>
          <p:cNvPr id="15" name="Picture 14">
            <a:extLst>
              <a:ext uri="{FF2B5EF4-FFF2-40B4-BE49-F238E27FC236}">
                <a16:creationId xmlns:a16="http://schemas.microsoft.com/office/drawing/2014/main" id="{78BF4239-1299-4F14-9CFA-22EF27180535}"/>
              </a:ext>
            </a:extLst>
          </p:cNvPr>
          <p:cNvPicPr>
            <a:picLocks noChangeAspect="1"/>
          </p:cNvPicPr>
          <p:nvPr/>
        </p:nvPicPr>
        <p:blipFill>
          <a:blip r:embed="rId9"/>
          <a:stretch>
            <a:fillRect/>
          </a:stretch>
        </p:blipFill>
        <p:spPr>
          <a:xfrm>
            <a:off x="4941880" y="947468"/>
            <a:ext cx="969348" cy="975445"/>
          </a:xfrm>
          <a:prstGeom prst="rect">
            <a:avLst/>
          </a:prstGeom>
        </p:spPr>
      </p:pic>
      <p:pic>
        <p:nvPicPr>
          <p:cNvPr id="16" name="Picture 15">
            <a:extLst>
              <a:ext uri="{FF2B5EF4-FFF2-40B4-BE49-F238E27FC236}">
                <a16:creationId xmlns:a16="http://schemas.microsoft.com/office/drawing/2014/main" id="{437A5020-53F9-498F-A7DD-0A19C07EB359}"/>
              </a:ext>
            </a:extLst>
          </p:cNvPr>
          <p:cNvPicPr>
            <a:picLocks noChangeAspect="1"/>
          </p:cNvPicPr>
          <p:nvPr/>
        </p:nvPicPr>
        <p:blipFill>
          <a:blip r:embed="rId10"/>
          <a:stretch>
            <a:fillRect/>
          </a:stretch>
        </p:blipFill>
        <p:spPr>
          <a:xfrm>
            <a:off x="2644671" y="907842"/>
            <a:ext cx="1079086" cy="1054699"/>
          </a:xfrm>
          <a:prstGeom prst="rect">
            <a:avLst/>
          </a:prstGeom>
        </p:spPr>
      </p:pic>
      <p:sp>
        <p:nvSpPr>
          <p:cNvPr id="19" name="TextBox 18">
            <a:extLst>
              <a:ext uri="{FF2B5EF4-FFF2-40B4-BE49-F238E27FC236}">
                <a16:creationId xmlns:a16="http://schemas.microsoft.com/office/drawing/2014/main" id="{AA44C4C6-8A73-4FFF-88AF-2AC33D1015DE}"/>
              </a:ext>
            </a:extLst>
          </p:cNvPr>
          <p:cNvSpPr txBox="1"/>
          <p:nvPr/>
        </p:nvSpPr>
        <p:spPr>
          <a:xfrm rot="10800000" flipV="1">
            <a:off x="467544" y="3013732"/>
            <a:ext cx="8136904" cy="2000548"/>
          </a:xfrm>
          <a:prstGeom prst="rect">
            <a:avLst/>
          </a:prstGeom>
          <a:noFill/>
        </p:spPr>
        <p:txBody>
          <a:bodyPr wrap="square" rtlCol="0">
            <a:spAutoFit/>
          </a:bodyPr>
          <a:lstStyle/>
          <a:p>
            <a:pPr marL="0" indent="0" algn="just">
              <a:buNone/>
            </a:pPr>
            <a:r>
              <a:rPr lang="en-GB" sz="1800" dirty="0">
                <a:latin typeface="Comic Sans MS" panose="030F0702030302020204" pitchFamily="66" charset="0"/>
              </a:rPr>
              <a:t>There are many ways to sort these objects into two groups: </a:t>
            </a:r>
          </a:p>
          <a:p>
            <a:pPr algn="just"/>
            <a:r>
              <a:rPr lang="en-GB" sz="1800" dirty="0">
                <a:latin typeface="Comic Sans MS" panose="030F0702030302020204" pitchFamily="66" charset="0"/>
              </a:rPr>
              <a:t>Living and non-living</a:t>
            </a:r>
          </a:p>
          <a:p>
            <a:pPr algn="just"/>
            <a:r>
              <a:rPr lang="en-GB" sz="1800" dirty="0">
                <a:latin typeface="Comic Sans MS" panose="030F0702030302020204" pitchFamily="66" charset="0"/>
              </a:rPr>
              <a:t>Edible and non-edible</a:t>
            </a:r>
          </a:p>
          <a:p>
            <a:pPr algn="just"/>
            <a:r>
              <a:rPr lang="en-GB" sz="1800" dirty="0">
                <a:latin typeface="Comic Sans MS" panose="030F0702030302020204" pitchFamily="66" charset="0"/>
              </a:rPr>
              <a:t>Red and green</a:t>
            </a:r>
          </a:p>
          <a:p>
            <a:pPr algn="just"/>
            <a:r>
              <a:rPr lang="en-GB" sz="1800" dirty="0">
                <a:latin typeface="Comic Sans MS" panose="030F0702030302020204" pitchFamily="66" charset="0"/>
              </a:rPr>
              <a:t>Plastic and non plastic</a:t>
            </a:r>
          </a:p>
          <a:p>
            <a:pPr algn="just"/>
            <a:r>
              <a:rPr lang="en-GB" sz="1800" dirty="0">
                <a:latin typeface="Comic Sans MS" panose="030F0702030302020204" pitchFamily="66" charset="0"/>
              </a:rPr>
              <a:t>Animals and non animals … etc! </a:t>
            </a:r>
          </a:p>
          <a:p>
            <a:pPr algn="just"/>
            <a:r>
              <a:rPr lang="en-GB" sz="1600" i="1" dirty="0">
                <a:latin typeface="Comic Sans MS" panose="030F0702030302020204" pitchFamily="66" charset="0"/>
              </a:rPr>
              <a:t>This is why scientists have a specific way/system to classify living things! </a:t>
            </a:r>
          </a:p>
        </p:txBody>
      </p:sp>
    </p:spTree>
    <p:extLst>
      <p:ext uri="{BB962C8B-B14F-4D97-AF65-F5344CB8AC3E}">
        <p14:creationId xmlns:p14="http://schemas.microsoft.com/office/powerpoint/2010/main" val="229121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4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20D7261E-E17D-4E2A-A610-18A19653E62A}"/>
              </a:ext>
            </a:extLst>
          </p:cNvPr>
          <p:cNvSpPr txBox="1"/>
          <p:nvPr/>
        </p:nvSpPr>
        <p:spPr>
          <a:xfrm>
            <a:off x="323528" y="51471"/>
            <a:ext cx="8496944" cy="4801314"/>
          </a:xfrm>
          <a:prstGeom prst="rect">
            <a:avLst/>
          </a:prstGeom>
          <a:noFill/>
        </p:spPr>
        <p:txBody>
          <a:bodyPr wrap="square" rtlCol="0">
            <a:spAutoFit/>
          </a:bodyPr>
          <a:lstStyle/>
          <a:p>
            <a:pPr algn="ctr"/>
            <a:endParaRPr lang="en-GB" sz="1200" b="1" dirty="0">
              <a:latin typeface="Comic Sans MS" panose="030F0702030302020204" pitchFamily="66" charset="0"/>
            </a:endParaRPr>
          </a:p>
          <a:p>
            <a:pPr algn="ctr"/>
            <a:r>
              <a:rPr lang="en-GB" b="1" u="sng" dirty="0">
                <a:latin typeface="Comic Sans MS" panose="030F0702030302020204" pitchFamily="66" charset="0"/>
              </a:rPr>
              <a:t>Activity: What’s in our grounds? </a:t>
            </a:r>
          </a:p>
          <a:p>
            <a:pPr algn="ctr"/>
            <a:endParaRPr lang="en-GB" sz="1200" b="1" dirty="0">
              <a:latin typeface="Comic Sans MS" panose="030F0702030302020204" pitchFamily="66" charset="0"/>
            </a:endParaRPr>
          </a:p>
          <a:p>
            <a:pPr marL="171450" indent="-171450" algn="just">
              <a:buFont typeface="Arial" panose="020B0604020202020204" pitchFamily="34" charset="0"/>
              <a:buChar char="•"/>
            </a:pPr>
            <a:r>
              <a:rPr lang="en-GB" sz="1200" dirty="0">
                <a:latin typeface="Comic Sans MS" panose="030F0702030302020204" pitchFamily="66" charset="0"/>
              </a:rPr>
              <a:t>Introduce a range of equipment for sampling and observing e.g. magnifying glasses, sweep nets, magnifying jars. Identification charts etc.</a:t>
            </a:r>
          </a:p>
          <a:p>
            <a:pPr algn="just"/>
            <a:r>
              <a:rPr lang="en-GB" sz="1200" dirty="0">
                <a:latin typeface="Comic Sans MS" panose="030F0702030302020204" pitchFamily="66" charset="0"/>
              </a:rPr>
              <a:t> </a:t>
            </a:r>
          </a:p>
          <a:p>
            <a:pPr marL="171450" indent="-171450" algn="just">
              <a:buFont typeface="Arial" panose="020B0604020202020204" pitchFamily="34" charset="0"/>
              <a:buChar char="•"/>
            </a:pPr>
            <a:r>
              <a:rPr lang="en-GB" sz="1200" dirty="0">
                <a:latin typeface="Comic Sans MS" panose="030F0702030302020204" pitchFamily="66" charset="0"/>
              </a:rPr>
              <a:t>Ask the children what they think might live in the grounds, what kinds of animals and plants, what might live where, what animals they will be able to see, what animals might only leave ‘evidence’ e.g. rabbit droppings? Bird poo? Footprints? What animals they might be able to gather and observe? Don’t forget the plants too! </a:t>
            </a:r>
          </a:p>
          <a:p>
            <a:pPr algn="just"/>
            <a:endParaRPr lang="en-GB" sz="1200" dirty="0">
              <a:latin typeface="Comic Sans MS" panose="030F0702030302020204" pitchFamily="66" charset="0"/>
            </a:endParaRPr>
          </a:p>
          <a:p>
            <a:pPr marL="171450" indent="-171450" algn="just">
              <a:buFont typeface="Arial" panose="020B0604020202020204" pitchFamily="34" charset="0"/>
              <a:buChar char="•"/>
            </a:pPr>
            <a:r>
              <a:rPr lang="en-GB" sz="1200" dirty="0">
                <a:latin typeface="Comic Sans MS" panose="030F0702030302020204" pitchFamily="66" charset="0"/>
              </a:rPr>
              <a:t>Choose different areas of the school grounds – e.g. flower bed, woodland area, wildflower area, trees, hedges, field, playground etc. Encourage the children to select the right equipment for sampling and observing. </a:t>
            </a:r>
          </a:p>
          <a:p>
            <a:pPr algn="just"/>
            <a:endParaRPr lang="en-GB" sz="1200" dirty="0">
              <a:latin typeface="Comic Sans MS" panose="030F0702030302020204" pitchFamily="66" charset="0"/>
            </a:endParaRPr>
          </a:p>
          <a:p>
            <a:pPr marL="171450" indent="-171450" algn="just">
              <a:buFont typeface="Arial" panose="020B0604020202020204" pitchFamily="34" charset="0"/>
              <a:buChar char="•"/>
            </a:pPr>
            <a:r>
              <a:rPr lang="en-GB" sz="1200" dirty="0">
                <a:latin typeface="Comic Sans MS" panose="030F0702030302020204" pitchFamily="66" charset="0"/>
              </a:rPr>
              <a:t>Sample and observe the areas sensitively and handle living things carefully and ensure that any living things are returned to their environment. Discuss ways that they can record what they find e.g. photographs, sketches, named lists etc. </a:t>
            </a:r>
          </a:p>
          <a:p>
            <a:pPr algn="just"/>
            <a:endParaRPr lang="en-GB" sz="1200" dirty="0">
              <a:latin typeface="Comic Sans MS" panose="030F0702030302020204" pitchFamily="66" charset="0"/>
            </a:endParaRPr>
          </a:p>
          <a:p>
            <a:pPr marL="171450" indent="-171450" algn="just">
              <a:buFont typeface="Arial" panose="020B0604020202020204" pitchFamily="34" charset="0"/>
              <a:buChar char="•"/>
            </a:pPr>
            <a:r>
              <a:rPr lang="en-GB" sz="1200" dirty="0">
                <a:latin typeface="Comic Sans MS" panose="030F0702030302020204" pitchFamily="66" charset="0"/>
              </a:rPr>
              <a:t>When the class has gathered all of its observations and evidence either use photographs, pictures or words to sort them into groups with things that are similar (e.g. plants, animals, insects, birds) or those that are different (things that can survive underwater, above ground, under the ground etc.) There will be several ways that the children can sort them! </a:t>
            </a:r>
            <a:r>
              <a:rPr lang="en-GB" sz="1200" i="1" dirty="0">
                <a:latin typeface="Comic Sans MS" panose="030F0702030302020204" pitchFamily="66" charset="0"/>
              </a:rPr>
              <a:t>(This is why scientists have a specific way/system to classify living things). </a:t>
            </a:r>
          </a:p>
          <a:p>
            <a:pPr algn="just"/>
            <a:r>
              <a:rPr lang="en-GB" sz="1200" dirty="0">
                <a:latin typeface="Comic Sans MS" panose="030F0702030302020204" pitchFamily="66" charset="0"/>
              </a:rPr>
              <a:t> </a:t>
            </a:r>
          </a:p>
          <a:p>
            <a:pPr marL="171450" indent="-171450" algn="just">
              <a:buFont typeface="Arial" panose="020B0604020202020204" pitchFamily="34" charset="0"/>
              <a:buChar char="•"/>
            </a:pPr>
            <a:r>
              <a:rPr lang="en-GB" sz="1200" b="1" dirty="0">
                <a:latin typeface="Comic Sans MS" panose="030F0702030302020204" pitchFamily="66" charset="0"/>
              </a:rPr>
              <a:t>Extend their learning</a:t>
            </a:r>
            <a:r>
              <a:rPr lang="en-GB" sz="1200" dirty="0">
                <a:latin typeface="Comic Sans MS" panose="030F0702030302020204" pitchFamily="66" charset="0"/>
              </a:rPr>
              <a:t> by asking if they can think of any other enquiries or questions. E.g. which area of the grounds had the most variety of living things? Why do you think this is? Can we prove that? How could we improve the range of living things that live in our grounds etc.?</a:t>
            </a:r>
          </a:p>
        </p:txBody>
      </p:sp>
      <p:pic>
        <p:nvPicPr>
          <p:cNvPr id="5" name="Picture 4">
            <a:extLst>
              <a:ext uri="{FF2B5EF4-FFF2-40B4-BE49-F238E27FC236}">
                <a16:creationId xmlns:a16="http://schemas.microsoft.com/office/drawing/2014/main" id="{98A5E560-5D41-4E0F-8432-639DB895181C}"/>
              </a:ext>
            </a:extLst>
          </p:cNvPr>
          <p:cNvPicPr>
            <a:picLocks noChangeAspect="1"/>
          </p:cNvPicPr>
          <p:nvPr/>
        </p:nvPicPr>
        <p:blipFill>
          <a:blip r:embed="rId4"/>
          <a:stretch>
            <a:fillRect/>
          </a:stretch>
        </p:blipFill>
        <p:spPr>
          <a:xfrm>
            <a:off x="1871021" y="138672"/>
            <a:ext cx="540739" cy="419935"/>
          </a:xfrm>
          <a:prstGeom prst="rect">
            <a:avLst/>
          </a:prstGeom>
        </p:spPr>
      </p:pic>
      <p:pic>
        <p:nvPicPr>
          <p:cNvPr id="7" name="Picture 6">
            <a:extLst>
              <a:ext uri="{FF2B5EF4-FFF2-40B4-BE49-F238E27FC236}">
                <a16:creationId xmlns:a16="http://schemas.microsoft.com/office/drawing/2014/main" id="{0B1FE7E5-5B22-4B0A-840B-9112D88B916E}"/>
              </a:ext>
            </a:extLst>
          </p:cNvPr>
          <p:cNvPicPr>
            <a:picLocks/>
          </p:cNvPicPr>
          <p:nvPr/>
        </p:nvPicPr>
        <p:blipFill>
          <a:blip r:embed="rId5"/>
          <a:stretch>
            <a:fillRect/>
          </a:stretch>
        </p:blipFill>
        <p:spPr>
          <a:xfrm>
            <a:off x="6732240" y="129567"/>
            <a:ext cx="540739" cy="438147"/>
          </a:xfrm>
          <a:prstGeom prst="rect">
            <a:avLst/>
          </a:prstGeom>
        </p:spPr>
      </p:pic>
    </p:spTree>
    <p:extLst>
      <p:ext uri="{BB962C8B-B14F-4D97-AF65-F5344CB8AC3E}">
        <p14:creationId xmlns:p14="http://schemas.microsoft.com/office/powerpoint/2010/main" val="2722441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4C7AFEA8-46B4-41D5-8D41-E448F9585623}"/>
              </a:ext>
            </a:extLst>
          </p:cNvPr>
          <p:cNvSpPr txBox="1"/>
          <p:nvPr/>
        </p:nvSpPr>
        <p:spPr>
          <a:xfrm>
            <a:off x="491237" y="0"/>
            <a:ext cx="8414592" cy="4308872"/>
          </a:xfrm>
          <a:prstGeom prst="rect">
            <a:avLst/>
          </a:prstGeom>
          <a:noFill/>
        </p:spPr>
        <p:txBody>
          <a:bodyPr wrap="square">
            <a:spAutoFit/>
          </a:bodyPr>
          <a:lstStyle/>
          <a:p>
            <a:pPr algn="just"/>
            <a:endParaRPr lang="en-GB" sz="1600" b="0" i="0" dirty="0">
              <a:solidFill>
                <a:srgbClr val="231F20"/>
              </a:solidFill>
              <a:effectLst/>
              <a:latin typeface="Comic Sans MS" panose="030F0702030302020204" pitchFamily="66" charset="0"/>
            </a:endParaRPr>
          </a:p>
          <a:p>
            <a:pPr algn="just"/>
            <a:r>
              <a:rPr lang="en-GB" sz="1600" b="0" i="0" dirty="0">
                <a:solidFill>
                  <a:srgbClr val="231F20"/>
                </a:solidFill>
                <a:effectLst/>
                <a:latin typeface="Comic Sans MS" panose="030F0702030302020204" pitchFamily="66" charset="0"/>
              </a:rPr>
              <a:t>Classifying (grouping) living things is called </a:t>
            </a:r>
            <a:r>
              <a:rPr lang="en-GB" sz="1600" b="1" i="0" dirty="0">
                <a:solidFill>
                  <a:srgbClr val="231F20"/>
                </a:solidFill>
                <a:effectLst/>
                <a:latin typeface="Comic Sans MS" panose="030F0702030302020204" pitchFamily="66" charset="0"/>
              </a:rPr>
              <a:t>taxonomy</a:t>
            </a:r>
            <a:r>
              <a:rPr lang="en-GB" sz="1600" b="0" i="0" dirty="0">
                <a:solidFill>
                  <a:srgbClr val="231F20"/>
                </a:solidFill>
                <a:effectLst/>
                <a:latin typeface="Comic Sans MS" panose="030F0702030302020204" pitchFamily="66" charset="0"/>
              </a:rPr>
              <a:t> and people who do this classifying are called </a:t>
            </a:r>
            <a:r>
              <a:rPr lang="en-GB" sz="1600" b="1" i="0" dirty="0">
                <a:solidFill>
                  <a:srgbClr val="231F20"/>
                </a:solidFill>
                <a:effectLst/>
                <a:latin typeface="Comic Sans MS" panose="030F0702030302020204" pitchFamily="66" charset="0"/>
              </a:rPr>
              <a:t>taxonomists</a:t>
            </a:r>
          </a:p>
          <a:p>
            <a:pPr algn="just"/>
            <a:endParaRPr lang="en-GB" sz="1600" dirty="0">
              <a:solidFill>
                <a:srgbClr val="231F20"/>
              </a:solidFill>
              <a:latin typeface="Comic Sans MS" panose="030F0702030302020204" pitchFamily="66" charset="0"/>
            </a:endParaRPr>
          </a:p>
          <a:p>
            <a:pPr algn="just"/>
            <a:r>
              <a:rPr lang="en-GB" sz="1600" b="1" dirty="0">
                <a:solidFill>
                  <a:srgbClr val="231F20"/>
                </a:solidFill>
                <a:latin typeface="Comic Sans MS" panose="030F0702030302020204" pitchFamily="66" charset="0"/>
              </a:rPr>
              <a:t>Taxonomists</a:t>
            </a:r>
            <a:r>
              <a:rPr lang="en-GB" sz="1600" b="0" i="0" dirty="0">
                <a:solidFill>
                  <a:srgbClr val="231F20"/>
                </a:solidFill>
                <a:effectLst/>
                <a:latin typeface="Comic Sans MS" panose="030F0702030302020204" pitchFamily="66" charset="0"/>
              </a:rPr>
              <a:t> today place all life into categories with sensible names that do not change. A few hundred years ago</a:t>
            </a:r>
            <a:r>
              <a:rPr lang="en-GB" sz="1600" dirty="0">
                <a:solidFill>
                  <a:srgbClr val="231F20"/>
                </a:solidFill>
                <a:latin typeface="Comic Sans MS" panose="030F0702030302020204" pitchFamily="66" charset="0"/>
              </a:rPr>
              <a:t> </a:t>
            </a:r>
            <a:r>
              <a:rPr lang="en-GB" sz="1600" b="0" i="0" dirty="0">
                <a:solidFill>
                  <a:srgbClr val="231F20"/>
                </a:solidFill>
                <a:effectLst/>
                <a:latin typeface="Comic Sans MS" panose="030F0702030302020204" pitchFamily="66" charset="0"/>
              </a:rPr>
              <a:t>though scientists gave plants and animals long Latin names and often changed them! Carl Linnaeus changed that when he developed an organised system that is still used today.</a:t>
            </a:r>
          </a:p>
          <a:p>
            <a:pPr algn="just"/>
            <a:endParaRPr lang="en-GB" sz="1600" b="0" i="0" dirty="0">
              <a:solidFill>
                <a:srgbClr val="231F20"/>
              </a:solidFill>
              <a:effectLst/>
              <a:latin typeface="Comic Sans MS" panose="030F0702030302020204" pitchFamily="66" charset="0"/>
            </a:endParaRPr>
          </a:p>
          <a:p>
            <a:pPr algn="just"/>
            <a:r>
              <a:rPr lang="en-GB" sz="1600" b="0" i="0" dirty="0">
                <a:solidFill>
                  <a:srgbClr val="231F20"/>
                </a:solidFill>
                <a:effectLst/>
                <a:latin typeface="Comic Sans MS" panose="030F0702030302020204" pitchFamily="66" charset="0"/>
              </a:rPr>
              <a:t>A film about Linnaeus can be found here: </a:t>
            </a:r>
            <a:r>
              <a:rPr lang="en-GB" sz="1400" b="0" i="0" dirty="0">
                <a:solidFill>
                  <a:srgbClr val="231F20"/>
                </a:solidFill>
                <a:effectLst/>
                <a:latin typeface="Comic Sans MS" panose="030F0702030302020204" pitchFamily="66" charset="0"/>
                <a:hlinkClick r:id="rId4"/>
              </a:rPr>
              <a:t>https://ed.ted.com/on/90vRVJZ6</a:t>
            </a:r>
            <a:r>
              <a:rPr lang="en-GB" sz="1400" b="0" i="0" dirty="0">
                <a:solidFill>
                  <a:srgbClr val="231F20"/>
                </a:solidFill>
                <a:effectLst/>
                <a:latin typeface="Comic Sans MS" panose="030F0702030302020204" pitchFamily="66" charset="0"/>
              </a:rPr>
              <a:t>   </a:t>
            </a:r>
            <a:endParaRPr lang="en-GB" sz="1600" b="0" i="0" dirty="0">
              <a:solidFill>
                <a:srgbClr val="231F20"/>
              </a:solidFill>
              <a:effectLst/>
              <a:latin typeface="Comic Sans MS" panose="030F0702030302020204" pitchFamily="66" charset="0"/>
            </a:endParaRPr>
          </a:p>
          <a:p>
            <a:pPr algn="just"/>
            <a:endParaRPr lang="en-GB" sz="1600" b="0" i="0" dirty="0">
              <a:solidFill>
                <a:srgbClr val="231F20"/>
              </a:solidFill>
              <a:effectLst/>
              <a:latin typeface="Comic Sans MS" panose="030F0702030302020204" pitchFamily="66" charset="0"/>
            </a:endParaRPr>
          </a:p>
          <a:p>
            <a:pPr algn="just"/>
            <a:r>
              <a:rPr lang="en-GB" sz="1600" b="0" i="0" dirty="0">
                <a:solidFill>
                  <a:srgbClr val="231F20"/>
                </a:solidFill>
                <a:effectLst/>
                <a:latin typeface="Comic Sans MS" panose="030F0702030302020204" pitchFamily="66" charset="0"/>
              </a:rPr>
              <a:t>He had 5 levels in his classification system; kingdom, class, order, genus and species. </a:t>
            </a:r>
          </a:p>
          <a:p>
            <a:pPr algn="just"/>
            <a:endParaRPr lang="en-GB" sz="1600" dirty="0">
              <a:solidFill>
                <a:srgbClr val="231F20"/>
              </a:solidFill>
              <a:latin typeface="Comic Sans MS" panose="030F0702030302020204" pitchFamily="66" charset="0"/>
            </a:endParaRPr>
          </a:p>
          <a:p>
            <a:pPr algn="just"/>
            <a:r>
              <a:rPr lang="en-GB" sz="1600" b="0" i="0" dirty="0">
                <a:solidFill>
                  <a:srgbClr val="231F20"/>
                </a:solidFill>
                <a:effectLst/>
                <a:latin typeface="Comic Sans MS" panose="030F0702030302020204" pitchFamily="66" charset="0"/>
              </a:rPr>
              <a:t>Today, scientists use seven levels: kingdom,</a:t>
            </a:r>
            <a:r>
              <a:rPr lang="en-GB" sz="1600" b="0" i="0" dirty="0">
                <a:solidFill>
                  <a:srgbClr val="FF0000"/>
                </a:solidFill>
                <a:effectLst/>
                <a:latin typeface="Comic Sans MS" panose="030F0702030302020204" pitchFamily="66" charset="0"/>
              </a:rPr>
              <a:t> phylum</a:t>
            </a:r>
            <a:r>
              <a:rPr lang="en-GB" sz="1600" b="0" i="0" dirty="0">
                <a:solidFill>
                  <a:srgbClr val="231F20"/>
                </a:solidFill>
                <a:effectLst/>
                <a:latin typeface="Comic Sans MS" panose="030F0702030302020204" pitchFamily="66" charset="0"/>
              </a:rPr>
              <a:t>, class, order, </a:t>
            </a:r>
            <a:r>
              <a:rPr lang="en-GB" sz="1600" b="0" i="0" dirty="0">
                <a:solidFill>
                  <a:srgbClr val="FF0000"/>
                </a:solidFill>
                <a:effectLst/>
                <a:latin typeface="Comic Sans MS" panose="030F0702030302020204" pitchFamily="66" charset="0"/>
              </a:rPr>
              <a:t>family</a:t>
            </a:r>
            <a:r>
              <a:rPr lang="en-GB" sz="1600" b="0" i="0" dirty="0">
                <a:solidFill>
                  <a:srgbClr val="231F20"/>
                </a:solidFill>
                <a:effectLst/>
                <a:latin typeface="Comic Sans MS" panose="030F0702030302020204" pitchFamily="66" charset="0"/>
              </a:rPr>
              <a:t>, genus and species. </a:t>
            </a:r>
            <a:r>
              <a:rPr lang="en-GB" sz="1600" dirty="0">
                <a:solidFill>
                  <a:srgbClr val="231F20"/>
                </a:solidFill>
                <a:latin typeface="Comic Sans MS" panose="030F0702030302020204" pitchFamily="66" charset="0"/>
              </a:rPr>
              <a:t>This </a:t>
            </a:r>
            <a:r>
              <a:rPr lang="en-GB" sz="1600" b="0" i="0" dirty="0">
                <a:solidFill>
                  <a:srgbClr val="231F20"/>
                </a:solidFill>
                <a:effectLst/>
                <a:latin typeface="Comic Sans MS" panose="030F0702030302020204" pitchFamily="66" charset="0"/>
              </a:rPr>
              <a:t>system is important because it allows scientists to accurately identify individual species.</a:t>
            </a:r>
          </a:p>
          <a:p>
            <a:pPr algn="just"/>
            <a:endParaRPr lang="en-GB" dirty="0">
              <a:solidFill>
                <a:srgbClr val="231F20"/>
              </a:solidFill>
              <a:latin typeface="Comic Sans MS" panose="030F0702030302020204" pitchFamily="66" charset="0"/>
            </a:endParaRPr>
          </a:p>
        </p:txBody>
      </p:sp>
      <p:sp>
        <p:nvSpPr>
          <p:cNvPr id="8" name="TextBox 7">
            <a:extLst>
              <a:ext uri="{FF2B5EF4-FFF2-40B4-BE49-F238E27FC236}">
                <a16:creationId xmlns:a16="http://schemas.microsoft.com/office/drawing/2014/main" id="{188B5AFC-22E2-4157-B662-05EE9CD45134}"/>
              </a:ext>
            </a:extLst>
          </p:cNvPr>
          <p:cNvSpPr txBox="1"/>
          <p:nvPr/>
        </p:nvSpPr>
        <p:spPr>
          <a:xfrm>
            <a:off x="6228184" y="3795885"/>
            <a:ext cx="2592288" cy="1077218"/>
          </a:xfrm>
          <a:prstGeom prst="rect">
            <a:avLst/>
          </a:prstGeom>
          <a:noFill/>
          <a:ln w="19050">
            <a:solidFill>
              <a:srgbClr val="FF0000"/>
            </a:solidFill>
          </a:ln>
        </p:spPr>
        <p:txBody>
          <a:bodyPr wrap="square" rtlCol="0">
            <a:spAutoFit/>
          </a:bodyPr>
          <a:lstStyle/>
          <a:p>
            <a:r>
              <a:rPr lang="en-US" sz="1600" dirty="0">
                <a:latin typeface="Comic Sans MS" charset="0"/>
                <a:ea typeface="Comic Sans MS" charset="0"/>
                <a:cs typeface="Comic Sans MS" charset="0"/>
              </a:rPr>
              <a:t>This phrase will help you remember the order:</a:t>
            </a:r>
          </a:p>
          <a:p>
            <a:r>
              <a:rPr lang="en-US" sz="1600" dirty="0">
                <a:solidFill>
                  <a:srgbClr val="FF0000"/>
                </a:solidFill>
                <a:latin typeface="Comic Sans MS" charset="0"/>
                <a:ea typeface="Comic Sans MS" charset="0"/>
                <a:cs typeface="Comic Sans MS" charset="0"/>
              </a:rPr>
              <a:t>K</a:t>
            </a:r>
            <a:r>
              <a:rPr lang="en-US" sz="1600" dirty="0">
                <a:latin typeface="Comic Sans MS" charset="0"/>
                <a:ea typeface="Comic Sans MS" charset="0"/>
                <a:cs typeface="Comic Sans MS" charset="0"/>
              </a:rPr>
              <a:t>eep </a:t>
            </a:r>
            <a:r>
              <a:rPr lang="en-US" sz="1600" dirty="0">
                <a:solidFill>
                  <a:srgbClr val="FF0000"/>
                </a:solidFill>
                <a:latin typeface="Comic Sans MS" charset="0"/>
                <a:ea typeface="Comic Sans MS" charset="0"/>
                <a:cs typeface="Comic Sans MS" charset="0"/>
              </a:rPr>
              <a:t>p</a:t>
            </a:r>
            <a:r>
              <a:rPr lang="en-US" sz="1600" dirty="0">
                <a:latin typeface="Comic Sans MS" charset="0"/>
                <a:ea typeface="Comic Sans MS" charset="0"/>
                <a:cs typeface="Comic Sans MS" charset="0"/>
              </a:rPr>
              <a:t>onds </a:t>
            </a:r>
            <a:r>
              <a:rPr lang="en-US" sz="1600" dirty="0">
                <a:solidFill>
                  <a:srgbClr val="FF0000"/>
                </a:solidFill>
                <a:latin typeface="Comic Sans MS" charset="0"/>
                <a:ea typeface="Comic Sans MS" charset="0"/>
                <a:cs typeface="Comic Sans MS" charset="0"/>
              </a:rPr>
              <a:t>c</a:t>
            </a:r>
            <a:r>
              <a:rPr lang="en-US" sz="1600" dirty="0">
                <a:latin typeface="Comic Sans MS" charset="0"/>
                <a:ea typeface="Comic Sans MS" charset="0"/>
                <a:cs typeface="Comic Sans MS" charset="0"/>
              </a:rPr>
              <a:t>lean </a:t>
            </a:r>
            <a:r>
              <a:rPr lang="en-US" sz="1600" dirty="0">
                <a:solidFill>
                  <a:srgbClr val="FF0000"/>
                </a:solidFill>
                <a:latin typeface="Comic Sans MS" charset="0"/>
                <a:ea typeface="Comic Sans MS" charset="0"/>
                <a:cs typeface="Comic Sans MS" charset="0"/>
              </a:rPr>
              <a:t>o</a:t>
            </a:r>
            <a:r>
              <a:rPr lang="en-US" sz="1600" dirty="0">
                <a:latin typeface="Comic Sans MS" charset="0"/>
                <a:ea typeface="Comic Sans MS" charset="0"/>
                <a:cs typeface="Comic Sans MS" charset="0"/>
              </a:rPr>
              <a:t>r </a:t>
            </a:r>
            <a:r>
              <a:rPr lang="en-US" sz="1600" dirty="0">
                <a:solidFill>
                  <a:srgbClr val="FF0000"/>
                </a:solidFill>
                <a:latin typeface="Comic Sans MS" charset="0"/>
                <a:ea typeface="Comic Sans MS" charset="0"/>
                <a:cs typeface="Comic Sans MS" charset="0"/>
              </a:rPr>
              <a:t>f</a:t>
            </a:r>
            <a:r>
              <a:rPr lang="en-US" sz="1600" dirty="0">
                <a:latin typeface="Comic Sans MS" charset="0"/>
                <a:ea typeface="Comic Sans MS" charset="0"/>
                <a:cs typeface="Comic Sans MS" charset="0"/>
              </a:rPr>
              <a:t>rogs </a:t>
            </a:r>
            <a:r>
              <a:rPr lang="en-US" sz="1600" dirty="0">
                <a:solidFill>
                  <a:srgbClr val="FF0000"/>
                </a:solidFill>
                <a:latin typeface="Comic Sans MS" charset="0"/>
                <a:ea typeface="Comic Sans MS" charset="0"/>
                <a:cs typeface="Comic Sans MS" charset="0"/>
              </a:rPr>
              <a:t>g</a:t>
            </a:r>
            <a:r>
              <a:rPr lang="en-US" sz="1600" dirty="0">
                <a:latin typeface="Comic Sans MS" charset="0"/>
                <a:ea typeface="Comic Sans MS" charset="0"/>
                <a:cs typeface="Comic Sans MS" charset="0"/>
              </a:rPr>
              <a:t>et </a:t>
            </a:r>
            <a:r>
              <a:rPr lang="en-US" sz="1600" dirty="0">
                <a:solidFill>
                  <a:srgbClr val="FF0000"/>
                </a:solidFill>
                <a:latin typeface="Comic Sans MS" charset="0"/>
                <a:ea typeface="Comic Sans MS" charset="0"/>
                <a:cs typeface="Comic Sans MS" charset="0"/>
              </a:rPr>
              <a:t>s</a:t>
            </a:r>
            <a:r>
              <a:rPr lang="en-US" sz="1600" dirty="0">
                <a:latin typeface="Comic Sans MS" charset="0"/>
                <a:ea typeface="Comic Sans MS" charset="0"/>
                <a:cs typeface="Comic Sans MS" charset="0"/>
              </a:rPr>
              <a:t>ick</a:t>
            </a:r>
          </a:p>
        </p:txBody>
      </p:sp>
    </p:spTree>
    <p:extLst>
      <p:ext uri="{BB962C8B-B14F-4D97-AF65-F5344CB8AC3E}">
        <p14:creationId xmlns:p14="http://schemas.microsoft.com/office/powerpoint/2010/main" val="269771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424056" y="843558"/>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A66EB1B6-7AB9-4EE2-AAA2-1E892A6E6126}"/>
              </a:ext>
            </a:extLst>
          </p:cNvPr>
          <p:cNvSpPr txBox="1"/>
          <p:nvPr/>
        </p:nvSpPr>
        <p:spPr>
          <a:xfrm>
            <a:off x="1475656" y="1660158"/>
            <a:ext cx="4572000" cy="369332"/>
          </a:xfrm>
          <a:prstGeom prst="rect">
            <a:avLst/>
          </a:prstGeom>
          <a:noFill/>
        </p:spPr>
        <p:txBody>
          <a:bodyPr wrap="square">
            <a:spAutoFit/>
          </a:bodyPr>
          <a:lstStyle/>
          <a:p>
            <a:r>
              <a:rPr lang="en-GB" dirty="0"/>
              <a:t> </a:t>
            </a:r>
          </a:p>
        </p:txBody>
      </p:sp>
      <p:sp>
        <p:nvSpPr>
          <p:cNvPr id="10" name="TextBox 9">
            <a:extLst>
              <a:ext uri="{FF2B5EF4-FFF2-40B4-BE49-F238E27FC236}">
                <a16:creationId xmlns:a16="http://schemas.microsoft.com/office/drawing/2014/main" id="{19CEC635-D4D1-435B-B160-69A5D2BEB664}"/>
              </a:ext>
            </a:extLst>
          </p:cNvPr>
          <p:cNvSpPr txBox="1"/>
          <p:nvPr/>
        </p:nvSpPr>
        <p:spPr>
          <a:xfrm>
            <a:off x="216150" y="458191"/>
            <a:ext cx="3707778" cy="4647426"/>
          </a:xfrm>
          <a:prstGeom prst="rect">
            <a:avLst/>
          </a:prstGeom>
          <a:noFill/>
        </p:spPr>
        <p:txBody>
          <a:bodyPr wrap="square">
            <a:spAutoFit/>
          </a:bodyPr>
          <a:lstStyle/>
          <a:p>
            <a:pPr algn="just"/>
            <a:r>
              <a:rPr lang="en-GB" dirty="0">
                <a:latin typeface="Comic Sans MS" panose="030F0702030302020204" pitchFamily="66" charset="0"/>
              </a:rPr>
              <a:t>Living organisms are classified into five main groups; these  are called </a:t>
            </a:r>
            <a:r>
              <a:rPr lang="en-GB" b="1" i="1" dirty="0">
                <a:latin typeface="Comic Sans MS" panose="030F0702030302020204" pitchFamily="66" charset="0"/>
              </a:rPr>
              <a:t>kingdoms. </a:t>
            </a:r>
          </a:p>
          <a:p>
            <a:pPr algn="just"/>
            <a:endParaRPr lang="en-GB" dirty="0">
              <a:latin typeface="Comic Sans MS" panose="030F0702030302020204" pitchFamily="66" charset="0"/>
            </a:endParaRPr>
          </a:p>
          <a:p>
            <a:pPr algn="just"/>
            <a:r>
              <a:rPr lang="en-GB" dirty="0">
                <a:latin typeface="Comic Sans MS" panose="030F0702030302020204" pitchFamily="66" charset="0"/>
              </a:rPr>
              <a:t>These are based on what they have in common and how they are different from each other. </a:t>
            </a:r>
          </a:p>
          <a:p>
            <a:pPr algn="just"/>
            <a:endParaRPr lang="en-GB" b="1" dirty="0">
              <a:latin typeface="Comic Sans MS" panose="030F0702030302020204" pitchFamily="66" charset="0"/>
            </a:endParaRPr>
          </a:p>
          <a:p>
            <a:pPr algn="just"/>
            <a:endParaRPr lang="en-GB" sz="1200" b="1" i="1" dirty="0">
              <a:latin typeface="Comic Sans MS" panose="030F0702030302020204" pitchFamily="66" charset="0"/>
            </a:endParaRPr>
          </a:p>
          <a:p>
            <a:pPr algn="just"/>
            <a:endParaRPr lang="en-GB" sz="1200" b="1" i="1" dirty="0">
              <a:latin typeface="Comic Sans MS" panose="030F0702030302020204" pitchFamily="66" charset="0"/>
            </a:endParaRPr>
          </a:p>
          <a:p>
            <a:pPr algn="just"/>
            <a:r>
              <a:rPr lang="en-GB" sz="1600" b="1" i="1" dirty="0">
                <a:latin typeface="Comic Sans MS" panose="030F0702030302020204" pitchFamily="66" charset="0"/>
              </a:rPr>
              <a:t>Note: </a:t>
            </a:r>
            <a:r>
              <a:rPr lang="en-GB" sz="1600" i="1" dirty="0">
                <a:latin typeface="Comic Sans MS" panose="030F0702030302020204" pitchFamily="66" charset="0"/>
              </a:rPr>
              <a:t>Linnaeus was not aware of unicellular organisms, as he could not see them with the naked eye and he did not have the equipment /powerful microscopes to magnify tiny things. Linnaeus therefore only identified the Plant and Animal kingdoms.</a:t>
            </a:r>
          </a:p>
        </p:txBody>
      </p:sp>
      <p:pic>
        <p:nvPicPr>
          <p:cNvPr id="12" name="Picture 11">
            <a:extLst>
              <a:ext uri="{FF2B5EF4-FFF2-40B4-BE49-F238E27FC236}">
                <a16:creationId xmlns:a16="http://schemas.microsoft.com/office/drawing/2014/main" id="{3445175A-2C75-40CE-A7D0-79E34ED85312}"/>
              </a:ext>
            </a:extLst>
          </p:cNvPr>
          <p:cNvPicPr>
            <a:picLocks noChangeAspect="1"/>
          </p:cNvPicPr>
          <p:nvPr/>
        </p:nvPicPr>
        <p:blipFill>
          <a:blip r:embed="rId4"/>
          <a:stretch>
            <a:fillRect/>
          </a:stretch>
        </p:blipFill>
        <p:spPr>
          <a:xfrm rot="16200000">
            <a:off x="4192307" y="225763"/>
            <a:ext cx="4901578" cy="4855424"/>
          </a:xfrm>
          <a:prstGeom prst="rect">
            <a:avLst/>
          </a:prstGeom>
        </p:spPr>
      </p:pic>
    </p:spTree>
    <p:extLst>
      <p:ext uri="{BB962C8B-B14F-4D97-AF65-F5344CB8AC3E}">
        <p14:creationId xmlns:p14="http://schemas.microsoft.com/office/powerpoint/2010/main" val="1397719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5" name="Picture 4">
            <a:extLst>
              <a:ext uri="{FF2B5EF4-FFF2-40B4-BE49-F238E27FC236}">
                <a16:creationId xmlns:a16="http://schemas.microsoft.com/office/drawing/2014/main" id="{3FBF3479-0365-4220-B238-6AE35BE0FAD9}"/>
              </a:ext>
            </a:extLst>
          </p:cNvPr>
          <p:cNvPicPr>
            <a:picLocks noChangeAspect="1"/>
          </p:cNvPicPr>
          <p:nvPr/>
        </p:nvPicPr>
        <p:blipFill>
          <a:blip r:embed="rId4"/>
          <a:stretch>
            <a:fillRect/>
          </a:stretch>
        </p:blipFill>
        <p:spPr>
          <a:xfrm>
            <a:off x="221049" y="383424"/>
            <a:ext cx="4530971" cy="4376651"/>
          </a:xfrm>
          <a:prstGeom prst="rect">
            <a:avLst/>
          </a:prstGeom>
        </p:spPr>
      </p:pic>
      <p:pic>
        <p:nvPicPr>
          <p:cNvPr id="13" name="Picture 12">
            <a:extLst>
              <a:ext uri="{FF2B5EF4-FFF2-40B4-BE49-F238E27FC236}">
                <a16:creationId xmlns:a16="http://schemas.microsoft.com/office/drawing/2014/main" id="{8EFD58E1-DE3C-4F0C-81C0-B3805B235665}"/>
              </a:ext>
            </a:extLst>
          </p:cNvPr>
          <p:cNvPicPr>
            <a:picLocks noChangeAspect="1"/>
          </p:cNvPicPr>
          <p:nvPr/>
        </p:nvPicPr>
        <p:blipFill>
          <a:blip r:embed="rId5"/>
          <a:stretch>
            <a:fillRect/>
          </a:stretch>
        </p:blipFill>
        <p:spPr>
          <a:xfrm rot="16200000">
            <a:off x="4373172" y="177119"/>
            <a:ext cx="4697366" cy="4706840"/>
          </a:xfrm>
          <a:prstGeom prst="rect">
            <a:avLst/>
          </a:prstGeom>
        </p:spPr>
      </p:pic>
    </p:spTree>
    <p:extLst>
      <p:ext uri="{BB962C8B-B14F-4D97-AF65-F5344CB8AC3E}">
        <p14:creationId xmlns:p14="http://schemas.microsoft.com/office/powerpoint/2010/main" val="234584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CC34B51E-FF44-478B-AC50-BD344E97385E}"/>
              </a:ext>
            </a:extLst>
          </p:cNvPr>
          <p:cNvSpPr txBox="1"/>
          <p:nvPr/>
        </p:nvSpPr>
        <p:spPr>
          <a:xfrm>
            <a:off x="347301" y="411510"/>
            <a:ext cx="8424936" cy="3970318"/>
          </a:xfrm>
          <a:prstGeom prst="rect">
            <a:avLst/>
          </a:prstGeom>
          <a:noFill/>
        </p:spPr>
        <p:txBody>
          <a:bodyPr wrap="square">
            <a:spAutoFit/>
          </a:bodyPr>
          <a:lstStyle/>
          <a:p>
            <a:r>
              <a:rPr lang="en-GB" dirty="0">
                <a:latin typeface="Comic Sans MS" panose="030F0702030302020204" pitchFamily="66" charset="0"/>
              </a:rPr>
              <a:t>Learn about classification: </a:t>
            </a:r>
          </a:p>
          <a:p>
            <a:endParaRPr lang="en-GB" dirty="0">
              <a:latin typeface="Comic Sans MS" panose="030F0702030302020204" pitchFamily="66" charset="0"/>
            </a:endParaRPr>
          </a:p>
          <a:p>
            <a:r>
              <a:rPr lang="en-GB" dirty="0">
                <a:latin typeface="Comic Sans MS" panose="030F0702030302020204" pitchFamily="66" charset="0"/>
                <a:hlinkClick r:id="rId4"/>
              </a:rPr>
              <a:t>https://www.bbc.co.uk/teach/class-clips-video/science-ks1-ks2-ivys-plant-workshop-grouping-living-things/zfjxcqt</a:t>
            </a:r>
            <a:r>
              <a:rPr lang="en-GB" dirty="0">
                <a:latin typeface="Comic Sans MS" panose="030F0702030302020204" pitchFamily="66" charset="0"/>
              </a:rPr>
              <a:t> </a:t>
            </a:r>
          </a:p>
          <a:p>
            <a:endParaRPr lang="en-GB" dirty="0">
              <a:latin typeface="Comic Sans MS" panose="030F0702030302020204" pitchFamily="66" charset="0"/>
            </a:endParaRPr>
          </a:p>
          <a:p>
            <a:r>
              <a:rPr lang="en-GB" dirty="0">
                <a:latin typeface="Comic Sans MS" panose="030F0702030302020204" pitchFamily="66" charset="0"/>
                <a:hlinkClick r:id="rId5"/>
              </a:rPr>
              <a:t>Classifying Animals | BBC Bitesize | science - YouTube</a:t>
            </a:r>
            <a:r>
              <a:rPr lang="en-GB" dirty="0">
                <a:latin typeface="Comic Sans MS" panose="030F0702030302020204" pitchFamily="66" charset="0"/>
              </a:rPr>
              <a:t>  </a:t>
            </a:r>
          </a:p>
          <a:p>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An example of how the classification system works can be found here: </a:t>
            </a:r>
          </a:p>
          <a:p>
            <a:endParaRPr lang="en-GB" dirty="0">
              <a:latin typeface="Comic Sans MS" panose="030F0702030302020204" pitchFamily="66" charset="0"/>
            </a:endParaRPr>
          </a:p>
          <a:p>
            <a:r>
              <a:rPr lang="en-GB" dirty="0">
                <a:latin typeface="Comic Sans MS" panose="030F0702030302020204" pitchFamily="66" charset="0"/>
              </a:rPr>
              <a:t>Classification of a lion:</a:t>
            </a:r>
          </a:p>
          <a:p>
            <a:endParaRPr lang="en-GB" dirty="0">
              <a:latin typeface="Comic Sans MS" panose="030F0702030302020204" pitchFamily="66" charset="0"/>
            </a:endParaRPr>
          </a:p>
          <a:p>
            <a:r>
              <a:rPr lang="en-GB" dirty="0">
                <a:latin typeface="Comic Sans MS" panose="030F0702030302020204" pitchFamily="66" charset="0"/>
                <a:hlinkClick r:id="rId6"/>
              </a:rPr>
              <a:t>https://www.youtube.com/watch?v=vqxomJIBGcY</a:t>
            </a:r>
            <a:endParaRPr lang="en-GB" dirty="0">
              <a:latin typeface="Comic Sans MS" panose="030F0702030302020204" pitchFamily="66" charset="0"/>
            </a:endParaRPr>
          </a:p>
          <a:p>
            <a:endParaRPr lang="en-GB" dirty="0"/>
          </a:p>
        </p:txBody>
      </p:sp>
    </p:spTree>
    <p:extLst>
      <p:ext uri="{BB962C8B-B14F-4D97-AF65-F5344CB8AC3E}">
        <p14:creationId xmlns:p14="http://schemas.microsoft.com/office/powerpoint/2010/main" val="393266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910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3581" y="514350"/>
            <a:ext cx="3264837" cy="1105999"/>
          </a:xfrm>
        </p:spPr>
        <p:txBody>
          <a:bodyPr anchor="b">
            <a:normAutofit/>
          </a:bodyPr>
          <a:lstStyle/>
          <a:p>
            <a:pPr>
              <a:lnSpc>
                <a:spcPct val="90000"/>
              </a:lnSpc>
            </a:pPr>
            <a:br>
              <a:rPr lang="en-GB" sz="2400" b="1">
                <a:solidFill>
                  <a:srgbClr val="595959"/>
                </a:solidFill>
                <a:latin typeface="Comic Sans MS" panose="030F0702030302020204" pitchFamily="66" charset="0"/>
              </a:rPr>
            </a:br>
            <a:br>
              <a:rPr lang="en-GB" sz="2400" b="1">
                <a:solidFill>
                  <a:srgbClr val="595959"/>
                </a:solidFill>
                <a:latin typeface="Comic Sans MS" panose="030F0702030302020204" pitchFamily="66" charset="0"/>
              </a:rPr>
            </a:br>
            <a:endParaRPr lang="en-GB" sz="2400" b="1">
              <a:solidFill>
                <a:srgbClr val="595959"/>
              </a:solidFill>
              <a:latin typeface="Comic Sans MS" panose="030F0702030302020204" pitchFamily="66" charset="0"/>
            </a:endParaRPr>
          </a:p>
        </p:txBody>
      </p:sp>
      <p:sp>
        <p:nvSpPr>
          <p:cNvPr id="3" name="Content Placeholder 2"/>
          <p:cNvSpPr>
            <a:spLocks noGrp="1"/>
          </p:cNvSpPr>
          <p:nvPr>
            <p:ph idx="1"/>
          </p:nvPr>
        </p:nvSpPr>
        <p:spPr>
          <a:xfrm>
            <a:off x="653581" y="1835502"/>
            <a:ext cx="3264837" cy="2827826"/>
          </a:xfrm>
        </p:spPr>
        <p:txBody>
          <a:bodyPr anchor="t">
            <a:normAutofit/>
          </a:bodyPr>
          <a:lstStyle/>
          <a:p>
            <a:pPr marL="0" indent="0">
              <a:buNone/>
            </a:pPr>
            <a:endParaRPr lang="en-GB" sz="1500">
              <a:solidFill>
                <a:srgbClr val="595959"/>
              </a:solidFill>
              <a:latin typeface="Comic Sans MS" panose="030F0702030302020204" pitchFamily="66" charset="0"/>
              <a:hlinkClick r:id="rId3"/>
            </a:endParaRPr>
          </a:p>
          <a:p>
            <a:pPr marL="0" indent="0">
              <a:buNone/>
            </a:pPr>
            <a:endParaRPr lang="en-GB" sz="1500">
              <a:solidFill>
                <a:srgbClr val="595959"/>
              </a:solidFill>
              <a:latin typeface="Comic Sans MS" panose="030F0702030302020204" pitchFamily="66" charset="0"/>
              <a:hlinkClick r:id="rId3"/>
            </a:endParaRPr>
          </a:p>
          <a:p>
            <a:pPr marL="0" indent="0">
              <a:buNone/>
            </a:pPr>
            <a:endParaRPr lang="en-GB" sz="1500">
              <a:solidFill>
                <a:srgbClr val="595959"/>
              </a:solidFill>
              <a:latin typeface="Comic Sans MS" panose="030F0702030302020204" pitchFamily="66" charset="0"/>
              <a:hlinkClick r:id="rId3"/>
            </a:endParaRPr>
          </a:p>
          <a:p>
            <a:pPr marL="0" indent="0">
              <a:buNone/>
            </a:pPr>
            <a:endParaRPr lang="en-GB" sz="1500">
              <a:solidFill>
                <a:srgbClr val="595959"/>
              </a:solidFill>
              <a:latin typeface="Comic Sans MS" panose="030F0702030302020204" pitchFamily="66" charset="0"/>
              <a:hlinkClick r:id="rId3"/>
            </a:endParaRPr>
          </a:p>
          <a:p>
            <a:pPr marL="0" indent="0">
              <a:buNone/>
            </a:pPr>
            <a:endParaRPr lang="en-GB" sz="1500">
              <a:solidFill>
                <a:srgbClr val="595959"/>
              </a:solidFill>
              <a:latin typeface="Comic Sans MS" panose="030F0702030302020204" pitchFamily="66" charset="0"/>
              <a:hlinkClick r:id="rId3"/>
            </a:endParaRPr>
          </a:p>
          <a:p>
            <a:pPr marL="0" indent="0">
              <a:buNone/>
            </a:pPr>
            <a:endParaRPr lang="en-GB" sz="1500">
              <a:solidFill>
                <a:srgbClr val="595959"/>
              </a:solidFill>
              <a:latin typeface="Comic Sans MS" panose="030F0702030302020204" pitchFamily="66" charset="0"/>
              <a:hlinkClick r:id="rId3"/>
            </a:endParaRPr>
          </a:p>
          <a:p>
            <a:pPr marL="0" indent="0">
              <a:buNone/>
            </a:pPr>
            <a:endParaRPr lang="en-GB" sz="1500">
              <a:solidFill>
                <a:srgbClr val="595959"/>
              </a:solidFill>
              <a:latin typeface="Comic Sans MS" panose="030F0702030302020204" pitchFamily="66" charset="0"/>
              <a:hlinkClick r:id="rId3"/>
            </a:endParaRPr>
          </a:p>
        </p:txBody>
      </p:sp>
      <p:pic>
        <p:nvPicPr>
          <p:cNvPr id="5" name="Picture 4" descr="A picture containing text, whiteboard&#10;&#10;Description automatically generated">
            <a:extLst>
              <a:ext uri="{FF2B5EF4-FFF2-40B4-BE49-F238E27FC236}">
                <a16:creationId xmlns:a16="http://schemas.microsoft.com/office/drawing/2014/main" id="{5FF42B8D-3C90-4EA2-B392-8B9E9283E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0020" y="175618"/>
            <a:ext cx="4002460" cy="4792263"/>
          </a:xfrm>
          <a:prstGeom prst="rect">
            <a:avLst/>
          </a:prstGeom>
        </p:spPr>
      </p:pic>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8" name="TextBox 7">
            <a:extLst>
              <a:ext uri="{FF2B5EF4-FFF2-40B4-BE49-F238E27FC236}">
                <a16:creationId xmlns:a16="http://schemas.microsoft.com/office/drawing/2014/main" id="{78F06025-8254-47FD-9451-1E53DBBE6F24}"/>
              </a:ext>
            </a:extLst>
          </p:cNvPr>
          <p:cNvSpPr txBox="1"/>
          <p:nvPr/>
        </p:nvSpPr>
        <p:spPr>
          <a:xfrm>
            <a:off x="0" y="-5604"/>
            <a:ext cx="4644008" cy="5154708"/>
          </a:xfrm>
          <a:prstGeom prst="rect">
            <a:avLst/>
          </a:prstGeom>
          <a:solidFill>
            <a:srgbClr val="D6EDBC"/>
          </a:solidFill>
        </p:spPr>
        <p:txBody>
          <a:bodyPr wrap="square" rtlCol="0">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9" name="TextBox 8">
            <a:extLst>
              <a:ext uri="{FF2B5EF4-FFF2-40B4-BE49-F238E27FC236}">
                <a16:creationId xmlns:a16="http://schemas.microsoft.com/office/drawing/2014/main" id="{7B796BED-8ECF-40E7-9B50-F31CD043D07A}"/>
              </a:ext>
            </a:extLst>
          </p:cNvPr>
          <p:cNvSpPr txBox="1"/>
          <p:nvPr/>
        </p:nvSpPr>
        <p:spPr>
          <a:xfrm>
            <a:off x="4076380" y="1894114"/>
            <a:ext cx="914400" cy="914400"/>
          </a:xfrm>
          <a:prstGeom prst="rect">
            <a:avLst/>
          </a:prstGeom>
          <a:noFill/>
        </p:spPr>
        <p:txBody>
          <a:bodyPr wrap="square" rtlCol="0">
            <a:spAutoFit/>
          </a:bodyPr>
          <a:lstStyle/>
          <a:p>
            <a:endParaRPr lang="en-GB" dirty="0"/>
          </a:p>
        </p:txBody>
      </p:sp>
      <p:sp>
        <p:nvSpPr>
          <p:cNvPr id="10" name="TextBox 9">
            <a:extLst>
              <a:ext uri="{FF2B5EF4-FFF2-40B4-BE49-F238E27FC236}">
                <a16:creationId xmlns:a16="http://schemas.microsoft.com/office/drawing/2014/main" id="{8D8D7C3E-6076-4FE6-B4FC-3EFB00B886A5}"/>
              </a:ext>
            </a:extLst>
          </p:cNvPr>
          <p:cNvSpPr txBox="1"/>
          <p:nvPr/>
        </p:nvSpPr>
        <p:spPr>
          <a:xfrm>
            <a:off x="107504" y="51470"/>
            <a:ext cx="4248472" cy="4524315"/>
          </a:xfrm>
          <a:prstGeom prst="rect">
            <a:avLst/>
          </a:prstGeom>
          <a:noFill/>
        </p:spPr>
        <p:txBody>
          <a:bodyPr wrap="square" rtlCol="0">
            <a:spAutoFit/>
          </a:bodyPr>
          <a:lstStyle/>
          <a:p>
            <a:pPr algn="ctr"/>
            <a:r>
              <a:rPr lang="en-GB" dirty="0">
                <a:latin typeface="Comic Sans MS" panose="030F0702030302020204" pitchFamily="66" charset="0"/>
              </a:rPr>
              <a:t>Are humans animals?</a:t>
            </a:r>
          </a:p>
          <a:p>
            <a:endParaRPr lang="en-GB" dirty="0">
              <a:latin typeface="Comic Sans MS" panose="030F0702030302020204" pitchFamily="66" charset="0"/>
            </a:endParaRPr>
          </a:p>
          <a:p>
            <a:r>
              <a:rPr lang="en-GB" dirty="0">
                <a:latin typeface="Comic Sans MS" panose="030F0702030302020204" pitchFamily="66" charset="0"/>
              </a:rPr>
              <a:t>Humans are not seen as animals by the majority of children at age seven and this is a common misconception in older children too! </a:t>
            </a:r>
          </a:p>
          <a:p>
            <a:endParaRPr lang="en-GB" dirty="0">
              <a:latin typeface="Comic Sans MS" panose="030F0702030302020204" pitchFamily="66" charset="0"/>
            </a:endParaRPr>
          </a:p>
          <a:p>
            <a:r>
              <a:rPr lang="en-GB" dirty="0">
                <a:latin typeface="Comic Sans MS" panose="030F0702030302020204" pitchFamily="66" charset="0"/>
              </a:rPr>
              <a:t>Although children may know about mammals, it is common for children not to think of them as a subset of animals.</a:t>
            </a:r>
          </a:p>
          <a:p>
            <a:endParaRPr lang="en-GB" dirty="0">
              <a:latin typeface="Comic Sans MS" panose="030F0702030302020204" pitchFamily="66" charset="0"/>
            </a:endParaRPr>
          </a:p>
          <a:p>
            <a:r>
              <a:rPr lang="en-GB" dirty="0">
                <a:latin typeface="Comic Sans MS" panose="030F0702030302020204" pitchFamily="66" charset="0"/>
              </a:rPr>
              <a:t>This Concept Cartoon (Stuart Naylor and Brenda Keogh, 2000) is a great way of gauging children’s understanding!</a:t>
            </a:r>
          </a:p>
        </p:txBody>
      </p:sp>
    </p:spTree>
    <p:extLst>
      <p:ext uri="{BB962C8B-B14F-4D97-AF65-F5344CB8AC3E}">
        <p14:creationId xmlns:p14="http://schemas.microsoft.com/office/powerpoint/2010/main" val="322617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207040" y="901710"/>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007604" y="294702"/>
            <a:ext cx="7128792" cy="369332"/>
          </a:xfrm>
          <a:prstGeom prst="rect">
            <a:avLst/>
          </a:prstGeom>
          <a:noFill/>
        </p:spPr>
        <p:txBody>
          <a:bodyPr wrap="square" rtlCol="0">
            <a:spAutoFit/>
          </a:bodyPr>
          <a:lstStyle/>
          <a:p>
            <a:pPr algn="ctr"/>
            <a:r>
              <a:rPr lang="en-GB" b="1" u="sng" dirty="0">
                <a:latin typeface="Comic Sans MS" panose="030F0702030302020204" pitchFamily="66" charset="0"/>
              </a:rPr>
              <a:t>Animal Kingdom: Classification</a:t>
            </a:r>
          </a:p>
        </p:txBody>
      </p:sp>
      <p:sp>
        <p:nvSpPr>
          <p:cNvPr id="5" name="TextBox 4">
            <a:extLst>
              <a:ext uri="{FF2B5EF4-FFF2-40B4-BE49-F238E27FC236}">
                <a16:creationId xmlns:a16="http://schemas.microsoft.com/office/drawing/2014/main" id="{91E60CFD-CE80-46CB-9408-4EBB9BDAB270}"/>
              </a:ext>
            </a:extLst>
          </p:cNvPr>
          <p:cNvSpPr txBox="1"/>
          <p:nvPr/>
        </p:nvSpPr>
        <p:spPr>
          <a:xfrm>
            <a:off x="440016" y="763119"/>
            <a:ext cx="8363272" cy="3970318"/>
          </a:xfrm>
          <a:prstGeom prst="rect">
            <a:avLst/>
          </a:prstGeom>
          <a:noFill/>
        </p:spPr>
        <p:txBody>
          <a:bodyPr wrap="square" rtlCol="0">
            <a:spAutoFit/>
          </a:bodyPr>
          <a:lstStyle/>
          <a:p>
            <a:pPr algn="just"/>
            <a:r>
              <a:rPr lang="en-GB" b="0" i="0" dirty="0">
                <a:solidFill>
                  <a:srgbClr val="231F20"/>
                </a:solidFill>
                <a:effectLst/>
                <a:latin typeface="Comic Sans MS" panose="030F0702030302020204" pitchFamily="66" charset="0"/>
              </a:rPr>
              <a:t>Animals are divided into two main groups: </a:t>
            </a:r>
          </a:p>
          <a:p>
            <a:pPr algn="just"/>
            <a:endParaRPr lang="en-GB" dirty="0">
              <a:solidFill>
                <a:srgbClr val="231F20"/>
              </a:solidFill>
              <a:latin typeface="Comic Sans MS" panose="030F0702030302020204" pitchFamily="66" charset="0"/>
            </a:endParaRPr>
          </a:p>
          <a:p>
            <a:pPr marL="285750" indent="-285750" algn="just">
              <a:buFont typeface="Wingdings" panose="05000000000000000000" pitchFamily="2" charset="2"/>
              <a:buChar char="Ø"/>
            </a:pPr>
            <a:r>
              <a:rPr lang="en-GB" b="0" i="0" dirty="0">
                <a:solidFill>
                  <a:srgbClr val="231F20"/>
                </a:solidFill>
                <a:effectLst/>
                <a:latin typeface="Comic Sans MS" panose="030F0702030302020204" pitchFamily="66" charset="0"/>
              </a:rPr>
              <a:t>Animals that have a </a:t>
            </a:r>
            <a:r>
              <a:rPr lang="en-GB" b="1" i="0" dirty="0">
                <a:solidFill>
                  <a:srgbClr val="231F20"/>
                </a:solidFill>
                <a:effectLst/>
                <a:latin typeface="Comic Sans MS" panose="030F0702030302020204" pitchFamily="66" charset="0"/>
              </a:rPr>
              <a:t>backbone</a:t>
            </a:r>
            <a:r>
              <a:rPr lang="en-GB" b="0" i="0" dirty="0">
                <a:solidFill>
                  <a:srgbClr val="231F20"/>
                </a:solidFill>
                <a:effectLst/>
                <a:latin typeface="Comic Sans MS" panose="030F0702030302020204" pitchFamily="66" charset="0"/>
              </a:rPr>
              <a:t> are called </a:t>
            </a:r>
            <a:r>
              <a:rPr lang="en-GB" b="1" i="0" dirty="0">
                <a:solidFill>
                  <a:srgbClr val="231F20"/>
                </a:solidFill>
                <a:effectLst/>
                <a:latin typeface="Comic Sans MS" panose="030F0702030302020204" pitchFamily="66" charset="0"/>
              </a:rPr>
              <a:t>vertebrates.</a:t>
            </a:r>
            <a:r>
              <a:rPr lang="en-GB" b="0" i="0" dirty="0">
                <a:solidFill>
                  <a:srgbClr val="231F20"/>
                </a:solidFill>
                <a:effectLst/>
                <a:latin typeface="Comic Sans MS" panose="030F0702030302020204" pitchFamily="66" charset="0"/>
              </a:rPr>
              <a:t> </a:t>
            </a:r>
            <a:r>
              <a:rPr lang="en-GB" dirty="0">
                <a:solidFill>
                  <a:srgbClr val="231F20"/>
                </a:solidFill>
                <a:latin typeface="Comic Sans MS" panose="030F0702030302020204" pitchFamily="66" charset="0"/>
              </a:rPr>
              <a:t> All animals with backbones also have a bony skeleton.</a:t>
            </a:r>
            <a:endParaRPr lang="en-GB" b="0" i="0" dirty="0">
              <a:solidFill>
                <a:srgbClr val="231F20"/>
              </a:solidFill>
              <a:effectLst/>
              <a:latin typeface="Comic Sans MS" panose="030F0702030302020204" pitchFamily="66" charset="0"/>
            </a:endParaRPr>
          </a:p>
          <a:p>
            <a:pPr algn="just"/>
            <a:endParaRPr lang="en-GB" dirty="0">
              <a:solidFill>
                <a:srgbClr val="231F20"/>
              </a:solidFill>
              <a:latin typeface="Comic Sans MS" panose="030F0702030302020204" pitchFamily="66" charset="0"/>
            </a:endParaRPr>
          </a:p>
          <a:p>
            <a:pPr marL="285750" indent="-285750" algn="just">
              <a:buFont typeface="Wingdings" panose="05000000000000000000" pitchFamily="2" charset="2"/>
              <a:buChar char="Ø"/>
            </a:pPr>
            <a:r>
              <a:rPr lang="en-GB" b="0" i="0" dirty="0">
                <a:solidFill>
                  <a:srgbClr val="231F20"/>
                </a:solidFill>
                <a:effectLst/>
                <a:latin typeface="Comic Sans MS" panose="030F0702030302020204" pitchFamily="66" charset="0"/>
              </a:rPr>
              <a:t>Animals that don't have a </a:t>
            </a:r>
            <a:r>
              <a:rPr lang="en-GB" b="1" i="0" dirty="0">
                <a:solidFill>
                  <a:srgbClr val="231F20"/>
                </a:solidFill>
                <a:effectLst/>
                <a:latin typeface="Comic Sans MS" panose="030F0702030302020204" pitchFamily="66" charset="0"/>
              </a:rPr>
              <a:t>backbone</a:t>
            </a:r>
            <a:r>
              <a:rPr lang="en-GB" b="0" i="0" dirty="0">
                <a:solidFill>
                  <a:srgbClr val="231F20"/>
                </a:solidFill>
                <a:effectLst/>
                <a:latin typeface="Comic Sans MS" panose="030F0702030302020204" pitchFamily="66" charset="0"/>
              </a:rPr>
              <a:t> are called </a:t>
            </a:r>
            <a:r>
              <a:rPr lang="en-GB" b="1" i="0" dirty="0">
                <a:solidFill>
                  <a:srgbClr val="231F20"/>
                </a:solidFill>
                <a:effectLst/>
                <a:latin typeface="Comic Sans MS" panose="030F0702030302020204" pitchFamily="66" charset="0"/>
              </a:rPr>
              <a:t>invertebrates.</a:t>
            </a:r>
            <a:r>
              <a:rPr lang="en-GB" dirty="0">
                <a:solidFill>
                  <a:srgbClr val="231F20"/>
                </a:solidFill>
                <a:latin typeface="Comic Sans MS" panose="030F0702030302020204" pitchFamily="66" charset="0"/>
              </a:rPr>
              <a:t> </a:t>
            </a:r>
          </a:p>
          <a:p>
            <a:pPr marL="285750" indent="-285750" algn="just">
              <a:buFont typeface="Wingdings" panose="05000000000000000000" pitchFamily="2" charset="2"/>
              <a:buChar char="Ø"/>
            </a:pPr>
            <a:endParaRPr lang="en-GB" b="0" i="0" dirty="0">
              <a:solidFill>
                <a:srgbClr val="231F20"/>
              </a:solidFill>
              <a:effectLst/>
              <a:latin typeface="Comic Sans MS" panose="030F0702030302020204" pitchFamily="66" charset="0"/>
            </a:endParaRPr>
          </a:p>
          <a:p>
            <a:pPr algn="just"/>
            <a:r>
              <a:rPr lang="en-GB" b="0" i="0" dirty="0">
                <a:solidFill>
                  <a:srgbClr val="231F20"/>
                </a:solidFill>
                <a:effectLst/>
                <a:latin typeface="Comic Sans MS" panose="030F0702030302020204" pitchFamily="66" charset="0"/>
              </a:rPr>
              <a:t>Vertebrates and invertebrates are divided into smaller groups. </a:t>
            </a:r>
          </a:p>
          <a:p>
            <a:pPr algn="just"/>
            <a:endParaRPr lang="en-GB" dirty="0">
              <a:solidFill>
                <a:srgbClr val="231F20"/>
              </a:solidFill>
              <a:latin typeface="Comic Sans MS" panose="030F0702030302020204" pitchFamily="66" charset="0"/>
            </a:endParaRPr>
          </a:p>
          <a:p>
            <a:pPr algn="just"/>
            <a:r>
              <a:rPr lang="en-GB" b="1" i="0" dirty="0">
                <a:solidFill>
                  <a:srgbClr val="231F20"/>
                </a:solidFill>
                <a:effectLst/>
                <a:latin typeface="Comic Sans MS" panose="030F0702030302020204" pitchFamily="66" charset="0"/>
              </a:rPr>
              <a:t>Vertebrates</a:t>
            </a:r>
            <a:r>
              <a:rPr lang="en-GB" b="0" i="0" dirty="0">
                <a:solidFill>
                  <a:srgbClr val="231F20"/>
                </a:solidFill>
                <a:effectLst/>
                <a:latin typeface="Comic Sans MS" panose="030F0702030302020204" pitchFamily="66" charset="0"/>
              </a:rPr>
              <a:t>, are divided into mammals, reptiles, birds, amphibians</a:t>
            </a:r>
            <a:r>
              <a:rPr lang="en-GB" dirty="0">
                <a:solidFill>
                  <a:srgbClr val="231F20"/>
                </a:solidFill>
                <a:latin typeface="Comic Sans MS" panose="030F0702030302020204" pitchFamily="66" charset="0"/>
              </a:rPr>
              <a:t> and fish. </a:t>
            </a:r>
            <a:endParaRPr lang="en-GB" b="0" i="0" dirty="0">
              <a:solidFill>
                <a:srgbClr val="231F20"/>
              </a:solidFill>
              <a:effectLst/>
              <a:latin typeface="Comic Sans MS" panose="030F0702030302020204" pitchFamily="66" charset="0"/>
            </a:endParaRPr>
          </a:p>
          <a:p>
            <a:pPr algn="just"/>
            <a:r>
              <a:rPr lang="en-GB" b="0" i="0" dirty="0">
                <a:solidFill>
                  <a:srgbClr val="231F20"/>
                </a:solidFill>
                <a:effectLst/>
                <a:latin typeface="Comic Sans MS" panose="030F0702030302020204" pitchFamily="66" charset="0"/>
              </a:rPr>
              <a:t>There are many different groups of </a:t>
            </a:r>
            <a:r>
              <a:rPr lang="en-GB" b="1" i="0" dirty="0">
                <a:solidFill>
                  <a:srgbClr val="231F20"/>
                </a:solidFill>
                <a:effectLst/>
                <a:latin typeface="Comic Sans MS" panose="030F0702030302020204" pitchFamily="66" charset="0"/>
              </a:rPr>
              <a:t>invertebrates</a:t>
            </a:r>
            <a:r>
              <a:rPr lang="en-GB" b="0" i="0" dirty="0">
                <a:solidFill>
                  <a:srgbClr val="231F20"/>
                </a:solidFill>
                <a:effectLst/>
                <a:latin typeface="Comic Sans MS" panose="030F0702030302020204" pitchFamily="66" charset="0"/>
              </a:rPr>
              <a:t>. They include invertebrates which have soft bodies such as jellyfish, worms and molluscs (like slugs and squids). There are also groups of invertebrates with hard bodies, such as insects, crustaceans and spiders.</a:t>
            </a:r>
          </a:p>
        </p:txBody>
      </p:sp>
    </p:spTree>
    <p:extLst>
      <p:ext uri="{BB962C8B-B14F-4D97-AF65-F5344CB8AC3E}">
        <p14:creationId xmlns:p14="http://schemas.microsoft.com/office/powerpoint/2010/main" val="220899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236647"/>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3867894"/>
            <a:ext cx="9144000" cy="1275606"/>
          </a:xfrm>
          <a:solidFill>
            <a:srgbClr val="CBFB65"/>
          </a:solidFill>
        </p:spPr>
        <p:txBody>
          <a:bodyPr>
            <a:normAutofit/>
          </a:bodyPr>
          <a:lstStyle/>
          <a:p>
            <a:r>
              <a:rPr lang="en-GB" b="1" dirty="0">
                <a:solidFill>
                  <a:schemeClr val="tx1"/>
                </a:solidFill>
                <a:latin typeface="Comic Sans MS" panose="030F0702030302020204" pitchFamily="66" charset="0"/>
              </a:rPr>
              <a:t>CLASSIFICATION AND ADAPTATION</a:t>
            </a:r>
          </a:p>
          <a:p>
            <a:r>
              <a:rPr lang="en-GB" b="1" dirty="0">
                <a:solidFill>
                  <a:schemeClr val="tx1"/>
                </a:solidFill>
                <a:latin typeface="Comic Sans MS" panose="030F0702030302020204" pitchFamily="66" charset="0"/>
              </a:rPr>
              <a:t>SECOND LEVEL (SCN 2-01a)</a:t>
            </a:r>
          </a:p>
          <a:p>
            <a:endParaRPr lang="en-GB" b="1" dirty="0">
              <a:solidFill>
                <a:schemeClr val="tx1"/>
              </a:solidFill>
            </a:endParaRPr>
          </a:p>
        </p:txBody>
      </p:sp>
    </p:spTree>
    <p:extLst>
      <p:ext uri="{BB962C8B-B14F-4D97-AF65-F5344CB8AC3E}">
        <p14:creationId xmlns:p14="http://schemas.microsoft.com/office/powerpoint/2010/main" val="148702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827584" y="411510"/>
            <a:ext cx="7128792" cy="369332"/>
          </a:xfrm>
          <a:prstGeom prst="rect">
            <a:avLst/>
          </a:prstGeom>
          <a:noFill/>
        </p:spPr>
        <p:txBody>
          <a:bodyPr wrap="square" rtlCol="0">
            <a:spAutoFit/>
          </a:bodyPr>
          <a:lstStyle/>
          <a:p>
            <a:pPr algn="ctr"/>
            <a:r>
              <a:rPr lang="en-GB" b="1" u="sng" dirty="0">
                <a:latin typeface="Comic Sans MS" panose="030F0702030302020204" pitchFamily="66" charset="0"/>
              </a:rPr>
              <a:t>Vertebrates</a:t>
            </a:r>
          </a:p>
        </p:txBody>
      </p:sp>
      <p:sp>
        <p:nvSpPr>
          <p:cNvPr id="7" name="TextBox 6">
            <a:extLst>
              <a:ext uri="{FF2B5EF4-FFF2-40B4-BE49-F238E27FC236}">
                <a16:creationId xmlns:a16="http://schemas.microsoft.com/office/drawing/2014/main" id="{573E3EDC-C33F-490B-A758-ED751ADA0F58}"/>
              </a:ext>
            </a:extLst>
          </p:cNvPr>
          <p:cNvSpPr txBox="1"/>
          <p:nvPr/>
        </p:nvSpPr>
        <p:spPr>
          <a:xfrm>
            <a:off x="323528" y="986373"/>
            <a:ext cx="8630616" cy="3693319"/>
          </a:xfrm>
          <a:prstGeom prst="rect">
            <a:avLst/>
          </a:prstGeom>
          <a:noFill/>
        </p:spPr>
        <p:txBody>
          <a:bodyPr wrap="square">
            <a:spAutoFit/>
          </a:bodyPr>
          <a:lstStyle/>
          <a:p>
            <a:r>
              <a:rPr lang="en-GB" b="1" i="0" dirty="0">
                <a:solidFill>
                  <a:srgbClr val="231F20"/>
                </a:solidFill>
                <a:effectLst/>
                <a:latin typeface="Comic Sans MS" panose="030F0702030302020204" pitchFamily="66" charset="0"/>
              </a:rPr>
              <a:t>Vertebrates</a:t>
            </a:r>
            <a:r>
              <a:rPr lang="en-GB" b="0" i="0" dirty="0">
                <a:solidFill>
                  <a:srgbClr val="231F20"/>
                </a:solidFill>
                <a:effectLst/>
                <a:latin typeface="Comic Sans MS" panose="030F0702030302020204" pitchFamily="66" charset="0"/>
              </a:rPr>
              <a:t>, are divided into mammals, reptiles, birds, amphibians</a:t>
            </a:r>
            <a:r>
              <a:rPr lang="en-GB" dirty="0">
                <a:solidFill>
                  <a:srgbClr val="231F20"/>
                </a:solidFill>
                <a:latin typeface="Comic Sans MS" panose="030F0702030302020204" pitchFamily="66" charset="0"/>
              </a:rPr>
              <a:t> and fish.</a:t>
            </a:r>
          </a:p>
          <a:p>
            <a:endParaRPr lang="en-GB" dirty="0"/>
          </a:p>
          <a:p>
            <a:r>
              <a:rPr lang="en-GB" b="1" dirty="0">
                <a:latin typeface="Comic Sans MS" panose="030F0702030302020204" pitchFamily="66" charset="0"/>
              </a:rPr>
              <a:t>Mammals: </a:t>
            </a:r>
            <a:r>
              <a:rPr lang="en-GB" dirty="0">
                <a:latin typeface="Comic Sans MS" panose="030F0702030302020204" pitchFamily="66" charset="0"/>
              </a:rPr>
              <a:t>give birth to live young. Have fur or hair, feed </a:t>
            </a:r>
          </a:p>
          <a:p>
            <a:r>
              <a:rPr lang="en-GB" dirty="0">
                <a:latin typeface="Comic Sans MS" panose="030F0702030302020204" pitchFamily="66" charset="0"/>
              </a:rPr>
              <a:t>their young with their own milk and are warm blooded.</a:t>
            </a:r>
          </a:p>
          <a:p>
            <a:endParaRPr lang="en-GB" dirty="0"/>
          </a:p>
          <a:p>
            <a:r>
              <a:rPr lang="en-GB" sz="1200" dirty="0">
                <a:latin typeface="Comic Sans MS" panose="030F0702030302020204" pitchFamily="66" charset="0"/>
                <a:hlinkClick r:id="rId4"/>
              </a:rPr>
              <a:t>https://www.tigtagworld.co.uk/film/does-it-have-fur-PRM00147</a:t>
            </a:r>
            <a:r>
              <a:rPr lang="en-GB" sz="1600" dirty="0">
                <a:latin typeface="Comic Sans MS" panose="030F0702030302020204" pitchFamily="66" charset="0"/>
                <a:hlinkClick r:id="rId4"/>
              </a:rPr>
              <a:t>/</a:t>
            </a:r>
            <a:endParaRPr lang="en-GB" sz="1600" dirty="0">
              <a:latin typeface="Comic Sans MS" panose="030F0702030302020204" pitchFamily="66" charset="0"/>
            </a:endParaRPr>
          </a:p>
          <a:p>
            <a:endParaRPr lang="en-GB" dirty="0"/>
          </a:p>
          <a:p>
            <a:endParaRPr lang="en-GB" dirty="0"/>
          </a:p>
          <a:p>
            <a:endParaRPr lang="en-GB" dirty="0"/>
          </a:p>
          <a:p>
            <a:endParaRPr lang="en-GB" dirty="0"/>
          </a:p>
          <a:p>
            <a:r>
              <a:rPr lang="en-GB" dirty="0"/>
              <a:t>		        			</a:t>
            </a:r>
          </a:p>
          <a:p>
            <a:r>
              <a:rPr lang="en-GB" b="1" dirty="0">
                <a:latin typeface="Comic Sans MS" panose="030F0702030302020204" pitchFamily="66" charset="0"/>
              </a:rPr>
              <a:t>					Reptiles: </a:t>
            </a:r>
            <a:r>
              <a:rPr lang="en-GB" dirty="0">
                <a:latin typeface="Comic Sans MS" panose="030F0702030302020204" pitchFamily="66" charset="0"/>
              </a:rPr>
              <a:t>have scales and not fur, 					have dry skin, and are cold blooded</a:t>
            </a:r>
          </a:p>
        </p:txBody>
      </p:sp>
      <p:pic>
        <p:nvPicPr>
          <p:cNvPr id="5" name="Picture 4">
            <a:extLst>
              <a:ext uri="{FF2B5EF4-FFF2-40B4-BE49-F238E27FC236}">
                <a16:creationId xmlns:a16="http://schemas.microsoft.com/office/drawing/2014/main" id="{B50B5597-6386-46E4-88F7-263A04DAFB2C}"/>
              </a:ext>
            </a:extLst>
          </p:cNvPr>
          <p:cNvPicPr>
            <a:picLocks noChangeAspect="1"/>
          </p:cNvPicPr>
          <p:nvPr/>
        </p:nvPicPr>
        <p:blipFill>
          <a:blip r:embed="rId5"/>
          <a:stretch>
            <a:fillRect/>
          </a:stretch>
        </p:blipFill>
        <p:spPr>
          <a:xfrm>
            <a:off x="7236296" y="1744434"/>
            <a:ext cx="1806869" cy="1355151"/>
          </a:xfrm>
          <a:prstGeom prst="rect">
            <a:avLst/>
          </a:prstGeom>
        </p:spPr>
      </p:pic>
      <p:pic>
        <p:nvPicPr>
          <p:cNvPr id="8" name="Picture 7">
            <a:extLst>
              <a:ext uri="{FF2B5EF4-FFF2-40B4-BE49-F238E27FC236}">
                <a16:creationId xmlns:a16="http://schemas.microsoft.com/office/drawing/2014/main" id="{01341149-4D91-4991-92E2-2EDB928C6A0C}"/>
              </a:ext>
            </a:extLst>
          </p:cNvPr>
          <p:cNvPicPr>
            <a:picLocks noChangeAspect="1"/>
          </p:cNvPicPr>
          <p:nvPr/>
        </p:nvPicPr>
        <p:blipFill>
          <a:blip r:embed="rId6"/>
          <a:stretch>
            <a:fillRect/>
          </a:stretch>
        </p:blipFill>
        <p:spPr>
          <a:xfrm>
            <a:off x="5888593" y="2211710"/>
            <a:ext cx="1214031" cy="1620474"/>
          </a:xfrm>
          <a:prstGeom prst="rect">
            <a:avLst/>
          </a:prstGeom>
        </p:spPr>
      </p:pic>
      <p:pic>
        <p:nvPicPr>
          <p:cNvPr id="9" name="Picture 8">
            <a:extLst>
              <a:ext uri="{FF2B5EF4-FFF2-40B4-BE49-F238E27FC236}">
                <a16:creationId xmlns:a16="http://schemas.microsoft.com/office/drawing/2014/main" id="{F9A41A98-B9BC-4C97-B99B-0FA358D0598E}"/>
              </a:ext>
            </a:extLst>
          </p:cNvPr>
          <p:cNvPicPr>
            <a:picLocks noChangeAspect="1"/>
          </p:cNvPicPr>
          <p:nvPr/>
        </p:nvPicPr>
        <p:blipFill>
          <a:blip r:embed="rId7"/>
          <a:stretch>
            <a:fillRect/>
          </a:stretch>
        </p:blipFill>
        <p:spPr>
          <a:xfrm>
            <a:off x="488237" y="3214211"/>
            <a:ext cx="2084851" cy="1563638"/>
          </a:xfrm>
          <a:prstGeom prst="rect">
            <a:avLst/>
          </a:prstGeom>
        </p:spPr>
      </p:pic>
      <p:pic>
        <p:nvPicPr>
          <p:cNvPr id="10" name="Picture 9">
            <a:extLst>
              <a:ext uri="{FF2B5EF4-FFF2-40B4-BE49-F238E27FC236}">
                <a16:creationId xmlns:a16="http://schemas.microsoft.com/office/drawing/2014/main" id="{EFB1A84A-7260-48C2-88EA-F9B81512A3E0}"/>
              </a:ext>
            </a:extLst>
          </p:cNvPr>
          <p:cNvPicPr>
            <a:picLocks noChangeAspect="1"/>
          </p:cNvPicPr>
          <p:nvPr/>
        </p:nvPicPr>
        <p:blipFill>
          <a:blip r:embed="rId8"/>
          <a:stretch>
            <a:fillRect/>
          </a:stretch>
        </p:blipFill>
        <p:spPr>
          <a:xfrm>
            <a:off x="2766421" y="2939774"/>
            <a:ext cx="1920266" cy="1440200"/>
          </a:xfrm>
          <a:prstGeom prst="rect">
            <a:avLst/>
          </a:prstGeom>
        </p:spPr>
      </p:pic>
    </p:spTree>
    <p:extLst>
      <p:ext uri="{BB962C8B-B14F-4D97-AF65-F5344CB8AC3E}">
        <p14:creationId xmlns:p14="http://schemas.microsoft.com/office/powerpoint/2010/main" val="1708039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12" name="TextBox 11">
            <a:extLst>
              <a:ext uri="{FF2B5EF4-FFF2-40B4-BE49-F238E27FC236}">
                <a16:creationId xmlns:a16="http://schemas.microsoft.com/office/drawing/2014/main" id="{F10D363B-2B3C-4058-B649-7DE0EC88E96E}"/>
              </a:ext>
            </a:extLst>
          </p:cNvPr>
          <p:cNvSpPr txBox="1"/>
          <p:nvPr/>
        </p:nvSpPr>
        <p:spPr>
          <a:xfrm>
            <a:off x="332239" y="555526"/>
            <a:ext cx="8496944" cy="5355312"/>
          </a:xfrm>
          <a:prstGeom prst="rect">
            <a:avLst/>
          </a:prstGeom>
          <a:noFill/>
        </p:spPr>
        <p:txBody>
          <a:bodyPr wrap="square">
            <a:spAutoFit/>
          </a:bodyPr>
          <a:lstStyle/>
          <a:p>
            <a:r>
              <a:rPr lang="en-GB" b="1" dirty="0">
                <a:latin typeface="Comic Sans MS" panose="030F0702030302020204" pitchFamily="66" charset="0"/>
              </a:rPr>
              <a:t>Birds</a:t>
            </a:r>
            <a:r>
              <a:rPr lang="en-GB" dirty="0">
                <a:latin typeface="Comic Sans MS" panose="030F0702030302020204" pitchFamily="66" charset="0"/>
              </a:rPr>
              <a:t> have feathers and wings, lay eggs and are </a:t>
            </a:r>
          </a:p>
          <a:p>
            <a:r>
              <a:rPr lang="en-GB" dirty="0">
                <a:latin typeface="Comic Sans MS" panose="030F0702030302020204" pitchFamily="66" charset="0"/>
              </a:rPr>
              <a:t>warm blooded.</a:t>
            </a:r>
          </a:p>
          <a:p>
            <a:endParaRPr lang="en-GB" dirty="0"/>
          </a:p>
          <a:p>
            <a:endParaRPr lang="en-GB" dirty="0"/>
          </a:p>
          <a:p>
            <a:endParaRPr lang="en-GB" dirty="0"/>
          </a:p>
          <a:p>
            <a:endParaRPr lang="en-GB" dirty="0"/>
          </a:p>
          <a:p>
            <a:endParaRPr lang="en-GB" dirty="0"/>
          </a:p>
          <a:p>
            <a:endParaRPr lang="en-GB" dirty="0"/>
          </a:p>
          <a:p>
            <a:r>
              <a:rPr lang="en-GB" dirty="0"/>
              <a:t>		</a:t>
            </a:r>
            <a:r>
              <a:rPr lang="en-GB" b="1" dirty="0">
                <a:latin typeface="Comic Sans MS" panose="030F0702030302020204" pitchFamily="66" charset="0"/>
              </a:rPr>
              <a:t>Amphibians</a:t>
            </a:r>
            <a:r>
              <a:rPr lang="en-GB" dirty="0">
                <a:latin typeface="Comic Sans MS" panose="030F0702030302020204" pitchFamily="66" charset="0"/>
              </a:rPr>
              <a:t> live on land and in water, are cold blooded, lay 			eggs and have moist skin and webbed feet</a:t>
            </a:r>
            <a:r>
              <a:rPr lang="en-GB" dirty="0"/>
              <a:t>.</a:t>
            </a:r>
          </a:p>
          <a:p>
            <a:endParaRPr lang="en-GB" dirty="0"/>
          </a:p>
          <a:p>
            <a:r>
              <a:rPr lang="en-GB" dirty="0"/>
              <a:t>	</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13" name="Picture 12">
            <a:extLst>
              <a:ext uri="{FF2B5EF4-FFF2-40B4-BE49-F238E27FC236}">
                <a16:creationId xmlns:a16="http://schemas.microsoft.com/office/drawing/2014/main" id="{26E4DE30-CBDD-49FC-BE10-50D383E4FF16}"/>
              </a:ext>
            </a:extLst>
          </p:cNvPr>
          <p:cNvPicPr>
            <a:picLocks noChangeAspect="1"/>
          </p:cNvPicPr>
          <p:nvPr/>
        </p:nvPicPr>
        <p:blipFill>
          <a:blip r:embed="rId4"/>
          <a:stretch>
            <a:fillRect/>
          </a:stretch>
        </p:blipFill>
        <p:spPr>
          <a:xfrm>
            <a:off x="5868144" y="520252"/>
            <a:ext cx="2104232" cy="1440159"/>
          </a:xfrm>
          <a:prstGeom prst="rect">
            <a:avLst/>
          </a:prstGeom>
        </p:spPr>
      </p:pic>
      <p:pic>
        <p:nvPicPr>
          <p:cNvPr id="14" name="Picture 13">
            <a:extLst>
              <a:ext uri="{FF2B5EF4-FFF2-40B4-BE49-F238E27FC236}">
                <a16:creationId xmlns:a16="http://schemas.microsoft.com/office/drawing/2014/main" id="{D3749618-80A0-4B51-B587-166D66F1AF4A}"/>
              </a:ext>
            </a:extLst>
          </p:cNvPr>
          <p:cNvPicPr>
            <a:picLocks noChangeAspect="1"/>
          </p:cNvPicPr>
          <p:nvPr/>
        </p:nvPicPr>
        <p:blipFill>
          <a:blip r:embed="rId5"/>
          <a:stretch>
            <a:fillRect/>
          </a:stretch>
        </p:blipFill>
        <p:spPr>
          <a:xfrm>
            <a:off x="3671256" y="1205681"/>
            <a:ext cx="1818910" cy="1366069"/>
          </a:xfrm>
          <a:prstGeom prst="rect">
            <a:avLst/>
          </a:prstGeom>
        </p:spPr>
      </p:pic>
      <p:pic>
        <p:nvPicPr>
          <p:cNvPr id="15" name="Picture 14">
            <a:extLst>
              <a:ext uri="{FF2B5EF4-FFF2-40B4-BE49-F238E27FC236}">
                <a16:creationId xmlns:a16="http://schemas.microsoft.com/office/drawing/2014/main" id="{55412825-193B-49D4-8D40-C7F5A5BC4BBC}"/>
              </a:ext>
            </a:extLst>
          </p:cNvPr>
          <p:cNvPicPr>
            <a:picLocks noChangeAspect="1"/>
          </p:cNvPicPr>
          <p:nvPr/>
        </p:nvPicPr>
        <p:blipFill>
          <a:blip r:embed="rId6"/>
          <a:stretch>
            <a:fillRect/>
          </a:stretch>
        </p:blipFill>
        <p:spPr>
          <a:xfrm>
            <a:off x="300009" y="2914847"/>
            <a:ext cx="1728192" cy="1180752"/>
          </a:xfrm>
          <a:prstGeom prst="rect">
            <a:avLst/>
          </a:prstGeom>
        </p:spPr>
      </p:pic>
      <p:pic>
        <p:nvPicPr>
          <p:cNvPr id="16" name="Picture 15">
            <a:extLst>
              <a:ext uri="{FF2B5EF4-FFF2-40B4-BE49-F238E27FC236}">
                <a16:creationId xmlns:a16="http://schemas.microsoft.com/office/drawing/2014/main" id="{251A5C0A-BCC5-4A7F-977A-4CD5C2293C51}"/>
              </a:ext>
            </a:extLst>
          </p:cNvPr>
          <p:cNvPicPr>
            <a:picLocks noChangeAspect="1"/>
          </p:cNvPicPr>
          <p:nvPr/>
        </p:nvPicPr>
        <p:blipFill>
          <a:blip r:embed="rId7"/>
          <a:stretch>
            <a:fillRect/>
          </a:stretch>
        </p:blipFill>
        <p:spPr>
          <a:xfrm>
            <a:off x="3467575" y="3622294"/>
            <a:ext cx="2032256" cy="1180752"/>
          </a:xfrm>
          <a:prstGeom prst="rect">
            <a:avLst/>
          </a:prstGeom>
        </p:spPr>
      </p:pic>
      <p:pic>
        <p:nvPicPr>
          <p:cNvPr id="19" name="Picture 18">
            <a:extLst>
              <a:ext uri="{FF2B5EF4-FFF2-40B4-BE49-F238E27FC236}">
                <a16:creationId xmlns:a16="http://schemas.microsoft.com/office/drawing/2014/main" id="{02662C13-2A25-42F4-BB0F-437E8AE7F277}"/>
              </a:ext>
            </a:extLst>
          </p:cNvPr>
          <p:cNvPicPr>
            <a:picLocks noChangeAspect="1"/>
          </p:cNvPicPr>
          <p:nvPr/>
        </p:nvPicPr>
        <p:blipFill>
          <a:blip r:embed="rId8"/>
          <a:stretch>
            <a:fillRect/>
          </a:stretch>
        </p:blipFill>
        <p:spPr>
          <a:xfrm>
            <a:off x="6673211" y="3442890"/>
            <a:ext cx="1578518" cy="1468389"/>
          </a:xfrm>
          <a:prstGeom prst="rect">
            <a:avLst/>
          </a:prstGeom>
        </p:spPr>
      </p:pic>
    </p:spTree>
    <p:extLst>
      <p:ext uri="{BB962C8B-B14F-4D97-AF65-F5344CB8AC3E}">
        <p14:creationId xmlns:p14="http://schemas.microsoft.com/office/powerpoint/2010/main" val="1433252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r>
              <a:rPr lang="en-GB" sz="1800" b="1" dirty="0">
                <a:latin typeface="Comic Sans MS" panose="030F0702030302020204" pitchFamily="66" charset="0"/>
              </a:rPr>
              <a:t>Fish</a:t>
            </a:r>
            <a:r>
              <a:rPr lang="en-GB" sz="1800" dirty="0">
                <a:latin typeface="Comic Sans MS" panose="030F0702030302020204" pitchFamily="66" charset="0"/>
              </a:rPr>
              <a:t> can breathe under water using gills, have scales and fins, lay eggs and are cold blooded</a:t>
            </a: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4" name="Picture 3">
            <a:extLst>
              <a:ext uri="{FF2B5EF4-FFF2-40B4-BE49-F238E27FC236}">
                <a16:creationId xmlns:a16="http://schemas.microsoft.com/office/drawing/2014/main" id="{A44AD66D-42BA-4CC3-AFD5-5E819BCCD810}"/>
              </a:ext>
            </a:extLst>
          </p:cNvPr>
          <p:cNvPicPr>
            <a:picLocks noChangeAspect="1"/>
          </p:cNvPicPr>
          <p:nvPr/>
        </p:nvPicPr>
        <p:blipFill>
          <a:blip r:embed="rId3"/>
          <a:stretch>
            <a:fillRect/>
          </a:stretch>
        </p:blipFill>
        <p:spPr>
          <a:xfrm>
            <a:off x="5220072" y="1687033"/>
            <a:ext cx="3169486" cy="1421741"/>
          </a:xfrm>
          <a:prstGeom prst="rect">
            <a:avLst/>
          </a:prstGeom>
        </p:spPr>
      </p:pic>
      <p:pic>
        <p:nvPicPr>
          <p:cNvPr id="5" name="Picture 4">
            <a:extLst>
              <a:ext uri="{FF2B5EF4-FFF2-40B4-BE49-F238E27FC236}">
                <a16:creationId xmlns:a16="http://schemas.microsoft.com/office/drawing/2014/main" id="{462DBAF0-8240-47EE-9B1E-FF1A4F7163A0}"/>
              </a:ext>
            </a:extLst>
          </p:cNvPr>
          <p:cNvPicPr>
            <a:picLocks noChangeAspect="1"/>
          </p:cNvPicPr>
          <p:nvPr/>
        </p:nvPicPr>
        <p:blipFill>
          <a:blip r:embed="rId4"/>
          <a:stretch>
            <a:fillRect/>
          </a:stretch>
        </p:blipFill>
        <p:spPr>
          <a:xfrm>
            <a:off x="2267744" y="1900748"/>
            <a:ext cx="2657475" cy="1771650"/>
          </a:xfrm>
          <a:prstGeom prst="rect">
            <a:avLst/>
          </a:prstGeom>
        </p:spPr>
      </p:pic>
    </p:spTree>
    <p:extLst>
      <p:ext uri="{BB962C8B-B14F-4D97-AF65-F5344CB8AC3E}">
        <p14:creationId xmlns:p14="http://schemas.microsoft.com/office/powerpoint/2010/main" val="674994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339502"/>
            <a:ext cx="8496944" cy="4536503"/>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7" name="TextBox 6">
            <a:extLst>
              <a:ext uri="{FF2B5EF4-FFF2-40B4-BE49-F238E27FC236}">
                <a16:creationId xmlns:a16="http://schemas.microsoft.com/office/drawing/2014/main" id="{6F4B2824-795D-44EE-88DC-0C3BC83B30E1}"/>
              </a:ext>
            </a:extLst>
          </p:cNvPr>
          <p:cNvSpPr txBox="1"/>
          <p:nvPr/>
        </p:nvSpPr>
        <p:spPr>
          <a:xfrm>
            <a:off x="251520" y="555526"/>
            <a:ext cx="8280920" cy="4247317"/>
          </a:xfrm>
          <a:prstGeom prst="rect">
            <a:avLst/>
          </a:prstGeom>
          <a:noFill/>
        </p:spPr>
        <p:txBody>
          <a:bodyPr wrap="square" rtlCol="0">
            <a:spAutoFit/>
          </a:bodyPr>
          <a:lstStyle/>
          <a:p>
            <a:r>
              <a:rPr lang="en-GB" u="sng" dirty="0">
                <a:latin typeface="Comic Sans MS" panose="030F0702030302020204" pitchFamily="66" charset="0"/>
              </a:rPr>
              <a:t>Activity: What types of animals (vertebrates) are these?</a:t>
            </a:r>
          </a:p>
          <a:p>
            <a:endParaRPr lang="en-GB" dirty="0">
              <a:latin typeface="Comic Sans MS" panose="030F0702030302020204" pitchFamily="66" charset="0"/>
            </a:endParaRPr>
          </a:p>
          <a:p>
            <a:r>
              <a:rPr lang="en-GB" dirty="0">
                <a:latin typeface="Comic Sans MS" panose="030F0702030302020204" pitchFamily="66" charset="0"/>
              </a:rPr>
              <a:t>Show the children images of vertebrates and ask them to decide what type of animal they are – include some that will make them think!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pic>
        <p:nvPicPr>
          <p:cNvPr id="12" name="Picture 11">
            <a:extLst>
              <a:ext uri="{FF2B5EF4-FFF2-40B4-BE49-F238E27FC236}">
                <a16:creationId xmlns:a16="http://schemas.microsoft.com/office/drawing/2014/main" id="{B210805F-888E-4F29-B07E-2470AB5301FB}"/>
              </a:ext>
            </a:extLst>
          </p:cNvPr>
          <p:cNvPicPr>
            <a:picLocks noChangeAspect="1"/>
          </p:cNvPicPr>
          <p:nvPr/>
        </p:nvPicPr>
        <p:blipFill>
          <a:blip r:embed="rId4"/>
          <a:stretch>
            <a:fillRect/>
          </a:stretch>
        </p:blipFill>
        <p:spPr>
          <a:xfrm>
            <a:off x="472153" y="1782411"/>
            <a:ext cx="2221225" cy="1517620"/>
          </a:xfrm>
          <a:prstGeom prst="rect">
            <a:avLst/>
          </a:prstGeom>
        </p:spPr>
      </p:pic>
      <p:pic>
        <p:nvPicPr>
          <p:cNvPr id="13" name="Picture 12">
            <a:extLst>
              <a:ext uri="{FF2B5EF4-FFF2-40B4-BE49-F238E27FC236}">
                <a16:creationId xmlns:a16="http://schemas.microsoft.com/office/drawing/2014/main" id="{4891AF59-FCC5-42E6-969B-F80F04B606C4}"/>
              </a:ext>
            </a:extLst>
          </p:cNvPr>
          <p:cNvPicPr>
            <a:picLocks noChangeAspect="1"/>
          </p:cNvPicPr>
          <p:nvPr/>
        </p:nvPicPr>
        <p:blipFill>
          <a:blip r:embed="rId5"/>
          <a:stretch>
            <a:fillRect/>
          </a:stretch>
        </p:blipFill>
        <p:spPr>
          <a:xfrm>
            <a:off x="2951911" y="2373358"/>
            <a:ext cx="2810500" cy="1853345"/>
          </a:xfrm>
          <a:prstGeom prst="rect">
            <a:avLst/>
          </a:prstGeom>
        </p:spPr>
      </p:pic>
      <p:pic>
        <p:nvPicPr>
          <p:cNvPr id="16" name="Picture 15">
            <a:extLst>
              <a:ext uri="{FF2B5EF4-FFF2-40B4-BE49-F238E27FC236}">
                <a16:creationId xmlns:a16="http://schemas.microsoft.com/office/drawing/2014/main" id="{1C9AD179-2F05-4642-AFB7-43DA48986BF4}"/>
              </a:ext>
            </a:extLst>
          </p:cNvPr>
          <p:cNvPicPr>
            <a:picLocks noChangeAspect="1"/>
          </p:cNvPicPr>
          <p:nvPr/>
        </p:nvPicPr>
        <p:blipFill>
          <a:blip r:embed="rId6"/>
          <a:stretch>
            <a:fillRect/>
          </a:stretch>
        </p:blipFill>
        <p:spPr>
          <a:xfrm>
            <a:off x="5934836" y="1834815"/>
            <a:ext cx="2792210" cy="1688738"/>
          </a:xfrm>
          <a:prstGeom prst="rect">
            <a:avLst/>
          </a:prstGeom>
        </p:spPr>
      </p:pic>
      <p:pic>
        <p:nvPicPr>
          <p:cNvPr id="17" name="Picture 16">
            <a:extLst>
              <a:ext uri="{FF2B5EF4-FFF2-40B4-BE49-F238E27FC236}">
                <a16:creationId xmlns:a16="http://schemas.microsoft.com/office/drawing/2014/main" id="{0FE464BC-63B0-4F00-88DE-8C82523C253B}"/>
              </a:ext>
            </a:extLst>
          </p:cNvPr>
          <p:cNvPicPr>
            <a:picLocks noChangeAspect="1"/>
          </p:cNvPicPr>
          <p:nvPr/>
        </p:nvPicPr>
        <p:blipFill>
          <a:blip r:embed="rId7"/>
          <a:stretch>
            <a:fillRect/>
          </a:stretch>
        </p:blipFill>
        <p:spPr>
          <a:xfrm>
            <a:off x="457200" y="3389166"/>
            <a:ext cx="2236177" cy="1575974"/>
          </a:xfrm>
          <a:prstGeom prst="rect">
            <a:avLst/>
          </a:prstGeom>
        </p:spPr>
      </p:pic>
      <p:sp>
        <p:nvSpPr>
          <p:cNvPr id="18" name="TextBox 17">
            <a:extLst>
              <a:ext uri="{FF2B5EF4-FFF2-40B4-BE49-F238E27FC236}">
                <a16:creationId xmlns:a16="http://schemas.microsoft.com/office/drawing/2014/main" id="{D1371F8E-A6F5-4B71-9956-98E133CE54BA}"/>
              </a:ext>
            </a:extLst>
          </p:cNvPr>
          <p:cNvSpPr txBox="1"/>
          <p:nvPr/>
        </p:nvSpPr>
        <p:spPr>
          <a:xfrm>
            <a:off x="4114800" y="2113109"/>
            <a:ext cx="914400" cy="914400"/>
          </a:xfrm>
          <a:prstGeom prst="rect">
            <a:avLst/>
          </a:prstGeom>
          <a:noFill/>
        </p:spPr>
        <p:txBody>
          <a:bodyPr wrap="square" rtlCol="0">
            <a:spAutoFit/>
          </a:bodyPr>
          <a:lstStyle/>
          <a:p>
            <a:endParaRPr lang="en-GB" dirty="0"/>
          </a:p>
        </p:txBody>
      </p:sp>
      <p:sp>
        <p:nvSpPr>
          <p:cNvPr id="19" name="TextBox 18">
            <a:extLst>
              <a:ext uri="{FF2B5EF4-FFF2-40B4-BE49-F238E27FC236}">
                <a16:creationId xmlns:a16="http://schemas.microsoft.com/office/drawing/2014/main" id="{2F6C8938-C7DD-499A-9A96-3EAD83E87869}"/>
              </a:ext>
            </a:extLst>
          </p:cNvPr>
          <p:cNvSpPr txBox="1"/>
          <p:nvPr/>
        </p:nvSpPr>
        <p:spPr>
          <a:xfrm>
            <a:off x="5980473" y="3675676"/>
            <a:ext cx="2810500" cy="1200329"/>
          </a:xfrm>
          <a:prstGeom prst="rect">
            <a:avLst/>
          </a:prstGeom>
          <a:noFill/>
        </p:spPr>
        <p:txBody>
          <a:bodyPr wrap="square" rtlCol="0">
            <a:spAutoFit/>
          </a:bodyPr>
          <a:lstStyle/>
          <a:p>
            <a:r>
              <a:rPr lang="en-GB" dirty="0">
                <a:latin typeface="Comic Sans MS" panose="030F0702030302020204" pitchFamily="66" charset="0"/>
              </a:rPr>
              <a:t>Penguin – bird</a:t>
            </a:r>
          </a:p>
          <a:p>
            <a:r>
              <a:rPr lang="en-GB" dirty="0">
                <a:latin typeface="Comic Sans MS" panose="030F0702030302020204" pitchFamily="66" charset="0"/>
              </a:rPr>
              <a:t>Seahorse – fish</a:t>
            </a:r>
          </a:p>
          <a:p>
            <a:r>
              <a:rPr lang="en-GB" dirty="0">
                <a:latin typeface="Comic Sans MS" panose="030F0702030302020204" pitchFamily="66" charset="0"/>
              </a:rPr>
              <a:t>Snake – reptile</a:t>
            </a:r>
          </a:p>
          <a:p>
            <a:r>
              <a:rPr lang="en-GB" dirty="0">
                <a:latin typeface="Comic Sans MS" panose="030F0702030302020204" pitchFamily="66" charset="0"/>
              </a:rPr>
              <a:t>Goldish - fish</a:t>
            </a:r>
          </a:p>
        </p:txBody>
      </p:sp>
    </p:spTree>
    <p:extLst>
      <p:ext uri="{BB962C8B-B14F-4D97-AF65-F5344CB8AC3E}">
        <p14:creationId xmlns:p14="http://schemas.microsoft.com/office/powerpoint/2010/main" val="277373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6780" y="-23922"/>
            <a:ext cx="3427220" cy="5143500"/>
          </a:xfrm>
          <a:solidFill>
            <a:srgbClr val="D6EDBC"/>
          </a:solidFill>
        </p:spPr>
        <p:txBody>
          <a:bodyPr>
            <a:normAutofit/>
          </a:bodyPr>
          <a:lstStyle/>
          <a:p>
            <a:pPr>
              <a:lnSpc>
                <a:spcPct val="90000"/>
              </a:lnSpc>
            </a:pPr>
            <a:br>
              <a:rPr lang="en-GB" sz="2700" b="1" dirty="0">
                <a:latin typeface="Comic Sans MS" panose="030F0702030302020204" pitchFamily="66" charset="0"/>
              </a:rPr>
            </a:br>
            <a:br>
              <a:rPr lang="en-GB" sz="2700" b="1" dirty="0">
                <a:latin typeface="Comic Sans MS" panose="030F0702030302020204" pitchFamily="66" charset="0"/>
              </a:rPr>
            </a:br>
            <a:endParaRPr lang="en-GB" sz="2700" b="1" dirty="0">
              <a:latin typeface="Comic Sans MS" panose="030F0702030302020204" pitchFamily="66" charset="0"/>
            </a:endParaRPr>
          </a:p>
        </p:txBody>
      </p:sp>
      <p:pic>
        <p:nvPicPr>
          <p:cNvPr id="5" name="Picture 4">
            <a:extLst>
              <a:ext uri="{FF2B5EF4-FFF2-40B4-BE49-F238E27FC236}">
                <a16:creationId xmlns:a16="http://schemas.microsoft.com/office/drawing/2014/main" id="{A0E0C8F5-3B94-47EC-92AC-6162389CE905}"/>
              </a:ext>
            </a:extLst>
          </p:cNvPr>
          <p:cNvPicPr>
            <a:picLocks noChangeAspect="1"/>
          </p:cNvPicPr>
          <p:nvPr/>
        </p:nvPicPr>
        <p:blipFill rotWithShape="1">
          <a:blip r:embed="rId3"/>
          <a:srcRect t="15232" r="-5" b="4584"/>
          <a:stretch/>
        </p:blipFill>
        <p:spPr>
          <a:xfrm>
            <a:off x="20" y="10"/>
            <a:ext cx="2789793" cy="1668770"/>
          </a:xfrm>
          <a:prstGeom prst="rect">
            <a:avLst/>
          </a:prstGeom>
        </p:spPr>
      </p:pic>
      <p:pic>
        <p:nvPicPr>
          <p:cNvPr id="4" name="Picture 3">
            <a:extLst>
              <a:ext uri="{FF2B5EF4-FFF2-40B4-BE49-F238E27FC236}">
                <a16:creationId xmlns:a16="http://schemas.microsoft.com/office/drawing/2014/main" id="{CE422F55-00FA-4249-8DE8-3125D791DFBA}"/>
              </a:ext>
            </a:extLst>
          </p:cNvPr>
          <p:cNvPicPr>
            <a:picLocks noChangeAspect="1"/>
          </p:cNvPicPr>
          <p:nvPr/>
        </p:nvPicPr>
        <p:blipFill rotWithShape="1">
          <a:blip r:embed="rId4"/>
          <a:srcRect r="7" b="18672"/>
          <a:stretch/>
        </p:blipFill>
        <p:spPr>
          <a:xfrm>
            <a:off x="2858391" y="-12319"/>
            <a:ext cx="2789814" cy="1700273"/>
          </a:xfrm>
          <a:prstGeom prst="rect">
            <a:avLst/>
          </a:prstGeom>
        </p:spPr>
      </p:pic>
      <p:pic>
        <p:nvPicPr>
          <p:cNvPr id="8" name="Picture 7">
            <a:extLst>
              <a:ext uri="{FF2B5EF4-FFF2-40B4-BE49-F238E27FC236}">
                <a16:creationId xmlns:a16="http://schemas.microsoft.com/office/drawing/2014/main" id="{3C0C0386-ED95-427D-82B3-BA4B1D9DCC2F}"/>
              </a:ext>
            </a:extLst>
          </p:cNvPr>
          <p:cNvPicPr>
            <a:picLocks noChangeAspect="1"/>
          </p:cNvPicPr>
          <p:nvPr/>
        </p:nvPicPr>
        <p:blipFill rotWithShape="1">
          <a:blip r:embed="rId5"/>
          <a:srcRect r="-7" b="11373"/>
          <a:stretch/>
        </p:blipFill>
        <p:spPr>
          <a:xfrm>
            <a:off x="20" y="1737360"/>
            <a:ext cx="2789791" cy="1656462"/>
          </a:xfrm>
          <a:prstGeom prst="rect">
            <a:avLst/>
          </a:prstGeom>
        </p:spPr>
      </p:pic>
      <p:pic>
        <p:nvPicPr>
          <p:cNvPr id="7" name="Picture 6">
            <a:extLst>
              <a:ext uri="{FF2B5EF4-FFF2-40B4-BE49-F238E27FC236}">
                <a16:creationId xmlns:a16="http://schemas.microsoft.com/office/drawing/2014/main" id="{83F4696D-C62B-4CFA-B6AF-0A5F206682FD}"/>
              </a:ext>
            </a:extLst>
          </p:cNvPr>
          <p:cNvPicPr>
            <a:picLocks noChangeAspect="1"/>
          </p:cNvPicPr>
          <p:nvPr/>
        </p:nvPicPr>
        <p:blipFill rotWithShape="1">
          <a:blip r:embed="rId6"/>
          <a:srcRect l="1457" r="-5" b="-5"/>
          <a:stretch/>
        </p:blipFill>
        <p:spPr>
          <a:xfrm>
            <a:off x="2858391" y="1737360"/>
            <a:ext cx="2789811" cy="1656462"/>
          </a:xfrm>
          <a:prstGeom prst="rect">
            <a:avLst/>
          </a:prstGeom>
        </p:spPr>
      </p:pic>
      <p:pic>
        <p:nvPicPr>
          <p:cNvPr id="12" name="Picture 11">
            <a:extLst>
              <a:ext uri="{FF2B5EF4-FFF2-40B4-BE49-F238E27FC236}">
                <a16:creationId xmlns:a16="http://schemas.microsoft.com/office/drawing/2014/main" id="{E7DA1FD9-2CC5-4AC3-8917-94AF2B4C2C7B}"/>
              </a:ext>
            </a:extLst>
          </p:cNvPr>
          <p:cNvPicPr>
            <a:picLocks noChangeAspect="1"/>
          </p:cNvPicPr>
          <p:nvPr/>
        </p:nvPicPr>
        <p:blipFill rotWithShape="1">
          <a:blip r:embed="rId7"/>
          <a:srcRect t="17124" r="4" b="2610"/>
          <a:stretch/>
        </p:blipFill>
        <p:spPr>
          <a:xfrm>
            <a:off x="20" y="3462402"/>
            <a:ext cx="2789791" cy="1681098"/>
          </a:xfrm>
          <a:prstGeom prst="rect">
            <a:avLst/>
          </a:prstGeom>
        </p:spPr>
      </p:pic>
      <p:sp>
        <p:nvSpPr>
          <p:cNvPr id="3" name="Content Placeholder 2"/>
          <p:cNvSpPr>
            <a:spLocks noGrp="1"/>
          </p:cNvSpPr>
          <p:nvPr>
            <p:ph idx="1"/>
          </p:nvPr>
        </p:nvSpPr>
        <p:spPr>
          <a:xfrm>
            <a:off x="6012940" y="1705868"/>
            <a:ext cx="2502410" cy="2926854"/>
          </a:xfrm>
        </p:spPr>
        <p:txBody>
          <a:bodyPr>
            <a:normAutofit/>
          </a:bodyPr>
          <a:lstStyle/>
          <a:p>
            <a:pPr marL="0" indent="0">
              <a:buNone/>
            </a:pPr>
            <a:endParaRPr lang="en-GB" sz="1500" dirty="0">
              <a:latin typeface="Comic Sans MS" panose="030F0702030302020204" pitchFamily="66" charset="0"/>
              <a:hlinkClick r:id="rId8"/>
            </a:endParaRPr>
          </a:p>
          <a:p>
            <a:pPr marL="0" indent="0">
              <a:buNone/>
            </a:pPr>
            <a:endParaRPr lang="en-GB" sz="1500" dirty="0">
              <a:latin typeface="Comic Sans MS" panose="030F0702030302020204" pitchFamily="66" charset="0"/>
              <a:hlinkClick r:id="rId8"/>
            </a:endParaRPr>
          </a:p>
          <a:p>
            <a:pPr marL="0" indent="0">
              <a:buNone/>
            </a:pPr>
            <a:endParaRPr lang="en-GB" sz="1500" dirty="0">
              <a:latin typeface="Comic Sans MS" panose="030F0702030302020204" pitchFamily="66" charset="0"/>
              <a:hlinkClick r:id="rId8"/>
            </a:endParaRPr>
          </a:p>
          <a:p>
            <a:pPr marL="0" indent="0">
              <a:buNone/>
            </a:pPr>
            <a:endParaRPr lang="en-GB" sz="1500" dirty="0">
              <a:latin typeface="Comic Sans MS" panose="030F0702030302020204" pitchFamily="66" charset="0"/>
              <a:hlinkClick r:id="rId8"/>
            </a:endParaRPr>
          </a:p>
          <a:p>
            <a:pPr marL="0" indent="0">
              <a:buNone/>
            </a:pPr>
            <a:endParaRPr lang="en-GB" sz="1500" dirty="0">
              <a:latin typeface="Comic Sans MS" panose="030F0702030302020204" pitchFamily="66" charset="0"/>
              <a:hlinkClick r:id="rId8"/>
            </a:endParaRPr>
          </a:p>
          <a:p>
            <a:pPr marL="0" indent="0">
              <a:buNone/>
            </a:pPr>
            <a:endParaRPr lang="en-GB" sz="1500" dirty="0">
              <a:latin typeface="Comic Sans MS" panose="030F0702030302020204" pitchFamily="66" charset="0"/>
              <a:hlinkClick r:id="rId8"/>
            </a:endParaRPr>
          </a:p>
          <a:p>
            <a:pPr marL="0" indent="0">
              <a:buNone/>
            </a:pPr>
            <a:endParaRPr lang="en-GB" sz="1500" dirty="0">
              <a:latin typeface="Comic Sans MS" panose="030F0702030302020204" pitchFamily="66" charset="0"/>
              <a:hlinkClick r:id="rId8"/>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13" name="TextBox 12">
            <a:extLst>
              <a:ext uri="{FF2B5EF4-FFF2-40B4-BE49-F238E27FC236}">
                <a16:creationId xmlns:a16="http://schemas.microsoft.com/office/drawing/2014/main" id="{0CA08EB9-DCDF-4C19-89EE-08430AAF0C12}"/>
              </a:ext>
            </a:extLst>
          </p:cNvPr>
          <p:cNvSpPr txBox="1"/>
          <p:nvPr/>
        </p:nvSpPr>
        <p:spPr>
          <a:xfrm>
            <a:off x="6167331" y="771550"/>
            <a:ext cx="2664296" cy="3139321"/>
          </a:xfrm>
          <a:prstGeom prst="rect">
            <a:avLst/>
          </a:prstGeom>
          <a:noFill/>
        </p:spPr>
        <p:txBody>
          <a:bodyPr wrap="square" rtlCol="0">
            <a:spAutoFit/>
          </a:bodyPr>
          <a:lstStyle/>
          <a:p>
            <a:r>
              <a:rPr lang="en-GB" dirty="0">
                <a:solidFill>
                  <a:schemeClr val="bg1"/>
                </a:solidFill>
                <a:latin typeface="Comic Sans MS" panose="030F0702030302020204" pitchFamily="66" charset="0"/>
              </a:rPr>
              <a:t>Emu – bird</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Human - mammal</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Rhino - mammal</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Newt - amphibian</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Shark - fish</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Turtle  - reptile</a:t>
            </a:r>
          </a:p>
        </p:txBody>
      </p:sp>
      <p:pic>
        <p:nvPicPr>
          <p:cNvPr id="15" name="Picture 14">
            <a:extLst>
              <a:ext uri="{FF2B5EF4-FFF2-40B4-BE49-F238E27FC236}">
                <a16:creationId xmlns:a16="http://schemas.microsoft.com/office/drawing/2014/main" id="{05AC0C69-143D-4E33-9E6B-CD216EFC0FE3}"/>
              </a:ext>
            </a:extLst>
          </p:cNvPr>
          <p:cNvPicPr>
            <a:picLocks noChangeAspect="1"/>
          </p:cNvPicPr>
          <p:nvPr/>
        </p:nvPicPr>
        <p:blipFill>
          <a:blip r:embed="rId9"/>
          <a:stretch>
            <a:fillRect/>
          </a:stretch>
        </p:blipFill>
        <p:spPr>
          <a:xfrm>
            <a:off x="2858390" y="3456568"/>
            <a:ext cx="2789812" cy="1656462"/>
          </a:xfrm>
          <a:prstGeom prst="rect">
            <a:avLst/>
          </a:prstGeom>
        </p:spPr>
      </p:pic>
    </p:spTree>
    <p:extLst>
      <p:ext uri="{BB962C8B-B14F-4D97-AF65-F5344CB8AC3E}">
        <p14:creationId xmlns:p14="http://schemas.microsoft.com/office/powerpoint/2010/main" val="31639514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5538" y="-19174"/>
            <a:ext cx="3418441" cy="5162674"/>
          </a:xfrm>
          <a:solidFill>
            <a:srgbClr val="D6EDBC"/>
          </a:solidFill>
        </p:spPr>
        <p:txBody>
          <a:bodyPr>
            <a:normAutofit/>
          </a:bodyPr>
          <a:lstStyle/>
          <a:p>
            <a:pPr>
              <a:lnSpc>
                <a:spcPct val="90000"/>
              </a:lnSpc>
            </a:pPr>
            <a:br>
              <a:rPr lang="en-GB" sz="2700" b="1">
                <a:latin typeface="Comic Sans MS" panose="030F0702030302020204" pitchFamily="66" charset="0"/>
              </a:rPr>
            </a:br>
            <a:br>
              <a:rPr lang="en-GB" sz="2700" b="1">
                <a:latin typeface="Comic Sans MS" panose="030F0702030302020204" pitchFamily="66" charset="0"/>
              </a:rPr>
            </a:br>
            <a:endParaRPr lang="en-GB" sz="2700" b="1">
              <a:latin typeface="Comic Sans MS" panose="030F0702030302020204" pitchFamily="66" charset="0"/>
            </a:endParaRPr>
          </a:p>
        </p:txBody>
      </p:sp>
      <p:pic>
        <p:nvPicPr>
          <p:cNvPr id="15" name="Picture 14">
            <a:extLst>
              <a:ext uri="{FF2B5EF4-FFF2-40B4-BE49-F238E27FC236}">
                <a16:creationId xmlns:a16="http://schemas.microsoft.com/office/drawing/2014/main" id="{1DC86403-C3BE-4CBE-AB00-9DF87F0FB425}"/>
              </a:ext>
            </a:extLst>
          </p:cNvPr>
          <p:cNvPicPr>
            <a:picLocks noChangeAspect="1"/>
          </p:cNvPicPr>
          <p:nvPr/>
        </p:nvPicPr>
        <p:blipFill rotWithShape="1">
          <a:blip r:embed="rId3"/>
          <a:srcRect t="8147" r="-7" b="5156"/>
          <a:stretch/>
        </p:blipFill>
        <p:spPr>
          <a:xfrm>
            <a:off x="20" y="10"/>
            <a:ext cx="2789793" cy="1668770"/>
          </a:xfrm>
          <a:prstGeom prst="rect">
            <a:avLst/>
          </a:prstGeom>
        </p:spPr>
      </p:pic>
      <p:pic>
        <p:nvPicPr>
          <p:cNvPr id="10" name="Picture 9">
            <a:extLst>
              <a:ext uri="{FF2B5EF4-FFF2-40B4-BE49-F238E27FC236}">
                <a16:creationId xmlns:a16="http://schemas.microsoft.com/office/drawing/2014/main" id="{471B82DF-9DCB-4958-AE75-AAADB3134C34}"/>
              </a:ext>
            </a:extLst>
          </p:cNvPr>
          <p:cNvPicPr>
            <a:picLocks noChangeAspect="1"/>
          </p:cNvPicPr>
          <p:nvPr/>
        </p:nvPicPr>
        <p:blipFill rotWithShape="1">
          <a:blip r:embed="rId4"/>
          <a:srcRect t="3606" r="3" b="13103"/>
          <a:stretch/>
        </p:blipFill>
        <p:spPr>
          <a:xfrm>
            <a:off x="2858391" y="-12318"/>
            <a:ext cx="2789814" cy="1668770"/>
          </a:xfrm>
          <a:prstGeom prst="rect">
            <a:avLst/>
          </a:prstGeom>
        </p:spPr>
      </p:pic>
      <p:pic>
        <p:nvPicPr>
          <p:cNvPr id="9" name="Picture 8">
            <a:extLst>
              <a:ext uri="{FF2B5EF4-FFF2-40B4-BE49-F238E27FC236}">
                <a16:creationId xmlns:a16="http://schemas.microsoft.com/office/drawing/2014/main" id="{130C3D07-A937-41FD-9227-04445043C51E}"/>
              </a:ext>
            </a:extLst>
          </p:cNvPr>
          <p:cNvPicPr>
            <a:picLocks noChangeAspect="1"/>
          </p:cNvPicPr>
          <p:nvPr/>
        </p:nvPicPr>
        <p:blipFill rotWithShape="1">
          <a:blip r:embed="rId5"/>
          <a:srcRect r="-1" b="25858"/>
          <a:stretch/>
        </p:blipFill>
        <p:spPr>
          <a:xfrm>
            <a:off x="20" y="1737360"/>
            <a:ext cx="2789791" cy="1656462"/>
          </a:xfrm>
          <a:prstGeom prst="rect">
            <a:avLst/>
          </a:prstGeom>
        </p:spPr>
      </p:pic>
      <p:pic>
        <p:nvPicPr>
          <p:cNvPr id="17" name="Picture 16">
            <a:extLst>
              <a:ext uri="{FF2B5EF4-FFF2-40B4-BE49-F238E27FC236}">
                <a16:creationId xmlns:a16="http://schemas.microsoft.com/office/drawing/2014/main" id="{DA99EAEB-3D7F-4BD8-8856-C3435DF41721}"/>
              </a:ext>
            </a:extLst>
          </p:cNvPr>
          <p:cNvPicPr>
            <a:picLocks noChangeAspect="1"/>
          </p:cNvPicPr>
          <p:nvPr/>
        </p:nvPicPr>
        <p:blipFill rotWithShape="1">
          <a:blip r:embed="rId6"/>
          <a:srcRect t="15225" r="-3" b="-3"/>
          <a:stretch/>
        </p:blipFill>
        <p:spPr>
          <a:xfrm>
            <a:off x="2858391" y="1737360"/>
            <a:ext cx="2789811" cy="1656462"/>
          </a:xfrm>
          <a:prstGeom prst="rect">
            <a:avLst/>
          </a:prstGeom>
        </p:spPr>
      </p:pic>
      <p:pic>
        <p:nvPicPr>
          <p:cNvPr id="7" name="Picture 6">
            <a:extLst>
              <a:ext uri="{FF2B5EF4-FFF2-40B4-BE49-F238E27FC236}">
                <a16:creationId xmlns:a16="http://schemas.microsoft.com/office/drawing/2014/main" id="{F780089A-212D-4788-8D2B-211062810802}"/>
              </a:ext>
            </a:extLst>
          </p:cNvPr>
          <p:cNvPicPr>
            <a:picLocks noChangeAspect="1"/>
          </p:cNvPicPr>
          <p:nvPr/>
        </p:nvPicPr>
        <p:blipFill rotWithShape="1">
          <a:blip r:embed="rId7"/>
          <a:srcRect t="3728" r="-3" b="21281"/>
          <a:stretch/>
        </p:blipFill>
        <p:spPr>
          <a:xfrm>
            <a:off x="20" y="3462402"/>
            <a:ext cx="2789791" cy="1681098"/>
          </a:xfrm>
          <a:prstGeom prst="rect">
            <a:avLst/>
          </a:prstGeom>
        </p:spPr>
      </p:pic>
      <p:sp>
        <p:nvSpPr>
          <p:cNvPr id="3" name="Content Placeholder 2"/>
          <p:cNvSpPr>
            <a:spLocks noGrp="1"/>
          </p:cNvSpPr>
          <p:nvPr>
            <p:ph idx="1"/>
          </p:nvPr>
        </p:nvSpPr>
        <p:spPr>
          <a:xfrm>
            <a:off x="6012940" y="1705868"/>
            <a:ext cx="2502410" cy="2926854"/>
          </a:xfrm>
        </p:spPr>
        <p:txBody>
          <a:bodyPr>
            <a:normAutofit/>
          </a:bodyPr>
          <a:lstStyle/>
          <a:p>
            <a:pPr marL="0" indent="0">
              <a:buNone/>
            </a:pPr>
            <a:endParaRPr lang="en-GB" sz="1500">
              <a:latin typeface="Comic Sans MS" panose="030F0702030302020204" pitchFamily="66" charset="0"/>
              <a:hlinkClick r:id="rId8"/>
            </a:endParaRPr>
          </a:p>
          <a:p>
            <a:pPr marL="0" indent="0">
              <a:buNone/>
            </a:pPr>
            <a:endParaRPr lang="en-GB" sz="1500">
              <a:latin typeface="Comic Sans MS" panose="030F0702030302020204" pitchFamily="66" charset="0"/>
              <a:hlinkClick r:id="rId8"/>
            </a:endParaRPr>
          </a:p>
          <a:p>
            <a:pPr marL="0" indent="0">
              <a:buNone/>
            </a:pPr>
            <a:endParaRPr lang="en-GB" sz="1500">
              <a:latin typeface="Comic Sans MS" panose="030F0702030302020204" pitchFamily="66" charset="0"/>
              <a:hlinkClick r:id="rId8"/>
            </a:endParaRPr>
          </a:p>
          <a:p>
            <a:pPr marL="0" indent="0">
              <a:buNone/>
            </a:pPr>
            <a:endParaRPr lang="en-GB" sz="1500">
              <a:latin typeface="Comic Sans MS" panose="030F0702030302020204" pitchFamily="66" charset="0"/>
              <a:hlinkClick r:id="rId8"/>
            </a:endParaRPr>
          </a:p>
          <a:p>
            <a:pPr marL="0" indent="0">
              <a:buNone/>
            </a:pPr>
            <a:endParaRPr lang="en-GB" sz="1500">
              <a:latin typeface="Comic Sans MS" panose="030F0702030302020204" pitchFamily="66" charset="0"/>
              <a:hlinkClick r:id="rId8"/>
            </a:endParaRPr>
          </a:p>
          <a:p>
            <a:pPr marL="0" indent="0">
              <a:buNone/>
            </a:pPr>
            <a:endParaRPr lang="en-GB" sz="1500">
              <a:latin typeface="Comic Sans MS" panose="030F0702030302020204" pitchFamily="66" charset="0"/>
              <a:hlinkClick r:id="rId8"/>
            </a:endParaRPr>
          </a:p>
          <a:p>
            <a:pPr marL="0" indent="0">
              <a:buNone/>
            </a:pPr>
            <a:endParaRPr lang="en-GB" sz="1500">
              <a:latin typeface="Comic Sans MS" panose="030F0702030302020204" pitchFamily="66" charset="0"/>
              <a:hlinkClick r:id="rId8"/>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19" name="TextBox 18">
            <a:extLst>
              <a:ext uri="{FF2B5EF4-FFF2-40B4-BE49-F238E27FC236}">
                <a16:creationId xmlns:a16="http://schemas.microsoft.com/office/drawing/2014/main" id="{01EA81D1-0C2A-40F8-888C-AA65AC4370FF}"/>
              </a:ext>
            </a:extLst>
          </p:cNvPr>
          <p:cNvSpPr txBox="1"/>
          <p:nvPr/>
        </p:nvSpPr>
        <p:spPr>
          <a:xfrm>
            <a:off x="6228184" y="510778"/>
            <a:ext cx="2643147" cy="3693319"/>
          </a:xfrm>
          <a:prstGeom prst="rect">
            <a:avLst/>
          </a:prstGeom>
          <a:noFill/>
        </p:spPr>
        <p:txBody>
          <a:bodyPr wrap="square" rtlCol="0">
            <a:spAutoFit/>
          </a:bodyPr>
          <a:lstStyle/>
          <a:p>
            <a:r>
              <a:rPr lang="en-GB" dirty="0">
                <a:solidFill>
                  <a:schemeClr val="bg1"/>
                </a:solidFill>
                <a:latin typeface="Comic Sans MS" panose="030F0702030302020204" pitchFamily="66" charset="0"/>
              </a:rPr>
              <a:t>Dolphin – mammal</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Frog – amphibian</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Lizard – reptile</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Clown fish – fish</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Tortoise – reptile</a:t>
            </a:r>
          </a:p>
          <a:p>
            <a:endParaRPr lang="en-GB" dirty="0">
              <a:solidFill>
                <a:schemeClr val="bg1"/>
              </a:solidFill>
              <a:latin typeface="Comic Sans MS" panose="030F0702030302020204" pitchFamily="66" charset="0"/>
            </a:endParaRPr>
          </a:p>
          <a:p>
            <a:r>
              <a:rPr lang="en-GB" dirty="0">
                <a:solidFill>
                  <a:schemeClr val="bg1"/>
                </a:solidFill>
                <a:latin typeface="Comic Sans MS" panose="030F0702030302020204" pitchFamily="66" charset="0"/>
              </a:rPr>
              <a:t>Elephant - mammal</a:t>
            </a:r>
          </a:p>
          <a:p>
            <a:endParaRPr lang="en-GB" dirty="0"/>
          </a:p>
          <a:p>
            <a:endParaRPr lang="en-GB" dirty="0"/>
          </a:p>
        </p:txBody>
      </p:sp>
      <p:pic>
        <p:nvPicPr>
          <p:cNvPr id="20" name="Picture 19">
            <a:extLst>
              <a:ext uri="{FF2B5EF4-FFF2-40B4-BE49-F238E27FC236}">
                <a16:creationId xmlns:a16="http://schemas.microsoft.com/office/drawing/2014/main" id="{CA1F442A-B063-4679-AC2D-16757FD220D5}"/>
              </a:ext>
            </a:extLst>
          </p:cNvPr>
          <p:cNvPicPr>
            <a:picLocks noChangeAspect="1"/>
          </p:cNvPicPr>
          <p:nvPr/>
        </p:nvPicPr>
        <p:blipFill>
          <a:blip r:embed="rId9"/>
          <a:stretch>
            <a:fillRect/>
          </a:stretch>
        </p:blipFill>
        <p:spPr>
          <a:xfrm>
            <a:off x="2858391" y="3472600"/>
            <a:ext cx="2798568" cy="1681098"/>
          </a:xfrm>
          <a:prstGeom prst="rect">
            <a:avLst/>
          </a:prstGeom>
        </p:spPr>
      </p:pic>
    </p:spTree>
    <p:extLst>
      <p:ext uri="{BB962C8B-B14F-4D97-AF65-F5344CB8AC3E}">
        <p14:creationId xmlns:p14="http://schemas.microsoft.com/office/powerpoint/2010/main" val="42290394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lgn="ctr">
              <a:buNone/>
            </a:pPr>
            <a:r>
              <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rPr>
              <a:t>https://www.tigtagworld.co.uk/film/why-do-we-classify-PRM00146/</a:t>
            </a:r>
          </a:p>
          <a:p>
            <a:pPr marL="0" indent="0" algn="ctr">
              <a:buNone/>
            </a:pPr>
            <a:r>
              <a:rPr lang="en-GB" sz="2400" b="1" dirty="0">
                <a:latin typeface="Comic Sans MS" panose="030F0702030302020204" pitchFamily="66" charset="0"/>
              </a:rPr>
              <a:t>Mammal!</a:t>
            </a:r>
            <a:endParaRPr lang="en-GB" sz="2400" b="1" dirty="0">
              <a:latin typeface="Comic Sans MS" panose="030F0702030302020204" pitchFamily="66" charset="0"/>
              <a:hlinkClick r:id="rId3">
                <a:extLst>
                  <a:ext uri="{A12FA001-AC4F-418D-AE19-62706E023703}">
                    <ahyp:hlinkClr xmlns:ahyp="http://schemas.microsoft.com/office/drawing/2018/hyperlinkcolor" val="tx"/>
                  </a:ext>
                </a:extLst>
              </a:hlinkClick>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476E1BEC-2EC8-45C7-A264-9436EC925411}"/>
              </a:ext>
            </a:extLst>
          </p:cNvPr>
          <p:cNvSpPr txBox="1"/>
          <p:nvPr/>
        </p:nvSpPr>
        <p:spPr>
          <a:xfrm>
            <a:off x="1619672" y="237335"/>
            <a:ext cx="3993208" cy="400110"/>
          </a:xfrm>
          <a:prstGeom prst="rect">
            <a:avLst/>
          </a:prstGeom>
          <a:noFill/>
        </p:spPr>
        <p:txBody>
          <a:bodyPr wrap="square">
            <a:spAutoFit/>
          </a:bodyPr>
          <a:lstStyle/>
          <a:p>
            <a:pPr algn="ctr"/>
            <a:r>
              <a:rPr lang="en-US" sz="2000" b="1" dirty="0">
                <a:latin typeface="Comic Sans MS" charset="0"/>
                <a:ea typeface="Comic Sans MS" charset="0"/>
                <a:cs typeface="Comic Sans MS" charset="0"/>
              </a:rPr>
              <a:t>Duck-billed Platypus</a:t>
            </a:r>
            <a:endParaRPr lang="en-GB" sz="2000" b="1" dirty="0"/>
          </a:p>
        </p:txBody>
      </p:sp>
      <p:pic>
        <p:nvPicPr>
          <p:cNvPr id="5" name="Picture 4">
            <a:extLst>
              <a:ext uri="{FF2B5EF4-FFF2-40B4-BE49-F238E27FC236}">
                <a16:creationId xmlns:a16="http://schemas.microsoft.com/office/drawing/2014/main" id="{164B16FD-3C92-4E3A-B880-D3889E34EF81}"/>
              </a:ext>
            </a:extLst>
          </p:cNvPr>
          <p:cNvPicPr>
            <a:picLocks noChangeAspect="1"/>
          </p:cNvPicPr>
          <p:nvPr/>
        </p:nvPicPr>
        <p:blipFill>
          <a:blip r:embed="rId4"/>
          <a:stretch>
            <a:fillRect/>
          </a:stretch>
        </p:blipFill>
        <p:spPr>
          <a:xfrm>
            <a:off x="539552" y="843558"/>
            <a:ext cx="5578256" cy="3137769"/>
          </a:xfrm>
          <a:prstGeom prst="rect">
            <a:avLst/>
          </a:prstGeom>
        </p:spPr>
      </p:pic>
      <p:sp>
        <p:nvSpPr>
          <p:cNvPr id="8" name="TextBox 7">
            <a:extLst>
              <a:ext uri="{FF2B5EF4-FFF2-40B4-BE49-F238E27FC236}">
                <a16:creationId xmlns:a16="http://schemas.microsoft.com/office/drawing/2014/main" id="{F5772A49-5643-488A-9270-679D344A07CD}"/>
              </a:ext>
            </a:extLst>
          </p:cNvPr>
          <p:cNvSpPr txBox="1"/>
          <p:nvPr/>
        </p:nvSpPr>
        <p:spPr>
          <a:xfrm>
            <a:off x="6516216" y="843558"/>
            <a:ext cx="2386608" cy="3139321"/>
          </a:xfrm>
          <a:prstGeom prst="rect">
            <a:avLst/>
          </a:prstGeom>
          <a:noFill/>
        </p:spPr>
        <p:txBody>
          <a:bodyPr wrap="square" rtlCol="0">
            <a:spAutoFit/>
          </a:bodyPr>
          <a:lstStyle/>
          <a:p>
            <a:pPr marL="342900" indent="-342900">
              <a:buFont typeface="Arial" charset="0"/>
              <a:buChar char="•"/>
            </a:pPr>
            <a:r>
              <a:rPr lang="en-US" sz="1800" dirty="0">
                <a:latin typeface="Comic Sans MS" charset="0"/>
                <a:ea typeface="Comic Sans MS" charset="0"/>
                <a:cs typeface="Comic Sans MS" charset="0"/>
              </a:rPr>
              <a:t>Has brown fur and a tail like a beaver</a:t>
            </a:r>
          </a:p>
          <a:p>
            <a:pPr marL="342900" indent="-342900">
              <a:buFont typeface="Arial" charset="0"/>
              <a:buChar char="•"/>
            </a:pPr>
            <a:endParaRPr lang="en-US" sz="1800" dirty="0">
              <a:latin typeface="Comic Sans MS" charset="0"/>
              <a:ea typeface="Comic Sans MS" charset="0"/>
              <a:cs typeface="Comic Sans MS" charset="0"/>
            </a:endParaRPr>
          </a:p>
          <a:p>
            <a:pPr marL="342900" indent="-342900">
              <a:buFont typeface="Arial" charset="0"/>
              <a:buChar char="•"/>
            </a:pPr>
            <a:r>
              <a:rPr lang="en-US" sz="1800" dirty="0">
                <a:latin typeface="Comic Sans MS" charset="0"/>
                <a:ea typeface="Comic Sans MS" charset="0"/>
                <a:cs typeface="Comic Sans MS" charset="0"/>
              </a:rPr>
              <a:t>Has a bill and lays eggs like a duck</a:t>
            </a:r>
          </a:p>
          <a:p>
            <a:pPr marL="342900" indent="-342900">
              <a:buFont typeface="Arial" charset="0"/>
              <a:buChar char="•"/>
            </a:pPr>
            <a:endParaRPr lang="en-US" dirty="0">
              <a:latin typeface="Comic Sans MS" charset="0"/>
              <a:ea typeface="Comic Sans MS" charset="0"/>
              <a:cs typeface="Comic Sans MS" charset="0"/>
            </a:endParaRPr>
          </a:p>
          <a:p>
            <a:pPr marL="342900" indent="-342900">
              <a:buFont typeface="Arial" charset="0"/>
              <a:buChar char="•"/>
            </a:pPr>
            <a:r>
              <a:rPr lang="en-US" sz="1800" dirty="0">
                <a:latin typeface="Comic Sans MS" charset="0"/>
                <a:ea typeface="Comic Sans MS" charset="0"/>
                <a:cs typeface="Comic Sans MS" charset="0"/>
              </a:rPr>
              <a:t>What is it? </a:t>
            </a:r>
          </a:p>
          <a:p>
            <a:endParaRPr lang="en-US" dirty="0">
              <a:latin typeface="Comic Sans MS" charset="0"/>
              <a:ea typeface="Comic Sans MS" charset="0"/>
              <a:cs typeface="Comic Sans MS" charset="0"/>
            </a:endParaRPr>
          </a:p>
          <a:p>
            <a:r>
              <a:rPr lang="en-US" dirty="0">
                <a:latin typeface="Comic Sans MS" charset="0"/>
                <a:ea typeface="Comic Sans MS" charset="0"/>
                <a:cs typeface="Comic Sans MS" charset="0"/>
              </a:rPr>
              <a:t>   </a:t>
            </a:r>
            <a:r>
              <a:rPr lang="en-US" sz="1800" dirty="0">
                <a:latin typeface="Comic Sans MS" charset="0"/>
                <a:ea typeface="Comic Sans MS" charset="0"/>
                <a:cs typeface="Comic Sans MS" charset="0"/>
              </a:rPr>
              <a:t>Mammal or Bird?</a:t>
            </a:r>
          </a:p>
        </p:txBody>
      </p:sp>
    </p:spTree>
    <p:extLst>
      <p:ext uri="{BB962C8B-B14F-4D97-AF65-F5344CB8AC3E}">
        <p14:creationId xmlns:p14="http://schemas.microsoft.com/office/powerpoint/2010/main" val="28291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20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1023899"/>
            <a:ext cx="5976664" cy="3888431"/>
          </a:xfrm>
        </p:spPr>
        <p:txBody>
          <a:bodyPr>
            <a:normAutofit/>
          </a:bodyPr>
          <a:lstStyle/>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lgn="ctr">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lgn="ctr">
              <a:buNone/>
            </a:pPr>
            <a:r>
              <a:rPr lang="en-GB" sz="2400" b="1" dirty="0">
                <a:latin typeface="Comic Sans MS" panose="030F0702030302020204" pitchFamily="66" charset="0"/>
                <a:hlinkClick r:id="rId3">
                  <a:extLst>
                    <a:ext uri="{A12FA001-AC4F-418D-AE19-62706E023703}">
                      <ahyp:hlinkClr xmlns:ahyp="http://schemas.microsoft.com/office/drawing/2018/hyperlinkcolor" val="tx"/>
                    </a:ext>
                  </a:extLst>
                </a:hlinkClick>
              </a:rPr>
              <a:t>Dinosaur (reptile)</a:t>
            </a: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476E1BEC-2EC8-45C7-A264-9436EC925411}"/>
              </a:ext>
            </a:extLst>
          </p:cNvPr>
          <p:cNvSpPr txBox="1"/>
          <p:nvPr/>
        </p:nvSpPr>
        <p:spPr>
          <a:xfrm>
            <a:off x="1979712" y="332034"/>
            <a:ext cx="3271192" cy="400110"/>
          </a:xfrm>
          <a:prstGeom prst="rect">
            <a:avLst/>
          </a:prstGeom>
          <a:noFill/>
        </p:spPr>
        <p:txBody>
          <a:bodyPr wrap="square">
            <a:spAutoFit/>
          </a:bodyPr>
          <a:lstStyle/>
          <a:p>
            <a:pPr algn="ctr"/>
            <a:r>
              <a:rPr lang="en-US" sz="2000" b="1" dirty="0">
                <a:latin typeface="Comic Sans MS" charset="0"/>
              </a:rPr>
              <a:t>Archaeopteryx</a:t>
            </a:r>
            <a:endParaRPr lang="en-GB" sz="2000" b="1" dirty="0"/>
          </a:p>
        </p:txBody>
      </p:sp>
      <p:sp>
        <p:nvSpPr>
          <p:cNvPr id="8" name="TextBox 7">
            <a:extLst>
              <a:ext uri="{FF2B5EF4-FFF2-40B4-BE49-F238E27FC236}">
                <a16:creationId xmlns:a16="http://schemas.microsoft.com/office/drawing/2014/main" id="{F5772A49-5643-488A-9270-679D344A07CD}"/>
              </a:ext>
            </a:extLst>
          </p:cNvPr>
          <p:cNvSpPr txBox="1"/>
          <p:nvPr/>
        </p:nvSpPr>
        <p:spPr>
          <a:xfrm>
            <a:off x="6300192" y="234494"/>
            <a:ext cx="2653952" cy="2308324"/>
          </a:xfrm>
          <a:prstGeom prst="rect">
            <a:avLst/>
          </a:prstGeom>
          <a:noFill/>
        </p:spPr>
        <p:txBody>
          <a:bodyPr wrap="square" rtlCol="0">
            <a:spAutoFit/>
          </a:bodyPr>
          <a:lstStyle/>
          <a:p>
            <a:pPr marL="342900" indent="-342900">
              <a:buFont typeface="Arial" charset="0"/>
              <a:buChar char="•"/>
            </a:pPr>
            <a:endParaRPr lang="en-GB" sz="1800"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Has feathers</a:t>
            </a: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Has wings </a:t>
            </a: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Bird or dinosaur(reptile)?</a:t>
            </a:r>
          </a:p>
          <a:p>
            <a:endParaRPr lang="en-GB" sz="1800" dirty="0">
              <a:latin typeface="Comic Sans MS" charset="0"/>
              <a:ea typeface="Comic Sans MS" charset="0"/>
              <a:cs typeface="Comic Sans MS" charset="0"/>
            </a:endParaRPr>
          </a:p>
        </p:txBody>
      </p:sp>
      <p:pic>
        <p:nvPicPr>
          <p:cNvPr id="9" name="Picture 8">
            <a:extLst>
              <a:ext uri="{FF2B5EF4-FFF2-40B4-BE49-F238E27FC236}">
                <a16:creationId xmlns:a16="http://schemas.microsoft.com/office/drawing/2014/main" id="{90B62C76-E233-487D-989E-14C50265E700}"/>
              </a:ext>
            </a:extLst>
          </p:cNvPr>
          <p:cNvPicPr>
            <a:picLocks noChangeAspect="1"/>
          </p:cNvPicPr>
          <p:nvPr/>
        </p:nvPicPr>
        <p:blipFill>
          <a:blip r:embed="rId4"/>
          <a:stretch>
            <a:fillRect/>
          </a:stretch>
        </p:blipFill>
        <p:spPr>
          <a:xfrm>
            <a:off x="323528" y="918873"/>
            <a:ext cx="5472608" cy="3305753"/>
          </a:xfrm>
          <a:prstGeom prst="rect">
            <a:avLst/>
          </a:prstGeom>
        </p:spPr>
      </p:pic>
      <p:sp>
        <p:nvSpPr>
          <p:cNvPr id="15" name="TextBox 14">
            <a:extLst>
              <a:ext uri="{FF2B5EF4-FFF2-40B4-BE49-F238E27FC236}">
                <a16:creationId xmlns:a16="http://schemas.microsoft.com/office/drawing/2014/main" id="{C02F36E5-4A4B-9142-81FF-7B92C4C9A7C9}"/>
              </a:ext>
            </a:extLst>
          </p:cNvPr>
          <p:cNvSpPr txBox="1"/>
          <p:nvPr/>
        </p:nvSpPr>
        <p:spPr>
          <a:xfrm>
            <a:off x="6228184" y="2427734"/>
            <a:ext cx="2653952" cy="2308324"/>
          </a:xfrm>
          <a:prstGeom prst="rect">
            <a:avLst/>
          </a:prstGeom>
          <a:noFill/>
        </p:spPr>
        <p:txBody>
          <a:bodyPr wrap="square" rtlCol="0">
            <a:spAutoFit/>
          </a:bodyPr>
          <a:lstStyle/>
          <a:p>
            <a:r>
              <a:rPr lang="en-GB" sz="1800" dirty="0">
                <a:latin typeface="Comic Sans MS" charset="0"/>
                <a:ea typeface="Comic Sans MS" charset="0"/>
                <a:cs typeface="Comic Sans MS" charset="0"/>
              </a:rPr>
              <a:t>After detailed analysis Chinese scientists reassigned Archaeopteryx to a dinosaur grouping  - it was thought to be a bird for a very long time!</a:t>
            </a:r>
          </a:p>
        </p:txBody>
      </p:sp>
    </p:spTree>
    <p:extLst>
      <p:ext uri="{BB962C8B-B14F-4D97-AF65-F5344CB8AC3E}">
        <p14:creationId xmlns:p14="http://schemas.microsoft.com/office/powerpoint/2010/main" val="155662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Effect transition="in" filter="fade">
                                      <p:cBhvr>
                                        <p:cTn id="7" dur="1000"/>
                                        <p:tgtEl>
                                          <p:spTgt spid="3">
                                            <p:txEl>
                                              <p:pRg st="10" end="10"/>
                                            </p:txEl>
                                          </p:spTgt>
                                        </p:tgtEl>
                                      </p:cBhvr>
                                    </p:animEffect>
                                    <p:anim calcmode="lin" valueType="num">
                                      <p:cBhvr>
                                        <p:cTn id="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lgn="ctr">
              <a:buNone/>
            </a:pPr>
            <a:endParaRPr lang="en-GB" sz="1800" dirty="0">
              <a:solidFill>
                <a:srgbClr val="0000FF"/>
              </a:solidFill>
              <a:latin typeface="Comic Sans MS" panose="030F0702030302020204" pitchFamily="66" charset="0"/>
            </a:endParaRPr>
          </a:p>
          <a:p>
            <a:pPr marL="0" indent="0" algn="ctr">
              <a:buNone/>
            </a:pPr>
            <a:r>
              <a:rPr lang="en-GB" sz="2400" b="1" dirty="0">
                <a:latin typeface="Comic Sans MS" panose="030F0702030302020204" pitchFamily="66" charset="0"/>
              </a:rPr>
              <a:t>Mammal!</a:t>
            </a:r>
            <a:endParaRPr lang="en-GB" sz="2400" b="1" dirty="0">
              <a:latin typeface="Comic Sans MS" panose="030F0702030302020204" pitchFamily="66" charset="0"/>
              <a:hlinkClick r:id="rId3">
                <a:extLst>
                  <a:ext uri="{A12FA001-AC4F-418D-AE19-62706E023703}">
                    <ahyp:hlinkClr xmlns:ahyp="http://schemas.microsoft.com/office/drawing/2018/hyperlinkcolor" val="tx"/>
                  </a:ext>
                </a:extLst>
              </a:hlinkClick>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476E1BEC-2EC8-45C7-A264-9436EC925411}"/>
              </a:ext>
            </a:extLst>
          </p:cNvPr>
          <p:cNvSpPr txBox="1"/>
          <p:nvPr/>
        </p:nvSpPr>
        <p:spPr>
          <a:xfrm>
            <a:off x="2483768" y="205979"/>
            <a:ext cx="2844316" cy="414677"/>
          </a:xfrm>
          <a:prstGeom prst="rect">
            <a:avLst/>
          </a:prstGeom>
          <a:noFill/>
        </p:spPr>
        <p:txBody>
          <a:bodyPr wrap="square">
            <a:spAutoFit/>
          </a:bodyPr>
          <a:lstStyle/>
          <a:p>
            <a:pPr algn="ctr"/>
            <a:r>
              <a:rPr lang="en-US" sz="2000" b="1" dirty="0">
                <a:latin typeface="Comic Sans MS" charset="0"/>
              </a:rPr>
              <a:t> Woolly Mammoth</a:t>
            </a:r>
            <a:endParaRPr lang="en-GB" sz="2000" b="1" dirty="0"/>
          </a:p>
        </p:txBody>
      </p:sp>
      <p:sp>
        <p:nvSpPr>
          <p:cNvPr id="8" name="TextBox 7">
            <a:extLst>
              <a:ext uri="{FF2B5EF4-FFF2-40B4-BE49-F238E27FC236}">
                <a16:creationId xmlns:a16="http://schemas.microsoft.com/office/drawing/2014/main" id="{F5772A49-5643-488A-9270-679D344A07CD}"/>
              </a:ext>
            </a:extLst>
          </p:cNvPr>
          <p:cNvSpPr txBox="1"/>
          <p:nvPr/>
        </p:nvSpPr>
        <p:spPr>
          <a:xfrm>
            <a:off x="6300192" y="1556086"/>
            <a:ext cx="2653952" cy="2585323"/>
          </a:xfrm>
          <a:prstGeom prst="rect">
            <a:avLst/>
          </a:prstGeom>
          <a:noFill/>
        </p:spPr>
        <p:txBody>
          <a:bodyPr wrap="square" rtlCol="0">
            <a:spAutoFit/>
          </a:bodyPr>
          <a:lstStyle/>
          <a:p>
            <a:pPr marL="342900" indent="-342900">
              <a:buFont typeface="Arial" charset="0"/>
              <a:buChar char="•"/>
            </a:pPr>
            <a:r>
              <a:rPr lang="en-GB" sz="1800" dirty="0">
                <a:latin typeface="Comic Sans MS" charset="0"/>
                <a:ea typeface="Comic Sans MS" charset="0"/>
                <a:cs typeface="Comic Sans MS" charset="0"/>
              </a:rPr>
              <a:t>Has </a:t>
            </a:r>
            <a:r>
              <a:rPr lang="en-GB" dirty="0">
                <a:latin typeface="Comic Sans MS" charset="0"/>
                <a:ea typeface="Comic Sans MS" charset="0"/>
                <a:cs typeface="Comic Sans MS" charset="0"/>
              </a:rPr>
              <a:t>long thick hair</a:t>
            </a:r>
            <a:endParaRPr lang="en-GB" sz="1800" dirty="0">
              <a:latin typeface="Comic Sans MS" charset="0"/>
              <a:ea typeface="Comic Sans MS" charset="0"/>
              <a:cs typeface="Comic Sans MS" charset="0"/>
            </a:endParaRP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Gave birth to live young</a:t>
            </a: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What is it?</a:t>
            </a:r>
          </a:p>
          <a:p>
            <a:pPr marL="342900" indent="-342900">
              <a:buFont typeface="Arial" charset="0"/>
              <a:buChar char="•"/>
            </a:pPr>
            <a:endParaRPr lang="en-GB" dirty="0">
              <a:latin typeface="Comic Sans MS" charset="0"/>
              <a:ea typeface="Comic Sans MS" charset="0"/>
              <a:cs typeface="Comic Sans MS" charset="0"/>
            </a:endParaRPr>
          </a:p>
          <a:p>
            <a:endParaRPr lang="en-GB" dirty="0">
              <a:latin typeface="Comic Sans MS" charset="0"/>
              <a:ea typeface="Comic Sans MS" charset="0"/>
              <a:cs typeface="Comic Sans MS" charset="0"/>
            </a:endParaRPr>
          </a:p>
          <a:p>
            <a:pPr marL="342900" indent="-342900">
              <a:buFont typeface="Arial" charset="0"/>
              <a:buChar char="•"/>
            </a:pPr>
            <a:endParaRPr lang="en-GB" sz="1800" dirty="0">
              <a:latin typeface="Comic Sans MS" charset="0"/>
              <a:ea typeface="Comic Sans MS" charset="0"/>
              <a:cs typeface="Comic Sans MS" charset="0"/>
            </a:endParaRPr>
          </a:p>
        </p:txBody>
      </p:sp>
      <p:pic>
        <p:nvPicPr>
          <p:cNvPr id="4" name="Picture 3">
            <a:extLst>
              <a:ext uri="{FF2B5EF4-FFF2-40B4-BE49-F238E27FC236}">
                <a16:creationId xmlns:a16="http://schemas.microsoft.com/office/drawing/2014/main" id="{3EB93C12-03F2-48D3-A80C-F1B96C1CCF47}"/>
              </a:ext>
            </a:extLst>
          </p:cNvPr>
          <p:cNvPicPr>
            <a:picLocks noChangeAspect="1"/>
          </p:cNvPicPr>
          <p:nvPr/>
        </p:nvPicPr>
        <p:blipFill>
          <a:blip r:embed="rId4"/>
          <a:stretch>
            <a:fillRect/>
          </a:stretch>
        </p:blipFill>
        <p:spPr>
          <a:xfrm>
            <a:off x="1350646" y="771550"/>
            <a:ext cx="4666685" cy="3347564"/>
          </a:xfrm>
          <a:prstGeom prst="rect">
            <a:avLst/>
          </a:prstGeom>
        </p:spPr>
      </p:pic>
    </p:spTree>
    <p:extLst>
      <p:ext uri="{BB962C8B-B14F-4D97-AF65-F5344CB8AC3E}">
        <p14:creationId xmlns:p14="http://schemas.microsoft.com/office/powerpoint/2010/main" val="274173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buNone/>
            </a:pPr>
            <a:endParaRPr lang="en-GB" sz="1800" dirty="0">
              <a:solidFill>
                <a:srgbClr val="0000FF"/>
              </a:solidFill>
              <a:latin typeface="Comic Sans MS" panose="030F0702030302020204" pitchFamily="66" charset="0"/>
            </a:endParaRPr>
          </a:p>
          <a:p>
            <a:pPr marL="0" indent="0" algn="ctr">
              <a:buNone/>
            </a:pPr>
            <a:endParaRPr lang="en-GB" sz="1800" dirty="0">
              <a:solidFill>
                <a:srgbClr val="0000FF"/>
              </a:solidFill>
              <a:latin typeface="Comic Sans MS" panose="030F0702030302020204" pitchFamily="66" charset="0"/>
            </a:endParaRPr>
          </a:p>
          <a:p>
            <a:pPr marL="0" indent="0" algn="ctr">
              <a:buNone/>
            </a:pPr>
            <a:r>
              <a:rPr lang="en-GB" sz="2400" b="1" dirty="0">
                <a:latin typeface="Comic Sans MS" panose="030F0702030302020204" pitchFamily="66" charset="0"/>
              </a:rPr>
              <a:t>Reptile!</a:t>
            </a:r>
            <a:endParaRPr lang="en-GB" sz="2400" b="1" dirty="0">
              <a:latin typeface="Comic Sans MS" panose="030F0702030302020204" pitchFamily="66" charset="0"/>
              <a:hlinkClick r:id="rId3">
                <a:extLst>
                  <a:ext uri="{A12FA001-AC4F-418D-AE19-62706E023703}">
                    <ahyp:hlinkClr xmlns:ahyp="http://schemas.microsoft.com/office/drawing/2018/hyperlinkcolor" val="tx"/>
                  </a:ext>
                </a:extLst>
              </a:hlinkClick>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476E1BEC-2EC8-45C7-A264-9436EC925411}"/>
              </a:ext>
            </a:extLst>
          </p:cNvPr>
          <p:cNvSpPr txBox="1"/>
          <p:nvPr/>
        </p:nvSpPr>
        <p:spPr>
          <a:xfrm>
            <a:off x="2123728" y="279809"/>
            <a:ext cx="2988332" cy="400110"/>
          </a:xfrm>
          <a:prstGeom prst="rect">
            <a:avLst/>
          </a:prstGeom>
          <a:noFill/>
        </p:spPr>
        <p:txBody>
          <a:bodyPr wrap="square">
            <a:spAutoFit/>
          </a:bodyPr>
          <a:lstStyle/>
          <a:p>
            <a:pPr algn="ctr"/>
            <a:r>
              <a:rPr lang="en-US" sz="2000" b="1" dirty="0">
                <a:latin typeface="Comic Sans MS" charset="0"/>
              </a:rPr>
              <a:t>Tyrannosaurus rex</a:t>
            </a:r>
            <a:endParaRPr lang="en-GB" sz="2000" b="1" dirty="0"/>
          </a:p>
        </p:txBody>
      </p:sp>
      <p:sp>
        <p:nvSpPr>
          <p:cNvPr id="8" name="TextBox 7">
            <a:extLst>
              <a:ext uri="{FF2B5EF4-FFF2-40B4-BE49-F238E27FC236}">
                <a16:creationId xmlns:a16="http://schemas.microsoft.com/office/drawing/2014/main" id="{F5772A49-5643-488A-9270-679D344A07CD}"/>
              </a:ext>
            </a:extLst>
          </p:cNvPr>
          <p:cNvSpPr txBox="1"/>
          <p:nvPr/>
        </p:nvSpPr>
        <p:spPr>
          <a:xfrm>
            <a:off x="6306787" y="619185"/>
            <a:ext cx="2653952" cy="4247317"/>
          </a:xfrm>
          <a:prstGeom prst="rect">
            <a:avLst/>
          </a:prstGeom>
          <a:noFill/>
        </p:spPr>
        <p:txBody>
          <a:bodyPr wrap="square" rtlCol="0">
            <a:spAutoFit/>
          </a:bodyPr>
          <a:lstStyle/>
          <a:p>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Lays eggs</a:t>
            </a: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Has a backbone </a:t>
            </a: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Scaly skin</a:t>
            </a:r>
          </a:p>
          <a:p>
            <a:pPr marL="342900" indent="-342900">
              <a:buFont typeface="Arial" charset="0"/>
              <a:buChar char="•"/>
            </a:pPr>
            <a:endParaRPr lang="en-GB" sz="1800"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Babies </a:t>
            </a:r>
            <a:r>
              <a:rPr lang="en-GB" sz="1800" i="1" dirty="0">
                <a:latin typeface="Comic Sans MS" charset="0"/>
                <a:ea typeface="Comic Sans MS" charset="0"/>
                <a:cs typeface="Comic Sans MS" charset="0"/>
              </a:rPr>
              <a:t>may</a:t>
            </a:r>
            <a:r>
              <a:rPr lang="en-GB" sz="1800" dirty="0">
                <a:latin typeface="Comic Sans MS" charset="0"/>
                <a:ea typeface="Comic Sans MS" charset="0"/>
                <a:cs typeface="Comic Sans MS" charset="0"/>
              </a:rPr>
              <a:t> have been covered in feathers</a:t>
            </a:r>
            <a:endParaRPr lang="en-GB" dirty="0">
              <a:latin typeface="Comic Sans MS" charset="0"/>
              <a:ea typeface="Comic Sans MS" charset="0"/>
              <a:cs typeface="Comic Sans MS" charset="0"/>
            </a:endParaRPr>
          </a:p>
          <a:p>
            <a:pPr marL="342900" indent="-342900">
              <a:buFont typeface="Arial" charset="0"/>
              <a:buChar char="•"/>
            </a:pPr>
            <a:endParaRPr lang="en-GB" dirty="0">
              <a:latin typeface="Comic Sans MS" charset="0"/>
              <a:ea typeface="Comic Sans MS" charset="0"/>
              <a:cs typeface="Comic Sans MS" charset="0"/>
            </a:endParaRPr>
          </a:p>
          <a:p>
            <a:pPr marL="342900" indent="-342900">
              <a:buFont typeface="Arial" charset="0"/>
              <a:buChar char="•"/>
            </a:pPr>
            <a:r>
              <a:rPr lang="en-GB" sz="1800" dirty="0">
                <a:latin typeface="Comic Sans MS" charset="0"/>
                <a:ea typeface="Comic Sans MS" charset="0"/>
                <a:cs typeface="Comic Sans MS" charset="0"/>
              </a:rPr>
              <a:t>What is it? </a:t>
            </a:r>
          </a:p>
          <a:p>
            <a:pPr marL="342900" indent="-342900">
              <a:buFont typeface="Arial" charset="0"/>
              <a:buChar char="•"/>
            </a:pPr>
            <a:endParaRPr lang="en-GB" dirty="0">
              <a:latin typeface="Comic Sans MS" charset="0"/>
              <a:ea typeface="Comic Sans MS" charset="0"/>
              <a:cs typeface="Comic Sans MS" charset="0"/>
            </a:endParaRPr>
          </a:p>
          <a:p>
            <a:r>
              <a:rPr lang="en-GB" sz="1800" dirty="0">
                <a:latin typeface="Comic Sans MS" charset="0"/>
                <a:ea typeface="Comic Sans MS" charset="0"/>
                <a:cs typeface="Comic Sans MS" charset="0"/>
                <a:hlinkClick r:id="rId4"/>
              </a:rPr>
              <a:t>https://www.britannica.com/animal/dinosaur</a:t>
            </a:r>
            <a:r>
              <a:rPr lang="en-GB" sz="1800" dirty="0">
                <a:latin typeface="Comic Sans MS" charset="0"/>
                <a:ea typeface="Comic Sans MS" charset="0"/>
                <a:cs typeface="Comic Sans MS" charset="0"/>
              </a:rPr>
              <a:t>   </a:t>
            </a:r>
          </a:p>
        </p:txBody>
      </p:sp>
      <p:pic>
        <p:nvPicPr>
          <p:cNvPr id="9" name="Picture 8">
            <a:extLst>
              <a:ext uri="{FF2B5EF4-FFF2-40B4-BE49-F238E27FC236}">
                <a16:creationId xmlns:a16="http://schemas.microsoft.com/office/drawing/2014/main" id="{69F90D6F-7F61-4DAB-A86E-74D1EC4F49E7}"/>
              </a:ext>
            </a:extLst>
          </p:cNvPr>
          <p:cNvPicPr>
            <a:picLocks noChangeAspect="1"/>
          </p:cNvPicPr>
          <p:nvPr/>
        </p:nvPicPr>
        <p:blipFill>
          <a:blip r:embed="rId5"/>
          <a:stretch>
            <a:fillRect/>
          </a:stretch>
        </p:blipFill>
        <p:spPr>
          <a:xfrm>
            <a:off x="1047358" y="936104"/>
            <a:ext cx="4755374" cy="3219822"/>
          </a:xfrm>
          <a:prstGeom prst="rect">
            <a:avLst/>
          </a:prstGeom>
        </p:spPr>
      </p:pic>
    </p:spTree>
    <p:extLst>
      <p:ext uri="{BB962C8B-B14F-4D97-AF65-F5344CB8AC3E}">
        <p14:creationId xmlns:p14="http://schemas.microsoft.com/office/powerpoint/2010/main" val="207542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20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4" name="TextBox 3"/>
          <p:cNvSpPr txBox="1"/>
          <p:nvPr/>
        </p:nvSpPr>
        <p:spPr>
          <a:xfrm>
            <a:off x="1097614" y="465349"/>
            <a:ext cx="6948772" cy="769441"/>
          </a:xfrm>
          <a:prstGeom prst="rect">
            <a:avLst/>
          </a:prstGeom>
          <a:noFill/>
        </p:spPr>
        <p:txBody>
          <a:bodyPr wrap="square" rtlCol="0">
            <a:spAutoFit/>
          </a:bodyPr>
          <a:lstStyle/>
          <a:p>
            <a:r>
              <a:rPr lang="en-GB" sz="4400" b="1" dirty="0">
                <a:latin typeface="Comic Sans MS" panose="030F0702030302020204" pitchFamily="66" charset="0"/>
              </a:rPr>
              <a:t>Curriculum</a:t>
            </a:r>
            <a:r>
              <a:rPr lang="en-GB" sz="2400" dirty="0">
                <a:latin typeface="Comic Sans MS" panose="030F0702030302020204" pitchFamily="66" charset="0"/>
              </a:rPr>
              <a:t> </a:t>
            </a:r>
            <a:r>
              <a:rPr lang="en-GB" sz="4400" b="1" dirty="0">
                <a:latin typeface="Comic Sans MS" panose="030F0702030302020204" pitchFamily="66" charset="0"/>
              </a:rPr>
              <a:t>for Excellence </a:t>
            </a:r>
          </a:p>
        </p:txBody>
      </p:sp>
      <p:sp>
        <p:nvSpPr>
          <p:cNvPr id="6" name="TextBox 5"/>
          <p:cNvSpPr txBox="1"/>
          <p:nvPr/>
        </p:nvSpPr>
        <p:spPr>
          <a:xfrm>
            <a:off x="1187624" y="1635646"/>
            <a:ext cx="7128792" cy="3139321"/>
          </a:xfrm>
          <a:prstGeom prst="rect">
            <a:avLst/>
          </a:prstGeom>
          <a:noFill/>
        </p:spPr>
        <p:txBody>
          <a:bodyPr wrap="square" rtlCol="0">
            <a:spAutoFit/>
          </a:bodyPr>
          <a:lstStyle/>
          <a:p>
            <a:r>
              <a:rPr lang="en-GB" b="1" dirty="0">
                <a:latin typeface="Comic Sans MS" panose="030F0702030302020204" pitchFamily="66" charset="0"/>
              </a:rPr>
              <a:t>Planet Earth                  Biodiversity and interdependence </a:t>
            </a:r>
          </a:p>
          <a:p>
            <a:endParaRPr lang="en-GB" b="1" dirty="0">
              <a:latin typeface="Comic Sans MS" panose="030F0702030302020204" pitchFamily="66" charset="0"/>
            </a:endParaRPr>
          </a:p>
          <a:p>
            <a:pPr algn="just"/>
            <a:r>
              <a:rPr lang="en-GB" i="1" dirty="0">
                <a:latin typeface="Comic Sans MS" panose="030F0702030302020204" pitchFamily="66" charset="0"/>
              </a:rPr>
              <a:t>‘Learners explore the rich and changing diversity of living things and develop their understanding of how organisms are interrelated at local and global levels. By exploring interactions and energy flow between plants and animals (including humans) learners develop their understanding of how species depend on one another and on the environment for survival. Learners investigate the factors affecting plant growth and develop their understanding of the positive and negative impact of the human population on the environment’</a:t>
            </a:r>
          </a:p>
        </p:txBody>
      </p:sp>
      <p:cxnSp>
        <p:nvCxnSpPr>
          <p:cNvPr id="8" name="Straight Arrow Connector 7"/>
          <p:cNvCxnSpPr/>
          <p:nvPr/>
        </p:nvCxnSpPr>
        <p:spPr>
          <a:xfrm>
            <a:off x="2915816" y="1851670"/>
            <a:ext cx="14401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973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5985E6C3-B166-4033-9CCA-0C95CCF742ED}"/>
              </a:ext>
            </a:extLst>
          </p:cNvPr>
          <p:cNvSpPr txBox="1"/>
          <p:nvPr/>
        </p:nvSpPr>
        <p:spPr>
          <a:xfrm>
            <a:off x="323528" y="291961"/>
            <a:ext cx="8363272" cy="4524315"/>
          </a:xfrm>
          <a:prstGeom prst="rect">
            <a:avLst/>
          </a:prstGeom>
          <a:noFill/>
        </p:spPr>
        <p:txBody>
          <a:bodyPr wrap="square" rtlCol="0">
            <a:spAutoFit/>
          </a:bodyPr>
          <a:lstStyle/>
          <a:p>
            <a:pPr algn="ctr"/>
            <a:r>
              <a:rPr lang="en-GB" b="1" u="sng" dirty="0">
                <a:latin typeface="Comic Sans MS" panose="030F0702030302020204" pitchFamily="66" charset="0"/>
              </a:rPr>
              <a:t>Invertebrates</a:t>
            </a:r>
          </a:p>
          <a:p>
            <a:pPr algn="ctr"/>
            <a:endParaRPr lang="en-GB" b="1" u="sng" dirty="0">
              <a:latin typeface="Comic Sans MS" panose="030F0702030302020204" pitchFamily="66" charset="0"/>
            </a:endParaRPr>
          </a:p>
          <a:p>
            <a:pPr algn="just"/>
            <a:r>
              <a:rPr lang="en-GB" dirty="0">
                <a:latin typeface="Comic Sans MS" panose="030F0702030302020204" pitchFamily="66" charset="0"/>
              </a:rPr>
              <a:t>The largest invertebrates are found in the sea. These include giant organisms such as jelly fish and squid. On land, without the support/upthrust from the water, huge invertebrates cannot support themselves and would be crushed by their own weight. </a:t>
            </a:r>
          </a:p>
          <a:p>
            <a:pPr algn="just"/>
            <a:endParaRPr lang="en-GB" dirty="0">
              <a:latin typeface="Comic Sans MS" panose="030F0702030302020204" pitchFamily="66" charset="0"/>
            </a:endParaRPr>
          </a:p>
          <a:p>
            <a:pPr algn="just"/>
            <a:r>
              <a:rPr lang="en-GB" dirty="0">
                <a:latin typeface="Comic Sans MS" panose="030F0702030302020204" pitchFamily="66" charset="0"/>
              </a:rPr>
              <a:t>The biggest land invertebrates are worms (annelids), large insects such as dragonflies, and snails (molluscs). </a:t>
            </a:r>
          </a:p>
          <a:p>
            <a:pPr algn="just"/>
            <a:endParaRPr lang="en-GB" dirty="0">
              <a:latin typeface="Comic Sans MS" panose="030F0702030302020204" pitchFamily="66" charset="0"/>
            </a:endParaRPr>
          </a:p>
          <a:p>
            <a:pPr algn="just"/>
            <a:r>
              <a:rPr lang="en-GB" dirty="0">
                <a:latin typeface="Comic Sans MS" panose="030F0702030302020204" pitchFamily="66" charset="0"/>
              </a:rPr>
              <a:t>Over 80% of the world’s known species are invertebrates and they form the basis of many food chains.</a:t>
            </a:r>
          </a:p>
          <a:p>
            <a:pPr algn="just"/>
            <a:endParaRPr lang="en-GB" dirty="0">
              <a:latin typeface="Comic Sans MS" panose="030F0702030302020204" pitchFamily="66" charset="0"/>
            </a:endParaRPr>
          </a:p>
          <a:p>
            <a:pPr algn="just"/>
            <a:r>
              <a:rPr lang="en-GB" dirty="0">
                <a:latin typeface="Comic Sans MS" panose="030F0702030302020204" pitchFamily="66" charset="0"/>
              </a:rPr>
              <a:t>80% of plants rely on invertebrates for pollination.</a:t>
            </a: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p:txBody>
      </p:sp>
    </p:spTree>
    <p:extLst>
      <p:ext uri="{BB962C8B-B14F-4D97-AF65-F5344CB8AC3E}">
        <p14:creationId xmlns:p14="http://schemas.microsoft.com/office/powerpoint/2010/main" val="33761323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123478"/>
            <a:ext cx="8496944" cy="4752527"/>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395536" y="449938"/>
            <a:ext cx="8496944" cy="5355312"/>
          </a:xfrm>
          <a:prstGeom prst="rect">
            <a:avLst/>
          </a:prstGeom>
          <a:noFill/>
        </p:spPr>
        <p:txBody>
          <a:bodyPr wrap="square" rtlCol="0">
            <a:spAutoFit/>
          </a:bodyPr>
          <a:lstStyle/>
          <a:p>
            <a:pPr algn="ctr"/>
            <a:r>
              <a:rPr lang="en-GB" b="1" u="sng" dirty="0">
                <a:latin typeface="Comic Sans MS" panose="030F0702030302020204" pitchFamily="66" charset="0"/>
              </a:rPr>
              <a:t>Invertebrates</a:t>
            </a:r>
          </a:p>
          <a:p>
            <a:pPr algn="ctr"/>
            <a:endParaRPr lang="en-GB" b="1" u="sng" dirty="0">
              <a:latin typeface="Comic Sans MS" panose="030F0702030302020204" pitchFamily="66" charset="0"/>
            </a:endParaRPr>
          </a:p>
          <a:p>
            <a:pPr algn="just"/>
            <a:r>
              <a:rPr lang="en-GB" dirty="0">
                <a:latin typeface="Comic Sans MS" panose="030F0702030302020204" pitchFamily="66" charset="0"/>
              </a:rPr>
              <a:t>Invertebrates are divided into 6 main groups:</a:t>
            </a:r>
          </a:p>
          <a:p>
            <a:pPr algn="just"/>
            <a:r>
              <a:rPr lang="en-GB" dirty="0">
                <a:latin typeface="Comic Sans MS" panose="030F0702030302020204" pitchFamily="66" charset="0"/>
              </a:rPr>
              <a:t> </a:t>
            </a:r>
          </a:p>
          <a:p>
            <a:pPr marL="285750" indent="-285750" algn="just">
              <a:buFont typeface="Wingdings" panose="05000000000000000000" pitchFamily="2" charset="2"/>
              <a:buChar char="v"/>
            </a:pPr>
            <a:r>
              <a:rPr lang="en-GB" dirty="0">
                <a:latin typeface="Comic Sans MS" panose="030F0702030302020204" pitchFamily="66" charset="0"/>
              </a:rPr>
              <a:t>Arthropods</a:t>
            </a:r>
          </a:p>
          <a:p>
            <a:pPr marL="285750" indent="-285750" algn="just">
              <a:buFont typeface="Wingdings" panose="05000000000000000000" pitchFamily="2" charset="2"/>
              <a:buChar char="v"/>
            </a:pPr>
            <a:endParaRPr lang="en-GB" dirty="0">
              <a:latin typeface="Comic Sans MS" panose="030F0702030302020204" pitchFamily="66" charset="0"/>
            </a:endParaRPr>
          </a:p>
          <a:p>
            <a:pPr marL="285750" indent="-285750" algn="just">
              <a:buFont typeface="Wingdings" panose="05000000000000000000" pitchFamily="2" charset="2"/>
              <a:buChar char="v"/>
            </a:pPr>
            <a:r>
              <a:rPr lang="en-GB" dirty="0">
                <a:latin typeface="Comic Sans MS" panose="030F0702030302020204" pitchFamily="66" charset="0"/>
              </a:rPr>
              <a:t>Molluscs</a:t>
            </a:r>
          </a:p>
          <a:p>
            <a:pPr marL="285750" indent="-285750" algn="just">
              <a:buFont typeface="Wingdings" panose="05000000000000000000" pitchFamily="2" charset="2"/>
              <a:buChar char="v"/>
            </a:pPr>
            <a:endParaRPr lang="en-GB" dirty="0">
              <a:latin typeface="Comic Sans MS" panose="030F0702030302020204" pitchFamily="66" charset="0"/>
            </a:endParaRPr>
          </a:p>
          <a:p>
            <a:pPr marL="285750" indent="-285750" algn="just">
              <a:buFont typeface="Wingdings" panose="05000000000000000000" pitchFamily="2" charset="2"/>
              <a:buChar char="v"/>
            </a:pPr>
            <a:r>
              <a:rPr lang="en-GB" dirty="0">
                <a:latin typeface="Comic Sans MS" panose="030F0702030302020204" pitchFamily="66" charset="0"/>
              </a:rPr>
              <a:t>Annelids (worms)</a:t>
            </a:r>
          </a:p>
          <a:p>
            <a:pPr algn="just"/>
            <a:r>
              <a:rPr lang="en-GB" dirty="0">
                <a:latin typeface="Comic Sans MS" panose="030F0702030302020204" pitchFamily="66" charset="0"/>
              </a:rPr>
              <a:t> </a:t>
            </a:r>
          </a:p>
          <a:p>
            <a:pPr marL="285750" indent="-285750" algn="just">
              <a:buFont typeface="Wingdings" panose="05000000000000000000" pitchFamily="2" charset="2"/>
              <a:buChar char="v"/>
            </a:pPr>
            <a:r>
              <a:rPr lang="en-GB" dirty="0">
                <a:latin typeface="Comic Sans MS" panose="030F0702030302020204" pitchFamily="66" charset="0"/>
              </a:rPr>
              <a:t>Echinoderms (sea urchins and starfish)</a:t>
            </a:r>
          </a:p>
          <a:p>
            <a:pPr algn="just"/>
            <a:r>
              <a:rPr lang="en-GB" dirty="0">
                <a:latin typeface="Comic Sans MS" panose="030F0702030302020204" pitchFamily="66" charset="0"/>
              </a:rPr>
              <a:t> </a:t>
            </a:r>
          </a:p>
          <a:p>
            <a:pPr marL="285750" indent="-285750" algn="just">
              <a:buFont typeface="Wingdings" panose="05000000000000000000" pitchFamily="2" charset="2"/>
              <a:buChar char="v"/>
            </a:pPr>
            <a:r>
              <a:rPr lang="en-GB" dirty="0">
                <a:latin typeface="Comic Sans MS" panose="030F0702030302020204" pitchFamily="66" charset="0"/>
              </a:rPr>
              <a:t>Jellyfish and corals (Cnidarians)</a:t>
            </a:r>
          </a:p>
          <a:p>
            <a:pPr marL="285750" indent="-285750" algn="just">
              <a:buFont typeface="Wingdings" panose="05000000000000000000" pitchFamily="2" charset="2"/>
              <a:buChar char="v"/>
            </a:pPr>
            <a:endParaRPr lang="en-GB" dirty="0">
              <a:latin typeface="Comic Sans MS" panose="030F0702030302020204" pitchFamily="66" charset="0"/>
            </a:endParaRPr>
          </a:p>
          <a:p>
            <a:pPr marL="285750" indent="-285750" algn="just">
              <a:buFont typeface="Wingdings" panose="05000000000000000000" pitchFamily="2" charset="2"/>
              <a:buChar char="v"/>
            </a:pPr>
            <a:r>
              <a:rPr lang="en-GB" dirty="0">
                <a:latin typeface="Comic Sans MS" panose="030F0702030302020204" pitchFamily="66" charset="0"/>
              </a:rPr>
              <a:t>Sponges</a:t>
            </a:r>
          </a:p>
          <a:p>
            <a:pPr marL="285750" indent="-285750" algn="just">
              <a:buFont typeface="Wingdings" panose="05000000000000000000" pitchFamily="2" charset="2"/>
              <a:buChar char="v"/>
            </a:pPr>
            <a:endParaRPr lang="en-GB" dirty="0">
              <a:latin typeface="Comic Sans MS" panose="030F0702030302020204" pitchFamily="66" charset="0"/>
            </a:endParaRPr>
          </a:p>
          <a:p>
            <a:pPr marL="285750" indent="-285750" algn="just">
              <a:buFont typeface="Wingdings" panose="05000000000000000000" pitchFamily="2" charset="2"/>
              <a:buChar char="v"/>
            </a:pPr>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p:txBody>
      </p:sp>
    </p:spTree>
    <p:extLst>
      <p:ext uri="{BB962C8B-B14F-4D97-AF65-F5344CB8AC3E}">
        <p14:creationId xmlns:p14="http://schemas.microsoft.com/office/powerpoint/2010/main" val="3785089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8DF6AD-05CC-4815-A0D7-61BBEA28E002}"/>
              </a:ext>
            </a:extLst>
          </p:cNvPr>
          <p:cNvPicPr>
            <a:picLocks noChangeAspect="1"/>
          </p:cNvPicPr>
          <p:nvPr/>
        </p:nvPicPr>
        <p:blipFill>
          <a:blip r:embed="rId3"/>
          <a:stretch>
            <a:fillRect/>
          </a:stretch>
        </p:blipFill>
        <p:spPr>
          <a:xfrm>
            <a:off x="6819475" y="1711911"/>
            <a:ext cx="1019919" cy="742460"/>
          </a:xfrm>
          <a:prstGeom prst="rect">
            <a:avLst/>
          </a:prstGeom>
        </p:spPr>
      </p:pic>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0E86D04E-20E8-4045-B623-C6745BFF59C6}"/>
              </a:ext>
            </a:extLst>
          </p:cNvPr>
          <p:cNvSpPr txBox="1"/>
          <p:nvPr/>
        </p:nvSpPr>
        <p:spPr>
          <a:xfrm>
            <a:off x="179512" y="298413"/>
            <a:ext cx="8568952" cy="6186309"/>
          </a:xfrm>
          <a:prstGeom prst="rect">
            <a:avLst/>
          </a:prstGeom>
          <a:noFill/>
        </p:spPr>
        <p:txBody>
          <a:bodyPr wrap="square">
            <a:spAutoFit/>
          </a:bodyPr>
          <a:lstStyle/>
          <a:p>
            <a:pPr algn="just"/>
            <a:r>
              <a:rPr lang="en-GB" b="1" dirty="0">
                <a:latin typeface="Comic Sans MS" panose="030F0702030302020204" pitchFamily="66" charset="0"/>
              </a:rPr>
              <a:t>Arthropods </a:t>
            </a:r>
            <a:r>
              <a:rPr lang="en-GB" dirty="0">
                <a:latin typeface="Comic Sans MS" panose="030F0702030302020204" pitchFamily="66" charset="0"/>
              </a:rPr>
              <a:t>have a body with a rigid external skeleton that provides and articulated legs. Some have wings. They are classified as: </a:t>
            </a:r>
            <a:r>
              <a:rPr lang="en-GB" b="1" dirty="0">
                <a:latin typeface="Comic Sans MS" panose="030F0702030302020204" pitchFamily="66" charset="0"/>
              </a:rPr>
              <a:t>insects, arachnids, myriapods </a:t>
            </a:r>
            <a:r>
              <a:rPr lang="en-GB" dirty="0">
                <a:latin typeface="Comic Sans MS" panose="030F0702030302020204" pitchFamily="66" charset="0"/>
              </a:rPr>
              <a:t>and </a:t>
            </a:r>
            <a:r>
              <a:rPr lang="en-GB" b="1" dirty="0">
                <a:latin typeface="Comic Sans MS" panose="030F0702030302020204" pitchFamily="66" charset="0"/>
              </a:rPr>
              <a:t>crustaceans.</a:t>
            </a:r>
          </a:p>
          <a:p>
            <a:pPr algn="just"/>
            <a:endParaRPr lang="en-GB" b="1" dirty="0">
              <a:latin typeface="Comic Sans MS" panose="030F0702030302020204" pitchFamily="66" charset="0"/>
            </a:endParaRPr>
          </a:p>
          <a:p>
            <a:pPr marL="742950" lvl="1" indent="-285750" algn="just">
              <a:buFont typeface="Wingdings" panose="05000000000000000000" pitchFamily="2" charset="2"/>
              <a:buChar char="Ø"/>
            </a:pPr>
            <a:r>
              <a:rPr lang="en-GB" b="1" dirty="0">
                <a:latin typeface="Comic Sans MS" panose="030F0702030302020204" pitchFamily="66" charset="0"/>
              </a:rPr>
              <a:t>Insects</a:t>
            </a:r>
            <a:r>
              <a:rPr lang="en-GB" dirty="0">
                <a:latin typeface="Comic Sans MS" panose="030F0702030302020204" pitchFamily="66" charset="0"/>
              </a:rPr>
              <a:t> have three pairs of legs, some have wings like flies.</a:t>
            </a:r>
          </a:p>
          <a:p>
            <a:pPr marL="742950" lvl="1" indent="-285750" algn="just">
              <a:buFont typeface="Wingdings" panose="05000000000000000000" pitchFamily="2" charset="2"/>
              <a:buChar char="Ø"/>
            </a:pPr>
            <a:endParaRPr lang="en-GB" b="1" dirty="0">
              <a:latin typeface="Comic Sans MS" panose="030F0702030302020204" pitchFamily="66" charset="0"/>
            </a:endParaRPr>
          </a:p>
          <a:p>
            <a:pPr marL="742950" lvl="1" indent="-285750" algn="just">
              <a:buFont typeface="Wingdings" panose="05000000000000000000" pitchFamily="2" charset="2"/>
              <a:buChar char="Ø"/>
            </a:pPr>
            <a:endParaRPr lang="en-GB" b="1" dirty="0">
              <a:latin typeface="Comic Sans MS" panose="030F0702030302020204" pitchFamily="66" charset="0"/>
            </a:endParaRPr>
          </a:p>
          <a:p>
            <a:pPr marL="742950" lvl="1" indent="-285750" algn="just">
              <a:buFont typeface="Wingdings" panose="05000000000000000000" pitchFamily="2" charset="2"/>
              <a:buChar char="Ø"/>
            </a:pPr>
            <a:endParaRPr lang="en-GB" b="1" dirty="0">
              <a:latin typeface="Comic Sans MS" panose="030F0702030302020204" pitchFamily="66" charset="0"/>
            </a:endParaRPr>
          </a:p>
          <a:p>
            <a:pPr marL="2571750" lvl="5" indent="-285750" algn="just">
              <a:buFont typeface="Wingdings" panose="05000000000000000000" pitchFamily="2" charset="2"/>
              <a:buChar char="Ø"/>
            </a:pPr>
            <a:r>
              <a:rPr lang="en-GB" b="1" dirty="0">
                <a:latin typeface="Comic Sans MS" panose="030F0702030302020204" pitchFamily="66" charset="0"/>
              </a:rPr>
              <a:t>Arachnids</a:t>
            </a:r>
            <a:r>
              <a:rPr lang="en-GB" dirty="0">
                <a:latin typeface="Comic Sans MS" panose="030F0702030302020204" pitchFamily="66" charset="0"/>
              </a:rPr>
              <a:t> have four pairs of legs (spiders, scorpions).</a:t>
            </a:r>
          </a:p>
          <a:p>
            <a:pPr lvl="4" algn="just"/>
            <a:endParaRPr lang="en-GB" dirty="0">
              <a:latin typeface="Comic Sans MS" panose="030F0702030302020204" pitchFamily="66" charset="0"/>
            </a:endParaRPr>
          </a:p>
          <a:p>
            <a:pPr marL="742950" lvl="1" indent="-285750" algn="just">
              <a:buFont typeface="Wingdings" panose="05000000000000000000" pitchFamily="2" charset="2"/>
              <a:buChar char="Ø"/>
            </a:pPr>
            <a:r>
              <a:rPr lang="en-GB" b="1" dirty="0">
                <a:latin typeface="Comic Sans MS" panose="030F0702030302020204" pitchFamily="66" charset="0"/>
              </a:rPr>
              <a:t>Myriapods</a:t>
            </a:r>
            <a:r>
              <a:rPr lang="en-GB" dirty="0">
                <a:latin typeface="Comic Sans MS" panose="030F0702030302020204" pitchFamily="66" charset="0"/>
              </a:rPr>
              <a:t> have a segmented body and more than 15 </a:t>
            </a:r>
          </a:p>
          <a:p>
            <a:pPr lvl="1" algn="just"/>
            <a:r>
              <a:rPr lang="en-GB" dirty="0">
                <a:latin typeface="Comic Sans MS" panose="030F0702030302020204" pitchFamily="66" charset="0"/>
              </a:rPr>
              <a:t>    pairs of legs (centipedes).</a:t>
            </a:r>
          </a:p>
          <a:p>
            <a:pPr marL="742950" lvl="1" indent="-285750" algn="just">
              <a:buFont typeface="Wingdings" panose="05000000000000000000" pitchFamily="2" charset="2"/>
              <a:buChar char="Ø"/>
            </a:pPr>
            <a:endParaRPr lang="en-GB" b="1" dirty="0">
              <a:latin typeface="Comic Sans MS" panose="030F0702030302020204" pitchFamily="66" charset="0"/>
            </a:endParaRPr>
          </a:p>
          <a:p>
            <a:pPr marL="2571750" lvl="5" indent="-285750" algn="just">
              <a:buFont typeface="Wingdings" panose="05000000000000000000" pitchFamily="2" charset="2"/>
              <a:buChar char="Ø"/>
            </a:pPr>
            <a:r>
              <a:rPr lang="en-GB" b="1" dirty="0">
                <a:latin typeface="Comic Sans MS" panose="030F0702030302020204" pitchFamily="66" charset="0"/>
              </a:rPr>
              <a:t>Crustaceans</a:t>
            </a:r>
            <a:r>
              <a:rPr lang="en-GB" dirty="0">
                <a:latin typeface="Comic Sans MS" panose="030F0702030302020204" pitchFamily="66" charset="0"/>
              </a:rPr>
              <a:t> have between five and ten pairs of legs (woodlouse, shrimp, crabs and sea lobsters).</a:t>
            </a:r>
          </a:p>
          <a:p>
            <a:pPr marL="742950" lvl="1" indent="-285750" algn="just">
              <a:buFont typeface="Wingdings" panose="05000000000000000000" pitchFamily="2" charset="2"/>
              <a:buChar char="Ø"/>
            </a:pPr>
            <a:endParaRPr lang="en-GB" dirty="0">
              <a:latin typeface="Comic Sans MS" panose="030F0702030302020204" pitchFamily="66" charset="0"/>
            </a:endParaRPr>
          </a:p>
          <a:p>
            <a:pPr marL="742950" lvl="1" indent="-285750" algn="just">
              <a:buFont typeface="Wingdings" panose="05000000000000000000" pitchFamily="2" charset="2"/>
              <a:buChar char="Ø"/>
            </a:pPr>
            <a:endParaRPr lang="en-GB" dirty="0">
              <a:latin typeface="Comic Sans MS" panose="030F0702030302020204" pitchFamily="66" charset="0"/>
            </a:endParaRPr>
          </a:p>
          <a:p>
            <a:pPr marL="742950" lvl="1" indent="-285750" algn="just">
              <a:buFont typeface="Wingdings" panose="05000000000000000000" pitchFamily="2" charset="2"/>
              <a:buChar char="Ø"/>
            </a:pPr>
            <a:endParaRPr lang="en-GB" dirty="0">
              <a:latin typeface="Comic Sans MS" panose="030F0702030302020204" pitchFamily="66" charset="0"/>
            </a:endParaRPr>
          </a:p>
          <a:p>
            <a:pPr marL="742950" lvl="1" indent="-285750" algn="just">
              <a:buFont typeface="Wingdings" panose="05000000000000000000" pitchFamily="2" charset="2"/>
              <a:buChar char="Ø"/>
            </a:pPr>
            <a:endParaRPr lang="en-GB" dirty="0">
              <a:latin typeface="Comic Sans MS" panose="030F0702030302020204" pitchFamily="66" charset="0"/>
            </a:endParaRPr>
          </a:p>
          <a:p>
            <a:pPr marL="742950" lvl="1" indent="-285750" algn="just">
              <a:buFont typeface="Wingdings" panose="05000000000000000000" pitchFamily="2" charset="2"/>
              <a:buChar char="Ø"/>
            </a:pPr>
            <a:endParaRPr lang="en-GB" dirty="0">
              <a:latin typeface="Comic Sans MS" panose="030F0702030302020204" pitchFamily="66" charset="0"/>
            </a:endParaRPr>
          </a:p>
          <a:p>
            <a:pPr marL="742950" lvl="1" indent="-285750" algn="just">
              <a:buFont typeface="Wingdings" panose="05000000000000000000" pitchFamily="2" charset="2"/>
              <a:buChar char="Ø"/>
            </a:pPr>
            <a:endParaRPr lang="en-GB" dirty="0">
              <a:latin typeface="Comic Sans MS" panose="030F0702030302020204" pitchFamily="66" charset="0"/>
            </a:endParaRPr>
          </a:p>
          <a:p>
            <a:pPr lvl="1" algn="just"/>
            <a:endParaRPr lang="en-GB" dirty="0">
              <a:latin typeface="Comic Sans MS" panose="030F0702030302020204" pitchFamily="66" charset="0"/>
            </a:endParaRPr>
          </a:p>
        </p:txBody>
      </p:sp>
      <p:pic>
        <p:nvPicPr>
          <p:cNvPr id="5" name="Picture 4">
            <a:extLst>
              <a:ext uri="{FF2B5EF4-FFF2-40B4-BE49-F238E27FC236}">
                <a16:creationId xmlns:a16="http://schemas.microsoft.com/office/drawing/2014/main" id="{9C398B69-D93E-4100-8F3E-0BDDECAFF94B}"/>
              </a:ext>
            </a:extLst>
          </p:cNvPr>
          <p:cNvPicPr>
            <a:picLocks noChangeAspect="1"/>
          </p:cNvPicPr>
          <p:nvPr/>
        </p:nvPicPr>
        <p:blipFill>
          <a:blip r:embed="rId5"/>
          <a:stretch>
            <a:fillRect/>
          </a:stretch>
        </p:blipFill>
        <p:spPr>
          <a:xfrm>
            <a:off x="7744902" y="1032310"/>
            <a:ext cx="1008825" cy="720080"/>
          </a:xfrm>
          <a:prstGeom prst="rect">
            <a:avLst/>
          </a:prstGeom>
        </p:spPr>
      </p:pic>
      <p:pic>
        <p:nvPicPr>
          <p:cNvPr id="8" name="Picture 7">
            <a:extLst>
              <a:ext uri="{FF2B5EF4-FFF2-40B4-BE49-F238E27FC236}">
                <a16:creationId xmlns:a16="http://schemas.microsoft.com/office/drawing/2014/main" id="{D380DD2B-6766-47BA-A90C-DFE46246BF85}"/>
              </a:ext>
            </a:extLst>
          </p:cNvPr>
          <p:cNvPicPr>
            <a:picLocks noChangeAspect="1"/>
          </p:cNvPicPr>
          <p:nvPr/>
        </p:nvPicPr>
        <p:blipFill>
          <a:blip r:embed="rId6"/>
          <a:stretch>
            <a:fillRect/>
          </a:stretch>
        </p:blipFill>
        <p:spPr>
          <a:xfrm>
            <a:off x="357398" y="3738470"/>
            <a:ext cx="1115010" cy="834911"/>
          </a:xfrm>
          <a:prstGeom prst="rect">
            <a:avLst/>
          </a:prstGeom>
        </p:spPr>
      </p:pic>
      <p:pic>
        <p:nvPicPr>
          <p:cNvPr id="10" name="Picture 9">
            <a:extLst>
              <a:ext uri="{FF2B5EF4-FFF2-40B4-BE49-F238E27FC236}">
                <a16:creationId xmlns:a16="http://schemas.microsoft.com/office/drawing/2014/main" id="{AACC527E-6A94-4B0F-ACBD-CCBE35C57140}"/>
              </a:ext>
            </a:extLst>
          </p:cNvPr>
          <p:cNvPicPr>
            <a:picLocks noChangeAspect="1"/>
          </p:cNvPicPr>
          <p:nvPr/>
        </p:nvPicPr>
        <p:blipFill>
          <a:blip r:embed="rId7"/>
          <a:stretch>
            <a:fillRect/>
          </a:stretch>
        </p:blipFill>
        <p:spPr>
          <a:xfrm>
            <a:off x="1622840" y="2075095"/>
            <a:ext cx="785192" cy="894522"/>
          </a:xfrm>
          <a:prstGeom prst="rect">
            <a:avLst/>
          </a:prstGeom>
        </p:spPr>
      </p:pic>
      <p:pic>
        <p:nvPicPr>
          <p:cNvPr id="12" name="Picture 11">
            <a:extLst>
              <a:ext uri="{FF2B5EF4-FFF2-40B4-BE49-F238E27FC236}">
                <a16:creationId xmlns:a16="http://schemas.microsoft.com/office/drawing/2014/main" id="{994556F5-06AD-4600-B825-0C7844FBA4CD}"/>
              </a:ext>
            </a:extLst>
          </p:cNvPr>
          <p:cNvPicPr>
            <a:picLocks noChangeAspect="1"/>
          </p:cNvPicPr>
          <p:nvPr/>
        </p:nvPicPr>
        <p:blipFill>
          <a:blip r:embed="rId8"/>
          <a:stretch>
            <a:fillRect/>
          </a:stretch>
        </p:blipFill>
        <p:spPr>
          <a:xfrm>
            <a:off x="492279" y="1859229"/>
            <a:ext cx="943418" cy="834910"/>
          </a:xfrm>
          <a:prstGeom prst="rect">
            <a:avLst/>
          </a:prstGeom>
        </p:spPr>
      </p:pic>
      <p:pic>
        <p:nvPicPr>
          <p:cNvPr id="13" name="Picture 12">
            <a:extLst>
              <a:ext uri="{FF2B5EF4-FFF2-40B4-BE49-F238E27FC236}">
                <a16:creationId xmlns:a16="http://schemas.microsoft.com/office/drawing/2014/main" id="{C91C6114-673E-4CA9-AE76-BCA7EC94FFE6}"/>
              </a:ext>
            </a:extLst>
          </p:cNvPr>
          <p:cNvPicPr>
            <a:picLocks noChangeAspect="1"/>
          </p:cNvPicPr>
          <p:nvPr/>
        </p:nvPicPr>
        <p:blipFill>
          <a:blip r:embed="rId9"/>
          <a:stretch>
            <a:fillRect/>
          </a:stretch>
        </p:blipFill>
        <p:spPr>
          <a:xfrm>
            <a:off x="6889364" y="2911741"/>
            <a:ext cx="1344911" cy="894522"/>
          </a:xfrm>
          <a:prstGeom prst="rect">
            <a:avLst/>
          </a:prstGeom>
        </p:spPr>
      </p:pic>
      <p:pic>
        <p:nvPicPr>
          <p:cNvPr id="14" name="Picture 13">
            <a:extLst>
              <a:ext uri="{FF2B5EF4-FFF2-40B4-BE49-F238E27FC236}">
                <a16:creationId xmlns:a16="http://schemas.microsoft.com/office/drawing/2014/main" id="{F83C2247-3694-4418-90C4-033590A8AC8D}"/>
              </a:ext>
            </a:extLst>
          </p:cNvPr>
          <p:cNvPicPr>
            <a:picLocks noChangeAspect="1"/>
          </p:cNvPicPr>
          <p:nvPr/>
        </p:nvPicPr>
        <p:blipFill>
          <a:blip r:embed="rId10"/>
          <a:stretch>
            <a:fillRect/>
          </a:stretch>
        </p:blipFill>
        <p:spPr>
          <a:xfrm>
            <a:off x="1622840" y="4226560"/>
            <a:ext cx="1018318" cy="761669"/>
          </a:xfrm>
          <a:prstGeom prst="rect">
            <a:avLst/>
          </a:prstGeom>
        </p:spPr>
      </p:pic>
    </p:spTree>
    <p:extLst>
      <p:ext uri="{BB962C8B-B14F-4D97-AF65-F5344CB8AC3E}">
        <p14:creationId xmlns:p14="http://schemas.microsoft.com/office/powerpoint/2010/main" val="3443018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8" name="TextBox 7">
            <a:extLst>
              <a:ext uri="{FF2B5EF4-FFF2-40B4-BE49-F238E27FC236}">
                <a16:creationId xmlns:a16="http://schemas.microsoft.com/office/drawing/2014/main" id="{FAF8DD82-F0EF-4AD4-A81A-786ED7B1A4A4}"/>
              </a:ext>
            </a:extLst>
          </p:cNvPr>
          <p:cNvSpPr txBox="1"/>
          <p:nvPr/>
        </p:nvSpPr>
        <p:spPr>
          <a:xfrm>
            <a:off x="457200" y="387409"/>
            <a:ext cx="8517632" cy="1200329"/>
          </a:xfrm>
          <a:prstGeom prst="rect">
            <a:avLst/>
          </a:prstGeom>
          <a:noFill/>
        </p:spPr>
        <p:txBody>
          <a:bodyPr wrap="square">
            <a:spAutoFit/>
          </a:bodyPr>
          <a:lstStyle/>
          <a:p>
            <a:r>
              <a:rPr lang="en-GB" b="1" dirty="0">
                <a:latin typeface="Comic Sans MS" panose="030F0702030302020204" pitchFamily="66" charset="0"/>
              </a:rPr>
              <a:t>Molluscs </a:t>
            </a:r>
            <a:r>
              <a:rPr lang="en-GB" dirty="0">
                <a:latin typeface="Comic Sans MS" panose="030F0702030302020204" pitchFamily="66" charset="0"/>
              </a:rPr>
              <a:t>have a soft body without legs. They can be live on land or in  water. They may have a hard outer shell (snails) or an inner shell (squid) or no shell (octopus and slugs). Land molluscs move slowly on a flat sole called a foot.</a:t>
            </a:r>
          </a:p>
          <a:p>
            <a:endParaRPr lang="en-GB" dirty="0"/>
          </a:p>
        </p:txBody>
      </p:sp>
      <p:pic>
        <p:nvPicPr>
          <p:cNvPr id="9" name="Picture 8">
            <a:extLst>
              <a:ext uri="{FF2B5EF4-FFF2-40B4-BE49-F238E27FC236}">
                <a16:creationId xmlns:a16="http://schemas.microsoft.com/office/drawing/2014/main" id="{DF260198-3A48-4E82-8D0B-7552E7B16E1B}"/>
              </a:ext>
            </a:extLst>
          </p:cNvPr>
          <p:cNvPicPr>
            <a:picLocks noChangeAspect="1"/>
          </p:cNvPicPr>
          <p:nvPr/>
        </p:nvPicPr>
        <p:blipFill>
          <a:blip r:embed="rId4"/>
          <a:stretch>
            <a:fillRect/>
          </a:stretch>
        </p:blipFill>
        <p:spPr>
          <a:xfrm>
            <a:off x="7135443" y="1285386"/>
            <a:ext cx="1335333" cy="1069851"/>
          </a:xfrm>
          <a:prstGeom prst="rect">
            <a:avLst/>
          </a:prstGeom>
        </p:spPr>
      </p:pic>
      <p:pic>
        <p:nvPicPr>
          <p:cNvPr id="10" name="Picture 9">
            <a:extLst>
              <a:ext uri="{FF2B5EF4-FFF2-40B4-BE49-F238E27FC236}">
                <a16:creationId xmlns:a16="http://schemas.microsoft.com/office/drawing/2014/main" id="{5D8A32D8-EC6C-48A5-ABD0-4D6B24FDC14D}"/>
              </a:ext>
            </a:extLst>
          </p:cNvPr>
          <p:cNvPicPr>
            <a:picLocks noChangeAspect="1"/>
          </p:cNvPicPr>
          <p:nvPr/>
        </p:nvPicPr>
        <p:blipFill>
          <a:blip r:embed="rId5"/>
          <a:stretch>
            <a:fillRect/>
          </a:stretch>
        </p:blipFill>
        <p:spPr>
          <a:xfrm>
            <a:off x="5560327" y="1680071"/>
            <a:ext cx="1419195" cy="1069851"/>
          </a:xfrm>
          <a:prstGeom prst="rect">
            <a:avLst/>
          </a:prstGeom>
        </p:spPr>
      </p:pic>
      <p:pic>
        <p:nvPicPr>
          <p:cNvPr id="11" name="Picture 10">
            <a:extLst>
              <a:ext uri="{FF2B5EF4-FFF2-40B4-BE49-F238E27FC236}">
                <a16:creationId xmlns:a16="http://schemas.microsoft.com/office/drawing/2014/main" id="{A97CEBD0-743F-45CA-B789-1ED7BBAB79BF}"/>
              </a:ext>
            </a:extLst>
          </p:cNvPr>
          <p:cNvPicPr>
            <a:picLocks noChangeAspect="1"/>
          </p:cNvPicPr>
          <p:nvPr/>
        </p:nvPicPr>
        <p:blipFill>
          <a:blip r:embed="rId6"/>
          <a:stretch>
            <a:fillRect/>
          </a:stretch>
        </p:blipFill>
        <p:spPr>
          <a:xfrm>
            <a:off x="3923704" y="1340399"/>
            <a:ext cx="1465422" cy="1069362"/>
          </a:xfrm>
          <a:prstGeom prst="rect">
            <a:avLst/>
          </a:prstGeom>
        </p:spPr>
      </p:pic>
      <p:sp>
        <p:nvSpPr>
          <p:cNvPr id="13" name="TextBox 12">
            <a:extLst>
              <a:ext uri="{FF2B5EF4-FFF2-40B4-BE49-F238E27FC236}">
                <a16:creationId xmlns:a16="http://schemas.microsoft.com/office/drawing/2014/main" id="{3F5D92B6-4925-45F1-A6FA-AF51A3FFBC84}"/>
              </a:ext>
            </a:extLst>
          </p:cNvPr>
          <p:cNvSpPr txBox="1"/>
          <p:nvPr/>
        </p:nvSpPr>
        <p:spPr>
          <a:xfrm>
            <a:off x="422711" y="2816829"/>
            <a:ext cx="8363272" cy="1477328"/>
          </a:xfrm>
          <a:prstGeom prst="rect">
            <a:avLst/>
          </a:prstGeom>
          <a:noFill/>
        </p:spPr>
        <p:txBody>
          <a:bodyPr wrap="square">
            <a:spAutoFit/>
          </a:bodyPr>
          <a:lstStyle/>
          <a:p>
            <a:pPr algn="just"/>
            <a:r>
              <a:rPr lang="en-GB" b="1" dirty="0"/>
              <a:t>			 </a:t>
            </a:r>
            <a:r>
              <a:rPr lang="en-GB" b="1" dirty="0">
                <a:latin typeface="Comic Sans MS" panose="030F0702030302020204" pitchFamily="66" charset="0"/>
              </a:rPr>
              <a:t>Annelids</a:t>
            </a:r>
            <a:r>
              <a:rPr lang="en-GB" dirty="0">
                <a:latin typeface="Comic Sans MS" panose="030F0702030302020204" pitchFamily="66" charset="0"/>
              </a:rPr>
              <a:t> </a:t>
            </a:r>
            <a:r>
              <a:rPr lang="en-GB" b="1" dirty="0">
                <a:latin typeface="Comic Sans MS" panose="030F0702030302020204" pitchFamily="66" charset="0"/>
              </a:rPr>
              <a:t>(worms) </a:t>
            </a:r>
            <a:r>
              <a:rPr lang="en-GB" dirty="0">
                <a:latin typeface="Comic Sans MS" panose="030F0702030302020204" pitchFamily="66" charset="0"/>
              </a:rPr>
              <a:t>don’t have any limbs and their 			 bodies	are soft. There are three types: 				 flatworms, round or cylindrical worms and 			 segmented worms (earthworms) – these have 			 bodies that are  divided into rings or segments. </a:t>
            </a:r>
          </a:p>
        </p:txBody>
      </p:sp>
      <p:pic>
        <p:nvPicPr>
          <p:cNvPr id="14" name="Picture 13">
            <a:extLst>
              <a:ext uri="{FF2B5EF4-FFF2-40B4-BE49-F238E27FC236}">
                <a16:creationId xmlns:a16="http://schemas.microsoft.com/office/drawing/2014/main" id="{3D9DE6EE-0080-494A-9D7A-3E38E6910347}"/>
              </a:ext>
            </a:extLst>
          </p:cNvPr>
          <p:cNvPicPr>
            <a:picLocks noChangeAspect="1"/>
          </p:cNvPicPr>
          <p:nvPr/>
        </p:nvPicPr>
        <p:blipFill>
          <a:blip r:embed="rId7"/>
          <a:stretch>
            <a:fillRect/>
          </a:stretch>
        </p:blipFill>
        <p:spPr>
          <a:xfrm>
            <a:off x="577182" y="2536208"/>
            <a:ext cx="1220884" cy="1017404"/>
          </a:xfrm>
          <a:prstGeom prst="rect">
            <a:avLst/>
          </a:prstGeom>
        </p:spPr>
      </p:pic>
      <p:pic>
        <p:nvPicPr>
          <p:cNvPr id="15" name="Picture 14">
            <a:extLst>
              <a:ext uri="{FF2B5EF4-FFF2-40B4-BE49-F238E27FC236}">
                <a16:creationId xmlns:a16="http://schemas.microsoft.com/office/drawing/2014/main" id="{FB66BD8B-12EC-4761-8FD3-D08538BF8769}"/>
              </a:ext>
            </a:extLst>
          </p:cNvPr>
          <p:cNvPicPr>
            <a:picLocks noChangeAspect="1"/>
          </p:cNvPicPr>
          <p:nvPr/>
        </p:nvPicPr>
        <p:blipFill>
          <a:blip r:embed="rId8"/>
          <a:stretch>
            <a:fillRect/>
          </a:stretch>
        </p:blipFill>
        <p:spPr>
          <a:xfrm>
            <a:off x="2042256" y="3130879"/>
            <a:ext cx="1136280" cy="1025047"/>
          </a:xfrm>
          <a:prstGeom prst="rect">
            <a:avLst/>
          </a:prstGeom>
        </p:spPr>
      </p:pic>
      <p:pic>
        <p:nvPicPr>
          <p:cNvPr id="16" name="Picture 15">
            <a:extLst>
              <a:ext uri="{FF2B5EF4-FFF2-40B4-BE49-F238E27FC236}">
                <a16:creationId xmlns:a16="http://schemas.microsoft.com/office/drawing/2014/main" id="{94119A02-7811-4AC0-974D-E3C9B73AF51D}"/>
              </a:ext>
            </a:extLst>
          </p:cNvPr>
          <p:cNvPicPr>
            <a:picLocks noChangeAspect="1"/>
          </p:cNvPicPr>
          <p:nvPr/>
        </p:nvPicPr>
        <p:blipFill>
          <a:blip r:embed="rId9"/>
          <a:stretch>
            <a:fillRect/>
          </a:stretch>
        </p:blipFill>
        <p:spPr>
          <a:xfrm>
            <a:off x="537400" y="3886734"/>
            <a:ext cx="1280259" cy="965441"/>
          </a:xfrm>
          <a:prstGeom prst="rect">
            <a:avLst/>
          </a:prstGeom>
        </p:spPr>
      </p:pic>
    </p:spTree>
    <p:extLst>
      <p:ext uri="{BB962C8B-B14F-4D97-AF65-F5344CB8AC3E}">
        <p14:creationId xmlns:p14="http://schemas.microsoft.com/office/powerpoint/2010/main" val="24812545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8" name="TextBox 7">
            <a:extLst>
              <a:ext uri="{FF2B5EF4-FFF2-40B4-BE49-F238E27FC236}">
                <a16:creationId xmlns:a16="http://schemas.microsoft.com/office/drawing/2014/main" id="{EF803ADE-AF58-4E6E-9150-C8D878C65A9A}"/>
              </a:ext>
            </a:extLst>
          </p:cNvPr>
          <p:cNvSpPr txBox="1"/>
          <p:nvPr/>
        </p:nvSpPr>
        <p:spPr>
          <a:xfrm>
            <a:off x="389230" y="205979"/>
            <a:ext cx="8431242" cy="3970318"/>
          </a:xfrm>
          <a:prstGeom prst="rect">
            <a:avLst/>
          </a:prstGeom>
          <a:noFill/>
        </p:spPr>
        <p:txBody>
          <a:bodyPr wrap="square">
            <a:spAutoFit/>
          </a:bodyPr>
          <a:lstStyle/>
          <a:p>
            <a:pPr algn="just"/>
            <a:r>
              <a:rPr lang="en-GB" b="1" dirty="0">
                <a:latin typeface="Comic Sans MS" panose="030F0702030302020204" pitchFamily="66" charset="0"/>
              </a:rPr>
              <a:t>Echinoderms</a:t>
            </a:r>
            <a:r>
              <a:rPr lang="en-GB" dirty="0">
                <a:latin typeface="Comic Sans MS" panose="030F0702030302020204" pitchFamily="66" charset="0"/>
              </a:rPr>
              <a:t> (sea urchins and starfish) are marine animals that live in the ocean. They have arms or spines that radiate from the centre of their body. The central body contains their organs, and their mouth for feeding. The mouth is underneath, to eat other sea life. </a:t>
            </a:r>
          </a:p>
          <a:p>
            <a:pPr algn="just"/>
            <a:r>
              <a:rPr lang="en-GB" dirty="0">
                <a:latin typeface="Comic Sans MS" panose="030F0702030302020204" pitchFamily="66" charset="0"/>
              </a:rPr>
              <a:t>Common echinoderms include the starfish, sea urchin, </a:t>
            </a:r>
          </a:p>
          <a:p>
            <a:pPr algn="just"/>
            <a:r>
              <a:rPr lang="en-GB" dirty="0">
                <a:latin typeface="Comic Sans MS" panose="030F0702030302020204" pitchFamily="66" charset="0"/>
              </a:rPr>
              <a:t>sand dollar and sea cucumber.</a:t>
            </a:r>
          </a:p>
          <a:p>
            <a:endParaRPr lang="en-GB" dirty="0"/>
          </a:p>
          <a:p>
            <a:endParaRPr lang="en-GB" dirty="0"/>
          </a:p>
          <a:p>
            <a:endParaRPr lang="en-GB" dirty="0"/>
          </a:p>
          <a:p>
            <a:endParaRPr lang="en-GB" dirty="0"/>
          </a:p>
          <a:p>
            <a:endParaRPr lang="en-GB" dirty="0"/>
          </a:p>
          <a:p>
            <a:pPr algn="just"/>
            <a:r>
              <a:rPr lang="en-GB" b="1" dirty="0">
                <a:latin typeface="Comic Sans MS" panose="030F0702030302020204" pitchFamily="66" charset="0"/>
              </a:rPr>
              <a:t>Jellyfish and Corals (Cnidarians) </a:t>
            </a:r>
            <a:r>
              <a:rPr lang="en-GB" dirty="0">
                <a:latin typeface="Comic Sans MS" panose="030F0702030302020204" pitchFamily="66" charset="0"/>
              </a:rPr>
              <a:t>have</a:t>
            </a:r>
            <a:r>
              <a:rPr lang="en-GB" b="1" dirty="0">
                <a:latin typeface="Comic Sans MS" panose="030F0702030302020204" pitchFamily="66" charset="0"/>
              </a:rPr>
              <a:t> </a:t>
            </a:r>
            <a:r>
              <a:rPr lang="en-GB" dirty="0">
                <a:latin typeface="Comic Sans MS" panose="030F0702030302020204" pitchFamily="66" charset="0"/>
              </a:rPr>
              <a:t>a soft, gelatinous and transparent body with tentacles and float in the water.</a:t>
            </a:r>
            <a:endParaRPr lang="en-GB" dirty="0"/>
          </a:p>
          <a:p>
            <a:endParaRPr lang="en-GB" dirty="0"/>
          </a:p>
        </p:txBody>
      </p:sp>
      <p:pic>
        <p:nvPicPr>
          <p:cNvPr id="9" name="Picture 8">
            <a:extLst>
              <a:ext uri="{FF2B5EF4-FFF2-40B4-BE49-F238E27FC236}">
                <a16:creationId xmlns:a16="http://schemas.microsoft.com/office/drawing/2014/main" id="{B464398F-ED20-4F78-A3D2-C5AA7C6209D6}"/>
              </a:ext>
            </a:extLst>
          </p:cNvPr>
          <p:cNvPicPr>
            <a:picLocks noChangeAspect="1"/>
          </p:cNvPicPr>
          <p:nvPr/>
        </p:nvPicPr>
        <p:blipFill>
          <a:blip r:embed="rId4"/>
          <a:stretch>
            <a:fillRect/>
          </a:stretch>
        </p:blipFill>
        <p:spPr>
          <a:xfrm>
            <a:off x="6393778" y="1062079"/>
            <a:ext cx="1462954" cy="1028640"/>
          </a:xfrm>
          <a:prstGeom prst="rect">
            <a:avLst/>
          </a:prstGeom>
        </p:spPr>
      </p:pic>
      <p:pic>
        <p:nvPicPr>
          <p:cNvPr id="10" name="Picture 9">
            <a:extLst>
              <a:ext uri="{FF2B5EF4-FFF2-40B4-BE49-F238E27FC236}">
                <a16:creationId xmlns:a16="http://schemas.microsoft.com/office/drawing/2014/main" id="{8A41F80E-D7F5-4D70-971B-94B00D26A2A0}"/>
              </a:ext>
            </a:extLst>
          </p:cNvPr>
          <p:cNvPicPr>
            <a:picLocks noChangeAspect="1"/>
          </p:cNvPicPr>
          <p:nvPr/>
        </p:nvPicPr>
        <p:blipFill>
          <a:blip r:embed="rId5"/>
          <a:stretch>
            <a:fillRect/>
          </a:stretch>
        </p:blipFill>
        <p:spPr>
          <a:xfrm>
            <a:off x="4389212" y="1726491"/>
            <a:ext cx="1611459" cy="1208594"/>
          </a:xfrm>
          <a:prstGeom prst="rect">
            <a:avLst/>
          </a:prstGeom>
        </p:spPr>
      </p:pic>
      <p:pic>
        <p:nvPicPr>
          <p:cNvPr id="11" name="Picture 10">
            <a:extLst>
              <a:ext uri="{FF2B5EF4-FFF2-40B4-BE49-F238E27FC236}">
                <a16:creationId xmlns:a16="http://schemas.microsoft.com/office/drawing/2014/main" id="{F6F67A6B-61E1-4255-8B4B-9DE08E9CC16C}"/>
              </a:ext>
            </a:extLst>
          </p:cNvPr>
          <p:cNvPicPr>
            <a:picLocks noChangeAspect="1"/>
          </p:cNvPicPr>
          <p:nvPr/>
        </p:nvPicPr>
        <p:blipFill>
          <a:blip r:embed="rId6"/>
          <a:stretch>
            <a:fillRect/>
          </a:stretch>
        </p:blipFill>
        <p:spPr>
          <a:xfrm>
            <a:off x="7145328" y="2165224"/>
            <a:ext cx="1629421" cy="1099859"/>
          </a:xfrm>
          <a:prstGeom prst="rect">
            <a:avLst/>
          </a:prstGeom>
        </p:spPr>
      </p:pic>
      <p:pic>
        <p:nvPicPr>
          <p:cNvPr id="12" name="Picture 11">
            <a:extLst>
              <a:ext uri="{FF2B5EF4-FFF2-40B4-BE49-F238E27FC236}">
                <a16:creationId xmlns:a16="http://schemas.microsoft.com/office/drawing/2014/main" id="{169B4C01-D44D-49EE-BF65-A7AE28C8E6DF}"/>
              </a:ext>
            </a:extLst>
          </p:cNvPr>
          <p:cNvPicPr>
            <a:picLocks noChangeAspect="1"/>
          </p:cNvPicPr>
          <p:nvPr/>
        </p:nvPicPr>
        <p:blipFill>
          <a:blip r:embed="rId7"/>
          <a:stretch>
            <a:fillRect/>
          </a:stretch>
        </p:blipFill>
        <p:spPr>
          <a:xfrm>
            <a:off x="5341382" y="3680639"/>
            <a:ext cx="1318577" cy="991315"/>
          </a:xfrm>
          <a:prstGeom prst="rect">
            <a:avLst/>
          </a:prstGeom>
        </p:spPr>
      </p:pic>
      <p:pic>
        <p:nvPicPr>
          <p:cNvPr id="13" name="Picture 12">
            <a:extLst>
              <a:ext uri="{FF2B5EF4-FFF2-40B4-BE49-F238E27FC236}">
                <a16:creationId xmlns:a16="http://schemas.microsoft.com/office/drawing/2014/main" id="{7621523D-94F0-43DE-8116-60933C84DF12}"/>
              </a:ext>
            </a:extLst>
          </p:cNvPr>
          <p:cNvPicPr>
            <a:picLocks noChangeAspect="1"/>
          </p:cNvPicPr>
          <p:nvPr/>
        </p:nvPicPr>
        <p:blipFill>
          <a:blip r:embed="rId8"/>
          <a:stretch>
            <a:fillRect/>
          </a:stretch>
        </p:blipFill>
        <p:spPr>
          <a:xfrm>
            <a:off x="6938394" y="3835372"/>
            <a:ext cx="1535166" cy="1141859"/>
          </a:xfrm>
          <a:prstGeom prst="rect">
            <a:avLst/>
          </a:prstGeom>
        </p:spPr>
      </p:pic>
    </p:spTree>
    <p:extLst>
      <p:ext uri="{BB962C8B-B14F-4D97-AF65-F5344CB8AC3E}">
        <p14:creationId xmlns:p14="http://schemas.microsoft.com/office/powerpoint/2010/main" val="2920496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7" name="TextBox 6">
            <a:extLst>
              <a:ext uri="{FF2B5EF4-FFF2-40B4-BE49-F238E27FC236}">
                <a16:creationId xmlns:a16="http://schemas.microsoft.com/office/drawing/2014/main" id="{F2FABBB7-2CF6-44CB-89CC-6C37DF5F3DBD}"/>
              </a:ext>
            </a:extLst>
          </p:cNvPr>
          <p:cNvSpPr txBox="1"/>
          <p:nvPr/>
        </p:nvSpPr>
        <p:spPr>
          <a:xfrm>
            <a:off x="395536" y="284721"/>
            <a:ext cx="8496944" cy="4801314"/>
          </a:xfrm>
          <a:prstGeom prst="rect">
            <a:avLst/>
          </a:prstGeom>
          <a:noFill/>
        </p:spPr>
        <p:txBody>
          <a:bodyPr wrap="square">
            <a:spAutoFit/>
          </a:bodyPr>
          <a:lstStyle/>
          <a:p>
            <a:r>
              <a:rPr lang="en-GB" b="1" dirty="0">
                <a:latin typeface="Comic Sans MS" panose="030F0702030302020204" pitchFamily="66" charset="0"/>
              </a:rPr>
              <a:t>Sponges </a:t>
            </a:r>
            <a:r>
              <a:rPr lang="en-GB" dirty="0">
                <a:latin typeface="Comic Sans MS" panose="030F0702030302020204" pitchFamily="66" charset="0"/>
              </a:rPr>
              <a:t>look like plants, but they are very simple animal, shaped like a sack. They live in water, attached to rocks. </a:t>
            </a: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a:p>
            <a:pPr algn="just"/>
            <a:r>
              <a:rPr lang="en-GB" dirty="0">
                <a:latin typeface="Comic Sans MS" panose="030F0702030302020204" pitchFamily="66" charset="0"/>
              </a:rPr>
              <a:t>In the school grounds, you are most likely to come across earthworms, (maybe flatworms if you have a pond), snails, slugs, woodlice, centipedes, millipedes, spiders, harvestman, beetles and flies.</a:t>
            </a:r>
          </a:p>
          <a:p>
            <a:pPr algn="just"/>
            <a:endParaRPr lang="en-GB" dirty="0">
              <a:latin typeface="Comic Sans MS" panose="030F0702030302020204" pitchFamily="66" charset="0"/>
            </a:endParaRPr>
          </a:p>
          <a:p>
            <a:pPr algn="just"/>
            <a:r>
              <a:rPr lang="en-GB" dirty="0">
                <a:latin typeface="Comic Sans MS" panose="030F0702030302020204" pitchFamily="66" charset="0"/>
              </a:rPr>
              <a:t>Pond dipping is a great way to find out about biodiversity </a:t>
            </a:r>
            <a:r>
              <a:rPr lang="en-GB" i="1" dirty="0">
                <a:latin typeface="Comic Sans MS" panose="030F0702030302020204" pitchFamily="66" charset="0"/>
              </a:rPr>
              <a:t>(risk assessment required).</a:t>
            </a:r>
          </a:p>
          <a:p>
            <a:endParaRPr lang="en-GB" dirty="0">
              <a:latin typeface="Comic Sans MS" panose="030F0702030302020204" pitchFamily="66" charset="0"/>
            </a:endParaRPr>
          </a:p>
        </p:txBody>
      </p:sp>
      <p:pic>
        <p:nvPicPr>
          <p:cNvPr id="8" name="Picture 7">
            <a:extLst>
              <a:ext uri="{FF2B5EF4-FFF2-40B4-BE49-F238E27FC236}">
                <a16:creationId xmlns:a16="http://schemas.microsoft.com/office/drawing/2014/main" id="{DBEECCD1-A0A0-4B85-BEFF-450188454BFB}"/>
              </a:ext>
            </a:extLst>
          </p:cNvPr>
          <p:cNvPicPr>
            <a:picLocks noChangeAspect="1"/>
          </p:cNvPicPr>
          <p:nvPr/>
        </p:nvPicPr>
        <p:blipFill>
          <a:blip r:embed="rId4"/>
          <a:stretch>
            <a:fillRect/>
          </a:stretch>
        </p:blipFill>
        <p:spPr>
          <a:xfrm>
            <a:off x="6569068" y="788501"/>
            <a:ext cx="1524939" cy="1146855"/>
          </a:xfrm>
          <a:prstGeom prst="rect">
            <a:avLst/>
          </a:prstGeom>
        </p:spPr>
      </p:pic>
      <p:pic>
        <p:nvPicPr>
          <p:cNvPr id="9" name="Picture 8">
            <a:extLst>
              <a:ext uri="{FF2B5EF4-FFF2-40B4-BE49-F238E27FC236}">
                <a16:creationId xmlns:a16="http://schemas.microsoft.com/office/drawing/2014/main" id="{F76B8E0C-4FF5-4E8A-B283-0E6532D0722F}"/>
              </a:ext>
            </a:extLst>
          </p:cNvPr>
          <p:cNvPicPr>
            <a:picLocks noChangeAspect="1"/>
          </p:cNvPicPr>
          <p:nvPr/>
        </p:nvPicPr>
        <p:blipFill>
          <a:blip r:embed="rId5"/>
          <a:stretch>
            <a:fillRect/>
          </a:stretch>
        </p:blipFill>
        <p:spPr>
          <a:xfrm>
            <a:off x="5004048" y="987574"/>
            <a:ext cx="1078740" cy="1516978"/>
          </a:xfrm>
          <a:prstGeom prst="rect">
            <a:avLst/>
          </a:prstGeom>
        </p:spPr>
      </p:pic>
    </p:spTree>
    <p:extLst>
      <p:ext uri="{BB962C8B-B14F-4D97-AF65-F5344CB8AC3E}">
        <p14:creationId xmlns:p14="http://schemas.microsoft.com/office/powerpoint/2010/main" val="242782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411510"/>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457200" y="286817"/>
            <a:ext cx="8363272" cy="4524315"/>
          </a:xfrm>
          <a:prstGeom prst="rect">
            <a:avLst/>
          </a:prstGeom>
          <a:noFill/>
        </p:spPr>
        <p:txBody>
          <a:bodyPr wrap="square" rtlCol="0">
            <a:spAutoFit/>
          </a:bodyPr>
          <a:lstStyle/>
          <a:p>
            <a:pPr algn="ctr"/>
            <a:r>
              <a:rPr lang="en-GB" b="1" u="sng" dirty="0">
                <a:latin typeface="Comic Sans MS" panose="030F0702030302020204" pitchFamily="66" charset="0"/>
              </a:rPr>
              <a:t>Activity: Minibeast hunt!</a:t>
            </a:r>
          </a:p>
          <a:p>
            <a:pPr algn="ctr"/>
            <a:endParaRPr lang="en-GB" b="1" u="sng" dirty="0">
              <a:latin typeface="Comic Sans MS" panose="030F0702030302020204" pitchFamily="66" charset="0"/>
            </a:endParaRPr>
          </a:p>
          <a:p>
            <a:pPr algn="just"/>
            <a:r>
              <a:rPr lang="en-GB" sz="1400" dirty="0">
                <a:latin typeface="Comic Sans MS" panose="030F0702030302020204" pitchFamily="66" charset="0"/>
              </a:rPr>
              <a:t>Go for a minibeast hunt in the school grounds! Choose different areas of the school ground. Encourage the children to select the right equipment for sampling and observing. </a:t>
            </a:r>
          </a:p>
          <a:p>
            <a:pPr algn="just"/>
            <a:endParaRPr lang="en-GB" sz="1400" dirty="0">
              <a:latin typeface="Comic Sans MS" panose="030F0702030302020204" pitchFamily="66" charset="0"/>
            </a:endParaRPr>
          </a:p>
          <a:p>
            <a:pPr algn="just"/>
            <a:r>
              <a:rPr lang="en-GB" sz="1400" dirty="0">
                <a:latin typeface="Comic Sans MS" panose="030F0702030302020204" pitchFamily="66" charset="0"/>
              </a:rPr>
              <a:t>Sample and observe the areas sensitively and handle living things carefully and ensure that any living things are returned to their environment. The children should record what they find using e.g. photographs, sketches, lists etc. </a:t>
            </a:r>
          </a:p>
          <a:p>
            <a:pPr algn="just"/>
            <a:endParaRPr lang="en-GB" sz="1400" dirty="0">
              <a:latin typeface="Comic Sans MS" panose="030F0702030302020204" pitchFamily="66" charset="0"/>
            </a:endParaRPr>
          </a:p>
          <a:p>
            <a:pPr algn="just"/>
            <a:r>
              <a:rPr lang="en-GB" sz="1400" dirty="0">
                <a:latin typeface="Comic Sans MS" panose="030F0702030302020204" pitchFamily="66" charset="0"/>
              </a:rPr>
              <a:t>Remind the children that common land invertebrates (minibeasts) can be divided into worms, molluscs (including snails and slugs), and arthropods (all minibeasts with jointed limbs).  Remind them of the 4 main groups of arthropods: insects (6 legs), arachnids (8 legs), myriapods (centipedes and millipedes – 1 or 2 pairs of legs per segment) and crustaceans (five and ten pairs  of legs – e.g. woodlice). </a:t>
            </a:r>
          </a:p>
          <a:p>
            <a:pPr algn="just"/>
            <a:endParaRPr lang="en-GB" sz="1400" dirty="0">
              <a:latin typeface="Comic Sans MS" panose="030F0702030302020204" pitchFamily="66" charset="0"/>
            </a:endParaRPr>
          </a:p>
          <a:p>
            <a:pPr algn="just"/>
            <a:r>
              <a:rPr lang="en-GB" sz="1400" dirty="0">
                <a:latin typeface="Comic Sans MS" panose="030F0702030302020204" pitchFamily="66" charset="0"/>
              </a:rPr>
              <a:t>Sort the collection based on these criteria. Looking closely is important; one of the keys skills for scientists is the skill of observation! Being able to observe the world around you, use your senses to experience it, and record what you observe are key skills for all types of scientists!</a:t>
            </a:r>
          </a:p>
          <a:p>
            <a:pPr algn="just"/>
            <a:endParaRPr lang="en-GB" sz="1400" dirty="0">
              <a:latin typeface="Comic Sans MS" panose="030F0702030302020204" pitchFamily="66" charset="0"/>
            </a:endParaRPr>
          </a:p>
          <a:p>
            <a:pPr algn="just"/>
            <a:r>
              <a:rPr lang="en-GB" sz="1400" dirty="0">
                <a:latin typeface="Comic Sans MS" panose="030F0702030302020204" pitchFamily="66" charset="0"/>
              </a:rPr>
              <a:t>There is lots of opportunity to include Maths (data handling) here too.</a:t>
            </a:r>
          </a:p>
        </p:txBody>
      </p:sp>
    </p:spTree>
    <p:extLst>
      <p:ext uri="{BB962C8B-B14F-4D97-AF65-F5344CB8AC3E}">
        <p14:creationId xmlns:p14="http://schemas.microsoft.com/office/powerpoint/2010/main" val="2493346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89121A5C-7122-4180-B6BE-D8C9E467FB30}"/>
              </a:ext>
            </a:extLst>
          </p:cNvPr>
          <p:cNvSpPr txBox="1"/>
          <p:nvPr/>
        </p:nvSpPr>
        <p:spPr>
          <a:xfrm>
            <a:off x="535943" y="160060"/>
            <a:ext cx="8280920" cy="3016210"/>
          </a:xfrm>
          <a:prstGeom prst="rect">
            <a:avLst/>
          </a:prstGeom>
          <a:noFill/>
        </p:spPr>
        <p:txBody>
          <a:bodyPr wrap="square" rtlCol="0">
            <a:spAutoFit/>
          </a:bodyPr>
          <a:lstStyle/>
          <a:p>
            <a:r>
              <a:rPr lang="en-GB" b="1" u="sng" dirty="0">
                <a:latin typeface="Comic Sans MS" panose="030F0702030302020204" pitchFamily="66" charset="0"/>
              </a:rPr>
              <a:t>Activities: </a:t>
            </a:r>
          </a:p>
          <a:p>
            <a:endParaRPr lang="en-GB" b="1" u="sng" dirty="0">
              <a:latin typeface="Comic Sans MS" panose="030F0702030302020204" pitchFamily="66" charset="0"/>
            </a:endParaRPr>
          </a:p>
          <a:p>
            <a:pPr marL="285750" indent="-285750">
              <a:buFont typeface="Wingdings" panose="05000000000000000000" pitchFamily="2" charset="2"/>
              <a:buChar char="q"/>
            </a:pPr>
            <a:r>
              <a:rPr lang="en-GB" sz="1600" dirty="0">
                <a:latin typeface="Comic Sans MS" panose="030F0702030302020204" pitchFamily="66" charset="0"/>
              </a:rPr>
              <a:t>Children could research a chosen animal, including  it’s classification, and create a fact file, or write a non chronological report.</a:t>
            </a:r>
          </a:p>
          <a:p>
            <a:endParaRPr lang="en-GB" sz="1600" dirty="0">
              <a:latin typeface="Comic Sans MS" panose="030F0702030302020204" pitchFamily="66" charset="0"/>
            </a:endParaRPr>
          </a:p>
          <a:p>
            <a:pPr marL="285750" indent="-285750">
              <a:buFont typeface="Wingdings" panose="05000000000000000000" pitchFamily="2" charset="2"/>
              <a:buChar char="q"/>
            </a:pPr>
            <a:r>
              <a:rPr lang="en-GB" sz="1600" dirty="0">
                <a:latin typeface="Comic Sans MS" panose="030F0702030302020204" pitchFamily="66" charset="0"/>
              </a:rPr>
              <a:t>They could research an unusual living thing to find out how it is classified and where in the world it is from (habitat and location).</a:t>
            </a:r>
          </a:p>
          <a:p>
            <a:endParaRPr lang="en-GB" sz="1400" dirty="0">
              <a:latin typeface="Comic Sans MS" panose="030F0702030302020204" pitchFamily="66" charset="0"/>
              <a:hlinkClick r:id="rId4"/>
            </a:endParaRPr>
          </a:p>
          <a:p>
            <a:r>
              <a:rPr lang="en-GB" sz="1400" dirty="0">
                <a:latin typeface="Comic Sans MS" panose="030F0702030302020204" pitchFamily="66" charset="0"/>
                <a:hlinkClick r:id="rId4"/>
              </a:rPr>
              <a:t>https://listverse.com/2012/12/12/10-incredible-recently-discovered-animals/</a:t>
            </a:r>
          </a:p>
          <a:p>
            <a:endParaRPr lang="en-GB" sz="1400" dirty="0">
              <a:latin typeface="Comic Sans MS" panose="030F0702030302020204" pitchFamily="66" charset="0"/>
              <a:hlinkClick r:id="rId4"/>
            </a:endParaRPr>
          </a:p>
          <a:p>
            <a:r>
              <a:rPr lang="en-GB" sz="1400" dirty="0">
                <a:latin typeface="Comic Sans MS" panose="030F0702030302020204" pitchFamily="66" charset="0"/>
                <a:hlinkClick r:id="rId4"/>
              </a:rPr>
              <a:t>7 New Animals Discovered in 2021 So Far | Discover Magazine</a:t>
            </a:r>
            <a:endParaRPr lang="en-GB" sz="1400" dirty="0">
              <a:latin typeface="Comic Sans MS" panose="030F0702030302020204" pitchFamily="66" charset="0"/>
            </a:endParaRPr>
          </a:p>
          <a:p>
            <a:pPr algn="just"/>
            <a:endParaRPr lang="en-GB" dirty="0"/>
          </a:p>
        </p:txBody>
      </p:sp>
      <p:sp>
        <p:nvSpPr>
          <p:cNvPr id="9" name="TextBox 8">
            <a:extLst>
              <a:ext uri="{FF2B5EF4-FFF2-40B4-BE49-F238E27FC236}">
                <a16:creationId xmlns:a16="http://schemas.microsoft.com/office/drawing/2014/main" id="{E01C6D54-66D8-4EFB-972F-FE6D0B6C2169}"/>
              </a:ext>
            </a:extLst>
          </p:cNvPr>
          <p:cNvSpPr txBox="1"/>
          <p:nvPr/>
        </p:nvSpPr>
        <p:spPr>
          <a:xfrm>
            <a:off x="624665" y="3708118"/>
            <a:ext cx="8192198" cy="1107996"/>
          </a:xfrm>
          <a:prstGeom prst="rect">
            <a:avLst/>
          </a:prstGeom>
          <a:noFill/>
        </p:spPr>
        <p:txBody>
          <a:bodyPr wrap="square">
            <a:spAutoFit/>
          </a:bodyPr>
          <a:lstStyle/>
          <a:p>
            <a:pPr algn="just"/>
            <a:r>
              <a:rPr lang="en-GB" sz="1100" dirty="0">
                <a:latin typeface="Comic Sans MS" panose="030F0702030302020204" pitchFamily="66" charset="0"/>
              </a:rPr>
              <a:t>Links to: </a:t>
            </a:r>
          </a:p>
          <a:p>
            <a:pPr algn="just"/>
            <a:r>
              <a:rPr lang="en-GB" sz="1100" i="1" dirty="0">
                <a:latin typeface="Comic Sans MS" panose="030F0702030302020204" pitchFamily="66" charset="0"/>
              </a:rPr>
              <a:t>Using what I know about the features of different types of texts, I can find, select and sort information from a variety of sources and use this for different purposes. </a:t>
            </a:r>
            <a:r>
              <a:rPr lang="en-GB" sz="1100" b="1" i="1" dirty="0">
                <a:solidFill>
                  <a:srgbClr val="FF0000"/>
                </a:solidFill>
                <a:latin typeface="Comic Sans MS" panose="030F0702030302020204" pitchFamily="66" charset="0"/>
              </a:rPr>
              <a:t>LIT 2-14a</a:t>
            </a:r>
          </a:p>
          <a:p>
            <a:pPr algn="just"/>
            <a:endParaRPr lang="en-GB" sz="1100" i="1" dirty="0">
              <a:latin typeface="Comic Sans MS" panose="030F0702030302020204" pitchFamily="66" charset="0"/>
            </a:endParaRPr>
          </a:p>
          <a:p>
            <a:pPr algn="just"/>
            <a:r>
              <a:rPr lang="en-GB" sz="1100" i="1" dirty="0">
                <a:latin typeface="Comic Sans MS" panose="030F0702030302020204" pitchFamily="66" charset="0"/>
              </a:rPr>
              <a:t>By considering the type of text I am creating, I can select ideas and relevant information, organise these in an appropriate way for my purpose and use suitable vocabulary for my audience. </a:t>
            </a:r>
            <a:r>
              <a:rPr lang="en-GB" sz="1100" b="1" i="1" dirty="0">
                <a:solidFill>
                  <a:srgbClr val="FF0000"/>
                </a:solidFill>
                <a:latin typeface="Comic Sans MS" panose="030F0702030302020204" pitchFamily="66" charset="0"/>
              </a:rPr>
              <a:t>LIT 2-26a</a:t>
            </a:r>
          </a:p>
        </p:txBody>
      </p:sp>
      <p:pic>
        <p:nvPicPr>
          <p:cNvPr id="10" name="Picture 9">
            <a:extLst>
              <a:ext uri="{FF2B5EF4-FFF2-40B4-BE49-F238E27FC236}">
                <a16:creationId xmlns:a16="http://schemas.microsoft.com/office/drawing/2014/main" id="{54BDEBA3-3159-48BB-9A7E-1A997640CB08}"/>
              </a:ext>
            </a:extLst>
          </p:cNvPr>
          <p:cNvPicPr>
            <a:picLocks noChangeAspect="1"/>
          </p:cNvPicPr>
          <p:nvPr/>
        </p:nvPicPr>
        <p:blipFill>
          <a:blip r:embed="rId5"/>
          <a:stretch>
            <a:fillRect/>
          </a:stretch>
        </p:blipFill>
        <p:spPr>
          <a:xfrm>
            <a:off x="7261773" y="2004978"/>
            <a:ext cx="1540728" cy="909282"/>
          </a:xfrm>
          <a:prstGeom prst="rect">
            <a:avLst/>
          </a:prstGeom>
        </p:spPr>
      </p:pic>
      <p:pic>
        <p:nvPicPr>
          <p:cNvPr id="11" name="Picture 10">
            <a:extLst>
              <a:ext uri="{FF2B5EF4-FFF2-40B4-BE49-F238E27FC236}">
                <a16:creationId xmlns:a16="http://schemas.microsoft.com/office/drawing/2014/main" id="{7EADF286-53D4-49AD-B39A-160C355252FD}"/>
              </a:ext>
            </a:extLst>
          </p:cNvPr>
          <p:cNvPicPr>
            <a:picLocks noChangeAspect="1"/>
          </p:cNvPicPr>
          <p:nvPr/>
        </p:nvPicPr>
        <p:blipFill>
          <a:blip r:embed="rId6"/>
          <a:stretch>
            <a:fillRect/>
          </a:stretch>
        </p:blipFill>
        <p:spPr>
          <a:xfrm>
            <a:off x="5948391" y="2631247"/>
            <a:ext cx="1296144" cy="1122775"/>
          </a:xfrm>
          <a:prstGeom prst="rect">
            <a:avLst/>
          </a:prstGeom>
        </p:spPr>
      </p:pic>
      <p:sp>
        <p:nvSpPr>
          <p:cNvPr id="12" name="TextBox 11">
            <a:extLst>
              <a:ext uri="{FF2B5EF4-FFF2-40B4-BE49-F238E27FC236}">
                <a16:creationId xmlns:a16="http://schemas.microsoft.com/office/drawing/2014/main" id="{F4270C03-6003-4D9E-879B-36C66DFC4291}"/>
              </a:ext>
            </a:extLst>
          </p:cNvPr>
          <p:cNvSpPr txBox="1"/>
          <p:nvPr/>
        </p:nvSpPr>
        <p:spPr>
          <a:xfrm>
            <a:off x="4536143" y="3197017"/>
            <a:ext cx="1534601" cy="276999"/>
          </a:xfrm>
          <a:prstGeom prst="rect">
            <a:avLst/>
          </a:prstGeom>
          <a:noFill/>
        </p:spPr>
        <p:txBody>
          <a:bodyPr wrap="square" rtlCol="0">
            <a:spAutoFit/>
          </a:bodyPr>
          <a:lstStyle/>
          <a:p>
            <a:pPr algn="just"/>
            <a:r>
              <a:rPr lang="en-GB" sz="1200" b="1" dirty="0">
                <a:latin typeface="Comic Sans MS" panose="030F0702030302020204" pitchFamily="66" charset="0"/>
              </a:rPr>
              <a:t>Domed Land Snail</a:t>
            </a:r>
          </a:p>
        </p:txBody>
      </p:sp>
      <p:sp>
        <p:nvSpPr>
          <p:cNvPr id="13" name="TextBox 12">
            <a:extLst>
              <a:ext uri="{FF2B5EF4-FFF2-40B4-BE49-F238E27FC236}">
                <a16:creationId xmlns:a16="http://schemas.microsoft.com/office/drawing/2014/main" id="{F311B65F-2891-43C7-A032-044EE526B700}"/>
              </a:ext>
            </a:extLst>
          </p:cNvPr>
          <p:cNvSpPr txBox="1"/>
          <p:nvPr/>
        </p:nvSpPr>
        <p:spPr>
          <a:xfrm>
            <a:off x="7261249" y="2875984"/>
            <a:ext cx="1768029" cy="276999"/>
          </a:xfrm>
          <a:prstGeom prst="rect">
            <a:avLst/>
          </a:prstGeom>
          <a:noFill/>
        </p:spPr>
        <p:txBody>
          <a:bodyPr wrap="square" rtlCol="0">
            <a:spAutoFit/>
          </a:bodyPr>
          <a:lstStyle/>
          <a:p>
            <a:pPr algn="just"/>
            <a:r>
              <a:rPr lang="en-GB" sz="1200" b="1" dirty="0">
                <a:latin typeface="Comic Sans MS" panose="030F0702030302020204" pitchFamily="66" charset="0"/>
              </a:rPr>
              <a:t>Harry</a:t>
            </a:r>
            <a:r>
              <a:rPr lang="en-GB" sz="1100" b="1" dirty="0">
                <a:latin typeface="Comic Sans MS" panose="030F0702030302020204" pitchFamily="66" charset="0"/>
              </a:rPr>
              <a:t> Potter Spider</a:t>
            </a:r>
          </a:p>
        </p:txBody>
      </p:sp>
    </p:spTree>
    <p:extLst>
      <p:ext uri="{BB962C8B-B14F-4D97-AF65-F5344CB8AC3E}">
        <p14:creationId xmlns:p14="http://schemas.microsoft.com/office/powerpoint/2010/main" val="2481740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745232" y="411510"/>
            <a:ext cx="7859216" cy="3888431"/>
          </a:xfrm>
        </p:spPr>
        <p:txBody>
          <a:bodyPr>
            <a:normAutofit fontScale="85000" lnSpcReduction="10000"/>
          </a:bodyPr>
          <a:lstStyle/>
          <a:p>
            <a:pPr marL="0" indent="0">
              <a:buNone/>
            </a:pPr>
            <a:r>
              <a:rPr lang="en-GB" sz="1900" b="1" u="sng" dirty="0">
                <a:latin typeface="Comic Sans MS" panose="030F0702030302020204" pitchFamily="66" charset="0"/>
              </a:rPr>
              <a:t>Activity: to create, name an</a:t>
            </a:r>
            <a:r>
              <a:rPr lang="en-GB" sz="1900" b="1" u="sng" dirty="0">
                <a:latin typeface="Comic Sans MS" panose="030F0702030302020204" pitchFamily="66" charset="0"/>
                <a:hlinkClick r:id="rId3">
                  <a:extLst>
                    <a:ext uri="{A12FA001-AC4F-418D-AE19-62706E023703}">
                      <ahyp:hlinkClr xmlns:ahyp="http://schemas.microsoft.com/office/drawing/2018/hyperlinkcolor" val="tx"/>
                    </a:ext>
                  </a:extLst>
                </a:hlinkClick>
              </a:rPr>
              <a:t>d</a:t>
            </a:r>
            <a:r>
              <a:rPr lang="en-GB" sz="1900" b="1" u="sng" dirty="0">
                <a:latin typeface="Comic Sans MS" panose="030F0702030302020204" pitchFamily="66" charset="0"/>
              </a:rPr>
              <a:t> de</a:t>
            </a:r>
            <a:r>
              <a:rPr lang="en-GB" sz="1900" b="1" u="sng" dirty="0">
                <a:latin typeface="Comic Sans MS" panose="030F0702030302020204" pitchFamily="66" charset="0"/>
                <a:hlinkClick r:id="rId3">
                  <a:extLst>
                    <a:ext uri="{A12FA001-AC4F-418D-AE19-62706E023703}">
                      <ahyp:hlinkClr xmlns:ahyp="http://schemas.microsoft.com/office/drawing/2018/hyperlinkcolor" val="tx"/>
                    </a:ext>
                  </a:extLst>
                </a:hlinkClick>
              </a:rPr>
              <a:t>s</a:t>
            </a:r>
            <a:r>
              <a:rPr lang="en-GB" sz="1900" b="1" u="sng" dirty="0">
                <a:latin typeface="Comic Sans MS" panose="030F0702030302020204" pitchFamily="66" charset="0"/>
              </a:rPr>
              <a:t>cribe a new animal that sits within the classification of the animal kingdom</a:t>
            </a:r>
          </a:p>
          <a:p>
            <a:pPr marL="0" indent="0">
              <a:buNone/>
            </a:pPr>
            <a:endParaRPr lang="en-GB" sz="1800" b="1" u="sng" dirty="0">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lgn="just">
              <a:buNone/>
            </a:pPr>
            <a:r>
              <a:rPr lang="en-GB" sz="1800" dirty="0">
                <a:latin typeface="Comic Sans MS" panose="030F0702030302020204" pitchFamily="66" charset="0"/>
              </a:rPr>
              <a:t>Ask the children to imagine they have discovered an animal that has never been seen before. Ask them to create a labelled, detailed (technical) drawing of it, to name it, describe it and to classify it. </a:t>
            </a:r>
          </a:p>
          <a:p>
            <a:pPr marL="0" indent="0" algn="just">
              <a:buNone/>
            </a:pPr>
            <a:endParaRPr lang="en-GB" sz="1800" dirty="0">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lgn="just">
              <a:buNone/>
            </a:pPr>
            <a:r>
              <a:rPr lang="en-GB" sz="1800" dirty="0">
                <a:latin typeface="Comic Sans MS" panose="030F0702030302020204" pitchFamily="66" charset="0"/>
              </a:rPr>
              <a:t>This ‘new animal’ must fit within the animal classification system; the children  have to decide on the classification route based on the characteristics of their creature and create the unique/unusual  characteristics of their creature towards the end of that path. </a:t>
            </a:r>
          </a:p>
          <a:p>
            <a:pPr marL="0" indent="0" algn="just">
              <a:buNone/>
            </a:pPr>
            <a:endParaRPr lang="en-GB" sz="1800" dirty="0">
              <a:latin typeface="Comic Sans MS" panose="030F0702030302020204" pitchFamily="66" charset="0"/>
            </a:endParaRPr>
          </a:p>
          <a:p>
            <a:pPr marL="0" indent="0" algn="just">
              <a:buNone/>
            </a:pPr>
            <a:r>
              <a:rPr lang="en-GB" sz="1800" dirty="0">
                <a:latin typeface="Comic Sans MS" panose="030F0702030302020204" pitchFamily="66" charset="0"/>
              </a:rPr>
              <a:t>The children could start with a ‘basic’ animal, such as a dog and research it’s classification online, helping them to pinpoint the main characteristics of their creature. Then they could think about what they are going to add to it to give it some unique characteristics, including how it is uniquely adapted to its environment!</a:t>
            </a:r>
            <a:endParaRPr lang="en-GB" sz="1800" dirty="0">
              <a:latin typeface="Comic Sans MS" panose="030F0702030302020204" pitchFamily="66"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93959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48445"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9752"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03504" y="480197"/>
            <a:ext cx="3915949" cy="1008731"/>
          </a:xfrm>
        </p:spPr>
        <p:txBody>
          <a:bodyPr>
            <a:normAutofit/>
          </a:bodyPr>
          <a:lstStyle/>
          <a:p>
            <a:pPr>
              <a:lnSpc>
                <a:spcPct val="90000"/>
              </a:lnSpc>
            </a:pPr>
            <a:br>
              <a:rPr lang="en-GB" sz="2100" b="1">
                <a:latin typeface="Comic Sans MS" panose="030F0702030302020204" pitchFamily="66" charset="0"/>
              </a:rPr>
            </a:br>
            <a:br>
              <a:rPr lang="en-GB" sz="2100" b="1">
                <a:latin typeface="Comic Sans MS" panose="030F0702030302020204" pitchFamily="66" charset="0"/>
              </a:rPr>
            </a:br>
            <a:endParaRPr lang="en-GB" sz="2100" b="1">
              <a:latin typeface="Comic Sans MS" panose="030F0702030302020204" pitchFamily="66" charset="0"/>
            </a:endParaRPr>
          </a:p>
        </p:txBody>
      </p:sp>
      <p:pic>
        <p:nvPicPr>
          <p:cNvPr id="7" name="Picture 6">
            <a:extLst>
              <a:ext uri="{FF2B5EF4-FFF2-40B4-BE49-F238E27FC236}">
                <a16:creationId xmlns:a16="http://schemas.microsoft.com/office/drawing/2014/main" id="{D640D69A-420A-4DAD-B41D-0F0A4563E173}"/>
              </a:ext>
            </a:extLst>
          </p:cNvPr>
          <p:cNvPicPr>
            <a:picLocks noChangeAspect="1"/>
          </p:cNvPicPr>
          <p:nvPr/>
        </p:nvPicPr>
        <p:blipFill>
          <a:blip r:embed="rId3"/>
          <a:stretch>
            <a:fillRect/>
          </a:stretch>
        </p:blipFill>
        <p:spPr>
          <a:xfrm>
            <a:off x="5139414" y="2672161"/>
            <a:ext cx="3431760" cy="2077974"/>
          </a:xfrm>
          <a:prstGeom prst="rect">
            <a:avLst/>
          </a:prstGeom>
        </p:spPr>
      </p:pic>
      <p:pic>
        <p:nvPicPr>
          <p:cNvPr id="5" name="Picture 4">
            <a:extLst>
              <a:ext uri="{FF2B5EF4-FFF2-40B4-BE49-F238E27FC236}">
                <a16:creationId xmlns:a16="http://schemas.microsoft.com/office/drawing/2014/main" id="{4E4CC47F-9AC2-4092-B6EB-3BF2F43BB561}"/>
              </a:ext>
            </a:extLst>
          </p:cNvPr>
          <p:cNvPicPr>
            <a:picLocks noChangeAspect="1"/>
          </p:cNvPicPr>
          <p:nvPr/>
        </p:nvPicPr>
        <p:blipFill>
          <a:blip r:embed="rId4"/>
          <a:stretch>
            <a:fillRect/>
          </a:stretch>
        </p:blipFill>
        <p:spPr>
          <a:xfrm>
            <a:off x="5139414" y="279465"/>
            <a:ext cx="3513648" cy="1993995"/>
          </a:xfrm>
          <a:prstGeom prst="rect">
            <a:avLst/>
          </a:prstGeom>
        </p:spPr>
      </p:pic>
      <p:sp>
        <p:nvSpPr>
          <p:cNvPr id="9" name="TextBox 8">
            <a:extLst>
              <a:ext uri="{FF2B5EF4-FFF2-40B4-BE49-F238E27FC236}">
                <a16:creationId xmlns:a16="http://schemas.microsoft.com/office/drawing/2014/main" id="{A5FBF2D3-E434-478C-A325-64F76F85F6D4}"/>
              </a:ext>
            </a:extLst>
          </p:cNvPr>
          <p:cNvSpPr txBox="1"/>
          <p:nvPr/>
        </p:nvSpPr>
        <p:spPr>
          <a:xfrm>
            <a:off x="-1" y="-50202"/>
            <a:ext cx="4848445" cy="5478423"/>
          </a:xfrm>
          <a:prstGeom prst="rect">
            <a:avLst/>
          </a:prstGeom>
          <a:solidFill>
            <a:srgbClr val="D6EDBC"/>
          </a:solidFill>
        </p:spPr>
        <p:txBody>
          <a:bodyPr wrap="square" rtlCol="0">
            <a:spAutoFit/>
          </a:bodyPr>
          <a:lstStyle/>
          <a:p>
            <a:pPr algn="just"/>
            <a:endParaRPr lang="en-GB" sz="1600" b="1" u="sng" dirty="0">
              <a:solidFill>
                <a:schemeClr val="bg1"/>
              </a:solidFill>
              <a:latin typeface="Comic Sans MS" panose="030F0702030302020204" pitchFamily="66" charset="0"/>
            </a:endParaRPr>
          </a:p>
          <a:p>
            <a:pPr algn="just"/>
            <a:endParaRPr lang="en-GB" sz="1600" b="1" u="sng" dirty="0">
              <a:solidFill>
                <a:schemeClr val="bg1"/>
              </a:solidFill>
              <a:latin typeface="Comic Sans MS" panose="030F0702030302020204" pitchFamily="66" charset="0"/>
            </a:endParaRPr>
          </a:p>
          <a:p>
            <a:pPr algn="just"/>
            <a:r>
              <a:rPr lang="en-GB" sz="1600" b="1" u="sng" dirty="0">
                <a:solidFill>
                  <a:schemeClr val="bg1"/>
                </a:solidFill>
                <a:latin typeface="Comic Sans MS" panose="030F0702030302020204" pitchFamily="66" charset="0"/>
              </a:rPr>
              <a:t>Activity: to create, name and describe a new animal that sits within the classification of the Animal kingdom</a:t>
            </a:r>
          </a:p>
          <a:p>
            <a:pPr algn="just"/>
            <a:endParaRPr lang="en-GB" dirty="0">
              <a:solidFill>
                <a:schemeClr val="bg1"/>
              </a:solidFill>
              <a:latin typeface="Comic Sans MS" panose="030F0702030302020204" pitchFamily="66" charset="0"/>
            </a:endParaRPr>
          </a:p>
          <a:p>
            <a:pPr algn="just"/>
            <a:r>
              <a:rPr lang="en-GB" sz="1600" dirty="0">
                <a:solidFill>
                  <a:schemeClr val="bg1"/>
                </a:solidFill>
                <a:latin typeface="Comic Sans MS" panose="030F0702030302020204" pitchFamily="66" charset="0"/>
              </a:rPr>
              <a:t>An example of this approach is the comparison of the classification of a horse to the mythical unicorn.</a:t>
            </a:r>
          </a:p>
          <a:p>
            <a:pPr algn="just"/>
            <a:endParaRPr lang="en-GB" sz="1600" dirty="0">
              <a:solidFill>
                <a:schemeClr val="bg1"/>
              </a:solidFill>
              <a:latin typeface="Comic Sans MS" panose="030F0702030302020204" pitchFamily="66" charset="0"/>
            </a:endParaRPr>
          </a:p>
          <a:p>
            <a:pPr algn="just"/>
            <a:r>
              <a:rPr lang="en-GB" sz="1600" dirty="0">
                <a:solidFill>
                  <a:schemeClr val="bg1"/>
                </a:solidFill>
                <a:latin typeface="Comic Sans MS" panose="030F0702030302020204" pitchFamily="66" charset="0"/>
              </a:rPr>
              <a:t>The children could write a non chronological report about their  imaginary creature. </a:t>
            </a:r>
          </a:p>
          <a:p>
            <a:pPr algn="just"/>
            <a:endParaRPr lang="en-GB" sz="1200" b="1" dirty="0">
              <a:solidFill>
                <a:schemeClr val="bg1"/>
              </a:solidFill>
              <a:latin typeface="Comic Sans MS" panose="030F0702030302020204" pitchFamily="66" charset="0"/>
            </a:endParaRPr>
          </a:p>
          <a:p>
            <a:pPr algn="just"/>
            <a:endParaRPr lang="en-GB" sz="1200" b="1" dirty="0">
              <a:solidFill>
                <a:schemeClr val="bg1"/>
              </a:solidFill>
              <a:latin typeface="Comic Sans MS" panose="030F0702030302020204" pitchFamily="66" charset="0"/>
            </a:endParaRPr>
          </a:p>
          <a:p>
            <a:pPr algn="just"/>
            <a:r>
              <a:rPr lang="en-GB" sz="1200" b="1" dirty="0">
                <a:solidFill>
                  <a:schemeClr val="bg1"/>
                </a:solidFill>
                <a:latin typeface="Comic Sans MS" panose="030F0702030302020204" pitchFamily="66" charset="0"/>
              </a:rPr>
              <a:t>Links to: </a:t>
            </a:r>
          </a:p>
          <a:p>
            <a:pPr algn="just"/>
            <a:r>
              <a:rPr lang="en-GB" sz="1200" i="1" dirty="0">
                <a:solidFill>
                  <a:schemeClr val="bg1"/>
                </a:solidFill>
                <a:latin typeface="Comic Sans MS" panose="030F0702030302020204" pitchFamily="66" charset="0"/>
              </a:rPr>
              <a:t>Using what I know about the features of different types of texts, I can find, select and sort information from a variety of sources and use this for different purposes. </a:t>
            </a:r>
            <a:r>
              <a:rPr lang="en-GB" sz="1200" b="1" i="1" dirty="0">
                <a:solidFill>
                  <a:srgbClr val="FF0000"/>
                </a:solidFill>
                <a:latin typeface="Comic Sans MS" panose="030F0702030302020204" pitchFamily="66" charset="0"/>
              </a:rPr>
              <a:t>LIT 2-14a</a:t>
            </a:r>
          </a:p>
          <a:p>
            <a:pPr algn="just"/>
            <a:endParaRPr lang="en-GB" sz="1200" b="0" i="1" dirty="0">
              <a:solidFill>
                <a:srgbClr val="000000"/>
              </a:solidFill>
              <a:effectLst/>
              <a:latin typeface="Comic Sans MS" panose="030F0702030302020204" pitchFamily="66" charset="0"/>
            </a:endParaRPr>
          </a:p>
          <a:p>
            <a:pPr algn="just"/>
            <a:r>
              <a:rPr lang="en-GB" sz="1200" b="0" i="1" dirty="0">
                <a:solidFill>
                  <a:srgbClr val="000000"/>
                </a:solidFill>
                <a:effectLst/>
                <a:latin typeface="Comic Sans MS" panose="030F0702030302020204" pitchFamily="66" charset="0"/>
              </a:rPr>
              <a:t>By considering the type of text I am creating, I can select ideas and relevant information, organise these in an appropriate way for my purpose and use suitable vocabulary for my audience. </a:t>
            </a:r>
          </a:p>
          <a:p>
            <a:pPr algn="just"/>
            <a:r>
              <a:rPr lang="en-GB" sz="1200" i="1" dirty="0">
                <a:solidFill>
                  <a:srgbClr val="000000"/>
                </a:solidFill>
                <a:latin typeface="Comic Sans MS" panose="030F0702030302020204" pitchFamily="66" charset="0"/>
              </a:rPr>
              <a:t>				    </a:t>
            </a:r>
            <a:r>
              <a:rPr lang="en-GB" sz="1200" b="1" i="1" dirty="0">
                <a:solidFill>
                  <a:srgbClr val="FF0000"/>
                </a:solidFill>
                <a:effectLst/>
                <a:latin typeface="Comic Sans MS" panose="030F0702030302020204" pitchFamily="66" charset="0"/>
              </a:rPr>
              <a:t>LIT 2-26a</a:t>
            </a:r>
          </a:p>
          <a:p>
            <a:pPr algn="just"/>
            <a:endParaRPr lang="en-GB" sz="1200" b="1" i="1" dirty="0">
              <a:solidFill>
                <a:srgbClr val="FF0000"/>
              </a:solidFill>
              <a:effectLst/>
              <a:latin typeface="Comic Sans MS" panose="030F0702030302020204" pitchFamily="66" charset="0"/>
            </a:endParaRPr>
          </a:p>
        </p:txBody>
      </p:sp>
    </p:spTree>
    <p:extLst>
      <p:ext uri="{BB962C8B-B14F-4D97-AF65-F5344CB8AC3E}">
        <p14:creationId xmlns:p14="http://schemas.microsoft.com/office/powerpoint/2010/main" val="397125387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What is ‘biodiversity’?</a:t>
            </a:r>
          </a:p>
        </p:txBody>
      </p:sp>
      <p:sp>
        <p:nvSpPr>
          <p:cNvPr id="3" name="Content Placeholder 2"/>
          <p:cNvSpPr>
            <a:spLocks noGrp="1"/>
          </p:cNvSpPr>
          <p:nvPr>
            <p:ph idx="1"/>
          </p:nvPr>
        </p:nvSpPr>
        <p:spPr>
          <a:xfrm>
            <a:off x="457200" y="1200150"/>
            <a:ext cx="8229600" cy="3675855"/>
          </a:xfrm>
        </p:spPr>
        <p:txBody>
          <a:bodyPr>
            <a:normAutofit/>
          </a:bodyPr>
          <a:lstStyle/>
          <a:p>
            <a:pPr marL="0" indent="0" algn="just">
              <a:buNone/>
            </a:pPr>
            <a:r>
              <a:rPr lang="en-GB" sz="2600" dirty="0">
                <a:latin typeface="Comic Sans MS" panose="030F0702030302020204" pitchFamily="66" charset="0"/>
              </a:rPr>
              <a:t>Biodiversity is all the different kinds of life you’ll find in one area—animals, plants, fungi, and even microorganisms like bacteria that make up our natural world. Each of these work together in ecosystems, like an intricate web, to maintain balance and support life. Biodiversity supports everything in nature that we need to survive: food, clean water, medicine, and shelter.</a:t>
            </a:r>
          </a:p>
          <a:p>
            <a:pPr marL="0" indent="0">
              <a:buNone/>
            </a:pPr>
            <a:endParaRPr lang="en-GB" dirty="0"/>
          </a:p>
        </p:txBody>
      </p:sp>
    </p:spTree>
    <p:extLst>
      <p:ext uri="{BB962C8B-B14F-4D97-AF65-F5344CB8AC3E}">
        <p14:creationId xmlns:p14="http://schemas.microsoft.com/office/powerpoint/2010/main" val="2462691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pic>
        <p:nvPicPr>
          <p:cNvPr id="4" name="Picture 3">
            <a:extLst>
              <a:ext uri="{FF2B5EF4-FFF2-40B4-BE49-F238E27FC236}">
                <a16:creationId xmlns:a16="http://schemas.microsoft.com/office/drawing/2014/main" id="{C75B39F6-82A8-4C54-9A8A-CEC48818FF35}"/>
              </a:ext>
            </a:extLst>
          </p:cNvPr>
          <p:cNvPicPr>
            <a:picLocks noChangeAspect="1"/>
          </p:cNvPicPr>
          <p:nvPr/>
        </p:nvPicPr>
        <p:blipFill>
          <a:blip r:embed="rId4"/>
          <a:stretch>
            <a:fillRect/>
          </a:stretch>
        </p:blipFill>
        <p:spPr>
          <a:xfrm>
            <a:off x="3967635" y="35912"/>
            <a:ext cx="4852837" cy="4901609"/>
          </a:xfrm>
          <a:prstGeom prst="rect">
            <a:avLst/>
          </a:prstGeom>
        </p:spPr>
      </p:pic>
      <p:sp>
        <p:nvSpPr>
          <p:cNvPr id="5" name="TextBox 4">
            <a:extLst>
              <a:ext uri="{FF2B5EF4-FFF2-40B4-BE49-F238E27FC236}">
                <a16:creationId xmlns:a16="http://schemas.microsoft.com/office/drawing/2014/main" id="{D5D18489-8E39-49D9-9C53-D9D4057EF92E}"/>
              </a:ext>
            </a:extLst>
          </p:cNvPr>
          <p:cNvSpPr txBox="1"/>
          <p:nvPr/>
        </p:nvSpPr>
        <p:spPr>
          <a:xfrm>
            <a:off x="827584" y="555526"/>
            <a:ext cx="2736304" cy="1200329"/>
          </a:xfrm>
          <a:prstGeom prst="rect">
            <a:avLst/>
          </a:prstGeom>
          <a:noFill/>
        </p:spPr>
        <p:txBody>
          <a:bodyPr wrap="square" rtlCol="0">
            <a:spAutoFit/>
          </a:bodyPr>
          <a:lstStyle/>
          <a:p>
            <a:r>
              <a:rPr lang="en-GB" dirty="0">
                <a:latin typeface="Comic Sans MS" panose="030F0702030302020204" pitchFamily="66" charset="0"/>
              </a:rPr>
              <a:t>We have looked at the Animal Kingdom, now we are going to look at the </a:t>
            </a:r>
            <a:r>
              <a:rPr lang="en-GB" b="1" dirty="0">
                <a:latin typeface="Comic Sans MS" panose="030F0702030302020204" pitchFamily="66" charset="0"/>
              </a:rPr>
              <a:t>Plant Kingdom.</a:t>
            </a:r>
          </a:p>
        </p:txBody>
      </p:sp>
    </p:spTree>
    <p:extLst>
      <p:ext uri="{BB962C8B-B14F-4D97-AF65-F5344CB8AC3E}">
        <p14:creationId xmlns:p14="http://schemas.microsoft.com/office/powerpoint/2010/main" val="203525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r>
              <a:rPr lang="en-GB" sz="1800" b="1" u="sng" dirty="0">
                <a:latin typeface="Comic Sans MS" panose="030F0702030302020204" pitchFamily="66" charset="0"/>
              </a:rPr>
              <a:t>Suggested starter activity: grouping plants </a:t>
            </a:r>
          </a:p>
          <a:p>
            <a:pPr marL="0" indent="0">
              <a:buNone/>
            </a:pPr>
            <a:endParaRPr lang="en-GB" sz="1800" dirty="0">
              <a:latin typeface="Comic Sans MS" panose="030F0702030302020204" pitchFamily="66" charset="0"/>
            </a:endParaRPr>
          </a:p>
          <a:p>
            <a:pPr marL="0" indent="0">
              <a:buNone/>
            </a:pPr>
            <a:r>
              <a:rPr lang="en-GB" sz="1800" dirty="0">
                <a:latin typeface="Comic Sans MS" panose="030F0702030302020204" pitchFamily="66" charset="0"/>
              </a:rPr>
              <a:t>Ask children, in groups, to list as many plants as they can and then discuss the following questions: </a:t>
            </a:r>
          </a:p>
          <a:p>
            <a:pPr>
              <a:buFont typeface="Wingdings" panose="05000000000000000000" pitchFamily="2" charset="2"/>
              <a:buChar char="v"/>
            </a:pPr>
            <a:r>
              <a:rPr lang="en-GB" sz="1800" dirty="0">
                <a:latin typeface="Comic Sans MS" panose="030F0702030302020204" pitchFamily="66" charset="0"/>
              </a:rPr>
              <a:t>What characteristics do the plants all share? </a:t>
            </a:r>
          </a:p>
          <a:p>
            <a:pPr marL="0" indent="0">
              <a:buNone/>
            </a:pPr>
            <a:endParaRPr lang="en-GB" sz="1800" dirty="0">
              <a:latin typeface="Comic Sans MS" panose="030F0702030302020204" pitchFamily="66" charset="0"/>
            </a:endParaRPr>
          </a:p>
          <a:p>
            <a:pPr>
              <a:buFont typeface="Wingdings" panose="05000000000000000000" pitchFamily="2" charset="2"/>
              <a:buChar char="v"/>
            </a:pPr>
            <a:r>
              <a:rPr lang="en-GB" sz="1800" dirty="0">
                <a:latin typeface="Comic Sans MS" panose="030F0702030302020204" pitchFamily="66" charset="0"/>
              </a:rPr>
              <a:t>What differences are there?</a:t>
            </a:r>
          </a:p>
          <a:p>
            <a:pPr marL="0" indent="0">
              <a:buNone/>
            </a:pPr>
            <a:r>
              <a:rPr lang="en-GB" sz="1800" dirty="0">
                <a:latin typeface="Comic Sans MS" panose="030F0702030302020204" pitchFamily="66" charset="0"/>
              </a:rPr>
              <a:t> </a:t>
            </a:r>
          </a:p>
          <a:p>
            <a:pPr>
              <a:buFont typeface="Wingdings" panose="05000000000000000000" pitchFamily="2" charset="2"/>
              <a:buChar char="v"/>
            </a:pPr>
            <a:r>
              <a:rPr lang="en-GB" sz="1800" dirty="0">
                <a:latin typeface="Comic Sans MS" panose="030F0702030302020204" pitchFamily="66" charset="0"/>
              </a:rPr>
              <a:t>How are plants different to animals? </a:t>
            </a:r>
          </a:p>
          <a:p>
            <a:pPr marL="0" indent="0">
              <a:buNone/>
            </a:pPr>
            <a:endParaRPr lang="en-GB" sz="1800" dirty="0">
              <a:latin typeface="Comic Sans MS" panose="030F0702030302020204" pitchFamily="66" charset="0"/>
            </a:endParaRPr>
          </a:p>
          <a:p>
            <a:pPr>
              <a:buFont typeface="Wingdings" panose="05000000000000000000" pitchFamily="2" charset="2"/>
              <a:buChar char="v"/>
            </a:pPr>
            <a:r>
              <a:rPr lang="en-GB" sz="1800" dirty="0">
                <a:latin typeface="Comic Sans MS" panose="030F0702030302020204" pitchFamily="66" charset="0"/>
              </a:rPr>
              <a:t>Can they think of any simple ways of grouping them (drawing on previous learning or their own ideas)?</a:t>
            </a: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4" name="TextBox 3">
            <a:extLst>
              <a:ext uri="{FF2B5EF4-FFF2-40B4-BE49-F238E27FC236}">
                <a16:creationId xmlns:a16="http://schemas.microsoft.com/office/drawing/2014/main" id="{EE5A63E5-C2AB-46A9-9AA8-560E9621A0DB}"/>
              </a:ext>
            </a:extLst>
          </p:cNvPr>
          <p:cNvSpPr txBox="1"/>
          <p:nvPr/>
        </p:nvSpPr>
        <p:spPr>
          <a:xfrm>
            <a:off x="457200" y="197719"/>
            <a:ext cx="8363272" cy="615553"/>
          </a:xfrm>
          <a:prstGeom prst="rect">
            <a:avLst/>
          </a:prstGeom>
          <a:noFill/>
        </p:spPr>
        <p:txBody>
          <a:bodyPr wrap="square" rtlCol="0">
            <a:spAutoFit/>
          </a:bodyPr>
          <a:lstStyle/>
          <a:p>
            <a:pPr algn="ctr"/>
            <a:r>
              <a:rPr lang="en-GB" b="1" u="sng" dirty="0">
                <a:latin typeface="Comic Sans MS" panose="030F0702030302020204" pitchFamily="66" charset="0"/>
              </a:rPr>
              <a:t>Plant Kingdom: Classification</a:t>
            </a:r>
          </a:p>
          <a:p>
            <a:endParaRPr lang="en-GB" sz="16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8122978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EE5A63E5-C2AB-46A9-9AA8-560E9621A0DB}"/>
              </a:ext>
            </a:extLst>
          </p:cNvPr>
          <p:cNvSpPr txBox="1"/>
          <p:nvPr/>
        </p:nvSpPr>
        <p:spPr>
          <a:xfrm>
            <a:off x="457200" y="197719"/>
            <a:ext cx="8363272" cy="4801314"/>
          </a:xfrm>
          <a:prstGeom prst="rect">
            <a:avLst/>
          </a:prstGeom>
          <a:noFill/>
        </p:spPr>
        <p:txBody>
          <a:bodyPr wrap="square" rtlCol="0">
            <a:spAutoFit/>
          </a:bodyPr>
          <a:lstStyle/>
          <a:p>
            <a:pPr algn="ctr"/>
            <a:r>
              <a:rPr lang="en-GB" sz="1600" b="1" u="sng" dirty="0">
                <a:latin typeface="Comic Sans MS" panose="030F0702030302020204" pitchFamily="66" charset="0"/>
                <a:hlinkClick r:id="rId4">
                  <a:extLst>
                    <a:ext uri="{A12FA001-AC4F-418D-AE19-62706E023703}">
                      <ahyp:hlinkClr xmlns:ahyp="http://schemas.microsoft.com/office/drawing/2018/hyperlinkcolor" val="tx"/>
                    </a:ext>
                  </a:extLst>
                </a:hlinkClick>
              </a:rPr>
              <a:t>Plant Kingdom: Classification</a:t>
            </a:r>
          </a:p>
          <a:p>
            <a:endParaRPr lang="en-GB" sz="1600" dirty="0">
              <a:solidFill>
                <a:srgbClr val="0000FF"/>
              </a:solidFill>
              <a:latin typeface="Comic Sans MS" panose="030F0702030302020204" pitchFamily="66" charset="0"/>
              <a:hlinkClick r:id="rId4">
                <a:extLst>
                  <a:ext uri="{A12FA001-AC4F-418D-AE19-62706E023703}">
                    <ahyp:hlinkClr xmlns:ahyp="http://schemas.microsoft.com/office/drawing/2018/hyperlinkcolor" val="tx"/>
                  </a:ext>
                </a:extLst>
              </a:hlinkClick>
            </a:endParaRPr>
          </a:p>
          <a:p>
            <a:r>
              <a:rPr lang="en-GB" sz="1600" dirty="0">
                <a:solidFill>
                  <a:srgbClr val="0000FF"/>
                </a:solidFill>
                <a:latin typeface="Comic Sans MS" panose="030F0702030302020204" pitchFamily="66" charset="0"/>
                <a:hlinkClick r:id="rId4">
                  <a:extLst>
                    <a:ext uri="{A12FA001-AC4F-418D-AE19-62706E023703}">
                      <ahyp:hlinkClr xmlns:ahyp="http://schemas.microsoft.com/office/drawing/2018/hyperlinkcolor" val="tx"/>
                    </a:ext>
                  </a:extLst>
                </a:hlinkClick>
              </a:rPr>
              <a:t>https://www.bbc.co.uk/teach/class-clips-video/science-ks1-ks2-ivys-plant-workshop-classifying-and-grouping-plants/zh9jvk7</a:t>
            </a:r>
            <a:endParaRPr lang="en-GB" sz="1600" dirty="0">
              <a:latin typeface="Comic Sans MS" panose="030F0702030302020204" pitchFamily="66" charset="0"/>
            </a:endParaRPr>
          </a:p>
          <a:p>
            <a:endParaRPr lang="en-GB" sz="1600" dirty="0">
              <a:latin typeface="Comic Sans MS" panose="030F0702030302020204" pitchFamily="66" charset="0"/>
            </a:endParaRPr>
          </a:p>
          <a:p>
            <a:r>
              <a:rPr lang="en-GB" sz="1600" dirty="0">
                <a:latin typeface="Comic Sans MS" panose="030F0702030302020204" pitchFamily="66" charset="0"/>
              </a:rPr>
              <a:t>There are two main groups of plants: </a:t>
            </a:r>
            <a:r>
              <a:rPr lang="en-GB" sz="1600" b="1" dirty="0">
                <a:latin typeface="Comic Sans MS" panose="030F0702030302020204" pitchFamily="66" charset="0"/>
              </a:rPr>
              <a:t>Flowering</a:t>
            </a:r>
            <a:r>
              <a:rPr lang="en-GB" sz="1600" dirty="0">
                <a:latin typeface="Comic Sans MS" panose="030F0702030302020204" pitchFamily="66" charset="0"/>
              </a:rPr>
              <a:t> and </a:t>
            </a:r>
            <a:r>
              <a:rPr lang="en-GB" sz="1600" b="1" dirty="0">
                <a:latin typeface="Comic Sans MS" panose="030F0702030302020204" pitchFamily="66" charset="0"/>
              </a:rPr>
              <a:t>Non Flowering</a:t>
            </a:r>
          </a:p>
          <a:p>
            <a:endParaRPr lang="en-GB" sz="1600" dirty="0">
              <a:latin typeface="Comic Sans MS" panose="030F0702030302020204" pitchFamily="66" charset="0"/>
            </a:endParaRPr>
          </a:p>
          <a:p>
            <a:r>
              <a:rPr lang="en-GB" sz="1600" b="1" dirty="0">
                <a:latin typeface="Comic Sans MS" panose="030F0702030302020204" pitchFamily="66" charset="0"/>
              </a:rPr>
              <a:t>Flowering plants </a:t>
            </a:r>
            <a:r>
              <a:rPr lang="en-GB" sz="1600" dirty="0">
                <a:latin typeface="Comic Sans MS" panose="030F0702030302020204" pitchFamily="66" charset="0"/>
              </a:rPr>
              <a:t>reproduce by attracting pollinators (usually insects) using coloured and/or scented flowers. The pollinators help to spread the pollen between plants which results in fertilisation, followed by the production of a </a:t>
            </a:r>
            <a:r>
              <a:rPr lang="en-GB" sz="1600" b="1" dirty="0">
                <a:highlight>
                  <a:srgbClr val="FFFF00"/>
                </a:highlight>
                <a:latin typeface="Comic Sans MS" panose="030F0702030302020204" pitchFamily="66" charset="0"/>
              </a:rPr>
              <a:t>seed</a:t>
            </a:r>
            <a:r>
              <a:rPr lang="en-GB" sz="1600" dirty="0">
                <a:latin typeface="Comic Sans MS" panose="030F0702030302020204" pitchFamily="66" charset="0"/>
              </a:rPr>
              <a:t> which can grow into a new plant. The vast majority of plants are flowering plants.</a:t>
            </a:r>
          </a:p>
          <a:p>
            <a:endParaRPr lang="en-GB" sz="1600" b="1" dirty="0">
              <a:latin typeface="Comic Sans MS" panose="030F0702030302020204" pitchFamily="66" charset="0"/>
            </a:endParaRPr>
          </a:p>
          <a:p>
            <a:r>
              <a:rPr lang="en-GB" sz="1600" b="1" dirty="0">
                <a:latin typeface="Comic Sans MS" panose="030F0702030302020204" pitchFamily="66" charset="0"/>
              </a:rPr>
              <a:t>Non Flowering Plants </a:t>
            </a:r>
            <a:r>
              <a:rPr lang="en-GB" sz="1600" dirty="0">
                <a:latin typeface="Comic Sans MS" panose="030F0702030302020204" pitchFamily="66" charset="0"/>
              </a:rPr>
              <a:t>do not produce pollen. </a:t>
            </a:r>
            <a:r>
              <a:rPr lang="en-GB" sz="1600" dirty="0">
                <a:highlight>
                  <a:srgbClr val="FFFF00"/>
                </a:highlight>
                <a:latin typeface="Comic Sans MS" panose="030F0702030302020204" pitchFamily="66" charset="0"/>
              </a:rPr>
              <a:t>Some directly produce </a:t>
            </a:r>
            <a:r>
              <a:rPr lang="en-GB" sz="1600" b="1" dirty="0">
                <a:highlight>
                  <a:srgbClr val="FFFF00"/>
                </a:highlight>
                <a:latin typeface="Comic Sans MS" panose="030F0702030302020204" pitchFamily="66" charset="0"/>
              </a:rPr>
              <a:t>seeds</a:t>
            </a:r>
            <a:r>
              <a:rPr lang="en-GB" sz="1600" dirty="0">
                <a:highlight>
                  <a:srgbClr val="FFFF00"/>
                </a:highlight>
                <a:latin typeface="Comic Sans MS" panose="030F0702030302020204" pitchFamily="66" charset="0"/>
              </a:rPr>
              <a:t> </a:t>
            </a:r>
            <a:r>
              <a:rPr lang="en-GB" sz="1600" dirty="0">
                <a:latin typeface="Comic Sans MS" panose="030F0702030302020204" pitchFamily="66" charset="0"/>
              </a:rPr>
              <a:t>(conifers), others produce spores that are dispersed by the wind to new locations where they can grow into new plants (mosses, ferns).</a:t>
            </a:r>
          </a:p>
          <a:p>
            <a:endParaRPr lang="en-GB" sz="1600" dirty="0">
              <a:latin typeface="Comic Sans MS" panose="030F0702030302020204" pitchFamily="66" charset="0"/>
            </a:endParaRPr>
          </a:p>
          <a:p>
            <a:r>
              <a:rPr lang="en-GB" sz="1600" i="1" dirty="0">
                <a:latin typeface="Comic Sans MS" panose="030F0702030302020204" pitchFamily="66" charset="0"/>
              </a:rPr>
              <a:t>Interviews with plant groups: lesson starter </a:t>
            </a:r>
            <a:r>
              <a:rPr lang="en-GB" sz="1600" dirty="0">
                <a:latin typeface="Comic Sans MS" panose="030F0702030302020204" pitchFamily="66" charset="0"/>
                <a:hlinkClick r:id="rId5"/>
              </a:rPr>
              <a:t>Interviews with Plant Groups - Lesson starter - YouTube</a:t>
            </a:r>
            <a:endParaRPr lang="en-GB" sz="1600" dirty="0">
              <a:latin typeface="Comic Sans MS" panose="030F0702030302020204" pitchFamily="66" charset="0"/>
            </a:endParaRPr>
          </a:p>
          <a:p>
            <a:endParaRPr lang="en-GB" dirty="0"/>
          </a:p>
        </p:txBody>
      </p:sp>
    </p:spTree>
    <p:extLst>
      <p:ext uri="{BB962C8B-B14F-4D97-AF65-F5344CB8AC3E}">
        <p14:creationId xmlns:p14="http://schemas.microsoft.com/office/powerpoint/2010/main" val="602131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751671"/>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Title 1">
            <a:extLst>
              <a:ext uri="{FF2B5EF4-FFF2-40B4-BE49-F238E27FC236}">
                <a16:creationId xmlns:a16="http://schemas.microsoft.com/office/drawing/2014/main" id="{D6D3162F-F0E9-4CEB-81AF-2FF7F60426C2}"/>
              </a:ext>
            </a:extLst>
          </p:cNvPr>
          <p:cNvSpPr txBox="1">
            <a:spLocks/>
          </p:cNvSpPr>
          <p:nvPr/>
        </p:nvSpPr>
        <p:spPr>
          <a:xfrm>
            <a:off x="491612" y="105698"/>
            <a:ext cx="8229600" cy="6964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Comic Sans MS" charset="0"/>
                <a:ea typeface="Comic Sans MS" charset="0"/>
                <a:cs typeface="Comic Sans MS" charset="0"/>
              </a:rPr>
              <a:t>Simple Plant Classification</a:t>
            </a:r>
          </a:p>
        </p:txBody>
      </p:sp>
      <p:pic>
        <p:nvPicPr>
          <p:cNvPr id="4" name="Picture 3">
            <a:extLst>
              <a:ext uri="{FF2B5EF4-FFF2-40B4-BE49-F238E27FC236}">
                <a16:creationId xmlns:a16="http://schemas.microsoft.com/office/drawing/2014/main" id="{8255EE37-515B-4061-9CE0-6A362D5A1994}"/>
              </a:ext>
            </a:extLst>
          </p:cNvPr>
          <p:cNvPicPr>
            <a:picLocks noChangeAspect="1"/>
          </p:cNvPicPr>
          <p:nvPr/>
        </p:nvPicPr>
        <p:blipFill>
          <a:blip r:embed="rId4"/>
          <a:stretch>
            <a:fillRect/>
          </a:stretch>
        </p:blipFill>
        <p:spPr>
          <a:xfrm>
            <a:off x="35496" y="918807"/>
            <a:ext cx="9144000" cy="3862740"/>
          </a:xfrm>
          <a:prstGeom prst="rect">
            <a:avLst/>
          </a:prstGeom>
        </p:spPr>
      </p:pic>
      <p:sp>
        <p:nvSpPr>
          <p:cNvPr id="30" name="TextBox 29">
            <a:extLst>
              <a:ext uri="{FF2B5EF4-FFF2-40B4-BE49-F238E27FC236}">
                <a16:creationId xmlns:a16="http://schemas.microsoft.com/office/drawing/2014/main" id="{8D8D7C8F-0946-45ED-8C99-BF4535DDF8FF}"/>
              </a:ext>
            </a:extLst>
          </p:cNvPr>
          <p:cNvSpPr txBox="1"/>
          <p:nvPr/>
        </p:nvSpPr>
        <p:spPr>
          <a:xfrm>
            <a:off x="6234959" y="4422383"/>
            <a:ext cx="1080120" cy="307777"/>
          </a:xfrm>
          <a:prstGeom prst="rect">
            <a:avLst/>
          </a:prstGeom>
          <a:noFill/>
        </p:spPr>
        <p:txBody>
          <a:bodyPr wrap="square" rtlCol="0">
            <a:spAutoFit/>
          </a:bodyPr>
          <a:lstStyle/>
          <a:p>
            <a:r>
              <a:rPr lang="en-GB" sz="1400" b="1" dirty="0"/>
              <a:t>Liverworts</a:t>
            </a:r>
          </a:p>
        </p:txBody>
      </p:sp>
      <p:sp>
        <p:nvSpPr>
          <p:cNvPr id="31" name="TextBox 30">
            <a:extLst>
              <a:ext uri="{FF2B5EF4-FFF2-40B4-BE49-F238E27FC236}">
                <a16:creationId xmlns:a16="http://schemas.microsoft.com/office/drawing/2014/main" id="{12FFCC8A-A10A-487B-99D2-5741FACA3F87}"/>
              </a:ext>
            </a:extLst>
          </p:cNvPr>
          <p:cNvSpPr txBox="1"/>
          <p:nvPr/>
        </p:nvSpPr>
        <p:spPr>
          <a:xfrm>
            <a:off x="6865283" y="4267826"/>
            <a:ext cx="449796" cy="308446"/>
          </a:xfrm>
          <a:prstGeom prst="rect">
            <a:avLst/>
          </a:prstGeom>
          <a:noFill/>
        </p:spPr>
        <p:txBody>
          <a:bodyPr wrap="square" rtlCol="0">
            <a:spAutoFit/>
          </a:bodyPr>
          <a:lstStyle/>
          <a:p>
            <a:r>
              <a:rPr lang="en-GB" sz="1400" b="1" dirty="0"/>
              <a:t>&amp;</a:t>
            </a:r>
          </a:p>
        </p:txBody>
      </p:sp>
    </p:spTree>
    <p:extLst>
      <p:ext uri="{BB962C8B-B14F-4D97-AF65-F5344CB8AC3E}">
        <p14:creationId xmlns:p14="http://schemas.microsoft.com/office/powerpoint/2010/main" val="1211860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751671"/>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Title 1">
            <a:extLst>
              <a:ext uri="{FF2B5EF4-FFF2-40B4-BE49-F238E27FC236}">
                <a16:creationId xmlns:a16="http://schemas.microsoft.com/office/drawing/2014/main" id="{D6D3162F-F0E9-4CEB-81AF-2FF7F60426C2}"/>
              </a:ext>
            </a:extLst>
          </p:cNvPr>
          <p:cNvSpPr txBox="1">
            <a:spLocks/>
          </p:cNvSpPr>
          <p:nvPr/>
        </p:nvSpPr>
        <p:spPr>
          <a:xfrm>
            <a:off x="491612" y="105698"/>
            <a:ext cx="8229600" cy="69640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a:latin typeface="Comic Sans MS" charset="0"/>
                <a:ea typeface="Comic Sans MS" charset="0"/>
                <a:cs typeface="Comic Sans MS" charset="0"/>
              </a:rPr>
              <a:t>Simple Plant Classification</a:t>
            </a:r>
          </a:p>
        </p:txBody>
      </p:sp>
      <p:pic>
        <p:nvPicPr>
          <p:cNvPr id="4" name="Picture 3">
            <a:extLst>
              <a:ext uri="{FF2B5EF4-FFF2-40B4-BE49-F238E27FC236}">
                <a16:creationId xmlns:a16="http://schemas.microsoft.com/office/drawing/2014/main" id="{8255EE37-515B-4061-9CE0-6A362D5A1994}"/>
              </a:ext>
            </a:extLst>
          </p:cNvPr>
          <p:cNvPicPr>
            <a:picLocks noChangeAspect="1"/>
          </p:cNvPicPr>
          <p:nvPr/>
        </p:nvPicPr>
        <p:blipFill>
          <a:blip r:embed="rId4"/>
          <a:stretch>
            <a:fillRect/>
          </a:stretch>
        </p:blipFill>
        <p:spPr>
          <a:xfrm>
            <a:off x="0" y="902721"/>
            <a:ext cx="9144000" cy="3862740"/>
          </a:xfrm>
          <a:prstGeom prst="rect">
            <a:avLst/>
          </a:prstGeom>
        </p:spPr>
      </p:pic>
      <p:sp>
        <p:nvSpPr>
          <p:cNvPr id="11" name="Oval 10">
            <a:extLst>
              <a:ext uri="{FF2B5EF4-FFF2-40B4-BE49-F238E27FC236}">
                <a16:creationId xmlns:a16="http://schemas.microsoft.com/office/drawing/2014/main" id="{D2CF46E1-0F5A-490E-A0E6-AD5DD6ECC2B8}"/>
              </a:ext>
            </a:extLst>
          </p:cNvPr>
          <p:cNvSpPr/>
          <p:nvPr/>
        </p:nvSpPr>
        <p:spPr>
          <a:xfrm>
            <a:off x="1519126" y="2524646"/>
            <a:ext cx="1800200" cy="23762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23337C4-5BF3-43BB-8606-15C0F7B985FE}"/>
              </a:ext>
            </a:extLst>
          </p:cNvPr>
          <p:cNvSpPr/>
          <p:nvPr/>
        </p:nvSpPr>
        <p:spPr>
          <a:xfrm>
            <a:off x="3311705" y="2640668"/>
            <a:ext cx="4536504" cy="24108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CD99A164-AAB6-484B-8249-E975A175BDDC}"/>
              </a:ext>
            </a:extLst>
          </p:cNvPr>
          <p:cNvSpPr txBox="1"/>
          <p:nvPr/>
        </p:nvSpPr>
        <p:spPr>
          <a:xfrm>
            <a:off x="323528" y="1546553"/>
            <a:ext cx="2016224" cy="369332"/>
          </a:xfrm>
          <a:prstGeom prst="rect">
            <a:avLst/>
          </a:prstGeom>
          <a:noFill/>
        </p:spPr>
        <p:txBody>
          <a:bodyPr wrap="square" rtlCol="0">
            <a:spAutoFit/>
          </a:bodyPr>
          <a:lstStyle/>
          <a:p>
            <a:r>
              <a:rPr lang="en-GB" dirty="0">
                <a:latin typeface="Comic Sans MS" panose="030F0702030302020204" pitchFamily="66" charset="0"/>
              </a:rPr>
              <a:t>Flowering plants</a:t>
            </a:r>
          </a:p>
        </p:txBody>
      </p:sp>
      <p:cxnSp>
        <p:nvCxnSpPr>
          <p:cNvPr id="19" name="Straight Arrow Connector 18">
            <a:extLst>
              <a:ext uri="{FF2B5EF4-FFF2-40B4-BE49-F238E27FC236}">
                <a16:creationId xmlns:a16="http://schemas.microsoft.com/office/drawing/2014/main" id="{DDE79B2F-92AA-4A0C-BE5F-1E3B477BBEE1}"/>
              </a:ext>
            </a:extLst>
          </p:cNvPr>
          <p:cNvCxnSpPr>
            <a:cxnSpLocks/>
            <a:stCxn id="17" idx="2"/>
            <a:endCxn id="11" idx="1"/>
          </p:cNvCxnSpPr>
          <p:nvPr/>
        </p:nvCxnSpPr>
        <p:spPr>
          <a:xfrm>
            <a:off x="1331640" y="1915885"/>
            <a:ext cx="451119" cy="9567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80A92B6-79CF-4661-B94E-3DCADC95052F}"/>
              </a:ext>
            </a:extLst>
          </p:cNvPr>
          <p:cNvSpPr txBox="1"/>
          <p:nvPr/>
        </p:nvSpPr>
        <p:spPr>
          <a:xfrm>
            <a:off x="6912260" y="1474669"/>
            <a:ext cx="1908212" cy="646331"/>
          </a:xfrm>
          <a:prstGeom prst="rect">
            <a:avLst/>
          </a:prstGeom>
          <a:noFill/>
        </p:spPr>
        <p:txBody>
          <a:bodyPr wrap="square" rtlCol="0">
            <a:spAutoFit/>
          </a:bodyPr>
          <a:lstStyle/>
          <a:p>
            <a:r>
              <a:rPr lang="en-GB" dirty="0">
                <a:latin typeface="Comic Sans MS" panose="030F0702030302020204" pitchFamily="66" charset="0"/>
              </a:rPr>
              <a:t>Non flowering plants</a:t>
            </a:r>
          </a:p>
        </p:txBody>
      </p:sp>
      <p:cxnSp>
        <p:nvCxnSpPr>
          <p:cNvPr id="25" name="Straight Arrow Connector 24">
            <a:extLst>
              <a:ext uri="{FF2B5EF4-FFF2-40B4-BE49-F238E27FC236}">
                <a16:creationId xmlns:a16="http://schemas.microsoft.com/office/drawing/2014/main" id="{65ED1133-4C40-4AE9-B656-DBA61DE8DE85}"/>
              </a:ext>
            </a:extLst>
          </p:cNvPr>
          <p:cNvCxnSpPr>
            <a:cxnSpLocks/>
          </p:cNvCxnSpPr>
          <p:nvPr/>
        </p:nvCxnSpPr>
        <p:spPr>
          <a:xfrm flipH="1">
            <a:off x="7164341" y="2004978"/>
            <a:ext cx="648019" cy="8548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FC70621-04F6-4C51-A082-EEFD754E9D36}"/>
              </a:ext>
            </a:extLst>
          </p:cNvPr>
          <p:cNvSpPr txBox="1"/>
          <p:nvPr/>
        </p:nvSpPr>
        <p:spPr>
          <a:xfrm>
            <a:off x="6851057" y="4240779"/>
            <a:ext cx="313284" cy="338554"/>
          </a:xfrm>
          <a:prstGeom prst="rect">
            <a:avLst/>
          </a:prstGeom>
          <a:noFill/>
        </p:spPr>
        <p:txBody>
          <a:bodyPr wrap="square">
            <a:spAutoFit/>
          </a:bodyPr>
          <a:lstStyle/>
          <a:p>
            <a:r>
              <a:rPr lang="en-GB" sz="1600" b="1" dirty="0"/>
              <a:t>&amp;</a:t>
            </a:r>
          </a:p>
        </p:txBody>
      </p:sp>
      <p:pic>
        <p:nvPicPr>
          <p:cNvPr id="8" name="Picture 7">
            <a:extLst>
              <a:ext uri="{FF2B5EF4-FFF2-40B4-BE49-F238E27FC236}">
                <a16:creationId xmlns:a16="http://schemas.microsoft.com/office/drawing/2014/main" id="{D61DDD2A-DEDE-4F45-86F7-6AA62F2111D0}"/>
              </a:ext>
            </a:extLst>
          </p:cNvPr>
          <p:cNvPicPr>
            <a:picLocks noChangeAspect="1"/>
          </p:cNvPicPr>
          <p:nvPr/>
        </p:nvPicPr>
        <p:blipFill>
          <a:blip r:embed="rId5"/>
          <a:stretch>
            <a:fillRect/>
          </a:stretch>
        </p:blipFill>
        <p:spPr>
          <a:xfrm>
            <a:off x="6156176" y="4426496"/>
            <a:ext cx="1097375" cy="377985"/>
          </a:xfrm>
          <a:prstGeom prst="rect">
            <a:avLst/>
          </a:prstGeom>
        </p:spPr>
      </p:pic>
    </p:spTree>
    <p:extLst>
      <p:ext uri="{BB962C8B-B14F-4D97-AF65-F5344CB8AC3E}">
        <p14:creationId xmlns:p14="http://schemas.microsoft.com/office/powerpoint/2010/main" val="3193852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1907704" y="987574"/>
            <a:ext cx="5976664" cy="3888431"/>
          </a:xfrm>
        </p:spPr>
        <p:txBody>
          <a:bodyPr>
            <a:normAutofit/>
          </a:bodyPr>
          <a:lstStyle/>
          <a:p>
            <a:pPr marL="0" indent="0">
              <a:buNone/>
            </a:pPr>
            <a:endParaRPr lang="en-GB" sz="1800" dirty="0">
              <a:latin typeface="Comic Sans MS" panose="030F0702030302020204" pitchFamily="66" charset="0"/>
              <a:hlinkClick r:id="rId3"/>
            </a:endParaRPr>
          </a:p>
          <a:p>
            <a:pPr marL="457200" indent="-457200">
              <a:buFont typeface="Arial" charset="0"/>
              <a:buChar char="•"/>
            </a:pPr>
            <a:r>
              <a:rPr lang="en-US" sz="2000" dirty="0">
                <a:latin typeface="Comic Sans MS" charset="0"/>
                <a:ea typeface="Comic Sans MS" charset="0"/>
                <a:cs typeface="Comic Sans MS" charset="0"/>
              </a:rPr>
              <a:t>Make up over 80% of all plants on Earth</a:t>
            </a:r>
          </a:p>
          <a:p>
            <a:pPr marL="457200" indent="-457200">
              <a:buFont typeface="Arial" charset="0"/>
              <a:buChar char="•"/>
            </a:pPr>
            <a:endParaRPr lang="en-US" sz="2000" dirty="0">
              <a:latin typeface="Comic Sans MS" charset="0"/>
              <a:ea typeface="Comic Sans MS" charset="0"/>
              <a:cs typeface="Comic Sans MS" charset="0"/>
            </a:endParaRPr>
          </a:p>
          <a:p>
            <a:pPr marL="457200" indent="-457200">
              <a:buFont typeface="Arial" charset="0"/>
              <a:buChar char="•"/>
            </a:pPr>
            <a:r>
              <a:rPr lang="en-US" sz="2000" dirty="0">
                <a:latin typeface="Comic Sans MS" charset="0"/>
                <a:ea typeface="Comic Sans MS" charset="0"/>
                <a:cs typeface="Comic Sans MS" charset="0"/>
              </a:rPr>
              <a:t>There are around 352,000 different species </a:t>
            </a:r>
          </a:p>
          <a:p>
            <a:pPr marL="457200" indent="-457200">
              <a:buFont typeface="Arial" charset="0"/>
              <a:buChar char="•"/>
            </a:pPr>
            <a:endParaRPr lang="en-US" sz="2000" dirty="0">
              <a:latin typeface="Comic Sans MS" charset="0"/>
              <a:ea typeface="Comic Sans MS" charset="0"/>
              <a:cs typeface="Comic Sans MS" charset="0"/>
            </a:endParaRPr>
          </a:p>
          <a:p>
            <a:pPr marL="457200" indent="-457200">
              <a:buFont typeface="Arial" charset="0"/>
              <a:buChar char="•"/>
            </a:pPr>
            <a:r>
              <a:rPr lang="en-US" sz="2000" dirty="0">
                <a:latin typeface="Comic Sans MS" charset="0"/>
                <a:ea typeface="Comic Sans MS" charset="0"/>
                <a:cs typeface="Comic Sans MS" charset="0"/>
              </a:rPr>
              <a:t>How many can the children name?</a:t>
            </a:r>
          </a:p>
          <a:p>
            <a:pPr marL="0" indent="0" algn="ctr">
              <a:buNone/>
            </a:pPr>
            <a:endParaRPr lang="en-GB" sz="2000" dirty="0">
              <a:latin typeface="Comic Sans MS" panose="030F0702030302020204" pitchFamily="66" charset="0"/>
              <a:hlinkClick r:id="rId3"/>
            </a:endParaRPr>
          </a:p>
          <a:p>
            <a:pPr marL="0" indent="0">
              <a:buNone/>
            </a:pPr>
            <a:endParaRPr lang="en-GB" sz="20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224136" y="461323"/>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6C3E9F23-306F-4D8D-984B-ECC0BB7D5F3B}"/>
              </a:ext>
            </a:extLst>
          </p:cNvPr>
          <p:cNvSpPr txBox="1"/>
          <p:nvPr/>
        </p:nvSpPr>
        <p:spPr>
          <a:xfrm>
            <a:off x="3347864" y="415157"/>
            <a:ext cx="2664296" cy="830997"/>
          </a:xfrm>
          <a:prstGeom prst="rect">
            <a:avLst/>
          </a:prstGeom>
          <a:noFill/>
        </p:spPr>
        <p:txBody>
          <a:bodyPr wrap="square">
            <a:spAutoFit/>
          </a:bodyPr>
          <a:lstStyle/>
          <a:p>
            <a:r>
              <a:rPr lang="en-US" sz="2400" b="1" u="sng" dirty="0">
                <a:latin typeface="Comic Sans MS" charset="0"/>
                <a:ea typeface="Comic Sans MS" charset="0"/>
                <a:cs typeface="Comic Sans MS" charset="0"/>
              </a:rPr>
              <a:t>Flowering Plants</a:t>
            </a:r>
          </a:p>
          <a:p>
            <a:r>
              <a:rPr lang="en-US" sz="2400" b="1" dirty="0">
                <a:latin typeface="Comic Sans MS" charset="0"/>
                <a:ea typeface="Comic Sans MS" charset="0"/>
                <a:cs typeface="Comic Sans MS" charset="0"/>
              </a:rPr>
              <a:t> </a:t>
            </a:r>
            <a:endParaRPr lang="en-GB" sz="2400" b="1" dirty="0"/>
          </a:p>
        </p:txBody>
      </p:sp>
      <p:pic>
        <p:nvPicPr>
          <p:cNvPr id="8" name="Picture 7">
            <a:extLst>
              <a:ext uri="{FF2B5EF4-FFF2-40B4-BE49-F238E27FC236}">
                <a16:creationId xmlns:a16="http://schemas.microsoft.com/office/drawing/2014/main" id="{9DB325E0-B847-4C25-A3E7-9A059625D5BC}"/>
              </a:ext>
            </a:extLst>
          </p:cNvPr>
          <p:cNvPicPr>
            <a:picLocks noChangeAspect="1"/>
          </p:cNvPicPr>
          <p:nvPr/>
        </p:nvPicPr>
        <p:blipFill>
          <a:blip r:embed="rId4"/>
          <a:stretch>
            <a:fillRect/>
          </a:stretch>
        </p:blipFill>
        <p:spPr>
          <a:xfrm rot="1599723">
            <a:off x="7060808" y="566783"/>
            <a:ext cx="1817846" cy="757436"/>
          </a:xfrm>
          <a:prstGeom prst="rect">
            <a:avLst/>
          </a:prstGeom>
        </p:spPr>
      </p:pic>
      <p:pic>
        <p:nvPicPr>
          <p:cNvPr id="9" name="Picture 8">
            <a:extLst>
              <a:ext uri="{FF2B5EF4-FFF2-40B4-BE49-F238E27FC236}">
                <a16:creationId xmlns:a16="http://schemas.microsoft.com/office/drawing/2014/main" id="{FAD5ED95-29BA-41FF-B1A2-032CB0DB98A0}"/>
              </a:ext>
            </a:extLst>
          </p:cNvPr>
          <p:cNvPicPr>
            <a:picLocks noChangeAspect="1"/>
          </p:cNvPicPr>
          <p:nvPr/>
        </p:nvPicPr>
        <p:blipFill>
          <a:blip r:embed="rId5"/>
          <a:stretch>
            <a:fillRect/>
          </a:stretch>
        </p:blipFill>
        <p:spPr>
          <a:xfrm rot="20311040">
            <a:off x="7268443" y="3495312"/>
            <a:ext cx="1552640" cy="1009216"/>
          </a:xfrm>
          <a:prstGeom prst="rect">
            <a:avLst/>
          </a:prstGeom>
        </p:spPr>
      </p:pic>
      <p:pic>
        <p:nvPicPr>
          <p:cNvPr id="10" name="Picture 9">
            <a:extLst>
              <a:ext uri="{FF2B5EF4-FFF2-40B4-BE49-F238E27FC236}">
                <a16:creationId xmlns:a16="http://schemas.microsoft.com/office/drawing/2014/main" id="{D8FB6AD4-00CB-44A0-9A1A-5209856BF64C}"/>
              </a:ext>
            </a:extLst>
          </p:cNvPr>
          <p:cNvPicPr>
            <a:picLocks noChangeAspect="1"/>
          </p:cNvPicPr>
          <p:nvPr/>
        </p:nvPicPr>
        <p:blipFill>
          <a:blip r:embed="rId6"/>
          <a:stretch>
            <a:fillRect/>
          </a:stretch>
        </p:blipFill>
        <p:spPr>
          <a:xfrm rot="1649691">
            <a:off x="436186" y="3422518"/>
            <a:ext cx="1725865" cy="1154807"/>
          </a:xfrm>
          <a:prstGeom prst="rect">
            <a:avLst/>
          </a:prstGeom>
        </p:spPr>
      </p:pic>
      <p:pic>
        <p:nvPicPr>
          <p:cNvPr id="11" name="Picture 10">
            <a:extLst>
              <a:ext uri="{FF2B5EF4-FFF2-40B4-BE49-F238E27FC236}">
                <a16:creationId xmlns:a16="http://schemas.microsoft.com/office/drawing/2014/main" id="{9DFAE80C-6857-4B39-8791-4D88D749600A}"/>
              </a:ext>
            </a:extLst>
          </p:cNvPr>
          <p:cNvPicPr>
            <a:picLocks noChangeAspect="1"/>
          </p:cNvPicPr>
          <p:nvPr/>
        </p:nvPicPr>
        <p:blipFill>
          <a:blip r:embed="rId7"/>
          <a:stretch>
            <a:fillRect/>
          </a:stretch>
        </p:blipFill>
        <p:spPr>
          <a:xfrm rot="20001491">
            <a:off x="479482" y="540713"/>
            <a:ext cx="1457799" cy="1010221"/>
          </a:xfrm>
          <a:prstGeom prst="rect">
            <a:avLst/>
          </a:prstGeom>
        </p:spPr>
      </p:pic>
      <p:pic>
        <p:nvPicPr>
          <p:cNvPr id="12" name="Picture 11">
            <a:extLst>
              <a:ext uri="{FF2B5EF4-FFF2-40B4-BE49-F238E27FC236}">
                <a16:creationId xmlns:a16="http://schemas.microsoft.com/office/drawing/2014/main" id="{05C54B5B-3370-462E-837C-D172F11080A0}"/>
              </a:ext>
            </a:extLst>
          </p:cNvPr>
          <p:cNvPicPr>
            <a:picLocks noChangeAspect="1"/>
          </p:cNvPicPr>
          <p:nvPr/>
        </p:nvPicPr>
        <p:blipFill>
          <a:blip r:embed="rId8"/>
          <a:stretch>
            <a:fillRect/>
          </a:stretch>
        </p:blipFill>
        <p:spPr>
          <a:xfrm>
            <a:off x="2878249" y="3651869"/>
            <a:ext cx="1693751" cy="1076474"/>
          </a:xfrm>
          <a:prstGeom prst="rect">
            <a:avLst/>
          </a:prstGeom>
        </p:spPr>
      </p:pic>
      <p:pic>
        <p:nvPicPr>
          <p:cNvPr id="13" name="Picture 12">
            <a:extLst>
              <a:ext uri="{FF2B5EF4-FFF2-40B4-BE49-F238E27FC236}">
                <a16:creationId xmlns:a16="http://schemas.microsoft.com/office/drawing/2014/main" id="{77FFF5CD-4000-47B2-B8EC-D482D7AAE22A}"/>
              </a:ext>
            </a:extLst>
          </p:cNvPr>
          <p:cNvPicPr>
            <a:picLocks noChangeAspect="1"/>
          </p:cNvPicPr>
          <p:nvPr/>
        </p:nvPicPr>
        <p:blipFill>
          <a:blip r:embed="rId9"/>
          <a:stretch>
            <a:fillRect/>
          </a:stretch>
        </p:blipFill>
        <p:spPr>
          <a:xfrm>
            <a:off x="4969273" y="3651870"/>
            <a:ext cx="1693751" cy="1076473"/>
          </a:xfrm>
          <a:prstGeom prst="rect">
            <a:avLst/>
          </a:prstGeom>
        </p:spPr>
      </p:pic>
    </p:spTree>
    <p:extLst>
      <p:ext uri="{BB962C8B-B14F-4D97-AF65-F5344CB8AC3E}">
        <p14:creationId xmlns:p14="http://schemas.microsoft.com/office/powerpoint/2010/main" val="706640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535440" y="205979"/>
            <a:ext cx="7920880" cy="4616648"/>
          </a:xfrm>
          <a:prstGeom prst="rect">
            <a:avLst/>
          </a:prstGeom>
          <a:noFill/>
        </p:spPr>
        <p:txBody>
          <a:bodyPr wrap="square" rtlCol="0">
            <a:spAutoFit/>
          </a:bodyPr>
          <a:lstStyle/>
          <a:p>
            <a:r>
              <a:rPr lang="en-GB" b="1" i="0" u="sng" dirty="0">
                <a:solidFill>
                  <a:srgbClr val="4A4A4A"/>
                </a:solidFill>
                <a:effectLst/>
                <a:latin typeface="Comic Sans MS" panose="030F0702030302020204" pitchFamily="66" charset="0"/>
              </a:rPr>
              <a:t>Activity: Find out about flowering plants!</a:t>
            </a:r>
          </a:p>
          <a:p>
            <a:endParaRPr lang="en-GB" b="0" i="0" u="sng" dirty="0">
              <a:solidFill>
                <a:srgbClr val="4A4A4A"/>
              </a:solidFill>
              <a:effectLst/>
              <a:latin typeface="Comic Sans MS" panose="030F0702030302020204" pitchFamily="66" charset="0"/>
            </a:endParaRPr>
          </a:p>
          <a:p>
            <a:pPr algn="just"/>
            <a:r>
              <a:rPr lang="en-GB" b="0" i="0" dirty="0">
                <a:solidFill>
                  <a:srgbClr val="4A4A4A"/>
                </a:solidFill>
                <a:effectLst/>
                <a:latin typeface="Comic Sans MS" panose="030F0702030302020204" pitchFamily="66" charset="0"/>
              </a:rPr>
              <a:t>Ask the children to research some facts about flowering plants and use them to make a poster, a digital book, a SWAY presentation etc. </a:t>
            </a:r>
          </a:p>
          <a:p>
            <a:pPr algn="just"/>
            <a:endParaRPr lang="en-GB" dirty="0">
              <a:solidFill>
                <a:srgbClr val="4A4A4A"/>
              </a:solidFill>
              <a:latin typeface="Comic Sans MS" panose="030F0702030302020204" pitchFamily="66" charset="0"/>
            </a:endParaRPr>
          </a:p>
          <a:p>
            <a:pPr algn="just"/>
            <a:r>
              <a:rPr lang="en-GB" b="0" i="0" dirty="0">
                <a:solidFill>
                  <a:srgbClr val="4A4A4A"/>
                </a:solidFill>
                <a:effectLst/>
                <a:latin typeface="Comic Sans MS" panose="030F0702030302020204" pitchFamily="66" charset="0"/>
              </a:rPr>
              <a:t>They could be assigned specific flower types for their research, such as ‘UK wild flowers’, ‘winter flowers’, or ‘flowers commonly considered to be weeds’. </a:t>
            </a:r>
          </a:p>
          <a:p>
            <a:pPr algn="just"/>
            <a:endParaRPr lang="en-GB" dirty="0">
              <a:solidFill>
                <a:srgbClr val="4A4A4A"/>
              </a:solidFill>
              <a:latin typeface="Comic Sans MS" panose="030F0702030302020204" pitchFamily="66" charset="0"/>
            </a:endParaRPr>
          </a:p>
          <a:p>
            <a:pPr algn="just"/>
            <a:r>
              <a:rPr lang="en-GB" dirty="0">
                <a:solidFill>
                  <a:srgbClr val="4A4A4A"/>
                </a:solidFill>
                <a:latin typeface="Comic Sans MS" panose="030F0702030302020204" pitchFamily="66" charset="0"/>
              </a:rPr>
              <a:t>The children</a:t>
            </a:r>
            <a:r>
              <a:rPr lang="en-GB" b="0" i="0" dirty="0">
                <a:solidFill>
                  <a:srgbClr val="4A4A4A"/>
                </a:solidFill>
                <a:effectLst/>
                <a:latin typeface="Comic Sans MS" panose="030F0702030302020204" pitchFamily="66" charset="0"/>
              </a:rPr>
              <a:t> could also discuss how/where they have seen flowers growing (e.g. in gardens, greenhouses, wild flowers growing naturally in fields, etc.). Why do they think different flowers are grown in different environments?</a:t>
            </a:r>
          </a:p>
          <a:p>
            <a:pPr algn="just"/>
            <a:endParaRPr lang="en-GB" dirty="0">
              <a:solidFill>
                <a:srgbClr val="4A4A4A"/>
              </a:solidFill>
              <a:latin typeface="Comic Sans MS" panose="030F0702030302020204" pitchFamily="66" charset="0"/>
            </a:endParaRPr>
          </a:p>
          <a:p>
            <a:pPr algn="just"/>
            <a:r>
              <a:rPr lang="en-GB" sz="1400" b="0" dirty="0">
                <a:solidFill>
                  <a:srgbClr val="000000"/>
                </a:solidFill>
                <a:effectLst/>
                <a:latin typeface="Comic Sans MS" panose="030F0702030302020204" pitchFamily="66" charset="0"/>
              </a:rPr>
              <a:t>Links to</a:t>
            </a:r>
            <a:r>
              <a:rPr lang="en-GB" sz="1400" b="0" i="1" dirty="0">
                <a:solidFill>
                  <a:srgbClr val="000000"/>
                </a:solidFill>
                <a:effectLst/>
                <a:latin typeface="Comic Sans MS" panose="030F0702030302020204" pitchFamily="66" charset="0"/>
              </a:rPr>
              <a:t>: By investigating the lifecycles of plants and animals, I can recognise the different stages of their development. </a:t>
            </a:r>
            <a:r>
              <a:rPr lang="en-GB" sz="1400" b="1" i="1" dirty="0">
                <a:solidFill>
                  <a:srgbClr val="00B050"/>
                </a:solidFill>
                <a:effectLst/>
                <a:latin typeface="Comic Sans MS" panose="030F0702030302020204" pitchFamily="66" charset="0"/>
              </a:rPr>
              <a:t>SCN 2-14a. </a:t>
            </a:r>
            <a:r>
              <a:rPr lang="en-GB" sz="1400" i="1" dirty="0">
                <a:effectLst/>
                <a:latin typeface="Comic Sans MS" panose="030F0702030302020204" pitchFamily="66" charset="0"/>
              </a:rPr>
              <a:t>It is difficult to discuss/explore flowering plants without talking about their structure and how this relates to their life cycle! </a:t>
            </a:r>
            <a:endParaRPr lang="en-GB" sz="1400" i="1" dirty="0">
              <a:latin typeface="Comic Sans MS" panose="030F0702030302020204" pitchFamily="66" charset="0"/>
            </a:endParaRPr>
          </a:p>
        </p:txBody>
      </p:sp>
    </p:spTree>
    <p:extLst>
      <p:ext uri="{BB962C8B-B14F-4D97-AF65-F5344CB8AC3E}">
        <p14:creationId xmlns:p14="http://schemas.microsoft.com/office/powerpoint/2010/main" val="41997173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702778" y="1183868"/>
            <a:ext cx="3869222" cy="3416320"/>
          </a:xfrm>
          <a:prstGeom prst="rect">
            <a:avLst/>
          </a:prstGeom>
          <a:noFill/>
        </p:spPr>
        <p:txBody>
          <a:bodyPr wrap="square" rtlCol="0">
            <a:spAutoFit/>
          </a:bodyPr>
          <a:lstStyle/>
          <a:p>
            <a:r>
              <a:rPr lang="en-GB">
                <a:latin typeface="Comic Sans MS" panose="030F0702030302020204" pitchFamily="66" charset="0"/>
              </a:rPr>
              <a:t>Have </a:t>
            </a:r>
            <a:r>
              <a:rPr lang="en-GB" dirty="0">
                <a:latin typeface="Comic Sans MS" panose="030F0702030302020204" pitchFamily="66" charset="0"/>
              </a:rPr>
              <a:t>seeds inside cones</a:t>
            </a:r>
          </a:p>
          <a:p>
            <a:endParaRPr lang="en-GB" dirty="0">
              <a:latin typeface="Comic Sans MS" panose="030F0702030302020204" pitchFamily="66" charset="0"/>
            </a:endParaRPr>
          </a:p>
          <a:p>
            <a:r>
              <a:rPr lang="en-GB" dirty="0">
                <a:latin typeface="Comic Sans MS" panose="030F0702030302020204" pitchFamily="66" charset="0"/>
              </a:rPr>
              <a:t>Do not flower</a:t>
            </a:r>
          </a:p>
          <a:p>
            <a:endParaRPr lang="en-GB" dirty="0">
              <a:latin typeface="Comic Sans MS" panose="030F0702030302020204" pitchFamily="66" charset="0"/>
            </a:endParaRPr>
          </a:p>
          <a:p>
            <a:r>
              <a:rPr lang="en-GB" dirty="0">
                <a:latin typeface="Comic Sans MS" panose="030F0702030302020204" pitchFamily="66" charset="0"/>
              </a:rPr>
              <a:t>Thin leaves called needles</a:t>
            </a:r>
          </a:p>
          <a:p>
            <a:endParaRPr lang="en-GB" dirty="0">
              <a:latin typeface="Comic Sans MS" panose="030F0702030302020204" pitchFamily="66" charset="0"/>
            </a:endParaRPr>
          </a:p>
          <a:p>
            <a:r>
              <a:rPr lang="en-GB" dirty="0">
                <a:latin typeface="Comic Sans MS" panose="030F0702030302020204" pitchFamily="66" charset="0"/>
              </a:rPr>
              <a:t>588 different species, almost all of which are trees</a:t>
            </a:r>
          </a:p>
          <a:p>
            <a:endParaRPr lang="en-US" dirty="0">
              <a:latin typeface="Comic Sans MS" charset="0"/>
              <a:ea typeface="Comic Sans MS" charset="0"/>
              <a:cs typeface="Comic Sans MS" charset="0"/>
            </a:endParaRPr>
          </a:p>
          <a:p>
            <a:r>
              <a:rPr lang="en-US" dirty="0">
                <a:latin typeface="Comic Sans MS" charset="0"/>
                <a:ea typeface="Comic Sans MS" charset="0"/>
                <a:cs typeface="Comic Sans MS" charset="0"/>
              </a:rPr>
              <a:t>Examples include cedar, cypress, fir, juniper, larch, pine, yew</a:t>
            </a:r>
          </a:p>
          <a:p>
            <a:endParaRPr lang="en-GB" dirty="0">
              <a:latin typeface="Comic Sans MS" panose="030F0702030302020204" pitchFamily="66" charset="0"/>
            </a:endParaRPr>
          </a:p>
        </p:txBody>
      </p:sp>
      <p:sp>
        <p:nvSpPr>
          <p:cNvPr id="7" name="TextBox 6">
            <a:extLst>
              <a:ext uri="{FF2B5EF4-FFF2-40B4-BE49-F238E27FC236}">
                <a16:creationId xmlns:a16="http://schemas.microsoft.com/office/drawing/2014/main" id="{C3CF5DF9-03CF-4C15-B372-803EB2B2EA93}"/>
              </a:ext>
            </a:extLst>
          </p:cNvPr>
          <p:cNvSpPr txBox="1"/>
          <p:nvPr/>
        </p:nvSpPr>
        <p:spPr>
          <a:xfrm>
            <a:off x="2267744" y="561009"/>
            <a:ext cx="5022304" cy="461665"/>
          </a:xfrm>
          <a:prstGeom prst="rect">
            <a:avLst/>
          </a:prstGeom>
          <a:noFill/>
        </p:spPr>
        <p:txBody>
          <a:bodyPr wrap="square">
            <a:spAutoFit/>
          </a:bodyPr>
          <a:lstStyle/>
          <a:p>
            <a:pPr algn="ctr"/>
            <a:r>
              <a:rPr lang="en-US" sz="2400" b="1" u="sng" dirty="0">
                <a:latin typeface="Comic Sans MS" charset="0"/>
                <a:ea typeface="Comic Sans MS" charset="0"/>
                <a:cs typeface="Comic Sans MS" charset="0"/>
              </a:rPr>
              <a:t>Non flowering plants: Conifers</a:t>
            </a:r>
            <a:endParaRPr lang="en-GB" sz="2400" b="1" u="sng" dirty="0"/>
          </a:p>
        </p:txBody>
      </p:sp>
      <p:pic>
        <p:nvPicPr>
          <p:cNvPr id="8" name="Picture 7">
            <a:extLst>
              <a:ext uri="{FF2B5EF4-FFF2-40B4-BE49-F238E27FC236}">
                <a16:creationId xmlns:a16="http://schemas.microsoft.com/office/drawing/2014/main" id="{0E1B93D4-5971-442F-BCCA-200128808DC0}"/>
              </a:ext>
            </a:extLst>
          </p:cNvPr>
          <p:cNvPicPr>
            <a:picLocks noChangeAspect="1"/>
          </p:cNvPicPr>
          <p:nvPr/>
        </p:nvPicPr>
        <p:blipFill>
          <a:blip r:embed="rId4"/>
          <a:stretch>
            <a:fillRect/>
          </a:stretch>
        </p:blipFill>
        <p:spPr>
          <a:xfrm>
            <a:off x="5125483" y="1385617"/>
            <a:ext cx="3315739" cy="3168000"/>
          </a:xfrm>
          <a:prstGeom prst="rect">
            <a:avLst/>
          </a:prstGeom>
        </p:spPr>
      </p:pic>
    </p:spTree>
    <p:extLst>
      <p:ext uri="{BB962C8B-B14F-4D97-AF65-F5344CB8AC3E}">
        <p14:creationId xmlns:p14="http://schemas.microsoft.com/office/powerpoint/2010/main" val="3960292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3744416"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342900" indent="-342900">
              <a:buFont typeface="Arial" charset="0"/>
              <a:buChar char="•"/>
            </a:pPr>
            <a:r>
              <a:rPr lang="en-US" sz="1800" dirty="0">
                <a:latin typeface="Comic Sans MS" charset="0"/>
                <a:ea typeface="Comic Sans MS" charset="0"/>
                <a:cs typeface="Comic Sans MS" charset="0"/>
              </a:rPr>
              <a:t>Around 12,000 species</a:t>
            </a:r>
          </a:p>
          <a:p>
            <a:pPr marL="342900" indent="-342900">
              <a:buFont typeface="Arial" charset="0"/>
              <a:buChar char="•"/>
            </a:pPr>
            <a:endParaRPr lang="en-US" sz="1800" dirty="0">
              <a:latin typeface="Comic Sans MS" charset="0"/>
              <a:ea typeface="Comic Sans MS" charset="0"/>
              <a:cs typeface="Comic Sans MS" charset="0"/>
            </a:endParaRPr>
          </a:p>
          <a:p>
            <a:pPr marL="342900" indent="-342900">
              <a:buFont typeface="Arial" charset="0"/>
              <a:buChar char="•"/>
            </a:pPr>
            <a:r>
              <a:rPr lang="en-US" sz="1800" dirty="0">
                <a:latin typeface="Comic Sans MS" charset="0"/>
                <a:ea typeface="Comic Sans MS" charset="0"/>
                <a:cs typeface="Comic Sans MS" charset="0"/>
              </a:rPr>
              <a:t>Live in shady places where there is moisture e.g. forests, fields, near streams</a:t>
            </a: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F3AB4AE7-FCD5-4BFE-9C11-C6CC47F4CB5F}"/>
              </a:ext>
            </a:extLst>
          </p:cNvPr>
          <p:cNvSpPr txBox="1"/>
          <p:nvPr/>
        </p:nvSpPr>
        <p:spPr>
          <a:xfrm>
            <a:off x="2555776" y="690851"/>
            <a:ext cx="4572000" cy="461665"/>
          </a:xfrm>
          <a:prstGeom prst="rect">
            <a:avLst/>
          </a:prstGeom>
          <a:noFill/>
        </p:spPr>
        <p:txBody>
          <a:bodyPr wrap="square">
            <a:spAutoFit/>
          </a:bodyPr>
          <a:lstStyle/>
          <a:p>
            <a:pPr algn="ctr"/>
            <a:r>
              <a:rPr lang="en-GB" sz="2400" b="1" u="sng" dirty="0">
                <a:latin typeface="Comic Sans MS" panose="030F0702030302020204" pitchFamily="66" charset="0"/>
              </a:rPr>
              <a:t>Non flowering plants: Ferns</a:t>
            </a:r>
          </a:p>
        </p:txBody>
      </p:sp>
      <p:pic>
        <p:nvPicPr>
          <p:cNvPr id="5" name="Picture 4">
            <a:extLst>
              <a:ext uri="{FF2B5EF4-FFF2-40B4-BE49-F238E27FC236}">
                <a16:creationId xmlns:a16="http://schemas.microsoft.com/office/drawing/2014/main" id="{CDB1EF80-91CD-4352-BC74-23092A7EDC7A}"/>
              </a:ext>
            </a:extLst>
          </p:cNvPr>
          <p:cNvPicPr>
            <a:picLocks noChangeAspect="1"/>
          </p:cNvPicPr>
          <p:nvPr/>
        </p:nvPicPr>
        <p:blipFill>
          <a:blip r:embed="rId4"/>
          <a:stretch>
            <a:fillRect/>
          </a:stretch>
        </p:blipFill>
        <p:spPr>
          <a:xfrm>
            <a:off x="4932040" y="1420536"/>
            <a:ext cx="3649006" cy="3168000"/>
          </a:xfrm>
          <a:prstGeom prst="rect">
            <a:avLst/>
          </a:prstGeom>
        </p:spPr>
      </p:pic>
    </p:spTree>
    <p:extLst>
      <p:ext uri="{BB962C8B-B14F-4D97-AF65-F5344CB8AC3E}">
        <p14:creationId xmlns:p14="http://schemas.microsoft.com/office/powerpoint/2010/main" val="1249877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7" y="1419622"/>
            <a:ext cx="4176465" cy="3456383"/>
          </a:xfrm>
        </p:spPr>
        <p:txBody>
          <a:bodyPr>
            <a:normAutofit/>
          </a:bodyPr>
          <a:lstStyle/>
          <a:p>
            <a:pPr marL="0" indent="0">
              <a:buNone/>
            </a:pPr>
            <a:endParaRPr lang="en-GB" sz="1800" dirty="0">
              <a:latin typeface="Comic Sans MS" panose="030F0702030302020204" pitchFamily="66" charset="0"/>
              <a:hlinkClick r:id="rId3"/>
            </a:endParaRPr>
          </a:p>
          <a:p>
            <a:pPr marL="285750" indent="-285750">
              <a:buFont typeface="Arial" charset="0"/>
              <a:buChar char="•"/>
            </a:pPr>
            <a:r>
              <a:rPr lang="en-US" sz="1800" dirty="0">
                <a:latin typeface="Comic Sans MS" charset="0"/>
                <a:ea typeface="Comic Sans MS" charset="0"/>
                <a:cs typeface="Comic Sans MS" charset="0"/>
              </a:rPr>
              <a:t>Small flowerless green plants</a:t>
            </a:r>
          </a:p>
          <a:p>
            <a:pPr marL="285750" indent="-285750">
              <a:buFont typeface="Arial" charset="0"/>
              <a:buChar char="•"/>
            </a:pPr>
            <a:endParaRPr lang="en-US" sz="1800" dirty="0">
              <a:latin typeface="Comic Sans MS" charset="0"/>
              <a:ea typeface="Comic Sans MS" charset="0"/>
              <a:cs typeface="Comic Sans MS" charset="0"/>
            </a:endParaRPr>
          </a:p>
          <a:p>
            <a:pPr marL="285750" indent="-285750">
              <a:buFont typeface="Arial" charset="0"/>
              <a:buChar char="•"/>
            </a:pPr>
            <a:r>
              <a:rPr lang="en-US" sz="1800" dirty="0">
                <a:latin typeface="Comic Sans MS" charset="0"/>
                <a:ea typeface="Comic Sans MS" charset="0"/>
                <a:cs typeface="Comic Sans MS" charset="0"/>
              </a:rPr>
              <a:t>No true stems, leaves or roots</a:t>
            </a:r>
          </a:p>
          <a:p>
            <a:pPr marL="285750" indent="-285750">
              <a:buFont typeface="Arial" charset="0"/>
              <a:buChar char="•"/>
            </a:pPr>
            <a:endParaRPr lang="en-US" sz="1800" dirty="0">
              <a:latin typeface="Comic Sans MS" charset="0"/>
              <a:ea typeface="Comic Sans MS" charset="0"/>
              <a:cs typeface="Comic Sans MS" charset="0"/>
            </a:endParaRPr>
          </a:p>
          <a:p>
            <a:pPr marL="285750" indent="-285750">
              <a:buFont typeface="Arial" charset="0"/>
              <a:buChar char="•"/>
            </a:pPr>
            <a:r>
              <a:rPr lang="en-US" sz="1800" dirty="0">
                <a:latin typeface="Comic Sans MS" charset="0"/>
                <a:ea typeface="Comic Sans MS" charset="0"/>
                <a:cs typeface="Comic Sans MS" charset="0"/>
              </a:rPr>
              <a:t>Grow in low carpets or rounded cushions in damp habitats</a:t>
            </a:r>
          </a:p>
          <a:p>
            <a:pPr marL="285750" indent="-285750">
              <a:buFont typeface="Arial" charset="0"/>
              <a:buChar char="•"/>
            </a:pPr>
            <a:endParaRPr lang="en-US" sz="1800" dirty="0">
              <a:latin typeface="Comic Sans MS" charset="0"/>
              <a:ea typeface="Comic Sans MS" charset="0"/>
              <a:cs typeface="Comic Sans MS" charset="0"/>
            </a:endParaRPr>
          </a:p>
          <a:p>
            <a:pPr marL="0" indent="0">
              <a:buNone/>
            </a:pPr>
            <a:r>
              <a:rPr lang="en-GB" sz="1600" b="0" i="1" dirty="0">
                <a:effectLst/>
                <a:latin typeface="Comic Sans MS" panose="030F0702030302020204" pitchFamily="66" charset="0"/>
              </a:rPr>
              <a:t>Mosses and liverworts do differ, but they share enough important characteristics to be known collectively as </a:t>
            </a:r>
            <a:r>
              <a:rPr lang="en-GB" sz="1600" b="1" i="1" dirty="0">
                <a:effectLst/>
                <a:latin typeface="Comic Sans MS" panose="030F0702030302020204" pitchFamily="66" charset="0"/>
              </a:rPr>
              <a:t>bryophytes.</a:t>
            </a:r>
            <a:endParaRPr lang="en-GB" sz="1600" b="1" i="1" dirty="0">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E4862CF1-89BD-4728-BF52-B57FC49E9654}"/>
              </a:ext>
            </a:extLst>
          </p:cNvPr>
          <p:cNvSpPr txBox="1"/>
          <p:nvPr/>
        </p:nvSpPr>
        <p:spPr>
          <a:xfrm>
            <a:off x="1115616" y="486798"/>
            <a:ext cx="7344816" cy="461665"/>
          </a:xfrm>
          <a:prstGeom prst="rect">
            <a:avLst/>
          </a:prstGeom>
          <a:noFill/>
        </p:spPr>
        <p:txBody>
          <a:bodyPr wrap="square">
            <a:spAutoFit/>
          </a:bodyPr>
          <a:lstStyle/>
          <a:p>
            <a:pPr algn="ctr"/>
            <a:r>
              <a:rPr lang="en-GB" sz="2400" b="1" u="sng" dirty="0">
                <a:latin typeface="Comic Sans MS" panose="030F0702030302020204" pitchFamily="66" charset="0"/>
              </a:rPr>
              <a:t>Non flowering plants: Mosses and Liverworts</a:t>
            </a:r>
          </a:p>
        </p:txBody>
      </p:sp>
      <p:pic>
        <p:nvPicPr>
          <p:cNvPr id="10" name="Picture 9">
            <a:extLst>
              <a:ext uri="{FF2B5EF4-FFF2-40B4-BE49-F238E27FC236}">
                <a16:creationId xmlns:a16="http://schemas.microsoft.com/office/drawing/2014/main" id="{02039D17-240F-488F-B6CC-A662906A3983}"/>
              </a:ext>
            </a:extLst>
          </p:cNvPr>
          <p:cNvPicPr>
            <a:picLocks noChangeAspect="1"/>
          </p:cNvPicPr>
          <p:nvPr/>
        </p:nvPicPr>
        <p:blipFill>
          <a:blip r:embed="rId4"/>
          <a:stretch>
            <a:fillRect/>
          </a:stretch>
        </p:blipFill>
        <p:spPr>
          <a:xfrm>
            <a:off x="4644008" y="1419622"/>
            <a:ext cx="2225763" cy="1667356"/>
          </a:xfrm>
          <a:prstGeom prst="rect">
            <a:avLst/>
          </a:prstGeom>
        </p:spPr>
      </p:pic>
      <p:pic>
        <p:nvPicPr>
          <p:cNvPr id="11" name="Picture 10">
            <a:extLst>
              <a:ext uri="{FF2B5EF4-FFF2-40B4-BE49-F238E27FC236}">
                <a16:creationId xmlns:a16="http://schemas.microsoft.com/office/drawing/2014/main" id="{3D28CD1D-C992-4CC2-BF33-4A7BE8509A5E}"/>
              </a:ext>
            </a:extLst>
          </p:cNvPr>
          <p:cNvPicPr>
            <a:picLocks noChangeAspect="1"/>
          </p:cNvPicPr>
          <p:nvPr/>
        </p:nvPicPr>
        <p:blipFill>
          <a:blip r:embed="rId5"/>
          <a:stretch>
            <a:fillRect/>
          </a:stretch>
        </p:blipFill>
        <p:spPr>
          <a:xfrm>
            <a:off x="6732240" y="3144737"/>
            <a:ext cx="2302913" cy="1731268"/>
          </a:xfrm>
          <a:prstGeom prst="rect">
            <a:avLst/>
          </a:prstGeom>
        </p:spPr>
      </p:pic>
      <p:sp>
        <p:nvSpPr>
          <p:cNvPr id="12" name="TextBox 11">
            <a:extLst>
              <a:ext uri="{FF2B5EF4-FFF2-40B4-BE49-F238E27FC236}">
                <a16:creationId xmlns:a16="http://schemas.microsoft.com/office/drawing/2014/main" id="{CF37507A-0F83-44FB-A533-228558147372}"/>
              </a:ext>
            </a:extLst>
          </p:cNvPr>
          <p:cNvSpPr txBox="1"/>
          <p:nvPr/>
        </p:nvSpPr>
        <p:spPr>
          <a:xfrm>
            <a:off x="7157802" y="1979118"/>
            <a:ext cx="1014597" cy="369332"/>
          </a:xfrm>
          <a:prstGeom prst="rect">
            <a:avLst/>
          </a:prstGeom>
          <a:noFill/>
        </p:spPr>
        <p:txBody>
          <a:bodyPr wrap="square" rtlCol="0">
            <a:spAutoFit/>
          </a:bodyPr>
          <a:lstStyle/>
          <a:p>
            <a:r>
              <a:rPr lang="en-GB" b="1" dirty="0">
                <a:latin typeface="Comic Sans MS" panose="030F0702030302020204" pitchFamily="66" charset="0"/>
              </a:rPr>
              <a:t>Moss</a:t>
            </a:r>
          </a:p>
        </p:txBody>
      </p:sp>
      <p:sp>
        <p:nvSpPr>
          <p:cNvPr id="17" name="TextBox 16">
            <a:extLst>
              <a:ext uri="{FF2B5EF4-FFF2-40B4-BE49-F238E27FC236}">
                <a16:creationId xmlns:a16="http://schemas.microsoft.com/office/drawing/2014/main" id="{B43B751B-9AD3-4EE8-BDAA-357BF39E66D3}"/>
              </a:ext>
            </a:extLst>
          </p:cNvPr>
          <p:cNvSpPr txBox="1"/>
          <p:nvPr/>
        </p:nvSpPr>
        <p:spPr>
          <a:xfrm rot="10800000" flipH="1" flipV="1">
            <a:off x="5364088" y="3825705"/>
            <a:ext cx="1227379" cy="369332"/>
          </a:xfrm>
          <a:prstGeom prst="rect">
            <a:avLst/>
          </a:prstGeom>
          <a:noFill/>
        </p:spPr>
        <p:txBody>
          <a:bodyPr wrap="square" rtlCol="0">
            <a:spAutoFit/>
          </a:bodyPr>
          <a:lstStyle/>
          <a:p>
            <a:r>
              <a:rPr lang="en-GB" b="1" dirty="0">
                <a:latin typeface="Comic Sans MS" panose="030F0702030302020204" pitchFamily="66" charset="0"/>
              </a:rPr>
              <a:t>Liverwort</a:t>
            </a:r>
          </a:p>
        </p:txBody>
      </p:sp>
    </p:spTree>
    <p:extLst>
      <p:ext uri="{BB962C8B-B14F-4D97-AF65-F5344CB8AC3E}">
        <p14:creationId xmlns:p14="http://schemas.microsoft.com/office/powerpoint/2010/main" val="369471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2432" y="160272"/>
            <a:ext cx="7139136" cy="857250"/>
          </a:xfrm>
        </p:spPr>
        <p:txBody>
          <a:bodyPr>
            <a:normAutofit fontScale="90000"/>
          </a:bodyPr>
          <a:lstStyle/>
          <a:p>
            <a:br>
              <a:rPr lang="en-GB" b="1" dirty="0">
                <a:latin typeface="Comic Sans MS" panose="030F0702030302020204" pitchFamily="66" charset="0"/>
              </a:rPr>
            </a:br>
            <a:r>
              <a:rPr lang="en-GB" b="1" dirty="0">
                <a:latin typeface="Comic Sans MS" panose="030F0702030302020204" pitchFamily="66" charset="0"/>
              </a:rPr>
              <a:t>What is biodiversity?</a:t>
            </a: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1092712"/>
            <a:ext cx="8496944" cy="3888431"/>
          </a:xfrm>
        </p:spPr>
        <p:txBody>
          <a:bodyPr>
            <a:normAutofit fontScale="92500" lnSpcReduction="10000"/>
          </a:bodyPr>
          <a:lstStyle/>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endParaRPr lang="en-GB" sz="1800" dirty="0">
              <a:latin typeface="Comic Sans MS" panose="030F0702030302020204" pitchFamily="66" charset="0"/>
              <a:hlinkClick r:id="rId4"/>
            </a:endParaRPr>
          </a:p>
          <a:p>
            <a:pPr marL="0" indent="0">
              <a:buNone/>
            </a:pPr>
            <a:r>
              <a:rPr lang="en-GB" sz="1800" dirty="0">
                <a:latin typeface="Comic Sans MS" panose="030F0702030302020204" pitchFamily="66" charset="0"/>
                <a:hlinkClick r:id="rId4"/>
              </a:rPr>
              <a:t>What is biodiversity? | David Attenborough: A Life On Our Planet - YouTube</a:t>
            </a:r>
            <a:endParaRPr lang="en-GB" sz="1800" dirty="0">
              <a:latin typeface="Comic Sans MS" panose="030F0702030302020204" pitchFamily="66"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636" y="1923678"/>
            <a:ext cx="2305874"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nline Media 3" title="What is biodiversity? | David Attenborough: A Life On Our Planet">
            <a:hlinkClick r:id="" action="ppaction://media"/>
            <a:extLst>
              <a:ext uri="{FF2B5EF4-FFF2-40B4-BE49-F238E27FC236}">
                <a16:creationId xmlns:a16="http://schemas.microsoft.com/office/drawing/2014/main" id="{3AAAAB94-FCE4-6603-FDC9-FF938AA59314}"/>
              </a:ext>
            </a:extLst>
          </p:cNvPr>
          <p:cNvPicPr>
            <a:picLocks noRot="1" noChangeAspect="1"/>
          </p:cNvPicPr>
          <p:nvPr>
            <a:videoFile r:link="rId1"/>
          </p:nvPr>
        </p:nvPicPr>
        <p:blipFill>
          <a:blip r:embed="rId6"/>
          <a:stretch>
            <a:fillRect/>
          </a:stretch>
        </p:blipFill>
        <p:spPr>
          <a:xfrm>
            <a:off x="175679" y="915566"/>
            <a:ext cx="6268529" cy="3541719"/>
          </a:xfrm>
          <a:prstGeom prst="rect">
            <a:avLst/>
          </a:prstGeom>
        </p:spPr>
      </p:pic>
    </p:spTree>
    <p:extLst>
      <p:ext uri="{BB962C8B-B14F-4D97-AF65-F5344CB8AC3E}">
        <p14:creationId xmlns:p14="http://schemas.microsoft.com/office/powerpoint/2010/main" val="213445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735" y="195486"/>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189856" y="339502"/>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TextBox 4">
            <a:extLst>
              <a:ext uri="{FF2B5EF4-FFF2-40B4-BE49-F238E27FC236}">
                <a16:creationId xmlns:a16="http://schemas.microsoft.com/office/drawing/2014/main" id="{EEDF3354-B975-40A6-A4B5-64FD6D412F37}"/>
              </a:ext>
            </a:extLst>
          </p:cNvPr>
          <p:cNvSpPr txBox="1"/>
          <p:nvPr/>
        </p:nvSpPr>
        <p:spPr>
          <a:xfrm>
            <a:off x="251520" y="483518"/>
            <a:ext cx="8681159" cy="4339650"/>
          </a:xfrm>
          <a:prstGeom prst="rect">
            <a:avLst/>
          </a:prstGeom>
          <a:noFill/>
        </p:spPr>
        <p:txBody>
          <a:bodyPr wrap="square" rtlCol="0">
            <a:spAutoFit/>
          </a:bodyPr>
          <a:lstStyle/>
          <a:p>
            <a:pPr algn="ctr"/>
            <a:r>
              <a:rPr lang="en-GB" b="1" u="sng" dirty="0">
                <a:latin typeface="Comic Sans MS" panose="030F0702030302020204" pitchFamily="66" charset="0"/>
              </a:rPr>
              <a:t>Activity: Plant hunt!</a:t>
            </a:r>
          </a:p>
          <a:p>
            <a:pPr algn="ctr"/>
            <a:endParaRPr lang="en-GB" b="1" u="sng" dirty="0">
              <a:latin typeface="Comic Sans MS" panose="030F0702030302020204" pitchFamily="66" charset="0"/>
            </a:endParaRPr>
          </a:p>
          <a:p>
            <a:pPr algn="just"/>
            <a:r>
              <a:rPr lang="en-GB" sz="1600" dirty="0">
                <a:latin typeface="Comic Sans MS" panose="030F0702030302020204" pitchFamily="66" charset="0"/>
              </a:rPr>
              <a:t>Go for a walk around the local area looking at the plants, especially those growing on walls and cracks in paving etc. Try to find examples of mosses/liverworts. If you are in an area with a good diversity of plants, you may also find ferns. Draw the children’s attention to those plants they do not flower. </a:t>
            </a:r>
          </a:p>
          <a:p>
            <a:pPr algn="just"/>
            <a:endParaRPr lang="en-GB" sz="1600" dirty="0">
              <a:latin typeface="Comic Sans MS" panose="030F0702030302020204" pitchFamily="66" charset="0"/>
            </a:endParaRPr>
          </a:p>
          <a:p>
            <a:pPr algn="just"/>
            <a:r>
              <a:rPr lang="en-GB" sz="1600" i="1" dirty="0">
                <a:latin typeface="Comic Sans MS" panose="030F0702030302020204" pitchFamily="66" charset="0"/>
              </a:rPr>
              <a:t>(Note: take samples of mosses and look at them through a microscope</a:t>
            </a:r>
          </a:p>
          <a:p>
            <a:pPr algn="just"/>
            <a:r>
              <a:rPr lang="en-GB" sz="1600" i="1" dirty="0">
                <a:latin typeface="Comic Sans MS" panose="030F0702030302020204" pitchFamily="66" charset="0"/>
              </a:rPr>
              <a:t> – they look like miniature forests) </a:t>
            </a:r>
          </a:p>
          <a:p>
            <a:pPr algn="just"/>
            <a:endParaRPr lang="en-GB" sz="1600" i="1" dirty="0">
              <a:latin typeface="Comic Sans MS" panose="030F0702030302020204" pitchFamily="66" charset="0"/>
            </a:endParaRPr>
          </a:p>
          <a:p>
            <a:pPr algn="just"/>
            <a:r>
              <a:rPr lang="en-GB" sz="1600" dirty="0">
                <a:latin typeface="Comic Sans MS" panose="030F0702030302020204" pitchFamily="66" charset="0"/>
              </a:rPr>
              <a:t>Ask the children to choose a plant and draw /photograph it. Get them to identify and name their plant using plant identification books or a website or a plant identification App.</a:t>
            </a:r>
          </a:p>
          <a:p>
            <a:pPr algn="just"/>
            <a:endParaRPr lang="en-GB" sz="1600" dirty="0">
              <a:latin typeface="Comic Sans MS" panose="030F0702030302020204" pitchFamily="66" charset="0"/>
            </a:endParaRPr>
          </a:p>
          <a:p>
            <a:pPr algn="just"/>
            <a:r>
              <a:rPr lang="en-GB" sz="1600" b="1" dirty="0">
                <a:latin typeface="Comic Sans MS" panose="030F0702030302020204" pitchFamily="66" charset="0"/>
              </a:rPr>
              <a:t>Challenge: </a:t>
            </a:r>
            <a:r>
              <a:rPr lang="en-GB" sz="1600" dirty="0">
                <a:latin typeface="Comic Sans MS" panose="030F0702030302020204" pitchFamily="66" charset="0"/>
              </a:rPr>
              <a:t>Can the children find out where it belongs in the classification system ? (All 7 levels if they can!) Can they explain the features their plant has that places it in particular groups? </a:t>
            </a:r>
            <a:endParaRPr lang="en-GB" i="1" dirty="0">
              <a:latin typeface="Comic Sans MS" panose="030F0702030302020204" pitchFamily="66" charset="0"/>
            </a:endParaRPr>
          </a:p>
        </p:txBody>
      </p:sp>
      <p:pic>
        <p:nvPicPr>
          <p:cNvPr id="4" name="Picture 3">
            <a:extLst>
              <a:ext uri="{FF2B5EF4-FFF2-40B4-BE49-F238E27FC236}">
                <a16:creationId xmlns:a16="http://schemas.microsoft.com/office/drawing/2014/main" id="{73DD0A9A-48F9-C491-1389-00E6F9B437FA}"/>
              </a:ext>
            </a:extLst>
          </p:cNvPr>
          <p:cNvPicPr>
            <a:picLocks noChangeAspect="1"/>
          </p:cNvPicPr>
          <p:nvPr/>
        </p:nvPicPr>
        <p:blipFill>
          <a:blip r:embed="rId4"/>
          <a:stretch>
            <a:fillRect/>
          </a:stretch>
        </p:blipFill>
        <p:spPr>
          <a:xfrm>
            <a:off x="7112768" y="1820312"/>
            <a:ext cx="1779712" cy="1239292"/>
          </a:xfrm>
          <a:prstGeom prst="rect">
            <a:avLst/>
          </a:prstGeom>
        </p:spPr>
      </p:pic>
    </p:spTree>
    <p:extLst>
      <p:ext uri="{BB962C8B-B14F-4D97-AF65-F5344CB8AC3E}">
        <p14:creationId xmlns:p14="http://schemas.microsoft.com/office/powerpoint/2010/main" val="1212871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TextBox 4">
            <a:extLst>
              <a:ext uri="{FF2B5EF4-FFF2-40B4-BE49-F238E27FC236}">
                <a16:creationId xmlns:a16="http://schemas.microsoft.com/office/drawing/2014/main" id="{6C4BFE44-0ECB-4815-BF0F-D215E16914E8}"/>
              </a:ext>
            </a:extLst>
          </p:cNvPr>
          <p:cNvSpPr txBox="1"/>
          <p:nvPr/>
        </p:nvSpPr>
        <p:spPr>
          <a:xfrm>
            <a:off x="2843808" y="275865"/>
            <a:ext cx="3600400" cy="369332"/>
          </a:xfrm>
          <a:prstGeom prst="rect">
            <a:avLst/>
          </a:prstGeom>
          <a:noFill/>
        </p:spPr>
        <p:txBody>
          <a:bodyPr wrap="square" rtlCol="0">
            <a:spAutoFit/>
          </a:bodyPr>
          <a:lstStyle/>
          <a:p>
            <a:pPr algn="ctr"/>
            <a:r>
              <a:rPr lang="en-GB" b="1" dirty="0">
                <a:latin typeface="Comic Sans MS" panose="030F0702030302020204" pitchFamily="66" charset="0"/>
              </a:rPr>
              <a:t>Example: Dandelion</a:t>
            </a:r>
          </a:p>
        </p:txBody>
      </p:sp>
      <p:pic>
        <p:nvPicPr>
          <p:cNvPr id="8" name="Picture 7">
            <a:extLst>
              <a:ext uri="{FF2B5EF4-FFF2-40B4-BE49-F238E27FC236}">
                <a16:creationId xmlns:a16="http://schemas.microsoft.com/office/drawing/2014/main" id="{AA4BD5FF-3F2E-4515-96AD-B685BC9D9FA1}"/>
              </a:ext>
            </a:extLst>
          </p:cNvPr>
          <p:cNvPicPr>
            <a:picLocks noChangeAspect="1"/>
          </p:cNvPicPr>
          <p:nvPr/>
        </p:nvPicPr>
        <p:blipFill>
          <a:blip r:embed="rId4"/>
          <a:stretch>
            <a:fillRect/>
          </a:stretch>
        </p:blipFill>
        <p:spPr>
          <a:xfrm>
            <a:off x="1459654" y="756940"/>
            <a:ext cx="6368707" cy="3979390"/>
          </a:xfrm>
          <a:prstGeom prst="rect">
            <a:avLst/>
          </a:prstGeom>
        </p:spPr>
      </p:pic>
    </p:spTree>
    <p:extLst>
      <p:ext uri="{BB962C8B-B14F-4D97-AF65-F5344CB8AC3E}">
        <p14:creationId xmlns:p14="http://schemas.microsoft.com/office/powerpoint/2010/main" val="2635066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15816" y="233914"/>
            <a:ext cx="4248472" cy="565571"/>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0E293031-03A7-4630-86C8-DC43F89199A6}"/>
              </a:ext>
            </a:extLst>
          </p:cNvPr>
          <p:cNvSpPr txBox="1"/>
          <p:nvPr/>
        </p:nvSpPr>
        <p:spPr>
          <a:xfrm>
            <a:off x="2186862" y="282633"/>
            <a:ext cx="5058308" cy="369332"/>
          </a:xfrm>
          <a:prstGeom prst="rect">
            <a:avLst/>
          </a:prstGeom>
          <a:noFill/>
        </p:spPr>
        <p:txBody>
          <a:bodyPr wrap="square">
            <a:spAutoFit/>
          </a:bodyPr>
          <a:lstStyle/>
          <a:p>
            <a:pPr algn="ctr"/>
            <a:r>
              <a:rPr lang="en-GB" b="1" u="sng" dirty="0">
                <a:latin typeface="Comic Sans MS" panose="030F0702030302020204" pitchFamily="66" charset="0"/>
              </a:rPr>
              <a:t>Classifying Micro-organisms</a:t>
            </a:r>
          </a:p>
        </p:txBody>
      </p:sp>
      <p:sp>
        <p:nvSpPr>
          <p:cNvPr id="5" name="TextBox 4">
            <a:extLst>
              <a:ext uri="{FF2B5EF4-FFF2-40B4-BE49-F238E27FC236}">
                <a16:creationId xmlns:a16="http://schemas.microsoft.com/office/drawing/2014/main" id="{94407738-E79A-4271-A2A7-2E52B54A759A}"/>
              </a:ext>
            </a:extLst>
          </p:cNvPr>
          <p:cNvSpPr txBox="1"/>
          <p:nvPr/>
        </p:nvSpPr>
        <p:spPr>
          <a:xfrm>
            <a:off x="395536" y="791335"/>
            <a:ext cx="4176464" cy="3600986"/>
          </a:xfrm>
          <a:prstGeom prst="rect">
            <a:avLst/>
          </a:prstGeom>
          <a:noFill/>
        </p:spPr>
        <p:txBody>
          <a:bodyPr wrap="square" rtlCol="0">
            <a:spAutoFit/>
          </a:bodyPr>
          <a:lstStyle/>
          <a:p>
            <a:pPr algn="just"/>
            <a:r>
              <a:rPr lang="en-GB" sz="1600" dirty="0">
                <a:latin typeface="Comic Sans MS" panose="030F0702030302020204" pitchFamily="66" charset="0"/>
              </a:rPr>
              <a:t>A micro-organism is a very small living thing that can only be seen with</a:t>
            </a:r>
          </a:p>
          <a:p>
            <a:pPr algn="just"/>
            <a:r>
              <a:rPr lang="en-GB" sz="1600" dirty="0">
                <a:latin typeface="Comic Sans MS" panose="030F0702030302020204" pitchFamily="66" charset="0"/>
              </a:rPr>
              <a:t>a microscope. They are found everywhere - in the air, soil, water and inside our bodies. Some of them are helpful, whilst others can be harmful. </a:t>
            </a:r>
          </a:p>
          <a:p>
            <a:endParaRPr lang="en-GB" sz="1600" dirty="0">
              <a:latin typeface="Comic Sans MS" panose="030F0702030302020204" pitchFamily="66" charset="0"/>
            </a:endParaRPr>
          </a:p>
          <a:p>
            <a:pPr algn="just"/>
            <a:r>
              <a:rPr lang="en-GB" sz="1600" dirty="0">
                <a:latin typeface="Comic Sans MS" panose="030F0702030302020204" pitchFamily="66" charset="0"/>
              </a:rPr>
              <a:t>Micro-organisms make up the largest number of living organisms on the planet and we couldn‛t survive without them.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There are 3 kingdoms of micro-organisms: </a:t>
            </a:r>
            <a:r>
              <a:rPr lang="en-GB" sz="1600" b="1" dirty="0">
                <a:latin typeface="Comic Sans MS" panose="030F0702030302020204" pitchFamily="66" charset="0"/>
              </a:rPr>
              <a:t>Monera, Protists </a:t>
            </a:r>
            <a:r>
              <a:rPr lang="en-GB" sz="1600" dirty="0">
                <a:latin typeface="Comic Sans MS" panose="030F0702030302020204" pitchFamily="66" charset="0"/>
              </a:rPr>
              <a:t>and </a:t>
            </a:r>
            <a:r>
              <a:rPr lang="en-GB" sz="1600" b="1" dirty="0">
                <a:latin typeface="Comic Sans MS" panose="030F0702030302020204" pitchFamily="66" charset="0"/>
              </a:rPr>
              <a:t>Fungi</a:t>
            </a:r>
            <a:r>
              <a:rPr lang="en-GB" dirty="0">
                <a:latin typeface="Comic Sans MS" panose="030F0702030302020204" pitchFamily="66" charset="0"/>
              </a:rPr>
              <a:t>.</a:t>
            </a:r>
          </a:p>
          <a:p>
            <a:endParaRPr lang="en-GB" dirty="0">
              <a:latin typeface="Comic Sans MS" panose="030F0702030302020204" pitchFamily="66" charset="0"/>
            </a:endParaRPr>
          </a:p>
        </p:txBody>
      </p:sp>
      <p:pic>
        <p:nvPicPr>
          <p:cNvPr id="12" name="Picture 11">
            <a:extLst>
              <a:ext uri="{FF2B5EF4-FFF2-40B4-BE49-F238E27FC236}">
                <a16:creationId xmlns:a16="http://schemas.microsoft.com/office/drawing/2014/main" id="{94BB9029-9590-4E14-A596-C2E0B3C0C4A1}"/>
              </a:ext>
            </a:extLst>
          </p:cNvPr>
          <p:cNvPicPr>
            <a:picLocks noChangeAspect="1"/>
          </p:cNvPicPr>
          <p:nvPr/>
        </p:nvPicPr>
        <p:blipFill>
          <a:blip r:embed="rId3"/>
          <a:stretch>
            <a:fillRect/>
          </a:stretch>
        </p:blipFill>
        <p:spPr>
          <a:xfrm>
            <a:off x="4752020" y="618649"/>
            <a:ext cx="4248472" cy="4291170"/>
          </a:xfrm>
          <a:prstGeom prst="rect">
            <a:avLst/>
          </a:prstGeom>
        </p:spPr>
      </p:pic>
    </p:spTree>
    <p:extLst>
      <p:ext uri="{BB962C8B-B14F-4D97-AF65-F5344CB8AC3E}">
        <p14:creationId xmlns:p14="http://schemas.microsoft.com/office/powerpoint/2010/main" val="1949335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822412" y="1457709"/>
            <a:ext cx="28854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0E4A4FC7-D191-41D1-9E3A-E87F242E4B17}"/>
              </a:ext>
            </a:extLst>
          </p:cNvPr>
          <p:cNvSpPr txBox="1"/>
          <p:nvPr/>
        </p:nvSpPr>
        <p:spPr>
          <a:xfrm>
            <a:off x="3166734" y="332034"/>
            <a:ext cx="3600400" cy="369332"/>
          </a:xfrm>
          <a:prstGeom prst="rect">
            <a:avLst/>
          </a:prstGeom>
          <a:noFill/>
        </p:spPr>
        <p:txBody>
          <a:bodyPr wrap="square">
            <a:spAutoFit/>
          </a:bodyPr>
          <a:lstStyle/>
          <a:p>
            <a:r>
              <a:rPr lang="en-GB" b="1" u="sng" dirty="0">
                <a:latin typeface="Comic Sans MS" panose="030F0702030302020204" pitchFamily="66" charset="0"/>
              </a:rPr>
              <a:t>Kingdom Monera (bacteria)</a:t>
            </a:r>
          </a:p>
        </p:txBody>
      </p:sp>
      <p:sp>
        <p:nvSpPr>
          <p:cNvPr id="8" name="TextBox 7">
            <a:extLst>
              <a:ext uri="{FF2B5EF4-FFF2-40B4-BE49-F238E27FC236}">
                <a16:creationId xmlns:a16="http://schemas.microsoft.com/office/drawing/2014/main" id="{CA058CE8-A7F9-4E78-94C4-C40BB859CFFD}"/>
              </a:ext>
            </a:extLst>
          </p:cNvPr>
          <p:cNvSpPr txBox="1"/>
          <p:nvPr/>
        </p:nvSpPr>
        <p:spPr>
          <a:xfrm>
            <a:off x="439850" y="995314"/>
            <a:ext cx="5788333" cy="3970318"/>
          </a:xfrm>
          <a:prstGeom prst="rect">
            <a:avLst/>
          </a:prstGeom>
          <a:noFill/>
        </p:spPr>
        <p:txBody>
          <a:bodyPr wrap="square">
            <a:spAutoFit/>
          </a:bodyPr>
          <a:lstStyle/>
          <a:p>
            <a:pPr marL="342900" indent="-342900" algn="just">
              <a:buFont typeface="Arial" charset="0"/>
              <a:buChar char="•"/>
            </a:pPr>
            <a:r>
              <a:rPr lang="en-US" sz="1800" dirty="0">
                <a:latin typeface="Comic Sans MS" charset="0"/>
                <a:ea typeface="Comic Sans MS" charset="0"/>
                <a:cs typeface="Comic Sans MS" charset="0"/>
              </a:rPr>
              <a:t>Single-celled organisms</a:t>
            </a:r>
          </a:p>
          <a:p>
            <a:pPr algn="just"/>
            <a:endParaRPr lang="en-US" sz="1800" dirty="0">
              <a:latin typeface="Comic Sans MS" charset="0"/>
              <a:ea typeface="Comic Sans MS" charset="0"/>
              <a:cs typeface="Comic Sans MS" charset="0"/>
            </a:endParaRPr>
          </a:p>
          <a:p>
            <a:pPr marL="342900" indent="-342900" algn="just">
              <a:buFont typeface="Arial" charset="0"/>
              <a:buChar char="•"/>
            </a:pPr>
            <a:r>
              <a:rPr lang="en-US" sz="1800" dirty="0">
                <a:latin typeface="Comic Sans MS" charset="0"/>
                <a:ea typeface="Comic Sans MS" charset="0"/>
                <a:cs typeface="Comic Sans MS" charset="0"/>
              </a:rPr>
              <a:t>Can cause illness</a:t>
            </a:r>
          </a:p>
          <a:p>
            <a:pPr marL="342900" indent="-342900" algn="just">
              <a:buFont typeface="Arial" charset="0"/>
              <a:buChar char="•"/>
            </a:pPr>
            <a:endParaRPr lang="en-US" dirty="0">
              <a:latin typeface="Comic Sans MS" charset="0"/>
              <a:ea typeface="Comic Sans MS" charset="0"/>
              <a:cs typeface="Comic Sans MS" charset="0"/>
            </a:endParaRPr>
          </a:p>
          <a:p>
            <a:pPr marL="342900" indent="-342900" algn="just">
              <a:buFont typeface="Arial" charset="0"/>
              <a:buChar char="•"/>
            </a:pPr>
            <a:r>
              <a:rPr lang="en-GB" dirty="0">
                <a:latin typeface="Comic Sans MS" charset="0"/>
                <a:ea typeface="Comic Sans MS" charset="0"/>
                <a:cs typeface="Comic Sans MS" charset="0"/>
              </a:rPr>
              <a:t>B</a:t>
            </a:r>
            <a:r>
              <a:rPr lang="en-GB" sz="1800" dirty="0">
                <a:latin typeface="Comic Sans MS" charset="0"/>
                <a:ea typeface="Comic Sans MS" charset="0"/>
                <a:cs typeface="Comic Sans MS" charset="0"/>
              </a:rPr>
              <a:t>acteria help us digest and breakdown our food</a:t>
            </a:r>
            <a:endParaRPr lang="en-US" sz="1800" dirty="0">
              <a:latin typeface="Comic Sans MS" charset="0"/>
              <a:ea typeface="Comic Sans MS" charset="0"/>
              <a:cs typeface="Comic Sans MS" charset="0"/>
            </a:endParaRPr>
          </a:p>
          <a:p>
            <a:pPr algn="just"/>
            <a:endParaRPr lang="en-US" sz="1800" dirty="0">
              <a:latin typeface="Comic Sans MS" charset="0"/>
              <a:ea typeface="Comic Sans MS" charset="0"/>
              <a:cs typeface="Comic Sans MS" charset="0"/>
            </a:endParaRPr>
          </a:p>
          <a:p>
            <a:pPr marL="342900" indent="-342900" algn="just">
              <a:buFont typeface="Arial" charset="0"/>
              <a:buChar char="•"/>
            </a:pPr>
            <a:r>
              <a:rPr lang="en-US" dirty="0">
                <a:latin typeface="Comic Sans MS" charset="0"/>
                <a:ea typeface="Comic Sans MS" charset="0"/>
                <a:cs typeface="Comic Sans MS" charset="0"/>
              </a:rPr>
              <a:t>B</a:t>
            </a:r>
            <a:r>
              <a:rPr lang="en-US" sz="1800" dirty="0">
                <a:latin typeface="Comic Sans MS" charset="0"/>
                <a:ea typeface="Comic Sans MS" charset="0"/>
                <a:cs typeface="Comic Sans MS" charset="0"/>
              </a:rPr>
              <a:t>acteria are used to make cheese, yoghurt, pickles, soy sauce and antibiotics!</a:t>
            </a:r>
          </a:p>
          <a:p>
            <a:pPr marL="342900" indent="-342900" algn="just">
              <a:buFont typeface="Arial" charset="0"/>
              <a:buChar char="•"/>
            </a:pPr>
            <a:endParaRPr lang="en-US" sz="1800" dirty="0">
              <a:latin typeface="Comic Sans MS" charset="0"/>
              <a:ea typeface="Comic Sans MS" charset="0"/>
              <a:cs typeface="Comic Sans MS" charset="0"/>
            </a:endParaRPr>
          </a:p>
          <a:p>
            <a:pPr marL="342900" indent="-342900" algn="just">
              <a:buFont typeface="Arial" charset="0"/>
              <a:buChar char="•"/>
            </a:pPr>
            <a:r>
              <a:rPr lang="en-GB" sz="1800" dirty="0">
                <a:latin typeface="Comic Sans MS" charset="0"/>
                <a:ea typeface="Comic Sans MS" charset="0"/>
                <a:cs typeface="Comic Sans MS" charset="0"/>
              </a:rPr>
              <a:t>Bacteria work hard for us in the soil. One type of bacteria, called decomposers, break down material from dead plants and animals helping to create soil</a:t>
            </a:r>
            <a:endParaRPr lang="en-US" sz="1800" dirty="0">
              <a:latin typeface="Comic Sans MS" charset="0"/>
              <a:ea typeface="Comic Sans MS" charset="0"/>
              <a:cs typeface="Comic Sans MS" charset="0"/>
            </a:endParaRPr>
          </a:p>
          <a:p>
            <a:pPr marL="342900" indent="-342900">
              <a:buFont typeface="Arial" charset="0"/>
              <a:buChar char="•"/>
            </a:pPr>
            <a:endParaRPr lang="en-US" sz="1800" dirty="0">
              <a:latin typeface="Comic Sans MS" charset="0"/>
              <a:ea typeface="Comic Sans MS" charset="0"/>
              <a:cs typeface="Comic Sans MS" charset="0"/>
            </a:endParaRPr>
          </a:p>
        </p:txBody>
      </p:sp>
      <p:pic>
        <p:nvPicPr>
          <p:cNvPr id="9" name="Picture 8">
            <a:extLst>
              <a:ext uri="{FF2B5EF4-FFF2-40B4-BE49-F238E27FC236}">
                <a16:creationId xmlns:a16="http://schemas.microsoft.com/office/drawing/2014/main" id="{85C70F02-FCCB-4589-B2E5-8D0BFBB5CAB1}"/>
              </a:ext>
            </a:extLst>
          </p:cNvPr>
          <p:cNvPicPr>
            <a:picLocks noChangeAspect="1"/>
          </p:cNvPicPr>
          <p:nvPr/>
        </p:nvPicPr>
        <p:blipFill>
          <a:blip r:embed="rId4"/>
          <a:stretch>
            <a:fillRect/>
          </a:stretch>
        </p:blipFill>
        <p:spPr>
          <a:xfrm>
            <a:off x="6391317" y="1189284"/>
            <a:ext cx="2543175" cy="2845919"/>
          </a:xfrm>
          <a:prstGeom prst="rect">
            <a:avLst/>
          </a:prstGeom>
        </p:spPr>
      </p:pic>
    </p:spTree>
    <p:extLst>
      <p:ext uri="{BB962C8B-B14F-4D97-AF65-F5344CB8AC3E}">
        <p14:creationId xmlns:p14="http://schemas.microsoft.com/office/powerpoint/2010/main" val="181107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79512" y="583299"/>
            <a:ext cx="7776864" cy="4308872"/>
          </a:xfrm>
          <a:prstGeom prst="rect">
            <a:avLst/>
          </a:prstGeom>
          <a:noFill/>
        </p:spPr>
        <p:txBody>
          <a:bodyPr wrap="square" rtlCol="0">
            <a:spAutoFit/>
          </a:bodyPr>
          <a:lstStyle/>
          <a:p>
            <a:r>
              <a:rPr lang="en-US" sz="1600" dirty="0">
                <a:latin typeface="Comic Sans MS" charset="0"/>
                <a:ea typeface="Comic Sans MS" charset="0"/>
                <a:cs typeface="Comic Sans MS" charset="0"/>
              </a:rPr>
              <a:t>Protists are divided into two groups: </a:t>
            </a:r>
          </a:p>
          <a:p>
            <a:endParaRPr lang="en-US" sz="1600" b="1" u="sng" dirty="0">
              <a:latin typeface="Comic Sans MS" charset="0"/>
              <a:ea typeface="Comic Sans MS" charset="0"/>
              <a:cs typeface="Comic Sans MS" charset="0"/>
            </a:endParaRPr>
          </a:p>
          <a:p>
            <a:r>
              <a:rPr lang="en-US" sz="1600" b="1" u="sng" dirty="0">
                <a:latin typeface="Comic Sans MS" charset="0"/>
                <a:ea typeface="Comic Sans MS" charset="0"/>
                <a:cs typeface="Comic Sans MS" charset="0"/>
              </a:rPr>
              <a:t>Protozoa:</a:t>
            </a:r>
          </a:p>
          <a:p>
            <a:pPr marL="285750" indent="-285750">
              <a:buFont typeface="Arial" charset="0"/>
              <a:buChar char="•"/>
            </a:pPr>
            <a:r>
              <a:rPr lang="en-US" sz="1600" dirty="0">
                <a:latin typeface="Comic Sans MS" charset="0"/>
                <a:ea typeface="Comic Sans MS" charset="0"/>
                <a:cs typeface="Comic Sans MS" charset="0"/>
              </a:rPr>
              <a:t>Many different types that are many different  sizes, shapes</a:t>
            </a:r>
          </a:p>
          <a:p>
            <a:endParaRPr lang="en-US" sz="1600" dirty="0">
              <a:latin typeface="Comic Sans MS" charset="0"/>
              <a:ea typeface="Comic Sans MS" charset="0"/>
              <a:cs typeface="Comic Sans MS" charset="0"/>
            </a:endParaRPr>
          </a:p>
          <a:p>
            <a:pPr marL="285750" indent="-285750">
              <a:buFont typeface="Arial" charset="0"/>
              <a:buChar char="•"/>
            </a:pPr>
            <a:r>
              <a:rPr lang="en-US" sz="1600" dirty="0">
                <a:latin typeface="Comic Sans MS" charset="0"/>
                <a:ea typeface="Comic Sans MS" charset="0"/>
                <a:cs typeface="Comic Sans MS" charset="0"/>
              </a:rPr>
              <a:t>There are a lots of different ways in which how they feed and move</a:t>
            </a:r>
          </a:p>
          <a:p>
            <a:endParaRPr lang="en-US" sz="1600" dirty="0">
              <a:latin typeface="Comic Sans MS" charset="0"/>
              <a:ea typeface="Comic Sans MS" charset="0"/>
              <a:cs typeface="Comic Sans MS" charset="0"/>
            </a:endParaRPr>
          </a:p>
          <a:p>
            <a:pPr marL="285750" indent="-285750">
              <a:buFont typeface="Arial" charset="0"/>
              <a:buChar char="•"/>
            </a:pPr>
            <a:r>
              <a:rPr lang="en-US" sz="1600" dirty="0">
                <a:latin typeface="Comic Sans MS" charset="0"/>
                <a:ea typeface="Comic Sans MS" charset="0"/>
                <a:cs typeface="Comic Sans MS" charset="0"/>
              </a:rPr>
              <a:t>Many cause disease e.g., malaria</a:t>
            </a:r>
          </a:p>
          <a:p>
            <a:pPr marL="285750" indent="-285750">
              <a:buFont typeface="Arial" charset="0"/>
              <a:buChar char="•"/>
            </a:pPr>
            <a:endParaRPr lang="en-US" sz="1600" dirty="0">
              <a:latin typeface="Comic Sans MS" charset="0"/>
            </a:endParaRPr>
          </a:p>
          <a:p>
            <a:r>
              <a:rPr lang="en-US" sz="1600" b="1" u="sng" dirty="0">
                <a:latin typeface="Comic Sans MS" charset="0"/>
              </a:rPr>
              <a:t>Algae:</a:t>
            </a:r>
          </a:p>
          <a:p>
            <a:pPr marL="342900" indent="-342900">
              <a:buFont typeface="Arial" charset="0"/>
              <a:buChar char="•"/>
            </a:pPr>
            <a:r>
              <a:rPr lang="en-US" sz="1600" dirty="0">
                <a:latin typeface="Comic Sans MS" charset="0"/>
                <a:ea typeface="Comic Sans MS" charset="0"/>
                <a:cs typeface="Comic Sans MS" charset="0"/>
              </a:rPr>
              <a:t>Plant- like; have chlorophyll and photosynthesize to make own food</a:t>
            </a:r>
          </a:p>
          <a:p>
            <a:endParaRPr lang="en-US" sz="1600" dirty="0">
              <a:latin typeface="Comic Sans MS" charset="0"/>
              <a:ea typeface="Comic Sans MS" charset="0"/>
              <a:cs typeface="Comic Sans MS" charset="0"/>
            </a:endParaRPr>
          </a:p>
          <a:p>
            <a:pPr marL="342900" indent="-342900">
              <a:buFont typeface="Arial" charset="0"/>
              <a:buChar char="•"/>
            </a:pPr>
            <a:r>
              <a:rPr lang="en-US" sz="1600" dirty="0">
                <a:latin typeface="Comic Sans MS" charset="0"/>
                <a:ea typeface="Comic Sans MS" charset="0"/>
                <a:cs typeface="Comic Sans MS" charset="0"/>
              </a:rPr>
              <a:t>Common in water and on surfaces of moist soil, wood and rocks</a:t>
            </a:r>
          </a:p>
          <a:p>
            <a:pPr marL="342900" indent="-342900">
              <a:buFont typeface="Arial" charset="0"/>
              <a:buChar char="•"/>
            </a:pPr>
            <a:endParaRPr lang="en-US" sz="1600" dirty="0">
              <a:latin typeface="Comic Sans MS" charset="0"/>
              <a:ea typeface="Comic Sans MS" charset="0"/>
              <a:cs typeface="Comic Sans MS" charset="0"/>
            </a:endParaRPr>
          </a:p>
          <a:p>
            <a:pPr marL="342900" indent="-342900">
              <a:buFont typeface="Arial" charset="0"/>
              <a:buChar char="•"/>
            </a:pPr>
            <a:r>
              <a:rPr lang="en-US" sz="1600" dirty="0">
                <a:latin typeface="Comic Sans MS" charset="0"/>
                <a:ea typeface="Comic Sans MS" charset="0"/>
                <a:cs typeface="Comic Sans MS" charset="0"/>
              </a:rPr>
              <a:t>Big variation in both structure and size - range from microscopic </a:t>
            </a:r>
          </a:p>
          <a:p>
            <a:r>
              <a:rPr lang="en-US" sz="1600" dirty="0">
                <a:latin typeface="Comic Sans MS" charset="0"/>
                <a:ea typeface="Comic Sans MS" charset="0"/>
                <a:cs typeface="Comic Sans MS" charset="0"/>
              </a:rPr>
              <a:t>      to 60-metre-long kelps in the sea!</a:t>
            </a:r>
          </a:p>
          <a:p>
            <a:endParaRPr lang="en-US" b="1" u="sng" dirty="0">
              <a:latin typeface="Comic Sans MS" charset="0"/>
            </a:endParaRPr>
          </a:p>
        </p:txBody>
      </p:sp>
      <p:sp>
        <p:nvSpPr>
          <p:cNvPr id="7" name="TextBox 6">
            <a:extLst>
              <a:ext uri="{FF2B5EF4-FFF2-40B4-BE49-F238E27FC236}">
                <a16:creationId xmlns:a16="http://schemas.microsoft.com/office/drawing/2014/main" id="{695C984E-E8D7-4D90-A3FB-C55B566ED503}"/>
              </a:ext>
            </a:extLst>
          </p:cNvPr>
          <p:cNvSpPr txBox="1"/>
          <p:nvPr/>
        </p:nvSpPr>
        <p:spPr>
          <a:xfrm>
            <a:off x="3491880" y="263346"/>
            <a:ext cx="2160240" cy="369332"/>
          </a:xfrm>
          <a:prstGeom prst="rect">
            <a:avLst/>
          </a:prstGeom>
          <a:noFill/>
        </p:spPr>
        <p:txBody>
          <a:bodyPr wrap="square">
            <a:spAutoFit/>
          </a:bodyPr>
          <a:lstStyle/>
          <a:p>
            <a:pPr algn="ctr"/>
            <a:r>
              <a:rPr lang="en-GB" b="1" u="sng" dirty="0">
                <a:latin typeface="Comic Sans MS" panose="030F0702030302020204" pitchFamily="66" charset="0"/>
              </a:rPr>
              <a:t>Kingdom Protista</a:t>
            </a:r>
          </a:p>
        </p:txBody>
      </p:sp>
      <p:pic>
        <p:nvPicPr>
          <p:cNvPr id="5" name="Picture 4">
            <a:extLst>
              <a:ext uri="{FF2B5EF4-FFF2-40B4-BE49-F238E27FC236}">
                <a16:creationId xmlns:a16="http://schemas.microsoft.com/office/drawing/2014/main" id="{E2432267-024D-4E1E-A7EB-54A238503A8F}"/>
              </a:ext>
            </a:extLst>
          </p:cNvPr>
          <p:cNvPicPr>
            <a:picLocks noChangeAspect="1"/>
          </p:cNvPicPr>
          <p:nvPr/>
        </p:nvPicPr>
        <p:blipFill>
          <a:blip r:embed="rId4"/>
          <a:stretch>
            <a:fillRect/>
          </a:stretch>
        </p:blipFill>
        <p:spPr>
          <a:xfrm>
            <a:off x="7017711" y="3609473"/>
            <a:ext cx="1802761" cy="1293506"/>
          </a:xfrm>
          <a:prstGeom prst="rect">
            <a:avLst/>
          </a:prstGeom>
        </p:spPr>
      </p:pic>
      <p:pic>
        <p:nvPicPr>
          <p:cNvPr id="8" name="Picture 7">
            <a:extLst>
              <a:ext uri="{FF2B5EF4-FFF2-40B4-BE49-F238E27FC236}">
                <a16:creationId xmlns:a16="http://schemas.microsoft.com/office/drawing/2014/main" id="{8A34F6A5-ECA0-43D7-9E19-0F213E7E89F1}"/>
              </a:ext>
            </a:extLst>
          </p:cNvPr>
          <p:cNvPicPr>
            <a:picLocks noChangeAspect="1"/>
          </p:cNvPicPr>
          <p:nvPr/>
        </p:nvPicPr>
        <p:blipFill>
          <a:blip r:embed="rId5"/>
          <a:stretch>
            <a:fillRect/>
          </a:stretch>
        </p:blipFill>
        <p:spPr>
          <a:xfrm>
            <a:off x="7228143" y="1273266"/>
            <a:ext cx="1543263" cy="1415582"/>
          </a:xfrm>
          <a:prstGeom prst="rect">
            <a:avLst/>
          </a:prstGeom>
        </p:spPr>
      </p:pic>
    </p:spTree>
    <p:extLst>
      <p:ext uri="{BB962C8B-B14F-4D97-AF65-F5344CB8AC3E}">
        <p14:creationId xmlns:p14="http://schemas.microsoft.com/office/powerpoint/2010/main" val="38713986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843558"/>
            <a:ext cx="8496944" cy="3762618"/>
          </a:xfrm>
        </p:spPr>
        <p:txBody>
          <a:bodyPr>
            <a:normAutofit lnSpcReduction="10000"/>
          </a:bodyPr>
          <a:lstStyle/>
          <a:p>
            <a:pPr marL="0" indent="0" algn="just">
              <a:buNone/>
            </a:pPr>
            <a:r>
              <a:rPr lang="en-GB" sz="1800" dirty="0">
                <a:latin typeface="Comic Sans MS" panose="030F0702030302020204" pitchFamily="66" charset="0"/>
              </a:rPr>
              <a:t>The fungi kingdom is divided into three groups: </a:t>
            </a:r>
            <a:r>
              <a:rPr lang="en-GB" sz="1800" b="1" dirty="0">
                <a:latin typeface="Comic Sans MS" panose="030F0702030302020204" pitchFamily="66" charset="0"/>
              </a:rPr>
              <a:t>yeast</a:t>
            </a:r>
            <a:r>
              <a:rPr lang="en-GB" sz="1800" dirty="0">
                <a:latin typeface="Comic Sans MS" panose="030F0702030302020204" pitchFamily="66" charset="0"/>
              </a:rPr>
              <a:t>, </a:t>
            </a:r>
            <a:r>
              <a:rPr lang="en-GB" sz="1800" b="1" dirty="0">
                <a:latin typeface="Comic Sans MS" panose="030F0702030302020204" pitchFamily="66" charset="0"/>
              </a:rPr>
              <a:t>moulds</a:t>
            </a:r>
            <a:r>
              <a:rPr lang="en-GB" sz="1800" dirty="0">
                <a:latin typeface="Comic Sans MS" panose="030F0702030302020204" pitchFamily="66" charset="0"/>
              </a:rPr>
              <a:t> and </a:t>
            </a:r>
            <a:r>
              <a:rPr lang="en-GB" sz="1800" b="1" dirty="0">
                <a:latin typeface="Comic Sans MS" panose="030F0702030302020204" pitchFamily="66" charset="0"/>
              </a:rPr>
              <a:t>mushrooms. </a:t>
            </a:r>
            <a:r>
              <a:rPr lang="en-GB" sz="1800" dirty="0">
                <a:latin typeface="Comic Sans MS" panose="030F0702030302020204" pitchFamily="66" charset="0"/>
              </a:rPr>
              <a:t>Most fungi are inconspicuous because of the small size of their structures. They may become noticeable when fruiting, either as mushrooms or as moulds.</a:t>
            </a:r>
          </a:p>
          <a:p>
            <a:pPr marL="0" indent="0" algn="just">
              <a:buNone/>
            </a:pPr>
            <a:endParaRPr lang="en-GB" sz="1800" dirty="0">
              <a:latin typeface="Comic Sans MS" panose="030F0702030302020204" pitchFamily="66" charset="0"/>
            </a:endParaRPr>
          </a:p>
          <a:p>
            <a:pPr marL="0" indent="0" algn="just">
              <a:buNone/>
            </a:pPr>
            <a:r>
              <a:rPr lang="en-GB" sz="1800" dirty="0">
                <a:latin typeface="Comic Sans MS" panose="030F0702030302020204" pitchFamily="66" charset="0"/>
              </a:rPr>
              <a:t>They are found almost everywhere. </a:t>
            </a:r>
          </a:p>
          <a:p>
            <a:pPr marL="0" indent="0" algn="just">
              <a:buNone/>
            </a:pPr>
            <a:endParaRPr lang="en-GB" sz="1800" dirty="0">
              <a:latin typeface="Comic Sans MS" panose="030F0702030302020204" pitchFamily="66" charset="0"/>
            </a:endParaRPr>
          </a:p>
          <a:p>
            <a:pPr marL="0" indent="0" algn="just">
              <a:buNone/>
            </a:pPr>
            <a:r>
              <a:rPr lang="en-GB" sz="1800" dirty="0">
                <a:latin typeface="Comic Sans MS" panose="030F0702030302020204" pitchFamily="66" charset="0"/>
              </a:rPr>
              <a:t>They cannot make their own food and most live off dead or </a:t>
            </a:r>
          </a:p>
          <a:p>
            <a:pPr marL="0" indent="0" algn="just">
              <a:buNone/>
            </a:pPr>
            <a:r>
              <a:rPr lang="en-GB" sz="1800" dirty="0">
                <a:latin typeface="Comic Sans MS" panose="030F0702030302020204" pitchFamily="66" charset="0"/>
              </a:rPr>
              <a:t>decaying plant and animal matter. </a:t>
            </a:r>
          </a:p>
          <a:p>
            <a:pPr marL="0" indent="0" algn="just">
              <a:buNone/>
            </a:pPr>
            <a:endParaRPr lang="en-GB" sz="1800" dirty="0">
              <a:latin typeface="Comic Sans MS" panose="030F0702030302020204" pitchFamily="66" charset="0"/>
            </a:endParaRPr>
          </a:p>
          <a:p>
            <a:pPr marL="0" indent="0" algn="just">
              <a:buNone/>
            </a:pPr>
            <a:r>
              <a:rPr lang="en-GB" sz="1800" dirty="0">
                <a:latin typeface="Comic Sans MS" panose="030F0702030302020204" pitchFamily="66" charset="0"/>
              </a:rPr>
              <a:t>Fungi can consist of a single cell (yeast) or </a:t>
            </a:r>
          </a:p>
          <a:p>
            <a:pPr marL="0" indent="0" algn="just">
              <a:buNone/>
            </a:pPr>
            <a:r>
              <a:rPr lang="en-GB" sz="1800" dirty="0">
                <a:latin typeface="Comic Sans MS" panose="030F0702030302020204" pitchFamily="66" charset="0"/>
              </a:rPr>
              <a:t>can be made up of many cells (mushrooms). </a:t>
            </a:r>
            <a:endParaRPr lang="en-GB" sz="1800" b="1" dirty="0">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a:p>
            <a:pPr marL="0" indent="0">
              <a:buNone/>
            </a:pPr>
            <a:endParaRPr lang="en-GB" sz="1800" dirty="0">
              <a:solidFill>
                <a:srgbClr val="0000FF"/>
              </a:solidFill>
              <a:latin typeface="Comic Sans MS" panose="030F0702030302020204" pitchFamily="66" charset="0"/>
              <a:hlinkClick r:id="rId3">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12E75CAE-74AB-46A6-9F63-24004688E9C9}"/>
              </a:ext>
            </a:extLst>
          </p:cNvPr>
          <p:cNvSpPr txBox="1"/>
          <p:nvPr/>
        </p:nvSpPr>
        <p:spPr>
          <a:xfrm>
            <a:off x="2843808" y="392991"/>
            <a:ext cx="3240360" cy="369332"/>
          </a:xfrm>
          <a:prstGeom prst="rect">
            <a:avLst/>
          </a:prstGeom>
          <a:noFill/>
        </p:spPr>
        <p:txBody>
          <a:bodyPr wrap="square">
            <a:spAutoFit/>
          </a:bodyPr>
          <a:lstStyle/>
          <a:p>
            <a:pPr algn="ctr"/>
            <a:r>
              <a:rPr lang="en-GB" b="1" u="sng" dirty="0">
                <a:latin typeface="Comic Sans MS" panose="030F0702030302020204" pitchFamily="66" charset="0"/>
              </a:rPr>
              <a:t>Kingdom Fungi </a:t>
            </a:r>
          </a:p>
        </p:txBody>
      </p:sp>
      <p:pic>
        <p:nvPicPr>
          <p:cNvPr id="5" name="Picture 4">
            <a:extLst>
              <a:ext uri="{FF2B5EF4-FFF2-40B4-BE49-F238E27FC236}">
                <a16:creationId xmlns:a16="http://schemas.microsoft.com/office/drawing/2014/main" id="{240120C3-5EC0-4EBE-A967-F533AEBD97E7}"/>
              </a:ext>
            </a:extLst>
          </p:cNvPr>
          <p:cNvPicPr>
            <a:picLocks noChangeAspect="1"/>
          </p:cNvPicPr>
          <p:nvPr/>
        </p:nvPicPr>
        <p:blipFill>
          <a:blip r:embed="rId4"/>
          <a:stretch>
            <a:fillRect/>
          </a:stretch>
        </p:blipFill>
        <p:spPr>
          <a:xfrm>
            <a:off x="6011125" y="3965983"/>
            <a:ext cx="1350857" cy="1032205"/>
          </a:xfrm>
          <a:prstGeom prst="rect">
            <a:avLst/>
          </a:prstGeom>
        </p:spPr>
      </p:pic>
      <p:pic>
        <p:nvPicPr>
          <p:cNvPr id="8" name="Picture 7">
            <a:extLst>
              <a:ext uri="{FF2B5EF4-FFF2-40B4-BE49-F238E27FC236}">
                <a16:creationId xmlns:a16="http://schemas.microsoft.com/office/drawing/2014/main" id="{135EEEF6-A109-40D7-ACE6-FF703203021C}"/>
              </a:ext>
            </a:extLst>
          </p:cNvPr>
          <p:cNvPicPr>
            <a:picLocks noChangeAspect="1"/>
          </p:cNvPicPr>
          <p:nvPr/>
        </p:nvPicPr>
        <p:blipFill>
          <a:blip r:embed="rId5"/>
          <a:stretch>
            <a:fillRect/>
          </a:stretch>
        </p:blipFill>
        <p:spPr>
          <a:xfrm>
            <a:off x="6243940" y="1721129"/>
            <a:ext cx="1288800" cy="1068818"/>
          </a:xfrm>
          <a:prstGeom prst="rect">
            <a:avLst/>
          </a:prstGeom>
        </p:spPr>
      </p:pic>
      <p:pic>
        <p:nvPicPr>
          <p:cNvPr id="9" name="Picture 8">
            <a:extLst>
              <a:ext uri="{FF2B5EF4-FFF2-40B4-BE49-F238E27FC236}">
                <a16:creationId xmlns:a16="http://schemas.microsoft.com/office/drawing/2014/main" id="{3093806A-73D9-43E9-AB4A-93EDA47477A9}"/>
              </a:ext>
            </a:extLst>
          </p:cNvPr>
          <p:cNvPicPr>
            <a:picLocks noChangeAspect="1"/>
          </p:cNvPicPr>
          <p:nvPr/>
        </p:nvPicPr>
        <p:blipFill>
          <a:blip r:embed="rId6"/>
          <a:stretch>
            <a:fillRect/>
          </a:stretch>
        </p:blipFill>
        <p:spPr>
          <a:xfrm>
            <a:off x="7604554" y="3060776"/>
            <a:ext cx="1423724" cy="1069200"/>
          </a:xfrm>
          <a:prstGeom prst="rect">
            <a:avLst/>
          </a:prstGeom>
        </p:spPr>
      </p:pic>
      <p:sp>
        <p:nvSpPr>
          <p:cNvPr id="10" name="TextBox 9">
            <a:extLst>
              <a:ext uri="{FF2B5EF4-FFF2-40B4-BE49-F238E27FC236}">
                <a16:creationId xmlns:a16="http://schemas.microsoft.com/office/drawing/2014/main" id="{649439EC-33E2-489C-A136-151342C6B0C8}"/>
              </a:ext>
            </a:extLst>
          </p:cNvPr>
          <p:cNvSpPr txBox="1"/>
          <p:nvPr/>
        </p:nvSpPr>
        <p:spPr>
          <a:xfrm>
            <a:off x="4114800" y="2113109"/>
            <a:ext cx="914400" cy="914400"/>
          </a:xfrm>
          <a:prstGeom prst="rect">
            <a:avLst/>
          </a:prstGeom>
          <a:noFill/>
        </p:spPr>
        <p:txBody>
          <a:bodyPr wrap="square" rtlCol="0">
            <a:spAutoFit/>
          </a:bodyPr>
          <a:lstStyle/>
          <a:p>
            <a:endParaRPr lang="en-GB" dirty="0"/>
          </a:p>
        </p:txBody>
      </p:sp>
      <p:sp>
        <p:nvSpPr>
          <p:cNvPr id="11" name="TextBox 10">
            <a:extLst>
              <a:ext uri="{FF2B5EF4-FFF2-40B4-BE49-F238E27FC236}">
                <a16:creationId xmlns:a16="http://schemas.microsoft.com/office/drawing/2014/main" id="{083C4540-622D-4669-B64A-A927E1FA0498}"/>
              </a:ext>
            </a:extLst>
          </p:cNvPr>
          <p:cNvSpPr txBox="1"/>
          <p:nvPr/>
        </p:nvSpPr>
        <p:spPr>
          <a:xfrm>
            <a:off x="7893369" y="4285118"/>
            <a:ext cx="846094" cy="369332"/>
          </a:xfrm>
          <a:prstGeom prst="rect">
            <a:avLst/>
          </a:prstGeom>
          <a:noFill/>
          <a:ln w="12700">
            <a:solidFill>
              <a:schemeClr val="tx1"/>
            </a:solidFill>
          </a:ln>
        </p:spPr>
        <p:txBody>
          <a:bodyPr wrap="square" rtlCol="0">
            <a:spAutoFit/>
          </a:bodyPr>
          <a:lstStyle/>
          <a:p>
            <a:pPr algn="ctr"/>
            <a:r>
              <a:rPr lang="en-GB" dirty="0">
                <a:latin typeface="Comic Sans MS" panose="030F0702030302020204" pitchFamily="66" charset="0"/>
              </a:rPr>
              <a:t>mould</a:t>
            </a:r>
          </a:p>
        </p:txBody>
      </p:sp>
      <p:sp>
        <p:nvSpPr>
          <p:cNvPr id="12" name="TextBox 11">
            <a:extLst>
              <a:ext uri="{FF2B5EF4-FFF2-40B4-BE49-F238E27FC236}">
                <a16:creationId xmlns:a16="http://schemas.microsoft.com/office/drawing/2014/main" id="{C5177035-0977-4516-B25D-87E720C95B6A}"/>
              </a:ext>
            </a:extLst>
          </p:cNvPr>
          <p:cNvSpPr txBox="1"/>
          <p:nvPr/>
        </p:nvSpPr>
        <p:spPr>
          <a:xfrm>
            <a:off x="5280009" y="2067694"/>
            <a:ext cx="846094" cy="369332"/>
          </a:xfrm>
          <a:prstGeom prst="rect">
            <a:avLst/>
          </a:prstGeom>
          <a:noFill/>
          <a:ln w="12700">
            <a:solidFill>
              <a:schemeClr val="tx1"/>
            </a:solidFill>
          </a:ln>
        </p:spPr>
        <p:txBody>
          <a:bodyPr wrap="square" rtlCol="0">
            <a:spAutoFit/>
          </a:bodyPr>
          <a:lstStyle/>
          <a:p>
            <a:pPr algn="ctr"/>
            <a:r>
              <a:rPr lang="en-GB" dirty="0">
                <a:latin typeface="Comic Sans MS" panose="030F0702030302020204" pitchFamily="66" charset="0"/>
              </a:rPr>
              <a:t>yeast</a:t>
            </a:r>
          </a:p>
        </p:txBody>
      </p:sp>
      <p:sp>
        <p:nvSpPr>
          <p:cNvPr id="13" name="TextBox 12">
            <a:extLst>
              <a:ext uri="{FF2B5EF4-FFF2-40B4-BE49-F238E27FC236}">
                <a16:creationId xmlns:a16="http://schemas.microsoft.com/office/drawing/2014/main" id="{F921DF8B-1D89-42E4-81CB-9975805EFD66}"/>
              </a:ext>
            </a:extLst>
          </p:cNvPr>
          <p:cNvSpPr txBox="1"/>
          <p:nvPr/>
        </p:nvSpPr>
        <p:spPr>
          <a:xfrm>
            <a:off x="4386808" y="4444142"/>
            <a:ext cx="1473115" cy="369332"/>
          </a:xfrm>
          <a:prstGeom prst="rect">
            <a:avLst/>
          </a:prstGeom>
          <a:noFill/>
          <a:ln w="12700">
            <a:solidFill>
              <a:schemeClr val="tx1"/>
            </a:solidFill>
          </a:ln>
        </p:spPr>
        <p:txBody>
          <a:bodyPr wrap="square" rtlCol="0">
            <a:spAutoFit/>
          </a:bodyPr>
          <a:lstStyle/>
          <a:p>
            <a:pPr algn="ctr"/>
            <a:r>
              <a:rPr lang="en-GB" dirty="0">
                <a:latin typeface="Comic Sans MS" panose="030F0702030302020204" pitchFamily="66" charset="0"/>
              </a:rPr>
              <a:t>mushrooms</a:t>
            </a:r>
          </a:p>
        </p:txBody>
      </p:sp>
    </p:spTree>
    <p:extLst>
      <p:ext uri="{BB962C8B-B14F-4D97-AF65-F5344CB8AC3E}">
        <p14:creationId xmlns:p14="http://schemas.microsoft.com/office/powerpoint/2010/main" val="2096620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TextBox 4">
            <a:extLst>
              <a:ext uri="{FF2B5EF4-FFF2-40B4-BE49-F238E27FC236}">
                <a16:creationId xmlns:a16="http://schemas.microsoft.com/office/drawing/2014/main" id="{BE77C23B-2372-4CFC-9982-C3E56305CF37}"/>
              </a:ext>
            </a:extLst>
          </p:cNvPr>
          <p:cNvSpPr txBox="1"/>
          <p:nvPr/>
        </p:nvSpPr>
        <p:spPr>
          <a:xfrm>
            <a:off x="251520" y="356817"/>
            <a:ext cx="8640960" cy="4678204"/>
          </a:xfrm>
          <a:prstGeom prst="rect">
            <a:avLst/>
          </a:prstGeom>
          <a:noFill/>
        </p:spPr>
        <p:txBody>
          <a:bodyPr wrap="square" rtlCol="0">
            <a:spAutoFit/>
          </a:bodyPr>
          <a:lstStyle/>
          <a:p>
            <a:r>
              <a:rPr lang="en-GB" sz="1600" b="1" u="sng" dirty="0">
                <a:latin typeface="Comic Sans MS" panose="030F0702030302020204" pitchFamily="66" charset="0"/>
              </a:rPr>
              <a:t>Activity: What Makes Yeast Grow? </a:t>
            </a:r>
          </a:p>
          <a:p>
            <a:r>
              <a:rPr lang="en-GB" sz="1600" dirty="0">
                <a:latin typeface="Comic Sans MS" panose="030F0702030302020204" pitchFamily="66" charset="0"/>
              </a:rPr>
              <a:t>Ask the children if they have ever made bread - what do they need to include to make the bread rise? </a:t>
            </a:r>
          </a:p>
          <a:p>
            <a:r>
              <a:rPr lang="en-GB" sz="1600" dirty="0">
                <a:latin typeface="Comic Sans MS" panose="030F0702030302020204" pitchFamily="66" charset="0"/>
              </a:rPr>
              <a:t>You will need: 4 zip-lock bags, yeast, salt, sugar, water </a:t>
            </a:r>
          </a:p>
          <a:p>
            <a:pPr marL="285750" indent="-285750">
              <a:buFont typeface="Wingdings" panose="05000000000000000000" pitchFamily="2" charset="2"/>
              <a:buChar char="Ø"/>
            </a:pPr>
            <a:r>
              <a:rPr lang="en-GB" sz="1600" dirty="0">
                <a:latin typeface="Comic Sans MS" panose="030F0702030302020204" pitchFamily="66" charset="0"/>
              </a:rPr>
              <a:t>Label the 4 bags: </a:t>
            </a:r>
          </a:p>
          <a:p>
            <a:pPr marL="800100" lvl="1" indent="-342900">
              <a:buAutoNum type="alphaLcPeriod"/>
            </a:pPr>
            <a:r>
              <a:rPr lang="en-GB" sz="1600" dirty="0">
                <a:latin typeface="Comic Sans MS" panose="030F0702030302020204" pitchFamily="66" charset="0"/>
              </a:rPr>
              <a:t>Sugar and warm water </a:t>
            </a:r>
          </a:p>
          <a:p>
            <a:pPr marL="800100" lvl="1" indent="-342900">
              <a:buAutoNum type="alphaLcPeriod"/>
            </a:pPr>
            <a:r>
              <a:rPr lang="en-GB" sz="1600" dirty="0">
                <a:latin typeface="Comic Sans MS" panose="030F0702030302020204" pitchFamily="66" charset="0"/>
              </a:rPr>
              <a:t>Sugar and cold water </a:t>
            </a:r>
          </a:p>
          <a:p>
            <a:pPr marL="800100" lvl="1" indent="-342900">
              <a:buAutoNum type="alphaLcPeriod"/>
            </a:pPr>
            <a:r>
              <a:rPr lang="en-GB" sz="1600" dirty="0">
                <a:latin typeface="Comic Sans MS" panose="030F0702030302020204" pitchFamily="66" charset="0"/>
              </a:rPr>
              <a:t>Sugar and salt and warm water </a:t>
            </a:r>
          </a:p>
          <a:p>
            <a:pPr marL="800100" lvl="1" indent="-342900">
              <a:buAutoNum type="alphaLcPeriod"/>
            </a:pPr>
            <a:r>
              <a:rPr lang="en-GB" sz="1600" dirty="0">
                <a:latin typeface="Comic Sans MS" panose="030F0702030302020204" pitchFamily="66" charset="0"/>
              </a:rPr>
              <a:t>No sugar and warm water </a:t>
            </a:r>
          </a:p>
          <a:p>
            <a:pPr marL="285750" indent="-285750">
              <a:buFont typeface="Wingdings" panose="05000000000000000000" pitchFamily="2" charset="2"/>
              <a:buChar char="Ø"/>
            </a:pPr>
            <a:r>
              <a:rPr lang="en-GB" sz="1600" dirty="0">
                <a:latin typeface="Comic Sans MS" panose="030F0702030302020204" pitchFamily="66" charset="0"/>
              </a:rPr>
              <a:t>Add 2 tsp yeast to each bag, 2tsp sugar to each bag labelled sugar and 1 tsp salt to the bag labelled salt. </a:t>
            </a:r>
          </a:p>
          <a:p>
            <a:pPr marL="285750" indent="-285750">
              <a:buFont typeface="Wingdings" panose="05000000000000000000" pitchFamily="2" charset="2"/>
              <a:buChar char="Ø"/>
            </a:pPr>
            <a:r>
              <a:rPr lang="en-GB" sz="1600" dirty="0">
                <a:latin typeface="Comic Sans MS" panose="030F0702030302020204" pitchFamily="66" charset="0"/>
              </a:rPr>
              <a:t>Carefully add half a cup of water to each bag. The warm water should not be too hot or it will kill the yeast. The cold water can be room temperature.</a:t>
            </a:r>
          </a:p>
          <a:p>
            <a:pPr marL="285750" indent="-285750">
              <a:buFont typeface="Wingdings" panose="05000000000000000000" pitchFamily="2" charset="2"/>
              <a:buChar char="Ø"/>
            </a:pPr>
            <a:r>
              <a:rPr lang="en-GB" sz="1600" dirty="0">
                <a:latin typeface="Comic Sans MS" panose="030F0702030302020204" pitchFamily="66" charset="0"/>
              </a:rPr>
              <a:t>Seal the bags, squeezing out as much of the extra air as possible. </a:t>
            </a:r>
          </a:p>
          <a:p>
            <a:r>
              <a:rPr lang="en-GB" sz="1600" dirty="0">
                <a:latin typeface="Comic Sans MS" panose="030F0702030302020204" pitchFamily="66" charset="0"/>
              </a:rPr>
              <a:t>     You will know yeast is growing in a bag, as it will ‘puff’ up. Discuss the results – what</a:t>
            </a:r>
          </a:p>
          <a:p>
            <a:r>
              <a:rPr lang="en-GB" sz="1600" dirty="0">
                <a:latin typeface="Comic Sans MS" panose="030F0702030302020204" pitchFamily="66" charset="0"/>
              </a:rPr>
              <a:t>     makes the yeast grow the best? Can the children think of any reasons for this? </a:t>
            </a:r>
          </a:p>
          <a:p>
            <a:endParaRPr lang="en-GB" sz="1400" i="1" dirty="0">
              <a:latin typeface="Comic Sans MS" panose="030F0702030302020204" pitchFamily="66" charset="0"/>
            </a:endParaRPr>
          </a:p>
          <a:p>
            <a:r>
              <a:rPr lang="en-GB" sz="1400" i="1" dirty="0">
                <a:latin typeface="Comic Sans MS" panose="030F0702030302020204" pitchFamily="66" charset="0"/>
              </a:rPr>
              <a:t>This can also be done with balloons: </a:t>
            </a:r>
            <a:r>
              <a:rPr lang="en-GB" sz="1400" i="1" dirty="0">
                <a:latin typeface="Comic Sans MS" panose="030F0702030302020204" pitchFamily="66" charset="0"/>
                <a:hlinkClick r:id="rId4"/>
              </a:rPr>
              <a:t>Big Balloon Blow-Up | The University of Edinburgh</a:t>
            </a:r>
            <a:r>
              <a:rPr lang="en-GB" sz="1400" i="1" dirty="0">
                <a:latin typeface="Comic Sans MS" panose="030F0702030302020204" pitchFamily="66" charset="0"/>
              </a:rPr>
              <a:t>  or </a:t>
            </a:r>
            <a:r>
              <a:rPr lang="en-GB" sz="1400" i="1" dirty="0">
                <a:latin typeface="Comic Sans MS" panose="030F0702030302020204" pitchFamily="66" charset="0"/>
                <a:hlinkClick r:id="rId5"/>
              </a:rPr>
              <a:t>https://www.science-sparks.com/blowing-balloons-respiration-style/</a:t>
            </a:r>
            <a:r>
              <a:rPr lang="en-GB" sz="1400" i="1" dirty="0">
                <a:latin typeface="Comic Sans MS" panose="030F0702030302020204" pitchFamily="66" charset="0"/>
              </a:rPr>
              <a:t> </a:t>
            </a:r>
          </a:p>
        </p:txBody>
      </p:sp>
      <p:sp>
        <p:nvSpPr>
          <p:cNvPr id="4" name="TextBox 3">
            <a:extLst>
              <a:ext uri="{FF2B5EF4-FFF2-40B4-BE49-F238E27FC236}">
                <a16:creationId xmlns:a16="http://schemas.microsoft.com/office/drawing/2014/main" id="{0359F297-5FA5-4D9C-852C-1D781A083283}"/>
              </a:ext>
            </a:extLst>
          </p:cNvPr>
          <p:cNvSpPr txBox="1"/>
          <p:nvPr/>
        </p:nvSpPr>
        <p:spPr>
          <a:xfrm>
            <a:off x="6372200" y="1186154"/>
            <a:ext cx="2304256" cy="1015663"/>
          </a:xfrm>
          <a:prstGeom prst="rect">
            <a:avLst/>
          </a:prstGeom>
          <a:noFill/>
          <a:ln w="28575">
            <a:solidFill>
              <a:schemeClr val="tx1"/>
            </a:solidFill>
          </a:ln>
        </p:spPr>
        <p:txBody>
          <a:bodyPr wrap="square" rtlCol="0">
            <a:spAutoFit/>
          </a:bodyPr>
          <a:lstStyle/>
          <a:p>
            <a:r>
              <a:rPr lang="en-GB" sz="1200" dirty="0">
                <a:latin typeface="Comic Sans MS" panose="030F0702030302020204" pitchFamily="66" charset="0"/>
              </a:rPr>
              <a:t>Links to: </a:t>
            </a:r>
            <a:r>
              <a:rPr lang="en-GB" sz="1200" i="1" dirty="0">
                <a:latin typeface="Comic Sans MS" panose="030F0702030302020204" pitchFamily="66" charset="0"/>
              </a:rPr>
              <a:t>I have contributed to investigations into the role of microorganisms in producing and breaking down some materials. </a:t>
            </a:r>
            <a:r>
              <a:rPr lang="en-GB" sz="1200" b="1" dirty="0">
                <a:solidFill>
                  <a:srgbClr val="00B050"/>
                </a:solidFill>
                <a:latin typeface="Comic Sans MS" panose="030F0702030302020204" pitchFamily="66" charset="0"/>
              </a:rPr>
              <a:t>SCN 2-13a</a:t>
            </a:r>
          </a:p>
        </p:txBody>
      </p:sp>
    </p:spTree>
    <p:extLst>
      <p:ext uri="{BB962C8B-B14F-4D97-AF65-F5344CB8AC3E}">
        <p14:creationId xmlns:p14="http://schemas.microsoft.com/office/powerpoint/2010/main" val="35895396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a:latin typeface="Comic Sans MS" panose="030F0702030302020204" pitchFamily="66" charset="0"/>
              </a:rPr>
            </a:br>
            <a:br>
              <a:rPr lang="en-GB" b="1">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11" name="TextBox 10">
            <a:extLst>
              <a:ext uri="{FF2B5EF4-FFF2-40B4-BE49-F238E27FC236}">
                <a16:creationId xmlns:a16="http://schemas.microsoft.com/office/drawing/2014/main" id="{9144F157-F5B2-4DAC-8215-A01D69127119}"/>
              </a:ext>
            </a:extLst>
          </p:cNvPr>
          <p:cNvSpPr txBox="1"/>
          <p:nvPr/>
        </p:nvSpPr>
        <p:spPr>
          <a:xfrm>
            <a:off x="323528" y="339502"/>
            <a:ext cx="8363272" cy="4278094"/>
          </a:xfrm>
          <a:prstGeom prst="rect">
            <a:avLst/>
          </a:prstGeom>
          <a:noFill/>
        </p:spPr>
        <p:txBody>
          <a:bodyPr wrap="square">
            <a:spAutoFit/>
          </a:bodyPr>
          <a:lstStyle/>
          <a:p>
            <a:pPr marL="0" indent="0">
              <a:buNone/>
            </a:pPr>
            <a:r>
              <a:rPr lang="en-GB" sz="1600" i="1" dirty="0">
                <a:highlight>
                  <a:srgbClr val="FFFF00"/>
                </a:highlight>
                <a:latin typeface="Comic Sans MS" panose="030F0702030302020204" pitchFamily="66" charset="0"/>
              </a:rPr>
              <a:t>I can identify and classify examples of living things, past and present, to help me appreciate their diversity</a:t>
            </a:r>
            <a:r>
              <a:rPr lang="en-GB" sz="1600" i="1" dirty="0">
                <a:latin typeface="Comic Sans MS" panose="030F0702030302020204" pitchFamily="66" charset="0"/>
              </a:rPr>
              <a:t>. I can relate physical and behavioural characteristics to their survival or extinction</a:t>
            </a:r>
            <a:r>
              <a:rPr lang="en-GB" sz="1600" dirty="0">
                <a:latin typeface="Comic Sans MS" panose="030F0702030302020204" pitchFamily="66" charset="0"/>
              </a:rPr>
              <a:t>. </a:t>
            </a:r>
            <a:r>
              <a:rPr lang="en-GB" sz="1600" b="1" dirty="0">
                <a:solidFill>
                  <a:srgbClr val="00B050"/>
                </a:solidFill>
                <a:latin typeface="Comic Sans MS" panose="030F0702030302020204" pitchFamily="66" charset="0"/>
              </a:rPr>
              <a:t>SCN 2-01a</a:t>
            </a:r>
          </a:p>
          <a:p>
            <a:pPr marL="0" indent="0">
              <a:buNone/>
            </a:pPr>
            <a:endParaRPr lang="en-GB" sz="1600" b="1" dirty="0">
              <a:latin typeface="Comic Sans MS" panose="030F0702030302020204" pitchFamily="66" charset="0"/>
            </a:endParaRPr>
          </a:p>
          <a:p>
            <a:pPr marL="0" indent="0">
              <a:buNone/>
            </a:pPr>
            <a:r>
              <a:rPr lang="en-GB" sz="1600" b="1" dirty="0">
                <a:latin typeface="Comic Sans MS" panose="030F0702030302020204" pitchFamily="66" charset="0"/>
              </a:rPr>
              <a:t>Benchmarks: </a:t>
            </a:r>
            <a:endParaRPr lang="en-GB" sz="1600" b="1" dirty="0">
              <a:latin typeface="Comic Sans MS" panose="030F0702030302020204" pitchFamily="66" charset="0"/>
              <a:hlinkClick r:id="rId3"/>
            </a:endParaRPr>
          </a:p>
          <a:p>
            <a:pPr marL="285750" indent="-285750">
              <a:buFont typeface="Arial" panose="020B0604020202020204" pitchFamily="34" charset="0"/>
              <a:buChar char="•"/>
            </a:pPr>
            <a:r>
              <a:rPr lang="en-GB" sz="1600" b="0" i="0" dirty="0">
                <a:solidFill>
                  <a:srgbClr val="000000"/>
                </a:solidFill>
                <a:effectLst/>
                <a:latin typeface="Comic Sans MS" panose="030F0702030302020204" pitchFamily="66" charset="0"/>
              </a:rPr>
              <a:t>Classifies living things into plants (flowering and non-flowering), animals (vertebrates and invertebrates) and other groups through knowledge of their characteristics. </a:t>
            </a:r>
          </a:p>
          <a:p>
            <a:endParaRPr lang="en-GB" sz="1600" b="0" i="0" dirty="0">
              <a:solidFill>
                <a:srgbClr val="000000"/>
              </a:solidFill>
              <a:effectLst/>
              <a:latin typeface="Comic Sans MS" panose="030F0702030302020204" pitchFamily="66" charset="0"/>
            </a:endParaRPr>
          </a:p>
          <a:p>
            <a:pPr marL="285750" indent="-285750">
              <a:buFont typeface="Arial" panose="020B0604020202020204" pitchFamily="34" charset="0"/>
              <a:buChar char="•"/>
            </a:pPr>
            <a:r>
              <a:rPr lang="en-GB" sz="1600" b="0" i="0" dirty="0">
                <a:solidFill>
                  <a:srgbClr val="000000"/>
                </a:solidFill>
                <a:effectLst/>
                <a:highlight>
                  <a:srgbClr val="FFFF00"/>
                </a:highlight>
                <a:latin typeface="Comic Sans MS" panose="030F0702030302020204" pitchFamily="66" charset="0"/>
              </a:rPr>
              <a:t>Begins to construct and use simple branched keys which can be used to identify particular plants or animals. </a:t>
            </a:r>
            <a:endParaRPr lang="en-GB" sz="1600" dirty="0">
              <a:solidFill>
                <a:srgbClr val="000000"/>
              </a:solidFill>
              <a:highlight>
                <a:srgbClr val="FFFF00"/>
              </a:highlight>
              <a:latin typeface="Comic Sans MS" panose="030F0702030302020204" pitchFamily="66" charset="0"/>
            </a:endParaRPr>
          </a:p>
          <a:p>
            <a:pPr marL="285750" indent="-285750">
              <a:buFont typeface="Arial" panose="020B0604020202020204" pitchFamily="34" charset="0"/>
              <a:buChar char="•"/>
            </a:pPr>
            <a:endParaRPr lang="en-GB" sz="1600" b="0" i="0" dirty="0">
              <a:solidFill>
                <a:srgbClr val="000000"/>
              </a:solidFill>
              <a:effectLst/>
              <a:latin typeface="Comic Sans MS" panose="030F0702030302020204" pitchFamily="66" charset="0"/>
            </a:endParaRPr>
          </a:p>
          <a:p>
            <a:pPr marL="285750" indent="-285750">
              <a:buFont typeface="Arial" panose="020B0604020202020204" pitchFamily="34" charset="0"/>
              <a:buChar char="•"/>
            </a:pPr>
            <a:r>
              <a:rPr lang="en-GB" sz="1600" b="0" i="0" dirty="0">
                <a:solidFill>
                  <a:srgbClr val="000000"/>
                </a:solidFill>
                <a:effectLst/>
                <a:latin typeface="Comic Sans MS" panose="030F0702030302020204" pitchFamily="66" charset="0"/>
              </a:rPr>
              <a:t>Identifies characteristics of living things and their environment which have contributed to the survival or extinction of a species. </a:t>
            </a:r>
          </a:p>
          <a:p>
            <a:endParaRPr lang="en-GB" sz="1600" b="0" i="0" dirty="0">
              <a:solidFill>
                <a:srgbClr val="000000"/>
              </a:solidFill>
              <a:effectLst/>
              <a:latin typeface="Comic Sans MS" panose="030F0702030302020204" pitchFamily="66" charset="0"/>
            </a:endParaRPr>
          </a:p>
          <a:p>
            <a:pPr marL="285750" indent="-285750">
              <a:buFont typeface="Arial" panose="020B0604020202020204" pitchFamily="34" charset="0"/>
              <a:buChar char="•"/>
            </a:pPr>
            <a:r>
              <a:rPr lang="en-GB" sz="1600" b="0" i="0" dirty="0">
                <a:solidFill>
                  <a:srgbClr val="000000"/>
                </a:solidFill>
                <a:effectLst/>
                <a:latin typeface="Comic Sans MS" panose="030F0702030302020204" pitchFamily="66" charset="0"/>
              </a:rPr>
              <a:t>Describes how some plants and animals have adapted to their environment, for example, for drought or by using flight.</a:t>
            </a:r>
            <a:endParaRPr lang="en-GB" sz="1600" b="1" dirty="0">
              <a:latin typeface="Comic Sans MS" panose="030F0702030302020204" pitchFamily="66" charset="0"/>
              <a:hlinkClick r:id="rId3"/>
            </a:endParaRPr>
          </a:p>
        </p:txBody>
      </p:sp>
    </p:spTree>
    <p:extLst>
      <p:ext uri="{BB962C8B-B14F-4D97-AF65-F5344CB8AC3E}">
        <p14:creationId xmlns:p14="http://schemas.microsoft.com/office/powerpoint/2010/main" val="2674506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251" y="483518"/>
            <a:ext cx="8496944" cy="3888431"/>
          </a:xfrm>
        </p:spPr>
        <p:txBody>
          <a:bodyPr>
            <a:normAutofit/>
          </a:bodyPr>
          <a:lstStyle/>
          <a:p>
            <a:pPr marL="0" indent="0" algn="ctr">
              <a:buNone/>
            </a:pPr>
            <a:r>
              <a:rPr lang="en-GB" sz="1800" b="1" u="sng" dirty="0">
                <a:latin typeface="Comic Sans MS" panose="030F0702030302020204" pitchFamily="66" charset="0"/>
              </a:rPr>
              <a:t>Constructing and using keys</a:t>
            </a:r>
          </a:p>
          <a:p>
            <a:pPr marL="0" indent="0" algn="just">
              <a:buNone/>
            </a:pPr>
            <a:r>
              <a:rPr lang="en-GB" sz="1200" i="1" dirty="0">
                <a:latin typeface="Comic Sans MS" panose="030F0702030302020204" pitchFamily="66" charset="0"/>
              </a:rPr>
              <a:t>Links to:</a:t>
            </a:r>
          </a:p>
          <a:p>
            <a:pPr marL="0" indent="0" algn="just">
              <a:buNone/>
            </a:pPr>
            <a:r>
              <a:rPr lang="en-GB" sz="1200" i="1" dirty="0">
                <a:latin typeface="Comic Sans MS" panose="030F0702030302020204" pitchFamily="66" charset="0"/>
              </a:rPr>
              <a:t>I understand the operation of a process and its outcome. I can structure related items of information </a:t>
            </a:r>
            <a:r>
              <a:rPr lang="en-GB" sz="1200" b="1" i="1" dirty="0">
                <a:solidFill>
                  <a:srgbClr val="33CCCC"/>
                </a:solidFill>
                <a:latin typeface="Comic Sans MS" panose="030F0702030302020204" pitchFamily="66" charset="0"/>
              </a:rPr>
              <a:t>TCH 2-13a</a:t>
            </a:r>
          </a:p>
          <a:p>
            <a:pPr marL="0" indent="0" algn="just">
              <a:buNone/>
            </a:pPr>
            <a:endParaRPr lang="en-GB" sz="1200" b="1" i="1" dirty="0">
              <a:solidFill>
                <a:srgbClr val="33CCCC"/>
              </a:solidFill>
              <a:latin typeface="Comic Sans MS" panose="030F0702030302020204" pitchFamily="66" charset="0"/>
            </a:endParaRPr>
          </a:p>
          <a:p>
            <a:pPr marL="0" indent="0" algn="just">
              <a:buNone/>
            </a:pPr>
            <a:r>
              <a:rPr lang="en-GB" sz="1200" i="1" dirty="0">
                <a:latin typeface="Comic Sans MS" panose="030F0702030302020204" pitchFamily="66" charset="0"/>
              </a:rPr>
              <a:t>I can display data in a clear way using a suitable scale, choosing appropriately from an extended range of tables, charts, diagrams and graphs, making effective use of technology </a:t>
            </a:r>
            <a:r>
              <a:rPr lang="en-GB" sz="1200" b="1" i="1" dirty="0">
                <a:solidFill>
                  <a:srgbClr val="0070C0"/>
                </a:solidFill>
                <a:latin typeface="Comic Sans MS" panose="030F0702030302020204" pitchFamily="66" charset="0"/>
              </a:rPr>
              <a:t>MTH 2-21</a:t>
            </a:r>
          </a:p>
          <a:p>
            <a:pPr marL="0" indent="0" algn="ctr">
              <a:buNone/>
            </a:pPr>
            <a:endParaRPr lang="en-GB" sz="1800" dirty="0">
              <a:latin typeface="Comic Sans MS" panose="030F0702030302020204" pitchFamily="66" charset="0"/>
            </a:endParaRPr>
          </a:p>
          <a:p>
            <a:pPr marL="0" indent="0" algn="ctr">
              <a:buNone/>
            </a:pPr>
            <a:r>
              <a:rPr lang="en-GB" sz="1800" b="1" dirty="0">
                <a:latin typeface="Comic Sans MS" panose="030F0702030302020204" pitchFamily="66" charset="0"/>
              </a:rPr>
              <a:t>What is a classification key?</a:t>
            </a:r>
          </a:p>
          <a:p>
            <a:pPr marL="0" indent="0" algn="just">
              <a:buNone/>
            </a:pPr>
            <a:r>
              <a:rPr lang="en-GB" sz="1600" dirty="0">
                <a:latin typeface="Comic Sans MS" panose="030F0702030302020204" pitchFamily="66" charset="0"/>
              </a:rPr>
              <a:t>A key has a set of questions about the characteristics of living things. By answering the questions, it can be used to identify the living thing or decide which group it belongs to.</a:t>
            </a:r>
          </a:p>
          <a:p>
            <a:pPr marL="0" indent="0" algn="just">
              <a:buNone/>
            </a:pPr>
            <a:endParaRPr lang="en-GB" sz="1600" dirty="0">
              <a:latin typeface="Comic Sans MS" panose="030F0702030302020204" pitchFamily="66" charset="0"/>
            </a:endParaRPr>
          </a:p>
          <a:p>
            <a:pPr marL="0" indent="0" algn="ctr">
              <a:buNone/>
            </a:pPr>
            <a:r>
              <a:rPr lang="en-GB" sz="1800" dirty="0">
                <a:latin typeface="Comic Sans MS" panose="030F0702030302020204" pitchFamily="66" charset="0"/>
                <a:hlinkClick r:id="rId3"/>
              </a:rPr>
              <a:t>https://www.bbc.co.uk/bitesize/topics/zxjj6sg/articles/z9cbcwx</a:t>
            </a:r>
            <a:r>
              <a:rPr lang="en-GB" sz="1800" dirty="0">
                <a:latin typeface="Comic Sans MS" panose="030F0702030302020204" pitchFamily="66" charset="0"/>
              </a:rPr>
              <a:t> </a:t>
            </a:r>
          </a:p>
          <a:p>
            <a:pPr marL="0" indent="0" algn="ctr">
              <a:buNone/>
            </a:pPr>
            <a:endParaRPr lang="en-GB" sz="1800" dirty="0">
              <a:latin typeface="Comic Sans MS" panose="030F0702030302020204" pitchFamily="66" charset="0"/>
            </a:endParaRPr>
          </a:p>
          <a:p>
            <a:pPr marL="0" indent="0" algn="ctr">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endParaRPr>
          </a:p>
          <a:p>
            <a:pPr marL="0" indent="0">
              <a:buNone/>
            </a:pPr>
            <a:endParaRPr lang="en-GB" sz="1800" dirty="0">
              <a:latin typeface="Comic Sans MS" panose="030F0702030302020204" pitchFamily="66" charset="0"/>
              <a:hlinkClick r:id="rId4"/>
            </a:endParaRPr>
          </a:p>
        </p:txBody>
      </p:sp>
    </p:spTree>
    <p:extLst>
      <p:ext uri="{BB962C8B-B14F-4D97-AF65-F5344CB8AC3E}">
        <p14:creationId xmlns:p14="http://schemas.microsoft.com/office/powerpoint/2010/main" val="12895865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4" name="Picture 3">
            <a:extLst>
              <a:ext uri="{FF2B5EF4-FFF2-40B4-BE49-F238E27FC236}">
                <a16:creationId xmlns:a16="http://schemas.microsoft.com/office/drawing/2014/main" id="{4D945E55-0C27-4C33-927F-7255F5B98ACC}"/>
              </a:ext>
            </a:extLst>
          </p:cNvPr>
          <p:cNvPicPr>
            <a:picLocks noChangeAspect="1"/>
          </p:cNvPicPr>
          <p:nvPr/>
        </p:nvPicPr>
        <p:blipFill>
          <a:blip r:embed="rId4"/>
          <a:stretch>
            <a:fillRect/>
          </a:stretch>
        </p:blipFill>
        <p:spPr>
          <a:xfrm>
            <a:off x="4084624" y="618630"/>
            <a:ext cx="4730676" cy="3474090"/>
          </a:xfrm>
          <a:prstGeom prst="rect">
            <a:avLst/>
          </a:prstGeom>
        </p:spPr>
      </p:pic>
      <p:sp>
        <p:nvSpPr>
          <p:cNvPr id="7" name="TextBox 6">
            <a:extLst>
              <a:ext uri="{FF2B5EF4-FFF2-40B4-BE49-F238E27FC236}">
                <a16:creationId xmlns:a16="http://schemas.microsoft.com/office/drawing/2014/main" id="{40520C2F-AD8F-4558-87A3-AC97DF0F64F3}"/>
              </a:ext>
            </a:extLst>
          </p:cNvPr>
          <p:cNvSpPr txBox="1"/>
          <p:nvPr/>
        </p:nvSpPr>
        <p:spPr>
          <a:xfrm>
            <a:off x="464755" y="1073265"/>
            <a:ext cx="3272556" cy="2862322"/>
          </a:xfrm>
          <a:prstGeom prst="rect">
            <a:avLst/>
          </a:prstGeom>
          <a:noFill/>
        </p:spPr>
        <p:txBody>
          <a:bodyPr wrap="square">
            <a:spAutoFit/>
          </a:bodyPr>
          <a:lstStyle/>
          <a:p>
            <a:pPr algn="just"/>
            <a:r>
              <a:rPr lang="en-GB" dirty="0">
                <a:latin typeface="Comic Sans MS" panose="030F0702030302020204" pitchFamily="66" charset="0"/>
              </a:rPr>
              <a:t>Here is a key that could help to identify different types of ‘mini-beast’. It is a series of questions that are answered ‘yes’ or ‘no’.</a:t>
            </a:r>
          </a:p>
          <a:p>
            <a:pPr algn="just"/>
            <a:endParaRPr lang="en-GB" dirty="0">
              <a:latin typeface="Comic Sans MS" panose="030F0702030302020204" pitchFamily="66" charset="0"/>
            </a:endParaRPr>
          </a:p>
          <a:p>
            <a:pPr algn="just"/>
            <a:r>
              <a:rPr lang="en-GB" dirty="0">
                <a:latin typeface="Comic Sans MS" panose="030F0702030302020204" pitchFamily="66" charset="0"/>
              </a:rPr>
              <a:t>The chain is followed to the next question until the creature can be identified.</a:t>
            </a:r>
          </a:p>
          <a:p>
            <a:pPr algn="just"/>
            <a:endParaRPr lang="en-GB" dirty="0">
              <a:latin typeface="Comic Sans MS" panose="030F0702030302020204" pitchFamily="66" charset="0"/>
            </a:endParaRPr>
          </a:p>
        </p:txBody>
      </p:sp>
    </p:spTree>
    <p:extLst>
      <p:ext uri="{BB962C8B-B14F-4D97-AF65-F5344CB8AC3E}">
        <p14:creationId xmlns:p14="http://schemas.microsoft.com/office/powerpoint/2010/main" val="845521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What is a ‘species’?</a:t>
            </a:r>
          </a:p>
        </p:txBody>
      </p:sp>
      <p:sp>
        <p:nvSpPr>
          <p:cNvPr id="3" name="Content Placeholder 2"/>
          <p:cNvSpPr>
            <a:spLocks noGrp="1"/>
          </p:cNvSpPr>
          <p:nvPr>
            <p:ph idx="1"/>
          </p:nvPr>
        </p:nvSpPr>
        <p:spPr>
          <a:xfrm>
            <a:off x="323528" y="987574"/>
            <a:ext cx="6552728" cy="3888431"/>
          </a:xfrm>
        </p:spPr>
        <p:txBody>
          <a:bodyPr>
            <a:normAutofit fontScale="70000" lnSpcReduction="20000"/>
          </a:bodyPr>
          <a:lstStyle/>
          <a:p>
            <a:pPr marL="0" indent="0" algn="just">
              <a:buNone/>
            </a:pPr>
            <a:r>
              <a:rPr lang="en-GB" dirty="0">
                <a:latin typeface="Comic Sans MS" panose="030F0702030302020204" pitchFamily="66" charset="0"/>
              </a:rPr>
              <a:t>‘Species’ is the word used to describe a group of living things that can reproduce. An example of a species is ‘humans’ or ‘lions’. </a:t>
            </a:r>
          </a:p>
          <a:p>
            <a:pPr marL="0" indent="0" algn="just">
              <a:buNone/>
            </a:pPr>
            <a:endParaRPr lang="en-GB" dirty="0">
              <a:latin typeface="Comic Sans MS" panose="030F0702030302020204" pitchFamily="66" charset="0"/>
            </a:endParaRPr>
          </a:p>
          <a:p>
            <a:pPr marL="0" indent="0" algn="just">
              <a:buNone/>
            </a:pPr>
            <a:r>
              <a:rPr lang="en-GB" dirty="0">
                <a:latin typeface="Comic Sans MS" panose="030F0702030302020204" pitchFamily="66" charset="0"/>
              </a:rPr>
              <a:t>Members of the same species look and act similarly; all dogs are one species but you would be forgiven for thinking that a Chihuahua and Great Dane were not that related!</a:t>
            </a:r>
          </a:p>
          <a:p>
            <a:pPr marL="0" indent="0" algn="just">
              <a:buNone/>
            </a:pPr>
            <a:endParaRPr lang="en-GB" dirty="0">
              <a:latin typeface="Comic Sans MS" panose="030F0702030302020204" pitchFamily="66" charset="0"/>
            </a:endParaRPr>
          </a:p>
          <a:p>
            <a:pPr marL="0" indent="0" algn="just">
              <a:buNone/>
            </a:pPr>
            <a:r>
              <a:rPr lang="en-GB" dirty="0">
                <a:latin typeface="Comic Sans MS" panose="030F0702030302020204" pitchFamily="66" charset="0"/>
              </a:rPr>
              <a:t>Sometimes members of the same species are hard to tell apart; there are 350,000 species of Beetle which we </a:t>
            </a:r>
            <a:r>
              <a:rPr lang="en-GB">
                <a:latin typeface="Comic Sans MS" panose="030F0702030302020204" pitchFamily="66" charset="0"/>
              </a:rPr>
              <a:t>might find very </a:t>
            </a:r>
            <a:r>
              <a:rPr lang="en-GB" dirty="0">
                <a:latin typeface="Comic Sans MS" panose="030F0702030302020204" pitchFamily="66" charset="0"/>
              </a:rPr>
              <a:t>hard to tell apart!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419622"/>
            <a:ext cx="1938835" cy="24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7620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9502"/>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9" name="TextBox 8">
            <a:extLst>
              <a:ext uri="{FF2B5EF4-FFF2-40B4-BE49-F238E27FC236}">
                <a16:creationId xmlns:a16="http://schemas.microsoft.com/office/drawing/2014/main" id="{0AEC0383-111B-40DD-B4AB-6E29A6DA496B}"/>
              </a:ext>
            </a:extLst>
          </p:cNvPr>
          <p:cNvSpPr txBox="1"/>
          <p:nvPr/>
        </p:nvSpPr>
        <p:spPr>
          <a:xfrm>
            <a:off x="827584" y="575557"/>
            <a:ext cx="7560840" cy="3416320"/>
          </a:xfrm>
          <a:prstGeom prst="rect">
            <a:avLst/>
          </a:prstGeom>
          <a:noFill/>
        </p:spPr>
        <p:txBody>
          <a:bodyPr wrap="square" rtlCol="0">
            <a:spAutoFit/>
          </a:bodyPr>
          <a:lstStyle/>
          <a:p>
            <a:r>
              <a:rPr lang="en-GB" b="1" u="sng" dirty="0">
                <a:latin typeface="Comic Sans MS" panose="030F0702030302020204" pitchFamily="66" charset="0"/>
              </a:rPr>
              <a:t>Activity: Twenty questions</a:t>
            </a:r>
          </a:p>
          <a:p>
            <a:endParaRPr lang="en-GB" dirty="0"/>
          </a:p>
          <a:p>
            <a:r>
              <a:rPr lang="en-GB" dirty="0">
                <a:latin typeface="Comic Sans MS" panose="030F0702030302020204" pitchFamily="66" charset="0"/>
              </a:rPr>
              <a:t>Ask the children to ask yes or no questions; this is the basis of binary keys. e.g.</a:t>
            </a:r>
          </a:p>
          <a:p>
            <a:endParaRPr lang="en-GB" dirty="0">
              <a:latin typeface="Comic Sans MS" panose="030F0702030302020204" pitchFamily="66" charset="0"/>
            </a:endParaRPr>
          </a:p>
          <a:p>
            <a:r>
              <a:rPr lang="en-GB" dirty="0">
                <a:latin typeface="Comic Sans MS" panose="030F0702030302020204" pitchFamily="66" charset="0"/>
              </a:rPr>
              <a:t>Teacher: I am thinking of an animal</a:t>
            </a:r>
          </a:p>
          <a:p>
            <a:r>
              <a:rPr lang="en-GB" dirty="0">
                <a:latin typeface="Comic Sans MS" panose="030F0702030302020204" pitchFamily="66" charset="0"/>
              </a:rPr>
              <a:t>Pupil: Does it have four legs?</a:t>
            </a:r>
          </a:p>
          <a:p>
            <a:r>
              <a:rPr lang="en-GB" dirty="0">
                <a:latin typeface="Comic Sans MS" panose="030F0702030302020204" pitchFamily="66" charset="0"/>
              </a:rPr>
              <a:t>Teacher: No</a:t>
            </a:r>
          </a:p>
          <a:p>
            <a:r>
              <a:rPr lang="en-GB" dirty="0">
                <a:latin typeface="Comic Sans MS" panose="030F0702030302020204" pitchFamily="66" charset="0"/>
              </a:rPr>
              <a:t>Pupil 2: Can it fly?</a:t>
            </a:r>
          </a:p>
          <a:p>
            <a:r>
              <a:rPr lang="en-GB" dirty="0">
                <a:latin typeface="Comic Sans MS" panose="030F0702030302020204" pitchFamily="66" charset="0"/>
              </a:rPr>
              <a:t>Teacher: Yes…</a:t>
            </a:r>
          </a:p>
          <a:p>
            <a:endParaRPr lang="en-GB" dirty="0">
              <a:latin typeface="Comic Sans MS" panose="030F0702030302020204" pitchFamily="66" charset="0"/>
            </a:endParaRPr>
          </a:p>
          <a:p>
            <a:r>
              <a:rPr lang="en-GB" dirty="0">
                <a:latin typeface="Comic Sans MS" panose="030F0702030302020204" pitchFamily="66" charset="0"/>
              </a:rPr>
              <a:t>The children have 20 questions to guess the correct animal. </a:t>
            </a:r>
          </a:p>
        </p:txBody>
      </p:sp>
      <p:sp>
        <p:nvSpPr>
          <p:cNvPr id="5" name="TextBox 4">
            <a:extLst>
              <a:ext uri="{FF2B5EF4-FFF2-40B4-BE49-F238E27FC236}">
                <a16:creationId xmlns:a16="http://schemas.microsoft.com/office/drawing/2014/main" id="{24DE9E50-FB32-4870-865A-B773FA74A8D2}"/>
              </a:ext>
            </a:extLst>
          </p:cNvPr>
          <p:cNvSpPr txBox="1"/>
          <p:nvPr/>
        </p:nvSpPr>
        <p:spPr>
          <a:xfrm>
            <a:off x="659360" y="4393529"/>
            <a:ext cx="8155940" cy="523220"/>
          </a:xfrm>
          <a:prstGeom prst="rect">
            <a:avLst/>
          </a:prstGeom>
          <a:noFill/>
        </p:spPr>
        <p:txBody>
          <a:bodyPr wrap="square" rtlCol="0">
            <a:spAutoFit/>
          </a:bodyPr>
          <a:lstStyle/>
          <a:p>
            <a:r>
              <a:rPr lang="en-GB" sz="1400" i="1" dirty="0">
                <a:latin typeface="Comic Sans MS" panose="030F0702030302020204" pitchFamily="66" charset="0"/>
              </a:rPr>
              <a:t>Teach the children about keys and classification using finger puppets! </a:t>
            </a:r>
            <a:r>
              <a:rPr lang="en-GB" sz="1400" i="1" dirty="0">
                <a:latin typeface="Comic Sans MS" panose="030F0702030302020204" pitchFamily="66" charset="0"/>
                <a:hlinkClick r:id="rId4"/>
              </a:rPr>
              <a:t>https://www.sciencefix.co.uk/2020/11/keys-and-classification-using-finger-puppets/</a:t>
            </a:r>
            <a:r>
              <a:rPr lang="en-GB" sz="1400" i="1" dirty="0">
                <a:latin typeface="Comic Sans MS" panose="030F0702030302020204" pitchFamily="66" charset="0"/>
              </a:rPr>
              <a:t> </a:t>
            </a:r>
          </a:p>
        </p:txBody>
      </p:sp>
    </p:spTree>
    <p:extLst>
      <p:ext uri="{BB962C8B-B14F-4D97-AF65-F5344CB8AC3E}">
        <p14:creationId xmlns:p14="http://schemas.microsoft.com/office/powerpoint/2010/main" val="1264605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512" y="2859782"/>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4" name="TextBox 3">
            <a:extLst>
              <a:ext uri="{FF2B5EF4-FFF2-40B4-BE49-F238E27FC236}">
                <a16:creationId xmlns:a16="http://schemas.microsoft.com/office/drawing/2014/main" id="{738D6D5C-64A1-4F04-9A8C-D06D82023ADA}"/>
              </a:ext>
            </a:extLst>
          </p:cNvPr>
          <p:cNvSpPr txBox="1"/>
          <p:nvPr/>
        </p:nvSpPr>
        <p:spPr>
          <a:xfrm>
            <a:off x="801272" y="269648"/>
            <a:ext cx="7947192" cy="4524315"/>
          </a:xfrm>
          <a:prstGeom prst="rect">
            <a:avLst/>
          </a:prstGeom>
          <a:noFill/>
        </p:spPr>
        <p:txBody>
          <a:bodyPr wrap="square" rtlCol="0">
            <a:spAutoFit/>
          </a:bodyPr>
          <a:lstStyle/>
          <a:p>
            <a:pPr algn="ctr"/>
            <a:r>
              <a:rPr lang="en-GB" b="1" u="sng" dirty="0">
                <a:latin typeface="Comic Sans MS" panose="030F0702030302020204" pitchFamily="66" charset="0"/>
              </a:rPr>
              <a:t>Activity: Making a key: Liquorice </a:t>
            </a:r>
            <a:r>
              <a:rPr lang="en-GB" b="1" u="sng" dirty="0" err="1">
                <a:latin typeface="Comic Sans MS" panose="030F0702030302020204" pitchFamily="66" charset="0"/>
              </a:rPr>
              <a:t>Allsorts</a:t>
            </a:r>
            <a:endParaRPr lang="en-GB" b="1" u="sng" dirty="0">
              <a:latin typeface="Comic Sans MS" panose="030F0702030302020204" pitchFamily="66" charset="0"/>
            </a:endParaRPr>
          </a:p>
          <a:p>
            <a:pPr algn="ctr"/>
            <a:endParaRPr lang="en-GB" b="1" u="sng" dirty="0">
              <a:latin typeface="Comic Sans MS" panose="030F0702030302020204" pitchFamily="66" charset="0"/>
            </a:endParaRPr>
          </a:p>
          <a:p>
            <a:pPr algn="just"/>
            <a:r>
              <a:rPr lang="en-GB" dirty="0">
                <a:latin typeface="Comic Sans MS" panose="030F0702030302020204" pitchFamily="66" charset="0"/>
              </a:rPr>
              <a:t>Either use a packet of Liquorice </a:t>
            </a:r>
            <a:r>
              <a:rPr lang="en-GB" dirty="0" err="1">
                <a:latin typeface="Comic Sans MS" panose="030F0702030302020204" pitchFamily="66" charset="0"/>
              </a:rPr>
              <a:t>Allsorts</a:t>
            </a:r>
            <a:r>
              <a:rPr lang="en-GB" dirty="0">
                <a:latin typeface="Comic Sans MS" panose="030F0702030302020204" pitchFamily="66" charset="0"/>
              </a:rPr>
              <a:t>, or use pictures of them. Each group of children is given 6 different sweets and asked to make up 5 ‘yes/no’ questions to sort the sweets. This is called a branching or dichotomous key. </a:t>
            </a:r>
          </a:p>
          <a:p>
            <a:pPr algn="just"/>
            <a:endParaRPr lang="en-GB" dirty="0">
              <a:latin typeface="Comic Sans MS" panose="030F0702030302020204" pitchFamily="66" charset="0"/>
            </a:endParaRPr>
          </a:p>
          <a:p>
            <a:pPr algn="just"/>
            <a:r>
              <a:rPr lang="en-GB" dirty="0">
                <a:latin typeface="Comic Sans MS" panose="030F0702030302020204" pitchFamily="66" charset="0"/>
              </a:rPr>
              <a:t>Depending on the learners, you can </a:t>
            </a:r>
          </a:p>
          <a:p>
            <a:pPr algn="just"/>
            <a:r>
              <a:rPr lang="en-GB" dirty="0">
                <a:latin typeface="Comic Sans MS" panose="030F0702030302020204" pitchFamily="66" charset="0"/>
              </a:rPr>
              <a:t>start with less e.g. 4 sweets  to </a:t>
            </a:r>
          </a:p>
          <a:p>
            <a:pPr algn="just"/>
            <a:r>
              <a:rPr lang="en-GB" dirty="0">
                <a:latin typeface="Comic Sans MS" panose="030F0702030302020204" pitchFamily="66" charset="0"/>
              </a:rPr>
              <a:t>simplify the task, which will mean </a:t>
            </a:r>
          </a:p>
          <a:p>
            <a:pPr algn="just"/>
            <a:r>
              <a:rPr lang="en-GB" dirty="0">
                <a:latin typeface="Comic Sans MS" panose="030F0702030302020204" pitchFamily="66" charset="0"/>
              </a:rPr>
              <a:t>less questions to make up or start </a:t>
            </a:r>
          </a:p>
          <a:p>
            <a:pPr algn="just"/>
            <a:r>
              <a:rPr lang="en-GB" dirty="0">
                <a:latin typeface="Comic Sans MS" panose="030F0702030302020204" pitchFamily="66" charset="0"/>
              </a:rPr>
              <a:t>with more to increase the challenge!</a:t>
            </a:r>
          </a:p>
          <a:p>
            <a:pPr algn="just"/>
            <a:endParaRPr lang="en-GB" dirty="0">
              <a:latin typeface="Comic Sans MS" panose="030F0702030302020204" pitchFamily="66" charset="0"/>
            </a:endParaRPr>
          </a:p>
          <a:p>
            <a:pPr algn="just"/>
            <a:r>
              <a:rPr lang="en-GB" dirty="0">
                <a:latin typeface="Comic Sans MS" panose="030F0702030302020204" pitchFamily="66" charset="0"/>
              </a:rPr>
              <a:t>You could also use Dolly Mixtures or </a:t>
            </a:r>
          </a:p>
          <a:p>
            <a:pPr algn="just"/>
            <a:r>
              <a:rPr lang="en-GB" dirty="0">
                <a:latin typeface="Comic Sans MS" panose="030F0702030302020204" pitchFamily="66" charset="0"/>
              </a:rPr>
              <a:t>a biscuit variety pack</a:t>
            </a:r>
          </a:p>
          <a:p>
            <a:pPr algn="just"/>
            <a:r>
              <a:rPr lang="en-GB" dirty="0">
                <a:latin typeface="Comic Sans MS" panose="030F0702030302020204" pitchFamily="66" charset="0"/>
              </a:rPr>
              <a:t> </a:t>
            </a:r>
          </a:p>
        </p:txBody>
      </p:sp>
      <p:pic>
        <p:nvPicPr>
          <p:cNvPr id="7" name="Picture 6">
            <a:extLst>
              <a:ext uri="{FF2B5EF4-FFF2-40B4-BE49-F238E27FC236}">
                <a16:creationId xmlns:a16="http://schemas.microsoft.com/office/drawing/2014/main" id="{D6497194-E846-4931-97EC-380A0E0B2372}"/>
              </a:ext>
            </a:extLst>
          </p:cNvPr>
          <p:cNvPicPr>
            <a:picLocks noChangeAspect="1"/>
          </p:cNvPicPr>
          <p:nvPr/>
        </p:nvPicPr>
        <p:blipFill>
          <a:blip r:embed="rId4"/>
          <a:stretch>
            <a:fillRect/>
          </a:stretch>
        </p:blipFill>
        <p:spPr>
          <a:xfrm rot="5400000">
            <a:off x="5693337" y="1267664"/>
            <a:ext cx="2375502" cy="3401023"/>
          </a:xfrm>
          <a:prstGeom prst="rect">
            <a:avLst/>
          </a:prstGeom>
        </p:spPr>
      </p:pic>
      <p:sp>
        <p:nvSpPr>
          <p:cNvPr id="5" name="TextBox 4">
            <a:extLst>
              <a:ext uri="{FF2B5EF4-FFF2-40B4-BE49-F238E27FC236}">
                <a16:creationId xmlns:a16="http://schemas.microsoft.com/office/drawing/2014/main" id="{77C07C07-3258-4DCE-A091-81AF4900EB48}"/>
              </a:ext>
            </a:extLst>
          </p:cNvPr>
          <p:cNvSpPr txBox="1"/>
          <p:nvPr/>
        </p:nvSpPr>
        <p:spPr>
          <a:xfrm>
            <a:off x="4860032" y="4342998"/>
            <a:ext cx="4104456" cy="261610"/>
          </a:xfrm>
          <a:prstGeom prst="rect">
            <a:avLst/>
          </a:prstGeom>
          <a:noFill/>
        </p:spPr>
        <p:txBody>
          <a:bodyPr wrap="square" rtlCol="0">
            <a:spAutoFit/>
          </a:bodyPr>
          <a:lstStyle/>
          <a:p>
            <a:pPr algn="ctr"/>
            <a:r>
              <a:rPr lang="en-GB" sz="1050" i="1" dirty="0">
                <a:latin typeface="Comic Sans MS" panose="030F0702030302020204" pitchFamily="66" charset="0"/>
              </a:rPr>
              <a:t>Image taken from ‘Plants for Primary Pupils’ SAPS /FSC 2008 </a:t>
            </a:r>
          </a:p>
        </p:txBody>
      </p:sp>
    </p:spTree>
    <p:extLst>
      <p:ext uri="{BB962C8B-B14F-4D97-AF65-F5344CB8AC3E}">
        <p14:creationId xmlns:p14="http://schemas.microsoft.com/office/powerpoint/2010/main" val="40971001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8" name="Picture 7">
            <a:extLst>
              <a:ext uri="{FF2B5EF4-FFF2-40B4-BE49-F238E27FC236}">
                <a16:creationId xmlns:a16="http://schemas.microsoft.com/office/drawing/2014/main" id="{19A032FD-F2A0-41CF-A94E-140600599534}"/>
              </a:ext>
            </a:extLst>
          </p:cNvPr>
          <p:cNvPicPr>
            <a:picLocks noChangeAspect="1"/>
          </p:cNvPicPr>
          <p:nvPr/>
        </p:nvPicPr>
        <p:blipFill>
          <a:blip r:embed="rId4"/>
          <a:stretch>
            <a:fillRect/>
          </a:stretch>
        </p:blipFill>
        <p:spPr>
          <a:xfrm>
            <a:off x="1142607" y="205979"/>
            <a:ext cx="3070322" cy="4134160"/>
          </a:xfrm>
          <a:prstGeom prst="rect">
            <a:avLst/>
          </a:prstGeom>
        </p:spPr>
      </p:pic>
      <p:pic>
        <p:nvPicPr>
          <p:cNvPr id="14" name="Picture 13">
            <a:extLst>
              <a:ext uri="{FF2B5EF4-FFF2-40B4-BE49-F238E27FC236}">
                <a16:creationId xmlns:a16="http://schemas.microsoft.com/office/drawing/2014/main" id="{92222FC6-3656-426E-942F-BF7F70D7701D}"/>
              </a:ext>
            </a:extLst>
          </p:cNvPr>
          <p:cNvPicPr>
            <a:picLocks noChangeAspect="1"/>
          </p:cNvPicPr>
          <p:nvPr/>
        </p:nvPicPr>
        <p:blipFill>
          <a:blip r:embed="rId5"/>
          <a:stretch>
            <a:fillRect/>
          </a:stretch>
        </p:blipFill>
        <p:spPr>
          <a:xfrm>
            <a:off x="4855023" y="186048"/>
            <a:ext cx="3558374" cy="4134160"/>
          </a:xfrm>
          <a:prstGeom prst="rect">
            <a:avLst/>
          </a:prstGeom>
        </p:spPr>
      </p:pic>
      <p:sp>
        <p:nvSpPr>
          <p:cNvPr id="4" name="TextBox 3">
            <a:extLst>
              <a:ext uri="{FF2B5EF4-FFF2-40B4-BE49-F238E27FC236}">
                <a16:creationId xmlns:a16="http://schemas.microsoft.com/office/drawing/2014/main" id="{7B929AD8-C7D6-4F74-956D-DE8456192BA9}"/>
              </a:ext>
            </a:extLst>
          </p:cNvPr>
          <p:cNvSpPr txBox="1"/>
          <p:nvPr/>
        </p:nvSpPr>
        <p:spPr>
          <a:xfrm>
            <a:off x="483468" y="4511176"/>
            <a:ext cx="8712968" cy="446276"/>
          </a:xfrm>
          <a:prstGeom prst="rect">
            <a:avLst/>
          </a:prstGeom>
          <a:noFill/>
        </p:spPr>
        <p:txBody>
          <a:bodyPr wrap="square" rtlCol="0">
            <a:spAutoFit/>
          </a:bodyPr>
          <a:lstStyle/>
          <a:p>
            <a:r>
              <a:rPr lang="en-GB" sz="1200" dirty="0">
                <a:latin typeface="Comic Sans MS" panose="030F0702030302020204" pitchFamily="66" charset="0"/>
              </a:rPr>
              <a:t>Example from Hamilton Trust: Living Things &amp; their habitats (Science Year 4) </a:t>
            </a:r>
            <a:r>
              <a:rPr lang="en-GB" sz="1100" dirty="0">
                <a:latin typeface="Comic Sans MS" panose="030F0702030302020204" pitchFamily="66" charset="0"/>
                <a:hlinkClick r:id="rId6"/>
              </a:rPr>
              <a:t>https://di4c76y7libww.cloudfront.net/documents/LKS2_Science_Y4_Spring_2_Name_living_thing_Session5_Resource.pdf</a:t>
            </a:r>
            <a:r>
              <a:rPr lang="en-GB" sz="1100" dirty="0">
                <a:latin typeface="Comic Sans MS" panose="030F0702030302020204" pitchFamily="66" charset="0"/>
              </a:rPr>
              <a:t> </a:t>
            </a:r>
            <a:endParaRPr lang="en-GB" sz="1200" dirty="0">
              <a:latin typeface="Comic Sans MS" panose="030F0702030302020204" pitchFamily="66" charset="0"/>
            </a:endParaRPr>
          </a:p>
        </p:txBody>
      </p:sp>
    </p:spTree>
    <p:extLst>
      <p:ext uri="{BB962C8B-B14F-4D97-AF65-F5344CB8AC3E}">
        <p14:creationId xmlns:p14="http://schemas.microsoft.com/office/powerpoint/2010/main" val="11821278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AB7B5F0F-67DF-49B6-98A7-14EE507D2A04}"/>
              </a:ext>
            </a:extLst>
          </p:cNvPr>
          <p:cNvSpPr txBox="1"/>
          <p:nvPr/>
        </p:nvSpPr>
        <p:spPr>
          <a:xfrm>
            <a:off x="494826" y="123478"/>
            <a:ext cx="8352928" cy="4801314"/>
          </a:xfrm>
          <a:prstGeom prst="rect">
            <a:avLst/>
          </a:prstGeom>
          <a:noFill/>
        </p:spPr>
        <p:txBody>
          <a:bodyPr wrap="square" rtlCol="0">
            <a:spAutoFit/>
          </a:bodyPr>
          <a:lstStyle/>
          <a:p>
            <a:pPr algn="just"/>
            <a:r>
              <a:rPr lang="en-GB" b="1" u="sng" dirty="0">
                <a:latin typeface="Comic Sans MS" panose="030F0702030302020204" pitchFamily="66" charset="0"/>
              </a:rPr>
              <a:t>Activity: Making a branching key for woodland invertebrates</a:t>
            </a:r>
          </a:p>
          <a:p>
            <a:pPr algn="just"/>
            <a:endParaRPr lang="en-GB" b="1" u="sng" dirty="0">
              <a:latin typeface="Comic Sans MS" panose="030F0702030302020204" pitchFamily="66" charset="0"/>
            </a:endParaRPr>
          </a:p>
          <a:p>
            <a:pPr algn="just"/>
            <a:r>
              <a:rPr lang="en-GB" dirty="0">
                <a:latin typeface="Comic Sans MS" panose="030F0702030302020204" pitchFamily="66" charset="0"/>
              </a:rPr>
              <a:t>Give the children/the children choose 4 invertebrates that they know/have found in the school grounds.  Example: an earthworm a ladybird, a spider and a snail. </a:t>
            </a: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endParaRPr lang="en-GB" dirty="0">
              <a:latin typeface="Comic Sans MS" panose="030F0702030302020204" pitchFamily="66" charset="0"/>
            </a:endParaRPr>
          </a:p>
          <a:p>
            <a:pPr algn="just"/>
            <a:r>
              <a:rPr lang="en-GB" dirty="0">
                <a:latin typeface="Comic Sans MS" panose="030F0702030302020204" pitchFamily="66" charset="0"/>
              </a:rPr>
              <a:t>Ask them to think about the features of the animals and then think of some questions they could ask to help identify criteria for making a key.</a:t>
            </a:r>
          </a:p>
          <a:p>
            <a:pPr algn="just"/>
            <a:endParaRPr lang="en-GB" dirty="0">
              <a:latin typeface="Comic Sans MS" panose="030F0702030302020204" pitchFamily="66" charset="0"/>
            </a:endParaRPr>
          </a:p>
          <a:p>
            <a:pPr algn="just"/>
            <a:r>
              <a:rPr lang="en-GB" dirty="0">
                <a:latin typeface="Comic Sans MS" panose="030F0702030302020204" pitchFamily="66" charset="0"/>
              </a:rPr>
              <a:t>The key </a:t>
            </a:r>
            <a:r>
              <a:rPr lang="en-GB" i="1" dirty="0">
                <a:latin typeface="Comic Sans MS" panose="030F0702030302020204" pitchFamily="66" charset="0"/>
              </a:rPr>
              <a:t>could</a:t>
            </a:r>
            <a:r>
              <a:rPr lang="en-GB" dirty="0">
                <a:latin typeface="Comic Sans MS" panose="030F0702030302020204" pitchFamily="66" charset="0"/>
              </a:rPr>
              <a:t> look like this: </a:t>
            </a:r>
          </a:p>
          <a:p>
            <a:pPr algn="just"/>
            <a:endParaRPr lang="en-GB" dirty="0">
              <a:latin typeface="Comic Sans MS" panose="030F0702030302020204" pitchFamily="66" charset="0"/>
            </a:endParaRPr>
          </a:p>
          <a:p>
            <a:endParaRPr lang="en-GB" b="1" u="sng" dirty="0">
              <a:latin typeface="Comic Sans MS" panose="030F0702030302020204" pitchFamily="66" charset="0"/>
            </a:endParaRPr>
          </a:p>
        </p:txBody>
      </p:sp>
      <p:pic>
        <p:nvPicPr>
          <p:cNvPr id="11" name="Picture 10">
            <a:extLst>
              <a:ext uri="{FF2B5EF4-FFF2-40B4-BE49-F238E27FC236}">
                <a16:creationId xmlns:a16="http://schemas.microsoft.com/office/drawing/2014/main" id="{D0E534DE-156F-46DE-A093-B3774168DD97}"/>
              </a:ext>
            </a:extLst>
          </p:cNvPr>
          <p:cNvPicPr>
            <a:picLocks noChangeAspect="1"/>
          </p:cNvPicPr>
          <p:nvPr/>
        </p:nvPicPr>
        <p:blipFill>
          <a:blip r:embed="rId4"/>
          <a:stretch>
            <a:fillRect/>
          </a:stretch>
        </p:blipFill>
        <p:spPr>
          <a:xfrm>
            <a:off x="4705827" y="1854340"/>
            <a:ext cx="1286367" cy="914479"/>
          </a:xfrm>
          <a:prstGeom prst="rect">
            <a:avLst/>
          </a:prstGeom>
        </p:spPr>
      </p:pic>
      <p:pic>
        <p:nvPicPr>
          <p:cNvPr id="12" name="Picture 11">
            <a:extLst>
              <a:ext uri="{FF2B5EF4-FFF2-40B4-BE49-F238E27FC236}">
                <a16:creationId xmlns:a16="http://schemas.microsoft.com/office/drawing/2014/main" id="{68145DCE-F0B9-4FB4-B4E2-9659B56860AE}"/>
              </a:ext>
            </a:extLst>
          </p:cNvPr>
          <p:cNvPicPr>
            <a:picLocks noChangeAspect="1"/>
          </p:cNvPicPr>
          <p:nvPr/>
        </p:nvPicPr>
        <p:blipFill>
          <a:blip r:embed="rId5"/>
          <a:stretch>
            <a:fillRect/>
          </a:stretch>
        </p:blipFill>
        <p:spPr>
          <a:xfrm>
            <a:off x="2990023" y="1820312"/>
            <a:ext cx="1365622" cy="975445"/>
          </a:xfrm>
          <a:prstGeom prst="rect">
            <a:avLst/>
          </a:prstGeom>
        </p:spPr>
      </p:pic>
      <p:pic>
        <p:nvPicPr>
          <p:cNvPr id="13" name="Picture 12">
            <a:extLst>
              <a:ext uri="{FF2B5EF4-FFF2-40B4-BE49-F238E27FC236}">
                <a16:creationId xmlns:a16="http://schemas.microsoft.com/office/drawing/2014/main" id="{7238F220-2B9B-4CF4-844C-F70626A8547A}"/>
              </a:ext>
            </a:extLst>
          </p:cNvPr>
          <p:cNvPicPr>
            <a:picLocks noChangeAspect="1"/>
          </p:cNvPicPr>
          <p:nvPr/>
        </p:nvPicPr>
        <p:blipFill>
          <a:blip r:embed="rId6"/>
          <a:stretch>
            <a:fillRect/>
          </a:stretch>
        </p:blipFill>
        <p:spPr>
          <a:xfrm>
            <a:off x="6286275" y="1793853"/>
            <a:ext cx="1383912" cy="944962"/>
          </a:xfrm>
          <a:prstGeom prst="rect">
            <a:avLst/>
          </a:prstGeom>
        </p:spPr>
      </p:pic>
      <p:pic>
        <p:nvPicPr>
          <p:cNvPr id="14" name="Picture 13">
            <a:extLst>
              <a:ext uri="{FF2B5EF4-FFF2-40B4-BE49-F238E27FC236}">
                <a16:creationId xmlns:a16="http://schemas.microsoft.com/office/drawing/2014/main" id="{4F800182-744A-4B8F-8EB5-013F1AAF734F}"/>
              </a:ext>
            </a:extLst>
          </p:cNvPr>
          <p:cNvPicPr>
            <a:picLocks noChangeAspect="1"/>
          </p:cNvPicPr>
          <p:nvPr/>
        </p:nvPicPr>
        <p:blipFill>
          <a:blip r:embed="rId7"/>
          <a:stretch>
            <a:fillRect/>
          </a:stretch>
        </p:blipFill>
        <p:spPr>
          <a:xfrm>
            <a:off x="1251505" y="1832229"/>
            <a:ext cx="1408298" cy="926672"/>
          </a:xfrm>
          <a:prstGeom prst="rect">
            <a:avLst/>
          </a:prstGeom>
        </p:spPr>
      </p:pic>
    </p:spTree>
    <p:extLst>
      <p:ext uri="{BB962C8B-B14F-4D97-AF65-F5344CB8AC3E}">
        <p14:creationId xmlns:p14="http://schemas.microsoft.com/office/powerpoint/2010/main" val="26150620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634604"/>
            <a:ext cx="7128792" cy="2862322"/>
          </a:xfrm>
          <a:prstGeom prst="rect">
            <a:avLst/>
          </a:prstGeom>
          <a:noFill/>
        </p:spPr>
        <p:txBody>
          <a:bodyPr wrap="square" rtlCol="0">
            <a:spAutoFit/>
          </a:bodyPr>
          <a:lstStyle/>
          <a:p>
            <a:pPr algn="ctr"/>
            <a:r>
              <a:rPr lang="en-GB" dirty="0">
                <a:latin typeface="Comic Sans MS" panose="030F0702030302020204" pitchFamily="66" charset="0"/>
              </a:rPr>
              <a:t>Does it have legs?</a:t>
            </a: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a:p>
            <a:pPr algn="ctr"/>
            <a:endParaRPr lang="en-GB" dirty="0">
              <a:latin typeface="Comic Sans MS" panose="030F0702030302020204" pitchFamily="66" charset="0"/>
            </a:endParaRPr>
          </a:p>
        </p:txBody>
      </p:sp>
      <p:pic>
        <p:nvPicPr>
          <p:cNvPr id="5" name="Picture 4">
            <a:extLst>
              <a:ext uri="{FF2B5EF4-FFF2-40B4-BE49-F238E27FC236}">
                <a16:creationId xmlns:a16="http://schemas.microsoft.com/office/drawing/2014/main" id="{13243A34-9798-4C68-8505-704F4608110E}"/>
              </a:ext>
            </a:extLst>
          </p:cNvPr>
          <p:cNvPicPr>
            <a:picLocks noChangeAspect="1"/>
          </p:cNvPicPr>
          <p:nvPr/>
        </p:nvPicPr>
        <p:blipFill>
          <a:blip r:embed="rId4"/>
          <a:stretch>
            <a:fillRect/>
          </a:stretch>
        </p:blipFill>
        <p:spPr>
          <a:xfrm>
            <a:off x="3670571" y="1259257"/>
            <a:ext cx="785180" cy="785180"/>
          </a:xfrm>
          <a:prstGeom prst="rect">
            <a:avLst/>
          </a:prstGeom>
        </p:spPr>
      </p:pic>
      <p:pic>
        <p:nvPicPr>
          <p:cNvPr id="7" name="Picture 6">
            <a:extLst>
              <a:ext uri="{FF2B5EF4-FFF2-40B4-BE49-F238E27FC236}">
                <a16:creationId xmlns:a16="http://schemas.microsoft.com/office/drawing/2014/main" id="{F8961B62-C84E-456D-AF78-3507FC1675D8}"/>
              </a:ext>
            </a:extLst>
          </p:cNvPr>
          <p:cNvPicPr>
            <a:picLocks noChangeAspect="1"/>
          </p:cNvPicPr>
          <p:nvPr/>
        </p:nvPicPr>
        <p:blipFill>
          <a:blip r:embed="rId5"/>
          <a:stretch>
            <a:fillRect/>
          </a:stretch>
        </p:blipFill>
        <p:spPr>
          <a:xfrm>
            <a:off x="5065913" y="1275179"/>
            <a:ext cx="785180" cy="785180"/>
          </a:xfrm>
          <a:prstGeom prst="rect">
            <a:avLst/>
          </a:prstGeom>
        </p:spPr>
      </p:pic>
      <p:sp>
        <p:nvSpPr>
          <p:cNvPr id="8" name="TextBox 7">
            <a:extLst>
              <a:ext uri="{FF2B5EF4-FFF2-40B4-BE49-F238E27FC236}">
                <a16:creationId xmlns:a16="http://schemas.microsoft.com/office/drawing/2014/main" id="{364FF6DD-F7D6-4041-91B7-F29B2DB56C21}"/>
              </a:ext>
            </a:extLst>
          </p:cNvPr>
          <p:cNvSpPr txBox="1"/>
          <p:nvPr/>
        </p:nvSpPr>
        <p:spPr>
          <a:xfrm>
            <a:off x="3128386" y="1337239"/>
            <a:ext cx="576064" cy="369332"/>
          </a:xfrm>
          <a:prstGeom prst="rect">
            <a:avLst/>
          </a:prstGeom>
          <a:noFill/>
        </p:spPr>
        <p:txBody>
          <a:bodyPr wrap="square" rtlCol="0">
            <a:spAutoFit/>
          </a:bodyPr>
          <a:lstStyle/>
          <a:p>
            <a:r>
              <a:rPr lang="en-GB" dirty="0">
                <a:latin typeface="Comic Sans MS" panose="030F0702030302020204" pitchFamily="66" charset="0"/>
              </a:rPr>
              <a:t>Yes</a:t>
            </a:r>
          </a:p>
        </p:txBody>
      </p:sp>
      <p:sp>
        <p:nvSpPr>
          <p:cNvPr id="10" name="TextBox 9">
            <a:extLst>
              <a:ext uri="{FF2B5EF4-FFF2-40B4-BE49-F238E27FC236}">
                <a16:creationId xmlns:a16="http://schemas.microsoft.com/office/drawing/2014/main" id="{EA818143-7126-4BEC-B2D2-CC8EF2DFC422}"/>
              </a:ext>
            </a:extLst>
          </p:cNvPr>
          <p:cNvSpPr txBox="1"/>
          <p:nvPr/>
        </p:nvSpPr>
        <p:spPr>
          <a:xfrm>
            <a:off x="5597159" y="1325956"/>
            <a:ext cx="864096" cy="369332"/>
          </a:xfrm>
          <a:prstGeom prst="rect">
            <a:avLst/>
          </a:prstGeom>
          <a:noFill/>
        </p:spPr>
        <p:txBody>
          <a:bodyPr wrap="square" rtlCol="0">
            <a:spAutoFit/>
          </a:bodyPr>
          <a:lstStyle/>
          <a:p>
            <a:r>
              <a:rPr lang="en-GB" dirty="0">
                <a:latin typeface="Comic Sans MS" panose="030F0702030302020204" pitchFamily="66" charset="0"/>
              </a:rPr>
              <a:t>No</a:t>
            </a:r>
          </a:p>
        </p:txBody>
      </p:sp>
      <p:sp>
        <p:nvSpPr>
          <p:cNvPr id="11" name="TextBox 10">
            <a:extLst>
              <a:ext uri="{FF2B5EF4-FFF2-40B4-BE49-F238E27FC236}">
                <a16:creationId xmlns:a16="http://schemas.microsoft.com/office/drawing/2014/main" id="{3734C468-CAFA-43F7-9C34-6F50080FBDD3}"/>
              </a:ext>
            </a:extLst>
          </p:cNvPr>
          <p:cNvSpPr txBox="1"/>
          <p:nvPr/>
        </p:nvSpPr>
        <p:spPr>
          <a:xfrm>
            <a:off x="1907704" y="2095411"/>
            <a:ext cx="2548047" cy="646331"/>
          </a:xfrm>
          <a:prstGeom prst="rect">
            <a:avLst/>
          </a:prstGeom>
          <a:noFill/>
        </p:spPr>
        <p:txBody>
          <a:bodyPr wrap="square" rtlCol="0">
            <a:spAutoFit/>
          </a:bodyPr>
          <a:lstStyle/>
          <a:p>
            <a:r>
              <a:rPr lang="en-GB" dirty="0"/>
              <a:t>Does it have more than six legs?</a:t>
            </a:r>
          </a:p>
        </p:txBody>
      </p:sp>
      <p:sp>
        <p:nvSpPr>
          <p:cNvPr id="13" name="TextBox 12">
            <a:extLst>
              <a:ext uri="{FF2B5EF4-FFF2-40B4-BE49-F238E27FC236}">
                <a16:creationId xmlns:a16="http://schemas.microsoft.com/office/drawing/2014/main" id="{772309B7-C24D-4D68-97D7-FFBB3E470C5E}"/>
              </a:ext>
            </a:extLst>
          </p:cNvPr>
          <p:cNvSpPr txBox="1"/>
          <p:nvPr/>
        </p:nvSpPr>
        <p:spPr>
          <a:xfrm>
            <a:off x="5515507" y="2087643"/>
            <a:ext cx="1512168" cy="646331"/>
          </a:xfrm>
          <a:prstGeom prst="rect">
            <a:avLst/>
          </a:prstGeom>
          <a:noFill/>
        </p:spPr>
        <p:txBody>
          <a:bodyPr wrap="square" rtlCol="0">
            <a:spAutoFit/>
          </a:bodyPr>
          <a:lstStyle/>
          <a:p>
            <a:r>
              <a:rPr lang="en-GB" dirty="0"/>
              <a:t>Does it have a shell</a:t>
            </a:r>
          </a:p>
        </p:txBody>
      </p:sp>
      <p:pic>
        <p:nvPicPr>
          <p:cNvPr id="14" name="Picture 13">
            <a:extLst>
              <a:ext uri="{FF2B5EF4-FFF2-40B4-BE49-F238E27FC236}">
                <a16:creationId xmlns:a16="http://schemas.microsoft.com/office/drawing/2014/main" id="{F026F826-F6A0-49F1-B1B7-28E8286289E1}"/>
              </a:ext>
            </a:extLst>
          </p:cNvPr>
          <p:cNvPicPr>
            <a:picLocks noChangeAspect="1"/>
          </p:cNvPicPr>
          <p:nvPr/>
        </p:nvPicPr>
        <p:blipFill>
          <a:blip r:embed="rId6"/>
          <a:stretch>
            <a:fillRect/>
          </a:stretch>
        </p:blipFill>
        <p:spPr>
          <a:xfrm>
            <a:off x="1205213" y="2865733"/>
            <a:ext cx="786452" cy="780356"/>
          </a:xfrm>
          <a:prstGeom prst="rect">
            <a:avLst/>
          </a:prstGeom>
        </p:spPr>
      </p:pic>
      <p:pic>
        <p:nvPicPr>
          <p:cNvPr id="15" name="Picture 14">
            <a:extLst>
              <a:ext uri="{FF2B5EF4-FFF2-40B4-BE49-F238E27FC236}">
                <a16:creationId xmlns:a16="http://schemas.microsoft.com/office/drawing/2014/main" id="{90317FD4-520B-4682-8FC0-7457A8CEDFFD}"/>
              </a:ext>
            </a:extLst>
          </p:cNvPr>
          <p:cNvPicPr>
            <a:picLocks noChangeAspect="1"/>
          </p:cNvPicPr>
          <p:nvPr/>
        </p:nvPicPr>
        <p:blipFill>
          <a:blip r:embed="rId7"/>
          <a:stretch>
            <a:fillRect/>
          </a:stretch>
        </p:blipFill>
        <p:spPr>
          <a:xfrm>
            <a:off x="2952088" y="2842255"/>
            <a:ext cx="786452" cy="786452"/>
          </a:xfrm>
          <a:prstGeom prst="rect">
            <a:avLst/>
          </a:prstGeom>
        </p:spPr>
      </p:pic>
      <p:pic>
        <p:nvPicPr>
          <p:cNvPr id="16" name="Picture 15">
            <a:extLst>
              <a:ext uri="{FF2B5EF4-FFF2-40B4-BE49-F238E27FC236}">
                <a16:creationId xmlns:a16="http://schemas.microsoft.com/office/drawing/2014/main" id="{26BD6B0A-DE82-4800-B476-7CD3E4303792}"/>
              </a:ext>
            </a:extLst>
          </p:cNvPr>
          <p:cNvPicPr>
            <a:picLocks noChangeAspect="1"/>
          </p:cNvPicPr>
          <p:nvPr/>
        </p:nvPicPr>
        <p:blipFill>
          <a:blip r:embed="rId6"/>
          <a:stretch>
            <a:fillRect/>
          </a:stretch>
        </p:blipFill>
        <p:spPr>
          <a:xfrm>
            <a:off x="4772525" y="2786683"/>
            <a:ext cx="786452" cy="780356"/>
          </a:xfrm>
          <a:prstGeom prst="rect">
            <a:avLst/>
          </a:prstGeom>
        </p:spPr>
      </p:pic>
      <p:pic>
        <p:nvPicPr>
          <p:cNvPr id="17" name="Picture 16">
            <a:extLst>
              <a:ext uri="{FF2B5EF4-FFF2-40B4-BE49-F238E27FC236}">
                <a16:creationId xmlns:a16="http://schemas.microsoft.com/office/drawing/2014/main" id="{A5E9089D-5744-4CFD-BF16-30F602662BDB}"/>
              </a:ext>
            </a:extLst>
          </p:cNvPr>
          <p:cNvPicPr>
            <a:picLocks noChangeAspect="1"/>
          </p:cNvPicPr>
          <p:nvPr/>
        </p:nvPicPr>
        <p:blipFill>
          <a:blip r:embed="rId7"/>
          <a:stretch>
            <a:fillRect/>
          </a:stretch>
        </p:blipFill>
        <p:spPr>
          <a:xfrm>
            <a:off x="6095145" y="2786683"/>
            <a:ext cx="786452" cy="786452"/>
          </a:xfrm>
          <a:prstGeom prst="rect">
            <a:avLst/>
          </a:prstGeom>
        </p:spPr>
      </p:pic>
      <p:sp>
        <p:nvSpPr>
          <p:cNvPr id="18" name="TextBox 17">
            <a:extLst>
              <a:ext uri="{FF2B5EF4-FFF2-40B4-BE49-F238E27FC236}">
                <a16:creationId xmlns:a16="http://schemas.microsoft.com/office/drawing/2014/main" id="{C36A5542-A5B7-4858-A76B-885C7E4871D5}"/>
              </a:ext>
            </a:extLst>
          </p:cNvPr>
          <p:cNvSpPr txBox="1"/>
          <p:nvPr/>
        </p:nvSpPr>
        <p:spPr>
          <a:xfrm>
            <a:off x="896760" y="2891952"/>
            <a:ext cx="576064" cy="369332"/>
          </a:xfrm>
          <a:prstGeom prst="rect">
            <a:avLst/>
          </a:prstGeom>
          <a:noFill/>
        </p:spPr>
        <p:txBody>
          <a:bodyPr wrap="square" rtlCol="0">
            <a:spAutoFit/>
          </a:bodyPr>
          <a:lstStyle/>
          <a:p>
            <a:r>
              <a:rPr lang="en-GB" dirty="0">
                <a:latin typeface="Comic Sans MS" panose="030F0702030302020204" pitchFamily="66" charset="0"/>
              </a:rPr>
              <a:t>Yes</a:t>
            </a:r>
          </a:p>
        </p:txBody>
      </p:sp>
      <p:sp>
        <p:nvSpPr>
          <p:cNvPr id="19" name="TextBox 18">
            <a:extLst>
              <a:ext uri="{FF2B5EF4-FFF2-40B4-BE49-F238E27FC236}">
                <a16:creationId xmlns:a16="http://schemas.microsoft.com/office/drawing/2014/main" id="{65E85945-567D-4EA5-B88F-2F6B30C6878A}"/>
              </a:ext>
            </a:extLst>
          </p:cNvPr>
          <p:cNvSpPr txBox="1"/>
          <p:nvPr/>
        </p:nvSpPr>
        <p:spPr>
          <a:xfrm>
            <a:off x="4530892" y="2865733"/>
            <a:ext cx="576064" cy="369332"/>
          </a:xfrm>
          <a:prstGeom prst="rect">
            <a:avLst/>
          </a:prstGeom>
          <a:noFill/>
        </p:spPr>
        <p:txBody>
          <a:bodyPr wrap="square" rtlCol="0">
            <a:spAutoFit/>
          </a:bodyPr>
          <a:lstStyle/>
          <a:p>
            <a:r>
              <a:rPr lang="en-GB" dirty="0">
                <a:latin typeface="Comic Sans MS" panose="030F0702030302020204" pitchFamily="66" charset="0"/>
              </a:rPr>
              <a:t>Yes</a:t>
            </a:r>
          </a:p>
        </p:txBody>
      </p:sp>
      <p:pic>
        <p:nvPicPr>
          <p:cNvPr id="20" name="Picture 19">
            <a:extLst>
              <a:ext uri="{FF2B5EF4-FFF2-40B4-BE49-F238E27FC236}">
                <a16:creationId xmlns:a16="http://schemas.microsoft.com/office/drawing/2014/main" id="{B70DE372-FA98-4AE4-8B0B-C8A0A04000FF}"/>
              </a:ext>
            </a:extLst>
          </p:cNvPr>
          <p:cNvPicPr>
            <a:picLocks noChangeAspect="1"/>
          </p:cNvPicPr>
          <p:nvPr/>
        </p:nvPicPr>
        <p:blipFill>
          <a:blip r:embed="rId8"/>
          <a:stretch>
            <a:fillRect/>
          </a:stretch>
        </p:blipFill>
        <p:spPr>
          <a:xfrm>
            <a:off x="3445637" y="2826661"/>
            <a:ext cx="914479" cy="499915"/>
          </a:xfrm>
          <a:prstGeom prst="rect">
            <a:avLst/>
          </a:prstGeom>
        </p:spPr>
      </p:pic>
      <p:pic>
        <p:nvPicPr>
          <p:cNvPr id="21" name="Picture 20">
            <a:extLst>
              <a:ext uri="{FF2B5EF4-FFF2-40B4-BE49-F238E27FC236}">
                <a16:creationId xmlns:a16="http://schemas.microsoft.com/office/drawing/2014/main" id="{FDE62E6A-2FCA-41F7-9C6B-E20C79914308}"/>
              </a:ext>
            </a:extLst>
          </p:cNvPr>
          <p:cNvPicPr>
            <a:picLocks noChangeAspect="1"/>
          </p:cNvPicPr>
          <p:nvPr/>
        </p:nvPicPr>
        <p:blipFill>
          <a:blip r:embed="rId8"/>
          <a:stretch>
            <a:fillRect/>
          </a:stretch>
        </p:blipFill>
        <p:spPr>
          <a:xfrm>
            <a:off x="6570435" y="2812545"/>
            <a:ext cx="914479" cy="499915"/>
          </a:xfrm>
          <a:prstGeom prst="rect">
            <a:avLst/>
          </a:prstGeom>
        </p:spPr>
      </p:pic>
      <p:pic>
        <p:nvPicPr>
          <p:cNvPr id="23" name="Picture 22">
            <a:extLst>
              <a:ext uri="{FF2B5EF4-FFF2-40B4-BE49-F238E27FC236}">
                <a16:creationId xmlns:a16="http://schemas.microsoft.com/office/drawing/2014/main" id="{F879DF24-8866-40BA-BA4F-CF6C023809F2}"/>
              </a:ext>
            </a:extLst>
          </p:cNvPr>
          <p:cNvPicPr>
            <a:picLocks noChangeAspect="1"/>
          </p:cNvPicPr>
          <p:nvPr/>
        </p:nvPicPr>
        <p:blipFill>
          <a:blip r:embed="rId9"/>
          <a:stretch>
            <a:fillRect/>
          </a:stretch>
        </p:blipFill>
        <p:spPr>
          <a:xfrm>
            <a:off x="4553532" y="3567038"/>
            <a:ext cx="1386390" cy="941857"/>
          </a:xfrm>
          <a:prstGeom prst="rect">
            <a:avLst/>
          </a:prstGeom>
        </p:spPr>
      </p:pic>
      <p:pic>
        <p:nvPicPr>
          <p:cNvPr id="24" name="Picture 23">
            <a:extLst>
              <a:ext uri="{FF2B5EF4-FFF2-40B4-BE49-F238E27FC236}">
                <a16:creationId xmlns:a16="http://schemas.microsoft.com/office/drawing/2014/main" id="{465AD57B-526F-4B07-B9DF-DDFC2FD48F68}"/>
              </a:ext>
            </a:extLst>
          </p:cNvPr>
          <p:cNvPicPr>
            <a:picLocks noChangeAspect="1"/>
          </p:cNvPicPr>
          <p:nvPr/>
        </p:nvPicPr>
        <p:blipFill>
          <a:blip r:embed="rId10"/>
          <a:stretch>
            <a:fillRect/>
          </a:stretch>
        </p:blipFill>
        <p:spPr>
          <a:xfrm>
            <a:off x="2916178" y="3567344"/>
            <a:ext cx="1361112" cy="976798"/>
          </a:xfrm>
          <a:prstGeom prst="rect">
            <a:avLst/>
          </a:prstGeom>
        </p:spPr>
      </p:pic>
      <p:pic>
        <p:nvPicPr>
          <p:cNvPr id="25" name="Picture 24">
            <a:extLst>
              <a:ext uri="{FF2B5EF4-FFF2-40B4-BE49-F238E27FC236}">
                <a16:creationId xmlns:a16="http://schemas.microsoft.com/office/drawing/2014/main" id="{DADE9345-033D-4296-8D23-BFE8D65975E6}"/>
              </a:ext>
            </a:extLst>
          </p:cNvPr>
          <p:cNvPicPr>
            <a:picLocks noChangeAspect="1"/>
          </p:cNvPicPr>
          <p:nvPr/>
        </p:nvPicPr>
        <p:blipFill>
          <a:blip r:embed="rId11"/>
          <a:stretch>
            <a:fillRect/>
          </a:stretch>
        </p:blipFill>
        <p:spPr>
          <a:xfrm>
            <a:off x="6387534" y="3548930"/>
            <a:ext cx="1411680" cy="924260"/>
          </a:xfrm>
          <a:prstGeom prst="rect">
            <a:avLst/>
          </a:prstGeom>
        </p:spPr>
      </p:pic>
      <p:pic>
        <p:nvPicPr>
          <p:cNvPr id="26" name="Picture 25">
            <a:extLst>
              <a:ext uri="{FF2B5EF4-FFF2-40B4-BE49-F238E27FC236}">
                <a16:creationId xmlns:a16="http://schemas.microsoft.com/office/drawing/2014/main" id="{85BD7C53-5E5A-4743-B8F7-6B3A3313FE00}"/>
              </a:ext>
            </a:extLst>
          </p:cNvPr>
          <p:cNvPicPr>
            <a:picLocks noChangeAspect="1"/>
          </p:cNvPicPr>
          <p:nvPr/>
        </p:nvPicPr>
        <p:blipFill>
          <a:blip r:embed="rId12"/>
          <a:stretch>
            <a:fillRect/>
          </a:stretch>
        </p:blipFill>
        <p:spPr>
          <a:xfrm>
            <a:off x="880855" y="3627908"/>
            <a:ext cx="1283359" cy="916234"/>
          </a:xfrm>
          <a:prstGeom prst="rect">
            <a:avLst/>
          </a:prstGeom>
        </p:spPr>
      </p:pic>
    </p:spTree>
    <p:extLst>
      <p:ext uri="{BB962C8B-B14F-4D97-AF65-F5344CB8AC3E}">
        <p14:creationId xmlns:p14="http://schemas.microsoft.com/office/powerpoint/2010/main" val="3526263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9" name="Picture 8">
            <a:extLst>
              <a:ext uri="{FF2B5EF4-FFF2-40B4-BE49-F238E27FC236}">
                <a16:creationId xmlns:a16="http://schemas.microsoft.com/office/drawing/2014/main" id="{3EF502B4-DDF7-469E-8E47-B62EC8209070}"/>
              </a:ext>
            </a:extLst>
          </p:cNvPr>
          <p:cNvPicPr>
            <a:picLocks noChangeAspect="1"/>
          </p:cNvPicPr>
          <p:nvPr/>
        </p:nvPicPr>
        <p:blipFill>
          <a:blip r:embed="rId4"/>
          <a:stretch>
            <a:fillRect/>
          </a:stretch>
        </p:blipFill>
        <p:spPr>
          <a:xfrm>
            <a:off x="1073951" y="747466"/>
            <a:ext cx="5577851" cy="4104456"/>
          </a:xfrm>
          <a:prstGeom prst="rect">
            <a:avLst/>
          </a:prstGeom>
        </p:spPr>
      </p:pic>
      <p:pic>
        <p:nvPicPr>
          <p:cNvPr id="11" name="Picture 10">
            <a:extLst>
              <a:ext uri="{FF2B5EF4-FFF2-40B4-BE49-F238E27FC236}">
                <a16:creationId xmlns:a16="http://schemas.microsoft.com/office/drawing/2014/main" id="{35D9224C-E9B1-4443-BFAA-5374F269276C}"/>
              </a:ext>
            </a:extLst>
          </p:cNvPr>
          <p:cNvPicPr>
            <a:picLocks noChangeAspect="1"/>
          </p:cNvPicPr>
          <p:nvPr/>
        </p:nvPicPr>
        <p:blipFill>
          <a:blip r:embed="rId5"/>
          <a:stretch>
            <a:fillRect/>
          </a:stretch>
        </p:blipFill>
        <p:spPr>
          <a:xfrm>
            <a:off x="7083850" y="723384"/>
            <a:ext cx="1188308" cy="4152621"/>
          </a:xfrm>
          <a:prstGeom prst="rect">
            <a:avLst/>
          </a:prstGeom>
        </p:spPr>
      </p:pic>
      <p:sp>
        <p:nvSpPr>
          <p:cNvPr id="7" name="TextBox 6">
            <a:extLst>
              <a:ext uri="{FF2B5EF4-FFF2-40B4-BE49-F238E27FC236}">
                <a16:creationId xmlns:a16="http://schemas.microsoft.com/office/drawing/2014/main" id="{58FBCA0A-71CC-4BE9-9772-D0893F212844}"/>
              </a:ext>
            </a:extLst>
          </p:cNvPr>
          <p:cNvSpPr txBox="1"/>
          <p:nvPr/>
        </p:nvSpPr>
        <p:spPr>
          <a:xfrm>
            <a:off x="855334" y="230554"/>
            <a:ext cx="7416824" cy="369332"/>
          </a:xfrm>
          <a:prstGeom prst="rect">
            <a:avLst/>
          </a:prstGeom>
          <a:noFill/>
        </p:spPr>
        <p:txBody>
          <a:bodyPr wrap="square" rtlCol="0">
            <a:spAutoFit/>
          </a:bodyPr>
          <a:lstStyle/>
          <a:p>
            <a:r>
              <a:rPr lang="en-GB" dirty="0">
                <a:latin typeface="Comic Sans MS" panose="030F0702030302020204" pitchFamily="66" charset="0"/>
              </a:rPr>
              <a:t>The children could also practise using a branching key like this one: </a:t>
            </a:r>
          </a:p>
        </p:txBody>
      </p:sp>
    </p:spTree>
    <p:extLst>
      <p:ext uri="{BB962C8B-B14F-4D97-AF65-F5344CB8AC3E}">
        <p14:creationId xmlns:p14="http://schemas.microsoft.com/office/powerpoint/2010/main" val="2229019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5" name="Picture 4">
            <a:extLst>
              <a:ext uri="{FF2B5EF4-FFF2-40B4-BE49-F238E27FC236}">
                <a16:creationId xmlns:a16="http://schemas.microsoft.com/office/drawing/2014/main" id="{791DD5A1-C975-40FB-935B-7E3C21B3E4F4}"/>
              </a:ext>
            </a:extLst>
          </p:cNvPr>
          <p:cNvPicPr>
            <a:picLocks noChangeAspect="1"/>
          </p:cNvPicPr>
          <p:nvPr/>
        </p:nvPicPr>
        <p:blipFill>
          <a:blip r:embed="rId4"/>
          <a:stretch>
            <a:fillRect/>
          </a:stretch>
        </p:blipFill>
        <p:spPr>
          <a:xfrm>
            <a:off x="2740660" y="302166"/>
            <a:ext cx="1681469" cy="1290754"/>
          </a:xfrm>
          <a:prstGeom prst="rect">
            <a:avLst/>
          </a:prstGeom>
        </p:spPr>
      </p:pic>
      <p:pic>
        <p:nvPicPr>
          <p:cNvPr id="8" name="Picture 7">
            <a:extLst>
              <a:ext uri="{FF2B5EF4-FFF2-40B4-BE49-F238E27FC236}">
                <a16:creationId xmlns:a16="http://schemas.microsoft.com/office/drawing/2014/main" id="{5B913B97-D1A4-40FF-9A9D-845626CB306C}"/>
              </a:ext>
            </a:extLst>
          </p:cNvPr>
          <p:cNvPicPr>
            <a:picLocks noChangeAspect="1"/>
          </p:cNvPicPr>
          <p:nvPr/>
        </p:nvPicPr>
        <p:blipFill>
          <a:blip r:embed="rId5"/>
          <a:stretch>
            <a:fillRect/>
          </a:stretch>
        </p:blipFill>
        <p:spPr>
          <a:xfrm>
            <a:off x="457200" y="250711"/>
            <a:ext cx="1846581" cy="1384936"/>
          </a:xfrm>
          <a:prstGeom prst="rect">
            <a:avLst/>
          </a:prstGeom>
        </p:spPr>
      </p:pic>
      <p:pic>
        <p:nvPicPr>
          <p:cNvPr id="10" name="Picture 9">
            <a:extLst>
              <a:ext uri="{FF2B5EF4-FFF2-40B4-BE49-F238E27FC236}">
                <a16:creationId xmlns:a16="http://schemas.microsoft.com/office/drawing/2014/main" id="{C929208F-1428-4BD3-B5D4-C9ED896013F2}"/>
              </a:ext>
            </a:extLst>
          </p:cNvPr>
          <p:cNvPicPr>
            <a:picLocks noChangeAspect="1"/>
          </p:cNvPicPr>
          <p:nvPr/>
        </p:nvPicPr>
        <p:blipFill>
          <a:blip r:embed="rId6"/>
          <a:stretch>
            <a:fillRect/>
          </a:stretch>
        </p:blipFill>
        <p:spPr>
          <a:xfrm>
            <a:off x="4964238" y="1844824"/>
            <a:ext cx="1738165" cy="1195392"/>
          </a:xfrm>
          <a:prstGeom prst="rect">
            <a:avLst/>
          </a:prstGeom>
        </p:spPr>
      </p:pic>
      <p:pic>
        <p:nvPicPr>
          <p:cNvPr id="12" name="Picture 11">
            <a:extLst>
              <a:ext uri="{FF2B5EF4-FFF2-40B4-BE49-F238E27FC236}">
                <a16:creationId xmlns:a16="http://schemas.microsoft.com/office/drawing/2014/main" id="{11293E41-E3E2-466C-AC15-373FC1FFAD50}"/>
              </a:ext>
            </a:extLst>
          </p:cNvPr>
          <p:cNvPicPr>
            <a:picLocks noChangeAspect="1"/>
          </p:cNvPicPr>
          <p:nvPr/>
        </p:nvPicPr>
        <p:blipFill>
          <a:blip r:embed="rId7"/>
          <a:stretch>
            <a:fillRect/>
          </a:stretch>
        </p:blipFill>
        <p:spPr>
          <a:xfrm>
            <a:off x="493548" y="1851608"/>
            <a:ext cx="1846580" cy="1241545"/>
          </a:xfrm>
          <a:prstGeom prst="rect">
            <a:avLst/>
          </a:prstGeom>
        </p:spPr>
      </p:pic>
      <p:pic>
        <p:nvPicPr>
          <p:cNvPr id="14" name="Picture 13">
            <a:extLst>
              <a:ext uri="{FF2B5EF4-FFF2-40B4-BE49-F238E27FC236}">
                <a16:creationId xmlns:a16="http://schemas.microsoft.com/office/drawing/2014/main" id="{5EF5BCBF-7580-418C-9A5D-7CA2A86F635A}"/>
              </a:ext>
            </a:extLst>
          </p:cNvPr>
          <p:cNvPicPr>
            <a:picLocks noChangeAspect="1"/>
          </p:cNvPicPr>
          <p:nvPr/>
        </p:nvPicPr>
        <p:blipFill>
          <a:blip r:embed="rId8"/>
          <a:stretch>
            <a:fillRect/>
          </a:stretch>
        </p:blipFill>
        <p:spPr>
          <a:xfrm>
            <a:off x="2813650" y="3378438"/>
            <a:ext cx="1700364" cy="1201565"/>
          </a:xfrm>
          <a:prstGeom prst="rect">
            <a:avLst/>
          </a:prstGeom>
        </p:spPr>
      </p:pic>
      <p:pic>
        <p:nvPicPr>
          <p:cNvPr id="16" name="Picture 15">
            <a:extLst>
              <a:ext uri="{FF2B5EF4-FFF2-40B4-BE49-F238E27FC236}">
                <a16:creationId xmlns:a16="http://schemas.microsoft.com/office/drawing/2014/main" id="{8762E7FE-AB85-4712-B3E7-8B07D8556BC7}"/>
              </a:ext>
            </a:extLst>
          </p:cNvPr>
          <p:cNvPicPr>
            <a:picLocks noChangeAspect="1"/>
          </p:cNvPicPr>
          <p:nvPr/>
        </p:nvPicPr>
        <p:blipFill>
          <a:blip r:embed="rId9"/>
          <a:stretch>
            <a:fillRect/>
          </a:stretch>
        </p:blipFill>
        <p:spPr>
          <a:xfrm>
            <a:off x="6976472" y="1844824"/>
            <a:ext cx="1782763" cy="1226063"/>
          </a:xfrm>
          <a:prstGeom prst="rect">
            <a:avLst/>
          </a:prstGeom>
        </p:spPr>
      </p:pic>
      <p:pic>
        <p:nvPicPr>
          <p:cNvPr id="18" name="Picture 17">
            <a:extLst>
              <a:ext uri="{FF2B5EF4-FFF2-40B4-BE49-F238E27FC236}">
                <a16:creationId xmlns:a16="http://schemas.microsoft.com/office/drawing/2014/main" id="{49AB6364-2F08-4961-BE3A-3ED1BC700CFF}"/>
              </a:ext>
            </a:extLst>
          </p:cNvPr>
          <p:cNvPicPr>
            <a:picLocks noChangeAspect="1"/>
          </p:cNvPicPr>
          <p:nvPr/>
        </p:nvPicPr>
        <p:blipFill>
          <a:blip r:embed="rId10"/>
          <a:stretch>
            <a:fillRect/>
          </a:stretch>
        </p:blipFill>
        <p:spPr>
          <a:xfrm>
            <a:off x="2813649" y="1890494"/>
            <a:ext cx="1738164" cy="1174854"/>
          </a:xfrm>
          <a:prstGeom prst="rect">
            <a:avLst/>
          </a:prstGeom>
        </p:spPr>
      </p:pic>
      <p:pic>
        <p:nvPicPr>
          <p:cNvPr id="22" name="Picture 21">
            <a:extLst>
              <a:ext uri="{FF2B5EF4-FFF2-40B4-BE49-F238E27FC236}">
                <a16:creationId xmlns:a16="http://schemas.microsoft.com/office/drawing/2014/main" id="{71BE2025-49EF-4729-BB6A-4BC3830E0C32}"/>
              </a:ext>
            </a:extLst>
          </p:cNvPr>
          <p:cNvPicPr>
            <a:picLocks noChangeAspect="1"/>
          </p:cNvPicPr>
          <p:nvPr/>
        </p:nvPicPr>
        <p:blipFill>
          <a:blip r:embed="rId11"/>
          <a:stretch>
            <a:fillRect/>
          </a:stretch>
        </p:blipFill>
        <p:spPr>
          <a:xfrm>
            <a:off x="4970052" y="330411"/>
            <a:ext cx="1651248" cy="1225536"/>
          </a:xfrm>
          <a:prstGeom prst="rect">
            <a:avLst/>
          </a:prstGeom>
        </p:spPr>
      </p:pic>
      <p:pic>
        <p:nvPicPr>
          <p:cNvPr id="24" name="Picture 23">
            <a:extLst>
              <a:ext uri="{FF2B5EF4-FFF2-40B4-BE49-F238E27FC236}">
                <a16:creationId xmlns:a16="http://schemas.microsoft.com/office/drawing/2014/main" id="{0E79091A-3AB5-41FB-B498-9128ABB1E646}"/>
              </a:ext>
            </a:extLst>
          </p:cNvPr>
          <p:cNvPicPr>
            <a:picLocks noChangeAspect="1"/>
          </p:cNvPicPr>
          <p:nvPr/>
        </p:nvPicPr>
        <p:blipFill>
          <a:blip r:embed="rId12"/>
          <a:stretch>
            <a:fillRect/>
          </a:stretch>
        </p:blipFill>
        <p:spPr>
          <a:xfrm>
            <a:off x="6997410" y="335832"/>
            <a:ext cx="1704046" cy="1083790"/>
          </a:xfrm>
          <a:prstGeom prst="rect">
            <a:avLst/>
          </a:prstGeom>
        </p:spPr>
      </p:pic>
      <p:pic>
        <p:nvPicPr>
          <p:cNvPr id="26" name="Picture 25">
            <a:extLst>
              <a:ext uri="{FF2B5EF4-FFF2-40B4-BE49-F238E27FC236}">
                <a16:creationId xmlns:a16="http://schemas.microsoft.com/office/drawing/2014/main" id="{01F3B627-50AD-40C9-A9B6-6A823BD237BC}"/>
              </a:ext>
            </a:extLst>
          </p:cNvPr>
          <p:cNvPicPr>
            <a:picLocks noChangeAspect="1"/>
          </p:cNvPicPr>
          <p:nvPr/>
        </p:nvPicPr>
        <p:blipFill>
          <a:blip r:embed="rId13"/>
          <a:stretch>
            <a:fillRect/>
          </a:stretch>
        </p:blipFill>
        <p:spPr>
          <a:xfrm>
            <a:off x="493547" y="3338458"/>
            <a:ext cx="1846579" cy="1241545"/>
          </a:xfrm>
          <a:prstGeom prst="rect">
            <a:avLst/>
          </a:prstGeom>
        </p:spPr>
      </p:pic>
      <p:sp>
        <p:nvSpPr>
          <p:cNvPr id="27" name="TextBox 26">
            <a:extLst>
              <a:ext uri="{FF2B5EF4-FFF2-40B4-BE49-F238E27FC236}">
                <a16:creationId xmlns:a16="http://schemas.microsoft.com/office/drawing/2014/main" id="{5447D6A5-0C2F-413A-A2CE-20B278045AE7}"/>
              </a:ext>
            </a:extLst>
          </p:cNvPr>
          <p:cNvSpPr txBox="1"/>
          <p:nvPr/>
        </p:nvSpPr>
        <p:spPr>
          <a:xfrm>
            <a:off x="5076056" y="3579862"/>
            <a:ext cx="3744416" cy="1292662"/>
          </a:xfrm>
          <a:prstGeom prst="rect">
            <a:avLst/>
          </a:prstGeom>
          <a:noFill/>
        </p:spPr>
        <p:txBody>
          <a:bodyPr wrap="square" rtlCol="0">
            <a:spAutoFit/>
          </a:bodyPr>
          <a:lstStyle/>
          <a:p>
            <a:r>
              <a:rPr lang="en-GB" dirty="0">
                <a:latin typeface="Comic Sans MS" panose="030F0702030302020204" pitchFamily="66" charset="0"/>
              </a:rPr>
              <a:t>Activity: make a branching key for these birds </a:t>
            </a:r>
          </a:p>
          <a:p>
            <a:endParaRPr lang="en-GB" dirty="0">
              <a:latin typeface="Comic Sans MS" panose="030F0702030302020204" pitchFamily="66" charset="0"/>
            </a:endParaRPr>
          </a:p>
          <a:p>
            <a:r>
              <a:rPr lang="en-GB" sz="1200" i="1" dirty="0">
                <a:latin typeface="Comic Sans MS" panose="030F0702030302020204" pitchFamily="66" charset="0"/>
              </a:rPr>
              <a:t>Example from Hamilton Trust: Living Things &amp; their habitats (Science Year 6)</a:t>
            </a:r>
          </a:p>
        </p:txBody>
      </p:sp>
    </p:spTree>
    <p:extLst>
      <p:ext uri="{BB962C8B-B14F-4D97-AF65-F5344CB8AC3E}">
        <p14:creationId xmlns:p14="http://schemas.microsoft.com/office/powerpoint/2010/main" val="22979845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5" name="Picture 4">
            <a:extLst>
              <a:ext uri="{FF2B5EF4-FFF2-40B4-BE49-F238E27FC236}">
                <a16:creationId xmlns:a16="http://schemas.microsoft.com/office/drawing/2014/main" id="{2049FAA5-BA5E-4904-8DF7-A31EB6D7412C}"/>
              </a:ext>
            </a:extLst>
          </p:cNvPr>
          <p:cNvPicPr>
            <a:picLocks noChangeAspect="1"/>
          </p:cNvPicPr>
          <p:nvPr/>
        </p:nvPicPr>
        <p:blipFill>
          <a:blip r:embed="rId4"/>
          <a:stretch>
            <a:fillRect/>
          </a:stretch>
        </p:blipFill>
        <p:spPr>
          <a:xfrm>
            <a:off x="3923928" y="205979"/>
            <a:ext cx="4762872" cy="4552056"/>
          </a:xfrm>
          <a:prstGeom prst="rect">
            <a:avLst/>
          </a:prstGeom>
        </p:spPr>
      </p:pic>
      <p:sp>
        <p:nvSpPr>
          <p:cNvPr id="7" name="TextBox 6">
            <a:extLst>
              <a:ext uri="{FF2B5EF4-FFF2-40B4-BE49-F238E27FC236}">
                <a16:creationId xmlns:a16="http://schemas.microsoft.com/office/drawing/2014/main" id="{082E3025-FFCF-4088-899E-F90BDB311071}"/>
              </a:ext>
            </a:extLst>
          </p:cNvPr>
          <p:cNvSpPr txBox="1"/>
          <p:nvPr/>
        </p:nvSpPr>
        <p:spPr>
          <a:xfrm>
            <a:off x="529208" y="363761"/>
            <a:ext cx="3024336" cy="4062651"/>
          </a:xfrm>
          <a:prstGeom prst="rect">
            <a:avLst/>
          </a:prstGeom>
          <a:noFill/>
        </p:spPr>
        <p:txBody>
          <a:bodyPr wrap="square" rtlCol="0">
            <a:spAutoFit/>
          </a:bodyPr>
          <a:lstStyle/>
          <a:p>
            <a:pPr algn="just"/>
            <a:r>
              <a:rPr lang="en-GB" sz="1600" u="sng" dirty="0">
                <a:latin typeface="Comic Sans MS" panose="030F0702030302020204" pitchFamily="66" charset="0"/>
              </a:rPr>
              <a:t>Activity: Using and creating a key to identify plants</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Here is a simple key to sort some leaves to discover what tree they come from.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Ask the children to explore the playground, park or local wildlife area. How could they classify some of the plants that grow there? What questions would be good to ask to help group and classify the plants?</a:t>
            </a:r>
          </a:p>
          <a:p>
            <a:pPr algn="just"/>
            <a:endParaRPr lang="en-GB" dirty="0">
              <a:latin typeface="Comic Sans MS" panose="030F0702030302020204" pitchFamily="66" charset="0"/>
            </a:endParaRPr>
          </a:p>
        </p:txBody>
      </p:sp>
    </p:spTree>
    <p:extLst>
      <p:ext uri="{BB962C8B-B14F-4D97-AF65-F5344CB8AC3E}">
        <p14:creationId xmlns:p14="http://schemas.microsoft.com/office/powerpoint/2010/main" val="4006804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72DCD082-7728-4C0E-A0D4-8C5858D8346A}"/>
              </a:ext>
            </a:extLst>
          </p:cNvPr>
          <p:cNvSpPr txBox="1"/>
          <p:nvPr/>
        </p:nvSpPr>
        <p:spPr>
          <a:xfrm>
            <a:off x="369776" y="301977"/>
            <a:ext cx="8034064" cy="4278094"/>
          </a:xfrm>
          <a:prstGeom prst="rect">
            <a:avLst/>
          </a:prstGeom>
          <a:noFill/>
        </p:spPr>
        <p:txBody>
          <a:bodyPr wrap="square" rtlCol="0">
            <a:spAutoFit/>
          </a:bodyPr>
          <a:lstStyle/>
          <a:p>
            <a:pPr algn="just"/>
            <a:r>
              <a:rPr lang="en-GB" u="sng" dirty="0">
                <a:latin typeface="Comic Sans MS" panose="030F0702030302020204" pitchFamily="66" charset="0"/>
              </a:rPr>
              <a:t>Activity: Using a key</a:t>
            </a:r>
          </a:p>
          <a:p>
            <a:pPr algn="just"/>
            <a:endParaRPr lang="en-GB" dirty="0">
              <a:latin typeface="Comic Sans MS" panose="030F0702030302020204" pitchFamily="66" charset="0"/>
            </a:endParaRPr>
          </a:p>
          <a:p>
            <a:pPr algn="just"/>
            <a:r>
              <a:rPr lang="en-GB" dirty="0">
                <a:latin typeface="Comic Sans MS" panose="030F0702030302020204" pitchFamily="66" charset="0"/>
              </a:rPr>
              <a:t>Children use a key to identify (and name) certain buttercups. The simple key provided includes seven members of the buttercup group (Genus </a:t>
            </a:r>
            <a:r>
              <a:rPr lang="en-GB" dirty="0" err="1">
                <a:latin typeface="Comic Sans MS" panose="030F0702030302020204" pitchFamily="66" charset="0"/>
              </a:rPr>
              <a:t>Ranunculus</a:t>
            </a:r>
            <a:r>
              <a:rPr lang="en-GB" dirty="0">
                <a:latin typeface="Comic Sans MS" panose="030F0702030302020204" pitchFamily="66" charset="0"/>
              </a:rPr>
              <a:t>). All have yellow flowers and are common and widespread. They include species known correctly as buttercups as well as some that closely resemble buttercups and are often mistaken for them. </a:t>
            </a:r>
          </a:p>
          <a:p>
            <a:pPr algn="just"/>
            <a:endParaRPr lang="en-GB" dirty="0">
              <a:latin typeface="Comic Sans MS" panose="030F0702030302020204" pitchFamily="66" charset="0"/>
            </a:endParaRPr>
          </a:p>
          <a:p>
            <a:pPr algn="just"/>
            <a:r>
              <a:rPr lang="en-GB" dirty="0">
                <a:latin typeface="Comic Sans MS" panose="030F0702030302020204" pitchFamily="66" charset="0"/>
              </a:rPr>
              <a:t>This activity requires the children to know what the parts of a flower are called. It also illustrates the characters of the leaf and stem, can be important when trying to identify the species.</a:t>
            </a:r>
          </a:p>
          <a:p>
            <a:pPr algn="just"/>
            <a:endParaRPr lang="en-GB" dirty="0">
              <a:latin typeface="Comic Sans MS" panose="030F0702030302020204" pitchFamily="66" charset="0"/>
            </a:endParaRPr>
          </a:p>
          <a:p>
            <a:pPr algn="just"/>
            <a:r>
              <a:rPr lang="en-GB" sz="1400" i="1" dirty="0">
                <a:latin typeface="Comic Sans MS" panose="030F0702030302020204" pitchFamily="66" charset="0"/>
              </a:rPr>
              <a:t>Full details for this activity can be found here: </a:t>
            </a:r>
            <a:r>
              <a:rPr lang="en-GB" sz="1400" i="1" dirty="0">
                <a:latin typeface="Comic Sans MS" panose="030F0702030302020204" pitchFamily="66" charset="0"/>
                <a:hlinkClick r:id="rId4"/>
              </a:rPr>
              <a:t>https://www.saps.org.uk/teaching-resources/resources/1377/primary-booklet-5-grouping-and-classification/</a:t>
            </a:r>
            <a:r>
              <a:rPr lang="en-GB" sz="1400" i="1" dirty="0">
                <a:latin typeface="Comic Sans MS" panose="030F0702030302020204" pitchFamily="66" charset="0"/>
              </a:rPr>
              <a:t> (Booklet 5, pages 25-29) An additional, similar, activity is also provided using leaf characteristics to identify trees/shrubs </a:t>
            </a:r>
          </a:p>
        </p:txBody>
      </p:sp>
    </p:spTree>
    <p:extLst>
      <p:ext uri="{BB962C8B-B14F-4D97-AF65-F5344CB8AC3E}">
        <p14:creationId xmlns:p14="http://schemas.microsoft.com/office/powerpoint/2010/main" val="37486866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5" name="Picture 4">
            <a:extLst>
              <a:ext uri="{FF2B5EF4-FFF2-40B4-BE49-F238E27FC236}">
                <a16:creationId xmlns:a16="http://schemas.microsoft.com/office/drawing/2014/main" id="{76BEC490-0B10-488F-89AF-1609A0E26A08}"/>
              </a:ext>
            </a:extLst>
          </p:cNvPr>
          <p:cNvPicPr>
            <a:picLocks noChangeAspect="1"/>
          </p:cNvPicPr>
          <p:nvPr/>
        </p:nvPicPr>
        <p:blipFill>
          <a:blip r:embed="rId4"/>
          <a:stretch>
            <a:fillRect/>
          </a:stretch>
        </p:blipFill>
        <p:spPr>
          <a:xfrm>
            <a:off x="1619672" y="338755"/>
            <a:ext cx="3463319" cy="4569727"/>
          </a:xfrm>
          <a:prstGeom prst="rect">
            <a:avLst/>
          </a:prstGeom>
        </p:spPr>
      </p:pic>
      <p:pic>
        <p:nvPicPr>
          <p:cNvPr id="8" name="Picture 7">
            <a:extLst>
              <a:ext uri="{FF2B5EF4-FFF2-40B4-BE49-F238E27FC236}">
                <a16:creationId xmlns:a16="http://schemas.microsoft.com/office/drawing/2014/main" id="{04F73D78-449D-40C0-AD7E-5233BEAE4E64}"/>
              </a:ext>
            </a:extLst>
          </p:cNvPr>
          <p:cNvPicPr>
            <a:picLocks noChangeAspect="1"/>
          </p:cNvPicPr>
          <p:nvPr/>
        </p:nvPicPr>
        <p:blipFill>
          <a:blip r:embed="rId5"/>
          <a:stretch>
            <a:fillRect/>
          </a:stretch>
        </p:blipFill>
        <p:spPr>
          <a:xfrm>
            <a:off x="5273786" y="343434"/>
            <a:ext cx="3463319" cy="4576965"/>
          </a:xfrm>
          <a:prstGeom prst="rect">
            <a:avLst/>
          </a:prstGeom>
        </p:spPr>
      </p:pic>
      <p:sp>
        <p:nvSpPr>
          <p:cNvPr id="11" name="TextBox 10">
            <a:extLst>
              <a:ext uri="{FF2B5EF4-FFF2-40B4-BE49-F238E27FC236}">
                <a16:creationId xmlns:a16="http://schemas.microsoft.com/office/drawing/2014/main" id="{4BFD0116-9E25-493D-B52C-ECB03751E0B8}"/>
              </a:ext>
            </a:extLst>
          </p:cNvPr>
          <p:cNvSpPr txBox="1"/>
          <p:nvPr/>
        </p:nvSpPr>
        <p:spPr>
          <a:xfrm>
            <a:off x="107504" y="1419622"/>
            <a:ext cx="1440160" cy="2554545"/>
          </a:xfrm>
          <a:prstGeom prst="rect">
            <a:avLst/>
          </a:prstGeom>
          <a:noFill/>
        </p:spPr>
        <p:txBody>
          <a:bodyPr wrap="square" rtlCol="0">
            <a:spAutoFit/>
          </a:bodyPr>
          <a:lstStyle/>
          <a:p>
            <a:r>
              <a:rPr lang="en-GB" sz="1600" dirty="0">
                <a:latin typeface="Comic Sans MS" panose="030F0702030302020204" pitchFamily="66" charset="0"/>
              </a:rPr>
              <a:t>Pictures and some notes relating to the different kinds of buttercup are provided in the booklet</a:t>
            </a:r>
          </a:p>
        </p:txBody>
      </p:sp>
    </p:spTree>
    <p:extLst>
      <p:ext uri="{BB962C8B-B14F-4D97-AF65-F5344CB8AC3E}">
        <p14:creationId xmlns:p14="http://schemas.microsoft.com/office/powerpoint/2010/main" val="3934908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Comic Sans MS" panose="030F0702030302020204" pitchFamily="66" charset="0"/>
              </a:rPr>
              <a:t>What is an ‘ecosystem’?</a:t>
            </a:r>
          </a:p>
        </p:txBody>
      </p:sp>
      <p:sp>
        <p:nvSpPr>
          <p:cNvPr id="3" name="Content Placeholder 2"/>
          <p:cNvSpPr>
            <a:spLocks noGrp="1"/>
          </p:cNvSpPr>
          <p:nvPr>
            <p:ph idx="1"/>
          </p:nvPr>
        </p:nvSpPr>
        <p:spPr>
          <a:xfrm>
            <a:off x="323528" y="987574"/>
            <a:ext cx="8496944" cy="3888431"/>
          </a:xfrm>
        </p:spPr>
        <p:txBody>
          <a:bodyPr>
            <a:normAutofit fontScale="92500" lnSpcReduction="20000"/>
          </a:bodyPr>
          <a:lstStyle/>
          <a:p>
            <a:pPr marL="0" indent="0" algn="just">
              <a:buNone/>
            </a:pPr>
            <a:r>
              <a:rPr lang="en-GB" sz="2400" dirty="0">
                <a:latin typeface="Comic Sans MS" panose="030F0702030302020204" pitchFamily="66" charset="0"/>
              </a:rPr>
              <a:t>An ecosystem is the way that living things work together in their surroundings. An example of an ecosystem is a rainforest. </a:t>
            </a:r>
          </a:p>
          <a:p>
            <a:pPr marL="0" indent="0" algn="just">
              <a:buNone/>
            </a:pPr>
            <a:endParaRPr lang="en-GB" sz="2400" dirty="0">
              <a:latin typeface="Comic Sans MS" panose="030F0702030302020204" pitchFamily="66" charset="0"/>
            </a:endParaRPr>
          </a:p>
          <a:p>
            <a:pPr marL="0" indent="0" algn="just">
              <a:buNone/>
            </a:pPr>
            <a:r>
              <a:rPr lang="en-GB" sz="2400" dirty="0">
                <a:latin typeface="Comic Sans MS" panose="030F0702030302020204" pitchFamily="66" charset="0"/>
              </a:rPr>
              <a:t>‘Eco’ is the word we use when we are talking about the living things in the environment. So an ecosystem is a collection of living things in one place that work together. The parts of an ecosystem might be water, soil, plants, animals etc. </a:t>
            </a:r>
          </a:p>
          <a:p>
            <a:pPr marL="0" indent="0" algn="just">
              <a:buNone/>
            </a:pPr>
            <a:endParaRPr lang="en-GB" sz="2400" dirty="0">
              <a:latin typeface="Comic Sans MS" panose="030F0702030302020204" pitchFamily="66" charset="0"/>
            </a:endParaRPr>
          </a:p>
          <a:p>
            <a:pPr marL="0" indent="0" algn="just">
              <a:buNone/>
            </a:pPr>
            <a:r>
              <a:rPr lang="en-GB" sz="2400" dirty="0">
                <a:latin typeface="Comic Sans MS" panose="030F0702030302020204" pitchFamily="66" charset="0"/>
              </a:rPr>
              <a:t>An ecosystem is changed if you take one part away and won’t work in the same way as it did before which is why we are concerned about extinction of animals and damage to their habitats.</a:t>
            </a:r>
          </a:p>
        </p:txBody>
      </p:sp>
    </p:spTree>
    <p:extLst>
      <p:ext uri="{BB962C8B-B14F-4D97-AF65-F5344CB8AC3E}">
        <p14:creationId xmlns:p14="http://schemas.microsoft.com/office/powerpoint/2010/main" val="3179667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438" y="882985"/>
            <a:ext cx="8163010" cy="3888430"/>
          </a:xfrm>
        </p:spPr>
        <p:txBody>
          <a:bodyPr>
            <a:normAutofit/>
          </a:bodyPr>
          <a:lstStyle/>
          <a:p>
            <a:br>
              <a:rPr lang="en-GB" sz="1200" b="1">
                <a:latin typeface="Comic Sans MS" panose="030F0702030302020204" pitchFamily="66" charset="0"/>
              </a:rPr>
            </a:br>
            <a:br>
              <a:rPr lang="en-GB" sz="1200" b="1">
                <a:latin typeface="Comic Sans MS" panose="030F0702030302020204" pitchFamily="66" charset="0"/>
              </a:rPr>
            </a:br>
            <a:endParaRPr lang="en-GB" sz="1200" b="1" dirty="0">
              <a:latin typeface="Comic Sans MS" panose="030F0702030302020204" pitchFamily="66" charset="0"/>
            </a:endParaRPr>
          </a:p>
        </p:txBody>
      </p:sp>
      <p:sp>
        <p:nvSpPr>
          <p:cNvPr id="3" name="Content Placeholder 2"/>
          <p:cNvSpPr>
            <a:spLocks noGrp="1"/>
          </p:cNvSpPr>
          <p:nvPr>
            <p:ph idx="1"/>
          </p:nvPr>
        </p:nvSpPr>
        <p:spPr>
          <a:xfrm>
            <a:off x="323528" y="987574"/>
            <a:ext cx="2232248" cy="3888431"/>
          </a:xfrm>
        </p:spPr>
        <p:txBody>
          <a:bodyPr>
            <a:normAutofit/>
          </a:bodyPr>
          <a:lstStyle/>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pic>
        <p:nvPicPr>
          <p:cNvPr id="7" name="Picture 6">
            <a:extLst>
              <a:ext uri="{FF2B5EF4-FFF2-40B4-BE49-F238E27FC236}">
                <a16:creationId xmlns:a16="http://schemas.microsoft.com/office/drawing/2014/main" id="{C5AA01F2-9A6E-4385-A1E2-48C9B3EAA4BD}"/>
              </a:ext>
            </a:extLst>
          </p:cNvPr>
          <p:cNvPicPr>
            <a:picLocks noChangeAspect="1"/>
          </p:cNvPicPr>
          <p:nvPr/>
        </p:nvPicPr>
        <p:blipFill>
          <a:blip r:embed="rId4"/>
          <a:stretch>
            <a:fillRect/>
          </a:stretch>
        </p:blipFill>
        <p:spPr>
          <a:xfrm rot="5400000">
            <a:off x="2999404" y="-1112237"/>
            <a:ext cx="4752526" cy="7223957"/>
          </a:xfrm>
          <a:prstGeom prst="rect">
            <a:avLst/>
          </a:prstGeom>
        </p:spPr>
      </p:pic>
      <p:sp>
        <p:nvSpPr>
          <p:cNvPr id="8" name="TextBox 7">
            <a:extLst>
              <a:ext uri="{FF2B5EF4-FFF2-40B4-BE49-F238E27FC236}">
                <a16:creationId xmlns:a16="http://schemas.microsoft.com/office/drawing/2014/main" id="{F6094C07-ACF9-4C29-99CD-6C72189CD01E}"/>
              </a:ext>
            </a:extLst>
          </p:cNvPr>
          <p:cNvSpPr txBox="1"/>
          <p:nvPr/>
        </p:nvSpPr>
        <p:spPr>
          <a:xfrm>
            <a:off x="251520" y="1059582"/>
            <a:ext cx="1296144" cy="1815882"/>
          </a:xfrm>
          <a:prstGeom prst="rect">
            <a:avLst/>
          </a:prstGeom>
          <a:noFill/>
        </p:spPr>
        <p:txBody>
          <a:bodyPr wrap="square" rtlCol="0">
            <a:spAutoFit/>
          </a:bodyPr>
          <a:lstStyle/>
          <a:p>
            <a:r>
              <a:rPr lang="en-GB" sz="1600" dirty="0"/>
              <a:t>The key is also provided for the children to use to identify the buttercups. </a:t>
            </a:r>
          </a:p>
        </p:txBody>
      </p:sp>
    </p:spTree>
    <p:extLst>
      <p:ext uri="{BB962C8B-B14F-4D97-AF65-F5344CB8AC3E}">
        <p14:creationId xmlns:p14="http://schemas.microsoft.com/office/powerpoint/2010/main" val="21613543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a:latin typeface="Comic Sans MS" panose="030F0702030302020204" pitchFamily="66" charset="0"/>
              </a:rPr>
            </a:br>
            <a:br>
              <a:rPr lang="en-GB" b="1">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11" name="TextBox 10">
            <a:extLst>
              <a:ext uri="{FF2B5EF4-FFF2-40B4-BE49-F238E27FC236}">
                <a16:creationId xmlns:a16="http://schemas.microsoft.com/office/drawing/2014/main" id="{9144F157-F5B2-4DAC-8215-A01D69127119}"/>
              </a:ext>
            </a:extLst>
          </p:cNvPr>
          <p:cNvSpPr txBox="1"/>
          <p:nvPr/>
        </p:nvSpPr>
        <p:spPr>
          <a:xfrm>
            <a:off x="323528" y="339502"/>
            <a:ext cx="8363272" cy="4278094"/>
          </a:xfrm>
          <a:prstGeom prst="rect">
            <a:avLst/>
          </a:prstGeom>
          <a:noFill/>
        </p:spPr>
        <p:txBody>
          <a:bodyPr wrap="square">
            <a:spAutoFit/>
          </a:bodyPr>
          <a:lstStyle/>
          <a:p>
            <a:pPr marL="0" indent="0">
              <a:buNone/>
            </a:pPr>
            <a:r>
              <a:rPr lang="en-GB" sz="1600" i="1" dirty="0">
                <a:latin typeface="Comic Sans MS" panose="030F0702030302020204" pitchFamily="66" charset="0"/>
              </a:rPr>
              <a:t>I can identify and classify examples of living things, past and present, to help me appreciate their diversity. </a:t>
            </a:r>
            <a:r>
              <a:rPr lang="en-GB" sz="1600" i="1" dirty="0">
                <a:highlight>
                  <a:srgbClr val="FFFF00"/>
                </a:highlight>
                <a:latin typeface="Comic Sans MS" panose="030F0702030302020204" pitchFamily="66" charset="0"/>
              </a:rPr>
              <a:t>I can relate physical and behavioural characteristics to their survival or extinction</a:t>
            </a:r>
            <a:r>
              <a:rPr lang="en-GB" sz="1600" dirty="0">
                <a:highlight>
                  <a:srgbClr val="FFFF00"/>
                </a:highlight>
                <a:latin typeface="Comic Sans MS" panose="030F0702030302020204" pitchFamily="66" charset="0"/>
              </a:rPr>
              <a:t>.</a:t>
            </a:r>
            <a:r>
              <a:rPr lang="en-GB" sz="1600" dirty="0">
                <a:latin typeface="Comic Sans MS" panose="030F0702030302020204" pitchFamily="66" charset="0"/>
              </a:rPr>
              <a:t> </a:t>
            </a:r>
            <a:r>
              <a:rPr lang="en-GB" sz="1600" b="1" dirty="0">
                <a:solidFill>
                  <a:srgbClr val="00B050"/>
                </a:solidFill>
                <a:latin typeface="Comic Sans MS" panose="030F0702030302020204" pitchFamily="66" charset="0"/>
              </a:rPr>
              <a:t>SCN 2-01a</a:t>
            </a:r>
          </a:p>
          <a:p>
            <a:pPr marL="0" indent="0">
              <a:buNone/>
            </a:pPr>
            <a:endParaRPr lang="en-GB" sz="1600" b="1" dirty="0">
              <a:latin typeface="Comic Sans MS" panose="030F0702030302020204" pitchFamily="66" charset="0"/>
            </a:endParaRPr>
          </a:p>
          <a:p>
            <a:pPr marL="0" indent="0">
              <a:buNone/>
            </a:pPr>
            <a:r>
              <a:rPr lang="en-GB" sz="1600" b="1" dirty="0">
                <a:latin typeface="Comic Sans MS" panose="030F0702030302020204" pitchFamily="66" charset="0"/>
              </a:rPr>
              <a:t>Benchmarks: </a:t>
            </a:r>
            <a:endParaRPr lang="en-GB" sz="1600" b="1" dirty="0">
              <a:latin typeface="Comic Sans MS" panose="030F0702030302020204" pitchFamily="66" charset="0"/>
              <a:hlinkClick r:id="rId3"/>
            </a:endParaRPr>
          </a:p>
          <a:p>
            <a:pPr marL="285750" indent="-285750">
              <a:buFont typeface="Arial" panose="020B0604020202020204" pitchFamily="34" charset="0"/>
              <a:buChar char="•"/>
            </a:pPr>
            <a:r>
              <a:rPr lang="en-GB" sz="1600" b="0" i="0" dirty="0">
                <a:solidFill>
                  <a:srgbClr val="000000"/>
                </a:solidFill>
                <a:effectLst/>
                <a:latin typeface="Comic Sans MS" panose="030F0702030302020204" pitchFamily="66" charset="0"/>
              </a:rPr>
              <a:t>Classifies living things into plants (flowering and non-flowering), animals (vertebrates and invertebrates) and other groups through knowledge of their characteristics. </a:t>
            </a:r>
          </a:p>
          <a:p>
            <a:endParaRPr lang="en-GB" sz="1600" b="0" i="0" dirty="0">
              <a:solidFill>
                <a:srgbClr val="000000"/>
              </a:solidFill>
              <a:effectLst/>
              <a:latin typeface="Comic Sans MS" panose="030F0702030302020204" pitchFamily="66" charset="0"/>
            </a:endParaRPr>
          </a:p>
          <a:p>
            <a:pPr marL="285750" indent="-285750">
              <a:buFont typeface="Arial" panose="020B0604020202020204" pitchFamily="34" charset="0"/>
              <a:buChar char="•"/>
            </a:pPr>
            <a:r>
              <a:rPr lang="en-GB" sz="1600" b="0" i="0" dirty="0">
                <a:solidFill>
                  <a:srgbClr val="000000"/>
                </a:solidFill>
                <a:effectLst/>
                <a:latin typeface="Comic Sans MS" panose="030F0702030302020204" pitchFamily="66" charset="0"/>
              </a:rPr>
              <a:t>Begins to construct and use simple branched keys which can be used to identify particular plants or animals. </a:t>
            </a:r>
            <a:endParaRPr lang="en-GB" sz="1600" dirty="0">
              <a:solidFill>
                <a:srgbClr val="000000"/>
              </a:solidFill>
              <a:latin typeface="Comic Sans MS" panose="030F0702030302020204" pitchFamily="66" charset="0"/>
            </a:endParaRPr>
          </a:p>
          <a:p>
            <a:pPr marL="285750" indent="-285750">
              <a:buFont typeface="Arial" panose="020B0604020202020204" pitchFamily="34" charset="0"/>
              <a:buChar char="•"/>
            </a:pPr>
            <a:endParaRPr lang="en-GB" sz="1600" b="0" i="0" dirty="0">
              <a:solidFill>
                <a:srgbClr val="000000"/>
              </a:solidFill>
              <a:effectLst/>
              <a:latin typeface="Comic Sans MS" panose="030F0702030302020204" pitchFamily="66" charset="0"/>
            </a:endParaRPr>
          </a:p>
          <a:p>
            <a:pPr marL="285750" indent="-285750">
              <a:buFont typeface="Arial" panose="020B0604020202020204" pitchFamily="34" charset="0"/>
              <a:buChar char="•"/>
            </a:pPr>
            <a:r>
              <a:rPr lang="en-GB" sz="1600" b="0" i="0" dirty="0">
                <a:solidFill>
                  <a:srgbClr val="000000"/>
                </a:solidFill>
                <a:effectLst/>
                <a:highlight>
                  <a:srgbClr val="FFFF00"/>
                </a:highlight>
                <a:latin typeface="Comic Sans MS" panose="030F0702030302020204" pitchFamily="66" charset="0"/>
              </a:rPr>
              <a:t>Identifies characteristics of living things and their environment which have contributed to the survival or extinction of a species. </a:t>
            </a:r>
          </a:p>
          <a:p>
            <a:endParaRPr lang="en-GB" sz="1600" b="0" i="0" dirty="0">
              <a:solidFill>
                <a:srgbClr val="000000"/>
              </a:solidFill>
              <a:effectLst/>
              <a:latin typeface="Comic Sans MS" panose="030F0702030302020204" pitchFamily="66" charset="0"/>
            </a:endParaRPr>
          </a:p>
          <a:p>
            <a:pPr marL="285750" indent="-285750">
              <a:buFont typeface="Arial" panose="020B0604020202020204" pitchFamily="34" charset="0"/>
              <a:buChar char="•"/>
            </a:pPr>
            <a:r>
              <a:rPr lang="en-GB" sz="1600" b="0" i="0" dirty="0">
                <a:solidFill>
                  <a:srgbClr val="000000"/>
                </a:solidFill>
                <a:effectLst/>
                <a:highlight>
                  <a:srgbClr val="FFFF00"/>
                </a:highlight>
                <a:latin typeface="Comic Sans MS" panose="030F0702030302020204" pitchFamily="66" charset="0"/>
              </a:rPr>
              <a:t>Describes how some plants and animals have adapted to their environment, for example, for drought or by using flight.</a:t>
            </a:r>
            <a:endParaRPr lang="en-GB" sz="1600" b="1" dirty="0">
              <a:highlight>
                <a:srgbClr val="FFFF00"/>
              </a:highlight>
              <a:latin typeface="Comic Sans MS" panose="030F0702030302020204" pitchFamily="66" charset="0"/>
              <a:hlinkClick r:id="rId3"/>
            </a:endParaRPr>
          </a:p>
        </p:txBody>
      </p:sp>
    </p:spTree>
    <p:extLst>
      <p:ext uri="{BB962C8B-B14F-4D97-AF65-F5344CB8AC3E}">
        <p14:creationId xmlns:p14="http://schemas.microsoft.com/office/powerpoint/2010/main" val="32884445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5575F51D-9E65-45F2-BF9F-443FBF1F3B85}"/>
              </a:ext>
            </a:extLst>
          </p:cNvPr>
          <p:cNvSpPr txBox="1"/>
          <p:nvPr/>
        </p:nvSpPr>
        <p:spPr>
          <a:xfrm>
            <a:off x="526198" y="182227"/>
            <a:ext cx="8150258" cy="4585871"/>
          </a:xfrm>
          <a:prstGeom prst="rect">
            <a:avLst/>
          </a:prstGeom>
          <a:noFill/>
        </p:spPr>
        <p:txBody>
          <a:bodyPr wrap="square" rtlCol="0">
            <a:spAutoFit/>
          </a:bodyPr>
          <a:lstStyle/>
          <a:p>
            <a:pPr algn="ctr"/>
            <a:r>
              <a:rPr lang="en-GB" b="1" u="sng" dirty="0">
                <a:latin typeface="Comic Sans MS" panose="030F0702030302020204" pitchFamily="66" charset="0"/>
              </a:rPr>
              <a:t>Adaptation And Survival</a:t>
            </a:r>
          </a:p>
          <a:p>
            <a:endParaRPr lang="en-GB" sz="1600" dirty="0">
              <a:latin typeface="Comic Sans MS" panose="030F0702030302020204" pitchFamily="66" charset="0"/>
            </a:endParaRPr>
          </a:p>
          <a:p>
            <a:r>
              <a:rPr lang="en-GB" sz="1600" dirty="0">
                <a:latin typeface="Comic Sans MS" panose="030F0702030302020204" pitchFamily="66" charset="0"/>
              </a:rPr>
              <a:t>An adaptation is any trait that can be inherited that allows a living thing to survive and reproduce in its environment. </a:t>
            </a:r>
            <a:r>
              <a:rPr lang="en-GB" sz="1600" b="0" i="0" dirty="0">
                <a:solidFill>
                  <a:srgbClr val="121212"/>
                </a:solidFill>
                <a:effectLst/>
                <a:latin typeface="Comic Sans MS" panose="030F0702030302020204" pitchFamily="66" charset="0"/>
              </a:rPr>
              <a:t>An adaptation can be </a:t>
            </a:r>
            <a:r>
              <a:rPr lang="en-GB" sz="1600" b="1" i="0" dirty="0">
                <a:solidFill>
                  <a:srgbClr val="121212"/>
                </a:solidFill>
                <a:effectLst/>
                <a:latin typeface="Comic Sans MS" panose="030F0702030302020204" pitchFamily="66" charset="0"/>
              </a:rPr>
              <a:t>structural</a:t>
            </a:r>
            <a:r>
              <a:rPr lang="en-GB" sz="1600" b="0" i="0" dirty="0">
                <a:solidFill>
                  <a:srgbClr val="121212"/>
                </a:solidFill>
                <a:effectLst/>
                <a:latin typeface="Comic Sans MS" panose="030F0702030302020204" pitchFamily="66" charset="0"/>
              </a:rPr>
              <a:t>, meaning it is a physical part of the living thing. Or </a:t>
            </a:r>
            <a:r>
              <a:rPr lang="en-GB" sz="1600" b="1" i="0" dirty="0">
                <a:solidFill>
                  <a:srgbClr val="121212"/>
                </a:solidFill>
                <a:effectLst/>
                <a:latin typeface="Comic Sans MS" panose="030F0702030302020204" pitchFamily="66" charset="0"/>
              </a:rPr>
              <a:t>behavioural</a:t>
            </a:r>
            <a:r>
              <a:rPr lang="en-GB" sz="1600" b="0" i="0" dirty="0">
                <a:solidFill>
                  <a:srgbClr val="121212"/>
                </a:solidFill>
                <a:effectLst/>
                <a:latin typeface="Comic Sans MS" panose="030F0702030302020204" pitchFamily="66" charset="0"/>
              </a:rPr>
              <a:t>, meaning it affects the way a living thing responds/reacts to the environment that it is living in. </a:t>
            </a:r>
            <a:br>
              <a:rPr lang="en-GB" sz="1600" dirty="0">
                <a:latin typeface="Comic Sans MS" panose="030F0702030302020204" pitchFamily="66" charset="0"/>
              </a:rPr>
            </a:br>
            <a:endParaRPr lang="en-GB" sz="1600" dirty="0">
              <a:latin typeface="Comic Sans MS" panose="030F0702030302020204" pitchFamily="66" charset="0"/>
            </a:endParaRPr>
          </a:p>
          <a:p>
            <a:r>
              <a:rPr lang="en-GB" sz="1600" b="0" i="0" dirty="0">
                <a:solidFill>
                  <a:srgbClr val="121212"/>
                </a:solidFill>
                <a:effectLst/>
                <a:latin typeface="Comic Sans MS" panose="030F0702030302020204" pitchFamily="66" charset="0"/>
              </a:rPr>
              <a:t>An example of a structural adaptation is the way some plants </a:t>
            </a:r>
          </a:p>
          <a:p>
            <a:r>
              <a:rPr lang="en-GB" sz="1600" b="0" i="0" dirty="0">
                <a:solidFill>
                  <a:srgbClr val="121212"/>
                </a:solidFill>
                <a:effectLst/>
                <a:latin typeface="Comic Sans MS" panose="030F0702030302020204" pitchFamily="66" charset="0"/>
              </a:rPr>
              <a:t>have adapted to life in dry, hot deserts by being able to store </a:t>
            </a:r>
          </a:p>
          <a:p>
            <a:r>
              <a:rPr lang="en-GB" sz="1600" b="0" i="0" dirty="0">
                <a:solidFill>
                  <a:srgbClr val="121212"/>
                </a:solidFill>
                <a:effectLst/>
                <a:latin typeface="Comic Sans MS" panose="030F0702030302020204" pitchFamily="66" charset="0"/>
              </a:rPr>
              <a:t>water in their thick stems and leaves.</a:t>
            </a:r>
            <a:br>
              <a:rPr lang="en-GB" sz="1600" dirty="0">
                <a:latin typeface="Comic Sans MS" panose="030F0702030302020204" pitchFamily="66" charset="0"/>
              </a:rPr>
            </a:br>
            <a:br>
              <a:rPr lang="en-GB" sz="1600" dirty="0"/>
            </a:br>
            <a:r>
              <a:rPr lang="en-GB" sz="1600" dirty="0"/>
              <a:t>			</a:t>
            </a:r>
            <a:r>
              <a:rPr lang="en-GB" sz="1600" dirty="0">
                <a:latin typeface="Comic Sans MS" panose="030F0702030302020204" pitchFamily="66" charset="0"/>
              </a:rPr>
              <a:t>An example of behavioural adaptation is 				</a:t>
            </a:r>
            <a:r>
              <a:rPr lang="en-GB" sz="1600" dirty="0">
                <a:solidFill>
                  <a:srgbClr val="121212"/>
                </a:solidFill>
                <a:latin typeface="Comic Sans MS" panose="030F0702030302020204" pitchFamily="66" charset="0"/>
              </a:rPr>
              <a:t>s</a:t>
            </a:r>
            <a:r>
              <a:rPr lang="en-GB" sz="1600" b="0" i="0" dirty="0">
                <a:solidFill>
                  <a:srgbClr val="121212"/>
                </a:solidFill>
                <a:effectLst/>
                <a:latin typeface="Comic Sans MS" panose="030F0702030302020204" pitchFamily="66" charset="0"/>
              </a:rPr>
              <a:t>easonal migration. The blue whale </a:t>
            </a:r>
            <a:r>
              <a:rPr lang="en-GB" sz="1600" dirty="0">
                <a:solidFill>
                  <a:srgbClr val="121212"/>
                </a:solidFill>
                <a:latin typeface="Comic Sans MS" panose="030F0702030302020204" pitchFamily="66" charset="0"/>
              </a:rPr>
              <a:t>lives in </a:t>
            </a:r>
            <a:r>
              <a:rPr lang="en-GB" sz="1600" b="0" i="0" dirty="0">
                <a:solidFill>
                  <a:srgbClr val="121212"/>
                </a:solidFill>
                <a:effectLst/>
                <a:latin typeface="Comic Sans MS" panose="030F0702030302020204" pitchFamily="66" charset="0"/>
              </a:rPr>
              <a:t>all of the 			deep oceans except for the Arctic. During winter, 			the whales migrate to the equator to escape the 			extreme weather conditions </a:t>
            </a:r>
            <a:r>
              <a:rPr lang="en-GB" sz="1600" dirty="0">
                <a:solidFill>
                  <a:srgbClr val="121212"/>
                </a:solidFill>
                <a:latin typeface="Comic Sans MS" panose="030F0702030302020204" pitchFamily="66" charset="0"/>
              </a:rPr>
              <a:t>at</a:t>
            </a:r>
            <a:r>
              <a:rPr lang="en-GB" sz="1600" b="0" i="0" dirty="0">
                <a:solidFill>
                  <a:srgbClr val="121212"/>
                </a:solidFill>
                <a:effectLst/>
                <a:latin typeface="Comic Sans MS" panose="030F0702030302020204" pitchFamily="66" charset="0"/>
              </a:rPr>
              <a:t> the poles but 				migrate to the poles during summer to feed.</a:t>
            </a:r>
            <a:endParaRPr lang="en-GB" sz="1600" dirty="0">
              <a:solidFill>
                <a:srgbClr val="121212"/>
              </a:solidFill>
              <a:latin typeface="Comic Sans MS" panose="030F0702030302020204" pitchFamily="66" charset="0"/>
              <a:hlinkClick r:id="rId4"/>
            </a:endParaRPr>
          </a:p>
          <a:p>
            <a:r>
              <a:rPr lang="en-GB" dirty="0">
                <a:hlinkClick r:id="rId4"/>
              </a:rPr>
              <a:t>Why and when do animals migrate? - BBC Bitesize</a:t>
            </a:r>
            <a:endParaRPr lang="en-GB" dirty="0"/>
          </a:p>
        </p:txBody>
      </p:sp>
      <p:pic>
        <p:nvPicPr>
          <p:cNvPr id="8" name="Picture 7">
            <a:extLst>
              <a:ext uri="{FF2B5EF4-FFF2-40B4-BE49-F238E27FC236}">
                <a16:creationId xmlns:a16="http://schemas.microsoft.com/office/drawing/2014/main" id="{3953B830-3821-4AC4-943B-149D9A5C43BC}"/>
              </a:ext>
            </a:extLst>
          </p:cNvPr>
          <p:cNvPicPr>
            <a:picLocks noChangeAspect="1"/>
          </p:cNvPicPr>
          <p:nvPr/>
        </p:nvPicPr>
        <p:blipFill>
          <a:blip r:embed="rId5"/>
          <a:stretch>
            <a:fillRect/>
          </a:stretch>
        </p:blipFill>
        <p:spPr>
          <a:xfrm>
            <a:off x="6554383" y="1526074"/>
            <a:ext cx="2122073" cy="1409870"/>
          </a:xfrm>
          <a:prstGeom prst="rect">
            <a:avLst/>
          </a:prstGeom>
        </p:spPr>
      </p:pic>
      <p:pic>
        <p:nvPicPr>
          <p:cNvPr id="9" name="Picture 8">
            <a:extLst>
              <a:ext uri="{FF2B5EF4-FFF2-40B4-BE49-F238E27FC236}">
                <a16:creationId xmlns:a16="http://schemas.microsoft.com/office/drawing/2014/main" id="{C4EE97C6-713D-4459-99FC-882E599DD081}"/>
              </a:ext>
            </a:extLst>
          </p:cNvPr>
          <p:cNvPicPr>
            <a:picLocks noChangeAspect="1"/>
          </p:cNvPicPr>
          <p:nvPr/>
        </p:nvPicPr>
        <p:blipFill>
          <a:blip r:embed="rId6"/>
          <a:stretch>
            <a:fillRect/>
          </a:stretch>
        </p:blipFill>
        <p:spPr>
          <a:xfrm>
            <a:off x="561024" y="2787774"/>
            <a:ext cx="2506926" cy="1519349"/>
          </a:xfrm>
          <a:prstGeom prst="rect">
            <a:avLst/>
          </a:prstGeom>
        </p:spPr>
      </p:pic>
    </p:spTree>
    <p:extLst>
      <p:ext uri="{BB962C8B-B14F-4D97-AF65-F5344CB8AC3E}">
        <p14:creationId xmlns:p14="http://schemas.microsoft.com/office/powerpoint/2010/main" val="3522711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467544" y="250050"/>
            <a:ext cx="8208912" cy="4678204"/>
          </a:xfrm>
          <a:prstGeom prst="rect">
            <a:avLst/>
          </a:prstGeom>
          <a:noFill/>
        </p:spPr>
        <p:txBody>
          <a:bodyPr wrap="square" rtlCol="0">
            <a:spAutoFit/>
          </a:bodyPr>
          <a:lstStyle/>
          <a:p>
            <a:pPr algn="ctr"/>
            <a:r>
              <a:rPr lang="en-GB" b="1" u="sng" dirty="0">
                <a:latin typeface="Comic Sans MS" panose="030F0702030302020204" pitchFamily="66" charset="0"/>
              </a:rPr>
              <a:t>What is a habitat?</a:t>
            </a:r>
          </a:p>
          <a:p>
            <a:endParaRPr lang="en-GB" b="1" u="sng" dirty="0">
              <a:latin typeface="Comic Sans MS" panose="030F0702030302020204" pitchFamily="66" charset="0"/>
            </a:endParaRPr>
          </a:p>
          <a:p>
            <a:pPr algn="just"/>
            <a:r>
              <a:rPr lang="en-GB" sz="1600" dirty="0">
                <a:latin typeface="Comic Sans MS" panose="030F0702030302020204" pitchFamily="66" charset="0"/>
              </a:rPr>
              <a:t>A habitat is the natural ‘home’ where a plant or animal lives. Ideal habitats provide shelter, space, food and water; a habitat provides the basic needs for all living things. There are lots of different habitats across the world and each plant and animal that lives there is specially adapted to live and survive there.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What is a habitat and examples of how animals have adapted to particular habitats:</a:t>
            </a:r>
          </a:p>
          <a:p>
            <a:pPr algn="just"/>
            <a:r>
              <a:rPr lang="en-GB" sz="1600" dirty="0">
                <a:latin typeface="Comic Sans MS" panose="030F0702030302020204" pitchFamily="66" charset="0"/>
                <a:hlinkClick r:id="rId4"/>
              </a:rPr>
              <a:t>https://www.youtube.com/watch?v=ZrSWYE37MJs</a:t>
            </a:r>
            <a:r>
              <a:rPr lang="en-GB" sz="1600" dirty="0">
                <a:latin typeface="Comic Sans MS" panose="030F0702030302020204" pitchFamily="66" charset="0"/>
              </a:rPr>
              <a:t>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Information about the different natural habitats of plants and animals e.g. grassland habitat, freshwater habitat, desert habitat etc. can be found here: </a:t>
            </a:r>
          </a:p>
          <a:p>
            <a:pPr algn="just"/>
            <a:r>
              <a:rPr lang="en-GB" sz="1600" dirty="0">
                <a:latin typeface="Comic Sans MS" panose="030F0702030302020204" pitchFamily="66" charset="0"/>
                <a:hlinkClick r:id="rId5"/>
              </a:rPr>
              <a:t>https://kids.nationalgeographic.com/nature/habitats</a:t>
            </a:r>
            <a:r>
              <a:rPr lang="en-GB" sz="1600" dirty="0">
                <a:latin typeface="Comic Sans MS" panose="030F0702030302020204" pitchFamily="66" charset="0"/>
              </a:rPr>
              <a:t> </a:t>
            </a:r>
          </a:p>
          <a:p>
            <a:pPr algn="just"/>
            <a:endParaRPr lang="en-GB" sz="1600" dirty="0">
              <a:latin typeface="Comic Sans MS" panose="030F0702030302020204" pitchFamily="66" charset="0"/>
            </a:endParaRPr>
          </a:p>
          <a:p>
            <a:pPr algn="just"/>
            <a:r>
              <a:rPr lang="en-GB" sz="1400" b="1" dirty="0">
                <a:latin typeface="Comic Sans MS" panose="030F0702030302020204" pitchFamily="66" charset="0"/>
              </a:rPr>
              <a:t>Environment</a:t>
            </a:r>
            <a:r>
              <a:rPr lang="en-GB" sz="1400" dirty="0">
                <a:latin typeface="Comic Sans MS" panose="030F0702030302020204" pitchFamily="66" charset="0"/>
              </a:rPr>
              <a:t>: all biological, economical, physical, and chemical components that make up the surrounding of living organisms.</a:t>
            </a:r>
          </a:p>
          <a:p>
            <a:pPr algn="just"/>
            <a:endParaRPr lang="en-GB" sz="1400" dirty="0">
              <a:latin typeface="Comic Sans MS" panose="030F0702030302020204" pitchFamily="66" charset="0"/>
            </a:endParaRPr>
          </a:p>
          <a:p>
            <a:pPr algn="just"/>
            <a:r>
              <a:rPr lang="en-GB" sz="1400" b="1" dirty="0">
                <a:latin typeface="Comic Sans MS" panose="030F0702030302020204" pitchFamily="66" charset="0"/>
              </a:rPr>
              <a:t>Habitat:</a:t>
            </a:r>
            <a:r>
              <a:rPr lang="en-GB" sz="1400" dirty="0">
                <a:latin typeface="Comic Sans MS" panose="030F0702030302020204" pitchFamily="66" charset="0"/>
              </a:rPr>
              <a:t> A place where an organism or a community of organisms naturally lives and grows. </a:t>
            </a:r>
            <a:r>
              <a:rPr lang="en-GB" sz="1400" b="0" dirty="0">
                <a:solidFill>
                  <a:srgbClr val="000000"/>
                </a:solidFill>
                <a:effectLst/>
                <a:latin typeface="Comic Sans MS" panose="030F0702030302020204" pitchFamily="66" charset="0"/>
              </a:rPr>
              <a:t>It is a specific space located in the environment. </a:t>
            </a:r>
            <a:endParaRPr lang="en-GB" sz="1400" dirty="0">
              <a:latin typeface="Comic Sans MS" panose="030F0702030302020204" pitchFamily="66" charset="0"/>
            </a:endParaRPr>
          </a:p>
        </p:txBody>
      </p:sp>
    </p:spTree>
    <p:extLst>
      <p:ext uri="{BB962C8B-B14F-4D97-AF65-F5344CB8AC3E}">
        <p14:creationId xmlns:p14="http://schemas.microsoft.com/office/powerpoint/2010/main" val="2156913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643406" y="1000368"/>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AF62589B-F9D2-4A7A-B728-FCC571F683B2}"/>
              </a:ext>
            </a:extLst>
          </p:cNvPr>
          <p:cNvSpPr txBox="1"/>
          <p:nvPr/>
        </p:nvSpPr>
        <p:spPr>
          <a:xfrm>
            <a:off x="328601" y="301946"/>
            <a:ext cx="7859216" cy="4216539"/>
          </a:xfrm>
          <a:prstGeom prst="rect">
            <a:avLst/>
          </a:prstGeom>
          <a:noFill/>
        </p:spPr>
        <p:txBody>
          <a:bodyPr wrap="square" rtlCol="0">
            <a:spAutoFit/>
          </a:bodyPr>
          <a:lstStyle/>
          <a:p>
            <a:pPr algn="ctr"/>
            <a:r>
              <a:rPr lang="en-GB" b="1" u="sng" dirty="0">
                <a:latin typeface="Comic Sans MS" panose="030F0702030302020204" pitchFamily="66" charset="0"/>
              </a:rPr>
              <a:t>Activity: Adaptation</a:t>
            </a:r>
          </a:p>
          <a:p>
            <a:endParaRPr lang="en-GB" sz="1600" dirty="0">
              <a:latin typeface="Comic Sans MS" panose="030F0702030302020204" pitchFamily="66" charset="0"/>
            </a:endParaRPr>
          </a:p>
          <a:p>
            <a:r>
              <a:rPr lang="en-GB" sz="1600" dirty="0">
                <a:latin typeface="Comic Sans MS" panose="030F0702030302020204" pitchFamily="66" charset="0"/>
              </a:rPr>
              <a:t>Discuss with the children what adaptation is and why animals and plants adapt.</a:t>
            </a:r>
          </a:p>
          <a:p>
            <a:endParaRPr lang="en-GB" sz="1600" dirty="0">
              <a:latin typeface="Comic Sans MS" panose="030F0702030302020204" pitchFamily="66" charset="0"/>
            </a:endParaRPr>
          </a:p>
          <a:p>
            <a:r>
              <a:rPr lang="en-GB" sz="1600" dirty="0">
                <a:latin typeface="Comic Sans MS" panose="030F0702030302020204" pitchFamily="66" charset="0"/>
              </a:rPr>
              <a:t>In what ways are animals perfectly designed for the habitat that they live in? Why is this important? How have </a:t>
            </a:r>
            <a:r>
              <a:rPr lang="en-GB" sz="1600" b="1" i="1" dirty="0">
                <a:latin typeface="Comic Sans MS" panose="030F0702030302020204" pitchFamily="66" charset="0"/>
              </a:rPr>
              <a:t>we</a:t>
            </a:r>
            <a:r>
              <a:rPr lang="en-GB" sz="1600" dirty="0">
                <a:latin typeface="Comic Sans MS" panose="030F0702030302020204" pitchFamily="66" charset="0"/>
              </a:rPr>
              <a:t> adapted to live with e.g. cold, heat?</a:t>
            </a:r>
          </a:p>
          <a:p>
            <a:endParaRPr lang="en-GB" sz="1400" i="1" dirty="0">
              <a:latin typeface="Comic Sans MS" panose="030F0702030302020204" pitchFamily="66" charset="0"/>
            </a:endParaRPr>
          </a:p>
          <a:p>
            <a:r>
              <a:rPr lang="en-GB" sz="1400" i="1" dirty="0">
                <a:latin typeface="Comic Sans MS" panose="030F0702030302020204" pitchFamily="66" charset="0"/>
              </a:rPr>
              <a:t>Use an example: </a:t>
            </a:r>
          </a:p>
          <a:p>
            <a:endParaRPr lang="en-GB" sz="1400" i="1" dirty="0">
              <a:latin typeface="Comic Sans MS" panose="030F0702030302020204" pitchFamily="66" charset="0"/>
            </a:endParaRPr>
          </a:p>
          <a:p>
            <a:r>
              <a:rPr lang="en-GB" sz="1400" i="1" dirty="0">
                <a:latin typeface="Comic Sans MS" panose="030F0702030302020204" pitchFamily="66" charset="0"/>
              </a:rPr>
              <a:t>Polar bears are adapted to living in the cold by having thick fur coats, a layer of fat underneath their fur and they have large feet with hair on their paws to help them </a:t>
            </a:r>
          </a:p>
          <a:p>
            <a:r>
              <a:rPr lang="en-GB" sz="1400" i="1" dirty="0">
                <a:latin typeface="Comic Sans MS" panose="030F0702030302020204" pitchFamily="66" charset="0"/>
              </a:rPr>
              <a:t>to move about  on the ice.</a:t>
            </a:r>
          </a:p>
          <a:p>
            <a:endParaRPr lang="en-GB" sz="1400" i="1" dirty="0">
              <a:latin typeface="Comic Sans MS" panose="030F0702030302020204" pitchFamily="66" charset="0"/>
            </a:endParaRPr>
          </a:p>
          <a:p>
            <a:r>
              <a:rPr lang="en-GB" sz="1400" i="1" dirty="0">
                <a:latin typeface="Comic Sans MS" panose="030F0702030302020204" pitchFamily="66" charset="0"/>
              </a:rPr>
              <a:t>Sloths are adapted to living in the rainforest. They can climb trees with the </a:t>
            </a:r>
          </a:p>
          <a:p>
            <a:r>
              <a:rPr lang="en-GB" sz="1400" i="1" dirty="0">
                <a:latin typeface="Comic Sans MS" panose="030F0702030302020204" pitchFamily="66" charset="0"/>
              </a:rPr>
              <a:t>help of very sharp claws, their fur is covered in green algae to help </a:t>
            </a:r>
          </a:p>
          <a:p>
            <a:r>
              <a:rPr lang="en-GB" sz="1400" i="1" dirty="0">
                <a:latin typeface="Comic Sans MS" panose="030F0702030302020204" pitchFamily="66" charset="0"/>
              </a:rPr>
              <a:t>camouflage them and they live in the tree tops to avoid predators.  </a:t>
            </a:r>
          </a:p>
          <a:p>
            <a:endParaRPr lang="en-GB" sz="1600" i="1" dirty="0">
              <a:latin typeface="Comic Sans MS" panose="030F0702030302020204" pitchFamily="66" charset="0"/>
            </a:endParaRPr>
          </a:p>
          <a:p>
            <a:r>
              <a:rPr lang="en-GB" sz="1600" dirty="0">
                <a:latin typeface="Comic Sans MS" panose="030F0702030302020204" pitchFamily="66" charset="0"/>
              </a:rPr>
              <a:t>Ask the children to think of other examples. </a:t>
            </a:r>
          </a:p>
        </p:txBody>
      </p:sp>
      <p:pic>
        <p:nvPicPr>
          <p:cNvPr id="5" name="Picture 4">
            <a:extLst>
              <a:ext uri="{FF2B5EF4-FFF2-40B4-BE49-F238E27FC236}">
                <a16:creationId xmlns:a16="http://schemas.microsoft.com/office/drawing/2014/main" id="{51206DE4-4F09-4B97-8207-039E505CFA92}"/>
              </a:ext>
            </a:extLst>
          </p:cNvPr>
          <p:cNvPicPr>
            <a:picLocks noChangeAspect="1"/>
          </p:cNvPicPr>
          <p:nvPr/>
        </p:nvPicPr>
        <p:blipFill>
          <a:blip r:embed="rId4"/>
          <a:stretch>
            <a:fillRect/>
          </a:stretch>
        </p:blipFill>
        <p:spPr>
          <a:xfrm>
            <a:off x="7449688" y="1840306"/>
            <a:ext cx="1053961" cy="1585026"/>
          </a:xfrm>
          <a:prstGeom prst="rect">
            <a:avLst/>
          </a:prstGeom>
        </p:spPr>
      </p:pic>
      <p:pic>
        <p:nvPicPr>
          <p:cNvPr id="7" name="Picture 6">
            <a:extLst>
              <a:ext uri="{FF2B5EF4-FFF2-40B4-BE49-F238E27FC236}">
                <a16:creationId xmlns:a16="http://schemas.microsoft.com/office/drawing/2014/main" id="{8C8E37F1-F8D7-4615-910D-DDEB06811169}"/>
              </a:ext>
            </a:extLst>
          </p:cNvPr>
          <p:cNvPicPr>
            <a:picLocks noChangeAspect="1"/>
          </p:cNvPicPr>
          <p:nvPr/>
        </p:nvPicPr>
        <p:blipFill>
          <a:blip r:embed="rId5"/>
          <a:stretch>
            <a:fillRect/>
          </a:stretch>
        </p:blipFill>
        <p:spPr>
          <a:xfrm>
            <a:off x="6228184" y="3581719"/>
            <a:ext cx="1748485" cy="1210490"/>
          </a:xfrm>
          <a:prstGeom prst="rect">
            <a:avLst/>
          </a:prstGeom>
        </p:spPr>
      </p:pic>
    </p:spTree>
    <p:extLst>
      <p:ext uri="{BB962C8B-B14F-4D97-AF65-F5344CB8AC3E}">
        <p14:creationId xmlns:p14="http://schemas.microsoft.com/office/powerpoint/2010/main" val="1254493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A40F7927-35A9-48EF-9E00-C1F0FA1634EA}"/>
              </a:ext>
            </a:extLst>
          </p:cNvPr>
          <p:cNvSpPr txBox="1"/>
          <p:nvPr/>
        </p:nvSpPr>
        <p:spPr>
          <a:xfrm>
            <a:off x="322717" y="267495"/>
            <a:ext cx="8496944" cy="4524315"/>
          </a:xfrm>
          <a:prstGeom prst="rect">
            <a:avLst/>
          </a:prstGeom>
          <a:noFill/>
        </p:spPr>
        <p:txBody>
          <a:bodyPr wrap="square" rtlCol="0">
            <a:spAutoFit/>
          </a:bodyPr>
          <a:lstStyle/>
          <a:p>
            <a:r>
              <a:rPr lang="en-GB" sz="1600" b="1" u="sng" dirty="0">
                <a:latin typeface="Comic Sans MS" panose="030F0702030302020204" pitchFamily="66" charset="0"/>
              </a:rPr>
              <a:t>Activity: Adaptations and Habitats</a:t>
            </a:r>
          </a:p>
          <a:p>
            <a:pPr algn="just"/>
            <a:r>
              <a:rPr lang="en-GB" sz="1600" dirty="0">
                <a:latin typeface="Comic Sans MS" panose="030F0702030302020204" pitchFamily="66" charset="0"/>
              </a:rPr>
              <a:t>Provide the children with pictures of different habitats e.g. rain forest, desert, savannah, ocean and some animals that live there. Ask the children to match the animals with the habitat in which they live, justifying their answers, explaining how these animals are adapted to living in that habitat. </a:t>
            </a:r>
          </a:p>
          <a:p>
            <a:pPr algn="just"/>
            <a:endParaRPr lang="en-GB" sz="1600" dirty="0"/>
          </a:p>
          <a:p>
            <a:pPr algn="just"/>
            <a:r>
              <a:rPr lang="en-GB" sz="1600" b="1" u="sng" dirty="0">
                <a:latin typeface="Comic Sans MS" panose="030F0702030302020204" pitchFamily="66" charset="0"/>
              </a:rPr>
              <a:t>Activity: Research task</a:t>
            </a:r>
          </a:p>
          <a:p>
            <a:pPr algn="just"/>
            <a:r>
              <a:rPr lang="en-GB" sz="1600" dirty="0">
                <a:latin typeface="Comic Sans MS" panose="030F0702030302020204" pitchFamily="66" charset="0"/>
              </a:rPr>
              <a:t>Ask the children to choose a habitat and an animal that lives in that habitat. Research the habitat and the animal and present the findings as a detailed report, or presentation etc. The report/presentation must include a description of the habitat and how the animal is adapted to living in that environment (either by its behaviour and/or by its physical appearance).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Links to: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Using what I know about the features of different types of texts, I can find, select and sort information from a variety of sources and use this for different purposes. </a:t>
            </a:r>
            <a:r>
              <a:rPr kumimoji="0" lang="en-GB" sz="1200" b="1" i="1"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LIT 2-14a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rPr>
              <a:t>By considering the type of text I am creating, I can select ideas and relevant information, organise these in an appropriate way for my purpose and use suitable vocabulary for my audience. </a:t>
            </a:r>
            <a:r>
              <a:rPr kumimoji="0" lang="en-GB" sz="1200" b="1" i="1"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LIT 2-26a</a:t>
            </a:r>
          </a:p>
        </p:txBody>
      </p:sp>
    </p:spTree>
    <p:extLst>
      <p:ext uri="{BB962C8B-B14F-4D97-AF65-F5344CB8AC3E}">
        <p14:creationId xmlns:p14="http://schemas.microsoft.com/office/powerpoint/2010/main" val="41534372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9502"/>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7" name="TextBox 6">
            <a:extLst>
              <a:ext uri="{FF2B5EF4-FFF2-40B4-BE49-F238E27FC236}">
                <a16:creationId xmlns:a16="http://schemas.microsoft.com/office/drawing/2014/main" id="{3FF443E2-51B8-4614-81DC-3D00C408C9A1}"/>
              </a:ext>
            </a:extLst>
          </p:cNvPr>
          <p:cNvSpPr txBox="1"/>
          <p:nvPr/>
        </p:nvSpPr>
        <p:spPr>
          <a:xfrm>
            <a:off x="539552" y="195486"/>
            <a:ext cx="8064896" cy="4801314"/>
          </a:xfrm>
          <a:prstGeom prst="rect">
            <a:avLst/>
          </a:prstGeom>
          <a:noFill/>
        </p:spPr>
        <p:txBody>
          <a:bodyPr wrap="square" rtlCol="0">
            <a:spAutoFit/>
          </a:bodyPr>
          <a:lstStyle/>
          <a:p>
            <a:pPr algn="ctr"/>
            <a:r>
              <a:rPr lang="en-GB" b="1" u="sng" dirty="0">
                <a:latin typeface="Comic Sans MS" panose="030F0702030302020204" pitchFamily="66" charset="0"/>
              </a:rPr>
              <a:t>Plant Adaptation</a:t>
            </a:r>
          </a:p>
          <a:p>
            <a:endParaRPr lang="en-GB" sz="1600" dirty="0">
              <a:solidFill>
                <a:schemeClr val="tx1"/>
              </a:solidFill>
              <a:latin typeface="Comic Sans MS" panose="030F0702030302020204" pitchFamily="66" charset="0"/>
            </a:endParaRPr>
          </a:p>
          <a:p>
            <a:r>
              <a:rPr lang="en-GB" sz="1600" dirty="0">
                <a:solidFill>
                  <a:schemeClr val="tx1"/>
                </a:solidFill>
                <a:latin typeface="Comic Sans MS" panose="030F0702030302020204" pitchFamily="66" charset="0"/>
              </a:rPr>
              <a:t>Just like animals, plants can be found in different </a:t>
            </a:r>
            <a:r>
              <a:rPr lang="en-GB" sz="1600" dirty="0">
                <a:latin typeface="Comic Sans MS" panose="030F0702030302020204" pitchFamily="66" charset="0"/>
              </a:rPr>
              <a:t>habitats</a:t>
            </a:r>
            <a:r>
              <a:rPr lang="en-GB" sz="1600" dirty="0">
                <a:solidFill>
                  <a:schemeClr val="tx1"/>
                </a:solidFill>
                <a:latin typeface="Comic Sans MS" panose="030F0702030302020204" pitchFamily="66" charset="0"/>
              </a:rPr>
              <a:t> all over the planet. A plant living in a particular habitat will be </a:t>
            </a:r>
            <a:r>
              <a:rPr lang="en-GB" sz="1600" b="1" dirty="0">
                <a:solidFill>
                  <a:schemeClr val="tx1"/>
                </a:solidFill>
                <a:latin typeface="Comic Sans MS" panose="030F0702030302020204" pitchFamily="66" charset="0"/>
              </a:rPr>
              <a:t>adapted</a:t>
            </a:r>
            <a:r>
              <a:rPr lang="en-GB" sz="1600" dirty="0">
                <a:solidFill>
                  <a:schemeClr val="tx1"/>
                </a:solidFill>
                <a:latin typeface="Comic Sans MS" panose="030F0702030302020204" pitchFamily="66" charset="0"/>
              </a:rPr>
              <a:t> to live in that habitat. </a:t>
            </a:r>
          </a:p>
          <a:p>
            <a:endParaRPr lang="en-GB" sz="1600" dirty="0">
              <a:latin typeface="Comic Sans MS" panose="030F0702030302020204" pitchFamily="66" charset="0"/>
            </a:endParaRPr>
          </a:p>
          <a:p>
            <a:r>
              <a:rPr lang="en-GB" sz="1600" b="1" u="sng" dirty="0">
                <a:solidFill>
                  <a:schemeClr val="tx1"/>
                </a:solidFill>
                <a:latin typeface="Comic Sans MS" panose="030F0702030302020204" pitchFamily="66" charset="0"/>
              </a:rPr>
              <a:t>Activity: Plant adaptation in the school grounds</a:t>
            </a:r>
          </a:p>
          <a:p>
            <a:pPr algn="just"/>
            <a:r>
              <a:rPr lang="en-GB" sz="1600" dirty="0">
                <a:solidFill>
                  <a:schemeClr val="tx1"/>
                </a:solidFill>
                <a:latin typeface="Comic Sans MS" panose="030F0702030302020204" pitchFamily="66" charset="0"/>
              </a:rPr>
              <a:t>In the school grounds or local environment, support the children to notice where plants are growing. Ask them to suggest reasons why they might be growing ther</a:t>
            </a:r>
            <a:r>
              <a:rPr lang="en-GB" sz="1600" dirty="0">
                <a:latin typeface="Comic Sans MS" panose="030F0702030302020204" pitchFamily="66" charset="0"/>
              </a:rPr>
              <a:t>e. </a:t>
            </a:r>
            <a:r>
              <a:rPr lang="en-GB" sz="1600" dirty="0">
                <a:solidFill>
                  <a:schemeClr val="tx1"/>
                </a:solidFill>
                <a:latin typeface="Comic Sans MS" panose="030F0702030302020204" pitchFamily="66" charset="0"/>
              </a:rPr>
              <a:t>Encourage them to look at where plants of the same species are growing differently to each other in the same location or close by. E.g. a tall, healthy daffodil compared to one that </a:t>
            </a:r>
            <a:r>
              <a:rPr lang="en-GB" sz="1600" dirty="0">
                <a:latin typeface="Comic Sans MS" panose="030F0702030302020204" pitchFamily="66" charset="0"/>
              </a:rPr>
              <a:t>has pushed its way out and growing from under a stone. How has the daffodil adapted to growing in a more challenging environment?</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Plants find ways to adapt to changing amounts of sunlight. Phototropism is the movement of plants toward light and heliotropism is the turning of plants </a:t>
            </a:r>
          </a:p>
          <a:p>
            <a:pPr algn="just"/>
            <a:r>
              <a:rPr lang="en-GB" sz="1600" dirty="0">
                <a:latin typeface="Comic Sans MS" panose="030F0702030302020204" pitchFamily="66" charset="0"/>
              </a:rPr>
              <a:t>with the sun’s direction. Examples of heliotropism include sunflowers </a:t>
            </a:r>
          </a:p>
          <a:p>
            <a:pPr algn="just"/>
            <a:r>
              <a:rPr lang="en-GB" sz="1600" dirty="0">
                <a:latin typeface="Comic Sans MS" panose="030F0702030302020204" pitchFamily="66" charset="0"/>
              </a:rPr>
              <a:t>that turn their leaves and flowers to track the Sun’s movement across</a:t>
            </a:r>
          </a:p>
          <a:p>
            <a:pPr algn="just"/>
            <a:r>
              <a:rPr lang="en-GB" sz="1600" dirty="0">
                <a:latin typeface="Comic Sans MS" panose="030F0702030302020204" pitchFamily="66" charset="0"/>
              </a:rPr>
              <a:t>the sky. Place a plant near a sunny window and observe how the plant </a:t>
            </a:r>
          </a:p>
          <a:p>
            <a:pPr algn="just"/>
            <a:r>
              <a:rPr lang="en-GB" sz="1600" dirty="0">
                <a:latin typeface="Comic Sans MS" panose="030F0702030302020204" pitchFamily="66" charset="0"/>
              </a:rPr>
              <a:t>grows over time and observe how plants grow toward a light source. </a:t>
            </a:r>
            <a:endParaRPr lang="en-GB" b="1" u="sng" dirty="0">
              <a:latin typeface="Comic Sans MS" panose="030F0702030302020204" pitchFamily="66" charset="0"/>
            </a:endParaRPr>
          </a:p>
        </p:txBody>
      </p:sp>
      <p:pic>
        <p:nvPicPr>
          <p:cNvPr id="4" name="Picture 3">
            <a:extLst>
              <a:ext uri="{FF2B5EF4-FFF2-40B4-BE49-F238E27FC236}">
                <a16:creationId xmlns:a16="http://schemas.microsoft.com/office/drawing/2014/main" id="{D2E0E0CF-ECD7-4E97-BD54-F747B405E5BF}"/>
              </a:ext>
            </a:extLst>
          </p:cNvPr>
          <p:cNvPicPr>
            <a:picLocks noChangeAspect="1"/>
          </p:cNvPicPr>
          <p:nvPr/>
        </p:nvPicPr>
        <p:blipFill>
          <a:blip r:embed="rId4"/>
          <a:stretch>
            <a:fillRect/>
          </a:stretch>
        </p:blipFill>
        <p:spPr>
          <a:xfrm>
            <a:off x="7596336" y="3690374"/>
            <a:ext cx="1363052" cy="1306426"/>
          </a:xfrm>
          <a:prstGeom prst="rect">
            <a:avLst/>
          </a:prstGeom>
        </p:spPr>
      </p:pic>
    </p:spTree>
    <p:extLst>
      <p:ext uri="{BB962C8B-B14F-4D97-AF65-F5344CB8AC3E}">
        <p14:creationId xmlns:p14="http://schemas.microsoft.com/office/powerpoint/2010/main" val="3491317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9502"/>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7" name="TextBox 6">
            <a:extLst>
              <a:ext uri="{FF2B5EF4-FFF2-40B4-BE49-F238E27FC236}">
                <a16:creationId xmlns:a16="http://schemas.microsoft.com/office/drawing/2014/main" id="{3FF443E2-51B8-4614-81DC-3D00C408C9A1}"/>
              </a:ext>
            </a:extLst>
          </p:cNvPr>
          <p:cNvSpPr txBox="1"/>
          <p:nvPr/>
        </p:nvSpPr>
        <p:spPr>
          <a:xfrm>
            <a:off x="467544" y="483518"/>
            <a:ext cx="8136904" cy="4801314"/>
          </a:xfrm>
          <a:prstGeom prst="rect">
            <a:avLst/>
          </a:prstGeom>
          <a:noFill/>
        </p:spPr>
        <p:txBody>
          <a:bodyPr wrap="square" rtlCol="0">
            <a:spAutoFit/>
          </a:bodyPr>
          <a:lstStyle/>
          <a:p>
            <a:pPr algn="ctr"/>
            <a:r>
              <a:rPr lang="en-GB" b="1" u="sng" dirty="0">
                <a:solidFill>
                  <a:schemeClr val="tx1"/>
                </a:solidFill>
                <a:latin typeface="Comic Sans MS" panose="030F0702030302020204" pitchFamily="66" charset="0"/>
              </a:rPr>
              <a:t>Plant adaptations </a:t>
            </a:r>
            <a:r>
              <a:rPr lang="en-GB" b="1" u="sng" dirty="0">
                <a:latin typeface="Comic Sans MS" panose="030F0702030302020204" pitchFamily="66" charset="0"/>
              </a:rPr>
              <a:t>to </a:t>
            </a:r>
            <a:r>
              <a:rPr lang="en-GB" b="1" u="sng" dirty="0">
                <a:solidFill>
                  <a:schemeClr val="tx1"/>
                </a:solidFill>
                <a:latin typeface="Comic Sans MS" panose="030F0702030302020204" pitchFamily="66" charset="0"/>
              </a:rPr>
              <a:t>different habitats</a:t>
            </a:r>
          </a:p>
          <a:p>
            <a:pPr algn="just"/>
            <a:endParaRPr lang="en-GB" sz="1600" dirty="0">
              <a:latin typeface="Comic Sans MS" panose="030F0702030302020204" pitchFamily="66" charset="0"/>
            </a:endParaRPr>
          </a:p>
          <a:p>
            <a:pPr algn="just"/>
            <a:r>
              <a:rPr lang="en-GB" sz="1600" b="1" u="sng" dirty="0">
                <a:latin typeface="Comic Sans MS" panose="030F0702030302020204" pitchFamily="66" charset="0"/>
              </a:rPr>
              <a:t>Activity: Grouping plants that share the same habitat</a:t>
            </a:r>
          </a:p>
          <a:p>
            <a:pPr algn="just"/>
            <a:endParaRPr lang="en-GB" sz="1600" b="1" u="sng" dirty="0">
              <a:latin typeface="Comic Sans MS" panose="030F0702030302020204" pitchFamily="66" charset="0"/>
            </a:endParaRPr>
          </a:p>
          <a:p>
            <a:pPr algn="just"/>
            <a:r>
              <a:rPr lang="en-GB" sz="1600" dirty="0">
                <a:latin typeface="Comic Sans MS" panose="030F0702030302020204" pitchFamily="66" charset="0"/>
              </a:rPr>
              <a:t>Give the children pictures of plants and descriptions of the adaptations seen in plants growing in particular habitats. Ask the children to sort them in to groups to match the habitat they are found in and to justify their grouping (</a:t>
            </a:r>
            <a:r>
              <a:rPr lang="en-GB" sz="1600" i="1" dirty="0">
                <a:latin typeface="Comic Sans MS" panose="030F0702030302020204" pitchFamily="66" charset="0"/>
              </a:rPr>
              <a:t>see example on the next 2 slides)</a:t>
            </a:r>
          </a:p>
          <a:p>
            <a:pPr algn="just"/>
            <a:endParaRPr lang="en-GB" sz="1600" dirty="0">
              <a:latin typeface="Comic Sans MS" panose="030F0702030302020204" pitchFamily="66" charset="0"/>
            </a:endParaRP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Can the children explain why e.g. plants that grow in a warm, wet habitat would not survive in our Scottish forests/woodlands? Why would those growing in a cold, Arctic habitat not survive in a dry, hot habitat?  How might climate change threaten the survival of some plants?</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Examples of adaptations by plants to ensure their survival: </a:t>
            </a:r>
          </a:p>
          <a:p>
            <a:pPr algn="just"/>
            <a:r>
              <a:rPr lang="en-GB" sz="1600" dirty="0">
                <a:latin typeface="Comic Sans MS" panose="030F0702030302020204" pitchFamily="66" charset="0"/>
                <a:hlinkClick r:id="rId4"/>
              </a:rPr>
              <a:t>https://eden.uktv.co.uk/education/inspired-attenborough/article/lesson-4-private-life-plants/</a:t>
            </a:r>
            <a:r>
              <a:rPr lang="en-GB" sz="1600" dirty="0">
                <a:latin typeface="Comic Sans MS" panose="030F0702030302020204" pitchFamily="66" charset="0"/>
              </a:rPr>
              <a:t>   </a:t>
            </a:r>
          </a:p>
          <a:p>
            <a:pPr algn="just"/>
            <a:endParaRPr lang="en-GB" sz="1600" dirty="0">
              <a:latin typeface="Comic Sans MS" panose="030F0702030302020204" pitchFamily="66" charset="0"/>
            </a:endParaRPr>
          </a:p>
        </p:txBody>
      </p:sp>
    </p:spTree>
    <p:extLst>
      <p:ext uri="{BB962C8B-B14F-4D97-AF65-F5344CB8AC3E}">
        <p14:creationId xmlns:p14="http://schemas.microsoft.com/office/powerpoint/2010/main" val="35523160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9502"/>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7" name="TextBox 6">
            <a:extLst>
              <a:ext uri="{FF2B5EF4-FFF2-40B4-BE49-F238E27FC236}">
                <a16:creationId xmlns:a16="http://schemas.microsoft.com/office/drawing/2014/main" id="{3FF443E2-51B8-4614-81DC-3D00C408C9A1}"/>
              </a:ext>
            </a:extLst>
          </p:cNvPr>
          <p:cNvSpPr txBox="1"/>
          <p:nvPr/>
        </p:nvSpPr>
        <p:spPr>
          <a:xfrm>
            <a:off x="467544" y="483519"/>
            <a:ext cx="8208912" cy="1107996"/>
          </a:xfrm>
          <a:prstGeom prst="rect">
            <a:avLst/>
          </a:prstGeom>
          <a:noFill/>
        </p:spPr>
        <p:txBody>
          <a:bodyPr wrap="square" rtlCol="0">
            <a:spAutoFit/>
          </a:bodyPr>
          <a:lstStyle/>
          <a:p>
            <a:pPr algn="just"/>
            <a:r>
              <a:rPr lang="en-GB" b="1" u="sng" dirty="0">
                <a:latin typeface="Comic Sans MS" panose="030F0702030302020204" pitchFamily="66" charset="0"/>
              </a:rPr>
              <a:t>Activity: Grouping plants that share the same habitat</a:t>
            </a:r>
          </a:p>
          <a:p>
            <a:pPr algn="just"/>
            <a:endParaRPr lang="en-GB" sz="1600" dirty="0">
              <a:latin typeface="Comic Sans MS" panose="030F0702030302020204" pitchFamily="66" charset="0"/>
            </a:endParaRPr>
          </a:p>
          <a:p>
            <a:r>
              <a:rPr lang="en-GB" sz="1600" dirty="0">
                <a:latin typeface="Comic Sans MS" panose="030F0702030302020204" pitchFamily="66" charset="0"/>
              </a:rPr>
              <a:t>These plants are found in either a cold habitat, a warm, wet habitat, or a dry, hot habitat</a:t>
            </a:r>
          </a:p>
        </p:txBody>
      </p:sp>
      <p:pic>
        <p:nvPicPr>
          <p:cNvPr id="2" name="Picture 1">
            <a:extLst>
              <a:ext uri="{FF2B5EF4-FFF2-40B4-BE49-F238E27FC236}">
                <a16:creationId xmlns:a16="http://schemas.microsoft.com/office/drawing/2014/main" id="{BBCDF8A9-7C63-4259-822B-59909FC3A673}"/>
              </a:ext>
            </a:extLst>
          </p:cNvPr>
          <p:cNvPicPr>
            <a:picLocks noChangeAspect="1"/>
          </p:cNvPicPr>
          <p:nvPr/>
        </p:nvPicPr>
        <p:blipFill>
          <a:blip r:embed="rId4"/>
          <a:stretch>
            <a:fillRect/>
          </a:stretch>
        </p:blipFill>
        <p:spPr>
          <a:xfrm>
            <a:off x="6148758" y="3775483"/>
            <a:ext cx="785941" cy="1028515"/>
          </a:xfrm>
          <a:prstGeom prst="rect">
            <a:avLst/>
          </a:prstGeom>
        </p:spPr>
      </p:pic>
      <p:pic>
        <p:nvPicPr>
          <p:cNvPr id="4" name="Picture 3">
            <a:extLst>
              <a:ext uri="{FF2B5EF4-FFF2-40B4-BE49-F238E27FC236}">
                <a16:creationId xmlns:a16="http://schemas.microsoft.com/office/drawing/2014/main" id="{2CB583E7-F564-4DCD-8897-AD6988695BF2}"/>
              </a:ext>
            </a:extLst>
          </p:cNvPr>
          <p:cNvPicPr>
            <a:picLocks noChangeAspect="1"/>
          </p:cNvPicPr>
          <p:nvPr/>
        </p:nvPicPr>
        <p:blipFill>
          <a:blip r:embed="rId5"/>
          <a:stretch>
            <a:fillRect/>
          </a:stretch>
        </p:blipFill>
        <p:spPr>
          <a:xfrm>
            <a:off x="7332814" y="3857021"/>
            <a:ext cx="1183854" cy="865438"/>
          </a:xfrm>
          <a:prstGeom prst="rect">
            <a:avLst/>
          </a:prstGeom>
        </p:spPr>
      </p:pic>
      <p:pic>
        <p:nvPicPr>
          <p:cNvPr id="5" name="Picture 4">
            <a:extLst>
              <a:ext uri="{FF2B5EF4-FFF2-40B4-BE49-F238E27FC236}">
                <a16:creationId xmlns:a16="http://schemas.microsoft.com/office/drawing/2014/main" id="{8D3E3FC4-721D-4F87-A86F-16D61E9E3D5B}"/>
              </a:ext>
            </a:extLst>
          </p:cNvPr>
          <p:cNvPicPr>
            <a:picLocks noChangeAspect="1"/>
          </p:cNvPicPr>
          <p:nvPr/>
        </p:nvPicPr>
        <p:blipFill>
          <a:blip r:embed="rId6"/>
          <a:stretch>
            <a:fillRect/>
          </a:stretch>
        </p:blipFill>
        <p:spPr>
          <a:xfrm>
            <a:off x="1429285" y="1629857"/>
            <a:ext cx="1224136" cy="868112"/>
          </a:xfrm>
          <a:prstGeom prst="rect">
            <a:avLst/>
          </a:prstGeom>
        </p:spPr>
      </p:pic>
      <p:pic>
        <p:nvPicPr>
          <p:cNvPr id="6" name="Picture 5">
            <a:extLst>
              <a:ext uri="{FF2B5EF4-FFF2-40B4-BE49-F238E27FC236}">
                <a16:creationId xmlns:a16="http://schemas.microsoft.com/office/drawing/2014/main" id="{EE9F558F-ED94-456C-A205-D79006C23060}"/>
              </a:ext>
            </a:extLst>
          </p:cNvPr>
          <p:cNvPicPr>
            <a:picLocks noChangeAspect="1"/>
          </p:cNvPicPr>
          <p:nvPr/>
        </p:nvPicPr>
        <p:blipFill>
          <a:blip r:embed="rId7"/>
          <a:stretch>
            <a:fillRect/>
          </a:stretch>
        </p:blipFill>
        <p:spPr>
          <a:xfrm>
            <a:off x="6204527" y="2731178"/>
            <a:ext cx="1224136" cy="901894"/>
          </a:xfrm>
          <a:prstGeom prst="rect">
            <a:avLst/>
          </a:prstGeom>
        </p:spPr>
      </p:pic>
      <p:pic>
        <p:nvPicPr>
          <p:cNvPr id="8" name="Picture 7">
            <a:extLst>
              <a:ext uri="{FF2B5EF4-FFF2-40B4-BE49-F238E27FC236}">
                <a16:creationId xmlns:a16="http://schemas.microsoft.com/office/drawing/2014/main" id="{E651EB9D-3D4F-4D0C-82E9-87709C923996}"/>
              </a:ext>
            </a:extLst>
          </p:cNvPr>
          <p:cNvPicPr>
            <a:picLocks noChangeAspect="1"/>
          </p:cNvPicPr>
          <p:nvPr/>
        </p:nvPicPr>
        <p:blipFill>
          <a:blip r:embed="rId8"/>
          <a:stretch>
            <a:fillRect/>
          </a:stretch>
        </p:blipFill>
        <p:spPr>
          <a:xfrm>
            <a:off x="7792389" y="2486580"/>
            <a:ext cx="847201" cy="1129601"/>
          </a:xfrm>
          <a:prstGeom prst="rect">
            <a:avLst/>
          </a:prstGeom>
        </p:spPr>
      </p:pic>
      <p:pic>
        <p:nvPicPr>
          <p:cNvPr id="9" name="Picture 8">
            <a:extLst>
              <a:ext uri="{FF2B5EF4-FFF2-40B4-BE49-F238E27FC236}">
                <a16:creationId xmlns:a16="http://schemas.microsoft.com/office/drawing/2014/main" id="{B6770CE5-8ACE-4EFE-9948-1D5230F46089}"/>
              </a:ext>
            </a:extLst>
          </p:cNvPr>
          <p:cNvPicPr>
            <a:picLocks noChangeAspect="1"/>
          </p:cNvPicPr>
          <p:nvPr/>
        </p:nvPicPr>
        <p:blipFill>
          <a:blip r:embed="rId9"/>
          <a:stretch>
            <a:fillRect/>
          </a:stretch>
        </p:blipFill>
        <p:spPr>
          <a:xfrm>
            <a:off x="1852869" y="2778772"/>
            <a:ext cx="1112805" cy="845169"/>
          </a:xfrm>
          <a:prstGeom prst="rect">
            <a:avLst/>
          </a:prstGeom>
        </p:spPr>
      </p:pic>
      <p:pic>
        <p:nvPicPr>
          <p:cNvPr id="10" name="Picture 9">
            <a:extLst>
              <a:ext uri="{FF2B5EF4-FFF2-40B4-BE49-F238E27FC236}">
                <a16:creationId xmlns:a16="http://schemas.microsoft.com/office/drawing/2014/main" id="{86ECFD2B-0796-4B19-B62B-564C89039F3D}"/>
              </a:ext>
            </a:extLst>
          </p:cNvPr>
          <p:cNvPicPr>
            <a:picLocks noChangeAspect="1"/>
          </p:cNvPicPr>
          <p:nvPr/>
        </p:nvPicPr>
        <p:blipFill>
          <a:blip r:embed="rId10"/>
          <a:stretch>
            <a:fillRect/>
          </a:stretch>
        </p:blipFill>
        <p:spPr>
          <a:xfrm>
            <a:off x="6563323" y="1581160"/>
            <a:ext cx="1095392" cy="828448"/>
          </a:xfrm>
          <a:prstGeom prst="rect">
            <a:avLst/>
          </a:prstGeom>
        </p:spPr>
      </p:pic>
      <p:pic>
        <p:nvPicPr>
          <p:cNvPr id="11" name="Picture 10">
            <a:extLst>
              <a:ext uri="{FF2B5EF4-FFF2-40B4-BE49-F238E27FC236}">
                <a16:creationId xmlns:a16="http://schemas.microsoft.com/office/drawing/2014/main" id="{A9E45F65-F3E2-4B70-BD47-458593D107AA}"/>
              </a:ext>
            </a:extLst>
          </p:cNvPr>
          <p:cNvPicPr>
            <a:picLocks noChangeAspect="1"/>
          </p:cNvPicPr>
          <p:nvPr/>
        </p:nvPicPr>
        <p:blipFill>
          <a:blip r:embed="rId11"/>
          <a:stretch>
            <a:fillRect/>
          </a:stretch>
        </p:blipFill>
        <p:spPr>
          <a:xfrm>
            <a:off x="4469726" y="3875025"/>
            <a:ext cx="1102786" cy="906399"/>
          </a:xfrm>
          <a:prstGeom prst="rect">
            <a:avLst/>
          </a:prstGeom>
        </p:spPr>
      </p:pic>
      <p:pic>
        <p:nvPicPr>
          <p:cNvPr id="12" name="Picture 11">
            <a:extLst>
              <a:ext uri="{FF2B5EF4-FFF2-40B4-BE49-F238E27FC236}">
                <a16:creationId xmlns:a16="http://schemas.microsoft.com/office/drawing/2014/main" id="{2D05821F-5D8B-4824-BEC7-E84B27EB8727}"/>
              </a:ext>
            </a:extLst>
          </p:cNvPr>
          <p:cNvPicPr>
            <a:picLocks noChangeAspect="1"/>
          </p:cNvPicPr>
          <p:nvPr/>
        </p:nvPicPr>
        <p:blipFill>
          <a:blip r:embed="rId12"/>
          <a:stretch>
            <a:fillRect/>
          </a:stretch>
        </p:blipFill>
        <p:spPr>
          <a:xfrm>
            <a:off x="2682623" y="3961073"/>
            <a:ext cx="1109126" cy="828449"/>
          </a:xfrm>
          <a:prstGeom prst="rect">
            <a:avLst/>
          </a:prstGeom>
        </p:spPr>
      </p:pic>
      <p:pic>
        <p:nvPicPr>
          <p:cNvPr id="13" name="Picture 12">
            <a:extLst>
              <a:ext uri="{FF2B5EF4-FFF2-40B4-BE49-F238E27FC236}">
                <a16:creationId xmlns:a16="http://schemas.microsoft.com/office/drawing/2014/main" id="{8B9B48CD-BC50-4431-BB39-4C4E679C056E}"/>
              </a:ext>
            </a:extLst>
          </p:cNvPr>
          <p:cNvPicPr>
            <a:picLocks noChangeAspect="1"/>
          </p:cNvPicPr>
          <p:nvPr/>
        </p:nvPicPr>
        <p:blipFill>
          <a:blip r:embed="rId13"/>
          <a:stretch>
            <a:fillRect/>
          </a:stretch>
        </p:blipFill>
        <p:spPr>
          <a:xfrm>
            <a:off x="856010" y="3920718"/>
            <a:ext cx="1146550" cy="909159"/>
          </a:xfrm>
          <a:prstGeom prst="rect">
            <a:avLst/>
          </a:prstGeom>
        </p:spPr>
      </p:pic>
      <p:pic>
        <p:nvPicPr>
          <p:cNvPr id="14" name="Picture 13">
            <a:extLst>
              <a:ext uri="{FF2B5EF4-FFF2-40B4-BE49-F238E27FC236}">
                <a16:creationId xmlns:a16="http://schemas.microsoft.com/office/drawing/2014/main" id="{D7DA7B69-8B9F-4B12-9BAF-C0AE0FE059D0}"/>
              </a:ext>
            </a:extLst>
          </p:cNvPr>
          <p:cNvPicPr>
            <a:picLocks noChangeAspect="1"/>
          </p:cNvPicPr>
          <p:nvPr/>
        </p:nvPicPr>
        <p:blipFill>
          <a:blip r:embed="rId14"/>
          <a:stretch>
            <a:fillRect/>
          </a:stretch>
        </p:blipFill>
        <p:spPr>
          <a:xfrm>
            <a:off x="4853870" y="1703274"/>
            <a:ext cx="1095392" cy="831943"/>
          </a:xfrm>
          <a:prstGeom prst="rect">
            <a:avLst/>
          </a:prstGeom>
        </p:spPr>
      </p:pic>
      <p:pic>
        <p:nvPicPr>
          <p:cNvPr id="15" name="Picture 14">
            <a:extLst>
              <a:ext uri="{FF2B5EF4-FFF2-40B4-BE49-F238E27FC236}">
                <a16:creationId xmlns:a16="http://schemas.microsoft.com/office/drawing/2014/main" id="{9713CC2E-FA31-4022-9834-5687A8FABB69}"/>
              </a:ext>
            </a:extLst>
          </p:cNvPr>
          <p:cNvPicPr>
            <a:picLocks noChangeAspect="1"/>
          </p:cNvPicPr>
          <p:nvPr/>
        </p:nvPicPr>
        <p:blipFill>
          <a:blip r:embed="rId15"/>
          <a:stretch>
            <a:fillRect/>
          </a:stretch>
        </p:blipFill>
        <p:spPr>
          <a:xfrm>
            <a:off x="291576" y="2762781"/>
            <a:ext cx="1251487" cy="828449"/>
          </a:xfrm>
          <a:prstGeom prst="rect">
            <a:avLst/>
          </a:prstGeom>
        </p:spPr>
      </p:pic>
      <p:pic>
        <p:nvPicPr>
          <p:cNvPr id="16" name="Picture 15">
            <a:extLst>
              <a:ext uri="{FF2B5EF4-FFF2-40B4-BE49-F238E27FC236}">
                <a16:creationId xmlns:a16="http://schemas.microsoft.com/office/drawing/2014/main" id="{02112517-3248-448F-B8E8-D701310BA837}"/>
              </a:ext>
            </a:extLst>
          </p:cNvPr>
          <p:cNvPicPr>
            <a:picLocks noChangeAspect="1"/>
          </p:cNvPicPr>
          <p:nvPr/>
        </p:nvPicPr>
        <p:blipFill>
          <a:blip r:embed="rId16"/>
          <a:stretch>
            <a:fillRect/>
          </a:stretch>
        </p:blipFill>
        <p:spPr>
          <a:xfrm>
            <a:off x="4626416" y="2767901"/>
            <a:ext cx="1246987" cy="828448"/>
          </a:xfrm>
          <a:prstGeom prst="rect">
            <a:avLst/>
          </a:prstGeom>
        </p:spPr>
      </p:pic>
      <p:pic>
        <p:nvPicPr>
          <p:cNvPr id="17" name="Picture 16">
            <a:extLst>
              <a:ext uri="{FF2B5EF4-FFF2-40B4-BE49-F238E27FC236}">
                <a16:creationId xmlns:a16="http://schemas.microsoft.com/office/drawing/2014/main" id="{D4776EEB-736F-4A31-B2AF-7A9018A994D3}"/>
              </a:ext>
            </a:extLst>
          </p:cNvPr>
          <p:cNvPicPr>
            <a:picLocks noChangeAspect="1"/>
          </p:cNvPicPr>
          <p:nvPr/>
        </p:nvPicPr>
        <p:blipFill>
          <a:blip r:embed="rId17"/>
          <a:stretch>
            <a:fillRect/>
          </a:stretch>
        </p:blipFill>
        <p:spPr>
          <a:xfrm>
            <a:off x="3249507" y="2748069"/>
            <a:ext cx="1111893" cy="868112"/>
          </a:xfrm>
          <a:prstGeom prst="rect">
            <a:avLst/>
          </a:prstGeom>
        </p:spPr>
      </p:pic>
      <p:pic>
        <p:nvPicPr>
          <p:cNvPr id="18" name="Picture 17">
            <a:extLst>
              <a:ext uri="{FF2B5EF4-FFF2-40B4-BE49-F238E27FC236}">
                <a16:creationId xmlns:a16="http://schemas.microsoft.com/office/drawing/2014/main" id="{7671BB5E-008B-4771-9F4D-5340A6274CE6}"/>
              </a:ext>
            </a:extLst>
          </p:cNvPr>
          <p:cNvPicPr>
            <a:picLocks noChangeAspect="1"/>
          </p:cNvPicPr>
          <p:nvPr/>
        </p:nvPicPr>
        <p:blipFill>
          <a:blip r:embed="rId18"/>
          <a:stretch>
            <a:fillRect/>
          </a:stretch>
        </p:blipFill>
        <p:spPr>
          <a:xfrm>
            <a:off x="3203110" y="1609244"/>
            <a:ext cx="1212212" cy="909159"/>
          </a:xfrm>
          <a:prstGeom prst="rect">
            <a:avLst/>
          </a:prstGeom>
        </p:spPr>
      </p:pic>
    </p:spTree>
    <p:extLst>
      <p:ext uri="{BB962C8B-B14F-4D97-AF65-F5344CB8AC3E}">
        <p14:creationId xmlns:p14="http://schemas.microsoft.com/office/powerpoint/2010/main" val="720688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5" name="TextBox 4">
            <a:extLst>
              <a:ext uri="{FF2B5EF4-FFF2-40B4-BE49-F238E27FC236}">
                <a16:creationId xmlns:a16="http://schemas.microsoft.com/office/drawing/2014/main" id="{BE9B5136-1547-4E85-8BCF-3D8D13A94D38}"/>
              </a:ext>
            </a:extLst>
          </p:cNvPr>
          <p:cNvSpPr txBox="1"/>
          <p:nvPr/>
        </p:nvSpPr>
        <p:spPr>
          <a:xfrm>
            <a:off x="346425" y="287990"/>
            <a:ext cx="8496944" cy="4555093"/>
          </a:xfrm>
          <a:prstGeom prst="rect">
            <a:avLst/>
          </a:prstGeom>
          <a:noFill/>
        </p:spPr>
        <p:txBody>
          <a:bodyPr wrap="square" rtlCol="0">
            <a:spAutoFit/>
          </a:bodyPr>
          <a:lstStyle/>
          <a:p>
            <a:r>
              <a:rPr lang="en-GB" sz="1600" b="1" dirty="0">
                <a:latin typeface="Comic Sans MS" panose="030F0702030302020204" pitchFamily="66" charset="0"/>
              </a:rPr>
              <a:t>Plants adapted to grow in a cold habitat (Arctic/Tundra)</a:t>
            </a:r>
          </a:p>
          <a:p>
            <a:pPr algn="just"/>
            <a:r>
              <a:rPr lang="en-GB" sz="1400" dirty="0">
                <a:latin typeface="Comic Sans MS" panose="030F0702030302020204" pitchFamily="66" charset="0"/>
              </a:rPr>
              <a:t>Most of the plants are small, grow close together and close to the ground. This protects them from the cold temperatures and the strong winds. Some flowering plants have fuzzy coverings on the stems, leaves and buds to provide protection from the wind. Some have woolly seed covers. Flowering plants use the long hours of sunlight to produce flowers quickly in the short growing season. Some plants have cup-shaped flowers that face up to the sun, so the sun's rays are directed towards the centre of the flower. These plants stay warmer than the air around them. </a:t>
            </a:r>
            <a:r>
              <a:rPr lang="en-GB" sz="1400" i="0" dirty="0">
                <a:solidFill>
                  <a:srgbClr val="000000"/>
                </a:solidFill>
                <a:effectLst/>
                <a:latin typeface="Comic Sans MS" panose="030F0702030302020204" pitchFamily="66" charset="0"/>
              </a:rPr>
              <a:t>Only the top layer of soil thaws out so plants have shallow roots. Small leaves help stop the plants loosing water. </a:t>
            </a:r>
          </a:p>
          <a:p>
            <a:pPr algn="just"/>
            <a:endParaRPr lang="en-GB" sz="1400" dirty="0">
              <a:solidFill>
                <a:srgbClr val="000000"/>
              </a:solidFill>
              <a:latin typeface="Comic Sans MS" panose="030F0702030302020204" pitchFamily="66" charset="0"/>
            </a:endParaRPr>
          </a:p>
          <a:p>
            <a:pPr algn="just"/>
            <a:r>
              <a:rPr lang="en-GB" sz="1600" b="1" i="0" dirty="0">
                <a:solidFill>
                  <a:srgbClr val="000000"/>
                </a:solidFill>
                <a:effectLst/>
                <a:latin typeface="Comic Sans MS" panose="030F0702030302020204" pitchFamily="66" charset="0"/>
              </a:rPr>
              <a:t>Plants adapted to grow in a hot, dry habitat (Desert)</a:t>
            </a:r>
          </a:p>
          <a:p>
            <a:pPr algn="just"/>
            <a:r>
              <a:rPr lang="en-GB" sz="1400" i="0" dirty="0">
                <a:solidFill>
                  <a:srgbClr val="000000"/>
                </a:solidFill>
                <a:effectLst/>
                <a:latin typeface="Comic Sans MS" panose="030F0702030302020204" pitchFamily="66" charset="0"/>
              </a:rPr>
              <a:t>The plants have small leaves to cut down on water loss from the surface of the leaves. They may have long roots (7-10 metres long) that reach deep under the ground to get water. Some of the plants have spines instead of leaves e.g. cacti because spines lose less water and stop animals from eating the plant. They may have leaves that have a thick, waxy skin on their surface to stop water loss. </a:t>
            </a:r>
            <a:r>
              <a:rPr lang="en-GB" sz="1400" dirty="0">
                <a:solidFill>
                  <a:srgbClr val="000000"/>
                </a:solidFill>
                <a:latin typeface="Comic Sans MS" panose="030F0702030302020204" pitchFamily="66" charset="0"/>
              </a:rPr>
              <a:t>S</a:t>
            </a:r>
            <a:r>
              <a:rPr lang="en-GB" sz="1400" i="0" dirty="0">
                <a:solidFill>
                  <a:srgbClr val="000000"/>
                </a:solidFill>
                <a:effectLst/>
                <a:latin typeface="Comic Sans MS" panose="030F0702030302020204" pitchFamily="66" charset="0"/>
              </a:rPr>
              <a:t>ome plants, known as succulents, store water in their stems, leaves, roots or even fruits. </a:t>
            </a:r>
          </a:p>
          <a:p>
            <a:pPr algn="just"/>
            <a:endParaRPr lang="en-GB" dirty="0"/>
          </a:p>
          <a:p>
            <a:pPr algn="just"/>
            <a:r>
              <a:rPr lang="en-GB" sz="1600" b="1" i="0" dirty="0">
                <a:solidFill>
                  <a:srgbClr val="000000"/>
                </a:solidFill>
                <a:effectLst/>
                <a:latin typeface="Comic Sans MS" panose="030F0702030302020204" pitchFamily="66" charset="0"/>
              </a:rPr>
              <a:t>Plants adapted to grow in a warm, wet habitat (Tropical rainforest)</a:t>
            </a:r>
          </a:p>
          <a:p>
            <a:pPr algn="just"/>
            <a:r>
              <a:rPr lang="en-GB" sz="1400" dirty="0">
                <a:latin typeface="Comic Sans MS" panose="030F0702030302020204" pitchFamily="66" charset="0"/>
              </a:rPr>
              <a:t>Hot climates with a lot of rain. Plants have stilt roots to help them anchor into the shallow soil, waxy leaves with ‘drip tips’ to let the rain run off. There is a lot of plants in this habitat and some plants grow on top of/or climb up each other to reach the sunlight. </a:t>
            </a:r>
          </a:p>
        </p:txBody>
      </p:sp>
    </p:spTree>
    <p:extLst>
      <p:ext uri="{BB962C8B-B14F-4D97-AF65-F5344CB8AC3E}">
        <p14:creationId xmlns:p14="http://schemas.microsoft.com/office/powerpoint/2010/main" val="346100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411511"/>
            <a:ext cx="8496944" cy="4526010"/>
          </a:xfrm>
        </p:spPr>
        <p:txBody>
          <a:bodyPr>
            <a:normAutofit fontScale="62500" lnSpcReduction="20000"/>
          </a:bodyPr>
          <a:lstStyle/>
          <a:p>
            <a:pPr marL="0" indent="0">
              <a:buNone/>
            </a:pPr>
            <a:r>
              <a:rPr lang="en-GB" sz="1900" i="1" dirty="0">
                <a:latin typeface="Comic Sans MS" panose="030F0702030302020204" pitchFamily="66" charset="0"/>
              </a:rPr>
              <a:t>I have observed living things in the environment over time and am becoming aware of how they depend on each other</a:t>
            </a:r>
            <a:r>
              <a:rPr lang="en-GB" sz="1900" dirty="0">
                <a:latin typeface="Comic Sans MS" panose="030F0702030302020204" pitchFamily="66" charset="0"/>
              </a:rPr>
              <a:t>. </a:t>
            </a:r>
            <a:r>
              <a:rPr lang="en-GB" sz="1900" b="1" dirty="0">
                <a:solidFill>
                  <a:srgbClr val="00B050"/>
                </a:solidFill>
                <a:latin typeface="Comic Sans MS" panose="030F0702030302020204" pitchFamily="66" charset="0"/>
              </a:rPr>
              <a:t>SCN 0-01a</a:t>
            </a:r>
          </a:p>
          <a:p>
            <a:pPr marL="0" indent="0">
              <a:buNone/>
            </a:pPr>
            <a:r>
              <a:rPr lang="en-GB" sz="1900" b="1" dirty="0">
                <a:latin typeface="Comic Sans MS" panose="030F0702030302020204" pitchFamily="66" charset="0"/>
              </a:rPr>
              <a:t>Benchmarks: </a:t>
            </a:r>
          </a:p>
          <a:p>
            <a:r>
              <a:rPr lang="en-GB" sz="1900" dirty="0">
                <a:latin typeface="Comic Sans MS" panose="030F0702030302020204" pitchFamily="66" charset="0"/>
              </a:rPr>
              <a:t>Explores and sorts objects as living, non-living or once living. </a:t>
            </a:r>
          </a:p>
          <a:p>
            <a:r>
              <a:rPr lang="en-GB" sz="1900" dirty="0">
                <a:latin typeface="Comic Sans MS" panose="030F0702030302020204" pitchFamily="66" charset="0"/>
              </a:rPr>
              <a:t>Describes characteristics of livings things and how they depend on each other, for example, animals which depend on plants for food.</a:t>
            </a:r>
          </a:p>
          <a:p>
            <a:pPr marL="0" indent="0">
              <a:buNone/>
            </a:pPr>
            <a:endParaRPr lang="en-GB" sz="1900" dirty="0">
              <a:latin typeface="Comic Sans MS" panose="030F0702030302020204" pitchFamily="66" charset="0"/>
              <a:hlinkClick r:id="rId3"/>
            </a:endParaRPr>
          </a:p>
          <a:p>
            <a:pPr marL="0" indent="0">
              <a:buNone/>
            </a:pPr>
            <a:r>
              <a:rPr lang="en-GB" sz="1900" i="1" dirty="0">
                <a:latin typeface="Comic Sans MS" panose="030F0702030302020204" pitchFamily="66" charset="0"/>
              </a:rPr>
              <a:t>I can distinguish between living and non living things. I can sort living things into groups and explain my decisions. 									   </a:t>
            </a:r>
            <a:r>
              <a:rPr lang="en-GB" sz="1900" b="1" dirty="0">
                <a:solidFill>
                  <a:srgbClr val="00B050"/>
                </a:solidFill>
                <a:latin typeface="Comic Sans MS" panose="030F0702030302020204" pitchFamily="66" charset="0"/>
              </a:rPr>
              <a:t>SCN 1-01a</a:t>
            </a:r>
          </a:p>
          <a:p>
            <a:pPr marL="0" indent="0">
              <a:buNone/>
            </a:pPr>
            <a:r>
              <a:rPr lang="en-GB" sz="1900" b="1" dirty="0">
                <a:latin typeface="Comic Sans MS" panose="030F0702030302020204" pitchFamily="66" charset="0"/>
              </a:rPr>
              <a:t>Benchmarks: </a:t>
            </a:r>
          </a:p>
          <a:p>
            <a:r>
              <a:rPr lang="en-GB" sz="1900" dirty="0">
                <a:latin typeface="Comic Sans MS" panose="030F0702030302020204" pitchFamily="66" charset="0"/>
              </a:rPr>
              <a:t>Explains the difference between living and non-living things, taking into consideration movement, reproduction, sensitivity, growth, excretion and feeding. </a:t>
            </a:r>
          </a:p>
          <a:p>
            <a:r>
              <a:rPr lang="en-GB" sz="1900" dirty="0">
                <a:latin typeface="Comic Sans MS" panose="030F0702030302020204" pitchFamily="66" charset="0"/>
              </a:rPr>
              <a:t>Creates criteria for sorting living things and justifies decisions. </a:t>
            </a:r>
          </a:p>
          <a:p>
            <a:r>
              <a:rPr lang="en-GB" sz="1900" dirty="0">
                <a:latin typeface="Comic Sans MS" panose="030F0702030302020204" pitchFamily="66" charset="0"/>
              </a:rPr>
              <a:t>Sorts living things into plant, animal and other groups using a variety of features.</a:t>
            </a:r>
          </a:p>
          <a:p>
            <a:pPr marL="0" indent="0">
              <a:buNone/>
            </a:pPr>
            <a:endParaRPr lang="en-GB" sz="1900" dirty="0">
              <a:latin typeface="Comic Sans MS" panose="030F0702030302020204" pitchFamily="66" charset="0"/>
              <a:hlinkClick r:id="rId3"/>
            </a:endParaRPr>
          </a:p>
          <a:p>
            <a:pPr marL="0" indent="0">
              <a:buNone/>
            </a:pPr>
            <a:r>
              <a:rPr lang="en-GB" sz="1900" i="1" dirty="0">
                <a:highlight>
                  <a:srgbClr val="FFFF00"/>
                </a:highlight>
                <a:latin typeface="Comic Sans MS" panose="030F0702030302020204" pitchFamily="66" charset="0"/>
              </a:rPr>
              <a:t>I can identify and classify examples of living things, past and present, to help me appreciate their diversity. I can relate physical and behavioural characteristics to their survival or extinction</a:t>
            </a:r>
            <a:r>
              <a:rPr lang="en-GB" sz="1900" dirty="0">
                <a:highlight>
                  <a:srgbClr val="FFFF00"/>
                </a:highlight>
                <a:latin typeface="Comic Sans MS" panose="030F0702030302020204" pitchFamily="66" charset="0"/>
              </a:rPr>
              <a:t>. </a:t>
            </a:r>
            <a:r>
              <a:rPr lang="en-GB" sz="1900" b="1" dirty="0">
                <a:solidFill>
                  <a:srgbClr val="00B050"/>
                </a:solidFill>
                <a:highlight>
                  <a:srgbClr val="FFFF00"/>
                </a:highlight>
                <a:latin typeface="Comic Sans MS" panose="030F0702030302020204" pitchFamily="66" charset="0"/>
              </a:rPr>
              <a:t>SCN 2-01a</a:t>
            </a:r>
          </a:p>
          <a:p>
            <a:pPr marL="0" indent="0">
              <a:buNone/>
            </a:pPr>
            <a:r>
              <a:rPr lang="en-GB" sz="1900" b="1" dirty="0">
                <a:latin typeface="Comic Sans MS" panose="030F0702030302020204" pitchFamily="66" charset="0"/>
              </a:rPr>
              <a:t>Benchmarks: </a:t>
            </a:r>
            <a:endParaRPr lang="en-GB" sz="1900" b="1" dirty="0">
              <a:latin typeface="Comic Sans MS" panose="030F0702030302020204" pitchFamily="66" charset="0"/>
              <a:hlinkClick r:id="rId3"/>
            </a:endParaRPr>
          </a:p>
          <a:p>
            <a:r>
              <a:rPr lang="en-GB" sz="1900" b="0" i="0" dirty="0">
                <a:solidFill>
                  <a:srgbClr val="000000"/>
                </a:solidFill>
                <a:effectLst/>
                <a:highlight>
                  <a:srgbClr val="FFFF00"/>
                </a:highlight>
                <a:latin typeface="Comic Sans MS" panose="030F0702030302020204" pitchFamily="66" charset="0"/>
              </a:rPr>
              <a:t>Classifies living things into plants (flowering and non-flowering), animals (vertebrates and invertebrates) and other groups through knowledge of their characteristics. </a:t>
            </a:r>
          </a:p>
          <a:p>
            <a:r>
              <a:rPr lang="en-GB" sz="1900" b="0" i="0" dirty="0">
                <a:solidFill>
                  <a:srgbClr val="000000"/>
                </a:solidFill>
                <a:effectLst/>
                <a:highlight>
                  <a:srgbClr val="FFFF00"/>
                </a:highlight>
                <a:latin typeface="Comic Sans MS" panose="030F0702030302020204" pitchFamily="66" charset="0"/>
              </a:rPr>
              <a:t>Begins to construct and use simple branched keys which can be used to identify particular plants or animals. ·</a:t>
            </a:r>
          </a:p>
          <a:p>
            <a:r>
              <a:rPr lang="en-GB" sz="1900" b="0" i="0" dirty="0">
                <a:solidFill>
                  <a:srgbClr val="000000"/>
                </a:solidFill>
                <a:effectLst/>
                <a:highlight>
                  <a:srgbClr val="FFFF00"/>
                </a:highlight>
                <a:latin typeface="Comic Sans MS" panose="030F0702030302020204" pitchFamily="66" charset="0"/>
              </a:rPr>
              <a:t>Identifies characteristics of living things and their environment which have contributed to the survival or extinction of a species. ·</a:t>
            </a:r>
          </a:p>
          <a:p>
            <a:r>
              <a:rPr lang="en-GB" sz="1900" b="0" i="0" dirty="0">
                <a:solidFill>
                  <a:srgbClr val="000000"/>
                </a:solidFill>
                <a:effectLst/>
                <a:highlight>
                  <a:srgbClr val="FFFF00"/>
                </a:highlight>
                <a:latin typeface="Comic Sans MS" panose="030F0702030302020204" pitchFamily="66" charset="0"/>
              </a:rPr>
              <a:t>Describes how some plants and animals have adapted to their environment, for example, for drought or by using flight.</a:t>
            </a:r>
            <a:endParaRPr lang="en-GB" sz="1900" b="1" dirty="0">
              <a:highlight>
                <a:srgbClr val="FFFF00"/>
              </a:highlight>
              <a:latin typeface="Comic Sans MS" panose="030F0702030302020204" pitchFamily="66" charset="0"/>
              <a:hlinkClick r:id="rId3"/>
            </a:endParaRPr>
          </a:p>
          <a:p>
            <a:pPr marL="0" indent="0">
              <a:buNone/>
            </a:pPr>
            <a:endParaRPr lang="en-GB" sz="1800" b="1" dirty="0">
              <a:latin typeface="Comic Sans MS" panose="030F0702030302020204" pitchFamily="66" charset="0"/>
              <a:hlinkClick r:id="rId3"/>
            </a:endParaRPr>
          </a:p>
        </p:txBody>
      </p:sp>
    </p:spTree>
    <p:extLst>
      <p:ext uri="{BB962C8B-B14F-4D97-AF65-F5344CB8AC3E}">
        <p14:creationId xmlns:p14="http://schemas.microsoft.com/office/powerpoint/2010/main" val="3325233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339502"/>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7" name="TextBox 6">
            <a:extLst>
              <a:ext uri="{FF2B5EF4-FFF2-40B4-BE49-F238E27FC236}">
                <a16:creationId xmlns:a16="http://schemas.microsoft.com/office/drawing/2014/main" id="{3FF443E2-51B8-4614-81DC-3D00C408C9A1}"/>
              </a:ext>
            </a:extLst>
          </p:cNvPr>
          <p:cNvSpPr txBox="1"/>
          <p:nvPr/>
        </p:nvSpPr>
        <p:spPr>
          <a:xfrm>
            <a:off x="467544" y="483519"/>
            <a:ext cx="8208912" cy="861774"/>
          </a:xfrm>
          <a:prstGeom prst="rect">
            <a:avLst/>
          </a:prstGeom>
          <a:noFill/>
        </p:spPr>
        <p:txBody>
          <a:bodyPr wrap="square" rtlCol="0">
            <a:spAutoFit/>
          </a:bodyPr>
          <a:lstStyle/>
          <a:p>
            <a:pPr algn="just"/>
            <a:r>
              <a:rPr lang="en-GB" b="1" u="sng" dirty="0">
                <a:latin typeface="Comic Sans MS" panose="030F0702030302020204" pitchFamily="66" charset="0"/>
              </a:rPr>
              <a:t>Activity: Grouping plants that share the same habitat</a:t>
            </a:r>
          </a:p>
          <a:p>
            <a:pPr algn="just"/>
            <a:endParaRPr lang="en-GB" sz="1600" dirty="0">
              <a:latin typeface="Comic Sans MS" panose="030F0702030302020204" pitchFamily="66" charset="0"/>
            </a:endParaRPr>
          </a:p>
          <a:p>
            <a:r>
              <a:rPr lang="en-GB" sz="1600" dirty="0">
                <a:latin typeface="Comic Sans MS" panose="030F0702030302020204" pitchFamily="66" charset="0"/>
              </a:rPr>
              <a:t>These plants are found in a cold habitat, a warm, wet habitat, or a dry, hot habitat</a:t>
            </a:r>
          </a:p>
        </p:txBody>
      </p:sp>
      <p:pic>
        <p:nvPicPr>
          <p:cNvPr id="2" name="Picture 1">
            <a:extLst>
              <a:ext uri="{FF2B5EF4-FFF2-40B4-BE49-F238E27FC236}">
                <a16:creationId xmlns:a16="http://schemas.microsoft.com/office/drawing/2014/main" id="{BBCDF8A9-7C63-4259-822B-59909FC3A673}"/>
              </a:ext>
            </a:extLst>
          </p:cNvPr>
          <p:cNvPicPr>
            <a:picLocks noChangeAspect="1"/>
          </p:cNvPicPr>
          <p:nvPr/>
        </p:nvPicPr>
        <p:blipFill>
          <a:blip r:embed="rId4"/>
          <a:stretch>
            <a:fillRect/>
          </a:stretch>
        </p:blipFill>
        <p:spPr>
          <a:xfrm>
            <a:off x="1841464" y="1734464"/>
            <a:ext cx="785941" cy="1028515"/>
          </a:xfrm>
          <a:prstGeom prst="rect">
            <a:avLst/>
          </a:prstGeom>
        </p:spPr>
      </p:pic>
      <p:pic>
        <p:nvPicPr>
          <p:cNvPr id="4" name="Picture 3">
            <a:extLst>
              <a:ext uri="{FF2B5EF4-FFF2-40B4-BE49-F238E27FC236}">
                <a16:creationId xmlns:a16="http://schemas.microsoft.com/office/drawing/2014/main" id="{2CB583E7-F564-4DCD-8897-AD6988695BF2}"/>
              </a:ext>
            </a:extLst>
          </p:cNvPr>
          <p:cNvPicPr>
            <a:picLocks noChangeAspect="1"/>
          </p:cNvPicPr>
          <p:nvPr/>
        </p:nvPicPr>
        <p:blipFill>
          <a:blip r:embed="rId5"/>
          <a:stretch>
            <a:fillRect/>
          </a:stretch>
        </p:blipFill>
        <p:spPr>
          <a:xfrm>
            <a:off x="327811" y="3794544"/>
            <a:ext cx="1183854" cy="865438"/>
          </a:xfrm>
          <a:prstGeom prst="rect">
            <a:avLst/>
          </a:prstGeom>
        </p:spPr>
      </p:pic>
      <p:pic>
        <p:nvPicPr>
          <p:cNvPr id="5" name="Picture 4">
            <a:extLst>
              <a:ext uri="{FF2B5EF4-FFF2-40B4-BE49-F238E27FC236}">
                <a16:creationId xmlns:a16="http://schemas.microsoft.com/office/drawing/2014/main" id="{8D3E3FC4-721D-4F87-A86F-16D61E9E3D5B}"/>
              </a:ext>
            </a:extLst>
          </p:cNvPr>
          <p:cNvPicPr>
            <a:picLocks noChangeAspect="1"/>
          </p:cNvPicPr>
          <p:nvPr/>
        </p:nvPicPr>
        <p:blipFill>
          <a:blip r:embed="rId6"/>
          <a:stretch>
            <a:fillRect/>
          </a:stretch>
        </p:blipFill>
        <p:spPr>
          <a:xfrm>
            <a:off x="323528" y="1704975"/>
            <a:ext cx="1224136" cy="868112"/>
          </a:xfrm>
          <a:prstGeom prst="rect">
            <a:avLst/>
          </a:prstGeom>
        </p:spPr>
      </p:pic>
      <p:pic>
        <p:nvPicPr>
          <p:cNvPr id="6" name="Picture 5">
            <a:extLst>
              <a:ext uri="{FF2B5EF4-FFF2-40B4-BE49-F238E27FC236}">
                <a16:creationId xmlns:a16="http://schemas.microsoft.com/office/drawing/2014/main" id="{EE9F558F-ED94-456C-A205-D79006C23060}"/>
              </a:ext>
            </a:extLst>
          </p:cNvPr>
          <p:cNvPicPr>
            <a:picLocks noChangeAspect="1"/>
          </p:cNvPicPr>
          <p:nvPr/>
        </p:nvPicPr>
        <p:blipFill>
          <a:blip r:embed="rId7"/>
          <a:stretch>
            <a:fillRect/>
          </a:stretch>
        </p:blipFill>
        <p:spPr>
          <a:xfrm>
            <a:off x="361254" y="2762979"/>
            <a:ext cx="1224136" cy="901894"/>
          </a:xfrm>
          <a:prstGeom prst="rect">
            <a:avLst/>
          </a:prstGeom>
        </p:spPr>
      </p:pic>
      <p:pic>
        <p:nvPicPr>
          <p:cNvPr id="8" name="Picture 7">
            <a:extLst>
              <a:ext uri="{FF2B5EF4-FFF2-40B4-BE49-F238E27FC236}">
                <a16:creationId xmlns:a16="http://schemas.microsoft.com/office/drawing/2014/main" id="{E651EB9D-3D4F-4D0C-82E9-87709C923996}"/>
              </a:ext>
            </a:extLst>
          </p:cNvPr>
          <p:cNvPicPr>
            <a:picLocks noChangeAspect="1"/>
          </p:cNvPicPr>
          <p:nvPr/>
        </p:nvPicPr>
        <p:blipFill>
          <a:blip r:embed="rId8"/>
          <a:stretch>
            <a:fillRect/>
          </a:stretch>
        </p:blipFill>
        <p:spPr>
          <a:xfrm>
            <a:off x="1812738" y="2848602"/>
            <a:ext cx="847201" cy="1129601"/>
          </a:xfrm>
          <a:prstGeom prst="rect">
            <a:avLst/>
          </a:prstGeom>
        </p:spPr>
      </p:pic>
      <p:pic>
        <p:nvPicPr>
          <p:cNvPr id="9" name="Picture 8">
            <a:extLst>
              <a:ext uri="{FF2B5EF4-FFF2-40B4-BE49-F238E27FC236}">
                <a16:creationId xmlns:a16="http://schemas.microsoft.com/office/drawing/2014/main" id="{B6770CE5-8ACE-4EFE-9948-1D5230F46089}"/>
              </a:ext>
            </a:extLst>
          </p:cNvPr>
          <p:cNvPicPr>
            <a:picLocks noChangeAspect="1"/>
          </p:cNvPicPr>
          <p:nvPr/>
        </p:nvPicPr>
        <p:blipFill>
          <a:blip r:embed="rId9"/>
          <a:stretch>
            <a:fillRect/>
          </a:stretch>
        </p:blipFill>
        <p:spPr>
          <a:xfrm>
            <a:off x="4635554" y="3854123"/>
            <a:ext cx="1112805" cy="845169"/>
          </a:xfrm>
          <a:prstGeom prst="rect">
            <a:avLst/>
          </a:prstGeom>
        </p:spPr>
      </p:pic>
      <p:pic>
        <p:nvPicPr>
          <p:cNvPr id="10" name="Picture 9">
            <a:extLst>
              <a:ext uri="{FF2B5EF4-FFF2-40B4-BE49-F238E27FC236}">
                <a16:creationId xmlns:a16="http://schemas.microsoft.com/office/drawing/2014/main" id="{86ECFD2B-0796-4B19-B62B-564C89039F3D}"/>
              </a:ext>
            </a:extLst>
          </p:cNvPr>
          <p:cNvPicPr>
            <a:picLocks noChangeAspect="1"/>
          </p:cNvPicPr>
          <p:nvPr/>
        </p:nvPicPr>
        <p:blipFill>
          <a:blip r:embed="rId10"/>
          <a:stretch>
            <a:fillRect/>
          </a:stretch>
        </p:blipFill>
        <p:spPr>
          <a:xfrm>
            <a:off x="4590502" y="1774954"/>
            <a:ext cx="1095392" cy="828448"/>
          </a:xfrm>
          <a:prstGeom prst="rect">
            <a:avLst/>
          </a:prstGeom>
        </p:spPr>
      </p:pic>
      <p:pic>
        <p:nvPicPr>
          <p:cNvPr id="11" name="Picture 10">
            <a:extLst>
              <a:ext uri="{FF2B5EF4-FFF2-40B4-BE49-F238E27FC236}">
                <a16:creationId xmlns:a16="http://schemas.microsoft.com/office/drawing/2014/main" id="{A9E45F65-F3E2-4B70-BD47-458593D107AA}"/>
              </a:ext>
            </a:extLst>
          </p:cNvPr>
          <p:cNvPicPr>
            <a:picLocks noChangeAspect="1"/>
          </p:cNvPicPr>
          <p:nvPr/>
        </p:nvPicPr>
        <p:blipFill>
          <a:blip r:embed="rId11"/>
          <a:stretch>
            <a:fillRect/>
          </a:stretch>
        </p:blipFill>
        <p:spPr>
          <a:xfrm>
            <a:off x="3213737" y="2813044"/>
            <a:ext cx="1102786" cy="906399"/>
          </a:xfrm>
          <a:prstGeom prst="rect">
            <a:avLst/>
          </a:prstGeom>
        </p:spPr>
      </p:pic>
      <p:pic>
        <p:nvPicPr>
          <p:cNvPr id="12" name="Picture 11">
            <a:extLst>
              <a:ext uri="{FF2B5EF4-FFF2-40B4-BE49-F238E27FC236}">
                <a16:creationId xmlns:a16="http://schemas.microsoft.com/office/drawing/2014/main" id="{2D05821F-5D8B-4824-BEC7-E84B27EB8727}"/>
              </a:ext>
            </a:extLst>
          </p:cNvPr>
          <p:cNvPicPr>
            <a:picLocks noChangeAspect="1"/>
          </p:cNvPicPr>
          <p:nvPr/>
        </p:nvPicPr>
        <p:blipFill>
          <a:blip r:embed="rId12"/>
          <a:stretch>
            <a:fillRect/>
          </a:stretch>
        </p:blipFill>
        <p:spPr>
          <a:xfrm>
            <a:off x="4608695" y="2819705"/>
            <a:ext cx="1109126" cy="845168"/>
          </a:xfrm>
          <a:prstGeom prst="rect">
            <a:avLst/>
          </a:prstGeom>
        </p:spPr>
      </p:pic>
      <p:pic>
        <p:nvPicPr>
          <p:cNvPr id="13" name="Picture 12">
            <a:extLst>
              <a:ext uri="{FF2B5EF4-FFF2-40B4-BE49-F238E27FC236}">
                <a16:creationId xmlns:a16="http://schemas.microsoft.com/office/drawing/2014/main" id="{8B9B48CD-BC50-4431-BB39-4C4E679C056E}"/>
              </a:ext>
            </a:extLst>
          </p:cNvPr>
          <p:cNvPicPr>
            <a:picLocks noChangeAspect="1"/>
          </p:cNvPicPr>
          <p:nvPr/>
        </p:nvPicPr>
        <p:blipFill>
          <a:blip r:embed="rId13"/>
          <a:stretch>
            <a:fillRect/>
          </a:stretch>
        </p:blipFill>
        <p:spPr>
          <a:xfrm>
            <a:off x="3161986" y="1734598"/>
            <a:ext cx="1146550" cy="909159"/>
          </a:xfrm>
          <a:prstGeom prst="rect">
            <a:avLst/>
          </a:prstGeom>
        </p:spPr>
      </p:pic>
      <p:pic>
        <p:nvPicPr>
          <p:cNvPr id="14" name="Picture 13">
            <a:extLst>
              <a:ext uri="{FF2B5EF4-FFF2-40B4-BE49-F238E27FC236}">
                <a16:creationId xmlns:a16="http://schemas.microsoft.com/office/drawing/2014/main" id="{D7DA7B69-8B9F-4B12-9BAF-C0AE0FE059D0}"/>
              </a:ext>
            </a:extLst>
          </p:cNvPr>
          <p:cNvPicPr>
            <a:picLocks noChangeAspect="1"/>
          </p:cNvPicPr>
          <p:nvPr/>
        </p:nvPicPr>
        <p:blipFill>
          <a:blip r:embed="rId14"/>
          <a:stretch>
            <a:fillRect/>
          </a:stretch>
        </p:blipFill>
        <p:spPr>
          <a:xfrm>
            <a:off x="6164050" y="1722637"/>
            <a:ext cx="1095392" cy="831943"/>
          </a:xfrm>
          <a:prstGeom prst="rect">
            <a:avLst/>
          </a:prstGeom>
        </p:spPr>
      </p:pic>
      <p:pic>
        <p:nvPicPr>
          <p:cNvPr id="15" name="Picture 14">
            <a:extLst>
              <a:ext uri="{FF2B5EF4-FFF2-40B4-BE49-F238E27FC236}">
                <a16:creationId xmlns:a16="http://schemas.microsoft.com/office/drawing/2014/main" id="{9713CC2E-FA31-4022-9834-5687A8FABB69}"/>
              </a:ext>
            </a:extLst>
          </p:cNvPr>
          <p:cNvPicPr>
            <a:picLocks noChangeAspect="1"/>
          </p:cNvPicPr>
          <p:nvPr/>
        </p:nvPicPr>
        <p:blipFill>
          <a:blip r:embed="rId15"/>
          <a:stretch>
            <a:fillRect/>
          </a:stretch>
        </p:blipFill>
        <p:spPr>
          <a:xfrm>
            <a:off x="7490952" y="1726131"/>
            <a:ext cx="1251487" cy="828449"/>
          </a:xfrm>
          <a:prstGeom prst="rect">
            <a:avLst/>
          </a:prstGeom>
        </p:spPr>
      </p:pic>
      <p:pic>
        <p:nvPicPr>
          <p:cNvPr id="16" name="Picture 15">
            <a:extLst>
              <a:ext uri="{FF2B5EF4-FFF2-40B4-BE49-F238E27FC236}">
                <a16:creationId xmlns:a16="http://schemas.microsoft.com/office/drawing/2014/main" id="{02112517-3248-448F-B8E8-D701310BA837}"/>
              </a:ext>
            </a:extLst>
          </p:cNvPr>
          <p:cNvPicPr>
            <a:picLocks noChangeAspect="1"/>
          </p:cNvPicPr>
          <p:nvPr/>
        </p:nvPicPr>
        <p:blipFill>
          <a:blip r:embed="rId16"/>
          <a:stretch>
            <a:fillRect/>
          </a:stretch>
        </p:blipFill>
        <p:spPr>
          <a:xfrm>
            <a:off x="6148944" y="2885385"/>
            <a:ext cx="1246987" cy="828448"/>
          </a:xfrm>
          <a:prstGeom prst="rect">
            <a:avLst/>
          </a:prstGeom>
        </p:spPr>
      </p:pic>
      <p:pic>
        <p:nvPicPr>
          <p:cNvPr id="17" name="Picture 16">
            <a:extLst>
              <a:ext uri="{FF2B5EF4-FFF2-40B4-BE49-F238E27FC236}">
                <a16:creationId xmlns:a16="http://schemas.microsoft.com/office/drawing/2014/main" id="{D4776EEB-736F-4A31-B2AF-7A9018A994D3}"/>
              </a:ext>
            </a:extLst>
          </p:cNvPr>
          <p:cNvPicPr>
            <a:picLocks noChangeAspect="1"/>
          </p:cNvPicPr>
          <p:nvPr/>
        </p:nvPicPr>
        <p:blipFill>
          <a:blip r:embed="rId17"/>
          <a:stretch>
            <a:fillRect/>
          </a:stretch>
        </p:blipFill>
        <p:spPr>
          <a:xfrm>
            <a:off x="7630546" y="2849685"/>
            <a:ext cx="1111893" cy="868112"/>
          </a:xfrm>
          <a:prstGeom prst="rect">
            <a:avLst/>
          </a:prstGeom>
        </p:spPr>
      </p:pic>
      <p:pic>
        <p:nvPicPr>
          <p:cNvPr id="18" name="Picture 17">
            <a:extLst>
              <a:ext uri="{FF2B5EF4-FFF2-40B4-BE49-F238E27FC236}">
                <a16:creationId xmlns:a16="http://schemas.microsoft.com/office/drawing/2014/main" id="{7671BB5E-008B-4771-9F4D-5340A6274CE6}"/>
              </a:ext>
            </a:extLst>
          </p:cNvPr>
          <p:cNvPicPr>
            <a:picLocks noChangeAspect="1"/>
          </p:cNvPicPr>
          <p:nvPr/>
        </p:nvPicPr>
        <p:blipFill>
          <a:blip r:embed="rId18"/>
          <a:stretch>
            <a:fillRect/>
          </a:stretch>
        </p:blipFill>
        <p:spPr>
          <a:xfrm>
            <a:off x="6246614" y="3861911"/>
            <a:ext cx="1212212" cy="909159"/>
          </a:xfrm>
          <a:prstGeom prst="rect">
            <a:avLst/>
          </a:prstGeom>
        </p:spPr>
      </p:pic>
      <p:sp>
        <p:nvSpPr>
          <p:cNvPr id="19" name="Rectangle 18">
            <a:extLst>
              <a:ext uri="{FF2B5EF4-FFF2-40B4-BE49-F238E27FC236}">
                <a16:creationId xmlns:a16="http://schemas.microsoft.com/office/drawing/2014/main" id="{4D0317AE-065B-48A0-8DED-1B30977BB294}"/>
              </a:ext>
            </a:extLst>
          </p:cNvPr>
          <p:cNvSpPr/>
          <p:nvPr/>
        </p:nvSpPr>
        <p:spPr>
          <a:xfrm>
            <a:off x="179512" y="1491630"/>
            <a:ext cx="2687682" cy="338437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658A3DE-DDC2-4FA3-B7F2-5A131C057DD4}"/>
              </a:ext>
            </a:extLst>
          </p:cNvPr>
          <p:cNvSpPr/>
          <p:nvPr/>
        </p:nvSpPr>
        <p:spPr>
          <a:xfrm>
            <a:off x="3099659" y="1491630"/>
            <a:ext cx="2839729" cy="3384376"/>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8F4AF71-0BAC-4472-B673-A93D7F45A823}"/>
              </a:ext>
            </a:extLst>
          </p:cNvPr>
          <p:cNvSpPr/>
          <p:nvPr/>
        </p:nvSpPr>
        <p:spPr>
          <a:xfrm>
            <a:off x="6073492" y="1458533"/>
            <a:ext cx="2709254" cy="341747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66F6DD2E-638A-4D2C-8554-4220A7A3A372}"/>
              </a:ext>
            </a:extLst>
          </p:cNvPr>
          <p:cNvSpPr txBox="1"/>
          <p:nvPr/>
        </p:nvSpPr>
        <p:spPr>
          <a:xfrm>
            <a:off x="1597502" y="4170345"/>
            <a:ext cx="1183854" cy="338554"/>
          </a:xfrm>
          <a:prstGeom prst="rect">
            <a:avLst/>
          </a:prstGeom>
          <a:noFill/>
        </p:spPr>
        <p:txBody>
          <a:bodyPr wrap="square" rtlCol="0">
            <a:spAutoFit/>
          </a:bodyPr>
          <a:lstStyle/>
          <a:p>
            <a:r>
              <a:rPr lang="en-GB" sz="1600" b="1" dirty="0">
                <a:latin typeface="Comic Sans MS" panose="030F0702030302020204" pitchFamily="66" charset="0"/>
              </a:rPr>
              <a:t>dry &amp; hot</a:t>
            </a:r>
          </a:p>
        </p:txBody>
      </p:sp>
      <p:sp>
        <p:nvSpPr>
          <p:cNvPr id="24" name="TextBox 23">
            <a:extLst>
              <a:ext uri="{FF2B5EF4-FFF2-40B4-BE49-F238E27FC236}">
                <a16:creationId xmlns:a16="http://schemas.microsoft.com/office/drawing/2014/main" id="{16F14637-9F86-443D-8EDB-517A9305CFE6}"/>
              </a:ext>
            </a:extLst>
          </p:cNvPr>
          <p:cNvSpPr txBox="1"/>
          <p:nvPr/>
        </p:nvSpPr>
        <p:spPr>
          <a:xfrm>
            <a:off x="3190950" y="4093866"/>
            <a:ext cx="1372596" cy="338554"/>
          </a:xfrm>
          <a:prstGeom prst="rect">
            <a:avLst/>
          </a:prstGeom>
          <a:noFill/>
        </p:spPr>
        <p:txBody>
          <a:bodyPr wrap="square" rtlCol="0">
            <a:spAutoFit/>
          </a:bodyPr>
          <a:lstStyle/>
          <a:p>
            <a:r>
              <a:rPr lang="en-GB" sz="1600" b="1" dirty="0">
                <a:latin typeface="Comic Sans MS" panose="030F0702030302020204" pitchFamily="66" charset="0"/>
              </a:rPr>
              <a:t>warm &amp; wet </a:t>
            </a:r>
          </a:p>
        </p:txBody>
      </p:sp>
      <p:sp>
        <p:nvSpPr>
          <p:cNvPr id="25" name="TextBox 24">
            <a:extLst>
              <a:ext uri="{FF2B5EF4-FFF2-40B4-BE49-F238E27FC236}">
                <a16:creationId xmlns:a16="http://schemas.microsoft.com/office/drawing/2014/main" id="{93ED64D1-BDFE-4CD7-9FB2-18BF4BC7DB6F}"/>
              </a:ext>
            </a:extLst>
          </p:cNvPr>
          <p:cNvSpPr txBox="1"/>
          <p:nvPr/>
        </p:nvSpPr>
        <p:spPr>
          <a:xfrm>
            <a:off x="7755106" y="4093866"/>
            <a:ext cx="757878" cy="338554"/>
          </a:xfrm>
          <a:prstGeom prst="rect">
            <a:avLst/>
          </a:prstGeom>
          <a:noFill/>
        </p:spPr>
        <p:txBody>
          <a:bodyPr wrap="square" rtlCol="0">
            <a:spAutoFit/>
          </a:bodyPr>
          <a:lstStyle/>
          <a:p>
            <a:r>
              <a:rPr lang="en-GB" sz="1600" b="1" dirty="0">
                <a:latin typeface="Comic Sans MS" panose="030F0702030302020204" pitchFamily="66" charset="0"/>
              </a:rPr>
              <a:t>cold</a:t>
            </a:r>
          </a:p>
        </p:txBody>
      </p:sp>
    </p:spTree>
    <p:extLst>
      <p:ext uri="{BB962C8B-B14F-4D97-AF65-F5344CB8AC3E}">
        <p14:creationId xmlns:p14="http://schemas.microsoft.com/office/powerpoint/2010/main" val="15311832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59E877B2-F4E5-4FC0-9E61-95604962F5C6}"/>
              </a:ext>
            </a:extLst>
          </p:cNvPr>
          <p:cNvSpPr txBox="1"/>
          <p:nvPr/>
        </p:nvSpPr>
        <p:spPr>
          <a:xfrm>
            <a:off x="323528" y="136207"/>
            <a:ext cx="8496944" cy="4801314"/>
          </a:xfrm>
          <a:prstGeom prst="rect">
            <a:avLst/>
          </a:prstGeom>
          <a:noFill/>
        </p:spPr>
        <p:txBody>
          <a:bodyPr wrap="square">
            <a:spAutoFit/>
          </a:bodyPr>
          <a:lstStyle/>
          <a:p>
            <a:pPr algn="ctr"/>
            <a:r>
              <a:rPr lang="en-GB" b="1" u="sng" dirty="0">
                <a:latin typeface="Comic Sans MS" panose="030F0702030302020204" pitchFamily="66" charset="0"/>
              </a:rPr>
              <a:t>Carnivorous plants: the meat-eaters of the plant world</a:t>
            </a:r>
          </a:p>
          <a:p>
            <a:pPr algn="just"/>
            <a:endParaRPr lang="en-GB" sz="1600" b="0" i="0" dirty="0">
              <a:solidFill>
                <a:srgbClr val="333333"/>
              </a:solidFill>
              <a:effectLst/>
              <a:latin typeface="Comic Sans MS" panose="030F0702030302020204" pitchFamily="66" charset="0"/>
            </a:endParaRPr>
          </a:p>
          <a:p>
            <a:pPr algn="just"/>
            <a:r>
              <a:rPr lang="en-GB" sz="1600" b="0" i="0" dirty="0">
                <a:solidFill>
                  <a:srgbClr val="333333"/>
                </a:solidFill>
                <a:effectLst/>
                <a:latin typeface="Comic Sans MS" panose="030F0702030302020204" pitchFamily="66" charset="0"/>
              </a:rPr>
              <a:t>Carnivorous plants have developed a terrific array of weird and wonderful adaptations that help them flourish in nutrient-poor environments such as bogs, swamps, watercourses, sandy and rocky sites. They have roots but usually live where the soil doesn’t have many nutrients. </a:t>
            </a:r>
          </a:p>
          <a:p>
            <a:pPr algn="just"/>
            <a:r>
              <a:rPr lang="en-GB" sz="1600" b="0" i="0" dirty="0">
                <a:solidFill>
                  <a:srgbClr val="333333"/>
                </a:solidFill>
                <a:effectLst/>
                <a:latin typeface="Comic Sans MS" panose="030F0702030302020204" pitchFamily="66" charset="0"/>
              </a:rPr>
              <a:t>Being carniv</a:t>
            </a:r>
            <a:r>
              <a:rPr lang="en-GB" sz="1600" dirty="0">
                <a:solidFill>
                  <a:srgbClr val="333333"/>
                </a:solidFill>
                <a:latin typeface="Comic Sans MS" panose="030F0702030302020204" pitchFamily="66" charset="0"/>
              </a:rPr>
              <a:t>orous, </a:t>
            </a:r>
            <a:r>
              <a:rPr lang="en-GB" sz="1600" b="0" i="0" dirty="0">
                <a:solidFill>
                  <a:srgbClr val="333333"/>
                </a:solidFill>
                <a:effectLst/>
                <a:latin typeface="Comic Sans MS" panose="030F0702030302020204" pitchFamily="66" charset="0"/>
              </a:rPr>
              <a:t>therefore is an adaptation that allows these plants  to survive where nutrients are scarce.  </a:t>
            </a:r>
            <a:r>
              <a:rPr lang="en-GB" sz="1600" dirty="0">
                <a:solidFill>
                  <a:srgbClr val="333333"/>
                </a:solidFill>
                <a:latin typeface="Comic Sans MS" panose="030F0702030302020204" pitchFamily="66" charset="0"/>
              </a:rPr>
              <a:t>T</a:t>
            </a:r>
            <a:r>
              <a:rPr lang="en-GB" sz="1600" b="0" i="0" dirty="0">
                <a:solidFill>
                  <a:srgbClr val="333333"/>
                </a:solidFill>
                <a:effectLst/>
                <a:latin typeface="Comic Sans MS" panose="030F0702030302020204" pitchFamily="66" charset="0"/>
              </a:rPr>
              <a:t>hese plants make the most of all available resources as </a:t>
            </a:r>
            <a:r>
              <a:rPr lang="en-GB" sz="1600" dirty="0">
                <a:solidFill>
                  <a:srgbClr val="333333"/>
                </a:solidFill>
                <a:latin typeface="Comic Sans MS" panose="030F0702030302020204" pitchFamily="66" charset="0"/>
              </a:rPr>
              <a:t>they are </a:t>
            </a:r>
            <a:r>
              <a:rPr lang="en-GB" sz="1600" b="0" i="0" dirty="0">
                <a:solidFill>
                  <a:srgbClr val="333333"/>
                </a:solidFill>
                <a:effectLst/>
                <a:latin typeface="Comic Sans MS" panose="030F0702030302020204" pitchFamily="66" charset="0"/>
              </a:rPr>
              <a:t>able to supplement the available nutrients by capturing and digesting insects and sometimes small animals.</a:t>
            </a:r>
          </a:p>
          <a:p>
            <a:pPr algn="just"/>
            <a:endParaRPr lang="en-GB" sz="1600" u="sng" dirty="0">
              <a:solidFill>
                <a:srgbClr val="333333"/>
              </a:solidFill>
              <a:latin typeface="Comic Sans MS" panose="030F0702030302020204" pitchFamily="66" charset="0"/>
            </a:endParaRPr>
          </a:p>
          <a:p>
            <a:pPr algn="just"/>
            <a:r>
              <a:rPr lang="en-GB" sz="1600" b="1" u="sng" dirty="0">
                <a:solidFill>
                  <a:srgbClr val="333333"/>
                </a:solidFill>
                <a:latin typeface="Comic Sans MS" panose="030F0702030302020204" pitchFamily="66" charset="0"/>
              </a:rPr>
              <a:t>Activity: Research the different habitats that carnivorous plants live and ways in which they capture their prey </a:t>
            </a:r>
          </a:p>
          <a:p>
            <a:pPr algn="just"/>
            <a:endParaRPr lang="en-GB" sz="1600" b="1" u="sng" dirty="0">
              <a:solidFill>
                <a:srgbClr val="333333"/>
              </a:solidFill>
              <a:latin typeface="Comic Sans MS" panose="030F0702030302020204" pitchFamily="66" charset="0"/>
            </a:endParaRPr>
          </a:p>
          <a:p>
            <a:pPr algn="just"/>
            <a:r>
              <a:rPr lang="en-GB" sz="1600" i="1" dirty="0">
                <a:solidFill>
                  <a:srgbClr val="333333"/>
                </a:solidFill>
                <a:latin typeface="Comic Sans MS" panose="030F0702030302020204" pitchFamily="66" charset="0"/>
              </a:rPr>
              <a:t>There are five methods: pitfall, adhesive, snap, snare and suction. There are over 450 different species of carnivorous plants and they can be found on every continent apart from Antarctica.  In particular, carnivorous plants are most common in North America, south-eastern Asia and Australia. As they live in areas where other plants might not find enough nutrients, they are often found in some unusual places.</a:t>
            </a:r>
            <a:endParaRPr lang="en-GB" sz="1600" i="1" dirty="0">
              <a:latin typeface="Comic Sans MS" panose="030F0702030302020204" pitchFamily="66" charset="0"/>
            </a:endParaRPr>
          </a:p>
        </p:txBody>
      </p:sp>
    </p:spTree>
    <p:extLst>
      <p:ext uri="{BB962C8B-B14F-4D97-AF65-F5344CB8AC3E}">
        <p14:creationId xmlns:p14="http://schemas.microsoft.com/office/powerpoint/2010/main" val="7575960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411510"/>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4" name="TextBox 3">
            <a:extLst>
              <a:ext uri="{FF2B5EF4-FFF2-40B4-BE49-F238E27FC236}">
                <a16:creationId xmlns:a16="http://schemas.microsoft.com/office/drawing/2014/main" id="{01FD2798-26F8-41A4-9B0E-FFE6C1D957D6}"/>
              </a:ext>
            </a:extLst>
          </p:cNvPr>
          <p:cNvSpPr txBox="1"/>
          <p:nvPr/>
        </p:nvSpPr>
        <p:spPr>
          <a:xfrm>
            <a:off x="359532" y="411510"/>
            <a:ext cx="8424936" cy="5170646"/>
          </a:xfrm>
          <a:prstGeom prst="rect">
            <a:avLst/>
          </a:prstGeom>
          <a:noFill/>
        </p:spPr>
        <p:txBody>
          <a:bodyPr wrap="square" rtlCol="0">
            <a:spAutoFit/>
          </a:bodyPr>
          <a:lstStyle/>
          <a:p>
            <a:r>
              <a:rPr lang="en-GB" sz="1600" u="sng" dirty="0">
                <a:latin typeface="Comic Sans MS" panose="030F0702030302020204" pitchFamily="66" charset="0"/>
              </a:rPr>
              <a:t>Links to resources for examples of how some plants and animals have adapted to their habitat:</a:t>
            </a:r>
          </a:p>
          <a:p>
            <a:r>
              <a:rPr lang="en-GB" sz="1400" dirty="0">
                <a:latin typeface="Comic Sans MS" panose="030F0702030302020204" pitchFamily="66" charset="0"/>
                <a:hlinkClick r:id="rId4"/>
              </a:rPr>
              <a:t>Season 2 issue 6: Koala - Twig Science Reporter</a:t>
            </a:r>
            <a:r>
              <a:rPr lang="en-GB" sz="1400" dirty="0">
                <a:latin typeface="Comic Sans MS" panose="030F0702030302020204" pitchFamily="66" charset="0"/>
              </a:rPr>
              <a:t>  - Koalas eat leaves poisonous to most animals but have adapted so that they can digest them</a:t>
            </a:r>
          </a:p>
          <a:p>
            <a:endParaRPr lang="en-GB" sz="1400" dirty="0">
              <a:latin typeface="Comic Sans MS" panose="030F0702030302020204" pitchFamily="66" charset="0"/>
              <a:hlinkClick r:id="rId5"/>
            </a:endParaRPr>
          </a:p>
          <a:p>
            <a:r>
              <a:rPr lang="en-GB" sz="1400" dirty="0">
                <a:latin typeface="Comic Sans MS" panose="030F0702030302020204" pitchFamily="66" charset="0"/>
                <a:hlinkClick r:id="rId5"/>
              </a:rPr>
              <a:t>Season 2 issue 11: Great grey owl - Twig Science Reporter</a:t>
            </a:r>
            <a:r>
              <a:rPr lang="en-GB" sz="1400" dirty="0">
                <a:latin typeface="Comic Sans MS" panose="030F0702030302020204" pitchFamily="66" charset="0"/>
              </a:rPr>
              <a:t> how the great grey owl‘s hunting abilities allow it to stay well fed in winter</a:t>
            </a:r>
          </a:p>
          <a:p>
            <a:endParaRPr lang="en-GB" sz="1400" dirty="0">
              <a:latin typeface="Comic Sans MS" panose="030F0702030302020204" pitchFamily="66" charset="0"/>
              <a:hlinkClick r:id="rId3"/>
            </a:endParaRPr>
          </a:p>
          <a:p>
            <a:r>
              <a:rPr lang="en-GB" sz="1400" dirty="0">
                <a:latin typeface="Comic Sans MS" panose="030F0702030302020204" pitchFamily="66" charset="0"/>
                <a:hlinkClick r:id="rId3"/>
              </a:rPr>
              <a:t>https://www.twigsciencereporter.com/fact-pack/5-facts-about-plant-adaptations/ </a:t>
            </a:r>
            <a:r>
              <a:rPr lang="en-GB" sz="1400" dirty="0">
                <a:latin typeface="Comic Sans MS" panose="030F0702030302020204" pitchFamily="66" charset="0"/>
              </a:rPr>
              <a:t>  how </a:t>
            </a:r>
            <a:r>
              <a:rPr lang="en-GB" sz="1400" b="0" i="0" dirty="0">
                <a:solidFill>
                  <a:srgbClr val="3E3E3E"/>
                </a:solidFill>
                <a:effectLst/>
                <a:latin typeface="Comic Sans MS" panose="030F0702030302020204" pitchFamily="66" charset="0"/>
              </a:rPr>
              <a:t>plants have adapted to survive in certain environments e.g. Plants that grow in very cold weather often grow close to the ground, helping them to avoid freezing winds and blasts of snow</a:t>
            </a:r>
          </a:p>
          <a:p>
            <a:endParaRPr lang="en-GB" sz="1400" dirty="0">
              <a:solidFill>
                <a:srgbClr val="3E3E3E"/>
              </a:solidFill>
              <a:latin typeface="Comic Sans MS" panose="030F0702030302020204" pitchFamily="66" charset="0"/>
            </a:endParaRPr>
          </a:p>
          <a:p>
            <a:pPr marL="0" indent="0">
              <a:buNone/>
            </a:pPr>
            <a:r>
              <a:rPr lang="en-GB" sz="1400" dirty="0">
                <a:latin typeface="Comic Sans MS" panose="030F0702030302020204" pitchFamily="66" charset="0"/>
                <a:hlinkClick r:id="rId3"/>
              </a:rPr>
              <a:t>https://www.twigsciencereporter.com/video/pebble-toad/ </a:t>
            </a:r>
            <a:r>
              <a:rPr lang="en-GB" sz="1400" dirty="0">
                <a:latin typeface="Comic Sans MS" panose="030F0702030302020204" pitchFamily="66" charset="0"/>
              </a:rPr>
              <a:t>as the pebble toad can’t hop, it moves slowly so is vulnerable to predators.  It has adapted to escape predators by rolling itself up into a ball</a:t>
            </a:r>
          </a:p>
          <a:p>
            <a:pPr marL="0" indent="0">
              <a:buNone/>
            </a:pPr>
            <a:r>
              <a:rPr lang="en-GB" sz="1400" dirty="0">
                <a:latin typeface="Comic Sans MS" panose="030F0702030302020204" pitchFamily="66" charset="0"/>
                <a:hlinkClick r:id="rId6"/>
              </a:rPr>
              <a:t>https://www.twigsciencereporter.com/news-update/climate-change-threatens-cacti-sucking-up-air-pollution-weather-sensors-inspired-by-dandelions/</a:t>
            </a:r>
            <a:r>
              <a:rPr lang="en-GB" sz="1400" dirty="0">
                <a:latin typeface="Comic Sans MS" panose="030F0702030302020204" pitchFamily="66" charset="0"/>
              </a:rPr>
              <a:t>    how cacti have adapted to growing in the desert and how climate change is threatening their survival</a:t>
            </a:r>
          </a:p>
          <a:p>
            <a:endParaRPr lang="en-GB" sz="1400" dirty="0">
              <a:latin typeface="Comic Sans MS" panose="030F0702030302020204" pitchFamily="66" charset="0"/>
              <a:hlinkClick r:id="rId7"/>
            </a:endParaRPr>
          </a:p>
          <a:p>
            <a:r>
              <a:rPr lang="en-GB" sz="1400" dirty="0">
                <a:latin typeface="Comic Sans MS" panose="030F0702030302020204" pitchFamily="66" charset="0"/>
                <a:hlinkClick r:id="rId7"/>
              </a:rPr>
              <a:t>Video: Hovering hummingbirds I​ Reach </a:t>
            </a:r>
            <a:r>
              <a:rPr lang="en-GB" sz="1400" dirty="0" err="1">
                <a:latin typeface="Comic Sans MS" panose="030F0702030302020204" pitchFamily="66" charset="0"/>
                <a:hlinkClick r:id="rId7"/>
              </a:rPr>
              <a:t>Ou</a:t>
            </a:r>
            <a:r>
              <a:rPr lang="en-GB" sz="1400" dirty="0">
                <a:latin typeface="Comic Sans MS" panose="030F0702030302020204" pitchFamily="66" charset="0"/>
                <a:hlinkClick r:id="rId7"/>
              </a:rPr>
              <a:t>​t​ Reporter - Twig Science Reporter</a:t>
            </a:r>
            <a:r>
              <a:rPr lang="en-GB" sz="1400" dirty="0">
                <a:latin typeface="Comic Sans MS" panose="030F0702030302020204" pitchFamily="66" charset="0"/>
              </a:rPr>
              <a:t> Humming birds’ ability to hover allows them to drink nectar from flower</a:t>
            </a:r>
            <a:endParaRPr lang="en-GB" sz="1400" dirty="0">
              <a:latin typeface="Comic Sans MS" panose="030F0702030302020204" pitchFamily="66" charset="0"/>
              <a:hlinkClick r:id="rId3"/>
            </a:endParaRPr>
          </a:p>
          <a:p>
            <a:pPr marL="0" indent="0">
              <a:buNone/>
            </a:pPr>
            <a:endParaRPr lang="en-GB" sz="1600" dirty="0">
              <a:latin typeface="Comic Sans MS" panose="030F0702030302020204" pitchFamily="66" charset="0"/>
              <a:hlinkClick r:id="rId3"/>
            </a:endParaRPr>
          </a:p>
          <a:p>
            <a:pPr marL="0" indent="0">
              <a:buNone/>
            </a:pPr>
            <a:endParaRPr lang="en-GB" sz="1600" dirty="0">
              <a:latin typeface="Comic Sans MS" panose="030F0702030302020204" pitchFamily="66" charset="0"/>
            </a:endParaRPr>
          </a:p>
        </p:txBody>
      </p:sp>
    </p:spTree>
    <p:extLst>
      <p:ext uri="{BB962C8B-B14F-4D97-AF65-F5344CB8AC3E}">
        <p14:creationId xmlns:p14="http://schemas.microsoft.com/office/powerpoint/2010/main" val="34301871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D6EDCB2-09A1-46AF-8552-15711447D27B}"/>
              </a:ext>
            </a:extLst>
          </p:cNvPr>
          <p:cNvSpPr txBox="1"/>
          <p:nvPr/>
        </p:nvSpPr>
        <p:spPr>
          <a:xfrm>
            <a:off x="395536" y="124926"/>
            <a:ext cx="8352928" cy="4339650"/>
          </a:xfrm>
          <a:prstGeom prst="rect">
            <a:avLst/>
          </a:prstGeom>
          <a:noFill/>
        </p:spPr>
        <p:txBody>
          <a:bodyPr wrap="square" rtlCol="0">
            <a:spAutoFit/>
          </a:bodyPr>
          <a:lstStyle/>
          <a:p>
            <a:pPr algn="ctr"/>
            <a:r>
              <a:rPr lang="en-GB" b="1" u="sng" dirty="0">
                <a:latin typeface="Comic Sans MS" panose="030F0702030302020204" pitchFamily="66" charset="0"/>
              </a:rPr>
              <a:t>Activity: Extinct Animals</a:t>
            </a:r>
          </a:p>
          <a:p>
            <a:pPr algn="ctr"/>
            <a:endParaRPr lang="en-GB" b="1" u="sng" dirty="0">
              <a:latin typeface="Comic Sans MS" panose="030F0702030302020204" pitchFamily="66" charset="0"/>
            </a:endParaRPr>
          </a:p>
          <a:p>
            <a:pPr algn="just"/>
            <a:r>
              <a:rPr lang="en-GB" sz="1600" dirty="0">
                <a:latin typeface="Comic Sans MS" panose="030F0702030302020204" pitchFamily="66" charset="0"/>
              </a:rPr>
              <a:t>The fossil record tells us that there have been at least five times in the history of the Earth that there have been mass extinctions due to natural causes (e.g. meteors, volcanic eruptions). The one involving the extinction of the dinosaurs is probably the one that people are most aware of.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We are now in what scientists are calling the sixth mass extinction which is mainly being caused by human activity.</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Discuss what humans do or can do to cause animals or plants to become endangered or even extinct (e.g. hunting, poaching, things that are causing the climate to change, pollution, destroy habitats (e.g. deforestation), introduce invasive species etc.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Ask the children to carry out research about an extinct species and try to identify the reasons why it became extinct, and try to link it to any physical or behavioural </a:t>
            </a:r>
          </a:p>
          <a:p>
            <a:pPr algn="just"/>
            <a:r>
              <a:rPr lang="en-GB" sz="1600" dirty="0">
                <a:latin typeface="Comic Sans MS" panose="030F0702030302020204" pitchFamily="66" charset="0"/>
              </a:rPr>
              <a:t>adaptations. </a:t>
            </a:r>
          </a:p>
        </p:txBody>
      </p:sp>
    </p:spTree>
    <p:extLst>
      <p:ext uri="{BB962C8B-B14F-4D97-AF65-F5344CB8AC3E}">
        <p14:creationId xmlns:p14="http://schemas.microsoft.com/office/powerpoint/2010/main" val="1513754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7164BB-3BE8-5565-B20E-AA889856EF83}"/>
              </a:ext>
            </a:extLst>
          </p:cNvPr>
          <p:cNvSpPr txBox="1"/>
          <p:nvPr/>
        </p:nvSpPr>
        <p:spPr>
          <a:xfrm>
            <a:off x="2627784" y="155704"/>
            <a:ext cx="6241364" cy="4832092"/>
          </a:xfrm>
          <a:prstGeom prst="rect">
            <a:avLst/>
          </a:prstGeom>
          <a:noFill/>
        </p:spPr>
        <p:txBody>
          <a:bodyPr wrap="square">
            <a:spAutoFit/>
          </a:bodyPr>
          <a:lstStyle/>
          <a:p>
            <a:pPr algn="just"/>
            <a:r>
              <a:rPr lang="en-GB" sz="1400" dirty="0">
                <a:latin typeface="Comic Sans MS" panose="030F0702030302020204" pitchFamily="66" charset="0"/>
              </a:rPr>
              <a:t>The Dodo was a bird well adapted for its habitat; </a:t>
            </a:r>
            <a:r>
              <a:rPr lang="en-GB" sz="1400" dirty="0">
                <a:solidFill>
                  <a:srgbClr val="202122"/>
                </a:solidFill>
                <a:latin typeface="Comic Sans MS" panose="030F0702030302020204" pitchFamily="66" charset="0"/>
              </a:rPr>
              <a:t>it </a:t>
            </a:r>
            <a:r>
              <a:rPr lang="en-GB" sz="1400" b="0" dirty="0">
                <a:solidFill>
                  <a:srgbClr val="202122"/>
                </a:solidFill>
                <a:effectLst/>
                <a:latin typeface="Comic Sans MS" panose="030F0702030302020204" pitchFamily="66" charset="0"/>
              </a:rPr>
              <a:t>lived in the woods in the coastal areas of Mauritius. </a:t>
            </a:r>
          </a:p>
          <a:p>
            <a:pPr algn="just"/>
            <a:r>
              <a:rPr lang="en-GB" sz="1400" dirty="0">
                <a:solidFill>
                  <a:srgbClr val="202122"/>
                </a:solidFill>
                <a:latin typeface="Comic Sans MS" panose="030F0702030302020204" pitchFamily="66" charset="0"/>
              </a:rPr>
              <a:t>Scientists have s</a:t>
            </a:r>
            <a:r>
              <a:rPr lang="en-GB" sz="1400" b="0" dirty="0">
                <a:solidFill>
                  <a:srgbClr val="202122"/>
                </a:solidFill>
                <a:effectLst/>
                <a:latin typeface="Comic Sans MS" panose="030F0702030302020204" pitchFamily="66" charset="0"/>
              </a:rPr>
              <a:t>tudied the bones of the legs, and believe the Dodo could run quite fast; it’s legs were robust and strong </a:t>
            </a:r>
            <a:r>
              <a:rPr lang="en-GB" sz="1400" dirty="0">
                <a:solidFill>
                  <a:srgbClr val="202122"/>
                </a:solidFill>
                <a:latin typeface="Comic Sans MS" panose="030F0702030302020204" pitchFamily="66" charset="0"/>
              </a:rPr>
              <a:t>s</a:t>
            </a:r>
            <a:r>
              <a:rPr lang="en-GB" sz="1400" b="0" dirty="0">
                <a:solidFill>
                  <a:srgbClr val="202122"/>
                </a:solidFill>
                <a:effectLst/>
                <a:latin typeface="Comic Sans MS" panose="030F0702030302020204" pitchFamily="66" charset="0"/>
              </a:rPr>
              <a:t>o they could  support the bulk of this big bird but are also believed to have made it agil</a:t>
            </a:r>
            <a:r>
              <a:rPr lang="en-GB" sz="1400" dirty="0">
                <a:solidFill>
                  <a:srgbClr val="202122"/>
                </a:solidFill>
                <a:latin typeface="Comic Sans MS" panose="030F0702030302020204" pitchFamily="66" charset="0"/>
              </a:rPr>
              <a:t>e and able to move easily and quickly through a dense wooded habitat </a:t>
            </a:r>
            <a:r>
              <a:rPr lang="en-GB" sz="1400" b="0" dirty="0">
                <a:solidFill>
                  <a:srgbClr val="202122"/>
                </a:solidFill>
                <a:effectLst/>
                <a:latin typeface="Comic Sans MS" panose="030F0702030302020204" pitchFamily="66" charset="0"/>
              </a:rPr>
              <a:t>(physical adaptation).</a:t>
            </a:r>
            <a:endParaRPr lang="en-GB" sz="1400" dirty="0">
              <a:latin typeface="Comic Sans MS" panose="030F0702030302020204" pitchFamily="66" charset="0"/>
            </a:endParaRPr>
          </a:p>
          <a:p>
            <a:pPr algn="just"/>
            <a:r>
              <a:rPr lang="en-GB" sz="1400" dirty="0">
                <a:latin typeface="Comic Sans MS" panose="030F0702030302020204" pitchFamily="66" charset="0"/>
              </a:rPr>
              <a:t>There was abundant food available and the Dodo didn’t have any natural predators on Mauritius so it was a flightless bird (physical adaptation).</a:t>
            </a:r>
          </a:p>
          <a:p>
            <a:pPr algn="just"/>
            <a:r>
              <a:rPr lang="en-GB" sz="1400" dirty="0">
                <a:latin typeface="Comic Sans MS" panose="030F0702030302020204" pitchFamily="66" charset="0"/>
              </a:rPr>
              <a:t>Dodos laid their eggs in nests on the ground (behavioural adaptation but linked to being flightless).</a:t>
            </a:r>
          </a:p>
          <a:p>
            <a:pPr algn="just"/>
            <a:r>
              <a:rPr lang="en-GB" sz="1400" dirty="0">
                <a:latin typeface="Comic Sans MS" panose="030F0702030302020204" pitchFamily="66" charset="0"/>
              </a:rPr>
              <a:t>Within 80 years the Dodo was extinct.</a:t>
            </a:r>
          </a:p>
          <a:p>
            <a:pPr algn="just"/>
            <a:endParaRPr lang="en-GB" sz="1400" dirty="0">
              <a:latin typeface="Comic Sans MS" panose="030F0702030302020204" pitchFamily="66" charset="0"/>
            </a:endParaRPr>
          </a:p>
          <a:p>
            <a:pPr algn="just"/>
            <a:r>
              <a:rPr lang="en-GB" sz="1400" b="1" dirty="0">
                <a:latin typeface="Comic Sans MS" panose="030F0702030302020204" pitchFamily="66" charset="0"/>
              </a:rPr>
              <a:t>Reasons for extinction: </a:t>
            </a:r>
          </a:p>
          <a:p>
            <a:pPr marL="285750" indent="-285750" algn="just">
              <a:buFont typeface="Arial" panose="020B0604020202020204" pitchFamily="34" charset="0"/>
              <a:buChar char="•"/>
            </a:pPr>
            <a:r>
              <a:rPr lang="en-GB" sz="1400" dirty="0">
                <a:latin typeface="Comic Sans MS" panose="030F0702030302020204" pitchFamily="66" charset="0"/>
              </a:rPr>
              <a:t>Hunted by sailors for food and easy to catch because the Dodo could only run and was flightless (physical adaptation) and had no fear of humans </a:t>
            </a:r>
          </a:p>
          <a:p>
            <a:pPr marL="285750" indent="-285750" algn="just">
              <a:buFont typeface="Arial" panose="020B0604020202020204" pitchFamily="34" charset="0"/>
              <a:buChar char="•"/>
            </a:pPr>
            <a:r>
              <a:rPr lang="en-GB" sz="1400" dirty="0">
                <a:latin typeface="Comic Sans MS" panose="030F0702030302020204" pitchFamily="66" charset="0"/>
              </a:rPr>
              <a:t>Invasive species (pigs, cats and rats) were introduced to the island and ate the Dodo’s eggs which were on the ground (behavioural adaptation</a:t>
            </a:r>
            <a:r>
              <a:rPr lang="en-GB" sz="1400">
                <a:latin typeface="Comic Sans MS" panose="030F0702030302020204" pitchFamily="66" charset="0"/>
              </a:rPr>
              <a:t>) </a:t>
            </a:r>
            <a:endParaRPr lang="en-GB" sz="1400" dirty="0">
              <a:latin typeface="Comic Sans MS" panose="030F0702030302020204" pitchFamily="66" charset="0"/>
            </a:endParaRPr>
          </a:p>
          <a:p>
            <a:pPr marL="285750" indent="-285750" algn="just">
              <a:buFont typeface="Arial" panose="020B0604020202020204" pitchFamily="34" charset="0"/>
              <a:buChar char="•"/>
            </a:pPr>
            <a:r>
              <a:rPr lang="en-GB" sz="1400" dirty="0">
                <a:latin typeface="Comic Sans MS" panose="030F0702030302020204" pitchFamily="66" charset="0"/>
              </a:rPr>
              <a:t>Habitat destruction: sailors cut down the trees for the wood (human activity)</a:t>
            </a:r>
          </a:p>
        </p:txBody>
      </p:sp>
      <p:pic>
        <p:nvPicPr>
          <p:cNvPr id="4" name="Picture 3">
            <a:extLst>
              <a:ext uri="{FF2B5EF4-FFF2-40B4-BE49-F238E27FC236}">
                <a16:creationId xmlns:a16="http://schemas.microsoft.com/office/drawing/2014/main" id="{0D3B0EAB-8C13-A5AF-31BC-D5CF82C2A45E}"/>
              </a:ext>
            </a:extLst>
          </p:cNvPr>
          <p:cNvPicPr>
            <a:picLocks noChangeAspect="1"/>
          </p:cNvPicPr>
          <p:nvPr/>
        </p:nvPicPr>
        <p:blipFill>
          <a:blip r:embed="rId3"/>
          <a:stretch>
            <a:fillRect/>
          </a:stretch>
        </p:blipFill>
        <p:spPr>
          <a:xfrm>
            <a:off x="274852" y="1275606"/>
            <a:ext cx="1969560" cy="2592288"/>
          </a:xfrm>
          <a:prstGeom prst="rect">
            <a:avLst/>
          </a:prstGeom>
        </p:spPr>
      </p:pic>
      <p:sp>
        <p:nvSpPr>
          <p:cNvPr id="5" name="TextBox 4">
            <a:extLst>
              <a:ext uri="{FF2B5EF4-FFF2-40B4-BE49-F238E27FC236}">
                <a16:creationId xmlns:a16="http://schemas.microsoft.com/office/drawing/2014/main" id="{E28DD143-0787-4457-BA16-357E1AC11834}"/>
              </a:ext>
            </a:extLst>
          </p:cNvPr>
          <p:cNvSpPr txBox="1"/>
          <p:nvPr/>
        </p:nvSpPr>
        <p:spPr>
          <a:xfrm>
            <a:off x="363526" y="483518"/>
            <a:ext cx="1872208" cy="461665"/>
          </a:xfrm>
          <a:prstGeom prst="rect">
            <a:avLst/>
          </a:prstGeom>
          <a:noFill/>
        </p:spPr>
        <p:txBody>
          <a:bodyPr wrap="square" rtlCol="0">
            <a:spAutoFit/>
          </a:bodyPr>
          <a:lstStyle/>
          <a:p>
            <a:pPr algn="ctr"/>
            <a:r>
              <a:rPr lang="en-GB" sz="2400" b="1" dirty="0">
                <a:latin typeface="Comic Sans MS" panose="030F0702030302020204" pitchFamily="66" charset="0"/>
              </a:rPr>
              <a:t>The Dodo </a:t>
            </a:r>
          </a:p>
        </p:txBody>
      </p:sp>
    </p:spTree>
    <p:extLst>
      <p:ext uri="{BB962C8B-B14F-4D97-AF65-F5344CB8AC3E}">
        <p14:creationId xmlns:p14="http://schemas.microsoft.com/office/powerpoint/2010/main" val="18248478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97AB9B-CF47-4F0D-8318-8ACFD26ED48E}"/>
              </a:ext>
            </a:extLst>
          </p:cNvPr>
          <p:cNvSpPr txBox="1"/>
          <p:nvPr/>
        </p:nvSpPr>
        <p:spPr>
          <a:xfrm>
            <a:off x="683568" y="915566"/>
            <a:ext cx="7560840" cy="2831544"/>
          </a:xfrm>
          <a:prstGeom prst="rect">
            <a:avLst/>
          </a:prstGeom>
          <a:noFill/>
        </p:spPr>
        <p:txBody>
          <a:bodyPr wrap="square">
            <a:spAutoFit/>
          </a:bodyPr>
          <a:lstStyle/>
          <a:p>
            <a:r>
              <a:rPr lang="en-GB" sz="1600" dirty="0">
                <a:latin typeface="Comic Sans MS" panose="030F0702030302020204" pitchFamily="66" charset="0"/>
                <a:hlinkClick r:id="rId3"/>
              </a:rPr>
              <a:t>Research the survival and extinction of living things – second level | Interdisciplinary learning activities | Resources for practitioners | Scotland Learns | National Improvement Hub (</a:t>
            </a:r>
            <a:r>
              <a:rPr lang="en-GB" sz="1600" dirty="0" err="1">
                <a:latin typeface="Comic Sans MS" panose="030F0702030302020204" pitchFamily="66" charset="0"/>
                <a:hlinkClick r:id="rId3"/>
              </a:rPr>
              <a:t>education.gov.scot</a:t>
            </a:r>
            <a:r>
              <a:rPr lang="en-GB" sz="1600" dirty="0">
                <a:latin typeface="Comic Sans MS" panose="030F0702030302020204" pitchFamily="66" charset="0"/>
                <a:hlinkClick r:id="rId3"/>
              </a:rPr>
              <a:t>)</a:t>
            </a:r>
            <a:endParaRPr lang="en-GB" sz="1600" dirty="0">
              <a:latin typeface="Comic Sans MS" panose="030F0702030302020204" pitchFamily="66" charset="0"/>
            </a:endParaRPr>
          </a:p>
          <a:p>
            <a:endParaRPr lang="en-GB" sz="1600" dirty="0">
              <a:latin typeface="Comic Sans MS" panose="030F0702030302020204" pitchFamily="66" charset="0"/>
            </a:endParaRPr>
          </a:p>
          <a:p>
            <a:r>
              <a:rPr lang="en-GB" sz="1600" dirty="0">
                <a:latin typeface="Comic Sans MS" panose="030F0702030302020204" pitchFamily="66" charset="0"/>
              </a:rPr>
              <a:t>This activity uses digital technologies to develop an appreciation of why some species of living things are endangered: </a:t>
            </a:r>
            <a:r>
              <a:rPr lang="en-GB" sz="1600" b="0" i="0" dirty="0">
                <a:effectLst/>
                <a:latin typeface="Comic Sans MS" panose="030F0702030302020204" pitchFamily="66" charset="0"/>
              </a:rPr>
              <a:t>the Sumatran Rhinoceros.</a:t>
            </a:r>
            <a:endParaRPr lang="en-GB" sz="1600" dirty="0">
              <a:latin typeface="Comic Sans MS" panose="030F0702030302020204" pitchFamily="66" charset="0"/>
            </a:endParaRPr>
          </a:p>
          <a:p>
            <a:endParaRPr lang="en-GB" b="0" i="0" dirty="0">
              <a:solidFill>
                <a:srgbClr val="666666"/>
              </a:solidFill>
              <a:effectLst/>
              <a:latin typeface="Segoe UI" panose="020B0502040204020203" pitchFamily="34" charset="0"/>
            </a:endParaRPr>
          </a:p>
          <a:p>
            <a:r>
              <a:rPr lang="en-GB" sz="1400" dirty="0">
                <a:latin typeface="Comic Sans MS" panose="030F0702030302020204" pitchFamily="66" charset="0"/>
              </a:rPr>
              <a:t>Links with</a:t>
            </a:r>
            <a:r>
              <a:rPr lang="en-GB" dirty="0">
                <a:latin typeface="Comic Sans MS" panose="030F0702030302020204" pitchFamily="66" charset="0"/>
              </a:rPr>
              <a:t>: </a:t>
            </a:r>
          </a:p>
          <a:p>
            <a:r>
              <a:rPr lang="en-GB" sz="1400" b="0" i="1" dirty="0">
                <a:effectLst/>
                <a:latin typeface="Comic Sans MS" panose="030F0702030302020204" pitchFamily="66" charset="0"/>
              </a:rPr>
              <a:t>I can use digital technologies to search, access and retrieve information and are aware that not all of this information will be credible. </a:t>
            </a:r>
            <a:r>
              <a:rPr lang="en-GB" sz="1400" b="1" i="1" dirty="0">
                <a:solidFill>
                  <a:srgbClr val="33CCCC"/>
                </a:solidFill>
                <a:effectLst/>
                <a:latin typeface="Comic Sans MS" panose="030F0702030302020204" pitchFamily="66" charset="0"/>
              </a:rPr>
              <a:t>TCH 2-02a</a:t>
            </a:r>
          </a:p>
          <a:p>
            <a:endParaRPr lang="en-GB" dirty="0"/>
          </a:p>
        </p:txBody>
      </p:sp>
    </p:spTree>
    <p:extLst>
      <p:ext uri="{BB962C8B-B14F-4D97-AF65-F5344CB8AC3E}">
        <p14:creationId xmlns:p14="http://schemas.microsoft.com/office/powerpoint/2010/main" val="1347993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sp>
        <p:nvSpPr>
          <p:cNvPr id="7" name="TextBox 6">
            <a:extLst>
              <a:ext uri="{FF2B5EF4-FFF2-40B4-BE49-F238E27FC236}">
                <a16:creationId xmlns:a16="http://schemas.microsoft.com/office/drawing/2014/main" id="{31B20355-DE31-402E-A5A3-049A83AF6E57}"/>
              </a:ext>
            </a:extLst>
          </p:cNvPr>
          <p:cNvSpPr txBox="1"/>
          <p:nvPr/>
        </p:nvSpPr>
        <p:spPr>
          <a:xfrm>
            <a:off x="279624" y="205979"/>
            <a:ext cx="8424936" cy="4555093"/>
          </a:xfrm>
          <a:prstGeom prst="rect">
            <a:avLst/>
          </a:prstGeom>
          <a:noFill/>
        </p:spPr>
        <p:txBody>
          <a:bodyPr wrap="square">
            <a:spAutoFit/>
          </a:bodyPr>
          <a:lstStyle/>
          <a:p>
            <a:pPr algn="ctr"/>
            <a:r>
              <a:rPr lang="en-GB" b="1" u="sng" dirty="0">
                <a:latin typeface="Comic Sans MS" panose="030F0702030302020204" pitchFamily="66" charset="0"/>
              </a:rPr>
              <a:t>General resources:</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rPr>
              <a:t>Aberdeenshire Council Ranger Service Biodiversity Education Pack</a:t>
            </a:r>
            <a:endParaRPr lang="en-GB" sz="1600" dirty="0">
              <a:latin typeface="Comic Sans MS" panose="030F0702030302020204" pitchFamily="66" charset="0"/>
              <a:hlinkClick r:id="rId4"/>
            </a:endParaRPr>
          </a:p>
          <a:p>
            <a:r>
              <a:rPr lang="en-GB" sz="1600" dirty="0">
                <a:latin typeface="Comic Sans MS" panose="030F0702030302020204" pitchFamily="66" charset="0"/>
                <a:hlinkClick r:id="rId4"/>
              </a:rPr>
              <a:t>Biodiversity Education Interactive Pack - March2022 with video link.pdf (sharepoint.com)</a:t>
            </a:r>
            <a:endParaRPr lang="en-GB" sz="1600" dirty="0">
              <a:latin typeface="Comic Sans MS" panose="030F0702030302020204" pitchFamily="66" charset="0"/>
            </a:endParaRPr>
          </a:p>
          <a:p>
            <a:pPr algn="just"/>
            <a:endParaRPr lang="en-GB" sz="1600" dirty="0">
              <a:latin typeface="Comic Sans MS" panose="030F0702030302020204" pitchFamily="66" charset="0"/>
            </a:endParaRPr>
          </a:p>
          <a:p>
            <a:pPr algn="just"/>
            <a:r>
              <a:rPr lang="en-GB" sz="1600" dirty="0">
                <a:latin typeface="Comic Sans MS" panose="030F0702030302020204" pitchFamily="66" charset="0"/>
                <a:hlinkClick r:id="rId5"/>
              </a:rPr>
              <a:t>Primary Booklet 5 - Grouping and Classification - Science &amp; Plants for Schools (saps.org.uk)</a:t>
            </a:r>
            <a:r>
              <a:rPr lang="en-GB" sz="1600" dirty="0">
                <a:latin typeface="Comic Sans MS" panose="030F0702030302020204" pitchFamily="66" charset="0"/>
              </a:rPr>
              <a:t> Activities for creating and using classification keys </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hlinkClick r:id="rId6"/>
              </a:rPr>
              <a:t>Engagement Initiative | John Muir Award (johnmuirtrust.org)</a:t>
            </a:r>
            <a:endParaRPr lang="en-GB" sz="1600" dirty="0">
              <a:latin typeface="Comic Sans MS" panose="030F0702030302020204" pitchFamily="66" charset="0"/>
            </a:endParaRPr>
          </a:p>
          <a:p>
            <a:pPr algn="just"/>
            <a:endParaRPr lang="en-GB" sz="1600" dirty="0">
              <a:latin typeface="Comic Sans MS" panose="030F0702030302020204" pitchFamily="66" charset="0"/>
            </a:endParaRPr>
          </a:p>
          <a:p>
            <a:pPr algn="just"/>
            <a:r>
              <a:rPr lang="en-GB" sz="1600" dirty="0">
                <a:latin typeface="Comic Sans MS" panose="030F0702030302020204" pitchFamily="66" charset="0"/>
                <a:hlinkClick r:id="rId7"/>
              </a:rPr>
              <a:t>The World Wildlife Fund | WWF</a:t>
            </a:r>
            <a:endParaRPr lang="en-GB" sz="1600" dirty="0">
              <a:latin typeface="Comic Sans MS" panose="030F0702030302020204" pitchFamily="66" charset="0"/>
            </a:endParaRPr>
          </a:p>
          <a:p>
            <a:pPr algn="just"/>
            <a:endParaRPr lang="en-GB" sz="1600" dirty="0">
              <a:latin typeface="Comic Sans MS" panose="030F0702030302020204" pitchFamily="66" charset="0"/>
              <a:hlinkClick r:id="rId8"/>
            </a:endParaRPr>
          </a:p>
          <a:p>
            <a:pPr algn="just"/>
            <a:r>
              <a:rPr lang="en-GB" sz="1600" dirty="0">
                <a:latin typeface="Comic Sans MS" panose="030F0702030302020204" pitchFamily="66" charset="0"/>
                <a:hlinkClick r:id="rId8"/>
              </a:rPr>
              <a:t>Our_Planet_Their_Future.pdf (wwf.org.uk)</a:t>
            </a:r>
            <a:r>
              <a:rPr lang="en-GB" sz="1600" dirty="0">
                <a:latin typeface="Comic Sans MS" panose="030F0702030302020204" pitchFamily="66" charset="0"/>
              </a:rPr>
              <a:t> – educators’ pack</a:t>
            </a:r>
          </a:p>
          <a:p>
            <a:pPr algn="just"/>
            <a:endParaRPr lang="en-GB" sz="1600" dirty="0">
              <a:latin typeface="Comic Sans MS" panose="030F0702030302020204" pitchFamily="66" charset="0"/>
            </a:endParaRPr>
          </a:p>
          <a:p>
            <a:pPr algn="just"/>
            <a:r>
              <a:rPr lang="en-GB" sz="1600" dirty="0">
                <a:latin typeface="Comic Sans MS" panose="030F0702030302020204" pitchFamily="66" charset="0"/>
                <a:hlinkClick r:id="rId9"/>
              </a:rPr>
              <a:t>bp educational service | Biodiversity Challenge primary</a:t>
            </a:r>
            <a:r>
              <a:rPr lang="en-GB" sz="1600" dirty="0">
                <a:latin typeface="Comic Sans MS" panose="030F0702030302020204" pitchFamily="66" charset="0"/>
              </a:rPr>
              <a:t> – includes videos and information about biodiversity as well as a design challenge to design a biodiverse, local home for nature</a:t>
            </a:r>
          </a:p>
        </p:txBody>
      </p:sp>
    </p:spTree>
    <p:extLst>
      <p:ext uri="{BB962C8B-B14F-4D97-AF65-F5344CB8AC3E}">
        <p14:creationId xmlns:p14="http://schemas.microsoft.com/office/powerpoint/2010/main" val="2402068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859216" cy="857250"/>
          </a:xfrm>
        </p:spPr>
        <p:txBody>
          <a:bodyPr>
            <a:normAutofit fontScale="90000"/>
          </a:bodyPr>
          <a:lstStyle/>
          <a:p>
            <a:br>
              <a:rPr lang="en-GB" b="1" dirty="0">
                <a:latin typeface="Comic Sans MS" panose="030F0702030302020204" pitchFamily="66" charset="0"/>
              </a:rPr>
            </a:br>
            <a:br>
              <a:rPr lang="en-GB" b="1"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6" name="TextBox 5"/>
          <p:cNvSpPr txBox="1"/>
          <p:nvPr/>
        </p:nvSpPr>
        <p:spPr>
          <a:xfrm>
            <a:off x="1187624" y="1635646"/>
            <a:ext cx="7128792" cy="369332"/>
          </a:xfrm>
          <a:prstGeom prst="rect">
            <a:avLst/>
          </a:prstGeom>
          <a:noFill/>
        </p:spPr>
        <p:txBody>
          <a:bodyPr wrap="square" rtlCol="0">
            <a:spAutoFit/>
          </a:bodyPr>
          <a:lstStyle/>
          <a:p>
            <a:endParaRPr lang="en-GB" i="1" dirty="0">
              <a:latin typeface="Comic Sans MS" panose="030F0702030302020204" pitchFamily="66" charset="0"/>
            </a:endParaRPr>
          </a:p>
        </p:txBody>
      </p:sp>
      <p:pic>
        <p:nvPicPr>
          <p:cNvPr id="4" name="Picture 2" descr="See the source image">
            <a:extLst>
              <a:ext uri="{FF2B5EF4-FFF2-40B4-BE49-F238E27FC236}">
                <a16:creationId xmlns:a16="http://schemas.microsoft.com/office/drawing/2014/main" id="{5A6027C8-92E9-0CA8-9835-92764AADD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828" y="568180"/>
            <a:ext cx="4586015" cy="25796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9B73F3A-8879-BFD3-AC4F-039BA1AAB965}"/>
              </a:ext>
            </a:extLst>
          </p:cNvPr>
          <p:cNvPicPr>
            <a:picLocks noChangeAspect="1"/>
          </p:cNvPicPr>
          <p:nvPr/>
        </p:nvPicPr>
        <p:blipFill>
          <a:blip r:embed="rId5"/>
          <a:stretch>
            <a:fillRect/>
          </a:stretch>
        </p:blipFill>
        <p:spPr>
          <a:xfrm>
            <a:off x="251520" y="237491"/>
            <a:ext cx="3644252" cy="4829845"/>
          </a:xfrm>
          <a:prstGeom prst="rect">
            <a:avLst/>
          </a:prstGeom>
        </p:spPr>
      </p:pic>
      <p:sp>
        <p:nvSpPr>
          <p:cNvPr id="9" name="TextBox 8">
            <a:extLst>
              <a:ext uri="{FF2B5EF4-FFF2-40B4-BE49-F238E27FC236}">
                <a16:creationId xmlns:a16="http://schemas.microsoft.com/office/drawing/2014/main" id="{60EEF0AD-4AA3-F33D-3EF1-5A1E18D6EEF3}"/>
              </a:ext>
            </a:extLst>
          </p:cNvPr>
          <p:cNvSpPr txBox="1"/>
          <p:nvPr/>
        </p:nvSpPr>
        <p:spPr>
          <a:xfrm>
            <a:off x="4248472" y="4155926"/>
            <a:ext cx="4572000" cy="338554"/>
          </a:xfrm>
          <a:prstGeom prst="rect">
            <a:avLst/>
          </a:prstGeom>
          <a:noFill/>
        </p:spPr>
        <p:txBody>
          <a:bodyPr wrap="square">
            <a:spAutoFit/>
          </a:bodyPr>
          <a:lstStyle/>
          <a:p>
            <a:r>
              <a:rPr lang="en-GB" sz="1600" dirty="0">
                <a:latin typeface="Comic Sans MS" panose="030F0702030302020204" pitchFamily="66" charset="0"/>
                <a:hlinkClick r:id="rId6"/>
              </a:rPr>
              <a:t>https://forms.office.com/e/SiXYF2cLst</a:t>
            </a:r>
            <a:r>
              <a:rPr lang="en-GB" sz="1600" dirty="0">
                <a:latin typeface="Comic Sans MS" panose="030F0702030302020204" pitchFamily="66" charset="0"/>
              </a:rPr>
              <a:t> </a:t>
            </a:r>
          </a:p>
        </p:txBody>
      </p:sp>
    </p:spTree>
    <p:extLst>
      <p:ext uri="{BB962C8B-B14F-4D97-AF65-F5344CB8AC3E}">
        <p14:creationId xmlns:p14="http://schemas.microsoft.com/office/powerpoint/2010/main" val="2519651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alpha val="38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438" y="882985"/>
            <a:ext cx="8163010" cy="3888430"/>
          </a:xfrm>
        </p:spPr>
        <p:txBody>
          <a:bodyPr>
            <a:normAutofit/>
          </a:bodyPr>
          <a:lstStyle/>
          <a:p>
            <a:br>
              <a:rPr lang="en-GB" sz="1200" b="1" dirty="0">
                <a:latin typeface="Comic Sans MS" panose="030F0702030302020204" pitchFamily="66" charset="0"/>
              </a:rPr>
            </a:br>
            <a:br>
              <a:rPr lang="en-GB" sz="1200" b="1" dirty="0">
                <a:latin typeface="Comic Sans MS" panose="030F0702030302020204" pitchFamily="66" charset="0"/>
              </a:rPr>
            </a:br>
            <a:endParaRPr lang="en-GB" sz="1200" b="1" dirty="0">
              <a:latin typeface="Comic Sans MS" panose="030F0702030302020204" pitchFamily="66" charset="0"/>
            </a:endParaRPr>
          </a:p>
        </p:txBody>
      </p:sp>
      <p:sp>
        <p:nvSpPr>
          <p:cNvPr id="3" name="Content Placeholder 2"/>
          <p:cNvSpPr>
            <a:spLocks noGrp="1"/>
          </p:cNvSpPr>
          <p:nvPr>
            <p:ph idx="1"/>
          </p:nvPr>
        </p:nvSpPr>
        <p:spPr>
          <a:xfrm>
            <a:off x="323528" y="987574"/>
            <a:ext cx="8496944" cy="3888431"/>
          </a:xfrm>
        </p:spPr>
        <p:txBody>
          <a:bodyPr>
            <a:normAutofit/>
          </a:bodyPr>
          <a:lstStyle/>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a:p>
            <a:pPr marL="0" indent="0">
              <a:buNone/>
            </a:pPr>
            <a:endParaRPr lang="en-GB" sz="1800" dirty="0">
              <a:latin typeface="Comic Sans MS" panose="030F0702030302020204" pitchFamily="66" charset="0"/>
              <a:hlinkClick r:id="rId3"/>
            </a:endParaRPr>
          </a:p>
        </p:txBody>
      </p:sp>
      <p:sp>
        <p:nvSpPr>
          <p:cNvPr id="4" name="TextBox 3">
            <a:extLst>
              <a:ext uri="{FF2B5EF4-FFF2-40B4-BE49-F238E27FC236}">
                <a16:creationId xmlns:a16="http://schemas.microsoft.com/office/drawing/2014/main" id="{7692CDD1-33E5-4EA5-B887-F1BED7A800BA}"/>
              </a:ext>
            </a:extLst>
          </p:cNvPr>
          <p:cNvSpPr txBox="1"/>
          <p:nvPr/>
        </p:nvSpPr>
        <p:spPr>
          <a:xfrm>
            <a:off x="251520" y="140315"/>
            <a:ext cx="8568952" cy="3785652"/>
          </a:xfrm>
          <a:prstGeom prst="rect">
            <a:avLst/>
          </a:prstGeom>
          <a:noFill/>
        </p:spPr>
        <p:txBody>
          <a:bodyPr wrap="square" rtlCol="0">
            <a:spAutoFit/>
          </a:bodyPr>
          <a:lstStyle/>
          <a:p>
            <a:pPr algn="ctr"/>
            <a:r>
              <a:rPr lang="en-GB" b="1" i="1" dirty="0">
                <a:latin typeface="Comic Sans MS" panose="030F0702030302020204" pitchFamily="66" charset="0"/>
              </a:rPr>
              <a:t>Second Level</a:t>
            </a:r>
          </a:p>
          <a:p>
            <a:pPr algn="just"/>
            <a:r>
              <a:rPr lang="en-GB" sz="1400" i="1" dirty="0">
                <a:highlight>
                  <a:srgbClr val="FFFF00"/>
                </a:highlight>
                <a:latin typeface="Comic Sans MS" panose="030F0702030302020204" pitchFamily="66" charset="0"/>
              </a:rPr>
              <a:t>I can identify and classify examples of living things, past and present, to help me appreciate their diversity</a:t>
            </a:r>
            <a:r>
              <a:rPr lang="en-GB" sz="1400" i="1" dirty="0">
                <a:latin typeface="Comic Sans MS" panose="030F0702030302020204" pitchFamily="66" charset="0"/>
              </a:rPr>
              <a:t>. I can relate physical and behavioural characteristics to their survival or extinction. </a:t>
            </a:r>
          </a:p>
          <a:p>
            <a:pPr algn="just"/>
            <a:r>
              <a:rPr lang="en-GB" sz="1400" b="1" i="1" dirty="0">
                <a:latin typeface="Comic Sans MS" panose="030F0702030302020204" pitchFamily="66" charset="0"/>
              </a:rPr>
              <a:t>								</a:t>
            </a:r>
            <a:r>
              <a:rPr lang="en-GB" sz="1400" b="1" i="1" dirty="0">
                <a:solidFill>
                  <a:srgbClr val="00B050"/>
                </a:solidFill>
                <a:latin typeface="Comic Sans MS" panose="030F0702030302020204" pitchFamily="66" charset="0"/>
              </a:rPr>
              <a:t>SCN 2-01a</a:t>
            </a:r>
          </a:p>
          <a:p>
            <a:endParaRPr lang="en-GB" b="1" i="0" dirty="0">
              <a:solidFill>
                <a:srgbClr val="231F20"/>
              </a:solidFill>
              <a:effectLst/>
              <a:latin typeface="Comic Sans MS" panose="030F0702030302020204" pitchFamily="66" charset="0"/>
            </a:endParaRPr>
          </a:p>
          <a:p>
            <a:pPr algn="just"/>
            <a:r>
              <a:rPr lang="en-GB" i="0" dirty="0">
                <a:solidFill>
                  <a:srgbClr val="231F20"/>
                </a:solidFill>
                <a:effectLst/>
                <a:latin typeface="Comic Sans MS" panose="030F0702030302020204" pitchFamily="66" charset="0"/>
              </a:rPr>
              <a:t>Plants and animals display amazing diversity; </a:t>
            </a:r>
            <a:r>
              <a:rPr lang="en-GB" dirty="0">
                <a:solidFill>
                  <a:srgbClr val="231F20"/>
                </a:solidFill>
                <a:latin typeface="Comic Sans MS" panose="030F0702030302020204" pitchFamily="66" charset="0"/>
              </a:rPr>
              <a:t>scientists calculate that only a fraction of species on Earth have been described and categorised. Ecologists studying the rain forests routinely find animals that have never been seen before!</a:t>
            </a:r>
          </a:p>
          <a:p>
            <a:endParaRPr lang="en-GB" b="1" dirty="0">
              <a:solidFill>
                <a:srgbClr val="231F20"/>
              </a:solidFill>
              <a:latin typeface="Comic Sans MS" panose="030F0702030302020204" pitchFamily="66" charset="0"/>
            </a:endParaRPr>
          </a:p>
          <a:p>
            <a:pPr algn="just"/>
            <a:r>
              <a:rPr lang="en-GB" b="0" i="0" dirty="0">
                <a:solidFill>
                  <a:srgbClr val="231F20"/>
                </a:solidFill>
                <a:effectLst/>
                <a:latin typeface="Comic Sans MS" panose="030F0702030302020204" pitchFamily="66" charset="0"/>
              </a:rPr>
              <a:t>Living things can be divided into groups or 'classified' by looking at similarities and differences between the way they look and behave.</a:t>
            </a:r>
            <a:r>
              <a:rPr lang="en-GB" b="1" i="0" dirty="0">
                <a:solidFill>
                  <a:srgbClr val="231F20"/>
                </a:solidFill>
                <a:effectLst/>
                <a:latin typeface="Comic Sans MS" panose="030F0702030302020204" pitchFamily="66" charset="0"/>
              </a:rPr>
              <a:t> Classification</a:t>
            </a:r>
            <a:r>
              <a:rPr lang="en-GB" b="0" i="0" dirty="0">
                <a:solidFill>
                  <a:srgbClr val="231F20"/>
                </a:solidFill>
                <a:effectLst/>
                <a:latin typeface="Comic Sans MS" panose="030F0702030302020204" pitchFamily="66" charset="0"/>
              </a:rPr>
              <a:t> is putting things into </a:t>
            </a:r>
            <a:r>
              <a:rPr lang="en-GB" b="1" i="0" dirty="0">
                <a:solidFill>
                  <a:srgbClr val="231F20"/>
                </a:solidFill>
                <a:effectLst/>
                <a:latin typeface="Comic Sans MS" panose="030F0702030302020204" pitchFamily="66" charset="0"/>
              </a:rPr>
              <a:t>groups.</a:t>
            </a:r>
          </a:p>
          <a:p>
            <a:pPr algn="just"/>
            <a:endParaRPr lang="en-GB" b="1" dirty="0">
              <a:solidFill>
                <a:srgbClr val="231F20"/>
              </a:solidFill>
              <a:latin typeface="Comic Sans MS" panose="030F0702030302020204" pitchFamily="66" charset="0"/>
            </a:endParaRPr>
          </a:p>
        </p:txBody>
      </p:sp>
    </p:spTree>
    <p:extLst>
      <p:ext uri="{BB962C8B-B14F-4D97-AF65-F5344CB8AC3E}">
        <p14:creationId xmlns:p14="http://schemas.microsoft.com/office/powerpoint/2010/main" val="1957508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4455</TotalTime>
  <Words>8542</Words>
  <Application>Microsoft Office PowerPoint</Application>
  <PresentationFormat>On-screen Show (16:9)</PresentationFormat>
  <Paragraphs>1310</Paragraphs>
  <Slides>87</Slides>
  <Notes>84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Arial</vt:lpstr>
      <vt:lpstr>Calibri</vt:lpstr>
      <vt:lpstr>Comic Sans MS</vt:lpstr>
      <vt:lpstr>Segoe UI</vt:lpstr>
      <vt:lpstr>Wingdings</vt:lpstr>
      <vt:lpstr>Office Theme</vt:lpstr>
      <vt:lpstr>PowerPoint Presentation</vt:lpstr>
      <vt:lpstr>PowerPoint Presentation</vt:lpstr>
      <vt:lpstr>  </vt:lpstr>
      <vt:lpstr>What is ‘biodiversity’?</vt:lpstr>
      <vt:lpstr> What is biodiversity? </vt:lpstr>
      <vt:lpstr>What is a ‘species’?</vt:lpstr>
      <vt:lpstr>What is an ‘ecosystem’?</vt:lpstr>
      <vt:lpstr>  </vt:lpstr>
      <vt:lpstr>  </vt:lpstr>
      <vt:lpstr>  </vt:lpstr>
      <vt:lpstr>  </vt:lpstr>
      <vt:lpstr>PowerPoint Presentation</vt:lpstr>
      <vt:lpstr>  </vt:lpstr>
      <vt:lpstr>  </vt:lpstr>
      <vt:lpstr>  </vt:lpstr>
      <vt:lpstr>  </vt:lpstr>
      <vt:lpstr>PowerPoint Presentation</vt:lpstr>
      <vt:lpstr>  </vt:lpstr>
      <vt:lpstr>  </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PowerPoint Presentation</vt:lpstr>
      <vt:lpstr>  </vt:lpstr>
      <vt:lpstr>  </vt:lpstr>
      <vt:lpstr>PowerPoint Presentation</vt:lpstr>
      <vt:lpstr>  </vt:lpstr>
      <vt:lpstr>PowerPoint Presentation</vt:lpstr>
      <vt:lpstr>  </vt:lpstr>
      <vt:lpstr>  </vt:lpstr>
      <vt:lpstr>  </vt:lpstr>
      <vt:lpstr>PowerPoint Presentation</vt:lpstr>
      <vt:lpstr>  </vt:lpstr>
      <vt:lpstr>  </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  </vt:lpstr>
      <vt:lpstr>  </vt:lpstr>
      <vt:lpstr>PowerPoint Presentation</vt:lpstr>
      <vt:lpstr>PowerPoint Presentation</vt:lpstr>
      <vt:lpstr>PowerPoint Presentation</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Aplin</dc:creator>
  <cp:lastModifiedBy>Kim Aplin</cp:lastModifiedBy>
  <cp:revision>215</cp:revision>
  <dcterms:created xsi:type="dcterms:W3CDTF">2022-02-15T11:40:31Z</dcterms:created>
  <dcterms:modified xsi:type="dcterms:W3CDTF">2023-03-22T15:15:24Z</dcterms:modified>
</cp:coreProperties>
</file>