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3" r:id="rId4"/>
    <p:sldId id="258" r:id="rId5"/>
    <p:sldId id="257" r:id="rId6"/>
    <p:sldId id="275" r:id="rId7"/>
    <p:sldId id="259" r:id="rId8"/>
    <p:sldId id="662" r:id="rId9"/>
    <p:sldId id="663" r:id="rId10"/>
    <p:sldId id="664" r:id="rId11"/>
    <p:sldId id="666" r:id="rId12"/>
    <p:sldId id="668" r:id="rId13"/>
    <p:sldId id="264" r:id="rId14"/>
    <p:sldId id="670" r:id="rId15"/>
    <p:sldId id="673" r:id="rId16"/>
    <p:sldId id="672" r:id="rId17"/>
    <p:sldId id="669" r:id="rId18"/>
    <p:sldId id="261" r:id="rId19"/>
    <p:sldId id="276" r:id="rId20"/>
    <p:sldId id="265" r:id="rId21"/>
    <p:sldId id="262" r:id="rId22"/>
    <p:sldId id="268" r:id="rId23"/>
    <p:sldId id="283" r:id="rId24"/>
    <p:sldId id="271" r:id="rId25"/>
    <p:sldId id="270" r:id="rId26"/>
    <p:sldId id="277" r:id="rId27"/>
    <p:sldId id="278" r:id="rId28"/>
    <p:sldId id="492" r:id="rId29"/>
    <p:sldId id="279" r:id="rId30"/>
    <p:sldId id="263" r:id="rId31"/>
    <p:sldId id="266" r:id="rId32"/>
    <p:sldId id="267" r:id="rId33"/>
    <p:sldId id="614" r:id="rId34"/>
    <p:sldId id="272" r:id="rId35"/>
    <p:sldId id="269" r:id="rId36"/>
    <p:sldId id="667" r:id="rId37"/>
    <p:sldId id="661" r:id="rId38"/>
    <p:sldId id="67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33A0-961C-4AF4-8FD7-AA14117B941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55A3C0-EA0E-4A9B-BDCC-464E83ED5D22}">
      <dgm:prSet phldrT="[Text]"/>
      <dgm:spPr/>
      <dgm:t>
        <a:bodyPr/>
        <a:lstStyle/>
        <a:p>
          <a:r>
            <a:rPr lang="en-GB" dirty="0"/>
            <a:t>Ask</a:t>
          </a:r>
        </a:p>
      </dgm:t>
    </dgm:pt>
    <dgm:pt modelId="{149D4C2E-368F-4159-992C-5D43F7B65EA7}" type="parTrans" cxnId="{2AE4235A-22F1-4A97-99A2-068522842791}">
      <dgm:prSet/>
      <dgm:spPr/>
      <dgm:t>
        <a:bodyPr/>
        <a:lstStyle/>
        <a:p>
          <a:endParaRPr lang="en-GB"/>
        </a:p>
      </dgm:t>
    </dgm:pt>
    <dgm:pt modelId="{B964F471-F712-4CFA-B1E6-4D293869DA71}" type="sibTrans" cxnId="{2AE4235A-22F1-4A97-99A2-068522842791}">
      <dgm:prSet/>
      <dgm:spPr/>
      <dgm:t>
        <a:bodyPr/>
        <a:lstStyle/>
        <a:p>
          <a:endParaRPr lang="en-GB"/>
        </a:p>
      </dgm:t>
    </dgm:pt>
    <dgm:pt modelId="{DD6B11A8-D191-44A4-AF84-8F589EB46BFF}">
      <dgm:prSet phldrT="[Text]"/>
      <dgm:spPr/>
      <dgm:t>
        <a:bodyPr/>
        <a:lstStyle/>
        <a:p>
          <a:r>
            <a:rPr lang="en-GB" dirty="0"/>
            <a:t>Imagine</a:t>
          </a:r>
        </a:p>
      </dgm:t>
    </dgm:pt>
    <dgm:pt modelId="{4D10941D-B0B7-4ECB-8120-424F16D8C8B2}" type="parTrans" cxnId="{09034780-1300-4B5D-89F1-2D18738695F9}">
      <dgm:prSet/>
      <dgm:spPr/>
      <dgm:t>
        <a:bodyPr/>
        <a:lstStyle/>
        <a:p>
          <a:endParaRPr lang="en-GB"/>
        </a:p>
      </dgm:t>
    </dgm:pt>
    <dgm:pt modelId="{01ACD6B0-0D12-4138-880A-DFAD99EB5834}" type="sibTrans" cxnId="{09034780-1300-4B5D-89F1-2D18738695F9}">
      <dgm:prSet/>
      <dgm:spPr/>
      <dgm:t>
        <a:bodyPr/>
        <a:lstStyle/>
        <a:p>
          <a:endParaRPr lang="en-GB"/>
        </a:p>
      </dgm:t>
    </dgm:pt>
    <dgm:pt modelId="{FCEE367E-BFD0-4445-A853-65C294400E3B}">
      <dgm:prSet phldrT="[Text]"/>
      <dgm:spPr/>
      <dgm:t>
        <a:bodyPr/>
        <a:lstStyle/>
        <a:p>
          <a:r>
            <a:rPr lang="en-GB" dirty="0"/>
            <a:t>Plan</a:t>
          </a:r>
        </a:p>
      </dgm:t>
    </dgm:pt>
    <dgm:pt modelId="{0FD9BD25-08B3-4B64-AE3C-5F7B7F51F122}" type="parTrans" cxnId="{5D28A3DB-1BDD-45F8-A91D-3A189A2372A3}">
      <dgm:prSet/>
      <dgm:spPr/>
      <dgm:t>
        <a:bodyPr/>
        <a:lstStyle/>
        <a:p>
          <a:endParaRPr lang="en-GB"/>
        </a:p>
      </dgm:t>
    </dgm:pt>
    <dgm:pt modelId="{35F3E61B-8DC1-412F-A363-97A0B79E2721}" type="sibTrans" cxnId="{5D28A3DB-1BDD-45F8-A91D-3A189A2372A3}">
      <dgm:prSet/>
      <dgm:spPr/>
      <dgm:t>
        <a:bodyPr/>
        <a:lstStyle/>
        <a:p>
          <a:endParaRPr lang="en-GB"/>
        </a:p>
      </dgm:t>
    </dgm:pt>
    <dgm:pt modelId="{E439CF28-FF90-48B4-B361-DBD7741D270C}">
      <dgm:prSet phldrT="[Text]"/>
      <dgm:spPr/>
      <dgm:t>
        <a:bodyPr/>
        <a:lstStyle/>
        <a:p>
          <a:r>
            <a:rPr lang="en-GB" dirty="0"/>
            <a:t>Create</a:t>
          </a:r>
        </a:p>
      </dgm:t>
    </dgm:pt>
    <dgm:pt modelId="{B140BD1C-E335-494D-AFDF-164C1D1CB8AC}" type="parTrans" cxnId="{B95FD0B4-BEDF-420D-94E7-469194A6BA68}">
      <dgm:prSet/>
      <dgm:spPr/>
      <dgm:t>
        <a:bodyPr/>
        <a:lstStyle/>
        <a:p>
          <a:endParaRPr lang="en-GB"/>
        </a:p>
      </dgm:t>
    </dgm:pt>
    <dgm:pt modelId="{CBBA528E-FF53-45BA-B8F6-1CE8899BD7F1}" type="sibTrans" cxnId="{B95FD0B4-BEDF-420D-94E7-469194A6BA68}">
      <dgm:prSet/>
      <dgm:spPr/>
      <dgm:t>
        <a:bodyPr/>
        <a:lstStyle/>
        <a:p>
          <a:endParaRPr lang="en-GB"/>
        </a:p>
      </dgm:t>
    </dgm:pt>
    <dgm:pt modelId="{BA1BFA6D-FFA0-4DF4-BE82-85BD09894DC3}">
      <dgm:prSet phldrT="[Text]"/>
      <dgm:spPr/>
      <dgm:t>
        <a:bodyPr/>
        <a:lstStyle/>
        <a:p>
          <a:r>
            <a:rPr lang="en-GB" dirty="0"/>
            <a:t>Test</a:t>
          </a:r>
        </a:p>
      </dgm:t>
    </dgm:pt>
    <dgm:pt modelId="{DF83A084-E64B-4E4E-8818-E65D2CF6F15F}" type="parTrans" cxnId="{7AFA795E-096A-4F3E-8D4F-1CD61BC83A42}">
      <dgm:prSet/>
      <dgm:spPr/>
      <dgm:t>
        <a:bodyPr/>
        <a:lstStyle/>
        <a:p>
          <a:endParaRPr lang="en-GB"/>
        </a:p>
      </dgm:t>
    </dgm:pt>
    <dgm:pt modelId="{F31A13A3-5228-4BFF-8617-EC24C6DEF165}" type="sibTrans" cxnId="{7AFA795E-096A-4F3E-8D4F-1CD61BC83A42}">
      <dgm:prSet/>
      <dgm:spPr/>
      <dgm:t>
        <a:bodyPr/>
        <a:lstStyle/>
        <a:p>
          <a:endParaRPr lang="en-GB"/>
        </a:p>
      </dgm:t>
    </dgm:pt>
    <dgm:pt modelId="{6418D0BE-60F7-457A-9E8D-8651030C7420}">
      <dgm:prSet/>
      <dgm:spPr/>
      <dgm:t>
        <a:bodyPr/>
        <a:lstStyle/>
        <a:p>
          <a:r>
            <a:rPr lang="en-GB" dirty="0"/>
            <a:t>Improve</a:t>
          </a:r>
        </a:p>
      </dgm:t>
    </dgm:pt>
    <dgm:pt modelId="{A7693C26-265A-4A73-B343-720884D8ED2C}" type="parTrans" cxnId="{C880ECC5-FBDD-4E57-BB4D-055FFA68A4F8}">
      <dgm:prSet/>
      <dgm:spPr/>
      <dgm:t>
        <a:bodyPr/>
        <a:lstStyle/>
        <a:p>
          <a:endParaRPr lang="en-GB"/>
        </a:p>
      </dgm:t>
    </dgm:pt>
    <dgm:pt modelId="{34091A69-5DF8-422A-BC92-64926D87750C}" type="sibTrans" cxnId="{C880ECC5-FBDD-4E57-BB4D-055FFA68A4F8}">
      <dgm:prSet/>
      <dgm:spPr/>
      <dgm:t>
        <a:bodyPr/>
        <a:lstStyle/>
        <a:p>
          <a:endParaRPr lang="en-GB"/>
        </a:p>
      </dgm:t>
    </dgm:pt>
    <dgm:pt modelId="{47B465CD-9940-4BF9-8AD9-A46C6CB561E1}" type="pres">
      <dgm:prSet presAssocID="{490733A0-961C-4AF4-8FD7-AA14117B941A}" presName="cycle" presStyleCnt="0">
        <dgm:presLayoutVars>
          <dgm:dir/>
          <dgm:resizeHandles val="exact"/>
        </dgm:presLayoutVars>
      </dgm:prSet>
      <dgm:spPr/>
    </dgm:pt>
    <dgm:pt modelId="{6E5A27F6-6764-4ACE-B545-9214B51EB17B}" type="pres">
      <dgm:prSet presAssocID="{B655A3C0-EA0E-4A9B-BDCC-464E83ED5D22}" presName="node" presStyleLbl="node1" presStyleIdx="0" presStyleCnt="6" custScaleX="46586" custScaleY="46586">
        <dgm:presLayoutVars>
          <dgm:bulletEnabled val="1"/>
        </dgm:presLayoutVars>
      </dgm:prSet>
      <dgm:spPr/>
    </dgm:pt>
    <dgm:pt modelId="{8F40C015-851D-4939-BF7A-D050B1EADEE6}" type="pres">
      <dgm:prSet presAssocID="{B964F471-F712-4CFA-B1E6-4D293869DA71}" presName="sibTrans" presStyleLbl="sibTrans2D1" presStyleIdx="0" presStyleCnt="6"/>
      <dgm:spPr/>
    </dgm:pt>
    <dgm:pt modelId="{8305886A-3605-4395-97BB-7DFB0F34CCDB}" type="pres">
      <dgm:prSet presAssocID="{B964F471-F712-4CFA-B1E6-4D293869DA71}" presName="connectorText" presStyleLbl="sibTrans2D1" presStyleIdx="0" presStyleCnt="6"/>
      <dgm:spPr/>
    </dgm:pt>
    <dgm:pt modelId="{17D606DA-C6A6-4301-8974-F09FDE8BA905}" type="pres">
      <dgm:prSet presAssocID="{DD6B11A8-D191-44A4-AF84-8F589EB46BFF}" presName="node" presStyleLbl="node1" presStyleIdx="1" presStyleCnt="6" custScaleX="47263" custScaleY="47263">
        <dgm:presLayoutVars>
          <dgm:bulletEnabled val="1"/>
        </dgm:presLayoutVars>
      </dgm:prSet>
      <dgm:spPr/>
    </dgm:pt>
    <dgm:pt modelId="{48D2A7E4-23E2-4CF6-9A16-42F3805FA904}" type="pres">
      <dgm:prSet presAssocID="{01ACD6B0-0D12-4138-880A-DFAD99EB5834}" presName="sibTrans" presStyleLbl="sibTrans2D1" presStyleIdx="1" presStyleCnt="6"/>
      <dgm:spPr/>
    </dgm:pt>
    <dgm:pt modelId="{BEFE342C-586B-4993-9B55-0CBE320DBC30}" type="pres">
      <dgm:prSet presAssocID="{01ACD6B0-0D12-4138-880A-DFAD99EB5834}" presName="connectorText" presStyleLbl="sibTrans2D1" presStyleIdx="1" presStyleCnt="6"/>
      <dgm:spPr/>
    </dgm:pt>
    <dgm:pt modelId="{92BC6DFB-9D02-4700-BD02-DCF3DCA1C7E8}" type="pres">
      <dgm:prSet presAssocID="{FCEE367E-BFD0-4445-A853-65C294400E3B}" presName="node" presStyleLbl="node1" presStyleIdx="2" presStyleCnt="6" custScaleX="51650" custScaleY="51650">
        <dgm:presLayoutVars>
          <dgm:bulletEnabled val="1"/>
        </dgm:presLayoutVars>
      </dgm:prSet>
      <dgm:spPr/>
    </dgm:pt>
    <dgm:pt modelId="{0048D3E1-859D-4987-9710-AFE1F1477025}" type="pres">
      <dgm:prSet presAssocID="{35F3E61B-8DC1-412F-A363-97A0B79E2721}" presName="sibTrans" presStyleLbl="sibTrans2D1" presStyleIdx="2" presStyleCnt="6"/>
      <dgm:spPr/>
    </dgm:pt>
    <dgm:pt modelId="{1F2B2B1F-BD08-4830-BF47-521FAEDC8487}" type="pres">
      <dgm:prSet presAssocID="{35F3E61B-8DC1-412F-A363-97A0B79E2721}" presName="connectorText" presStyleLbl="sibTrans2D1" presStyleIdx="2" presStyleCnt="6"/>
      <dgm:spPr/>
    </dgm:pt>
    <dgm:pt modelId="{777CE99C-2D5B-4249-B085-250677CDE6BF}" type="pres">
      <dgm:prSet presAssocID="{E439CF28-FF90-48B4-B361-DBD7741D270C}" presName="node" presStyleLbl="node1" presStyleIdx="3" presStyleCnt="6" custScaleX="53315" custScaleY="53315">
        <dgm:presLayoutVars>
          <dgm:bulletEnabled val="1"/>
        </dgm:presLayoutVars>
      </dgm:prSet>
      <dgm:spPr/>
    </dgm:pt>
    <dgm:pt modelId="{1F4862A7-0546-4A5A-B33A-476604557593}" type="pres">
      <dgm:prSet presAssocID="{CBBA528E-FF53-45BA-B8F6-1CE8899BD7F1}" presName="sibTrans" presStyleLbl="sibTrans2D1" presStyleIdx="3" presStyleCnt="6"/>
      <dgm:spPr/>
    </dgm:pt>
    <dgm:pt modelId="{A3FE0632-9752-412B-8F35-21E0995B2C2B}" type="pres">
      <dgm:prSet presAssocID="{CBBA528E-FF53-45BA-B8F6-1CE8899BD7F1}" presName="connectorText" presStyleLbl="sibTrans2D1" presStyleIdx="3" presStyleCnt="6"/>
      <dgm:spPr/>
    </dgm:pt>
    <dgm:pt modelId="{57C8F801-3D95-4CD0-B4C7-848D95AC14C5}" type="pres">
      <dgm:prSet presAssocID="{BA1BFA6D-FFA0-4DF4-BE82-85BD09894DC3}" presName="node" presStyleLbl="node1" presStyleIdx="4" presStyleCnt="6" custScaleX="51000" custScaleY="51000">
        <dgm:presLayoutVars>
          <dgm:bulletEnabled val="1"/>
        </dgm:presLayoutVars>
      </dgm:prSet>
      <dgm:spPr/>
    </dgm:pt>
    <dgm:pt modelId="{646A04BA-A7B4-4B89-A7DE-A984F63A5A53}" type="pres">
      <dgm:prSet presAssocID="{F31A13A3-5228-4BFF-8617-EC24C6DEF165}" presName="sibTrans" presStyleLbl="sibTrans2D1" presStyleIdx="4" presStyleCnt="6"/>
      <dgm:spPr/>
    </dgm:pt>
    <dgm:pt modelId="{709DE2A5-32E6-4C00-A52A-3A338246EE8E}" type="pres">
      <dgm:prSet presAssocID="{F31A13A3-5228-4BFF-8617-EC24C6DEF165}" presName="connectorText" presStyleLbl="sibTrans2D1" presStyleIdx="4" presStyleCnt="6"/>
      <dgm:spPr/>
    </dgm:pt>
    <dgm:pt modelId="{105B2F57-3C1F-4F20-822D-2B18A0B79803}" type="pres">
      <dgm:prSet presAssocID="{6418D0BE-60F7-457A-9E8D-8651030C7420}" presName="node" presStyleLbl="node1" presStyleIdx="5" presStyleCnt="6" custScaleX="51000" custScaleY="51000">
        <dgm:presLayoutVars>
          <dgm:bulletEnabled val="1"/>
        </dgm:presLayoutVars>
      </dgm:prSet>
      <dgm:spPr/>
    </dgm:pt>
    <dgm:pt modelId="{AB39CED3-5269-4CA5-BD3A-0BD80C479A15}" type="pres">
      <dgm:prSet presAssocID="{34091A69-5DF8-422A-BC92-64926D87750C}" presName="sibTrans" presStyleLbl="sibTrans2D1" presStyleIdx="5" presStyleCnt="6"/>
      <dgm:spPr/>
    </dgm:pt>
    <dgm:pt modelId="{50C5DBC8-74F3-4AC8-BCB4-61222F2A1162}" type="pres">
      <dgm:prSet presAssocID="{34091A69-5DF8-422A-BC92-64926D87750C}" presName="connectorText" presStyleLbl="sibTrans2D1" presStyleIdx="5" presStyleCnt="6"/>
      <dgm:spPr/>
    </dgm:pt>
  </dgm:ptLst>
  <dgm:cxnLst>
    <dgm:cxn modelId="{5B87781D-1003-4DCB-8749-C5538DE80253}" type="presOf" srcId="{35F3E61B-8DC1-412F-A363-97A0B79E2721}" destId="{0048D3E1-859D-4987-9710-AFE1F1477025}" srcOrd="0" destOrd="0" presId="urn:microsoft.com/office/officeart/2005/8/layout/cycle2"/>
    <dgm:cxn modelId="{8731261E-2516-48D2-B546-C729093DB1DF}" type="presOf" srcId="{CBBA528E-FF53-45BA-B8F6-1CE8899BD7F1}" destId="{A3FE0632-9752-412B-8F35-21E0995B2C2B}" srcOrd="1" destOrd="0" presId="urn:microsoft.com/office/officeart/2005/8/layout/cycle2"/>
    <dgm:cxn modelId="{FA1F8829-1C88-48F3-A1FE-A25937261873}" type="presOf" srcId="{E439CF28-FF90-48B4-B361-DBD7741D270C}" destId="{777CE99C-2D5B-4249-B085-250677CDE6BF}" srcOrd="0" destOrd="0" presId="urn:microsoft.com/office/officeart/2005/8/layout/cycle2"/>
    <dgm:cxn modelId="{CDBBC831-F673-4DEA-A526-26EAA826BFDE}" type="presOf" srcId="{B964F471-F712-4CFA-B1E6-4D293869DA71}" destId="{8F40C015-851D-4939-BF7A-D050B1EADEE6}" srcOrd="0" destOrd="0" presId="urn:microsoft.com/office/officeart/2005/8/layout/cycle2"/>
    <dgm:cxn modelId="{DF74EB3A-2159-4378-91C7-7DFB36769CB5}" type="presOf" srcId="{6418D0BE-60F7-457A-9E8D-8651030C7420}" destId="{105B2F57-3C1F-4F20-822D-2B18A0B79803}" srcOrd="0" destOrd="0" presId="urn:microsoft.com/office/officeart/2005/8/layout/cycle2"/>
    <dgm:cxn modelId="{7AFA795E-096A-4F3E-8D4F-1CD61BC83A42}" srcId="{490733A0-961C-4AF4-8FD7-AA14117B941A}" destId="{BA1BFA6D-FFA0-4DF4-BE82-85BD09894DC3}" srcOrd="4" destOrd="0" parTransId="{DF83A084-E64B-4E4E-8818-E65D2CF6F15F}" sibTransId="{F31A13A3-5228-4BFF-8617-EC24C6DEF165}"/>
    <dgm:cxn modelId="{42AE2143-CEEA-48A4-BC5D-25F8FD237ACC}" type="presOf" srcId="{BA1BFA6D-FFA0-4DF4-BE82-85BD09894DC3}" destId="{57C8F801-3D95-4CD0-B4C7-848D95AC14C5}" srcOrd="0" destOrd="0" presId="urn:microsoft.com/office/officeart/2005/8/layout/cycle2"/>
    <dgm:cxn modelId="{5F112466-4FE7-4685-A631-620D98413758}" type="presOf" srcId="{B655A3C0-EA0E-4A9B-BDCC-464E83ED5D22}" destId="{6E5A27F6-6764-4ACE-B545-9214B51EB17B}" srcOrd="0" destOrd="0" presId="urn:microsoft.com/office/officeart/2005/8/layout/cycle2"/>
    <dgm:cxn modelId="{57283C6B-6E08-4896-A20B-2908A68ABA83}" type="presOf" srcId="{FCEE367E-BFD0-4445-A853-65C294400E3B}" destId="{92BC6DFB-9D02-4700-BD02-DCF3DCA1C7E8}" srcOrd="0" destOrd="0" presId="urn:microsoft.com/office/officeart/2005/8/layout/cycle2"/>
    <dgm:cxn modelId="{1BF22372-4871-4042-B6E9-10D269C321E0}" type="presOf" srcId="{F31A13A3-5228-4BFF-8617-EC24C6DEF165}" destId="{709DE2A5-32E6-4C00-A52A-3A338246EE8E}" srcOrd="1" destOrd="0" presId="urn:microsoft.com/office/officeart/2005/8/layout/cycle2"/>
    <dgm:cxn modelId="{EEEF2D52-6E96-476A-920E-3377E4DB4C1F}" type="presOf" srcId="{DD6B11A8-D191-44A4-AF84-8F589EB46BFF}" destId="{17D606DA-C6A6-4301-8974-F09FDE8BA905}" srcOrd="0" destOrd="0" presId="urn:microsoft.com/office/officeart/2005/8/layout/cycle2"/>
    <dgm:cxn modelId="{2AE4235A-22F1-4A97-99A2-068522842791}" srcId="{490733A0-961C-4AF4-8FD7-AA14117B941A}" destId="{B655A3C0-EA0E-4A9B-BDCC-464E83ED5D22}" srcOrd="0" destOrd="0" parTransId="{149D4C2E-368F-4159-992C-5D43F7B65EA7}" sibTransId="{B964F471-F712-4CFA-B1E6-4D293869DA71}"/>
    <dgm:cxn modelId="{44F9287A-D17A-4937-A40F-D91CFF37840F}" type="presOf" srcId="{34091A69-5DF8-422A-BC92-64926D87750C}" destId="{AB39CED3-5269-4CA5-BD3A-0BD80C479A15}" srcOrd="0" destOrd="0" presId="urn:microsoft.com/office/officeart/2005/8/layout/cycle2"/>
    <dgm:cxn modelId="{89574D7C-9605-40AE-9A4A-FCCB87FBB569}" type="presOf" srcId="{CBBA528E-FF53-45BA-B8F6-1CE8899BD7F1}" destId="{1F4862A7-0546-4A5A-B33A-476604557593}" srcOrd="0" destOrd="0" presId="urn:microsoft.com/office/officeart/2005/8/layout/cycle2"/>
    <dgm:cxn modelId="{09034780-1300-4B5D-89F1-2D18738695F9}" srcId="{490733A0-961C-4AF4-8FD7-AA14117B941A}" destId="{DD6B11A8-D191-44A4-AF84-8F589EB46BFF}" srcOrd="1" destOrd="0" parTransId="{4D10941D-B0B7-4ECB-8120-424F16D8C8B2}" sibTransId="{01ACD6B0-0D12-4138-880A-DFAD99EB5834}"/>
    <dgm:cxn modelId="{2F1ED78B-C677-43AD-AECD-DA6A4511B12B}" type="presOf" srcId="{01ACD6B0-0D12-4138-880A-DFAD99EB5834}" destId="{48D2A7E4-23E2-4CF6-9A16-42F3805FA904}" srcOrd="0" destOrd="0" presId="urn:microsoft.com/office/officeart/2005/8/layout/cycle2"/>
    <dgm:cxn modelId="{9698DE91-6ED1-4BE1-B120-6E61FA752DF9}" type="presOf" srcId="{34091A69-5DF8-422A-BC92-64926D87750C}" destId="{50C5DBC8-74F3-4AC8-BCB4-61222F2A1162}" srcOrd="1" destOrd="0" presId="urn:microsoft.com/office/officeart/2005/8/layout/cycle2"/>
    <dgm:cxn modelId="{1F290993-9B81-4E2A-A736-09F28803E9B8}" type="presOf" srcId="{B964F471-F712-4CFA-B1E6-4D293869DA71}" destId="{8305886A-3605-4395-97BB-7DFB0F34CCDB}" srcOrd="1" destOrd="0" presId="urn:microsoft.com/office/officeart/2005/8/layout/cycle2"/>
    <dgm:cxn modelId="{D62A9CB2-061D-4A00-A7F9-B4A37DA57B28}" type="presOf" srcId="{01ACD6B0-0D12-4138-880A-DFAD99EB5834}" destId="{BEFE342C-586B-4993-9B55-0CBE320DBC30}" srcOrd="1" destOrd="0" presId="urn:microsoft.com/office/officeart/2005/8/layout/cycle2"/>
    <dgm:cxn modelId="{B95FD0B4-BEDF-420D-94E7-469194A6BA68}" srcId="{490733A0-961C-4AF4-8FD7-AA14117B941A}" destId="{E439CF28-FF90-48B4-B361-DBD7741D270C}" srcOrd="3" destOrd="0" parTransId="{B140BD1C-E335-494D-AFDF-164C1D1CB8AC}" sibTransId="{CBBA528E-FF53-45BA-B8F6-1CE8899BD7F1}"/>
    <dgm:cxn modelId="{C880ECC5-FBDD-4E57-BB4D-055FFA68A4F8}" srcId="{490733A0-961C-4AF4-8FD7-AA14117B941A}" destId="{6418D0BE-60F7-457A-9E8D-8651030C7420}" srcOrd="5" destOrd="0" parTransId="{A7693C26-265A-4A73-B343-720884D8ED2C}" sibTransId="{34091A69-5DF8-422A-BC92-64926D87750C}"/>
    <dgm:cxn modelId="{65C570CF-D162-4BC8-9458-9B962B320289}" type="presOf" srcId="{490733A0-961C-4AF4-8FD7-AA14117B941A}" destId="{47B465CD-9940-4BF9-8AD9-A46C6CB561E1}" srcOrd="0" destOrd="0" presId="urn:microsoft.com/office/officeart/2005/8/layout/cycle2"/>
    <dgm:cxn modelId="{5D28A3DB-1BDD-45F8-A91D-3A189A2372A3}" srcId="{490733A0-961C-4AF4-8FD7-AA14117B941A}" destId="{FCEE367E-BFD0-4445-A853-65C294400E3B}" srcOrd="2" destOrd="0" parTransId="{0FD9BD25-08B3-4B64-AE3C-5F7B7F51F122}" sibTransId="{35F3E61B-8DC1-412F-A363-97A0B79E2721}"/>
    <dgm:cxn modelId="{3957B2EA-D8F0-46BE-A68B-824FF9974473}" type="presOf" srcId="{F31A13A3-5228-4BFF-8617-EC24C6DEF165}" destId="{646A04BA-A7B4-4B89-A7DE-A984F63A5A53}" srcOrd="0" destOrd="0" presId="urn:microsoft.com/office/officeart/2005/8/layout/cycle2"/>
    <dgm:cxn modelId="{8EF5E2F1-834E-4E68-9A72-CC7A8E0536D1}" type="presOf" srcId="{35F3E61B-8DC1-412F-A363-97A0B79E2721}" destId="{1F2B2B1F-BD08-4830-BF47-521FAEDC8487}" srcOrd="1" destOrd="0" presId="urn:microsoft.com/office/officeart/2005/8/layout/cycle2"/>
    <dgm:cxn modelId="{AA35AC5A-71B5-4491-9405-639C2C575A1D}" type="presParOf" srcId="{47B465CD-9940-4BF9-8AD9-A46C6CB561E1}" destId="{6E5A27F6-6764-4ACE-B545-9214B51EB17B}" srcOrd="0" destOrd="0" presId="urn:microsoft.com/office/officeart/2005/8/layout/cycle2"/>
    <dgm:cxn modelId="{12D6ADFF-8245-4469-BC35-472B0636D814}" type="presParOf" srcId="{47B465CD-9940-4BF9-8AD9-A46C6CB561E1}" destId="{8F40C015-851D-4939-BF7A-D050B1EADEE6}" srcOrd="1" destOrd="0" presId="urn:microsoft.com/office/officeart/2005/8/layout/cycle2"/>
    <dgm:cxn modelId="{41321CAB-88A9-43DA-BEBE-28A1B7B457C9}" type="presParOf" srcId="{8F40C015-851D-4939-BF7A-D050B1EADEE6}" destId="{8305886A-3605-4395-97BB-7DFB0F34CCDB}" srcOrd="0" destOrd="0" presId="urn:microsoft.com/office/officeart/2005/8/layout/cycle2"/>
    <dgm:cxn modelId="{F03E8176-B130-4887-9CA6-D6ABA1AF140D}" type="presParOf" srcId="{47B465CD-9940-4BF9-8AD9-A46C6CB561E1}" destId="{17D606DA-C6A6-4301-8974-F09FDE8BA905}" srcOrd="2" destOrd="0" presId="urn:microsoft.com/office/officeart/2005/8/layout/cycle2"/>
    <dgm:cxn modelId="{B04EA416-662C-4530-8D75-837FE6CC2462}" type="presParOf" srcId="{47B465CD-9940-4BF9-8AD9-A46C6CB561E1}" destId="{48D2A7E4-23E2-4CF6-9A16-42F3805FA904}" srcOrd="3" destOrd="0" presId="urn:microsoft.com/office/officeart/2005/8/layout/cycle2"/>
    <dgm:cxn modelId="{E28470D8-2DCD-4487-8195-F1A19A1BCEB3}" type="presParOf" srcId="{48D2A7E4-23E2-4CF6-9A16-42F3805FA904}" destId="{BEFE342C-586B-4993-9B55-0CBE320DBC30}" srcOrd="0" destOrd="0" presId="urn:microsoft.com/office/officeart/2005/8/layout/cycle2"/>
    <dgm:cxn modelId="{71AC3C16-E721-40B0-8B7A-CE805CC3968F}" type="presParOf" srcId="{47B465CD-9940-4BF9-8AD9-A46C6CB561E1}" destId="{92BC6DFB-9D02-4700-BD02-DCF3DCA1C7E8}" srcOrd="4" destOrd="0" presId="urn:microsoft.com/office/officeart/2005/8/layout/cycle2"/>
    <dgm:cxn modelId="{AE863338-1B18-4EDC-B4A0-EEA256AF6737}" type="presParOf" srcId="{47B465CD-9940-4BF9-8AD9-A46C6CB561E1}" destId="{0048D3E1-859D-4987-9710-AFE1F1477025}" srcOrd="5" destOrd="0" presId="urn:microsoft.com/office/officeart/2005/8/layout/cycle2"/>
    <dgm:cxn modelId="{A7FAFB96-4FC9-499B-B06A-F7CFC902DD21}" type="presParOf" srcId="{0048D3E1-859D-4987-9710-AFE1F1477025}" destId="{1F2B2B1F-BD08-4830-BF47-521FAEDC8487}" srcOrd="0" destOrd="0" presId="urn:microsoft.com/office/officeart/2005/8/layout/cycle2"/>
    <dgm:cxn modelId="{87106719-7E0D-45C5-A3BE-5C446055952F}" type="presParOf" srcId="{47B465CD-9940-4BF9-8AD9-A46C6CB561E1}" destId="{777CE99C-2D5B-4249-B085-250677CDE6BF}" srcOrd="6" destOrd="0" presId="urn:microsoft.com/office/officeart/2005/8/layout/cycle2"/>
    <dgm:cxn modelId="{B611E311-FB38-4B0A-8AF1-46ED6E09FFA2}" type="presParOf" srcId="{47B465CD-9940-4BF9-8AD9-A46C6CB561E1}" destId="{1F4862A7-0546-4A5A-B33A-476604557593}" srcOrd="7" destOrd="0" presId="urn:microsoft.com/office/officeart/2005/8/layout/cycle2"/>
    <dgm:cxn modelId="{383F8422-7A39-4E7D-917C-BBBDF324800B}" type="presParOf" srcId="{1F4862A7-0546-4A5A-B33A-476604557593}" destId="{A3FE0632-9752-412B-8F35-21E0995B2C2B}" srcOrd="0" destOrd="0" presId="urn:microsoft.com/office/officeart/2005/8/layout/cycle2"/>
    <dgm:cxn modelId="{2BED741D-3EEC-487A-8DF0-AC3CA6EB8901}" type="presParOf" srcId="{47B465CD-9940-4BF9-8AD9-A46C6CB561E1}" destId="{57C8F801-3D95-4CD0-B4C7-848D95AC14C5}" srcOrd="8" destOrd="0" presId="urn:microsoft.com/office/officeart/2005/8/layout/cycle2"/>
    <dgm:cxn modelId="{A3EB33E0-3AB4-415A-8703-981CA6B41762}" type="presParOf" srcId="{47B465CD-9940-4BF9-8AD9-A46C6CB561E1}" destId="{646A04BA-A7B4-4B89-A7DE-A984F63A5A53}" srcOrd="9" destOrd="0" presId="urn:microsoft.com/office/officeart/2005/8/layout/cycle2"/>
    <dgm:cxn modelId="{D3A1FD82-BC80-468F-A7AC-60F508AFC614}" type="presParOf" srcId="{646A04BA-A7B4-4B89-A7DE-A984F63A5A53}" destId="{709DE2A5-32E6-4C00-A52A-3A338246EE8E}" srcOrd="0" destOrd="0" presId="urn:microsoft.com/office/officeart/2005/8/layout/cycle2"/>
    <dgm:cxn modelId="{49B5E450-C9A5-4EBE-B9C1-DE9D13D499D3}" type="presParOf" srcId="{47B465CD-9940-4BF9-8AD9-A46C6CB561E1}" destId="{105B2F57-3C1F-4F20-822D-2B18A0B79803}" srcOrd="10" destOrd="0" presId="urn:microsoft.com/office/officeart/2005/8/layout/cycle2"/>
    <dgm:cxn modelId="{F03CCC11-01D5-4F13-9C46-A76497A8E1E1}" type="presParOf" srcId="{47B465CD-9940-4BF9-8AD9-A46C6CB561E1}" destId="{AB39CED3-5269-4CA5-BD3A-0BD80C479A15}" srcOrd="11" destOrd="0" presId="urn:microsoft.com/office/officeart/2005/8/layout/cycle2"/>
    <dgm:cxn modelId="{4316A376-879B-44A6-A359-A676FB2BC9CD}" type="presParOf" srcId="{AB39CED3-5269-4CA5-BD3A-0BD80C479A15}" destId="{50C5DBC8-74F3-4AC8-BCB4-61222F2A11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27F6-6764-4ACE-B545-9214B51EB17B}">
      <dsp:nvSpPr>
        <dsp:cNvPr id="0" name=""/>
        <dsp:cNvSpPr/>
      </dsp:nvSpPr>
      <dsp:spPr>
        <a:xfrm>
          <a:off x="3804859" y="534939"/>
          <a:ext cx="645897" cy="6458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Ask</a:t>
          </a:r>
        </a:p>
      </dsp:txBody>
      <dsp:txXfrm>
        <a:off x="3899448" y="629528"/>
        <a:ext cx="456719" cy="456719"/>
      </dsp:txXfrm>
    </dsp:sp>
    <dsp:sp modelId="{8F40C015-851D-4939-BF7A-D050B1EADEE6}">
      <dsp:nvSpPr>
        <dsp:cNvPr id="0" name=""/>
        <dsp:cNvSpPr/>
      </dsp:nvSpPr>
      <dsp:spPr>
        <a:xfrm rot="1800000">
          <a:off x="4629046" y="1131976"/>
          <a:ext cx="757471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638450" y="1190467"/>
        <a:ext cx="617092" cy="280759"/>
      </dsp:txXfrm>
    </dsp:sp>
    <dsp:sp modelId="{17D606DA-C6A6-4301-8974-F09FDE8BA905}">
      <dsp:nvSpPr>
        <dsp:cNvPr id="0" name=""/>
        <dsp:cNvSpPr/>
      </dsp:nvSpPr>
      <dsp:spPr>
        <a:xfrm>
          <a:off x="5601311" y="1570138"/>
          <a:ext cx="655284" cy="655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Imagine</a:t>
          </a:r>
        </a:p>
      </dsp:txBody>
      <dsp:txXfrm>
        <a:off x="5697275" y="1666102"/>
        <a:ext cx="463356" cy="463356"/>
      </dsp:txXfrm>
    </dsp:sp>
    <dsp:sp modelId="{48D2A7E4-23E2-4CF6-9A16-42F3805FA904}">
      <dsp:nvSpPr>
        <dsp:cNvPr id="0" name=""/>
        <dsp:cNvSpPr/>
      </dsp:nvSpPr>
      <dsp:spPr>
        <a:xfrm rot="5400000">
          <a:off x="5559520" y="2667589"/>
          <a:ext cx="738866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5629710" y="2690986"/>
        <a:ext cx="598487" cy="280759"/>
      </dsp:txXfrm>
    </dsp:sp>
    <dsp:sp modelId="{92BC6DFB-9D02-4700-BD02-DCF3DCA1C7E8}">
      <dsp:nvSpPr>
        <dsp:cNvPr id="0" name=""/>
        <dsp:cNvSpPr/>
      </dsp:nvSpPr>
      <dsp:spPr>
        <a:xfrm>
          <a:off x="5570899" y="3619509"/>
          <a:ext cx="716108" cy="716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Plan</a:t>
          </a:r>
        </a:p>
      </dsp:txBody>
      <dsp:txXfrm>
        <a:off x="5675771" y="3724381"/>
        <a:ext cx="506364" cy="506364"/>
      </dsp:txXfrm>
    </dsp:sp>
    <dsp:sp modelId="{0048D3E1-859D-4987-9710-AFE1F1477025}">
      <dsp:nvSpPr>
        <dsp:cNvPr id="0" name=""/>
        <dsp:cNvSpPr/>
      </dsp:nvSpPr>
      <dsp:spPr>
        <a:xfrm rot="9000000">
          <a:off x="4692628" y="4250517"/>
          <a:ext cx="716630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4823603" y="4309008"/>
        <a:ext cx="576251" cy="280759"/>
      </dsp:txXfrm>
    </dsp:sp>
    <dsp:sp modelId="{777CE99C-2D5B-4249-B085-250677CDE6BF}">
      <dsp:nvSpPr>
        <dsp:cNvPr id="0" name=""/>
        <dsp:cNvSpPr/>
      </dsp:nvSpPr>
      <dsp:spPr>
        <a:xfrm>
          <a:off x="3758211" y="4647858"/>
          <a:ext cx="739193" cy="739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Create</a:t>
          </a:r>
        </a:p>
      </dsp:txBody>
      <dsp:txXfrm>
        <a:off x="3866463" y="4756110"/>
        <a:ext cx="522689" cy="522689"/>
      </dsp:txXfrm>
    </dsp:sp>
    <dsp:sp modelId="{1F4862A7-0546-4A5A-B33A-476604557593}">
      <dsp:nvSpPr>
        <dsp:cNvPr id="0" name=""/>
        <dsp:cNvSpPr/>
      </dsp:nvSpPr>
      <dsp:spPr>
        <a:xfrm rot="12600000">
          <a:off x="2878400" y="4269706"/>
          <a:ext cx="719018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3009375" y="4398387"/>
        <a:ext cx="578639" cy="280759"/>
      </dsp:txXfrm>
    </dsp:sp>
    <dsp:sp modelId="{57C8F801-3D95-4CD0-B4C7-848D95AC14C5}">
      <dsp:nvSpPr>
        <dsp:cNvPr id="0" name=""/>
        <dsp:cNvSpPr/>
      </dsp:nvSpPr>
      <dsp:spPr>
        <a:xfrm>
          <a:off x="1973114" y="3624015"/>
          <a:ext cx="707096" cy="70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Test</a:t>
          </a:r>
        </a:p>
      </dsp:txBody>
      <dsp:txXfrm>
        <a:off x="2076666" y="3727567"/>
        <a:ext cx="499992" cy="499992"/>
      </dsp:txXfrm>
    </dsp:sp>
    <dsp:sp modelId="{646A04BA-A7B4-4B89-A7DE-A984F63A5A53}">
      <dsp:nvSpPr>
        <dsp:cNvPr id="0" name=""/>
        <dsp:cNvSpPr/>
      </dsp:nvSpPr>
      <dsp:spPr>
        <a:xfrm rot="16200000">
          <a:off x="1962901" y="2724296"/>
          <a:ext cx="727524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033091" y="2888072"/>
        <a:ext cx="587145" cy="280759"/>
      </dsp:txXfrm>
    </dsp:sp>
    <dsp:sp modelId="{105B2F57-3C1F-4F20-822D-2B18A0B79803}">
      <dsp:nvSpPr>
        <dsp:cNvPr id="0" name=""/>
        <dsp:cNvSpPr/>
      </dsp:nvSpPr>
      <dsp:spPr>
        <a:xfrm>
          <a:off x="1973114" y="1544232"/>
          <a:ext cx="707096" cy="70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Improve</a:t>
          </a:r>
        </a:p>
      </dsp:txBody>
      <dsp:txXfrm>
        <a:off x="2076666" y="1647784"/>
        <a:ext cx="499992" cy="499992"/>
      </dsp:txXfrm>
    </dsp:sp>
    <dsp:sp modelId="{AB39CED3-5269-4CA5-BD3A-0BD80C479A15}">
      <dsp:nvSpPr>
        <dsp:cNvPr id="0" name=""/>
        <dsp:cNvSpPr/>
      </dsp:nvSpPr>
      <dsp:spPr>
        <a:xfrm rot="19800000">
          <a:off x="2850385" y="1146743"/>
          <a:ext cx="743741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859789" y="1275424"/>
        <a:ext cx="603362" cy="280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8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2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8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10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3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0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8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5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80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67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5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50A5-767A-43B8-B59C-13A93691E004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5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kapla.com/en/school-offer_i24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hyperlink" Target="https://www.youtube.com/watch?v=yrF9U1mJt_M&amp;t=16s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make.do/pages/education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.make.do/collections/classroom/products/snapshots-from-the-classroom-the-town-that-takes-care-of-the-planet-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hyperlink" Target="https://sslohr3.weebly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7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43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aroline.nicol2@aberdeenshire.gov.uk" TargetMode="External"/><Relationship Id="rId4" Type="http://schemas.openxmlformats.org/officeDocument/2006/relationships/hyperlink" Target="mailto:kim.aplin@aberdeenshire.gov.uk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ffM1fclPFs&amp;t=61s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DBE38-9F46-26CE-B32E-38EE442C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56" y="437367"/>
            <a:ext cx="5400000" cy="1231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301DC-5DBB-FBF3-47BA-E3499ECB4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880" y="249619"/>
            <a:ext cx="2914650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1F6B6-E37E-DD2B-71C7-EB5B4F57414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7710" y="2904889"/>
            <a:ext cx="5400000" cy="1494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39C8B5-A2EC-6493-12B1-C9A4BF049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89" y="2904889"/>
            <a:ext cx="3133725" cy="3133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171BF8-04BB-940A-C90D-94C1D3969768}"/>
              </a:ext>
            </a:extLst>
          </p:cNvPr>
          <p:cNvSpPr txBox="1"/>
          <p:nvPr/>
        </p:nvSpPr>
        <p:spPr>
          <a:xfrm>
            <a:off x="3723364" y="4619485"/>
            <a:ext cx="658268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CLPL Session 23</a:t>
            </a:r>
            <a:r>
              <a:rPr lang="en-GB" sz="2400" b="1" baseline="30000" dirty="0">
                <a:latin typeface="Comic Sans MS" panose="030F0702030302020204" pitchFamily="66" charset="0"/>
              </a:rPr>
              <a:t>rd </a:t>
            </a:r>
            <a:r>
              <a:rPr lang="en-GB" sz="2400" b="1" dirty="0">
                <a:latin typeface="Comic Sans MS" panose="030F0702030302020204" pitchFamily="66" charset="0"/>
              </a:rPr>
              <a:t>November 2022</a:t>
            </a:r>
          </a:p>
          <a:p>
            <a:endParaRPr lang="en-GB" sz="1700" b="1" dirty="0">
              <a:latin typeface="Comic Sans MS" panose="030F0702030302020204" pitchFamily="66" charset="0"/>
            </a:endParaRPr>
          </a:p>
          <a:p>
            <a:r>
              <a:rPr lang="en-GB" sz="1700" b="1" dirty="0">
                <a:latin typeface="Comic Sans MS" panose="030F0702030302020204" pitchFamily="66" charset="0"/>
              </a:rPr>
              <a:t>Kim Aplin (</a:t>
            </a:r>
            <a:r>
              <a:rPr lang="en-GB" sz="1700" b="1" dirty="0" err="1">
                <a:latin typeface="Comic Sans MS" panose="030F0702030302020204" pitchFamily="66" charset="0"/>
              </a:rPr>
              <a:t>RAiSE</a:t>
            </a:r>
            <a:r>
              <a:rPr lang="en-GB" sz="1700" b="1" dirty="0">
                <a:latin typeface="Comic Sans MS" panose="030F0702030302020204" pitchFamily="66" charset="0"/>
              </a:rPr>
              <a:t> PSDO, Aberdeenshire)</a:t>
            </a:r>
          </a:p>
          <a:p>
            <a:endParaRPr lang="en-GB" sz="1700" b="1" dirty="0">
              <a:latin typeface="Comic Sans MS" panose="030F0702030302020204" pitchFamily="66" charset="0"/>
            </a:endParaRPr>
          </a:p>
          <a:p>
            <a:r>
              <a:rPr lang="en-GB" sz="1700" b="1" dirty="0">
                <a:latin typeface="Comic Sans MS" panose="030F0702030302020204" pitchFamily="66" charset="0"/>
              </a:rPr>
              <a:t>Laura McCafferty (National Officer for </a:t>
            </a:r>
            <a:r>
              <a:rPr lang="en-GB" sz="1700" b="1" dirty="0" err="1">
                <a:latin typeface="Comic Sans MS" panose="030F0702030302020204" pitchFamily="66" charset="0"/>
              </a:rPr>
              <a:t>RAiSE</a:t>
            </a:r>
            <a:r>
              <a:rPr lang="en-GB" sz="1700" b="1" dirty="0">
                <a:latin typeface="Comic Sans MS" panose="030F0702030302020204" pitchFamily="66" charset="0"/>
              </a:rPr>
              <a:t>)</a:t>
            </a:r>
          </a:p>
          <a:p>
            <a:endParaRPr lang="en-GB" sz="17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806D3-5180-576D-3868-ED30758721B7}"/>
              </a:ext>
            </a:extLst>
          </p:cNvPr>
          <p:cNvSpPr txBox="1"/>
          <p:nvPr/>
        </p:nvSpPr>
        <p:spPr>
          <a:xfrm>
            <a:off x="4199614" y="223951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omic Sans MS" panose="030F0702030302020204" pitchFamily="66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27302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8C23C5-0A4C-8F23-E880-E7669CFE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41" y="948638"/>
            <a:ext cx="8752503" cy="4747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16177C-A9B1-74FD-FB8F-64954E95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535" y="5696305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96EB39-29D8-01A7-6FA4-E349C91E7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41" y="1303892"/>
            <a:ext cx="6129433" cy="1916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D909C5-9794-9083-9923-DFC2FBC06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26" y="2929537"/>
            <a:ext cx="3461857" cy="2596393"/>
          </a:xfrm>
          <a:prstGeom prst="rect">
            <a:avLst/>
          </a:prstGeom>
        </p:spPr>
      </p:pic>
      <p:pic>
        <p:nvPicPr>
          <p:cNvPr id="4" name="Picture 3" descr="A picture containing indoor, floor, wooden, wood&#10;&#10;Description automatically generated">
            <a:extLst>
              <a:ext uri="{FF2B5EF4-FFF2-40B4-BE49-F238E27FC236}">
                <a16:creationId xmlns:a16="http://schemas.microsoft.com/office/drawing/2014/main" id="{3879B0F4-6A4A-FF39-193D-3777E7D87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58" y="3347084"/>
            <a:ext cx="3587691" cy="2690768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1000E56-1C65-791E-6E56-E00A8DE08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6" y="248783"/>
            <a:ext cx="6367727" cy="191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448717-AD8C-511D-F552-EBD6E140C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059" y="3637359"/>
            <a:ext cx="3684409" cy="2681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04867-5C2E-ECC5-4E4E-5159DD2F0582}"/>
              </a:ext>
            </a:extLst>
          </p:cNvPr>
          <p:cNvSpPr txBox="1"/>
          <p:nvPr/>
        </p:nvSpPr>
        <p:spPr>
          <a:xfrm>
            <a:off x="638719" y="5878462"/>
            <a:ext cx="180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Bridges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3CC40-CCE9-1E05-53B8-4AE7AA668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4560" y="5878462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B04867-5C2E-ECC5-4E4E-5159DD2F0582}"/>
              </a:ext>
            </a:extLst>
          </p:cNvPr>
          <p:cNvSpPr txBox="1"/>
          <p:nvPr/>
        </p:nvSpPr>
        <p:spPr>
          <a:xfrm>
            <a:off x="244436" y="5853295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ECD9E-A3DD-52F0-1B62-899F0162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337" y="2037705"/>
            <a:ext cx="3133526" cy="41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65B41-7FF3-9D12-B6A2-69A0BDEED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10" y="565772"/>
            <a:ext cx="3133530" cy="417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9A80E-C946-649E-D4C8-63196D25C56C}"/>
              </a:ext>
            </a:extLst>
          </p:cNvPr>
          <p:cNvSpPr txBox="1"/>
          <p:nvPr/>
        </p:nvSpPr>
        <p:spPr>
          <a:xfrm>
            <a:off x="315928" y="3595255"/>
            <a:ext cx="4042185" cy="18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F141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Primary 3 class using KAPLA blocks to design and build an Ancient Egyptian pyramid or temple. </a:t>
            </a:r>
            <a:r>
              <a:rPr lang="en-GB" dirty="0">
                <a:solidFill>
                  <a:srgbClr val="0F141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GB" dirty="0">
                <a:solidFill>
                  <a:srgbClr val="0F141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used the engineering design process, teamwork and communication skills.</a:t>
            </a:r>
            <a:endParaRPr lang="en-GB" sz="1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DB03D-FF4F-EE10-5791-6DB81B2B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07" y="309983"/>
            <a:ext cx="3344297" cy="2811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EB69D4-1D83-0C2B-48D9-5D0CDCBC0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160" y="5853295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40ABC3-E971-0A1E-3C4A-9EF31F49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34" y="1170528"/>
            <a:ext cx="3317716" cy="4423622"/>
          </a:xfrm>
          <a:prstGeom prst="rect">
            <a:avLst/>
          </a:prstGeom>
        </p:spPr>
      </p:pic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6006140-670E-A6E0-894C-A59C85986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92" y="1722061"/>
            <a:ext cx="3317716" cy="4423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B8C909-0A8D-D74A-2D70-8127A91F3A85}"/>
              </a:ext>
            </a:extLst>
          </p:cNvPr>
          <p:cNvSpPr txBox="1"/>
          <p:nvPr/>
        </p:nvSpPr>
        <p:spPr>
          <a:xfrm>
            <a:off x="244436" y="5853295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Across the Curriculum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32747-2A75-2535-22AF-DCBD25335E8E}"/>
              </a:ext>
            </a:extLst>
          </p:cNvPr>
          <p:cNvSpPr txBox="1"/>
          <p:nvPr/>
        </p:nvSpPr>
        <p:spPr>
          <a:xfrm>
            <a:off x="2851563" y="326608"/>
            <a:ext cx="6488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Can you build the Eiffel Tower? </a:t>
            </a:r>
          </a:p>
        </p:txBody>
      </p:sp>
    </p:spTree>
    <p:extLst>
      <p:ext uri="{BB962C8B-B14F-4D97-AF65-F5344CB8AC3E}">
        <p14:creationId xmlns:p14="http://schemas.microsoft.com/office/powerpoint/2010/main" val="216848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4AC-9DC8-E543-85B7-679D7676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43047"/>
            <a:ext cx="9144000" cy="668337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Link to seasonal topics: Halloween!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 descr="A picture containing text, stack&#10;&#10;Description automatically generated">
            <a:extLst>
              <a:ext uri="{FF2B5EF4-FFF2-40B4-BE49-F238E27FC236}">
                <a16:creationId xmlns:a16="http://schemas.microsoft.com/office/drawing/2014/main" id="{E437C4E3-D1B3-EBED-D5E5-F1E1FB8B2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22" y="1064761"/>
            <a:ext cx="3435928" cy="4581237"/>
          </a:xfrm>
          <a:prstGeom prst="rect">
            <a:avLst/>
          </a:prstGeom>
        </p:spPr>
      </p:pic>
      <p:pic>
        <p:nvPicPr>
          <p:cNvPr id="7" name="Picture 6" descr="A picture containing dark, lit&#10;&#10;Description automatically generated">
            <a:extLst>
              <a:ext uri="{FF2B5EF4-FFF2-40B4-BE49-F238E27FC236}">
                <a16:creationId xmlns:a16="http://schemas.microsoft.com/office/drawing/2014/main" id="{46C0AA24-C607-8B8B-19F9-BD2F5546E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01" y="1037331"/>
            <a:ext cx="3477072" cy="4636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9016A5-466E-A695-0892-3BC093802CA3}"/>
              </a:ext>
            </a:extLst>
          </p:cNvPr>
          <p:cNvSpPr txBox="1"/>
          <p:nvPr/>
        </p:nvSpPr>
        <p:spPr>
          <a:xfrm>
            <a:off x="229065" y="5901751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60426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9016A5-466E-A695-0892-3BC093802CA3}"/>
              </a:ext>
            </a:extLst>
          </p:cNvPr>
          <p:cNvSpPr txBox="1"/>
          <p:nvPr/>
        </p:nvSpPr>
        <p:spPr>
          <a:xfrm>
            <a:off x="229065" y="5901751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8E44EB8-FA6F-183C-1DA1-2416F023A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67" y="444617"/>
            <a:ext cx="3132001" cy="4176000"/>
          </a:xfrm>
          <a:prstGeom prst="rect">
            <a:avLst/>
          </a:prstGeom>
        </p:spPr>
      </p:pic>
      <p:pic>
        <p:nvPicPr>
          <p:cNvPr id="10" name="Picture 9" descr="A picture containing text, floor, person, indoor&#10;&#10;Description automatically generated">
            <a:extLst>
              <a:ext uri="{FF2B5EF4-FFF2-40B4-BE49-F238E27FC236}">
                <a16:creationId xmlns:a16="http://schemas.microsoft.com/office/drawing/2014/main" id="{51FE58B8-CDB8-1839-CFA8-D2D05E31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5" y="964686"/>
            <a:ext cx="4423793" cy="3317845"/>
          </a:xfrm>
          <a:prstGeom prst="rect">
            <a:avLst/>
          </a:prstGeom>
        </p:spPr>
      </p:pic>
      <p:pic>
        <p:nvPicPr>
          <p:cNvPr id="12" name="Picture 11" descr="A person sitting next to a skeleton&#10;&#10;Description automatically generated with medium confidence">
            <a:extLst>
              <a:ext uri="{FF2B5EF4-FFF2-40B4-BE49-F238E27FC236}">
                <a16:creationId xmlns:a16="http://schemas.microsoft.com/office/drawing/2014/main" id="{C183B1C0-550E-416E-8C6C-9F01F8AA7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65" y="2091873"/>
            <a:ext cx="3136434" cy="418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or, indoor, wooden, seat&#10;&#10;Description automatically generated">
            <a:extLst>
              <a:ext uri="{FF2B5EF4-FFF2-40B4-BE49-F238E27FC236}">
                <a16:creationId xmlns:a16="http://schemas.microsoft.com/office/drawing/2014/main" id="{CEFF5EFB-B468-5C17-8D15-CADCCFD13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4" y="3549984"/>
            <a:ext cx="2299440" cy="3065921"/>
          </a:xfrm>
        </p:spPr>
      </p:pic>
      <p:pic>
        <p:nvPicPr>
          <p:cNvPr id="7" name="Picture 6" descr="A picture containing floor, indoor, table&#10;&#10;Description automatically generated">
            <a:extLst>
              <a:ext uri="{FF2B5EF4-FFF2-40B4-BE49-F238E27FC236}">
                <a16:creationId xmlns:a16="http://schemas.microsoft.com/office/drawing/2014/main" id="{0725A4BC-04AC-F94D-1D18-6E208C093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0" y="432306"/>
            <a:ext cx="6277974" cy="3247668"/>
          </a:xfrm>
          <a:prstGeom prst="rect">
            <a:avLst/>
          </a:prstGeom>
        </p:spPr>
      </p:pic>
      <p:pic>
        <p:nvPicPr>
          <p:cNvPr id="9" name="Picture 8" descr="A picture containing old, green, container&#10;&#10;Description automatically generated">
            <a:extLst>
              <a:ext uri="{FF2B5EF4-FFF2-40B4-BE49-F238E27FC236}">
                <a16:creationId xmlns:a16="http://schemas.microsoft.com/office/drawing/2014/main" id="{0315C7B5-8714-F3BC-ED40-517B142E5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69" y="432306"/>
            <a:ext cx="3055754" cy="299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209D7-960F-1D84-3C19-8C572CDE8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646" y="5705357"/>
            <a:ext cx="1615580" cy="841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51902-DFD5-3E21-49DD-0A18DD1859D4}"/>
              </a:ext>
            </a:extLst>
          </p:cNvPr>
          <p:cNvSpPr txBox="1"/>
          <p:nvPr/>
        </p:nvSpPr>
        <p:spPr>
          <a:xfrm>
            <a:off x="275247" y="5961903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</p:spTree>
    <p:extLst>
      <p:ext uri="{BB962C8B-B14F-4D97-AF65-F5344CB8AC3E}">
        <p14:creationId xmlns:p14="http://schemas.microsoft.com/office/powerpoint/2010/main" val="2828614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4AC-9DC8-E543-85B7-679D7676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43047"/>
            <a:ext cx="9144000" cy="668337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Now it is your turn!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EEA514-1B1B-EDEF-629D-1FB74DF3597F}"/>
              </a:ext>
            </a:extLst>
          </p:cNvPr>
          <p:cNvSpPr txBox="1"/>
          <p:nvPr/>
        </p:nvSpPr>
        <p:spPr>
          <a:xfrm>
            <a:off x="695325" y="948690"/>
            <a:ext cx="106108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You have 20 minutes.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Working in teams of 4 try one or more of the following: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Build the tallest tower you can – you have 5 minutes!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Build the widest bridge that you can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Construct a bridge that spans a 50cm gap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Build something that is larger than the base it is built 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Comic Sans MS" panose="030F0702030302020204" pitchFamily="66" charset="0"/>
              </a:rPr>
              <a:t>…….or just have fun! </a:t>
            </a:r>
            <a:r>
              <a:rPr lang="en-GB" sz="2400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714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A6B0D-BF82-1FC8-DD75-DD117B4A26D9}"/>
              </a:ext>
            </a:extLst>
          </p:cNvPr>
          <p:cNvSpPr txBox="1"/>
          <p:nvPr/>
        </p:nvSpPr>
        <p:spPr>
          <a:xfrm>
            <a:off x="1132514" y="371474"/>
            <a:ext cx="99241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Next steps: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What ideas do you have for using this with the children?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Any comments/thoughts? 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Any questions?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1601D-0B9E-4014-4C0B-A056FB9B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791" y="2935425"/>
            <a:ext cx="2223120" cy="3343038"/>
          </a:xfrm>
          <a:prstGeom prst="rect">
            <a:avLst/>
          </a:prstGeom>
          <a:solidFill>
            <a:srgbClr val="FEFEFE"/>
          </a:solidFill>
        </p:spPr>
      </p:pic>
    </p:spTree>
    <p:extLst>
      <p:ext uri="{BB962C8B-B14F-4D97-AF65-F5344CB8AC3E}">
        <p14:creationId xmlns:p14="http://schemas.microsoft.com/office/powerpoint/2010/main" val="125869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A6B0D-BF82-1FC8-DD75-DD117B4A26D9}"/>
              </a:ext>
            </a:extLst>
          </p:cNvPr>
          <p:cNvSpPr txBox="1"/>
          <p:nvPr/>
        </p:nvSpPr>
        <p:spPr>
          <a:xfrm>
            <a:off x="1132514" y="371474"/>
            <a:ext cx="992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28D00-E176-FCCF-2BEE-5946A486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918" y="2407640"/>
            <a:ext cx="5351366" cy="14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0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FA956-A5E1-E4C8-0ADA-7BAD68B3D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22" y="636091"/>
            <a:ext cx="3773751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61761-3FA0-742E-7AF2-B1F32478C6E8}"/>
              </a:ext>
            </a:extLst>
          </p:cNvPr>
          <p:cNvSpPr txBox="1"/>
          <p:nvPr/>
        </p:nvSpPr>
        <p:spPr>
          <a:xfrm>
            <a:off x="1109659" y="2005370"/>
            <a:ext cx="997267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GB" sz="2400" b="0" i="1" dirty="0">
                <a:solidFill>
                  <a:srgbClr val="012C58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“KAPLA</a:t>
            </a:r>
            <a:r>
              <a:rPr lang="en-GB" sz="2400" b="0" i="1" baseline="30000" dirty="0">
                <a:solidFill>
                  <a:srgbClr val="012C58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®</a:t>
            </a:r>
            <a:r>
              <a:rPr lang="en-GB" sz="2400" b="0" i="1" dirty="0">
                <a:solidFill>
                  <a:srgbClr val="012C58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is an ideal toy for schools, given its wide application potential: for children of all ages, for free play or within a lesson, alone or with a team, to create art or grasp science… KAPLA®’s single module provides an open-ended game, adapting to every child’s abilities and ambitions, and benefits numerous aspects of children’s cognitive and physical development.”</a:t>
            </a:r>
            <a:endParaRPr lang="en-GB" sz="3600" b="0" i="1" dirty="0">
              <a:solidFill>
                <a:srgbClr val="012C58"/>
              </a:solidFill>
              <a:effectLst/>
              <a:latin typeface="Exo"/>
            </a:endParaRPr>
          </a:p>
          <a:p>
            <a:pPr marL="0" indent="0">
              <a:buNone/>
            </a:pPr>
            <a:endParaRPr lang="en-GB" sz="3600" b="0" i="1" dirty="0">
              <a:solidFill>
                <a:srgbClr val="012C58"/>
              </a:solidFill>
              <a:effectLst/>
              <a:latin typeface="Exo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12C58"/>
                </a:solidFill>
                <a:latin typeface="Exo"/>
              </a:rPr>
              <a:t>(</a:t>
            </a:r>
            <a:r>
              <a:rPr lang="en-GB" sz="1600" dirty="0">
                <a:hlinkClick r:id="rId4"/>
              </a:rPr>
              <a:t>KAPLA® in the classroom</a:t>
            </a:r>
            <a:r>
              <a:rPr lang="en-GB" sz="1600" dirty="0">
                <a:solidFill>
                  <a:srgbClr val="012C58"/>
                </a:solidFill>
                <a:latin typeface="Exo"/>
              </a:rPr>
              <a:t>)</a:t>
            </a:r>
          </a:p>
          <a:p>
            <a:pPr marL="0" indent="0">
              <a:buNone/>
            </a:pPr>
            <a:endParaRPr lang="en-GB" sz="3600" b="0" i="1" dirty="0">
              <a:solidFill>
                <a:srgbClr val="012C58"/>
              </a:solidFill>
              <a:effectLst/>
              <a:latin typeface="Exo"/>
            </a:endParaRPr>
          </a:p>
          <a:p>
            <a:pPr marL="0" indent="0">
              <a:buNone/>
            </a:pPr>
            <a:endParaRPr lang="en-GB" sz="3600" i="1" dirty="0">
              <a:solidFill>
                <a:srgbClr val="012C58"/>
              </a:solidFill>
              <a:latin typeface="Exo"/>
            </a:endParaRPr>
          </a:p>
        </p:txBody>
      </p:sp>
    </p:spTree>
    <p:extLst>
      <p:ext uri="{BB962C8B-B14F-4D97-AF65-F5344CB8AC3E}">
        <p14:creationId xmlns:p14="http://schemas.microsoft.com/office/powerpoint/2010/main" val="1757195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7764E-EEE2-65AB-5A38-AC20622E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901" y="164807"/>
            <a:ext cx="3517697" cy="975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23D4C-B75C-58BA-8860-B2070B7F2FDF}"/>
              </a:ext>
            </a:extLst>
          </p:cNvPr>
          <p:cNvSpPr txBox="1"/>
          <p:nvPr/>
        </p:nvSpPr>
        <p:spPr>
          <a:xfrm>
            <a:off x="628650" y="1202097"/>
            <a:ext cx="81248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Comic Sans MS" panose="030F0702030302020204" pitchFamily="66" charset="0"/>
              </a:rPr>
              <a:t>Makedo</a:t>
            </a:r>
            <a:r>
              <a:rPr lang="en-GB" sz="2000" dirty="0">
                <a:latin typeface="Comic Sans MS" panose="030F0702030302020204" pitchFamily="66" charset="0"/>
              </a:rPr>
              <a:t> is a construction system with simple tools that allows children to create models out of cardboard</a:t>
            </a:r>
          </a:p>
          <a:p>
            <a:pPr algn="just"/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Cardboard as a building material is sustainable, fully recyclable and can be used again and again. It’s sturdy but pliable enough for small hands to manipulate, and versatile - cardboard can be folded, sawed through and hole-punched without it affecting its durability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Comic Sans MS" panose="030F0702030302020204" pitchFamily="66" charset="0"/>
              </a:rPr>
              <a:t>Makedo</a:t>
            </a:r>
            <a:r>
              <a:rPr lang="en-GB" sz="2000" dirty="0">
                <a:latin typeface="Comic Sans MS" panose="030F0702030302020204" pitchFamily="66" charset="0"/>
              </a:rPr>
              <a:t> can provide hands-on learning experiences that teach design, construction and problem solving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If fosters children’s imagination, creativity, resilience and perseverance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Comic Sans MS" panose="030F0702030302020204" pitchFamily="66" charset="0"/>
              </a:rPr>
              <a:t>Makedo</a:t>
            </a:r>
            <a:r>
              <a:rPr lang="en-GB" sz="2000" dirty="0">
                <a:latin typeface="Comic Sans MS" panose="030F0702030302020204" pitchFamily="66" charset="0"/>
              </a:rPr>
              <a:t> can be used across the curriculum and allows for differentiation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C3CBC-6B4D-5710-53EF-CF45C119E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201" y="1140252"/>
            <a:ext cx="2625735" cy="1968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AC3B06-62E4-8C1E-4AF5-F416FF558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201" y="3574044"/>
            <a:ext cx="2625735" cy="18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39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BDEEE49-34D3-8E06-BB0E-BA0A0CBF5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96" y="375245"/>
            <a:ext cx="3513562" cy="975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31FD26-0072-4F98-2D74-D2D80A148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911" y="1506143"/>
            <a:ext cx="3036071" cy="2042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CEE842-2342-B1FF-DD96-12F7575CF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79" y="1395976"/>
            <a:ext cx="3036071" cy="3036071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E114E33-31AC-86C3-0DF8-FB4F16A04323}"/>
              </a:ext>
            </a:extLst>
          </p:cNvPr>
          <p:cNvSpPr/>
          <p:nvPr/>
        </p:nvSpPr>
        <p:spPr>
          <a:xfrm>
            <a:off x="8736734" y="399670"/>
            <a:ext cx="2894202" cy="1909543"/>
          </a:xfrm>
          <a:prstGeom prst="cloud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EE8F6-075F-C42F-C0EE-2E48C3F55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9" y="4624829"/>
            <a:ext cx="3036071" cy="2042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32A4A-014E-443C-D291-A8E586ACB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064" y="2309213"/>
            <a:ext cx="3036071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4F77B-E2B9-7E7D-CD01-02CCFF48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911" y="3952643"/>
            <a:ext cx="3036071" cy="2042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360087-39B7-DD0D-1751-4B288C79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476" y="3429000"/>
            <a:ext cx="3036071" cy="2042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13093-4B42-7526-B015-6F1428D6F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624" y="4907829"/>
            <a:ext cx="2238876" cy="16382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38FCC7-4BB5-1610-A15C-6F15DFD127C1}"/>
              </a:ext>
            </a:extLst>
          </p:cNvPr>
          <p:cNvSpPr txBox="1"/>
          <p:nvPr/>
        </p:nvSpPr>
        <p:spPr>
          <a:xfrm>
            <a:off x="3988133" y="1846968"/>
            <a:ext cx="22586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mic Sans MS" panose="030F0702030302020204" pitchFamily="66" charset="0"/>
              </a:rPr>
              <a:t>Find</a:t>
            </a:r>
            <a:r>
              <a:rPr lang="en-GB" sz="1200" b="1" dirty="0">
                <a:latin typeface="Comic Sans MS" panose="030F0702030302020204" pitchFamily="66" charset="0"/>
              </a:rPr>
              <a:t> </a:t>
            </a:r>
            <a:r>
              <a:rPr lang="en-GB" sz="1200" dirty="0">
                <a:latin typeface="Comic Sans MS" panose="030F0702030302020204" pitchFamily="66" charset="0"/>
              </a:rPr>
              <a:t>some cardboard – </a:t>
            </a:r>
            <a:r>
              <a:rPr lang="en-GB" sz="1200" dirty="0" err="1">
                <a:latin typeface="Comic Sans MS" panose="030F0702030302020204" pitchFamily="66" charset="0"/>
              </a:rPr>
              <a:t>Makedo</a:t>
            </a:r>
            <a:r>
              <a:rPr lang="en-GB" sz="1200" dirty="0">
                <a:latin typeface="Comic Sans MS" panose="030F0702030302020204" pitchFamily="66" charset="0"/>
              </a:rPr>
              <a:t> is an open ended construction system: the tools are safe and reusable and work with cardboard which is universally available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C6A1D7-073E-6544-CC8B-918EE96F1C96}"/>
              </a:ext>
            </a:extLst>
          </p:cNvPr>
          <p:cNvSpPr txBox="1"/>
          <p:nvPr/>
        </p:nvSpPr>
        <p:spPr>
          <a:xfrm>
            <a:off x="9054500" y="754276"/>
            <a:ext cx="22586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mic Sans MS" panose="030F0702030302020204" pitchFamily="66" charset="0"/>
              </a:rPr>
              <a:t>Make</a:t>
            </a:r>
            <a:r>
              <a:rPr lang="en-GB" sz="1200" b="1" dirty="0">
                <a:latin typeface="Comic Sans MS" panose="030F0702030302020204" pitchFamily="66" charset="0"/>
              </a:rPr>
              <a:t> </a:t>
            </a:r>
            <a:r>
              <a:rPr lang="en-GB" sz="1200" dirty="0">
                <a:latin typeface="Comic Sans MS" panose="030F0702030302020204" pitchFamily="66" charset="0"/>
              </a:rPr>
              <a:t>– designed for individuals and/or groups of all abilities. You can make something small to something big like a fort or</a:t>
            </a:r>
          </a:p>
          <a:p>
            <a:pPr algn="ctr"/>
            <a:r>
              <a:rPr lang="en-GB" sz="1200" dirty="0">
                <a:latin typeface="Comic Sans MS" panose="030F0702030302020204" pitchFamily="66" charset="0"/>
              </a:rPr>
              <a:t> a maze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115D5-A340-9E09-8E6F-0A5125CF6331}"/>
              </a:ext>
            </a:extLst>
          </p:cNvPr>
          <p:cNvSpPr txBox="1"/>
          <p:nvPr/>
        </p:nvSpPr>
        <p:spPr>
          <a:xfrm>
            <a:off x="6994748" y="2714682"/>
            <a:ext cx="2258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mic Sans MS" panose="030F0702030302020204" pitchFamily="66" charset="0"/>
              </a:rPr>
              <a:t>Play  </a:t>
            </a:r>
            <a:r>
              <a:rPr lang="en-GB" sz="1200" b="1" dirty="0">
                <a:latin typeface="Comic Sans MS" panose="030F0702030302020204" pitchFamily="66" charset="0"/>
              </a:rPr>
              <a:t>-</a:t>
            </a:r>
            <a:r>
              <a:rPr lang="en-GB" sz="1600" b="1" dirty="0">
                <a:latin typeface="Comic Sans MS" panose="030F0702030302020204" pitchFamily="66" charset="0"/>
              </a:rPr>
              <a:t> </a:t>
            </a:r>
            <a:r>
              <a:rPr lang="en-GB" sz="1200" dirty="0">
                <a:latin typeface="Comic Sans MS" panose="030F0702030302020204" pitchFamily="66" charset="0"/>
              </a:rPr>
              <a:t>creations made using </a:t>
            </a:r>
            <a:r>
              <a:rPr lang="en-GB" sz="1200" dirty="0" err="1">
                <a:latin typeface="Comic Sans MS" panose="030F0702030302020204" pitchFamily="66" charset="0"/>
              </a:rPr>
              <a:t>Makedo</a:t>
            </a:r>
            <a:r>
              <a:rPr lang="en-GB" sz="1200" dirty="0">
                <a:latin typeface="Comic Sans MS" panose="030F0702030302020204" pitchFamily="66" charset="0"/>
              </a:rPr>
              <a:t> allow immersive, creative and </a:t>
            </a:r>
          </a:p>
          <a:p>
            <a:pPr algn="ctr"/>
            <a:r>
              <a:rPr lang="en-GB" sz="1200" dirty="0">
                <a:latin typeface="Comic Sans MS" panose="030F0702030302020204" pitchFamily="66" charset="0"/>
              </a:rPr>
              <a:t>open ended play</a:t>
            </a:r>
            <a:r>
              <a:rPr lang="en-GB" sz="1600" b="1" dirty="0">
                <a:latin typeface="Comic Sans MS" panose="030F0702030302020204" pitchFamily="66" charset="0"/>
              </a:rPr>
              <a:t> 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DD9E1C-4BEB-BF8B-A2BA-778CC9CFA09A}"/>
              </a:ext>
            </a:extLst>
          </p:cNvPr>
          <p:cNvSpPr txBox="1"/>
          <p:nvPr/>
        </p:nvSpPr>
        <p:spPr>
          <a:xfrm>
            <a:off x="799248" y="5112155"/>
            <a:ext cx="1884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Using </a:t>
            </a:r>
            <a:r>
              <a:rPr lang="en-GB" sz="1400" b="1" dirty="0" err="1">
                <a:latin typeface="Comic Sans MS" panose="030F0702030302020204" pitchFamily="66" charset="0"/>
              </a:rPr>
              <a:t>Makedo</a:t>
            </a:r>
            <a:r>
              <a:rPr lang="en-GB" sz="1400" b="1" dirty="0">
                <a:latin typeface="Comic Sans MS" panose="030F0702030302020204" pitchFamily="66" charset="0"/>
              </a:rPr>
              <a:t>, c</a:t>
            </a:r>
            <a:r>
              <a:rPr lang="en-GB" sz="1400" b="1" i="0" dirty="0">
                <a:effectLst/>
                <a:latin typeface="Comic Sans MS" panose="030F0702030302020204" pitchFamily="66" charset="0"/>
              </a:rPr>
              <a:t>hildren learn by doing, creating</a:t>
            </a:r>
            <a:r>
              <a:rPr lang="en-GB" sz="1400" b="1" dirty="0">
                <a:latin typeface="Comic Sans MS" panose="030F0702030302020204" pitchFamily="66" charset="0"/>
              </a:rPr>
              <a:t> and </a:t>
            </a:r>
            <a:r>
              <a:rPr lang="en-GB" sz="1400" b="1" i="0" dirty="0">
                <a:effectLst/>
                <a:latin typeface="Comic Sans MS" panose="030F0702030302020204" pitchFamily="66" charset="0"/>
              </a:rPr>
              <a:t>experimenting</a:t>
            </a:r>
            <a:r>
              <a:rPr lang="en-GB" sz="1400" b="0" i="0" dirty="0">
                <a:effectLst/>
                <a:latin typeface="Comic Sans MS" panose="030F0702030302020204" pitchFamily="66" charset="0"/>
              </a:rPr>
              <a:t>.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8DFE60-4481-3FB2-AF71-B68B6414FE82}"/>
              </a:ext>
            </a:extLst>
          </p:cNvPr>
          <p:cNvSpPr txBox="1"/>
          <p:nvPr/>
        </p:nvSpPr>
        <p:spPr>
          <a:xfrm>
            <a:off x="4066627" y="4184554"/>
            <a:ext cx="2256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mic Sans MS" panose="030F0702030302020204" pitchFamily="66" charset="0"/>
              </a:rPr>
              <a:t>Learn  </a:t>
            </a:r>
            <a:r>
              <a:rPr lang="en-GB" sz="1200" b="1" dirty="0">
                <a:latin typeface="Comic Sans MS" panose="030F0702030302020204" pitchFamily="66" charset="0"/>
              </a:rPr>
              <a:t>- </a:t>
            </a:r>
            <a:r>
              <a:rPr lang="en-GB" sz="1200" dirty="0" err="1">
                <a:latin typeface="Comic Sans MS" panose="030F0702030302020204" pitchFamily="66" charset="0"/>
              </a:rPr>
              <a:t>Makedo</a:t>
            </a:r>
            <a:r>
              <a:rPr lang="en-GB" sz="1200" dirty="0">
                <a:latin typeface="Comic Sans MS" panose="030F0702030302020204" pitchFamily="66" charset="0"/>
              </a:rPr>
              <a:t> develops critical thinking and problem solving.  It develops fine and gross motor skills. Children learn by being  ‘hands-on’ from step to step making to inquiry projects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B08C1E-3CA0-35D0-2796-FF14C9B5B157}"/>
              </a:ext>
            </a:extLst>
          </p:cNvPr>
          <p:cNvSpPr txBox="1"/>
          <p:nvPr/>
        </p:nvSpPr>
        <p:spPr>
          <a:xfrm>
            <a:off x="9498201" y="4089940"/>
            <a:ext cx="225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mic Sans MS" panose="030F0702030302020204" pitchFamily="66" charset="0"/>
              </a:rPr>
              <a:t>Inspire </a:t>
            </a:r>
            <a:r>
              <a:rPr lang="en-GB" sz="1200" b="1" dirty="0">
                <a:latin typeface="Comic Sans MS" panose="030F0702030302020204" pitchFamily="66" charset="0"/>
              </a:rPr>
              <a:t>- </a:t>
            </a:r>
            <a:r>
              <a:rPr lang="en-GB" sz="1200" dirty="0">
                <a:latin typeface="Comic Sans MS" panose="030F0702030302020204" pitchFamily="66" charset="0"/>
              </a:rPr>
              <a:t>and be inspired by other makers</a:t>
            </a:r>
          </a:p>
        </p:txBody>
      </p:sp>
    </p:spTree>
    <p:extLst>
      <p:ext uri="{BB962C8B-B14F-4D97-AF65-F5344CB8AC3E}">
        <p14:creationId xmlns:p14="http://schemas.microsoft.com/office/powerpoint/2010/main" val="32962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7" grpId="0"/>
      <p:bldP spid="19" grpId="0"/>
      <p:bldP spid="22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477A-F668-AAE0-8F48-1455FA752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35" y="675992"/>
            <a:ext cx="5386355" cy="2656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B4333-8534-6BCB-B875-C6F21C018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0099" y="3525118"/>
            <a:ext cx="2625472" cy="262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E58F0-F5D1-FA1A-3225-A2C5F53A1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79184" y="3525119"/>
            <a:ext cx="2411307" cy="2625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67A3E-C690-1583-85B2-8B8B4329E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2609" y="868680"/>
            <a:ext cx="2388327" cy="424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FCB99-0D65-40CC-EFBE-0C26DA146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689" y="678457"/>
            <a:ext cx="2212986" cy="1659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F2436-A37C-84D5-9291-64010B31F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7689" y="2591738"/>
            <a:ext cx="2191895" cy="1659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0BAAF3-E67B-CC9D-21F7-C772A5A830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9299" y="4563460"/>
            <a:ext cx="2231376" cy="1490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D308D-2216-A89F-AAC9-4551718D6F00}"/>
              </a:ext>
            </a:extLst>
          </p:cNvPr>
          <p:cNvSpPr txBox="1"/>
          <p:nvPr/>
        </p:nvSpPr>
        <p:spPr>
          <a:xfrm>
            <a:off x="3694966" y="630186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  <a:hlinkClick r:id="rId10"/>
              </a:rPr>
              <a:t>Makedo</a:t>
            </a:r>
            <a:r>
              <a:rPr lang="en-GB" dirty="0">
                <a:latin typeface="Comic Sans MS" panose="030F0702030302020204" pitchFamily="66" charset="0"/>
                <a:hlinkClick r:id="rId10"/>
              </a:rPr>
              <a:t> Cardboard Construction - YouTube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74F61C-9600-7F3F-9E0A-32FB932ECBA5}"/>
              </a:ext>
            </a:extLst>
          </p:cNvPr>
          <p:cNvSpPr txBox="1"/>
          <p:nvPr/>
        </p:nvSpPr>
        <p:spPr>
          <a:xfrm>
            <a:off x="3899734" y="65523"/>
            <a:ext cx="490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Opportunities are endless……</a:t>
            </a:r>
          </a:p>
        </p:txBody>
      </p:sp>
    </p:spTree>
    <p:extLst>
      <p:ext uri="{BB962C8B-B14F-4D97-AF65-F5344CB8AC3E}">
        <p14:creationId xmlns:p14="http://schemas.microsoft.com/office/powerpoint/2010/main" val="17104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8D753-ADD4-45A0-B9CC-F7B469C0204F}"/>
              </a:ext>
            </a:extLst>
          </p:cNvPr>
          <p:cNvSpPr txBox="1"/>
          <p:nvPr/>
        </p:nvSpPr>
        <p:spPr>
          <a:xfrm>
            <a:off x="901147" y="583960"/>
            <a:ext cx="103897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latin typeface="Comic Sans MS" panose="030F0702030302020204" pitchFamily="66" charset="0"/>
                <a:hlinkClick r:id="rId2"/>
              </a:rPr>
              <a:t>Makedo</a:t>
            </a:r>
            <a:r>
              <a:rPr lang="en-GB" sz="3600" b="1" dirty="0">
                <a:latin typeface="Comic Sans MS" panose="030F0702030302020204" pitchFamily="66" charset="0"/>
                <a:hlinkClick r:id="rId2"/>
              </a:rPr>
              <a:t> Education</a:t>
            </a:r>
            <a:r>
              <a:rPr lang="en-GB" sz="3600" b="1" dirty="0">
                <a:latin typeface="Comic Sans MS" panose="030F0702030302020204" pitchFamily="66" charset="0"/>
              </a:rPr>
              <a:t> – make.do/pages/education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18E17-0087-4BDC-A68E-FDFE1C76668E}"/>
              </a:ext>
            </a:extLst>
          </p:cNvPr>
          <p:cNvSpPr txBox="1"/>
          <p:nvPr/>
        </p:nvSpPr>
        <p:spPr>
          <a:xfrm>
            <a:off x="901147" y="1642032"/>
            <a:ext cx="79910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Introduction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The Ultimate Cardboard Construction STEAM Teaching and Learning Tool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 Resources for Educators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How to use </a:t>
            </a: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In Your Classroom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Cardboard As A Building Block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Sourcing Cardboard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and STEAM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and the Maker Movement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Join the </a:t>
            </a: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Community!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Education Awards and Testimonials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FBB942-4E91-7BCD-735C-7B7A6FC2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310" y="5770589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66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4F5673-DD0F-E913-E8A1-99AFBA87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036" y="3898092"/>
            <a:ext cx="3744236" cy="2424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70614E-A4C0-29E1-C9A1-4936530A9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21" y="204773"/>
            <a:ext cx="6566797" cy="36933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4B3BF"/>
                </a:solidFill>
                <a:effectLst/>
                <a:latin typeface="Comic Sans MS" panose="030F0702030302020204" pitchFamily="66" charset="0"/>
              </a:rPr>
              <a:t>Classroom Snapshots: The Town That Takes Care Of The Planet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                                             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One of 'Single Steps Learning' recent projects, called ‘The Town That Takes Care of The Planet' was a collaboration with Our Holy Redeemer School, Clydebank, Scotland. Here, </a:t>
            </a:r>
            <a:r>
              <a:rPr lang="en-US" altLang="en-US" sz="1400" dirty="0">
                <a:solidFill>
                  <a:srgbClr val="EF6079"/>
                </a:solidFill>
                <a:latin typeface="Comic Sans MS" panose="030F0702030302020204" pitchFamily="66" charset="0"/>
              </a:rPr>
              <a:t>Primary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 3 and 4 students designed and built either a prototype or a mini town with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Makedo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! In the process they learned about making a positive difference in their world.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EF6079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Their extensive documentation, which you can check out in full detail on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  <a:hlinkClick r:id="rId4" tooltip="Single Steps - The Town That Takes Care Of The Planet"/>
              </a:rPr>
              <a:t>Single Steps,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 outlines the various stages of their project in which students were town planners and worked in engineering teams. With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Makedo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, they made citizens, vehicles, buildings and RENEWABLE ENERGY SOURCES. Single Steps Learning uses a ‘Think it, Try it, Fix it, Share it’ design process (see their </a:t>
            </a:r>
            <a:r>
              <a:rPr kumimoji="0" lang="en-US" altLang="en-US" sz="1400" b="0" i="0" u="sng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  <a:hlinkClick r:id="rId4" tooltip="Single Steps and Makedo"/>
              </a:rPr>
              <a:t>thorough documentation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EF6079"/>
                </a:solidFill>
                <a:effectLst/>
                <a:latin typeface="Comic Sans MS" panose="030F0702030302020204" pitchFamily="66" charset="0"/>
              </a:rPr>
              <a:t>). The project provided opportunities for students to develop a variety of positive attitudes and skills demonstrated through their reflection process like; have a go, keep on trying, listening, speaking, writing, using numbers and teamwork.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E75AC-FBE7-6822-1329-073899106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873" y="220162"/>
            <a:ext cx="4560063" cy="341838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3D2A246-052D-7DDF-730D-EC67760F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7" y="4001926"/>
            <a:ext cx="3093774" cy="232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lassroom Snapshots: The Town That Takes Care Of The Planet">
            <a:extLst>
              <a:ext uri="{FF2B5EF4-FFF2-40B4-BE49-F238E27FC236}">
                <a16:creationId xmlns:a16="http://schemas.microsoft.com/office/drawing/2014/main" id="{666363CF-AEFA-DC8E-D736-2E6083CE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44" y="4073024"/>
            <a:ext cx="3093775" cy="23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153CAC-F621-2F0C-E934-85B876C33023}"/>
              </a:ext>
            </a:extLst>
          </p:cNvPr>
          <p:cNvSpPr txBox="1"/>
          <p:nvPr/>
        </p:nvSpPr>
        <p:spPr>
          <a:xfrm>
            <a:off x="561064" y="6497189"/>
            <a:ext cx="11032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  <a:hlinkClick r:id="rId8"/>
              </a:rPr>
              <a:t>https://know.make.do/collections/classroom/products/snapshots-from-the-classroom-the-town-that-takes-care-of-the-planet-1</a:t>
            </a:r>
            <a:endParaRPr lang="en-GB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85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4AC-9DC8-E543-85B7-679D7676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4484"/>
            <a:ext cx="9144000" cy="1362381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Engineering Habits of Mind and the Engineering Design Process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33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4AC-9DC8-E543-85B7-679D7676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1112" y="551912"/>
            <a:ext cx="9144000" cy="784704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What is Engineering?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609154-8251-8D6D-99C9-4B0AD6578EE3}"/>
              </a:ext>
            </a:extLst>
          </p:cNvPr>
          <p:cNvSpPr txBox="1"/>
          <p:nvPr/>
        </p:nvSpPr>
        <p:spPr>
          <a:xfrm>
            <a:off x="892628" y="1786053"/>
            <a:ext cx="52033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i="1" dirty="0">
                <a:effectLst/>
                <a:latin typeface="Comic Sans MS" panose="030F0702030302020204" pitchFamily="66" charset="0"/>
              </a:rPr>
              <a:t>engineering</a:t>
            </a:r>
            <a:r>
              <a:rPr lang="en-GB" sz="2000" b="0" i="1" dirty="0">
                <a:effectLst/>
                <a:latin typeface="Comic Sans MS" panose="030F0702030302020204" pitchFamily="66" charset="0"/>
              </a:rPr>
              <a:t> (noun)</a:t>
            </a:r>
          </a:p>
          <a:p>
            <a:pPr algn="l"/>
            <a:r>
              <a:rPr lang="en-GB" sz="2000" dirty="0">
                <a:latin typeface="Comic Sans MS" panose="030F0702030302020204" pitchFamily="66" charset="0"/>
              </a:rPr>
              <a:t>T</a:t>
            </a:r>
            <a:r>
              <a:rPr lang="en-GB" sz="2000" b="0" i="0" dirty="0">
                <a:effectLst/>
                <a:latin typeface="Comic Sans MS" panose="030F0702030302020204" pitchFamily="66" charset="0"/>
              </a:rPr>
              <a:t>he branch of science and technology concerned with the design, building, and use of engines, machines, and structures.</a:t>
            </a:r>
          </a:p>
          <a:p>
            <a:pPr algn="l">
              <a:buFont typeface="+mj-lt"/>
              <a:buAutoNum type="arabicPeriod"/>
            </a:pPr>
            <a:endParaRPr lang="en-GB" sz="2000" dirty="0">
              <a:latin typeface="Comic Sans MS" panose="030F0702030302020204" pitchFamily="66" charset="0"/>
            </a:endParaRPr>
          </a:p>
          <a:p>
            <a:pPr algn="l"/>
            <a:r>
              <a:rPr lang="en-GB" sz="2000" b="1" i="1" dirty="0">
                <a:effectLst/>
                <a:latin typeface="Comic Sans MS" panose="030F0702030302020204" pitchFamily="66" charset="0"/>
              </a:rPr>
              <a:t>engineering</a:t>
            </a:r>
            <a:r>
              <a:rPr lang="en-GB" sz="2000" b="0" i="1" dirty="0">
                <a:effectLst/>
                <a:latin typeface="Comic Sans MS" panose="030F0702030302020204" pitchFamily="66" charset="0"/>
              </a:rPr>
              <a:t> (verb)</a:t>
            </a:r>
          </a:p>
          <a:p>
            <a:pPr algn="l"/>
            <a:r>
              <a:rPr lang="en-GB" sz="2000" dirty="0">
                <a:latin typeface="Comic Sans MS" panose="030F0702030302020204" pitchFamily="66" charset="0"/>
              </a:rPr>
              <a:t>De</a:t>
            </a:r>
            <a:r>
              <a:rPr lang="en-GB" sz="2000" b="0" i="0" dirty="0">
                <a:effectLst/>
                <a:latin typeface="Comic Sans MS" panose="030F0702030302020204" pitchFamily="66" charset="0"/>
              </a:rPr>
              <a:t>sign and build.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AE8AA-442F-5CED-3A14-952E95FD4879}"/>
              </a:ext>
            </a:extLst>
          </p:cNvPr>
          <p:cNvSpPr txBox="1"/>
          <p:nvPr/>
        </p:nvSpPr>
        <p:spPr>
          <a:xfrm>
            <a:off x="5686180" y="3329068"/>
            <a:ext cx="6162041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Engineering is about making things work and making things work better.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omic Sans MS" panose="030F0702030302020204" pitchFamily="66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omic Sans MS" panose="030F0702030302020204" pitchFamily="66" charset="0"/>
              </a:rPr>
              <a:t>(Almost) everything we own and use has involved engineering!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026" name="Picture 2" descr="Image result for engineers">
            <a:extLst>
              <a:ext uri="{FF2B5EF4-FFF2-40B4-BE49-F238E27FC236}">
                <a16:creationId xmlns:a16="http://schemas.microsoft.com/office/drawing/2014/main" id="{7EA782DC-474F-98F9-0601-BECFBB4E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24" y="1510197"/>
            <a:ext cx="3060000" cy="169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ilding Engineer at Work">
            <a:extLst>
              <a:ext uri="{FF2B5EF4-FFF2-40B4-BE49-F238E27FC236}">
                <a16:creationId xmlns:a16="http://schemas.microsoft.com/office/drawing/2014/main" id="{3F8D666D-8983-F666-52F9-B54FB8CB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12" y="4482260"/>
            <a:ext cx="3060000" cy="18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7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7835F-E3D4-18B0-62E0-92373460A331}"/>
              </a:ext>
            </a:extLst>
          </p:cNvPr>
          <p:cNvSpPr txBox="1"/>
          <p:nvPr/>
        </p:nvSpPr>
        <p:spPr>
          <a:xfrm>
            <a:off x="657225" y="599985"/>
            <a:ext cx="10998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Engineering is part of the Curriculum for Excellence but information is limited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54B0C-2335-6D0E-50A0-81ED8922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47" y="2089796"/>
            <a:ext cx="3020788" cy="4241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024FB-9F0B-B60E-4B49-95AE39D71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520" y="2049897"/>
            <a:ext cx="2223656" cy="801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D31603-9051-4D33-8914-F4BF4236DB6B}"/>
              </a:ext>
            </a:extLst>
          </p:cNvPr>
          <p:cNvSpPr txBox="1"/>
          <p:nvPr/>
        </p:nvSpPr>
        <p:spPr>
          <a:xfrm>
            <a:off x="6885920" y="2089796"/>
            <a:ext cx="47697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Comic Sans MS" panose="030F0702030302020204" pitchFamily="66" charset="0"/>
              </a:rPr>
              <a:t>Recognises engineering in the world around them for example bridges, construction, electronics, computers.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B3C8FE-7513-B861-3967-AA6D44A9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520" y="3432031"/>
            <a:ext cx="2223656" cy="738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13EC7F-94AE-DA8F-071A-B3EC4DB20E25}"/>
              </a:ext>
            </a:extLst>
          </p:cNvPr>
          <p:cNvSpPr txBox="1"/>
          <p:nvPr/>
        </p:nvSpPr>
        <p:spPr>
          <a:xfrm>
            <a:off x="6910638" y="3364164"/>
            <a:ext cx="47202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Comic Sans MS" panose="030F0702030302020204" pitchFamily="66" charset="0"/>
              </a:rPr>
              <a:t>Recognises and identify different engineering disciplines.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Comic Sans MS" panose="030F0702030302020204" pitchFamily="66" charset="0"/>
              </a:rPr>
              <a:t>Builds a solution to a specific task, which has moving parts.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B25C42-1B1F-1B41-D205-168D81084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520" y="4748174"/>
            <a:ext cx="2232045" cy="77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3435B8-9E9B-2B37-6C17-FFF87BBB72C0}"/>
              </a:ext>
            </a:extLst>
          </p:cNvPr>
          <p:cNvSpPr txBox="1"/>
          <p:nvPr/>
        </p:nvSpPr>
        <p:spPr>
          <a:xfrm>
            <a:off x="6910638" y="4691891"/>
            <a:ext cx="47890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Comic Sans MS" panose="030F0702030302020204" pitchFamily="66" charset="0"/>
              </a:rPr>
              <a:t>Understands the difference between different engineering disciplines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Comic Sans MS" panose="030F0702030302020204" pitchFamily="66" charset="0"/>
              </a:rPr>
              <a:t>Understands different energy types.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Comic Sans MS" panose="030F0702030302020204" pitchFamily="66" charset="0"/>
              </a:rPr>
              <a:t>Builds/simulates solutions to engineering problems. </a:t>
            </a:r>
          </a:p>
        </p:txBody>
      </p:sp>
    </p:spTree>
    <p:extLst>
      <p:ext uri="{BB962C8B-B14F-4D97-AF65-F5344CB8AC3E}">
        <p14:creationId xmlns:p14="http://schemas.microsoft.com/office/powerpoint/2010/main" val="14883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2E49-2F61-47F5-8B30-3339CEA4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206829"/>
            <a:ext cx="82677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Engineering Disciplines/Engineering Across the 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86E7F-D704-4C00-83E1-C0833EFC5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1600200"/>
            <a:ext cx="8423275" cy="4892675"/>
          </a:xfrm>
        </p:spPr>
        <p:txBody>
          <a:bodyPr>
            <a:normAutofit fontScale="47500" lnSpcReduction="20000"/>
          </a:bodyPr>
          <a:lstStyle/>
          <a:p>
            <a:r>
              <a:rPr lang="en-GB" sz="2900" b="1" dirty="0">
                <a:latin typeface="Comic Sans MS" panose="030F0702030302020204" pitchFamily="66" charset="0"/>
              </a:rPr>
              <a:t>Civil</a:t>
            </a:r>
            <a:r>
              <a:rPr lang="en-GB" sz="2900" dirty="0">
                <a:latin typeface="Comic Sans MS" panose="030F0702030302020204" pitchFamily="66" charset="0"/>
              </a:rPr>
              <a:t> – infrastructure, roads, houses, bridges </a:t>
            </a:r>
          </a:p>
          <a:p>
            <a:pPr lvl="1"/>
            <a:r>
              <a:rPr lang="en-GB" sz="2900" b="1" dirty="0">
                <a:solidFill>
                  <a:srgbClr val="FC08E5"/>
                </a:solidFill>
                <a:latin typeface="Comic Sans MS" panose="030F0702030302020204" pitchFamily="66" charset="0"/>
              </a:rPr>
              <a:t>SOC: People, Place and Environment</a:t>
            </a:r>
          </a:p>
          <a:p>
            <a:pPr lvl="1"/>
            <a:r>
              <a:rPr lang="en-GB" sz="2900" b="1" dirty="0">
                <a:solidFill>
                  <a:srgbClr val="01F5EF"/>
                </a:solidFill>
                <a:latin typeface="Comic Sans MS" panose="030F0702030302020204" pitchFamily="66" charset="0"/>
              </a:rPr>
              <a:t>TCH: Exploring Uses of Materials, Design and Construct Models</a:t>
            </a:r>
          </a:p>
          <a:p>
            <a:pPr lvl="1"/>
            <a:r>
              <a:rPr lang="en-GB" sz="2900" b="1" dirty="0">
                <a:solidFill>
                  <a:srgbClr val="2DF37D"/>
                </a:solidFill>
                <a:latin typeface="Comic Sans MS" panose="030F0702030302020204" pitchFamily="66" charset="0"/>
              </a:rPr>
              <a:t>SCI: Forces, Materials</a:t>
            </a:r>
          </a:p>
          <a:p>
            <a:pPr lvl="1"/>
            <a:r>
              <a:rPr lang="en-GB" sz="2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MNU: Measure</a:t>
            </a:r>
          </a:p>
          <a:p>
            <a:pPr lvl="1"/>
            <a:r>
              <a:rPr lang="en-GB" sz="29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EXA: </a:t>
            </a:r>
            <a:r>
              <a:rPr lang="en-GB" sz="29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creating objects for specific tasks/solutions to a design problem.</a:t>
            </a:r>
            <a:endParaRPr lang="en-GB" sz="29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en-GB" sz="2900" b="1" dirty="0">
                <a:latin typeface="Comic Sans MS" panose="030F0702030302020204" pitchFamily="66" charset="0"/>
              </a:rPr>
              <a:t>Mechanical</a:t>
            </a:r>
            <a:r>
              <a:rPr lang="en-GB" sz="2900" dirty="0">
                <a:latin typeface="Comic Sans MS" panose="030F0702030302020204" pitchFamily="66" charset="0"/>
              </a:rPr>
              <a:t> – engines, machines, moving parts </a:t>
            </a:r>
            <a:endParaRPr lang="en-GB" sz="29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GB" sz="2900" b="1" dirty="0">
                <a:solidFill>
                  <a:srgbClr val="01F5EF"/>
                </a:solidFill>
                <a:latin typeface="Comic Sans MS" panose="030F0702030302020204" pitchFamily="66" charset="0"/>
              </a:rPr>
              <a:t>TCH: Design and Construct Models</a:t>
            </a:r>
          </a:p>
          <a:p>
            <a:pPr lvl="1"/>
            <a:r>
              <a:rPr lang="en-GB" sz="2900" b="1" dirty="0">
                <a:solidFill>
                  <a:srgbClr val="2DF37D"/>
                </a:solidFill>
                <a:latin typeface="Comic Sans MS" panose="030F0702030302020204" pitchFamily="66" charset="0"/>
              </a:rPr>
              <a:t>SCI: Forces</a:t>
            </a:r>
          </a:p>
          <a:p>
            <a:pPr lvl="1"/>
            <a:r>
              <a:rPr lang="en-GB" sz="2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MNU: Measure</a:t>
            </a:r>
          </a:p>
          <a:p>
            <a:pPr lvl="1"/>
            <a:r>
              <a:rPr lang="en-GB" sz="29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EXA: </a:t>
            </a:r>
            <a:r>
              <a:rPr lang="en-GB" sz="29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creating objects for specific tasks/solutions to a design problem.</a:t>
            </a:r>
            <a:r>
              <a:rPr lang="en-GB" sz="2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GB" sz="2900" b="1" dirty="0">
              <a:solidFill>
                <a:srgbClr val="2DF37D"/>
              </a:solidFill>
              <a:latin typeface="Comic Sans MS" panose="030F0702030302020204" pitchFamily="66" charset="0"/>
            </a:endParaRPr>
          </a:p>
          <a:p>
            <a:r>
              <a:rPr lang="en-GB" sz="2900" b="1" dirty="0">
                <a:latin typeface="Comic Sans MS" panose="030F0702030302020204" pitchFamily="66" charset="0"/>
              </a:rPr>
              <a:t>Electrical</a:t>
            </a:r>
            <a:r>
              <a:rPr lang="en-GB" sz="2900" dirty="0">
                <a:latin typeface="Comic Sans MS" panose="030F0702030302020204" pitchFamily="66" charset="0"/>
              </a:rPr>
              <a:t> – application of electricity and electronics </a:t>
            </a:r>
            <a:endParaRPr lang="en-GB" sz="29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GB" sz="2900" b="1" dirty="0">
                <a:solidFill>
                  <a:srgbClr val="2DF37D"/>
                </a:solidFill>
                <a:latin typeface="Comic Sans MS" panose="030F0702030302020204" pitchFamily="66" charset="0"/>
              </a:rPr>
              <a:t>SCI: Electricity</a:t>
            </a:r>
          </a:p>
          <a:p>
            <a:r>
              <a:rPr lang="en-GB" sz="2900" b="1" dirty="0">
                <a:latin typeface="Comic Sans MS" panose="030F0702030302020204" pitchFamily="66" charset="0"/>
              </a:rPr>
              <a:t>Software</a:t>
            </a:r>
            <a:r>
              <a:rPr lang="en-GB" sz="2900" dirty="0">
                <a:latin typeface="Comic Sans MS" panose="030F0702030302020204" pitchFamily="66" charset="0"/>
              </a:rPr>
              <a:t> – computer programming and computational thinking </a:t>
            </a:r>
          </a:p>
          <a:p>
            <a:pPr lvl="1"/>
            <a:r>
              <a:rPr lang="en-GB" sz="2900" b="1" dirty="0">
                <a:solidFill>
                  <a:srgbClr val="01F5EF"/>
                </a:solidFill>
                <a:latin typeface="Comic Sans MS" panose="030F0702030302020204" pitchFamily="66" charset="0"/>
              </a:rPr>
              <a:t>TCH: Computing Science</a:t>
            </a:r>
          </a:p>
          <a:p>
            <a:pPr lvl="1"/>
            <a:r>
              <a:rPr lang="en-GB" sz="2900" b="1" dirty="0">
                <a:solidFill>
                  <a:srgbClr val="0070C0"/>
                </a:solidFill>
                <a:latin typeface="Comic Sans MS" panose="030F0702030302020204" pitchFamily="66" charset="0"/>
              </a:rPr>
              <a:t>MNU: Shape Position &amp; Movement, Chance and Uncertainty</a:t>
            </a:r>
          </a:p>
          <a:p>
            <a:pPr lvl="1"/>
            <a:r>
              <a:rPr lang="en-GB" sz="29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EXA: </a:t>
            </a:r>
            <a:r>
              <a:rPr lang="en-GB" sz="29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creating solutions to a design problem.</a:t>
            </a:r>
            <a:endParaRPr lang="en-GB" sz="29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GB" sz="29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900" b="1" dirty="0">
                <a:latin typeface="Comic Sans MS" panose="030F0702030302020204" pitchFamily="66" charset="0"/>
              </a:rPr>
              <a:t>Other engineering disciplines: </a:t>
            </a:r>
            <a:r>
              <a:rPr lang="en-GB" sz="2900" dirty="0">
                <a:latin typeface="Comic Sans MS" panose="030F0702030302020204" pitchFamily="66" charset="0"/>
              </a:rPr>
              <a:t>Aerospace, Chemical, Biomedical, Biological, Nuclear, Industrial, Agricultural, Structural, Environmental… </a:t>
            </a:r>
            <a:endParaRPr lang="en-GB" sz="29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GB" sz="2900" b="1" dirty="0">
                <a:solidFill>
                  <a:srgbClr val="92D050"/>
                </a:solidFill>
                <a:latin typeface="Comic Sans MS" panose="030F0702030302020204" pitchFamily="66" charset="0"/>
              </a:rPr>
              <a:t>HWB: Career education</a:t>
            </a:r>
          </a:p>
          <a:p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4E9DF3-4647-455E-A5A2-81628627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206829"/>
            <a:ext cx="2288628" cy="15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8834E66F-9380-4E92-B3CB-8831CFF3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1918834"/>
            <a:ext cx="2288628" cy="13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ee the source image">
            <a:extLst>
              <a:ext uri="{FF2B5EF4-FFF2-40B4-BE49-F238E27FC236}">
                <a16:creationId xmlns:a16="http://schemas.microsoft.com/office/drawing/2014/main" id="{F57052B2-3CF6-4027-AD7B-49033337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3450239"/>
            <a:ext cx="2291103" cy="15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ee the source image">
            <a:extLst>
              <a:ext uri="{FF2B5EF4-FFF2-40B4-BE49-F238E27FC236}">
                <a16:creationId xmlns:a16="http://schemas.microsoft.com/office/drawing/2014/main" id="{24B36FB2-5ADE-411E-A7E8-62541E2F1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3099" y="5123769"/>
            <a:ext cx="2292534" cy="152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79178D-8B42-BF22-E6E3-9F7AAA53B1A9}"/>
              </a:ext>
            </a:extLst>
          </p:cNvPr>
          <p:cNvSpPr txBox="1"/>
          <p:nvPr/>
        </p:nvSpPr>
        <p:spPr>
          <a:xfrm>
            <a:off x="1119743" y="374171"/>
            <a:ext cx="97862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So…. how can we encourage pupils to think like and act like engineers and develop the associated skills?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A428AE-90F9-5AA0-05BC-D7C65B58B77E}"/>
              </a:ext>
            </a:extLst>
          </p:cNvPr>
          <p:cNvSpPr txBox="1">
            <a:spLocks/>
          </p:cNvSpPr>
          <p:nvPr/>
        </p:nvSpPr>
        <p:spPr>
          <a:xfrm>
            <a:off x="6613077" y="2040083"/>
            <a:ext cx="4803067" cy="1754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“Skills development is integrated into the Benchmarks to support greater shared understanding.”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(National Improvement Framework, Education Scotland, 2017)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2242C9-727E-1F36-8ECF-687FEAF575A0}"/>
              </a:ext>
            </a:extLst>
          </p:cNvPr>
          <p:cNvSpPr txBox="1">
            <a:spLocks/>
          </p:cNvSpPr>
          <p:nvPr/>
        </p:nvSpPr>
        <p:spPr>
          <a:xfrm>
            <a:off x="870363" y="2978793"/>
            <a:ext cx="4618341" cy="1950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i="1" dirty="0">
                <a:latin typeface="Comic Sans MS" panose="030F0702030302020204" pitchFamily="66" charset="0"/>
              </a:rPr>
              <a:t>“effective assessment…supports greater breadth and depth of learning and a greater focus on skills development.”</a:t>
            </a:r>
          </a:p>
          <a:p>
            <a:pPr algn="r"/>
            <a:r>
              <a:rPr lang="en-GB" sz="1600" i="1" dirty="0">
                <a:latin typeface="Comic Sans MS" panose="030F0702030302020204" pitchFamily="66" charset="0"/>
              </a:rPr>
              <a:t>(Education Scotland, Building the Curriculum 5, 2011)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C9263-1D0F-FC36-A3AD-135127291A8F}"/>
              </a:ext>
            </a:extLst>
          </p:cNvPr>
          <p:cNvSpPr txBox="1"/>
          <p:nvPr/>
        </p:nvSpPr>
        <p:spPr>
          <a:xfrm>
            <a:off x="683492" y="4935514"/>
            <a:ext cx="11240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Answer: by teaching the children to use the ‘Engineering Design Process’</a:t>
            </a:r>
          </a:p>
        </p:txBody>
      </p:sp>
    </p:spTree>
    <p:extLst>
      <p:ext uri="{BB962C8B-B14F-4D97-AF65-F5344CB8AC3E}">
        <p14:creationId xmlns:p14="http://schemas.microsoft.com/office/powerpoint/2010/main" val="16394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FA956-A5E1-E4C8-0ADA-7BAD68B3D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22" y="636091"/>
            <a:ext cx="3773751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61761-3FA0-742E-7AF2-B1F32478C6E8}"/>
              </a:ext>
            </a:extLst>
          </p:cNvPr>
          <p:cNvSpPr txBox="1"/>
          <p:nvPr/>
        </p:nvSpPr>
        <p:spPr>
          <a:xfrm>
            <a:off x="1109659" y="1749353"/>
            <a:ext cx="99726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Comic Sans MS" panose="030F0702030302020204" pitchFamily="66" charset="0"/>
              </a:rPr>
              <a:t>KAPLA is a creative resource with a wide application appeal and suitable for children of all ages.</a:t>
            </a:r>
          </a:p>
          <a:p>
            <a:pPr algn="just"/>
            <a:endParaRPr lang="en-GB" sz="2400" dirty="0">
              <a:latin typeface="Comic Sans MS" panose="030F0702030302020204" pitchFamily="66" charset="0"/>
            </a:endParaRPr>
          </a:p>
          <a:p>
            <a:pPr algn="just"/>
            <a:r>
              <a:rPr lang="en-GB" sz="2400" dirty="0">
                <a:latin typeface="Comic Sans MS" panose="030F0702030302020204" pitchFamily="66" charset="0"/>
              </a:rPr>
              <a:t>KAPLA consists of loose parts that are identical pine planks that can be used to create unique models by stacking them.  It can be used in classrooms for a wide variety of purposes: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To stimulate creativity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Promote teamwork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Resilience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Perseverance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To teach STEM concepts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FDACE-F4AC-9110-7C13-D2F021098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82" y="4224567"/>
            <a:ext cx="3231781" cy="2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19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330F0-D0CB-B178-F4FD-D88A73DC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1009650"/>
            <a:ext cx="60102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BB801-B85E-7C04-B150-CAA4AC95181C}"/>
              </a:ext>
            </a:extLst>
          </p:cNvPr>
          <p:cNvSpPr txBox="1"/>
          <p:nvPr/>
        </p:nvSpPr>
        <p:spPr>
          <a:xfrm>
            <a:off x="2505075" y="234040"/>
            <a:ext cx="7772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The Engineering Design Process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09B40D6-E5AE-CC4D-4349-2DAD56DD5A51}"/>
              </a:ext>
            </a:extLst>
          </p:cNvPr>
          <p:cNvSpPr txBox="1">
            <a:spLocks/>
          </p:cNvSpPr>
          <p:nvPr/>
        </p:nvSpPr>
        <p:spPr>
          <a:xfrm>
            <a:off x="561064" y="1268207"/>
            <a:ext cx="6315985" cy="51154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b="1" dirty="0">
                <a:latin typeface="Comic Sans MS" panose="030F0702030302020204" pitchFamily="66" charset="0"/>
              </a:rPr>
              <a:t>ASK:  </a:t>
            </a:r>
            <a:r>
              <a:rPr lang="en-GB" sz="1600" dirty="0">
                <a:latin typeface="Comic Sans MS" panose="030F0702030302020204" pitchFamily="66" charset="0"/>
              </a:rPr>
              <a:t>Students identify the problem, requirements that must be met, and constraints that must be considered.</a:t>
            </a:r>
          </a:p>
          <a:p>
            <a:pPr algn="just"/>
            <a:r>
              <a:rPr lang="en-GB" sz="1600" b="1" dirty="0">
                <a:latin typeface="Comic Sans MS" panose="030F0702030302020204" pitchFamily="66" charset="0"/>
              </a:rPr>
              <a:t>IMAGINE: </a:t>
            </a:r>
            <a:r>
              <a:rPr lang="en-GB" sz="1600" dirty="0">
                <a:latin typeface="Comic Sans MS" panose="030F0702030302020204" pitchFamily="66" charset="0"/>
              </a:rPr>
              <a:t>Students brainstorm solutions and research ideas.  They also identify what others have done.</a:t>
            </a:r>
          </a:p>
          <a:p>
            <a:pPr algn="just"/>
            <a:r>
              <a:rPr lang="en-GB" sz="1600" b="1" dirty="0">
                <a:latin typeface="Comic Sans MS" panose="030F0702030302020204" pitchFamily="66" charset="0"/>
              </a:rPr>
              <a:t>PLAN: </a:t>
            </a:r>
            <a:r>
              <a:rPr lang="en-GB" sz="1600" dirty="0">
                <a:latin typeface="Comic Sans MS" panose="030F0702030302020204" pitchFamily="66" charset="0"/>
              </a:rPr>
              <a:t>Students choose two to three of the best ideas from their brainstormed list and sketch possible designs, ultimately choosing a single design to prototype.</a:t>
            </a:r>
          </a:p>
          <a:p>
            <a:pPr algn="just"/>
            <a:r>
              <a:rPr lang="en-GB" sz="1600" b="1" dirty="0">
                <a:latin typeface="Comic Sans MS" panose="030F0702030302020204" pitchFamily="66" charset="0"/>
              </a:rPr>
              <a:t>CREATE: </a:t>
            </a:r>
            <a:r>
              <a:rPr lang="en-GB" sz="1600" dirty="0">
                <a:latin typeface="Comic Sans MS" panose="030F0702030302020204" pitchFamily="66" charset="0"/>
              </a:rPr>
              <a:t>Students build a working model, or prototype, that aligns with design requirements and that is within design constraints.</a:t>
            </a:r>
          </a:p>
          <a:p>
            <a:pPr algn="just"/>
            <a:r>
              <a:rPr lang="en-GB" sz="1600" b="1" dirty="0">
                <a:latin typeface="Comic Sans MS" panose="030F0702030302020204" pitchFamily="66" charset="0"/>
              </a:rPr>
              <a:t>TEST: </a:t>
            </a:r>
            <a:r>
              <a:rPr lang="en-GB" sz="1600" dirty="0">
                <a:latin typeface="Comic Sans MS" panose="030F0702030302020204" pitchFamily="66" charset="0"/>
              </a:rPr>
              <a:t>Students evaluate the solution through testing; they collect and analyse data; they summarise strengths and weaknesses of their design that were revealed during testing.</a:t>
            </a:r>
          </a:p>
          <a:p>
            <a:pPr algn="just"/>
            <a:r>
              <a:rPr lang="en-GB" sz="1600" b="1" dirty="0">
                <a:latin typeface="Comic Sans MS" panose="030F0702030302020204" pitchFamily="66" charset="0"/>
              </a:rPr>
              <a:t>IMPROVE: </a:t>
            </a:r>
            <a:r>
              <a:rPr lang="en-GB" sz="1600" dirty="0">
                <a:latin typeface="Comic Sans MS" panose="030F0702030302020204" pitchFamily="66" charset="0"/>
              </a:rPr>
              <a:t>Based on the results of their tests, students make improvements on their design. They also identify changes they will make and justify their revisions.</a:t>
            </a:r>
          </a:p>
          <a:p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1" u="sng" dirty="0">
                <a:latin typeface="Comic Sans MS" panose="030F0702030302020204" pitchFamily="66" charset="0"/>
              </a:rPr>
              <a:t>THIS PROCESS IS A CYCLE – NOT LINEAR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6604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9F6BF-08A0-5569-4F96-B10CE06E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484" y="1788168"/>
            <a:ext cx="3778628" cy="3959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884AC-9DC8-E543-85B7-679D7676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506" y="164221"/>
            <a:ext cx="9144000" cy="693994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Engineering Habits of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D42F0-A74E-7FFA-FD61-B8B9DEB0A7B4}"/>
              </a:ext>
            </a:extLst>
          </p:cNvPr>
          <p:cNvSpPr txBox="1"/>
          <p:nvPr/>
        </p:nvSpPr>
        <p:spPr>
          <a:xfrm>
            <a:off x="726834" y="1788168"/>
            <a:ext cx="626002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omic Sans MS" panose="030F0702030302020204" pitchFamily="66" charset="0"/>
              </a:rPr>
              <a:t>Systems Thinking </a:t>
            </a:r>
            <a:r>
              <a:rPr lang="en-GB" dirty="0">
                <a:latin typeface="Comic Sans MS" panose="030F0702030302020204" pitchFamily="66" charset="0"/>
              </a:rPr>
              <a:t>– Smaller parts coming together to make a whole.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omic Sans MS" panose="030F0702030302020204" pitchFamily="66" charset="0"/>
              </a:rPr>
              <a:t>Problem Finding </a:t>
            </a:r>
            <a:r>
              <a:rPr lang="en-GB" dirty="0">
                <a:latin typeface="Comic Sans MS" panose="030F0702030302020204" pitchFamily="66" charset="0"/>
              </a:rPr>
              <a:t>– Finding problems, deciding how to fix them and checking existing solutions.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omic Sans MS" panose="030F0702030302020204" pitchFamily="66" charset="0"/>
              </a:rPr>
              <a:t>Visualising</a:t>
            </a:r>
            <a:r>
              <a:rPr lang="en-GB" dirty="0">
                <a:latin typeface="Comic Sans MS" panose="030F0702030302020204" pitchFamily="66" charset="0"/>
              </a:rPr>
              <a:t> – Thinking about how the final product will look.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omic Sans MS" panose="030F0702030302020204" pitchFamily="66" charset="0"/>
              </a:rPr>
              <a:t>Creative Problem Solving </a:t>
            </a:r>
            <a:r>
              <a:rPr lang="en-GB" dirty="0">
                <a:latin typeface="Comic Sans MS" panose="030F0702030302020204" pitchFamily="66" charset="0"/>
              </a:rPr>
              <a:t>– Working together to create solutions to problems.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omic Sans MS" panose="030F0702030302020204" pitchFamily="66" charset="0"/>
              </a:rPr>
              <a:t>Improving</a:t>
            </a:r>
            <a:r>
              <a:rPr lang="en-GB" dirty="0">
                <a:latin typeface="Comic Sans MS" panose="030F0702030302020204" pitchFamily="66" charset="0"/>
              </a:rPr>
              <a:t> – Making things better.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b="1" dirty="0">
                <a:latin typeface="Comic Sans MS" panose="030F0702030302020204" pitchFamily="66" charset="0"/>
              </a:rPr>
              <a:t>Adapting</a:t>
            </a:r>
            <a:r>
              <a:rPr lang="en-GB" dirty="0">
                <a:latin typeface="Comic Sans MS" panose="030F0702030302020204" pitchFamily="66" charset="0"/>
              </a:rPr>
              <a:t> – Applying things in a new context</a:t>
            </a:r>
            <a:r>
              <a:rPr lang="en-GB" sz="20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1944A-C3D2-5ED4-5774-85A9305CC5F6}"/>
              </a:ext>
            </a:extLst>
          </p:cNvPr>
          <p:cNvSpPr txBox="1"/>
          <p:nvPr/>
        </p:nvSpPr>
        <p:spPr>
          <a:xfrm>
            <a:off x="1056015" y="807773"/>
            <a:ext cx="10638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Comic Sans MS" panose="030F0702030302020204" pitchFamily="66" charset="0"/>
              </a:rPr>
              <a:t>Developed by The Royal Academy of Engineering to outline the skills and attributes employed by Engineers across disciplines. </a:t>
            </a:r>
          </a:p>
        </p:txBody>
      </p:sp>
    </p:spTree>
    <p:extLst>
      <p:ext uri="{BB962C8B-B14F-4D97-AF65-F5344CB8AC3E}">
        <p14:creationId xmlns:p14="http://schemas.microsoft.com/office/powerpoint/2010/main" val="4026861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AA3CC-7C58-4F89-D0FC-0FB14D876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242" y="371474"/>
            <a:ext cx="9030621" cy="61836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A42D4-D3AD-AF63-4E8F-DD5F1A99A798}"/>
              </a:ext>
            </a:extLst>
          </p:cNvPr>
          <p:cNvSpPr txBox="1"/>
          <p:nvPr/>
        </p:nvSpPr>
        <p:spPr>
          <a:xfrm>
            <a:off x="346045" y="314316"/>
            <a:ext cx="1114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latin typeface="Comic Sans MS" panose="030F0702030302020204" pitchFamily="66" charset="0"/>
              </a:rPr>
              <a:t>When the </a:t>
            </a:r>
            <a:r>
              <a:rPr lang="en-GB" sz="1800" b="1" i="1" dirty="0">
                <a:latin typeface="Comic Sans MS" panose="030F0702030302020204" pitchFamily="66" charset="0"/>
              </a:rPr>
              <a:t>Engineering Habits of Mind</a:t>
            </a:r>
            <a:r>
              <a:rPr lang="en-GB" sz="1800" b="1" dirty="0">
                <a:latin typeface="Comic Sans MS" panose="030F0702030302020204" pitchFamily="66" charset="0"/>
              </a:rPr>
              <a:t> </a:t>
            </a:r>
            <a:r>
              <a:rPr lang="en-GB" sz="1800" dirty="0">
                <a:latin typeface="Comic Sans MS" panose="030F0702030302020204" pitchFamily="66" charset="0"/>
              </a:rPr>
              <a:t>are used along side the design process, they can be used to develop pupils’ STEM skills and skills that can be used across the curriculum.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494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EE119-3754-440E-A07C-86F76B22D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0858" y="569121"/>
            <a:ext cx="4571999" cy="5719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Do we give children the time and space to…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Ask questions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Imagine and share ideas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Plan their solution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Create their solution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Test their solution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Improve their design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…and repeat the process? </a:t>
            </a:r>
          </a:p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578EE9-616C-4C3C-A9B2-B8B50593A264}"/>
              </a:ext>
            </a:extLst>
          </p:cNvPr>
          <p:cNvGrpSpPr/>
          <p:nvPr/>
        </p:nvGrpSpPr>
        <p:grpSpPr>
          <a:xfrm>
            <a:off x="4783189" y="174171"/>
            <a:ext cx="7920439" cy="5551709"/>
            <a:chOff x="796830" y="-195948"/>
            <a:chExt cx="9784081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0D8292-0322-4109-8486-24C43FF753EC}"/>
                </a:ext>
              </a:extLst>
            </p:cNvPr>
            <p:cNvGrpSpPr/>
            <p:nvPr/>
          </p:nvGrpSpPr>
          <p:grpSpPr>
            <a:xfrm>
              <a:off x="796830" y="-195948"/>
              <a:ext cx="9784081" cy="6858000"/>
              <a:chOff x="796830" y="-195948"/>
              <a:chExt cx="9784081" cy="6858000"/>
            </a:xfrm>
          </p:grpSpPr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B53E0D35-001E-48B1-B7BC-A795A5B97744}"/>
                  </a:ext>
                </a:extLst>
              </p:cNvPr>
              <p:cNvGraphicFramePr/>
              <p:nvPr/>
            </p:nvGraphicFramePr>
            <p:xfrm>
              <a:off x="796830" y="-195948"/>
              <a:ext cx="9784081" cy="6858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2DBB760-3BCA-46FC-B6B7-BBB412B88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33" b="94404" l="1698" r="95370">
                            <a14:foregroundMark x1="24074" y1="20766" x2="24074" y2="20766"/>
                            <a14:foregroundMark x1="35185" y1="8984" x2="35185" y2="8984"/>
                            <a14:foregroundMark x1="35802" y1="6480" x2="53241" y2="9278"/>
                            <a14:foregroundMark x1="38117" y1="8247" x2="19753" y2="28130"/>
                            <a14:foregroundMark x1="19753" y1="28130" x2="13735" y2="39175"/>
                            <a14:foregroundMark x1="13735" y1="39175" x2="13735" y2="52577"/>
                            <a14:foregroundMark x1="13735" y1="52577" x2="18827" y2="62297"/>
                            <a14:foregroundMark x1="5401" y1="32548" x2="22994" y2="13402"/>
                            <a14:foregroundMark x1="22994" y1="13402" x2="31103" y2="7973"/>
                            <a14:foregroundMark x1="34699" y1="6423" x2="36883" y2="6333"/>
                            <a14:foregroundMark x1="36883" y1="6333" x2="51080" y2="6186"/>
                            <a14:foregroundMark x1="51080" y1="6186" x2="76235" y2="19735"/>
                            <a14:foregroundMark x1="76235" y1="19735" x2="86728" y2="29013"/>
                            <a14:foregroundMark x1="86728" y1="29013" x2="92438" y2="40795"/>
                            <a14:foregroundMark x1="92438" y1="40795" x2="90895" y2="54786"/>
                            <a14:foregroundMark x1="90895" y1="54786" x2="81173" y2="65243"/>
                            <a14:foregroundMark x1="81173" y1="65243" x2="75617" y2="77761"/>
                            <a14:foregroundMark x1="75617" y1="77761" x2="66049" y2="86451"/>
                            <a14:foregroundMark x1="66049" y1="86451" x2="39043" y2="94404"/>
                            <a14:foregroundMark x1="39043" y1="94404" x2="19599" y2="73490"/>
                            <a14:foregroundMark x1="19599" y1="73490" x2="14352" y2="61414"/>
                            <a14:foregroundMark x1="14352" y1="61414" x2="12346" y2="47865"/>
                            <a14:foregroundMark x1="12346" y1="47865" x2="13426" y2="40501"/>
                            <a14:foregroundMark x1="51191" y1="3970" x2="89015" y2="24071"/>
                            <a14:foregroundMark x1="1698" y1="49779" x2="1698" y2="49779"/>
                            <a14:foregroundMark x1="95370" y1="51399" x2="95370" y2="51399"/>
                            <a14:backgroundMark x1="93981" y1="29750" x2="93981" y2="29750"/>
                            <a14:backgroundMark x1="94290" y1="30633" x2="94290" y2="30633"/>
                            <a14:backgroundMark x1="94290" y1="30633" x2="93981" y2="29308"/>
                            <a14:backgroundMark x1="92284" y1="27393" x2="92284" y2="27393"/>
                            <a14:backgroundMark x1="89660" y1="23711" x2="95370" y2="31959"/>
                            <a14:backgroundMark x1="32716" y1="6480" x2="32716" y2="6480"/>
                            <a14:backgroundMark x1="33179" y1="6038" x2="35494" y2="4860"/>
                            <a14:backgroundMark x1="32099" y1="6480" x2="33488" y2="6480"/>
                            <a14:backgroundMark x1="50926" y1="2504" x2="51543" y2="38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18543" y="1449021"/>
                <a:ext cx="3796635" cy="3978265"/>
              </a:xfrm>
              <a:prstGeom prst="rect">
                <a:avLst/>
              </a:prstGeom>
            </p:spPr>
          </p:pic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518001-771B-4476-B11F-EC41EC08276D}"/>
                </a:ext>
              </a:extLst>
            </p:cNvPr>
            <p:cNvSpPr/>
            <p:nvPr/>
          </p:nvSpPr>
          <p:spPr>
            <a:xfrm>
              <a:off x="4087202" y="1611086"/>
              <a:ext cx="3619883" cy="3657600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3DB118-8A29-2097-7298-249F140D6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0260" y="5805005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66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FA3A-26A6-0802-B5EF-91013B89C4CB}"/>
              </a:ext>
            </a:extLst>
          </p:cNvPr>
          <p:cNvSpPr txBox="1"/>
          <p:nvPr/>
        </p:nvSpPr>
        <p:spPr>
          <a:xfrm>
            <a:off x="561064" y="4036101"/>
            <a:ext cx="709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180F5-51A9-43A5-C6FC-9DE6F985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913" y="232416"/>
            <a:ext cx="3511449" cy="975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C46A6-489D-CF1F-C5E0-1F4C6D6EC0EB}"/>
              </a:ext>
            </a:extLst>
          </p:cNvPr>
          <p:cNvSpPr txBox="1"/>
          <p:nvPr/>
        </p:nvSpPr>
        <p:spPr>
          <a:xfrm>
            <a:off x="7571762" y="68464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tools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F2720-1A8B-EECC-D493-9330BBEF6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2" y="702696"/>
            <a:ext cx="1204913" cy="1204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70FD1-C426-15DA-2D52-5FEC50EC1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385" y="1060409"/>
            <a:ext cx="1351567" cy="1362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A9816-278D-5815-34AF-572967C38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29" y="2918904"/>
            <a:ext cx="1204913" cy="1204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EF27D-F719-0142-7A2E-DF514B6EF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6039" y="3250164"/>
            <a:ext cx="1351567" cy="1351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5C44C-2441-F613-E89B-9FE0EC44C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640" y="1998180"/>
            <a:ext cx="1145906" cy="1112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3CF9C9-F081-2326-A6A0-294E249D9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6345" y="2866231"/>
            <a:ext cx="1411152" cy="1059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8CB31-F155-BD37-E5F6-1E3DCA604B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3183" y="5206925"/>
            <a:ext cx="2491410" cy="626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2256E0-2D42-0B4D-4E7E-96409CC3B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7298" y="4889787"/>
            <a:ext cx="1411152" cy="11975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A1915C-DA74-7A07-E387-B8E11D136E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9344" y="3210029"/>
            <a:ext cx="1337140" cy="1343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0F9C7E-10B7-B6FC-6475-482414020F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7829" y="1436722"/>
            <a:ext cx="1362133" cy="1362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551D4-58FC-9D85-CADD-8E996CB025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74241" y="1544113"/>
            <a:ext cx="1204913" cy="9047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A09FF2-BECC-3DA7-6A0D-12DAC74650F8}"/>
              </a:ext>
            </a:extLst>
          </p:cNvPr>
          <p:cNvSpPr txBox="1"/>
          <p:nvPr/>
        </p:nvSpPr>
        <p:spPr>
          <a:xfrm>
            <a:off x="387315" y="1996509"/>
            <a:ext cx="151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Scru</a:t>
            </a:r>
            <a:r>
              <a:rPr lang="en-GB" dirty="0">
                <a:latin typeface="Comic Sans MS" panose="030F0702030302020204" pitchFamily="66" charset="0"/>
              </a:rPr>
              <a:t>-driver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D1DD0B-81A0-0F2B-D392-EEAEAE6DCCC4}"/>
              </a:ext>
            </a:extLst>
          </p:cNvPr>
          <p:cNvSpPr txBox="1"/>
          <p:nvPr/>
        </p:nvSpPr>
        <p:spPr>
          <a:xfrm>
            <a:off x="492441" y="4238405"/>
            <a:ext cx="151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Safe-saw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4852AA-CC6A-862D-1895-C70153A95ED7}"/>
              </a:ext>
            </a:extLst>
          </p:cNvPr>
          <p:cNvSpPr txBox="1"/>
          <p:nvPr/>
        </p:nvSpPr>
        <p:spPr>
          <a:xfrm>
            <a:off x="3222904" y="6018992"/>
            <a:ext cx="151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Fold-roller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596AE3-724E-BA16-BF3B-5C9CFB13432A}"/>
              </a:ext>
            </a:extLst>
          </p:cNvPr>
          <p:cNvSpPr txBox="1"/>
          <p:nvPr/>
        </p:nvSpPr>
        <p:spPr>
          <a:xfrm>
            <a:off x="4515051" y="3314579"/>
            <a:ext cx="127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Mini-tool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475229-7449-F191-63A9-F95317E868BD}"/>
              </a:ext>
            </a:extLst>
          </p:cNvPr>
          <p:cNvSpPr txBox="1"/>
          <p:nvPr/>
        </p:nvSpPr>
        <p:spPr>
          <a:xfrm>
            <a:off x="9834831" y="2866231"/>
            <a:ext cx="1975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Scru</a:t>
            </a:r>
            <a:r>
              <a:rPr lang="en-GB" dirty="0">
                <a:latin typeface="Comic Sans MS" panose="030F0702030302020204" pitchFamily="66" charset="0"/>
              </a:rPr>
              <a:t>: connects up to 3 layers of cardboard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err="1">
                <a:latin typeface="Comic Sans MS" panose="030F0702030302020204" pitchFamily="66" charset="0"/>
              </a:rPr>
              <a:t>Scru</a:t>
            </a:r>
            <a:r>
              <a:rPr lang="en-GB" dirty="0">
                <a:latin typeface="Comic Sans MS" panose="030F0702030302020204" pitchFamily="66" charset="0"/>
              </a:rPr>
              <a:t>+: connects up to 6 layers of cardboard</a:t>
            </a:r>
          </a:p>
        </p:txBody>
      </p:sp>
    </p:spTree>
    <p:extLst>
      <p:ext uri="{BB962C8B-B14F-4D97-AF65-F5344CB8AC3E}">
        <p14:creationId xmlns:p14="http://schemas.microsoft.com/office/powerpoint/2010/main" val="304169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768C8-CAF4-497C-024C-EBA91D11E5EC}"/>
              </a:ext>
            </a:extLst>
          </p:cNvPr>
          <p:cNvSpPr txBox="1"/>
          <p:nvPr/>
        </p:nvSpPr>
        <p:spPr>
          <a:xfrm rot="10800000" flipV="1">
            <a:off x="478172" y="541602"/>
            <a:ext cx="62331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Using the engineering design process, your team brief is </a:t>
            </a:r>
            <a:r>
              <a:rPr lang="en-GB" sz="2000">
                <a:latin typeface="Comic Sans MS" panose="030F0702030302020204" pitchFamily="66" charset="0"/>
              </a:rPr>
              <a:t>to design </a:t>
            </a:r>
            <a:r>
              <a:rPr lang="en-GB" sz="2000" dirty="0">
                <a:latin typeface="Comic Sans MS" panose="030F0702030302020204" pitchFamily="66" charset="0"/>
              </a:rPr>
              <a:t>a model with a moving part </a:t>
            </a:r>
            <a:endParaRPr lang="en-GB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ASK:  </a:t>
            </a:r>
            <a:r>
              <a:rPr lang="en-GB" sz="1800" dirty="0">
                <a:latin typeface="Comic Sans MS" panose="030F0702030302020204" pitchFamily="66" charset="0"/>
              </a:rPr>
              <a:t>What is the </a:t>
            </a:r>
            <a:r>
              <a:rPr lang="en-GB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problem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GB" sz="1800" dirty="0">
                <a:latin typeface="Comic Sans MS" panose="030F0702030302020204" pitchFamily="66" charset="0"/>
              </a:rPr>
              <a:t> the requirements and </a:t>
            </a:r>
            <a:r>
              <a:rPr lang="en-GB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constraints</a:t>
            </a:r>
            <a:r>
              <a:rPr lang="en-GB" sz="1800" dirty="0">
                <a:latin typeface="Comic Sans MS" panose="030F0702030302020204" pitchFamily="66" charset="0"/>
              </a:rPr>
              <a:t>? </a:t>
            </a:r>
          </a:p>
          <a:p>
            <a:pPr algn="just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Problem</a:t>
            </a:r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: design and build a model with a moving part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Constraints</a:t>
            </a:r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: you must use the cardboard boxes </a:t>
            </a: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IMAGINE: </a:t>
            </a:r>
            <a:r>
              <a:rPr lang="en-GB" b="1" dirty="0">
                <a:latin typeface="Comic Sans MS" panose="030F0702030302020204" pitchFamily="66" charset="0"/>
              </a:rPr>
              <a:t>B</a:t>
            </a:r>
            <a:r>
              <a:rPr lang="en-GB" sz="1800" dirty="0">
                <a:latin typeface="Comic Sans MS" panose="030F0702030302020204" pitchFamily="66" charset="0"/>
              </a:rPr>
              <a:t>rainstorm solutions and research ideas</a:t>
            </a:r>
          </a:p>
          <a:p>
            <a:pPr algn="just"/>
            <a:r>
              <a:rPr lang="en-GB" sz="1800" dirty="0">
                <a:latin typeface="Comic Sans MS" panose="030F0702030302020204" pitchFamily="66" charset="0"/>
              </a:rPr>
              <a:t>  </a:t>
            </a:r>
            <a:endParaRPr lang="en-GB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PLAN: </a:t>
            </a:r>
            <a:r>
              <a:rPr lang="en-GB" b="1" dirty="0">
                <a:latin typeface="Comic Sans MS" panose="030F0702030302020204" pitchFamily="66" charset="0"/>
              </a:rPr>
              <a:t>C</a:t>
            </a:r>
            <a:r>
              <a:rPr lang="en-GB" sz="1800" dirty="0">
                <a:latin typeface="Comic Sans MS" panose="030F0702030302020204" pitchFamily="66" charset="0"/>
              </a:rPr>
              <a:t>hoose two/three of the best ideas from the brainstormed list and sketch possible designs, </a:t>
            </a:r>
            <a:r>
              <a:rPr lang="en-GB" dirty="0">
                <a:latin typeface="Comic Sans MS" panose="030F0702030302020204" pitchFamily="66" charset="0"/>
              </a:rPr>
              <a:t>then </a:t>
            </a:r>
            <a:r>
              <a:rPr lang="en-GB" sz="1800" dirty="0">
                <a:latin typeface="Comic Sans MS" panose="030F0702030302020204" pitchFamily="66" charset="0"/>
              </a:rPr>
              <a:t>choose a single design to prototype</a:t>
            </a: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CREATE: </a:t>
            </a:r>
            <a:r>
              <a:rPr lang="en-GB" sz="1800" dirty="0">
                <a:latin typeface="Comic Sans MS" panose="030F0702030302020204" pitchFamily="66" charset="0"/>
              </a:rPr>
              <a:t>Build the model/prototype</a:t>
            </a: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TEST: </a:t>
            </a:r>
            <a:r>
              <a:rPr lang="en-GB" sz="1800" dirty="0">
                <a:latin typeface="Comic Sans MS" panose="030F0702030302020204" pitchFamily="66" charset="0"/>
              </a:rPr>
              <a:t>Evaluate </a:t>
            </a:r>
            <a:r>
              <a:rPr lang="en-GB" dirty="0">
                <a:latin typeface="Comic Sans MS" panose="030F0702030302020204" pitchFamily="66" charset="0"/>
              </a:rPr>
              <a:t>and </a:t>
            </a:r>
            <a:r>
              <a:rPr lang="en-GB" sz="1800" dirty="0">
                <a:latin typeface="Comic Sans MS" panose="030F0702030302020204" pitchFamily="66" charset="0"/>
              </a:rPr>
              <a:t>testing</a:t>
            </a:r>
            <a:r>
              <a:rPr lang="en-GB" dirty="0">
                <a:latin typeface="Comic Sans MS" panose="030F0702030302020204" pitchFamily="66" charset="0"/>
              </a:rPr>
              <a:t> identifying </a:t>
            </a:r>
            <a:r>
              <a:rPr lang="en-GB" sz="1800" dirty="0">
                <a:latin typeface="Comic Sans MS" panose="030F0702030302020204" pitchFamily="66" charset="0"/>
              </a:rPr>
              <a:t>strengths and weaknesses of the design</a:t>
            </a: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IMPROVE: </a:t>
            </a:r>
            <a:r>
              <a:rPr lang="en-GB" sz="1800" dirty="0">
                <a:latin typeface="Comic Sans MS" panose="030F0702030302020204" pitchFamily="66" charset="0"/>
              </a:rPr>
              <a:t>Based on the test, make improvements to  the design, identify changes and justify the revisions.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B2068-7B6A-175B-692C-8FCF2DDB4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6" y="1086425"/>
            <a:ext cx="6606038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5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A6B0D-BF82-1FC8-DD75-DD117B4A26D9}"/>
              </a:ext>
            </a:extLst>
          </p:cNvPr>
          <p:cNvSpPr txBox="1"/>
          <p:nvPr/>
        </p:nvSpPr>
        <p:spPr>
          <a:xfrm>
            <a:off x="475760" y="409381"/>
            <a:ext cx="88296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Next steps: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What ideas do you have for using this with the children?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Any comments/thoughts? </a:t>
            </a:r>
          </a:p>
          <a:p>
            <a:endParaRPr lang="en-GB" dirty="0"/>
          </a:p>
          <a:p>
            <a:r>
              <a:rPr lang="en-GB" sz="2400" dirty="0">
                <a:latin typeface="Comic Sans MS" panose="030F0702030302020204" pitchFamily="66" charset="0"/>
              </a:rPr>
              <a:t>Any questions?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1601D-0B9E-4014-4C0B-A056FB9B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656" y="2163707"/>
            <a:ext cx="2012659" cy="3026555"/>
          </a:xfrm>
          <a:prstGeom prst="rect">
            <a:avLst/>
          </a:prstGeom>
          <a:solidFill>
            <a:srgbClr val="FEFEFE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FA3A-26A6-0802-B5EF-91013B89C4CB}"/>
              </a:ext>
            </a:extLst>
          </p:cNvPr>
          <p:cNvSpPr txBox="1"/>
          <p:nvPr/>
        </p:nvSpPr>
        <p:spPr>
          <a:xfrm>
            <a:off x="561064" y="4036101"/>
            <a:ext cx="7096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latin typeface="Comic Sans MS" panose="030F0702030302020204" pitchFamily="66" charset="0"/>
              </a:rPr>
              <a:t>Contact details:</a:t>
            </a:r>
          </a:p>
          <a:p>
            <a:endParaRPr lang="en-GB" sz="1800" b="1" dirty="0">
              <a:latin typeface="Comic Sans MS" panose="030F0702030302020204" pitchFamily="66" charset="0"/>
            </a:endParaRPr>
          </a:p>
          <a:p>
            <a:r>
              <a:rPr lang="en-GB" sz="1800" dirty="0">
                <a:latin typeface="Comic Sans MS" panose="030F0702030302020204" pitchFamily="66" charset="0"/>
                <a:hlinkClick r:id="rId4"/>
              </a:rPr>
              <a:t>kim.aplin@aberdeenshire.gov.uk</a:t>
            </a:r>
            <a:endParaRPr lang="en-GB" sz="1800" dirty="0">
              <a:latin typeface="Comic Sans MS" panose="030F0702030302020204" pitchFamily="66" charset="0"/>
            </a:endParaRPr>
          </a:p>
          <a:p>
            <a:endParaRPr lang="en-GB" sz="1800" dirty="0">
              <a:latin typeface="Comic Sans MS" panose="030F0702030302020204" pitchFamily="66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hlinkClick r:id="rId5"/>
              </a:rPr>
              <a:t>caroline.nicol2@aberdeenshire.gov.uk</a:t>
            </a: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endParaRPr lang="en-US" dirty="0">
              <a:latin typeface="Comic Sans MS" panose="030F0702030302020204" pitchFamily="66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Twitter : </a:t>
            </a:r>
            <a:r>
              <a:rPr lang="en-GB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@AbshireSTEM</a:t>
            </a: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41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E015743-B6FD-FAE6-7556-2D38A9B6A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1446609"/>
            <a:ext cx="7048501" cy="39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17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2A151D-5E02-7A06-B9D6-C935B46C3800}"/>
              </a:ext>
            </a:extLst>
          </p:cNvPr>
          <p:cNvSpPr txBox="1"/>
          <p:nvPr/>
        </p:nvSpPr>
        <p:spPr>
          <a:xfrm>
            <a:off x="742950" y="1047750"/>
            <a:ext cx="1099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Please could you complete the Aberdeenshire </a:t>
            </a:r>
            <a:r>
              <a:rPr lang="en-GB" sz="2000" b="1" dirty="0" err="1">
                <a:latin typeface="Comic Sans MS" panose="030F0702030302020204" pitchFamily="66" charset="0"/>
              </a:rPr>
              <a:t>RAiSE</a:t>
            </a:r>
            <a:r>
              <a:rPr lang="en-GB" sz="2000" b="1" dirty="0">
                <a:latin typeface="Comic Sans MS" panose="030F0702030302020204" pitchFamily="66" charset="0"/>
              </a:rPr>
              <a:t> Mid-Point </a:t>
            </a:r>
            <a:r>
              <a:rPr lang="en-GB" sz="2000" b="1">
                <a:latin typeface="Comic Sans MS" panose="030F0702030302020204" pitchFamily="66" charset="0"/>
              </a:rPr>
              <a:t>Survey Questionnaire?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algn="ctr"/>
            <a:r>
              <a:rPr lang="en-GB" sz="2000" b="1" dirty="0">
                <a:latin typeface="Comic Sans MS" panose="030F0702030302020204" pitchFamily="66" charset="0"/>
              </a:rPr>
              <a:t>Thank you! </a:t>
            </a:r>
            <a:r>
              <a:rPr lang="en-GB" sz="20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D1C326E-7150-5CD6-53E6-A21D2175A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0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DA6E8297-F3AA-F52E-A67F-003EB43E1671}"/>
              </a:ext>
            </a:extLst>
          </p:cNvPr>
          <p:cNvSpPr/>
          <p:nvPr/>
        </p:nvSpPr>
        <p:spPr>
          <a:xfrm>
            <a:off x="5134205" y="1528517"/>
            <a:ext cx="3060000" cy="3240000"/>
          </a:xfrm>
          <a:prstGeom prst="star6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9E158-4CCB-EAD6-5620-52A5783BECBD}"/>
              </a:ext>
            </a:extLst>
          </p:cNvPr>
          <p:cNvSpPr txBox="1"/>
          <p:nvPr/>
        </p:nvSpPr>
        <p:spPr>
          <a:xfrm>
            <a:off x="9033858" y="1538627"/>
            <a:ext cx="1828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2000" b="1" dirty="0">
                <a:latin typeface="Comic Sans MS" panose="030F0702030302020204" pitchFamily="66" charset="0"/>
              </a:rPr>
              <a:t>Teamwork</a:t>
            </a:r>
          </a:p>
          <a:p>
            <a:pPr algn="just" fontAlgn="base"/>
            <a:endParaRPr lang="en-GB" dirty="0">
              <a:latin typeface="Comic Sans MS" panose="030F0702030302020204" pitchFamily="66" charset="0"/>
            </a:endParaRPr>
          </a:p>
          <a:p>
            <a:pPr algn="ctr" fontAlgn="base"/>
            <a:r>
              <a:rPr lang="en-GB" sz="1200" dirty="0">
                <a:latin typeface="Comic Sans MS" panose="030F0702030302020204" pitchFamily="66" charset="0"/>
              </a:rPr>
              <a:t>Cooperation, </a:t>
            </a:r>
          </a:p>
          <a:p>
            <a:pPr algn="ctr" fontAlgn="base"/>
            <a:r>
              <a:rPr lang="en-GB" sz="1200" dirty="0">
                <a:latin typeface="Comic Sans MS" panose="030F0702030302020204" pitchFamily="66" charset="0"/>
              </a:rPr>
              <a:t>communication,</a:t>
            </a:r>
          </a:p>
          <a:p>
            <a:pPr algn="ctr" fontAlgn="base"/>
            <a:r>
              <a:rPr lang="en-GB" sz="1200" dirty="0">
                <a:latin typeface="Comic Sans MS" panose="030F0702030302020204" pitchFamily="66" charset="0"/>
              </a:rPr>
              <a:t>social interaction and sharing</a:t>
            </a:r>
            <a:endParaRPr lang="en-GB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0A0FE5-8E8C-B3BE-91E5-9DC8D69E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30" y="3430466"/>
            <a:ext cx="3081637" cy="3239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583EBF-D6F6-3CD6-4612-CA9528D9DE6C}"/>
              </a:ext>
            </a:extLst>
          </p:cNvPr>
          <p:cNvSpPr txBox="1"/>
          <p:nvPr/>
        </p:nvSpPr>
        <p:spPr>
          <a:xfrm>
            <a:off x="2796721" y="4237503"/>
            <a:ext cx="17918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2000" b="1" dirty="0">
                <a:latin typeface="Comic Sans MS" panose="030F0702030302020204" pitchFamily="66" charset="0"/>
              </a:rPr>
              <a:t>Creativity</a:t>
            </a:r>
          </a:p>
          <a:p>
            <a:pPr algn="ctr" fontAlgn="base"/>
            <a:endParaRPr lang="en-GB" sz="1400" dirty="0">
              <a:latin typeface="Comic Sans MS" panose="030F0702030302020204" pitchFamily="66" charset="0"/>
            </a:endParaRPr>
          </a:p>
          <a:p>
            <a:pPr algn="ctr" fontAlgn="base"/>
            <a:r>
              <a:rPr lang="en-GB" sz="1200" dirty="0">
                <a:latin typeface="Comic Sans MS" panose="030F0702030302020204" pitchFamily="66" charset="0"/>
              </a:rPr>
              <a:t>Encourages imagination, artistic sensitivity, pride in accomplishment etc.</a:t>
            </a:r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E77E0313-8B05-962B-E468-19489E1FE143}"/>
              </a:ext>
            </a:extLst>
          </p:cNvPr>
          <p:cNvSpPr/>
          <p:nvPr/>
        </p:nvSpPr>
        <p:spPr>
          <a:xfrm>
            <a:off x="8418258" y="682016"/>
            <a:ext cx="3060000" cy="3240000"/>
          </a:xfrm>
          <a:prstGeom prst="star6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2D3974-83EE-2D86-E1A0-DF59BC368476}"/>
              </a:ext>
            </a:extLst>
          </p:cNvPr>
          <p:cNvSpPr txBox="1"/>
          <p:nvPr/>
        </p:nvSpPr>
        <p:spPr>
          <a:xfrm>
            <a:off x="5559313" y="2325910"/>
            <a:ext cx="2209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2000" b="1" dirty="0">
                <a:latin typeface="Comic Sans MS" panose="030F0702030302020204" pitchFamily="66" charset="0"/>
              </a:rPr>
              <a:t>Development</a:t>
            </a:r>
          </a:p>
          <a:p>
            <a:pPr algn="just" fontAlgn="base"/>
            <a:endParaRPr lang="en-GB" dirty="0">
              <a:latin typeface="Comic Sans MS" panose="030F0702030302020204" pitchFamily="66" charset="0"/>
            </a:endParaRPr>
          </a:p>
          <a:p>
            <a:pPr algn="ctr" fontAlgn="base"/>
            <a:r>
              <a:rPr lang="en-GB" sz="1200" dirty="0">
                <a:latin typeface="Comic Sans MS" panose="030F0702030302020204" pitchFamily="66" charset="0"/>
              </a:rPr>
              <a:t>Cognitive and physical development, patience, fine motor skills, concentration, problem solving, precision, spatial awareness etc. </a:t>
            </a:r>
            <a:endParaRPr lang="en-GB" sz="1200" dirty="0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03D7B108-80F4-7736-9F6D-8C8A8D19AEC8}"/>
              </a:ext>
            </a:extLst>
          </p:cNvPr>
          <p:cNvSpPr/>
          <p:nvPr/>
        </p:nvSpPr>
        <p:spPr>
          <a:xfrm>
            <a:off x="199271" y="199900"/>
            <a:ext cx="3574472" cy="3970318"/>
          </a:xfrm>
          <a:prstGeom prst="star6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323A7F-ACE4-E7B4-275C-6B1C9F016475}"/>
              </a:ext>
            </a:extLst>
          </p:cNvPr>
          <p:cNvSpPr txBox="1"/>
          <p:nvPr/>
        </p:nvSpPr>
        <p:spPr>
          <a:xfrm>
            <a:off x="801353" y="1284195"/>
            <a:ext cx="2403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STEM resource for all ages.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Children learn about geometry, maths, physics concepts, gravity, symmetry, ratio, engineering, sequencing, problem solving, logical thinking  etc.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C1A7A6A-38BD-F3E7-6B30-AD8A10C02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026" y="4653783"/>
            <a:ext cx="2490757" cy="191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356C0B-283E-E857-C179-9BB976D5B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825" y="526658"/>
            <a:ext cx="3776560" cy="8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  <p:bldP spid="18" grpId="0" animBg="1"/>
      <p:bldP spid="19" grpId="0"/>
      <p:bldP spid="20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246EEEA-55D8-2EDA-C5BC-23306014F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065" y="1777263"/>
            <a:ext cx="7445016" cy="3868735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b="0" i="0" dirty="0">
                <a:effectLst/>
                <a:latin typeface="Comic Sans MS" panose="030F0702030302020204" pitchFamily="66" charset="0"/>
              </a:rPr>
              <a:t>Simpler than Lego. There is only one size, one shape, no holes: a sturdy wooden plank precision milled from hardwood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b="0" i="0" dirty="0">
              <a:effectLst/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b="0" i="0" dirty="0">
                <a:effectLst/>
                <a:latin typeface="Comic Sans MS" panose="030F0702030302020204" pitchFamily="66" charset="0"/>
              </a:rPr>
              <a:t>Because of the uniformity of the planks, very large, high and stable structures can be built and quite quickly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b="0" i="0" dirty="0">
              <a:effectLst/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>
                <a:latin typeface="Comic Sans MS" panose="030F0702030302020204" pitchFamily="66" charset="0"/>
              </a:rPr>
              <a:t>A huge variety of structures can be built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>
                <a:latin typeface="Comic Sans MS" panose="030F0702030302020204" pitchFamily="66" charset="0"/>
              </a:rPr>
              <a:t>T</a:t>
            </a:r>
            <a:r>
              <a:rPr lang="en-GB" sz="2200" b="0" i="0" dirty="0">
                <a:effectLst/>
                <a:latin typeface="Comic Sans MS" panose="030F0702030302020204" pitchFamily="66" charset="0"/>
              </a:rPr>
              <a:t>hey lack the tricky locking device of Lego, and are not tiny, so young children can build with them.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8E5D3-04FD-B711-4DE1-94017D6D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37" y="589361"/>
            <a:ext cx="3776560" cy="861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7A7DE-0B72-E35E-2E9A-43F848A9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997" y="3711630"/>
            <a:ext cx="2698684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FF65B-B186-03C9-7F50-EC2DAF8E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252" y="1450383"/>
            <a:ext cx="2698683" cy="18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5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246EEEA-55D8-2EDA-C5BC-23306014F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786" y="1559149"/>
            <a:ext cx="9009776" cy="5051201"/>
          </a:xfrm>
        </p:spPr>
        <p:txBody>
          <a:bodyPr>
            <a:noAutofit/>
          </a:bodyPr>
          <a:lstStyle/>
          <a:p>
            <a:pPr algn="l"/>
            <a:r>
              <a:rPr lang="en-GB" sz="1800" b="1" i="0" dirty="0">
                <a:effectLst/>
                <a:latin typeface="Comic Sans MS" panose="030F0702030302020204" pitchFamily="66" charset="0"/>
              </a:rPr>
              <a:t>Green </a:t>
            </a:r>
            <a:r>
              <a:rPr lang="en-GB" sz="1800" b="1" dirty="0">
                <a:latin typeface="Comic Sans MS" panose="030F0702030302020204" pitchFamily="66" charset="0"/>
              </a:rPr>
              <a:t>– architecture and structures</a:t>
            </a:r>
          </a:p>
          <a:p>
            <a:pPr algn="l"/>
            <a:r>
              <a:rPr lang="en-GB" sz="1800" dirty="0">
                <a:latin typeface="Comic Sans MS" panose="030F0702030302020204" pitchFamily="66" charset="0"/>
              </a:rPr>
              <a:t>Easier t</a:t>
            </a:r>
            <a:r>
              <a:rPr lang="en-GB" sz="1800" i="0" dirty="0">
                <a:effectLst/>
                <a:latin typeface="Comic Sans MS" panose="030F0702030302020204" pitchFamily="66" charset="0"/>
              </a:rPr>
              <a:t>hemed architecture builds.</a:t>
            </a:r>
          </a:p>
          <a:p>
            <a:pPr algn="l"/>
            <a:r>
              <a:rPr lang="en-GB" sz="1800" b="0" dirty="0">
                <a:latin typeface="Comic Sans MS" panose="030F0702030302020204" pitchFamily="66" charset="0"/>
              </a:rPr>
              <a:t>Age 3+ recommended</a:t>
            </a:r>
          </a:p>
          <a:p>
            <a:pPr algn="l"/>
            <a:r>
              <a:rPr lang="en-GB" sz="1800" b="1" i="0" dirty="0">
                <a:effectLst/>
                <a:latin typeface="Comic Sans MS" panose="030F0702030302020204" pitchFamily="66" charset="0"/>
              </a:rPr>
              <a:t>Beige – animals</a:t>
            </a:r>
          </a:p>
          <a:p>
            <a:pPr algn="l"/>
            <a:r>
              <a:rPr lang="en-GB" sz="1800" dirty="0">
                <a:latin typeface="Comic Sans MS" panose="030F0702030302020204" pitchFamily="66" charset="0"/>
              </a:rPr>
              <a:t>Easier themed animal builds.</a:t>
            </a:r>
          </a:p>
          <a:p>
            <a:pPr algn="l"/>
            <a:r>
              <a:rPr lang="en-GB" sz="1800" dirty="0">
                <a:latin typeface="Comic Sans MS" panose="030F0702030302020204" pitchFamily="66" charset="0"/>
              </a:rPr>
              <a:t>Age 3+ recommended</a:t>
            </a:r>
          </a:p>
          <a:p>
            <a:pPr algn="l"/>
            <a:r>
              <a:rPr lang="en-GB" sz="1800" b="1" dirty="0">
                <a:latin typeface="Comic Sans MS" panose="030F0702030302020204" pitchFamily="66" charset="0"/>
              </a:rPr>
              <a:t>Red – for builders starting out </a:t>
            </a:r>
          </a:p>
          <a:p>
            <a:pPr algn="l"/>
            <a:r>
              <a:rPr lang="en-GB" sz="1800" dirty="0">
                <a:latin typeface="Comic Sans MS" panose="030F0702030302020204" pitchFamily="66" charset="0"/>
              </a:rPr>
              <a:t>Two main themes – architecture and animals.  Explore different construction styles.  </a:t>
            </a:r>
          </a:p>
          <a:p>
            <a:pPr algn="l"/>
            <a:r>
              <a:rPr lang="en-GB" sz="1800" i="0" dirty="0">
                <a:effectLst/>
                <a:latin typeface="Comic Sans MS" panose="030F0702030302020204" pitchFamily="66" charset="0"/>
              </a:rPr>
              <a:t>Age 6+ recommended</a:t>
            </a:r>
          </a:p>
          <a:p>
            <a:pPr algn="l"/>
            <a:r>
              <a:rPr lang="en-GB" sz="1800" b="1" i="0" dirty="0">
                <a:effectLst/>
                <a:latin typeface="Comic Sans MS" panose="030F0702030302020204" pitchFamily="66" charset="0"/>
              </a:rPr>
              <a:t>Blue – for more experienced builders</a:t>
            </a:r>
          </a:p>
          <a:p>
            <a:pPr algn="l"/>
            <a:r>
              <a:rPr lang="en-GB" sz="1800" i="0" dirty="0">
                <a:effectLst/>
                <a:latin typeface="Comic Sans MS" panose="030F0702030302020204" pitchFamily="66" charset="0"/>
              </a:rPr>
              <a:t>Discover and explore different types of balance and building when creating more advanced models.  </a:t>
            </a:r>
          </a:p>
          <a:p>
            <a:pPr algn="l"/>
            <a:r>
              <a:rPr lang="en-GB" sz="1800" b="0" dirty="0">
                <a:latin typeface="Comic Sans MS" panose="030F0702030302020204" pitchFamily="66" charset="0"/>
              </a:rPr>
              <a:t>Age 9+ recommended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8E5D3-04FD-B711-4DE1-94017D6D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437" y="589361"/>
            <a:ext cx="3776560" cy="861022"/>
          </a:xfrm>
          <a:prstGeom prst="rect">
            <a:avLst/>
          </a:prstGeom>
        </p:spPr>
      </p:pic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F7633E1F-FACA-B5D3-7665-4D73C4B5F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80" y="838897"/>
            <a:ext cx="3215838" cy="32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6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29CE0-F03B-D338-39EF-3A1FEEC06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81" y="3335837"/>
            <a:ext cx="3228975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A379A-674D-F501-81E3-4076A7EF1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052" y="532308"/>
            <a:ext cx="3095625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B7A87-66BD-9884-5376-031556836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93" y="445510"/>
            <a:ext cx="2952750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C97D3-CBDA-89EA-DBC7-2DC290636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002" y="465633"/>
            <a:ext cx="3000375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3B48E-A168-8527-8DE8-B5C90D53C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745" y="3335836"/>
            <a:ext cx="3314700" cy="2571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EEA7C-DE8A-CB00-EEE0-0787F3AEA73A}"/>
              </a:ext>
            </a:extLst>
          </p:cNvPr>
          <p:cNvSpPr txBox="1"/>
          <p:nvPr/>
        </p:nvSpPr>
        <p:spPr>
          <a:xfrm>
            <a:off x="3542696" y="61483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8"/>
              </a:rPr>
              <a:t>Kapla</a:t>
            </a:r>
            <a:r>
              <a:rPr lang="en-GB" dirty="0">
                <a:hlinkClick r:id="rId8"/>
              </a:rPr>
              <a:t> Amazing Wooden Toy Construction Sets - YouTube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1EDFD-1C49-E0E6-3380-7535C7EC6EBF}"/>
              </a:ext>
            </a:extLst>
          </p:cNvPr>
          <p:cNvSpPr txBox="1"/>
          <p:nvPr/>
        </p:nvSpPr>
        <p:spPr>
          <a:xfrm>
            <a:off x="3899734" y="65523"/>
            <a:ext cx="490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Opportunities are endless……</a:t>
            </a:r>
          </a:p>
        </p:txBody>
      </p:sp>
    </p:spTree>
    <p:extLst>
      <p:ext uri="{BB962C8B-B14F-4D97-AF65-F5344CB8AC3E}">
        <p14:creationId xmlns:p14="http://schemas.microsoft.com/office/powerpoint/2010/main" val="30409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63905-67EA-F02A-0D90-402B06420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71" y="268177"/>
            <a:ext cx="7418483" cy="63216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EA1745-1011-ED65-82D5-9E385C3C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635" y="5561039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23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C8525-7C5B-AE07-4152-2BF16827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95" y="200723"/>
            <a:ext cx="5432699" cy="64565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3A774-3D24-DE3C-9DC2-F33A9C76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160" y="5665814"/>
            <a:ext cx="161558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6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</TotalTime>
  <Words>1970</Words>
  <Application>Microsoft Office PowerPoint</Application>
  <PresentationFormat>Widescreen</PresentationFormat>
  <Paragraphs>243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Exo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 to seasonal topics: Halloween!</vt:lpstr>
      <vt:lpstr>PowerPoint Presentation</vt:lpstr>
      <vt:lpstr>PowerPoint Presentation</vt:lpstr>
      <vt:lpstr>Now it is your turn!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Engineering Habits of Mind and the Engineering Design Process</vt:lpstr>
      <vt:lpstr>What is Engineering?</vt:lpstr>
      <vt:lpstr>PowerPoint Presentation</vt:lpstr>
      <vt:lpstr>Engineering Disciplines/Engineering Across the  Curriculum</vt:lpstr>
      <vt:lpstr>PowerPoint Presentation</vt:lpstr>
      <vt:lpstr>PowerPoint Presentation</vt:lpstr>
      <vt:lpstr>Engineering Habits of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</dc:title>
  <dc:creator>Kim Aplin</dc:creator>
  <cp:lastModifiedBy>Kim Aplin</cp:lastModifiedBy>
  <cp:revision>59</cp:revision>
  <dcterms:created xsi:type="dcterms:W3CDTF">2022-08-18T12:02:12Z</dcterms:created>
  <dcterms:modified xsi:type="dcterms:W3CDTF">2022-11-22T16:04:28Z</dcterms:modified>
</cp:coreProperties>
</file>