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56" r:id="rId2"/>
    <p:sldId id="298" r:id="rId3"/>
    <p:sldId id="261" r:id="rId4"/>
    <p:sldId id="274" r:id="rId5"/>
    <p:sldId id="260" r:id="rId6"/>
    <p:sldId id="258" r:id="rId7"/>
    <p:sldId id="259" r:id="rId8"/>
    <p:sldId id="262" r:id="rId9"/>
    <p:sldId id="270" r:id="rId10"/>
    <p:sldId id="278" r:id="rId11"/>
    <p:sldId id="268" r:id="rId12"/>
    <p:sldId id="300" r:id="rId13"/>
    <p:sldId id="269" r:id="rId14"/>
    <p:sldId id="291" r:id="rId15"/>
    <p:sldId id="280" r:id="rId16"/>
    <p:sldId id="283" r:id="rId17"/>
    <p:sldId id="284" r:id="rId18"/>
    <p:sldId id="279" r:id="rId19"/>
    <p:sldId id="299" r:id="rId20"/>
    <p:sldId id="294" r:id="rId21"/>
    <p:sldId id="292" r:id="rId22"/>
    <p:sldId id="297" r:id="rId23"/>
    <p:sldId id="293" r:id="rId24"/>
    <p:sldId id="295" r:id="rId25"/>
    <p:sldId id="296" r:id="rId26"/>
    <p:sldId id="288"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F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3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C6ADC-7706-4BE3-A733-491996DE36CF}" type="datetimeFigureOut">
              <a:rPr lang="en-GB" smtClean="0"/>
              <a:t>11/10/2022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CB38E7-3D5E-4ADF-9DE0-31579A74686D}" type="slidenum">
              <a:rPr lang="en-GB" smtClean="0"/>
              <a:t>‹#›</a:t>
            </a:fld>
            <a:endParaRPr lang="en-GB"/>
          </a:p>
        </p:txBody>
      </p:sp>
    </p:spTree>
    <p:extLst>
      <p:ext uri="{BB962C8B-B14F-4D97-AF65-F5344CB8AC3E}">
        <p14:creationId xmlns:p14="http://schemas.microsoft.com/office/powerpoint/2010/main" val="171203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3</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13</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14</a:t>
            </a:fld>
            <a:endParaRPr lang="en-GB"/>
          </a:p>
        </p:txBody>
      </p:sp>
    </p:spTree>
    <p:extLst>
      <p:ext uri="{BB962C8B-B14F-4D97-AF65-F5344CB8AC3E}">
        <p14:creationId xmlns:p14="http://schemas.microsoft.com/office/powerpoint/2010/main" val="111605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15</a:t>
            </a:fld>
            <a:endParaRPr lang="en-GB"/>
          </a:p>
        </p:txBody>
      </p:sp>
    </p:spTree>
    <p:extLst>
      <p:ext uri="{BB962C8B-B14F-4D97-AF65-F5344CB8AC3E}">
        <p14:creationId xmlns:p14="http://schemas.microsoft.com/office/powerpoint/2010/main" val="298769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16</a:t>
            </a:fld>
            <a:endParaRPr lang="en-GB"/>
          </a:p>
        </p:txBody>
      </p:sp>
    </p:spTree>
    <p:extLst>
      <p:ext uri="{BB962C8B-B14F-4D97-AF65-F5344CB8AC3E}">
        <p14:creationId xmlns:p14="http://schemas.microsoft.com/office/powerpoint/2010/main" val="1606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17</a:t>
            </a:fld>
            <a:endParaRPr lang="en-GB"/>
          </a:p>
        </p:txBody>
      </p:sp>
    </p:spTree>
    <p:extLst>
      <p:ext uri="{BB962C8B-B14F-4D97-AF65-F5344CB8AC3E}">
        <p14:creationId xmlns:p14="http://schemas.microsoft.com/office/powerpoint/2010/main" val="340563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18</a:t>
            </a:fld>
            <a:endParaRPr lang="en-GB"/>
          </a:p>
        </p:txBody>
      </p:sp>
    </p:spTree>
    <p:extLst>
      <p:ext uri="{BB962C8B-B14F-4D97-AF65-F5344CB8AC3E}">
        <p14:creationId xmlns:p14="http://schemas.microsoft.com/office/powerpoint/2010/main" val="3234166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19</a:t>
            </a:fld>
            <a:endParaRPr lang="en-GB"/>
          </a:p>
        </p:txBody>
      </p:sp>
    </p:spTree>
    <p:extLst>
      <p:ext uri="{BB962C8B-B14F-4D97-AF65-F5344CB8AC3E}">
        <p14:creationId xmlns:p14="http://schemas.microsoft.com/office/powerpoint/2010/main" val="221500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20</a:t>
            </a:fld>
            <a:endParaRPr lang="en-GB"/>
          </a:p>
        </p:txBody>
      </p:sp>
    </p:spTree>
    <p:extLst>
      <p:ext uri="{BB962C8B-B14F-4D97-AF65-F5344CB8AC3E}">
        <p14:creationId xmlns:p14="http://schemas.microsoft.com/office/powerpoint/2010/main" val="5923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21</a:t>
            </a:fld>
            <a:endParaRPr lang="en-GB"/>
          </a:p>
        </p:txBody>
      </p:sp>
    </p:spTree>
    <p:extLst>
      <p:ext uri="{BB962C8B-B14F-4D97-AF65-F5344CB8AC3E}">
        <p14:creationId xmlns:p14="http://schemas.microsoft.com/office/powerpoint/2010/main" val="834297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22</a:t>
            </a:fld>
            <a:endParaRPr lang="en-GB"/>
          </a:p>
        </p:txBody>
      </p:sp>
    </p:spTree>
    <p:extLst>
      <p:ext uri="{BB962C8B-B14F-4D97-AF65-F5344CB8AC3E}">
        <p14:creationId xmlns:p14="http://schemas.microsoft.com/office/powerpoint/2010/main" val="124999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5</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23</a:t>
            </a:fld>
            <a:endParaRPr lang="en-GB"/>
          </a:p>
        </p:txBody>
      </p:sp>
    </p:spTree>
    <p:extLst>
      <p:ext uri="{BB962C8B-B14F-4D97-AF65-F5344CB8AC3E}">
        <p14:creationId xmlns:p14="http://schemas.microsoft.com/office/powerpoint/2010/main" val="346396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24</a:t>
            </a:fld>
            <a:endParaRPr lang="en-GB"/>
          </a:p>
        </p:txBody>
      </p:sp>
    </p:spTree>
    <p:extLst>
      <p:ext uri="{BB962C8B-B14F-4D97-AF65-F5344CB8AC3E}">
        <p14:creationId xmlns:p14="http://schemas.microsoft.com/office/powerpoint/2010/main" val="1585843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25</a:t>
            </a:fld>
            <a:endParaRPr lang="en-GB"/>
          </a:p>
        </p:txBody>
      </p:sp>
    </p:spTree>
    <p:extLst>
      <p:ext uri="{BB962C8B-B14F-4D97-AF65-F5344CB8AC3E}">
        <p14:creationId xmlns:p14="http://schemas.microsoft.com/office/powerpoint/2010/main" val="3686741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26</a:t>
            </a:fld>
            <a:endParaRPr lang="en-GB"/>
          </a:p>
        </p:txBody>
      </p:sp>
    </p:spTree>
    <p:extLst>
      <p:ext uri="{BB962C8B-B14F-4D97-AF65-F5344CB8AC3E}">
        <p14:creationId xmlns:p14="http://schemas.microsoft.com/office/powerpoint/2010/main" val="35936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6</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7</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8</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9</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10</a:t>
            </a:fld>
            <a:endParaRPr lang="en-GB"/>
          </a:p>
        </p:txBody>
      </p:sp>
    </p:spTree>
    <p:extLst>
      <p:ext uri="{BB962C8B-B14F-4D97-AF65-F5344CB8AC3E}">
        <p14:creationId xmlns:p14="http://schemas.microsoft.com/office/powerpoint/2010/main" val="382811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11</a:t>
            </a:fld>
            <a:endParaRPr lang="en-GB"/>
          </a:p>
        </p:txBody>
      </p:sp>
    </p:spTree>
    <p:extLst>
      <p:ext uri="{BB962C8B-B14F-4D97-AF65-F5344CB8AC3E}">
        <p14:creationId xmlns:p14="http://schemas.microsoft.com/office/powerpoint/2010/main" val="401932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CB38E7-3D5E-4ADF-9DE0-31579A74686D}" type="slidenum">
              <a:rPr lang="en-GB" smtClean="0"/>
              <a:t>12</a:t>
            </a:fld>
            <a:endParaRPr lang="en-GB"/>
          </a:p>
        </p:txBody>
      </p:sp>
    </p:spTree>
    <p:extLst>
      <p:ext uri="{BB962C8B-B14F-4D97-AF65-F5344CB8AC3E}">
        <p14:creationId xmlns:p14="http://schemas.microsoft.com/office/powerpoint/2010/main" val="264720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7AA570-A1B4-45E5-B7CA-3601541A0516}"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287620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7AA570-A1B4-45E5-B7CA-3601541A0516}"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333753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7AA570-A1B4-45E5-B7CA-3601541A0516}"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50947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7AA570-A1B4-45E5-B7CA-3601541A0516}"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138986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AA570-A1B4-45E5-B7CA-3601541A0516}"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116881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7AA570-A1B4-45E5-B7CA-3601541A0516}"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148516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7AA570-A1B4-45E5-B7CA-3601541A0516}" type="datetimeFigureOut">
              <a:rPr lang="en-GB" smtClean="0"/>
              <a:t>11/10/2022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187417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7AA570-A1B4-45E5-B7CA-3601541A0516}" type="datetimeFigureOut">
              <a:rPr lang="en-GB" smtClean="0"/>
              <a:t>11/10/2022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2121925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AA570-A1B4-45E5-B7CA-3601541A0516}" type="datetimeFigureOut">
              <a:rPr lang="en-GB" smtClean="0"/>
              <a:t>11/10/2022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335604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AA570-A1B4-45E5-B7CA-3601541A0516}"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70624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7AA570-A1B4-45E5-B7CA-3601541A0516}"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C620FA-DE9D-4765-8645-8BE4A74CFE64}" type="slidenum">
              <a:rPr lang="en-GB" smtClean="0"/>
              <a:t>‹#›</a:t>
            </a:fld>
            <a:endParaRPr lang="en-GB"/>
          </a:p>
        </p:txBody>
      </p:sp>
    </p:spTree>
    <p:extLst>
      <p:ext uri="{BB962C8B-B14F-4D97-AF65-F5344CB8AC3E}">
        <p14:creationId xmlns:p14="http://schemas.microsoft.com/office/powerpoint/2010/main" val="139529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87AA570-A1B4-45E5-B7CA-3601541A0516}" type="datetimeFigureOut">
              <a:rPr lang="en-GB" smtClean="0"/>
              <a:t>11/10/2022</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4C620FA-DE9D-4765-8645-8BE4A74CFE64}" type="slidenum">
              <a:rPr lang="en-GB" smtClean="0"/>
              <a:t>‹#›</a:t>
            </a:fld>
            <a:endParaRPr lang="en-GB"/>
          </a:p>
        </p:txBody>
      </p:sp>
    </p:spTree>
    <p:extLst>
      <p:ext uri="{BB962C8B-B14F-4D97-AF65-F5344CB8AC3E}">
        <p14:creationId xmlns:p14="http://schemas.microsoft.com/office/powerpoint/2010/main" val="16662859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bbc.co.uk/teach/class-clips-video/ks1-science-plants-are-living-things/zbsyf82" TargetMode="External"/><Relationship Id="rId5" Type="http://schemas.openxmlformats.org/officeDocument/2006/relationships/image" Target="../media/image4.png"/><Relationship Id="rId4" Type="http://schemas.openxmlformats.org/officeDocument/2006/relationships/hyperlink" Target="https://www.bbc.co.uk/bitesize/clips/zd472s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fastworkers6/status/1578081947070660608?t=vopxisO-gzPdUamEtBmXmA&amp;s=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google.co.uk/search?q=living%2Band%2Bnon-living%2Bfor%2Bkids&amp;safe=off&amp;rlz=1C1GCEB_enGB761GB761&amp;source=lnms&amp;tbm=vid&amp;sa=X&amp;ved=0ahUKEwiFhLPRsIfZAhUsK8AKHWeQB5EQ_AUICygC&amp;biw=1366&amp;bih=63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saps.org.uk/primary/teaching-resources/1377-primary-booklet-5-grouping-and-classification-2"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7" Type="http://schemas.openxmlformats.org/officeDocument/2006/relationships/hyperlink" Target="https://www.funkidslive.com/learn/howsitmade/how-are-balloons-ma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hyperlink" Target="https://www.youtube.com/watch?v=sDZ8UHEERMM&amp;t=2s"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8.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hyperlink" Target="https://www.youtube.com/watch?v=sDZ8UHEERMM&amp;t=2s"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9.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hyperlink" Target="https://www.youtube.com/watch?v=sDZ8UHEERMM&amp;t=2s" TargetMode="Externa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sDZ8UHEERMM&amp;t=2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ducation.gov.scot/improvement/scotland-learns/resources-for-practitioners/interdisciplinary-learning-activities/learning-for-sustainability-living-and-non-living-things-first-lev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7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8" y="882985"/>
            <a:ext cx="8163010" cy="3888430"/>
          </a:xfrm>
        </p:spPr>
        <p:txBody>
          <a:bodyPr>
            <a:normAutofit/>
          </a:bodyPr>
          <a:lstStyle/>
          <a:p>
            <a:br>
              <a:rPr lang="en-GB" sz="1200" b="1" dirty="0">
                <a:latin typeface="Comic Sans MS" panose="030F0702030302020204" pitchFamily="66" charset="0"/>
              </a:rPr>
            </a:br>
            <a:br>
              <a:rPr lang="en-GB" sz="1200" b="1" dirty="0">
                <a:latin typeface="Comic Sans MS" panose="030F0702030302020204" pitchFamily="66" charset="0"/>
              </a:rPr>
            </a:br>
            <a:endParaRPr lang="en-GB" sz="1200"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323528" y="267495"/>
            <a:ext cx="8496944" cy="5986254"/>
          </a:xfrm>
          <a:prstGeom prst="rect">
            <a:avLst/>
          </a:prstGeom>
          <a:noFill/>
        </p:spPr>
        <p:txBody>
          <a:bodyPr wrap="square" rtlCol="0">
            <a:spAutoFit/>
          </a:bodyPr>
          <a:lstStyle/>
          <a:p>
            <a:pPr algn="ctr"/>
            <a:r>
              <a:rPr lang="en-GB" b="1" dirty="0">
                <a:latin typeface="Comic Sans MS" panose="030F0702030302020204" pitchFamily="66" charset="0"/>
              </a:rPr>
              <a:t>First Level </a:t>
            </a:r>
            <a:endParaRPr lang="en-GB" i="1" dirty="0">
              <a:latin typeface="Comic Sans MS" panose="030F0702030302020204" pitchFamily="66" charset="0"/>
            </a:endParaRPr>
          </a:p>
          <a:p>
            <a:pPr algn="just"/>
            <a:r>
              <a:rPr lang="en-GB" sz="1100" i="1" dirty="0">
                <a:highlight>
                  <a:srgbClr val="FFFF00"/>
                </a:highlight>
                <a:latin typeface="Comic Sans MS" panose="030F0702030302020204" pitchFamily="66" charset="0"/>
              </a:rPr>
              <a:t>I can distinguish between living and non living things. </a:t>
            </a:r>
            <a:r>
              <a:rPr lang="en-GB" sz="1100" i="1" dirty="0">
                <a:latin typeface="Comic Sans MS" panose="030F0702030302020204" pitchFamily="66" charset="0"/>
              </a:rPr>
              <a:t>I can sort living things into groups and explain my decisions. </a:t>
            </a:r>
            <a:r>
              <a:rPr lang="en-GB" sz="1100" b="1" i="1" dirty="0">
                <a:solidFill>
                  <a:srgbClr val="00B050"/>
                </a:solidFill>
                <a:latin typeface="Comic Sans MS" panose="030F0702030302020204" pitchFamily="66" charset="0"/>
              </a:rPr>
              <a:t>SCN 1-01a</a:t>
            </a:r>
          </a:p>
          <a:p>
            <a:pPr algn="ctr"/>
            <a:endParaRPr lang="en-GB" sz="1600" b="1" dirty="0">
              <a:latin typeface="Comic Sans MS" panose="030F0702030302020204" pitchFamily="66" charset="0"/>
            </a:endParaRPr>
          </a:p>
          <a:p>
            <a:pPr algn="ctr"/>
            <a:r>
              <a:rPr lang="en-GB" sz="1600" b="1" dirty="0">
                <a:latin typeface="Comic Sans MS" panose="030F0702030302020204" pitchFamily="66" charset="0"/>
              </a:rPr>
              <a:t>Living vs Non Living</a:t>
            </a:r>
          </a:p>
          <a:p>
            <a:pPr algn="just"/>
            <a:endParaRPr lang="en-GB" sz="1200" b="1" dirty="0">
              <a:latin typeface="Comic Sans MS" panose="030F0702030302020204" pitchFamily="66" charset="0"/>
            </a:endParaRPr>
          </a:p>
          <a:p>
            <a:pPr algn="just"/>
            <a:r>
              <a:rPr lang="en-GB" sz="1600" b="1" dirty="0">
                <a:latin typeface="Comic Sans MS" panose="030F0702030302020204" pitchFamily="66" charset="0"/>
              </a:rPr>
              <a:t>How do we know something is alive? </a:t>
            </a:r>
          </a:p>
          <a:p>
            <a:pPr algn="just"/>
            <a:endParaRPr lang="en-GB" sz="1600" dirty="0">
              <a:latin typeface="Comic Sans MS" panose="030F0702030302020204" pitchFamily="66" charset="0"/>
              <a:hlinkClick r:id="rId4"/>
            </a:endParaRPr>
          </a:p>
          <a:p>
            <a:pPr algn="just"/>
            <a:r>
              <a:rPr lang="en-GB" sz="1600">
                <a:latin typeface="Comic Sans MS" panose="030F0702030302020204" pitchFamily="66" charset="0"/>
                <a:hlinkClick r:id="rId4"/>
              </a:rPr>
              <a:t>Characteristics </a:t>
            </a:r>
            <a:r>
              <a:rPr lang="en-GB" sz="1600" dirty="0">
                <a:latin typeface="Comic Sans MS" panose="030F0702030302020204" pitchFamily="66" charset="0"/>
                <a:hlinkClick r:id="rId4"/>
              </a:rPr>
              <a:t>of living things - 1st level Science - BBC Bitesize</a:t>
            </a:r>
            <a:endParaRPr lang="en-GB" sz="1600" b="1" dirty="0">
              <a:latin typeface="Comic Sans MS" panose="030F0702030302020204" pitchFamily="66" charset="0"/>
            </a:endParaRPr>
          </a:p>
          <a:p>
            <a:pPr algn="just"/>
            <a:endParaRPr lang="en-GB" sz="1600" b="1" dirty="0">
              <a:latin typeface="Comic Sans MS" panose="030F0702030302020204" pitchFamily="66" charset="0"/>
            </a:endParaRPr>
          </a:p>
          <a:p>
            <a:pPr algn="just"/>
            <a:r>
              <a:rPr lang="en-GB" sz="1600" dirty="0">
                <a:latin typeface="Comic Sans MS" panose="030F0702030302020204" pitchFamily="66" charset="0"/>
              </a:rPr>
              <a:t>Ask the children to think about what things living things do. </a:t>
            </a:r>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endParaRPr lang="en-GB" sz="1200" b="1" dirty="0">
              <a:latin typeface="Comic Sans MS" panose="030F0702030302020204" pitchFamily="66" charset="0"/>
            </a:endParaRPr>
          </a:p>
          <a:p>
            <a:pPr algn="ctr"/>
            <a:r>
              <a:rPr lang="en-GB" sz="1200" b="1" dirty="0">
                <a:latin typeface="Comic Sans MS" panose="030F0702030302020204" pitchFamily="66" charset="0"/>
              </a:rPr>
              <a:t> </a:t>
            </a:r>
          </a:p>
        </p:txBody>
      </p:sp>
      <p:pic>
        <p:nvPicPr>
          <p:cNvPr id="14" name="Picture 13">
            <a:extLst>
              <a:ext uri="{FF2B5EF4-FFF2-40B4-BE49-F238E27FC236}">
                <a16:creationId xmlns:a16="http://schemas.microsoft.com/office/drawing/2014/main" id="{96B029B0-C599-477C-9E3A-34B39BB98A09}"/>
              </a:ext>
            </a:extLst>
          </p:cNvPr>
          <p:cNvPicPr>
            <a:picLocks noChangeAspect="1"/>
          </p:cNvPicPr>
          <p:nvPr/>
        </p:nvPicPr>
        <p:blipFill>
          <a:blip r:embed="rId5"/>
          <a:stretch>
            <a:fillRect/>
          </a:stretch>
        </p:blipFill>
        <p:spPr>
          <a:xfrm>
            <a:off x="6684927" y="1470417"/>
            <a:ext cx="2253455" cy="3415308"/>
          </a:xfrm>
          <a:prstGeom prst="rect">
            <a:avLst/>
          </a:prstGeom>
        </p:spPr>
      </p:pic>
      <p:sp>
        <p:nvSpPr>
          <p:cNvPr id="8" name="TextBox 7">
            <a:extLst>
              <a:ext uri="{FF2B5EF4-FFF2-40B4-BE49-F238E27FC236}">
                <a16:creationId xmlns:a16="http://schemas.microsoft.com/office/drawing/2014/main" id="{0C96DF43-F3A9-44F6-94B6-584BF3F9A2E5}"/>
              </a:ext>
            </a:extLst>
          </p:cNvPr>
          <p:cNvSpPr txBox="1"/>
          <p:nvPr/>
        </p:nvSpPr>
        <p:spPr>
          <a:xfrm>
            <a:off x="323528" y="2780571"/>
            <a:ext cx="6052498" cy="2308324"/>
          </a:xfrm>
          <a:prstGeom prst="rect">
            <a:avLst/>
          </a:prstGeom>
          <a:noFill/>
        </p:spPr>
        <p:txBody>
          <a:bodyPr wrap="square" rtlCol="0">
            <a:spAutoFit/>
          </a:bodyPr>
          <a:lstStyle/>
          <a:p>
            <a:r>
              <a:rPr lang="en-GB" sz="1600" dirty="0">
                <a:latin typeface="Comic Sans MS" panose="030F0702030302020204" pitchFamily="66" charset="0"/>
              </a:rPr>
              <a:t>There are 7 ways in which living things such as plants and animals are different from non living things . </a:t>
            </a:r>
          </a:p>
          <a:p>
            <a:endParaRPr lang="en-GB" sz="1600" dirty="0">
              <a:latin typeface="Comic Sans MS" panose="030F0702030302020204" pitchFamily="66" charset="0"/>
            </a:endParaRPr>
          </a:p>
          <a:p>
            <a:r>
              <a:rPr lang="en-GB" sz="1600" dirty="0">
                <a:latin typeface="Comic Sans MS" panose="030F0702030302020204" pitchFamily="66" charset="0"/>
              </a:rPr>
              <a:t>These are called the 7 life processes of life and these can be remembered by remembering </a:t>
            </a:r>
            <a:r>
              <a:rPr lang="en-GB" sz="1600" b="1" dirty="0">
                <a:latin typeface="Comic Sans MS" panose="030F0702030302020204" pitchFamily="66" charset="0"/>
              </a:rPr>
              <a:t>MRS GREN</a:t>
            </a:r>
          </a:p>
          <a:p>
            <a:endParaRPr lang="en-GB" sz="1600" b="1" dirty="0">
              <a:latin typeface="Comic Sans MS" panose="030F0702030302020204" pitchFamily="66" charset="0"/>
            </a:endParaRPr>
          </a:p>
          <a:p>
            <a:r>
              <a:rPr lang="en-GB" sz="1600" dirty="0">
                <a:latin typeface="Comic Sans MS" panose="030F0702030302020204" pitchFamily="66" charset="0"/>
              </a:rPr>
              <a:t>Ask the children if plants are living things and get them to list examples to justify their answer. </a:t>
            </a:r>
          </a:p>
          <a:p>
            <a:r>
              <a:rPr lang="en-GB" sz="1600" dirty="0">
                <a:latin typeface="Comic Sans MS" panose="030F0702030302020204" pitchFamily="66" charset="0"/>
                <a:hlinkClick r:id="rId6"/>
              </a:rPr>
              <a:t>Plants are living things - BBC Teach</a:t>
            </a:r>
            <a:endParaRPr lang="en-GB" sz="1600" dirty="0">
              <a:latin typeface="Comic Sans MS" panose="030F0702030302020204" pitchFamily="66" charset="0"/>
            </a:endParaRPr>
          </a:p>
        </p:txBody>
      </p:sp>
    </p:spTree>
    <p:extLst>
      <p:ext uri="{BB962C8B-B14F-4D97-AF65-F5344CB8AC3E}">
        <p14:creationId xmlns:p14="http://schemas.microsoft.com/office/powerpoint/2010/main" val="376496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339502"/>
            <a:ext cx="8496944" cy="4464496"/>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effectLst/>
                <a:uLnTx/>
                <a:uFillTx/>
                <a:latin typeface="Comic Sans MS" panose="030F0702030302020204" pitchFamily="66" charset="0"/>
              </a:rPr>
              <a:t>The seven processes of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00" b="0" i="0" u="none" strike="noStrike" kern="1200" cap="none" spc="0" normalizeH="0" baseline="0" noProof="0" dirty="0">
              <a:ln>
                <a:noFill/>
              </a:ln>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600" b="0" i="0" u="none" strike="noStrike" kern="1200" cap="none" spc="0" normalizeH="0" baseline="0" noProof="0" dirty="0">
              <a:ln>
                <a:noFill/>
              </a:ln>
              <a:effectLst/>
              <a:uLnTx/>
              <a:uFillTx/>
              <a:latin typeface="Comic Sans MS" panose="030F0702030302020204" pitchFamily="66" charset="0"/>
            </a:endParaRPr>
          </a:p>
          <a:p>
            <a:pPr>
              <a:spcBef>
                <a:spcPts val="0"/>
              </a:spcBef>
              <a:buFont typeface="Wingdings" panose="05000000000000000000" pitchFamily="2" charset="2"/>
              <a:buChar char="v"/>
              <a:defRPr/>
            </a:pPr>
            <a:r>
              <a:rPr lang="en-GB" sz="5600" b="1" dirty="0">
                <a:latin typeface="Comic Sans MS" panose="030F0702030302020204" pitchFamily="66" charset="0"/>
              </a:rPr>
              <a:t>M</a:t>
            </a:r>
            <a:r>
              <a:rPr kumimoji="0" lang="en-GB" sz="5600" i="0" u="none" strike="noStrike" kern="1200" cap="none" spc="0" normalizeH="0" baseline="0" noProof="0" dirty="0" err="1">
                <a:ln>
                  <a:noFill/>
                </a:ln>
                <a:effectLst/>
                <a:uLnTx/>
                <a:uFillTx/>
                <a:latin typeface="Comic Sans MS" panose="030F0702030302020204" pitchFamily="66" charset="0"/>
              </a:rPr>
              <a:t>ovement</a:t>
            </a:r>
            <a:r>
              <a:rPr kumimoji="0" lang="en-GB" sz="5600" b="1" i="0" u="none" strike="noStrike" kern="1200" cap="none" spc="0" normalizeH="0" baseline="0" noProof="0" dirty="0">
                <a:ln>
                  <a:noFill/>
                </a:ln>
                <a:effectLst/>
                <a:uLnTx/>
                <a:uFillTx/>
                <a:latin typeface="Comic Sans MS" panose="030F0702030302020204" pitchFamily="66" charset="0"/>
              </a:rPr>
              <a:t> </a:t>
            </a:r>
            <a:r>
              <a:rPr kumimoji="0" lang="en-GB" sz="5600" b="0" i="0" u="none" strike="noStrike" kern="1200" cap="none" spc="0" normalizeH="0" baseline="0" noProof="0" dirty="0">
                <a:ln>
                  <a:noFill/>
                </a:ln>
                <a:effectLst/>
                <a:uLnTx/>
                <a:uFillTx/>
                <a:latin typeface="Comic Sans MS" panose="030F0702030302020204" pitchFamily="66" charset="0"/>
              </a:rPr>
              <a:t>– e.g. animals move to get from place to place, plants turn towards the light</a:t>
            </a:r>
            <a:r>
              <a:rPr lang="en-GB" sz="5600" dirty="0">
                <a:latin typeface="Comic Sans MS" panose="030F0702030302020204" pitchFamily="66" charset="0"/>
              </a:rPr>
              <a:t> </a:t>
            </a:r>
            <a:r>
              <a:rPr kumimoji="0" lang="en-GB" sz="5600" b="0" i="0" u="none" strike="noStrike" kern="1200" cap="none" spc="0" normalizeH="0" baseline="0" noProof="0" dirty="0">
                <a:ln>
                  <a:noFill/>
                </a:ln>
                <a:effectLst/>
                <a:uLnTx/>
                <a:uFillTx/>
                <a:latin typeface="Comic Sans MS" panose="030F0702030302020204" pitchFamily="66" charset="0"/>
              </a:rPr>
              <a:t>(think about how a flower will open up towards sunlight)</a:t>
            </a:r>
            <a:endParaRPr lang="en-GB" sz="5600" u="sng" dirty="0">
              <a:solidFill>
                <a:srgbClr val="0563C1"/>
              </a:solidFill>
              <a:effectLst/>
              <a:latin typeface="Comic Sans MS" panose="030F0702030302020204" pitchFamily="66" charset="0"/>
            </a:endParaRPr>
          </a:p>
          <a:p>
            <a:pPr>
              <a:spcBef>
                <a:spcPts val="0"/>
              </a:spcBef>
              <a:buFont typeface="Wingdings" panose="05000000000000000000" pitchFamily="2" charset="2"/>
              <a:buChar char="v"/>
              <a:defRPr/>
            </a:pPr>
            <a:endParaRPr kumimoji="0" lang="en-GB" sz="5600" b="1" i="0" u="none" strike="noStrike" kern="1200" cap="none" spc="0" normalizeH="0" baseline="0" noProof="0" dirty="0">
              <a:ln>
                <a:noFill/>
              </a:ln>
              <a:effectLst/>
              <a:uLnTx/>
              <a:uFillTx/>
              <a:latin typeface="Comic Sans MS" panose="030F0702030302020204" pitchFamily="66" charset="0"/>
            </a:endParaRPr>
          </a:p>
          <a:p>
            <a:pPr>
              <a:spcBef>
                <a:spcPts val="0"/>
              </a:spcBef>
              <a:buFont typeface="Wingdings" panose="05000000000000000000" pitchFamily="2" charset="2"/>
              <a:buChar char="v"/>
              <a:defRPr/>
            </a:pPr>
            <a:r>
              <a:rPr kumimoji="0" lang="en-GB" sz="5600" b="1" i="0" u="none" strike="noStrike" kern="1200" cap="none" spc="0" normalizeH="0" baseline="0" noProof="0" dirty="0">
                <a:ln>
                  <a:noFill/>
                </a:ln>
                <a:effectLst/>
                <a:uLnTx/>
                <a:uFillTx/>
                <a:latin typeface="Comic Sans MS" panose="030F0702030302020204" pitchFamily="66" charset="0"/>
              </a:rPr>
              <a:t>R</a:t>
            </a:r>
            <a:r>
              <a:rPr kumimoji="0" lang="en-GB" sz="5600" b="0" i="0" u="none" strike="noStrike" kern="1200" cap="none" spc="0" normalizeH="0" baseline="0" noProof="0" dirty="0">
                <a:ln>
                  <a:noFill/>
                </a:ln>
                <a:effectLst/>
                <a:uLnTx/>
                <a:uFillTx/>
                <a:latin typeface="Comic Sans MS" panose="030F0702030302020204" pitchFamily="66" charset="0"/>
              </a:rPr>
              <a:t>espiration – all living things respire. Plants and animals use oxygen in the air to turn food into energy</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5600" b="0" i="0" u="none" strike="noStrike" kern="1200" cap="none" spc="0" normalizeH="0" baseline="0" noProof="0" dirty="0">
              <a:ln>
                <a:noFill/>
              </a:ln>
              <a:effectLst/>
              <a:uLnTx/>
              <a:uFillTx/>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5600" b="1" dirty="0">
                <a:latin typeface="Comic Sans MS" panose="030F0702030302020204" pitchFamily="66" charset="0"/>
              </a:rPr>
              <a:t>S</a:t>
            </a:r>
            <a:r>
              <a:rPr lang="en-GB" sz="5600" dirty="0">
                <a:latin typeface="Comic Sans MS" panose="030F0702030302020204" pitchFamily="66" charset="0"/>
              </a:rPr>
              <a:t>ensitivity – living things notice changes in their environment around them and react to the place they are in. e.g. if a plant is in a dark place, it will try to grow towards the light</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56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56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5600" dirty="0">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5600" b="1" dirty="0">
                <a:latin typeface="Comic Sans MS" panose="030F0702030302020204" pitchFamily="66" charset="0"/>
              </a:rPr>
              <a:t>G</a:t>
            </a:r>
            <a:r>
              <a:rPr lang="en-GB" sz="5600" dirty="0">
                <a:latin typeface="Comic Sans MS" panose="030F0702030302020204" pitchFamily="66" charset="0"/>
              </a:rPr>
              <a:t>rowth – e.g. baby animals grow into adults and seeds grow into plants</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5600" dirty="0">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5600" b="1" dirty="0">
                <a:latin typeface="Comic Sans MS" panose="030F0702030302020204" pitchFamily="66" charset="0"/>
              </a:rPr>
              <a:t>R</a:t>
            </a:r>
            <a:r>
              <a:rPr lang="en-GB" sz="5600" dirty="0">
                <a:latin typeface="Comic Sans MS" panose="030F0702030302020204" pitchFamily="66" charset="0"/>
              </a:rPr>
              <a:t>eproduction – living things make more of their own type –e.g.  humans and other animals have babies, birds will lay eggs and new plants grow from seeds</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GB" sz="5600" dirty="0">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5600" b="1" dirty="0">
                <a:latin typeface="Comic Sans MS" panose="030F0702030302020204" pitchFamily="66" charset="0"/>
              </a:rPr>
              <a:t>E</a:t>
            </a:r>
            <a:r>
              <a:rPr lang="en-GB" sz="5600" dirty="0">
                <a:latin typeface="Comic Sans MS" panose="030F0702030302020204" pitchFamily="66" charset="0"/>
              </a:rPr>
              <a:t>xcretion – e.g. get rid of waste – like when humans go to the toilet and both plants and animals get rid of waste water and gas </a:t>
            </a:r>
          </a:p>
          <a:p>
            <a:pPr marL="0" marR="0" lvl="0" indent="0" algn="l" defTabSz="914400" rtl="0" eaLnBrk="1" fontAlgn="auto" latinLnBrk="0" hangingPunct="1">
              <a:lnSpc>
                <a:spcPct val="100000"/>
              </a:lnSpc>
              <a:spcBef>
                <a:spcPts val="0"/>
              </a:spcBef>
              <a:spcAft>
                <a:spcPts val="0"/>
              </a:spcAft>
              <a:buClrTx/>
              <a:buSzTx/>
              <a:buNone/>
              <a:tabLst/>
              <a:defRPr/>
            </a:pPr>
            <a:r>
              <a:rPr lang="en-GB" sz="5600" dirty="0">
                <a:latin typeface="Comic Sans MS" panose="030F0702030302020204" pitchFamily="66" charset="0"/>
              </a:rPr>
              <a:t> </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5600" b="1" dirty="0">
                <a:latin typeface="Comic Sans MS" panose="030F0702030302020204" pitchFamily="66" charset="0"/>
              </a:rPr>
              <a:t>N</a:t>
            </a:r>
            <a:r>
              <a:rPr lang="en-GB" sz="5600" dirty="0">
                <a:latin typeface="Comic Sans MS" panose="030F0702030302020204" pitchFamily="66" charset="0"/>
              </a:rPr>
              <a:t>utrition -  food is used to provide energy to live. Green plants make their own food using sunlight </a:t>
            </a:r>
            <a:endParaRPr lang="en-GB" sz="5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5600" dirty="0">
              <a:solidFill>
                <a:srgbClr val="1C1C1C"/>
              </a:solidFill>
              <a:latin typeface="Comic Sans MS" panose="030F0702030302020204" pitchFamily="66" charset="0"/>
            </a:endParaRPr>
          </a:p>
          <a:p>
            <a:pPr marL="0" indent="0" algn="ctr">
              <a:spcBef>
                <a:spcPts val="0"/>
              </a:spcBef>
              <a:buNone/>
              <a:defRPr/>
            </a:pPr>
            <a:r>
              <a:rPr lang="en-GB" sz="4800" u="sng" dirty="0">
                <a:solidFill>
                  <a:srgbClr val="0563C1"/>
                </a:solidFill>
                <a:effectLst/>
                <a:latin typeface="Comic Sans MS" panose="030F0702030302020204" pitchFamily="66" charset="0"/>
                <a:ea typeface="Times New Roman" panose="02020603050405020304" pitchFamily="18" charset="0"/>
                <a:hlinkClick r:id="rId3"/>
              </a:rPr>
              <a:t>https://twitter.com/fastworkers6/status/1578081947070660608?t=vopxisO-gzPdUamEtBmXmA&amp;s=19</a:t>
            </a:r>
            <a:endParaRPr kumimoji="0" lang="en-GB" sz="4800" b="0" i="0" u="none" strike="noStrike" kern="1200" cap="none" spc="0" normalizeH="0" baseline="0" noProof="0" dirty="0">
              <a:ln>
                <a:noFill/>
              </a:ln>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5600" dirty="0">
              <a:solidFill>
                <a:srgbClr val="1C1C1C"/>
              </a:solidFill>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5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p:txBody>
      </p:sp>
    </p:spTree>
    <p:extLst>
      <p:ext uri="{BB962C8B-B14F-4D97-AF65-F5344CB8AC3E}">
        <p14:creationId xmlns:p14="http://schemas.microsoft.com/office/powerpoint/2010/main" val="358999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339502"/>
            <a:ext cx="8496944" cy="4464496"/>
          </a:xfrm>
        </p:spPr>
        <p:txBody>
          <a:bodyPr>
            <a:normAutofit/>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GB" sz="21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2100" dirty="0">
              <a:solidFill>
                <a:srgbClr val="1C1C1C"/>
              </a:solidFill>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solidFill>
                <a:srgbClr val="1C1C1C"/>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GB" sz="1600" b="0" i="0" u="none" strike="noStrike" kern="1200" cap="none" spc="0" normalizeH="0" baseline="0" noProof="0" dirty="0">
              <a:ln>
                <a:noFill/>
              </a:ln>
              <a:solidFill>
                <a:srgbClr val="1C1C1C"/>
              </a:solidFill>
              <a:effectLst/>
              <a:uLnTx/>
              <a:uFillTx/>
              <a:latin typeface="Comic Sans MS" panose="030F0702030302020204" pitchFamily="66" charset="0"/>
            </a:endParaRPr>
          </a:p>
        </p:txBody>
      </p:sp>
      <p:pic>
        <p:nvPicPr>
          <p:cNvPr id="5" name="Picture 4">
            <a:extLst>
              <a:ext uri="{FF2B5EF4-FFF2-40B4-BE49-F238E27FC236}">
                <a16:creationId xmlns:a16="http://schemas.microsoft.com/office/drawing/2014/main" id="{D5528B9F-9ADC-D6D1-E658-606B2001D120}"/>
              </a:ext>
            </a:extLst>
          </p:cNvPr>
          <p:cNvPicPr>
            <a:picLocks noChangeAspect="1"/>
          </p:cNvPicPr>
          <p:nvPr/>
        </p:nvPicPr>
        <p:blipFill>
          <a:blip r:embed="rId3"/>
          <a:stretch>
            <a:fillRect/>
          </a:stretch>
        </p:blipFill>
        <p:spPr>
          <a:xfrm>
            <a:off x="2062162" y="128587"/>
            <a:ext cx="5019675" cy="4886325"/>
          </a:xfrm>
          <a:prstGeom prst="rect">
            <a:avLst/>
          </a:prstGeom>
        </p:spPr>
      </p:pic>
    </p:spTree>
    <p:extLst>
      <p:ext uri="{BB962C8B-B14F-4D97-AF65-F5344CB8AC3E}">
        <p14:creationId xmlns:p14="http://schemas.microsoft.com/office/powerpoint/2010/main" val="97647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solidFill>
                <a:srgbClr val="0000FF"/>
              </a:solidFill>
              <a:latin typeface="Comic Sans MS" panose="030F0702030302020204" pitchFamily="66" charset="0"/>
              <a:hlinkClick r:id="rId3">
                <a:extLst>
                  <a:ext uri="{A12FA001-AC4F-418D-AE19-62706E023703}">
                    <ahyp:hlinkClr xmlns:ahyp="http://schemas.microsoft.com/office/drawing/2018/hyperlinkcolor" val="tx"/>
                  </a:ext>
                </a:extLst>
              </a:hlinkClick>
            </a:endParaRPr>
          </a:p>
          <a:p>
            <a:pPr marL="0" indent="0">
              <a:buNone/>
            </a:pPr>
            <a:endParaRPr lang="en-GB" sz="1800" dirty="0">
              <a:solidFill>
                <a:srgbClr val="0000FF"/>
              </a:solidFill>
              <a:latin typeface="Comic Sans MS" panose="030F0702030302020204" pitchFamily="66" charset="0"/>
              <a:hlinkClick r:id="rId3">
                <a:extLst>
                  <a:ext uri="{A12FA001-AC4F-418D-AE19-62706E023703}">
                    <ahyp:hlinkClr xmlns:ahyp="http://schemas.microsoft.com/office/drawing/2018/hyperlinkcolor" val="tx"/>
                  </a:ext>
                </a:extLst>
              </a:hlinkClick>
            </a:endParaRPr>
          </a:p>
          <a:p>
            <a:pPr marL="0" indent="0">
              <a:buNone/>
            </a:pPr>
            <a:endParaRPr lang="en-GB" sz="1800" dirty="0">
              <a:solidFill>
                <a:srgbClr val="0000FF"/>
              </a:solidFill>
              <a:latin typeface="Comic Sans MS" panose="030F0702030302020204" pitchFamily="66" charset="0"/>
              <a:hlinkClick r:id="rId3">
                <a:extLst>
                  <a:ext uri="{A12FA001-AC4F-418D-AE19-62706E023703}">
                    <ahyp:hlinkClr xmlns:ahyp="http://schemas.microsoft.com/office/drawing/2018/hyperlinkcolor" val="tx"/>
                  </a:ext>
                </a:extLst>
              </a:hlinkClick>
            </a:endParaRPr>
          </a:p>
          <a:p>
            <a:pPr marL="0" indent="0">
              <a:buNone/>
            </a:pPr>
            <a:endParaRPr lang="en-GB" sz="1800" dirty="0">
              <a:solidFill>
                <a:srgbClr val="0000FF"/>
              </a:solidFill>
              <a:latin typeface="Comic Sans MS" panose="030F0702030302020204" pitchFamily="66" charset="0"/>
              <a:hlinkClick r:id="rId3">
                <a:extLst>
                  <a:ext uri="{A12FA001-AC4F-418D-AE19-62706E023703}">
                    <ahyp:hlinkClr xmlns:ahyp="http://schemas.microsoft.com/office/drawing/2018/hyperlinkcolor" val="tx"/>
                  </a:ext>
                </a:extLst>
              </a:hlinkClick>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sp>
        <p:nvSpPr>
          <p:cNvPr id="5" name="TextBox 4">
            <a:extLst>
              <a:ext uri="{FF2B5EF4-FFF2-40B4-BE49-F238E27FC236}">
                <a16:creationId xmlns:a16="http://schemas.microsoft.com/office/drawing/2014/main" id="{970C8A24-0A18-4209-BBC5-12635B99596C}"/>
              </a:ext>
            </a:extLst>
          </p:cNvPr>
          <p:cNvSpPr txBox="1"/>
          <p:nvPr/>
        </p:nvSpPr>
        <p:spPr>
          <a:xfrm>
            <a:off x="390364" y="267495"/>
            <a:ext cx="7992888" cy="4770537"/>
          </a:xfrm>
          <a:prstGeom prst="rect">
            <a:avLst/>
          </a:prstGeom>
          <a:noFill/>
          <a:ln>
            <a:noFill/>
          </a:ln>
        </p:spPr>
        <p:txBody>
          <a:bodyPr wrap="square" rtlCol="0">
            <a:spAutoFit/>
          </a:bodyPr>
          <a:lstStyle/>
          <a:p>
            <a:r>
              <a:rPr lang="en-GB" sz="1600" b="1" u="sng" dirty="0">
                <a:latin typeface="Comic Sans MS" panose="030F0702030302020204" pitchFamily="66" charset="0"/>
              </a:rPr>
              <a:t>Activity: Sorting</a:t>
            </a:r>
          </a:p>
          <a:p>
            <a:endParaRPr lang="en-GB" sz="1600" dirty="0">
              <a:latin typeface="Comic Sans MS" panose="030F0702030302020204" pitchFamily="66" charset="0"/>
            </a:endParaRPr>
          </a:p>
          <a:p>
            <a:r>
              <a:rPr lang="en-GB" sz="1600" dirty="0">
                <a:latin typeface="Comic Sans MS" panose="030F0702030302020204" pitchFamily="66" charset="0"/>
              </a:rPr>
              <a:t>Provide objects and /or pictures and ask the children to sort them into ‘Living’, </a:t>
            </a:r>
            <a:r>
              <a:rPr lang="en-GB" sz="1600">
                <a:latin typeface="Comic Sans MS" panose="030F0702030302020204" pitchFamily="66" charset="0"/>
              </a:rPr>
              <a:t>‘Non-Living</a:t>
            </a:r>
            <a:r>
              <a:rPr lang="en-GB" sz="1600" dirty="0">
                <a:latin typeface="Comic Sans MS" panose="030F0702030302020204" pitchFamily="66" charset="0"/>
              </a:rPr>
              <a:t>’ (manmade) and ‘Once Living’. Include some items such as paper, a wooden spoon, chocolate, cotton fabric, coal, jam: these are all things that were once part of a living thing. </a:t>
            </a: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The children should think about MRS GREN to decide whether something is living or not then review how they have sorted the items/pictures and explain to a partner how they know if something is alive.  </a:t>
            </a:r>
          </a:p>
          <a:p>
            <a:endParaRPr lang="en-GB" sz="1600" dirty="0">
              <a:latin typeface="Comic Sans MS" panose="030F0702030302020204" pitchFamily="66" charset="0"/>
            </a:endParaRPr>
          </a:p>
          <a:p>
            <a:r>
              <a:rPr lang="en-GB" sz="1600" b="1" u="sng" dirty="0">
                <a:latin typeface="Comic Sans MS" panose="030F0702030302020204" pitchFamily="66" charset="0"/>
              </a:rPr>
              <a:t>Or: </a:t>
            </a:r>
          </a:p>
          <a:p>
            <a:endParaRPr lang="en-GB" sz="1600" dirty="0">
              <a:latin typeface="Comic Sans MS" panose="030F0702030302020204" pitchFamily="66" charset="0"/>
            </a:endParaRPr>
          </a:p>
          <a:p>
            <a:r>
              <a:rPr lang="en-GB" sz="1600" dirty="0">
                <a:latin typeface="Comic Sans MS" panose="030F0702030302020204" pitchFamily="66" charset="0"/>
              </a:rPr>
              <a:t>Provide objects/pictures already grouped (‘Living’, ‘Non- Living’ (manmade) and ‘Once Living’) and ask the children if they can work out what each group is. </a:t>
            </a:r>
          </a:p>
          <a:p>
            <a:endParaRPr lang="en-GB" sz="1600" dirty="0">
              <a:hlinkClick r:id="rId4"/>
            </a:endParaRPr>
          </a:p>
          <a:p>
            <a:r>
              <a:rPr lang="en-GB" sz="1600" dirty="0" err="1">
                <a:hlinkClick r:id="rId4"/>
              </a:rPr>
              <a:t>living+and+non-living+for+kids</a:t>
            </a:r>
            <a:r>
              <a:rPr lang="en-GB" sz="1600" dirty="0">
                <a:hlinkClick r:id="rId4"/>
              </a:rPr>
              <a:t> - Google Search</a:t>
            </a:r>
            <a:endParaRPr lang="en-GB" sz="1600" dirty="0"/>
          </a:p>
          <a:p>
            <a:endParaRPr lang="en-GB" sz="1600" dirty="0">
              <a:latin typeface="Comic Sans MS" panose="030F0702030302020204" pitchFamily="66" charset="0"/>
            </a:endParaRPr>
          </a:p>
        </p:txBody>
      </p:sp>
    </p:spTree>
    <p:extLst>
      <p:ext uri="{BB962C8B-B14F-4D97-AF65-F5344CB8AC3E}">
        <p14:creationId xmlns:p14="http://schemas.microsoft.com/office/powerpoint/2010/main" val="31446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pic>
        <p:nvPicPr>
          <p:cNvPr id="8" name="Picture 7">
            <a:extLst>
              <a:ext uri="{FF2B5EF4-FFF2-40B4-BE49-F238E27FC236}">
                <a16:creationId xmlns:a16="http://schemas.microsoft.com/office/drawing/2014/main" id="{EA6EA605-74E3-4966-965D-7626C5D9766D}"/>
              </a:ext>
            </a:extLst>
          </p:cNvPr>
          <p:cNvPicPr>
            <a:picLocks noChangeAspect="1"/>
          </p:cNvPicPr>
          <p:nvPr/>
        </p:nvPicPr>
        <p:blipFill>
          <a:blip r:embed="rId4"/>
          <a:stretch>
            <a:fillRect/>
          </a:stretch>
        </p:blipFill>
        <p:spPr>
          <a:xfrm>
            <a:off x="827584" y="494012"/>
            <a:ext cx="7406480" cy="4527944"/>
          </a:xfrm>
          <a:prstGeom prst="rect">
            <a:avLst/>
          </a:prstGeom>
        </p:spPr>
      </p:pic>
      <p:sp>
        <p:nvSpPr>
          <p:cNvPr id="9" name="TextBox 8">
            <a:extLst>
              <a:ext uri="{FF2B5EF4-FFF2-40B4-BE49-F238E27FC236}">
                <a16:creationId xmlns:a16="http://schemas.microsoft.com/office/drawing/2014/main" id="{E4A8249E-CFD7-480C-9009-B12823A7549B}"/>
              </a:ext>
            </a:extLst>
          </p:cNvPr>
          <p:cNvSpPr txBox="1"/>
          <p:nvPr/>
        </p:nvSpPr>
        <p:spPr>
          <a:xfrm>
            <a:off x="107504" y="98218"/>
            <a:ext cx="8712968" cy="307777"/>
          </a:xfrm>
          <a:prstGeom prst="rect">
            <a:avLst/>
          </a:prstGeom>
          <a:noFill/>
        </p:spPr>
        <p:txBody>
          <a:bodyPr wrap="square" rtlCol="0">
            <a:spAutoFit/>
          </a:bodyPr>
          <a:lstStyle/>
          <a:p>
            <a:r>
              <a:rPr lang="en-GB" sz="1400" i="1" dirty="0">
                <a:latin typeface="Comic Sans MS" panose="030F0702030302020204" pitchFamily="66" charset="0"/>
              </a:rPr>
              <a:t>Activity taken from ‘Science &amp; Plants for Schools’: </a:t>
            </a:r>
            <a:r>
              <a:rPr lang="en-GB" sz="1200" i="1" dirty="0">
                <a:latin typeface="Comic Sans MS" panose="030F0702030302020204" pitchFamily="66" charset="0"/>
                <a:hlinkClick r:id="rId5"/>
              </a:rPr>
              <a:t>Primary Booklet 5 - Grouping and Classification (saps.org.uk)</a:t>
            </a:r>
            <a:r>
              <a:rPr lang="en-GB" sz="1200" i="1" dirty="0">
                <a:latin typeface="Comic Sans MS" panose="030F0702030302020204" pitchFamily="66" charset="0"/>
              </a:rPr>
              <a:t> </a:t>
            </a:r>
            <a:endParaRPr lang="en-GB" sz="1400" i="1" dirty="0">
              <a:latin typeface="Comic Sans MS" panose="030F0702030302020204" pitchFamily="66" charset="0"/>
            </a:endParaRPr>
          </a:p>
        </p:txBody>
      </p:sp>
    </p:spTree>
    <p:extLst>
      <p:ext uri="{BB962C8B-B14F-4D97-AF65-F5344CB8AC3E}">
        <p14:creationId xmlns:p14="http://schemas.microsoft.com/office/powerpoint/2010/main" val="269771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8" y="267495"/>
            <a:ext cx="8163010" cy="4503920"/>
          </a:xfrm>
        </p:spPr>
        <p:txBody>
          <a:bodyPr>
            <a:normAutofit/>
          </a:bodyPr>
          <a:lstStyle/>
          <a:p>
            <a:br>
              <a:rPr lang="en-GB" sz="1200" b="1" dirty="0">
                <a:latin typeface="Comic Sans MS" panose="030F0702030302020204" pitchFamily="66" charset="0"/>
              </a:rPr>
            </a:br>
            <a:br>
              <a:rPr lang="en-GB" sz="1200" b="1" dirty="0">
                <a:latin typeface="Comic Sans MS" panose="030F0702030302020204" pitchFamily="66" charset="0"/>
              </a:rPr>
            </a:br>
            <a:endParaRPr lang="en-GB" sz="1200"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295100" y="882985"/>
            <a:ext cx="8424935" cy="923330"/>
          </a:xfrm>
          <a:prstGeom prst="rect">
            <a:avLst/>
          </a:prstGeom>
          <a:noFill/>
        </p:spPr>
        <p:txBody>
          <a:bodyPr wrap="square" rtlCol="0">
            <a:spAutoFit/>
          </a:bodyPr>
          <a:lstStyle/>
          <a:p>
            <a:pPr algn="ctr"/>
            <a:r>
              <a:rPr lang="en-GB" b="1" u="sng" dirty="0">
                <a:latin typeface="Comic Sans MS" panose="030F0702030302020204" pitchFamily="66" charset="0"/>
              </a:rPr>
              <a:t>Activity: Which one am I? </a:t>
            </a:r>
          </a:p>
          <a:p>
            <a:pPr algn="ctr"/>
            <a:endParaRPr lang="en-GB" b="1" dirty="0">
              <a:latin typeface="Comic Sans MS" panose="030F0702030302020204" pitchFamily="66" charset="0"/>
            </a:endParaRPr>
          </a:p>
          <a:p>
            <a:pPr algn="ctr"/>
            <a:r>
              <a:rPr lang="en-GB" b="1" dirty="0">
                <a:latin typeface="Comic Sans MS" panose="030F0702030302020204" pitchFamily="66" charset="0"/>
              </a:rPr>
              <a:t>Living, Non-Living or Once Living?</a:t>
            </a:r>
          </a:p>
        </p:txBody>
      </p:sp>
      <p:pic>
        <p:nvPicPr>
          <p:cNvPr id="4" name="Picture 3">
            <a:extLst>
              <a:ext uri="{FF2B5EF4-FFF2-40B4-BE49-F238E27FC236}">
                <a16:creationId xmlns:a16="http://schemas.microsoft.com/office/drawing/2014/main" id="{BB8E3EDB-F062-450E-9884-C8311A320A96}"/>
              </a:ext>
            </a:extLst>
          </p:cNvPr>
          <p:cNvPicPr>
            <a:picLocks noChangeAspect="1"/>
          </p:cNvPicPr>
          <p:nvPr/>
        </p:nvPicPr>
        <p:blipFill>
          <a:blip r:embed="rId4"/>
          <a:stretch>
            <a:fillRect/>
          </a:stretch>
        </p:blipFill>
        <p:spPr>
          <a:xfrm>
            <a:off x="3092986" y="2431715"/>
            <a:ext cx="2733675" cy="1828800"/>
          </a:xfrm>
          <a:prstGeom prst="rect">
            <a:avLst/>
          </a:prstGeom>
        </p:spPr>
      </p:pic>
      <p:pic>
        <p:nvPicPr>
          <p:cNvPr id="5" name="Picture 4">
            <a:extLst>
              <a:ext uri="{FF2B5EF4-FFF2-40B4-BE49-F238E27FC236}">
                <a16:creationId xmlns:a16="http://schemas.microsoft.com/office/drawing/2014/main" id="{6A9496FE-66C3-47A0-8A33-C77D2A1BA5C0}"/>
              </a:ext>
            </a:extLst>
          </p:cNvPr>
          <p:cNvPicPr>
            <a:picLocks noChangeAspect="1"/>
          </p:cNvPicPr>
          <p:nvPr/>
        </p:nvPicPr>
        <p:blipFill>
          <a:blip r:embed="rId5"/>
          <a:stretch>
            <a:fillRect/>
          </a:stretch>
        </p:blipFill>
        <p:spPr>
          <a:xfrm>
            <a:off x="117960" y="2423539"/>
            <a:ext cx="2857116" cy="1863337"/>
          </a:xfrm>
          <a:prstGeom prst="rect">
            <a:avLst/>
          </a:prstGeom>
        </p:spPr>
      </p:pic>
      <p:pic>
        <p:nvPicPr>
          <p:cNvPr id="7" name="Picture 6">
            <a:extLst>
              <a:ext uri="{FF2B5EF4-FFF2-40B4-BE49-F238E27FC236}">
                <a16:creationId xmlns:a16="http://schemas.microsoft.com/office/drawing/2014/main" id="{AC17253E-4473-4EFF-949E-5E4226F828C1}"/>
              </a:ext>
            </a:extLst>
          </p:cNvPr>
          <p:cNvPicPr>
            <a:picLocks noChangeAspect="1"/>
          </p:cNvPicPr>
          <p:nvPr/>
        </p:nvPicPr>
        <p:blipFill>
          <a:blip r:embed="rId6"/>
          <a:stretch>
            <a:fillRect/>
          </a:stretch>
        </p:blipFill>
        <p:spPr>
          <a:xfrm>
            <a:off x="5975851" y="2384090"/>
            <a:ext cx="2857116" cy="1898478"/>
          </a:xfrm>
          <a:prstGeom prst="rect">
            <a:avLst/>
          </a:prstGeom>
        </p:spPr>
      </p:pic>
    </p:spTree>
    <p:extLst>
      <p:ext uri="{BB962C8B-B14F-4D97-AF65-F5344CB8AC3E}">
        <p14:creationId xmlns:p14="http://schemas.microsoft.com/office/powerpoint/2010/main" val="3458105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8" y="882985"/>
            <a:ext cx="8163010" cy="3888430"/>
          </a:xfrm>
        </p:spPr>
        <p:txBody>
          <a:bodyPr>
            <a:normAutofit/>
          </a:bodyPr>
          <a:lstStyle/>
          <a:p>
            <a:br>
              <a:rPr lang="en-GB" sz="1200" b="1" dirty="0">
                <a:latin typeface="Comic Sans MS" panose="030F0702030302020204" pitchFamily="66" charset="0"/>
              </a:rPr>
            </a:br>
            <a:br>
              <a:rPr lang="en-GB" sz="1200" b="1" dirty="0">
                <a:latin typeface="Comic Sans MS" panose="030F0702030302020204" pitchFamily="66" charset="0"/>
              </a:rPr>
            </a:br>
            <a:endParaRPr lang="en-GB" sz="1200"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295100" y="882985"/>
            <a:ext cx="8424935" cy="923330"/>
          </a:xfrm>
          <a:prstGeom prst="rect">
            <a:avLst/>
          </a:prstGeom>
          <a:noFill/>
        </p:spPr>
        <p:txBody>
          <a:bodyPr wrap="square" rtlCol="0">
            <a:spAutoFit/>
          </a:bodyPr>
          <a:lstStyle/>
          <a:p>
            <a:pPr algn="ctr"/>
            <a:r>
              <a:rPr lang="en-GB" b="1" dirty="0">
                <a:latin typeface="Comic Sans MS" panose="030F0702030302020204" pitchFamily="66" charset="0"/>
              </a:rPr>
              <a:t>Which one am I? </a:t>
            </a:r>
          </a:p>
          <a:p>
            <a:pPr algn="ctr"/>
            <a:endParaRPr lang="en-GB" b="1" dirty="0">
              <a:latin typeface="Comic Sans MS" panose="030F0702030302020204" pitchFamily="66" charset="0"/>
            </a:endParaRPr>
          </a:p>
          <a:p>
            <a:pPr algn="ctr"/>
            <a:r>
              <a:rPr lang="en-GB" b="1" dirty="0">
                <a:latin typeface="Comic Sans MS" panose="030F0702030302020204" pitchFamily="66" charset="0"/>
              </a:rPr>
              <a:t>Living, Non-Living or Once Living?</a:t>
            </a:r>
          </a:p>
        </p:txBody>
      </p:sp>
      <p:pic>
        <p:nvPicPr>
          <p:cNvPr id="8" name="Picture 7">
            <a:extLst>
              <a:ext uri="{FF2B5EF4-FFF2-40B4-BE49-F238E27FC236}">
                <a16:creationId xmlns:a16="http://schemas.microsoft.com/office/drawing/2014/main" id="{55657935-D425-4067-BF3E-3C70DC706146}"/>
              </a:ext>
            </a:extLst>
          </p:cNvPr>
          <p:cNvPicPr>
            <a:picLocks noChangeAspect="1"/>
          </p:cNvPicPr>
          <p:nvPr/>
        </p:nvPicPr>
        <p:blipFill>
          <a:blip r:embed="rId4"/>
          <a:stretch>
            <a:fillRect/>
          </a:stretch>
        </p:blipFill>
        <p:spPr>
          <a:xfrm>
            <a:off x="3237183" y="2179477"/>
            <a:ext cx="2928285" cy="1941464"/>
          </a:xfrm>
          <a:prstGeom prst="rect">
            <a:avLst/>
          </a:prstGeom>
        </p:spPr>
      </p:pic>
      <p:pic>
        <p:nvPicPr>
          <p:cNvPr id="9" name="Picture 8">
            <a:extLst>
              <a:ext uri="{FF2B5EF4-FFF2-40B4-BE49-F238E27FC236}">
                <a16:creationId xmlns:a16="http://schemas.microsoft.com/office/drawing/2014/main" id="{1742E54C-38C1-46F5-84A5-1EA15B380455}"/>
              </a:ext>
            </a:extLst>
          </p:cNvPr>
          <p:cNvPicPr>
            <a:picLocks noChangeAspect="1"/>
          </p:cNvPicPr>
          <p:nvPr/>
        </p:nvPicPr>
        <p:blipFill>
          <a:blip r:embed="rId5"/>
          <a:stretch>
            <a:fillRect/>
          </a:stretch>
        </p:blipFill>
        <p:spPr>
          <a:xfrm>
            <a:off x="539553" y="2185494"/>
            <a:ext cx="2448271" cy="1925722"/>
          </a:xfrm>
          <a:prstGeom prst="rect">
            <a:avLst/>
          </a:prstGeom>
        </p:spPr>
      </p:pic>
      <p:pic>
        <p:nvPicPr>
          <p:cNvPr id="11" name="Picture 10">
            <a:extLst>
              <a:ext uri="{FF2B5EF4-FFF2-40B4-BE49-F238E27FC236}">
                <a16:creationId xmlns:a16="http://schemas.microsoft.com/office/drawing/2014/main" id="{39AC6289-0C62-4D1C-B8C6-A90A04046063}"/>
              </a:ext>
            </a:extLst>
          </p:cNvPr>
          <p:cNvPicPr>
            <a:picLocks noChangeAspect="1"/>
          </p:cNvPicPr>
          <p:nvPr/>
        </p:nvPicPr>
        <p:blipFill>
          <a:blip r:embed="rId6"/>
          <a:stretch>
            <a:fillRect/>
          </a:stretch>
        </p:blipFill>
        <p:spPr>
          <a:xfrm>
            <a:off x="6444208" y="2185493"/>
            <a:ext cx="2275827" cy="1941464"/>
          </a:xfrm>
          <a:prstGeom prst="rect">
            <a:avLst/>
          </a:prstGeom>
        </p:spPr>
      </p:pic>
    </p:spTree>
    <p:extLst>
      <p:ext uri="{BB962C8B-B14F-4D97-AF65-F5344CB8AC3E}">
        <p14:creationId xmlns:p14="http://schemas.microsoft.com/office/powerpoint/2010/main" val="423603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8" y="882985"/>
            <a:ext cx="8163010" cy="3888430"/>
          </a:xfrm>
        </p:spPr>
        <p:txBody>
          <a:bodyPr>
            <a:normAutofit/>
          </a:bodyPr>
          <a:lstStyle/>
          <a:p>
            <a:br>
              <a:rPr lang="en-GB" sz="1200" b="1" dirty="0">
                <a:latin typeface="Comic Sans MS" panose="030F0702030302020204" pitchFamily="66" charset="0"/>
              </a:rPr>
            </a:br>
            <a:br>
              <a:rPr lang="en-GB" sz="1200" b="1" dirty="0">
                <a:latin typeface="Comic Sans MS" panose="030F0702030302020204" pitchFamily="66" charset="0"/>
              </a:rPr>
            </a:br>
            <a:endParaRPr lang="en-GB" sz="1200"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295100" y="882985"/>
            <a:ext cx="8424935" cy="923330"/>
          </a:xfrm>
          <a:prstGeom prst="rect">
            <a:avLst/>
          </a:prstGeom>
          <a:noFill/>
        </p:spPr>
        <p:txBody>
          <a:bodyPr wrap="square" rtlCol="0">
            <a:spAutoFit/>
          </a:bodyPr>
          <a:lstStyle/>
          <a:p>
            <a:pPr algn="ctr"/>
            <a:r>
              <a:rPr lang="en-GB" b="1" dirty="0">
                <a:latin typeface="Comic Sans MS" panose="030F0702030302020204" pitchFamily="66" charset="0"/>
              </a:rPr>
              <a:t>Which one am I? </a:t>
            </a:r>
          </a:p>
          <a:p>
            <a:pPr algn="ctr"/>
            <a:endParaRPr lang="en-GB" b="1" dirty="0">
              <a:latin typeface="Comic Sans MS" panose="030F0702030302020204" pitchFamily="66" charset="0"/>
            </a:endParaRPr>
          </a:p>
          <a:p>
            <a:pPr algn="ctr"/>
            <a:r>
              <a:rPr lang="en-GB" b="1" dirty="0">
                <a:latin typeface="Comic Sans MS" panose="030F0702030302020204" pitchFamily="66" charset="0"/>
              </a:rPr>
              <a:t>Living, Non-Living or Once Living?</a:t>
            </a:r>
          </a:p>
        </p:txBody>
      </p:sp>
      <p:pic>
        <p:nvPicPr>
          <p:cNvPr id="4" name="Picture 3">
            <a:extLst>
              <a:ext uri="{FF2B5EF4-FFF2-40B4-BE49-F238E27FC236}">
                <a16:creationId xmlns:a16="http://schemas.microsoft.com/office/drawing/2014/main" id="{3E25A071-8390-4F98-812A-54235518DA72}"/>
              </a:ext>
            </a:extLst>
          </p:cNvPr>
          <p:cNvPicPr>
            <a:picLocks noChangeAspect="1"/>
          </p:cNvPicPr>
          <p:nvPr/>
        </p:nvPicPr>
        <p:blipFill>
          <a:blip r:embed="rId4"/>
          <a:stretch>
            <a:fillRect/>
          </a:stretch>
        </p:blipFill>
        <p:spPr>
          <a:xfrm>
            <a:off x="5908873" y="2283718"/>
            <a:ext cx="2695575" cy="1790700"/>
          </a:xfrm>
          <a:prstGeom prst="rect">
            <a:avLst/>
          </a:prstGeom>
        </p:spPr>
      </p:pic>
      <p:pic>
        <p:nvPicPr>
          <p:cNvPr id="5" name="Picture 4">
            <a:extLst>
              <a:ext uri="{FF2B5EF4-FFF2-40B4-BE49-F238E27FC236}">
                <a16:creationId xmlns:a16="http://schemas.microsoft.com/office/drawing/2014/main" id="{ABB7B2CD-654A-4ACF-A7D7-168AFB909E79}"/>
              </a:ext>
            </a:extLst>
          </p:cNvPr>
          <p:cNvPicPr>
            <a:picLocks noChangeAspect="1"/>
          </p:cNvPicPr>
          <p:nvPr/>
        </p:nvPicPr>
        <p:blipFill>
          <a:blip r:embed="rId5"/>
          <a:stretch>
            <a:fillRect/>
          </a:stretch>
        </p:blipFill>
        <p:spPr>
          <a:xfrm>
            <a:off x="781409" y="2254604"/>
            <a:ext cx="2272318" cy="1825970"/>
          </a:xfrm>
          <a:prstGeom prst="rect">
            <a:avLst/>
          </a:prstGeom>
        </p:spPr>
      </p:pic>
      <p:pic>
        <p:nvPicPr>
          <p:cNvPr id="7" name="Picture 6">
            <a:extLst>
              <a:ext uri="{FF2B5EF4-FFF2-40B4-BE49-F238E27FC236}">
                <a16:creationId xmlns:a16="http://schemas.microsoft.com/office/drawing/2014/main" id="{58B889BD-C58D-4A3D-902A-F6124137F153}"/>
              </a:ext>
            </a:extLst>
          </p:cNvPr>
          <p:cNvPicPr>
            <a:picLocks noChangeAspect="1"/>
          </p:cNvPicPr>
          <p:nvPr/>
        </p:nvPicPr>
        <p:blipFill>
          <a:blip r:embed="rId6"/>
          <a:stretch>
            <a:fillRect/>
          </a:stretch>
        </p:blipFill>
        <p:spPr>
          <a:xfrm>
            <a:off x="3374945" y="2283718"/>
            <a:ext cx="2265244" cy="1749232"/>
          </a:xfrm>
          <a:prstGeom prst="rect">
            <a:avLst/>
          </a:prstGeom>
        </p:spPr>
      </p:pic>
    </p:spTree>
    <p:extLst>
      <p:ext uri="{BB962C8B-B14F-4D97-AF65-F5344CB8AC3E}">
        <p14:creationId xmlns:p14="http://schemas.microsoft.com/office/powerpoint/2010/main" val="2436052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8" y="882985"/>
            <a:ext cx="8163010" cy="3888430"/>
          </a:xfrm>
        </p:spPr>
        <p:txBody>
          <a:bodyPr>
            <a:normAutofit/>
          </a:bodyPr>
          <a:lstStyle/>
          <a:p>
            <a:br>
              <a:rPr lang="en-GB" sz="1200" b="1" dirty="0">
                <a:latin typeface="Comic Sans MS" panose="030F0702030302020204" pitchFamily="66" charset="0"/>
              </a:rPr>
            </a:br>
            <a:br>
              <a:rPr lang="en-GB" sz="1200" b="1" dirty="0">
                <a:latin typeface="Comic Sans MS" panose="030F0702030302020204" pitchFamily="66" charset="0"/>
              </a:rPr>
            </a:br>
            <a:endParaRPr lang="en-GB" sz="1200"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289870" y="355525"/>
            <a:ext cx="4324747" cy="400110"/>
          </a:xfrm>
          <a:prstGeom prst="rect">
            <a:avLst/>
          </a:prstGeom>
          <a:noFill/>
        </p:spPr>
        <p:txBody>
          <a:bodyPr wrap="square" rtlCol="0">
            <a:spAutoFit/>
          </a:bodyPr>
          <a:lstStyle/>
          <a:p>
            <a:pPr marL="0" indent="0">
              <a:buNone/>
            </a:pPr>
            <a:r>
              <a:rPr lang="en-GB" sz="2000" b="1" dirty="0">
                <a:solidFill>
                  <a:srgbClr val="0000FF"/>
                </a:solidFill>
                <a:latin typeface="Comic Sans MS" panose="030F0702030302020204" pitchFamily="66" charset="0"/>
              </a:rPr>
              <a:t>Challenge: Is a balloon living? </a:t>
            </a:r>
            <a:endParaRPr lang="en-GB" sz="2000" b="1" dirty="0">
              <a:solidFill>
                <a:srgbClr val="0000FF"/>
              </a:solidFill>
              <a:latin typeface="Comic Sans MS" panose="030F0702030302020204" pitchFamily="66" charset="0"/>
              <a:hlinkClick r:id="rId3">
                <a:extLst>
                  <a:ext uri="{A12FA001-AC4F-418D-AE19-62706E023703}">
                    <ahyp:hlinkClr xmlns:ahyp="http://schemas.microsoft.com/office/drawing/2018/hyperlinkcolor" val="tx"/>
                  </a:ext>
                </a:extLst>
              </a:hlinkClick>
            </a:endParaRPr>
          </a:p>
        </p:txBody>
      </p:sp>
      <p:pic>
        <p:nvPicPr>
          <p:cNvPr id="4" name="Picture 3">
            <a:extLst>
              <a:ext uri="{FF2B5EF4-FFF2-40B4-BE49-F238E27FC236}">
                <a16:creationId xmlns:a16="http://schemas.microsoft.com/office/drawing/2014/main" id="{F16F0CCC-1D53-431A-9058-26B937007B7A}"/>
              </a:ext>
            </a:extLst>
          </p:cNvPr>
          <p:cNvPicPr>
            <a:picLocks noChangeAspect="1"/>
          </p:cNvPicPr>
          <p:nvPr/>
        </p:nvPicPr>
        <p:blipFill>
          <a:blip r:embed="rId4"/>
          <a:stretch>
            <a:fillRect/>
          </a:stretch>
        </p:blipFill>
        <p:spPr>
          <a:xfrm>
            <a:off x="5148064" y="446941"/>
            <a:ext cx="1822862" cy="2091109"/>
          </a:xfrm>
          <a:prstGeom prst="rect">
            <a:avLst/>
          </a:prstGeom>
        </p:spPr>
      </p:pic>
      <p:pic>
        <p:nvPicPr>
          <p:cNvPr id="5" name="Picture 4">
            <a:extLst>
              <a:ext uri="{FF2B5EF4-FFF2-40B4-BE49-F238E27FC236}">
                <a16:creationId xmlns:a16="http://schemas.microsoft.com/office/drawing/2014/main" id="{DAC4A502-7806-4D39-955B-552E79525B00}"/>
              </a:ext>
            </a:extLst>
          </p:cNvPr>
          <p:cNvPicPr>
            <a:picLocks noChangeAspect="1"/>
          </p:cNvPicPr>
          <p:nvPr/>
        </p:nvPicPr>
        <p:blipFill>
          <a:blip r:embed="rId5"/>
          <a:stretch>
            <a:fillRect/>
          </a:stretch>
        </p:blipFill>
        <p:spPr>
          <a:xfrm>
            <a:off x="1274256" y="1323669"/>
            <a:ext cx="2040897" cy="2158508"/>
          </a:xfrm>
          <a:prstGeom prst="rect">
            <a:avLst/>
          </a:prstGeom>
        </p:spPr>
      </p:pic>
      <p:pic>
        <p:nvPicPr>
          <p:cNvPr id="8" name="Picture 7">
            <a:extLst>
              <a:ext uri="{FF2B5EF4-FFF2-40B4-BE49-F238E27FC236}">
                <a16:creationId xmlns:a16="http://schemas.microsoft.com/office/drawing/2014/main" id="{CCFCEA24-0BC4-46A8-BDA3-015318CE40D8}"/>
              </a:ext>
            </a:extLst>
          </p:cNvPr>
          <p:cNvPicPr>
            <a:picLocks noChangeAspect="1"/>
          </p:cNvPicPr>
          <p:nvPr/>
        </p:nvPicPr>
        <p:blipFill>
          <a:blip r:embed="rId6"/>
          <a:stretch>
            <a:fillRect/>
          </a:stretch>
        </p:blipFill>
        <p:spPr>
          <a:xfrm>
            <a:off x="4614618" y="3158629"/>
            <a:ext cx="4061838" cy="1353946"/>
          </a:xfrm>
          <a:prstGeom prst="rect">
            <a:avLst/>
          </a:prstGeom>
        </p:spPr>
      </p:pic>
      <p:sp>
        <p:nvSpPr>
          <p:cNvPr id="9" name="Speech Bubble: Oval 8">
            <a:extLst>
              <a:ext uri="{FF2B5EF4-FFF2-40B4-BE49-F238E27FC236}">
                <a16:creationId xmlns:a16="http://schemas.microsoft.com/office/drawing/2014/main" id="{920D70B2-30CE-4AD5-82E6-BA870F387315}"/>
              </a:ext>
            </a:extLst>
          </p:cNvPr>
          <p:cNvSpPr/>
          <p:nvPr/>
        </p:nvSpPr>
        <p:spPr>
          <a:xfrm>
            <a:off x="467544" y="3855130"/>
            <a:ext cx="3024336" cy="1013996"/>
          </a:xfrm>
          <a:prstGeom prst="wedgeEllipseCallout">
            <a:avLst>
              <a:gd name="adj1" fmla="val -57427"/>
              <a:gd name="adj2" fmla="val 573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C79AE84B-F1C6-496A-93B6-A08981C3C4DF}"/>
              </a:ext>
            </a:extLst>
          </p:cNvPr>
          <p:cNvSpPr txBox="1"/>
          <p:nvPr/>
        </p:nvSpPr>
        <p:spPr>
          <a:xfrm>
            <a:off x="830264" y="4143243"/>
            <a:ext cx="2514920" cy="369332"/>
          </a:xfrm>
          <a:prstGeom prst="rect">
            <a:avLst/>
          </a:prstGeom>
          <a:noFill/>
          <a:ln>
            <a:noFill/>
          </a:ln>
        </p:spPr>
        <p:txBody>
          <a:bodyPr wrap="square" rtlCol="0">
            <a:spAutoFit/>
          </a:bodyPr>
          <a:lstStyle/>
          <a:p>
            <a:r>
              <a:rPr lang="en-GB" b="1" i="1" dirty="0">
                <a:latin typeface="Comic Sans MS" panose="030F0702030302020204" pitchFamily="66" charset="0"/>
              </a:rPr>
              <a:t>What do you think?</a:t>
            </a:r>
          </a:p>
        </p:txBody>
      </p:sp>
    </p:spTree>
    <p:extLst>
      <p:ext uri="{BB962C8B-B14F-4D97-AF65-F5344CB8AC3E}">
        <p14:creationId xmlns:p14="http://schemas.microsoft.com/office/powerpoint/2010/main" val="4270184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438" y="882985"/>
            <a:ext cx="8163010" cy="3888430"/>
          </a:xfrm>
        </p:spPr>
        <p:txBody>
          <a:bodyPr>
            <a:normAutofit/>
          </a:bodyPr>
          <a:lstStyle/>
          <a:p>
            <a:br>
              <a:rPr lang="en-GB" sz="1200" b="1" dirty="0">
                <a:latin typeface="Comic Sans MS" panose="030F0702030302020204" pitchFamily="66" charset="0"/>
              </a:rPr>
            </a:br>
            <a:br>
              <a:rPr lang="en-GB" sz="1200" b="1" dirty="0">
                <a:latin typeface="Comic Sans MS" panose="030F0702030302020204" pitchFamily="66" charset="0"/>
              </a:rPr>
            </a:br>
            <a:endParaRPr lang="en-GB" sz="1200"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289870" y="355525"/>
            <a:ext cx="4324747" cy="400110"/>
          </a:xfrm>
          <a:prstGeom prst="rect">
            <a:avLst/>
          </a:prstGeom>
          <a:noFill/>
        </p:spPr>
        <p:txBody>
          <a:bodyPr wrap="square" rtlCol="0">
            <a:spAutoFit/>
          </a:bodyPr>
          <a:lstStyle/>
          <a:p>
            <a:pPr marL="0" indent="0">
              <a:buNone/>
            </a:pPr>
            <a:r>
              <a:rPr lang="en-GB" sz="2000" b="1" dirty="0">
                <a:solidFill>
                  <a:srgbClr val="0000FF"/>
                </a:solidFill>
                <a:latin typeface="Comic Sans MS" panose="030F0702030302020204" pitchFamily="66" charset="0"/>
              </a:rPr>
              <a:t>Challenge: Is a balloon living? </a:t>
            </a:r>
            <a:endParaRPr lang="en-GB" sz="2000" b="1" dirty="0">
              <a:solidFill>
                <a:srgbClr val="0000FF"/>
              </a:solidFill>
              <a:latin typeface="Comic Sans MS" panose="030F0702030302020204" pitchFamily="66" charset="0"/>
              <a:hlinkClick r:id="rId3">
                <a:extLst>
                  <a:ext uri="{A12FA001-AC4F-418D-AE19-62706E023703}">
                    <ahyp:hlinkClr xmlns:ahyp="http://schemas.microsoft.com/office/drawing/2018/hyperlinkcolor" val="tx"/>
                  </a:ext>
                </a:extLst>
              </a:hlinkClick>
            </a:endParaRPr>
          </a:p>
        </p:txBody>
      </p:sp>
      <p:pic>
        <p:nvPicPr>
          <p:cNvPr id="4" name="Picture 3">
            <a:extLst>
              <a:ext uri="{FF2B5EF4-FFF2-40B4-BE49-F238E27FC236}">
                <a16:creationId xmlns:a16="http://schemas.microsoft.com/office/drawing/2014/main" id="{F16F0CCC-1D53-431A-9058-26B937007B7A}"/>
              </a:ext>
            </a:extLst>
          </p:cNvPr>
          <p:cNvPicPr>
            <a:picLocks noChangeAspect="1"/>
          </p:cNvPicPr>
          <p:nvPr/>
        </p:nvPicPr>
        <p:blipFill>
          <a:blip r:embed="rId4"/>
          <a:stretch>
            <a:fillRect/>
          </a:stretch>
        </p:blipFill>
        <p:spPr>
          <a:xfrm>
            <a:off x="5148064" y="446941"/>
            <a:ext cx="1224531" cy="1404729"/>
          </a:xfrm>
          <a:prstGeom prst="rect">
            <a:avLst/>
          </a:prstGeom>
        </p:spPr>
      </p:pic>
      <p:pic>
        <p:nvPicPr>
          <p:cNvPr id="5" name="Picture 4">
            <a:extLst>
              <a:ext uri="{FF2B5EF4-FFF2-40B4-BE49-F238E27FC236}">
                <a16:creationId xmlns:a16="http://schemas.microsoft.com/office/drawing/2014/main" id="{DAC4A502-7806-4D39-955B-552E79525B00}"/>
              </a:ext>
            </a:extLst>
          </p:cNvPr>
          <p:cNvPicPr>
            <a:picLocks noChangeAspect="1"/>
          </p:cNvPicPr>
          <p:nvPr/>
        </p:nvPicPr>
        <p:blipFill>
          <a:blip r:embed="rId5"/>
          <a:stretch>
            <a:fillRect/>
          </a:stretch>
        </p:blipFill>
        <p:spPr>
          <a:xfrm>
            <a:off x="1326024" y="837249"/>
            <a:ext cx="1561515" cy="1651500"/>
          </a:xfrm>
          <a:prstGeom prst="rect">
            <a:avLst/>
          </a:prstGeom>
        </p:spPr>
      </p:pic>
      <p:pic>
        <p:nvPicPr>
          <p:cNvPr id="8" name="Picture 7">
            <a:extLst>
              <a:ext uri="{FF2B5EF4-FFF2-40B4-BE49-F238E27FC236}">
                <a16:creationId xmlns:a16="http://schemas.microsoft.com/office/drawing/2014/main" id="{CCFCEA24-0BC4-46A8-BDA3-015318CE40D8}"/>
              </a:ext>
            </a:extLst>
          </p:cNvPr>
          <p:cNvPicPr>
            <a:picLocks noChangeAspect="1"/>
          </p:cNvPicPr>
          <p:nvPr/>
        </p:nvPicPr>
        <p:blipFill>
          <a:blip r:embed="rId6"/>
          <a:stretch>
            <a:fillRect/>
          </a:stretch>
        </p:blipFill>
        <p:spPr>
          <a:xfrm>
            <a:off x="5148064" y="2305702"/>
            <a:ext cx="3128984" cy="1042995"/>
          </a:xfrm>
          <a:prstGeom prst="rect">
            <a:avLst/>
          </a:prstGeom>
        </p:spPr>
      </p:pic>
      <p:sp>
        <p:nvSpPr>
          <p:cNvPr id="9" name="Speech Bubble: Oval 8">
            <a:extLst>
              <a:ext uri="{FF2B5EF4-FFF2-40B4-BE49-F238E27FC236}">
                <a16:creationId xmlns:a16="http://schemas.microsoft.com/office/drawing/2014/main" id="{920D70B2-30CE-4AD5-82E6-BA870F387315}"/>
              </a:ext>
            </a:extLst>
          </p:cNvPr>
          <p:cNvSpPr/>
          <p:nvPr/>
        </p:nvSpPr>
        <p:spPr>
          <a:xfrm>
            <a:off x="1115616" y="2672929"/>
            <a:ext cx="3024336" cy="1013996"/>
          </a:xfrm>
          <a:prstGeom prst="wedgeEllipseCallout">
            <a:avLst>
              <a:gd name="adj1" fmla="val -57427"/>
              <a:gd name="adj2" fmla="val 573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C79AE84B-F1C6-496A-93B6-A08981C3C4DF}"/>
              </a:ext>
            </a:extLst>
          </p:cNvPr>
          <p:cNvSpPr txBox="1"/>
          <p:nvPr/>
        </p:nvSpPr>
        <p:spPr>
          <a:xfrm>
            <a:off x="1403648" y="3060890"/>
            <a:ext cx="2589608" cy="369332"/>
          </a:xfrm>
          <a:prstGeom prst="rect">
            <a:avLst/>
          </a:prstGeom>
          <a:noFill/>
          <a:ln>
            <a:noFill/>
          </a:ln>
        </p:spPr>
        <p:txBody>
          <a:bodyPr wrap="square" rtlCol="0">
            <a:spAutoFit/>
          </a:bodyPr>
          <a:lstStyle/>
          <a:p>
            <a:r>
              <a:rPr lang="en-GB" b="1" i="1" dirty="0">
                <a:latin typeface="Comic Sans MS" panose="030F0702030302020204" pitchFamily="66" charset="0"/>
              </a:rPr>
              <a:t>What do you think?</a:t>
            </a:r>
          </a:p>
        </p:txBody>
      </p:sp>
      <p:sp>
        <p:nvSpPr>
          <p:cNvPr id="7" name="TextBox 6">
            <a:extLst>
              <a:ext uri="{FF2B5EF4-FFF2-40B4-BE49-F238E27FC236}">
                <a16:creationId xmlns:a16="http://schemas.microsoft.com/office/drawing/2014/main" id="{BACAA9B1-C1DB-36FF-D74A-10C37FCF505D}"/>
              </a:ext>
            </a:extLst>
          </p:cNvPr>
          <p:cNvSpPr txBox="1"/>
          <p:nvPr/>
        </p:nvSpPr>
        <p:spPr>
          <a:xfrm>
            <a:off x="441438" y="3827256"/>
            <a:ext cx="8372460" cy="1169551"/>
          </a:xfrm>
          <a:prstGeom prst="rect">
            <a:avLst/>
          </a:prstGeom>
          <a:noFill/>
        </p:spPr>
        <p:txBody>
          <a:bodyPr wrap="square" rtlCol="0">
            <a:spAutoFit/>
          </a:bodyPr>
          <a:lstStyle/>
          <a:p>
            <a:pPr algn="just"/>
            <a:r>
              <a:rPr lang="en-GB" sz="1400" dirty="0">
                <a:latin typeface="Comic Sans MS" panose="030F0702030302020204" pitchFamily="66" charset="0"/>
              </a:rPr>
              <a:t>Although many non-living things show some signs of life, no non-living thing can do everything that living things can do. A balloon, for example, can grow, (but it grows only when it is filled by air that is put in it by someone; it does not grow by itself), and moves with the wind, but it cannot eat food or carry out respiration. A balloon is a non living thing but is made of latex which is from plants so it was ‘once living’  </a:t>
            </a:r>
            <a:r>
              <a:rPr lang="en-GB" sz="1400" dirty="0">
                <a:hlinkClick r:id="rId7"/>
              </a:rPr>
              <a:t>How are balloons made? - Fun Kids - the UK's children's radio station (funkidslive.com)</a:t>
            </a:r>
            <a:endParaRPr lang="en-GB" sz="1400" dirty="0">
              <a:latin typeface="Comic Sans MS" panose="030F0702030302020204" pitchFamily="66" charset="0"/>
            </a:endParaRPr>
          </a:p>
        </p:txBody>
      </p:sp>
    </p:spTree>
    <p:extLst>
      <p:ext uri="{BB962C8B-B14F-4D97-AF65-F5344CB8AC3E}">
        <p14:creationId xmlns:p14="http://schemas.microsoft.com/office/powerpoint/2010/main" val="4525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0" y="4083918"/>
            <a:ext cx="9144000" cy="1059582"/>
          </a:xfrm>
          <a:solidFill>
            <a:srgbClr val="CBFB65"/>
          </a:solidFill>
        </p:spPr>
        <p:txBody>
          <a:bodyPr>
            <a:normAutofit fontScale="92500" lnSpcReduction="10000"/>
          </a:bodyPr>
          <a:lstStyle/>
          <a:p>
            <a:pPr algn="ctr"/>
            <a:r>
              <a:rPr lang="en-GB" sz="3200" b="1" dirty="0">
                <a:solidFill>
                  <a:schemeClr val="tx1"/>
                </a:solidFill>
                <a:latin typeface="Comic Sans MS" panose="030F0702030302020204" pitchFamily="66" charset="0"/>
              </a:rPr>
              <a:t>CLASSIFICATION AND ADAPTATION</a:t>
            </a:r>
          </a:p>
          <a:p>
            <a:pPr algn="ctr"/>
            <a:r>
              <a:rPr lang="en-GB" b="1" dirty="0">
                <a:solidFill>
                  <a:schemeClr val="tx1"/>
                </a:solidFill>
                <a:latin typeface="Comic Sans MS" panose="030F0702030302020204" pitchFamily="66" charset="0"/>
              </a:rPr>
              <a:t>FIRST</a:t>
            </a:r>
            <a:r>
              <a:rPr lang="en-GB" sz="3200" b="1" dirty="0">
                <a:solidFill>
                  <a:schemeClr val="tx1"/>
                </a:solidFill>
                <a:latin typeface="Comic Sans MS" panose="030F0702030302020204" pitchFamily="66" charset="0"/>
              </a:rPr>
              <a:t> LEVEL (SCN 1-01a)</a:t>
            </a:r>
          </a:p>
          <a:p>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8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1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411510"/>
            <a:ext cx="8496944" cy="3888431"/>
          </a:xfrm>
        </p:spPr>
        <p:txBody>
          <a:bodyPr>
            <a:normAutofit/>
          </a:bodyPr>
          <a:lstStyle/>
          <a:p>
            <a:pPr marL="0" indent="0">
              <a:buNone/>
            </a:pPr>
            <a:r>
              <a:rPr lang="en-GB" sz="1600" i="1" dirty="0">
                <a:latin typeface="Comic Sans MS" panose="030F0702030302020204" pitchFamily="66" charset="0"/>
              </a:rPr>
              <a:t>I can distinguish between living and non living things. </a:t>
            </a:r>
            <a:r>
              <a:rPr lang="en-GB" sz="1600" i="1" dirty="0">
                <a:highlight>
                  <a:srgbClr val="FFFF00"/>
                </a:highlight>
                <a:latin typeface="Comic Sans MS" panose="030F0702030302020204" pitchFamily="66" charset="0"/>
              </a:rPr>
              <a:t>I can sort living things into groups and explain my decisions.</a:t>
            </a:r>
            <a:r>
              <a:rPr lang="en-GB" sz="1600" i="1" dirty="0">
                <a:latin typeface="Comic Sans MS" panose="030F0702030302020204" pitchFamily="66" charset="0"/>
              </a:rPr>
              <a:t> </a:t>
            </a:r>
            <a:r>
              <a:rPr lang="en-GB" sz="1600" b="1" dirty="0">
                <a:solidFill>
                  <a:srgbClr val="00B050"/>
                </a:solidFill>
                <a:latin typeface="Comic Sans MS" panose="030F0702030302020204" pitchFamily="66" charset="0"/>
              </a:rPr>
              <a:t>SCN 1-01a</a:t>
            </a:r>
          </a:p>
          <a:p>
            <a:pPr marL="0" indent="0">
              <a:buNone/>
            </a:pPr>
            <a:endParaRPr lang="en-GB" sz="1600" b="1" dirty="0">
              <a:latin typeface="Comic Sans MS" panose="030F0702030302020204" pitchFamily="66" charset="0"/>
            </a:endParaRPr>
          </a:p>
          <a:p>
            <a:pPr marL="0" indent="0">
              <a:buNone/>
            </a:pPr>
            <a:r>
              <a:rPr lang="en-GB" sz="1600" b="1" dirty="0">
                <a:latin typeface="Comic Sans MS" panose="030F0702030302020204" pitchFamily="66" charset="0"/>
              </a:rPr>
              <a:t>Benchmarks: </a:t>
            </a:r>
          </a:p>
          <a:p>
            <a:r>
              <a:rPr lang="en-GB" sz="1600" dirty="0">
                <a:latin typeface="Comic Sans MS" panose="030F0702030302020204" pitchFamily="66" charset="0"/>
              </a:rPr>
              <a:t>Explains the difference between living and non-living things, taking into consideration movement, reproduction, sensitivity, growth, excretion and feeding. </a:t>
            </a:r>
          </a:p>
          <a:p>
            <a:r>
              <a:rPr lang="en-GB" sz="1600" dirty="0">
                <a:highlight>
                  <a:srgbClr val="FFFF00"/>
                </a:highlight>
                <a:latin typeface="Comic Sans MS" panose="030F0702030302020204" pitchFamily="66" charset="0"/>
              </a:rPr>
              <a:t>Creates criteria for sorting living things and justifies decisions. </a:t>
            </a:r>
          </a:p>
          <a:p>
            <a:r>
              <a:rPr lang="en-GB" sz="1600" dirty="0">
                <a:highlight>
                  <a:srgbClr val="FFFF00"/>
                </a:highlight>
                <a:latin typeface="Comic Sans MS" panose="030F0702030302020204" pitchFamily="66" charset="0"/>
              </a:rPr>
              <a:t>Sorts living things into plant, animal and other groups using a variety of features.</a:t>
            </a:r>
          </a:p>
          <a:p>
            <a:pPr marL="0" indent="0">
              <a:buNone/>
            </a:pPr>
            <a:endParaRPr lang="en-GB" sz="1800" dirty="0">
              <a:latin typeface="Comic Sans MS" panose="030F0702030302020204" pitchFamily="66" charset="0"/>
            </a:endParaRPr>
          </a:p>
          <a:p>
            <a:pPr marL="0" indent="0">
              <a:buNone/>
            </a:pPr>
            <a:r>
              <a:rPr lang="en-GB" sz="1200" b="0" i="1" dirty="0">
                <a:solidFill>
                  <a:srgbClr val="000000"/>
                </a:solidFill>
                <a:effectLst/>
                <a:latin typeface="Comic Sans MS" panose="030F0702030302020204" pitchFamily="66" charset="0"/>
              </a:rPr>
              <a:t>Links to:</a:t>
            </a:r>
          </a:p>
          <a:p>
            <a:pPr marL="0" indent="0">
              <a:buNone/>
            </a:pPr>
            <a:r>
              <a:rPr lang="en-GB" sz="1200" b="0" i="1" dirty="0">
                <a:solidFill>
                  <a:srgbClr val="000000"/>
                </a:solidFill>
                <a:effectLst/>
                <a:latin typeface="Comic Sans MS" panose="030F0702030302020204" pitchFamily="66" charset="0"/>
              </a:rPr>
              <a:t>I have explored a variety of ways in which data is presented and can ask and answer questions about the information it contains. </a:t>
            </a:r>
            <a:r>
              <a:rPr lang="en-GB" sz="1200" b="1" i="1" dirty="0">
                <a:solidFill>
                  <a:schemeClr val="accent1">
                    <a:lumMod val="75000"/>
                  </a:schemeClr>
                </a:solidFill>
                <a:effectLst/>
                <a:latin typeface="Comic Sans MS" panose="030F0702030302020204" pitchFamily="66" charset="0"/>
              </a:rPr>
              <a:t>MNU 1-20a </a:t>
            </a:r>
          </a:p>
          <a:p>
            <a:pPr marL="0" indent="0">
              <a:buNone/>
            </a:pPr>
            <a:r>
              <a:rPr lang="en-GB" sz="1200" b="0" i="1" dirty="0">
                <a:solidFill>
                  <a:srgbClr val="000000"/>
                </a:solidFill>
                <a:effectLst/>
                <a:latin typeface="Comic Sans MS" panose="030F0702030302020204" pitchFamily="66" charset="0"/>
              </a:rPr>
              <a:t>I have used a range of ways to collect information and can sort it in a logical, organised and imaginative way using my own and others’ criteria. </a:t>
            </a:r>
            <a:r>
              <a:rPr lang="en-GB" sz="1200" b="1" i="1" dirty="0">
                <a:solidFill>
                  <a:schemeClr val="accent1">
                    <a:lumMod val="75000"/>
                  </a:schemeClr>
                </a:solidFill>
                <a:effectLst/>
                <a:latin typeface="Comic Sans MS" panose="030F0702030302020204" pitchFamily="66" charset="0"/>
              </a:rPr>
              <a:t>MNU 1-20b</a:t>
            </a:r>
            <a:endParaRPr lang="en-GB" sz="1200" b="1" i="1" dirty="0">
              <a:solidFill>
                <a:schemeClr val="accent1">
                  <a:lumMod val="75000"/>
                </a:schemeClr>
              </a:solidFill>
              <a:highlight>
                <a:srgbClr val="FFFF00"/>
              </a:highlight>
              <a:latin typeface="Comic Sans MS" panose="030F0702030302020204" pitchFamily="66" charset="0"/>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spTree>
    <p:extLst>
      <p:ext uri="{BB962C8B-B14F-4D97-AF65-F5344CB8AC3E}">
        <p14:creationId xmlns:p14="http://schemas.microsoft.com/office/powerpoint/2010/main" val="234584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457200" y="267495"/>
            <a:ext cx="8264572" cy="4339650"/>
          </a:xfrm>
          <a:prstGeom prst="rect">
            <a:avLst/>
          </a:prstGeom>
          <a:noFill/>
        </p:spPr>
        <p:txBody>
          <a:bodyPr wrap="square" rtlCol="0">
            <a:spAutoFit/>
          </a:bodyPr>
          <a:lstStyle/>
          <a:p>
            <a:r>
              <a:rPr lang="en-GB" b="1" u="sng" dirty="0">
                <a:latin typeface="Comic Sans MS" panose="030F0702030302020204" pitchFamily="66" charset="0"/>
              </a:rPr>
              <a:t>Activity: Sorting and grouping living things  </a:t>
            </a:r>
          </a:p>
          <a:p>
            <a:endParaRPr lang="en-GB" u="sng" dirty="0">
              <a:latin typeface="Comic Sans MS" panose="030F0702030302020204" pitchFamily="66" charset="0"/>
            </a:endParaRPr>
          </a:p>
          <a:p>
            <a:pPr algn="just"/>
            <a:r>
              <a:rPr lang="en-GB" sz="1600" dirty="0">
                <a:latin typeface="Comic Sans MS" panose="030F0702030302020204" pitchFamily="66" charset="0"/>
              </a:rPr>
              <a:t>With a partner, ask the children sort these living things into two groups:</a:t>
            </a: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 </a:t>
            </a:r>
            <a:r>
              <a:rPr lang="en-GB" sz="1600" u="sng" dirty="0">
                <a:latin typeface="Comic Sans MS" panose="030F0702030302020204" pitchFamily="66" charset="0"/>
              </a:rPr>
              <a:t> </a:t>
            </a:r>
          </a:p>
        </p:txBody>
      </p:sp>
      <p:pic>
        <p:nvPicPr>
          <p:cNvPr id="4" name="Picture 3">
            <a:extLst>
              <a:ext uri="{FF2B5EF4-FFF2-40B4-BE49-F238E27FC236}">
                <a16:creationId xmlns:a16="http://schemas.microsoft.com/office/drawing/2014/main" id="{126630C1-D663-4B98-972F-0EF0D06B8F5A}"/>
              </a:ext>
            </a:extLst>
          </p:cNvPr>
          <p:cNvPicPr>
            <a:picLocks noChangeAspect="1"/>
          </p:cNvPicPr>
          <p:nvPr/>
        </p:nvPicPr>
        <p:blipFill>
          <a:blip r:embed="rId4"/>
          <a:stretch>
            <a:fillRect/>
          </a:stretch>
        </p:blipFill>
        <p:spPr>
          <a:xfrm>
            <a:off x="678842" y="1179116"/>
            <a:ext cx="856337" cy="1070421"/>
          </a:xfrm>
          <a:prstGeom prst="rect">
            <a:avLst/>
          </a:prstGeom>
        </p:spPr>
      </p:pic>
      <p:pic>
        <p:nvPicPr>
          <p:cNvPr id="5" name="Picture 4">
            <a:extLst>
              <a:ext uri="{FF2B5EF4-FFF2-40B4-BE49-F238E27FC236}">
                <a16:creationId xmlns:a16="http://schemas.microsoft.com/office/drawing/2014/main" id="{043455FD-7FDA-4359-82E8-80DC482BFF4C}"/>
              </a:ext>
            </a:extLst>
          </p:cNvPr>
          <p:cNvPicPr>
            <a:picLocks noChangeAspect="1"/>
          </p:cNvPicPr>
          <p:nvPr/>
        </p:nvPicPr>
        <p:blipFill>
          <a:blip r:embed="rId5"/>
          <a:stretch>
            <a:fillRect/>
          </a:stretch>
        </p:blipFill>
        <p:spPr>
          <a:xfrm>
            <a:off x="4749853" y="1369208"/>
            <a:ext cx="859532" cy="1504181"/>
          </a:xfrm>
          <a:prstGeom prst="rect">
            <a:avLst/>
          </a:prstGeom>
        </p:spPr>
      </p:pic>
      <p:pic>
        <p:nvPicPr>
          <p:cNvPr id="7" name="Picture 6">
            <a:extLst>
              <a:ext uri="{FF2B5EF4-FFF2-40B4-BE49-F238E27FC236}">
                <a16:creationId xmlns:a16="http://schemas.microsoft.com/office/drawing/2014/main" id="{26A0CAFD-2846-4A5D-A0C2-DF0213B8D0D6}"/>
              </a:ext>
            </a:extLst>
          </p:cNvPr>
          <p:cNvPicPr>
            <a:picLocks noChangeAspect="1"/>
          </p:cNvPicPr>
          <p:nvPr/>
        </p:nvPicPr>
        <p:blipFill>
          <a:blip r:embed="rId6"/>
          <a:stretch>
            <a:fillRect/>
          </a:stretch>
        </p:blipFill>
        <p:spPr>
          <a:xfrm>
            <a:off x="583823" y="3570502"/>
            <a:ext cx="1389682" cy="943935"/>
          </a:xfrm>
          <a:prstGeom prst="rect">
            <a:avLst/>
          </a:prstGeom>
        </p:spPr>
      </p:pic>
      <p:pic>
        <p:nvPicPr>
          <p:cNvPr id="8" name="Picture 7">
            <a:extLst>
              <a:ext uri="{FF2B5EF4-FFF2-40B4-BE49-F238E27FC236}">
                <a16:creationId xmlns:a16="http://schemas.microsoft.com/office/drawing/2014/main" id="{0A183652-FEA0-48FC-9248-7B668B31D575}"/>
              </a:ext>
            </a:extLst>
          </p:cNvPr>
          <p:cNvPicPr>
            <a:picLocks noChangeAspect="1"/>
          </p:cNvPicPr>
          <p:nvPr/>
        </p:nvPicPr>
        <p:blipFill>
          <a:blip r:embed="rId7"/>
          <a:stretch>
            <a:fillRect/>
          </a:stretch>
        </p:blipFill>
        <p:spPr>
          <a:xfrm>
            <a:off x="7562034" y="1222808"/>
            <a:ext cx="1148876" cy="949283"/>
          </a:xfrm>
          <a:prstGeom prst="rect">
            <a:avLst/>
          </a:prstGeom>
        </p:spPr>
      </p:pic>
      <p:pic>
        <p:nvPicPr>
          <p:cNvPr id="9" name="Picture 8">
            <a:extLst>
              <a:ext uri="{FF2B5EF4-FFF2-40B4-BE49-F238E27FC236}">
                <a16:creationId xmlns:a16="http://schemas.microsoft.com/office/drawing/2014/main" id="{5DC61BCA-6F9D-46F9-8EF8-EE204DA4080D}"/>
              </a:ext>
            </a:extLst>
          </p:cNvPr>
          <p:cNvPicPr>
            <a:picLocks noChangeAspect="1"/>
          </p:cNvPicPr>
          <p:nvPr/>
        </p:nvPicPr>
        <p:blipFill>
          <a:blip r:embed="rId8"/>
          <a:stretch>
            <a:fillRect/>
          </a:stretch>
        </p:blipFill>
        <p:spPr>
          <a:xfrm>
            <a:off x="3067126" y="2437320"/>
            <a:ext cx="1303242" cy="938334"/>
          </a:xfrm>
          <a:prstGeom prst="rect">
            <a:avLst/>
          </a:prstGeom>
        </p:spPr>
      </p:pic>
      <p:pic>
        <p:nvPicPr>
          <p:cNvPr id="10" name="Picture 9">
            <a:extLst>
              <a:ext uri="{FF2B5EF4-FFF2-40B4-BE49-F238E27FC236}">
                <a16:creationId xmlns:a16="http://schemas.microsoft.com/office/drawing/2014/main" id="{D2115BC5-4237-491E-943D-3744F2B894EF}"/>
              </a:ext>
            </a:extLst>
          </p:cNvPr>
          <p:cNvPicPr>
            <a:picLocks noChangeAspect="1"/>
          </p:cNvPicPr>
          <p:nvPr/>
        </p:nvPicPr>
        <p:blipFill>
          <a:blip r:embed="rId9"/>
          <a:stretch>
            <a:fillRect/>
          </a:stretch>
        </p:blipFill>
        <p:spPr>
          <a:xfrm>
            <a:off x="7710363" y="2463596"/>
            <a:ext cx="1011409" cy="1001141"/>
          </a:xfrm>
          <a:prstGeom prst="rect">
            <a:avLst/>
          </a:prstGeom>
        </p:spPr>
      </p:pic>
      <p:pic>
        <p:nvPicPr>
          <p:cNvPr id="11" name="Picture 10">
            <a:extLst>
              <a:ext uri="{FF2B5EF4-FFF2-40B4-BE49-F238E27FC236}">
                <a16:creationId xmlns:a16="http://schemas.microsoft.com/office/drawing/2014/main" id="{93C4000C-5EE5-41E9-8235-18009B6264DA}"/>
              </a:ext>
            </a:extLst>
          </p:cNvPr>
          <p:cNvPicPr>
            <a:picLocks noChangeAspect="1"/>
          </p:cNvPicPr>
          <p:nvPr/>
        </p:nvPicPr>
        <p:blipFill>
          <a:blip r:embed="rId10"/>
          <a:stretch>
            <a:fillRect/>
          </a:stretch>
        </p:blipFill>
        <p:spPr>
          <a:xfrm>
            <a:off x="5970712" y="1329087"/>
            <a:ext cx="1308499" cy="878843"/>
          </a:xfrm>
          <a:prstGeom prst="rect">
            <a:avLst/>
          </a:prstGeom>
        </p:spPr>
      </p:pic>
      <p:pic>
        <p:nvPicPr>
          <p:cNvPr id="13" name="Picture 12">
            <a:extLst>
              <a:ext uri="{FF2B5EF4-FFF2-40B4-BE49-F238E27FC236}">
                <a16:creationId xmlns:a16="http://schemas.microsoft.com/office/drawing/2014/main" id="{46C4669A-FDD1-4ED2-AD06-68AF48F187AC}"/>
              </a:ext>
            </a:extLst>
          </p:cNvPr>
          <p:cNvPicPr>
            <a:picLocks noChangeAspect="1"/>
          </p:cNvPicPr>
          <p:nvPr/>
        </p:nvPicPr>
        <p:blipFill>
          <a:blip r:embed="rId11"/>
          <a:stretch>
            <a:fillRect/>
          </a:stretch>
        </p:blipFill>
        <p:spPr>
          <a:xfrm>
            <a:off x="2160247" y="1312996"/>
            <a:ext cx="1389681" cy="865627"/>
          </a:xfrm>
          <a:prstGeom prst="rect">
            <a:avLst/>
          </a:prstGeom>
        </p:spPr>
      </p:pic>
      <p:pic>
        <p:nvPicPr>
          <p:cNvPr id="14" name="Picture 13">
            <a:extLst>
              <a:ext uri="{FF2B5EF4-FFF2-40B4-BE49-F238E27FC236}">
                <a16:creationId xmlns:a16="http://schemas.microsoft.com/office/drawing/2014/main" id="{2F66D958-DC87-498E-AF0C-12DAFDF27B21}"/>
              </a:ext>
            </a:extLst>
          </p:cNvPr>
          <p:cNvPicPr>
            <a:picLocks noChangeAspect="1"/>
          </p:cNvPicPr>
          <p:nvPr/>
        </p:nvPicPr>
        <p:blipFill>
          <a:blip r:embed="rId12"/>
          <a:stretch>
            <a:fillRect/>
          </a:stretch>
        </p:blipFill>
        <p:spPr>
          <a:xfrm>
            <a:off x="5970712" y="2481342"/>
            <a:ext cx="1385717" cy="959342"/>
          </a:xfrm>
          <a:prstGeom prst="rect">
            <a:avLst/>
          </a:prstGeom>
        </p:spPr>
      </p:pic>
      <p:pic>
        <p:nvPicPr>
          <p:cNvPr id="15" name="Picture 14">
            <a:extLst>
              <a:ext uri="{FF2B5EF4-FFF2-40B4-BE49-F238E27FC236}">
                <a16:creationId xmlns:a16="http://schemas.microsoft.com/office/drawing/2014/main" id="{E1F38CF9-3310-4410-B35C-9D386F5B8D41}"/>
              </a:ext>
            </a:extLst>
          </p:cNvPr>
          <p:cNvPicPr>
            <a:picLocks noChangeAspect="1"/>
          </p:cNvPicPr>
          <p:nvPr/>
        </p:nvPicPr>
        <p:blipFill>
          <a:blip r:embed="rId13"/>
          <a:stretch>
            <a:fillRect/>
          </a:stretch>
        </p:blipFill>
        <p:spPr>
          <a:xfrm>
            <a:off x="2605513" y="3632018"/>
            <a:ext cx="1246408" cy="932427"/>
          </a:xfrm>
          <a:prstGeom prst="rect">
            <a:avLst/>
          </a:prstGeom>
        </p:spPr>
      </p:pic>
      <p:pic>
        <p:nvPicPr>
          <p:cNvPr id="16" name="Picture 15">
            <a:extLst>
              <a:ext uri="{FF2B5EF4-FFF2-40B4-BE49-F238E27FC236}">
                <a16:creationId xmlns:a16="http://schemas.microsoft.com/office/drawing/2014/main" id="{8CB2F7A0-7EF8-481B-A17F-AC3F11CBE3D0}"/>
              </a:ext>
            </a:extLst>
          </p:cNvPr>
          <p:cNvPicPr>
            <a:picLocks noChangeAspect="1"/>
          </p:cNvPicPr>
          <p:nvPr/>
        </p:nvPicPr>
        <p:blipFill>
          <a:blip r:embed="rId14"/>
          <a:stretch>
            <a:fillRect/>
          </a:stretch>
        </p:blipFill>
        <p:spPr>
          <a:xfrm>
            <a:off x="4547668" y="3754142"/>
            <a:ext cx="1180214" cy="858337"/>
          </a:xfrm>
          <a:prstGeom prst="rect">
            <a:avLst/>
          </a:prstGeom>
        </p:spPr>
      </p:pic>
      <p:pic>
        <p:nvPicPr>
          <p:cNvPr id="17" name="Picture 16">
            <a:extLst>
              <a:ext uri="{FF2B5EF4-FFF2-40B4-BE49-F238E27FC236}">
                <a16:creationId xmlns:a16="http://schemas.microsoft.com/office/drawing/2014/main" id="{5DF6CC54-6A6D-4237-8150-015A85786243}"/>
              </a:ext>
            </a:extLst>
          </p:cNvPr>
          <p:cNvPicPr>
            <a:picLocks noChangeAspect="1"/>
          </p:cNvPicPr>
          <p:nvPr/>
        </p:nvPicPr>
        <p:blipFill>
          <a:blip r:embed="rId15"/>
          <a:stretch>
            <a:fillRect/>
          </a:stretch>
        </p:blipFill>
        <p:spPr>
          <a:xfrm>
            <a:off x="912527" y="2418461"/>
            <a:ext cx="1389681" cy="909856"/>
          </a:xfrm>
          <a:prstGeom prst="rect">
            <a:avLst/>
          </a:prstGeom>
        </p:spPr>
      </p:pic>
      <p:pic>
        <p:nvPicPr>
          <p:cNvPr id="18" name="Picture 17">
            <a:extLst>
              <a:ext uri="{FF2B5EF4-FFF2-40B4-BE49-F238E27FC236}">
                <a16:creationId xmlns:a16="http://schemas.microsoft.com/office/drawing/2014/main" id="{3EC46922-53F2-4928-9445-84ACC11993CA}"/>
              </a:ext>
            </a:extLst>
          </p:cNvPr>
          <p:cNvPicPr>
            <a:picLocks noChangeAspect="1"/>
          </p:cNvPicPr>
          <p:nvPr/>
        </p:nvPicPr>
        <p:blipFill>
          <a:blip r:embed="rId16"/>
          <a:stretch>
            <a:fillRect/>
          </a:stretch>
        </p:blipFill>
        <p:spPr>
          <a:xfrm>
            <a:off x="6431080" y="3738589"/>
            <a:ext cx="1322708" cy="834674"/>
          </a:xfrm>
          <a:prstGeom prst="rect">
            <a:avLst/>
          </a:prstGeom>
        </p:spPr>
      </p:pic>
    </p:spTree>
    <p:extLst>
      <p:ext uri="{BB962C8B-B14F-4D97-AF65-F5344CB8AC3E}">
        <p14:creationId xmlns:p14="http://schemas.microsoft.com/office/powerpoint/2010/main" val="229121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457200" y="267495"/>
            <a:ext cx="8363272" cy="4308872"/>
          </a:xfrm>
          <a:prstGeom prst="rect">
            <a:avLst/>
          </a:prstGeom>
          <a:noFill/>
        </p:spPr>
        <p:txBody>
          <a:bodyPr wrap="square" rtlCol="0">
            <a:spAutoFit/>
          </a:bodyPr>
          <a:lstStyle/>
          <a:p>
            <a:r>
              <a:rPr lang="en-GB" b="1" u="sng" dirty="0">
                <a:latin typeface="Comic Sans MS" panose="030F0702030302020204" pitchFamily="66" charset="0"/>
              </a:rPr>
              <a:t>Activity: Sorting and grouping living things  </a:t>
            </a:r>
          </a:p>
          <a:p>
            <a:pPr algn="just"/>
            <a:r>
              <a:rPr lang="en-GB" sz="1600" dirty="0">
                <a:latin typeface="Comic Sans MS" panose="030F0702030302020204" pitchFamily="66" charset="0"/>
              </a:rPr>
              <a:t>The obvious two groups are plants and animals. Can any of the living things be in both groups? No because it cannot be both a plant and an animal! </a:t>
            </a: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endParaRPr lang="en-GB" sz="1600" dirty="0">
              <a:latin typeface="Comic Sans MS" panose="030F0702030302020204" pitchFamily="66" charset="0"/>
            </a:endParaRPr>
          </a:p>
          <a:p>
            <a:pPr algn="just"/>
            <a:r>
              <a:rPr lang="en-GB" sz="1600" dirty="0">
                <a:latin typeface="Comic Sans MS" panose="030F0702030302020204" pitchFamily="66" charset="0"/>
              </a:rPr>
              <a:t> </a:t>
            </a:r>
            <a:r>
              <a:rPr lang="en-GB" sz="1600" u="sng" dirty="0">
                <a:latin typeface="Comic Sans MS" panose="030F0702030302020204" pitchFamily="66" charset="0"/>
              </a:rPr>
              <a:t> </a:t>
            </a:r>
          </a:p>
        </p:txBody>
      </p:sp>
      <p:pic>
        <p:nvPicPr>
          <p:cNvPr id="4" name="Picture 3">
            <a:extLst>
              <a:ext uri="{FF2B5EF4-FFF2-40B4-BE49-F238E27FC236}">
                <a16:creationId xmlns:a16="http://schemas.microsoft.com/office/drawing/2014/main" id="{126630C1-D663-4B98-972F-0EF0D06B8F5A}"/>
              </a:ext>
            </a:extLst>
          </p:cNvPr>
          <p:cNvPicPr>
            <a:picLocks noChangeAspect="1"/>
          </p:cNvPicPr>
          <p:nvPr/>
        </p:nvPicPr>
        <p:blipFill>
          <a:blip r:embed="rId4"/>
          <a:stretch>
            <a:fillRect/>
          </a:stretch>
        </p:blipFill>
        <p:spPr>
          <a:xfrm>
            <a:off x="1320224" y="1515213"/>
            <a:ext cx="856337" cy="1070421"/>
          </a:xfrm>
          <a:prstGeom prst="rect">
            <a:avLst/>
          </a:prstGeom>
        </p:spPr>
      </p:pic>
      <p:pic>
        <p:nvPicPr>
          <p:cNvPr id="5" name="Picture 4">
            <a:extLst>
              <a:ext uri="{FF2B5EF4-FFF2-40B4-BE49-F238E27FC236}">
                <a16:creationId xmlns:a16="http://schemas.microsoft.com/office/drawing/2014/main" id="{043455FD-7FDA-4359-82E8-80DC482BFF4C}"/>
              </a:ext>
            </a:extLst>
          </p:cNvPr>
          <p:cNvPicPr>
            <a:picLocks noChangeAspect="1"/>
          </p:cNvPicPr>
          <p:nvPr/>
        </p:nvPicPr>
        <p:blipFill>
          <a:blip r:embed="rId5"/>
          <a:stretch>
            <a:fillRect/>
          </a:stretch>
        </p:blipFill>
        <p:spPr>
          <a:xfrm>
            <a:off x="2354482" y="2331499"/>
            <a:ext cx="859532" cy="1504181"/>
          </a:xfrm>
          <a:prstGeom prst="rect">
            <a:avLst/>
          </a:prstGeom>
        </p:spPr>
      </p:pic>
      <p:pic>
        <p:nvPicPr>
          <p:cNvPr id="7" name="Picture 6">
            <a:extLst>
              <a:ext uri="{FF2B5EF4-FFF2-40B4-BE49-F238E27FC236}">
                <a16:creationId xmlns:a16="http://schemas.microsoft.com/office/drawing/2014/main" id="{26A0CAFD-2846-4A5D-A0C2-DF0213B8D0D6}"/>
              </a:ext>
            </a:extLst>
          </p:cNvPr>
          <p:cNvPicPr>
            <a:picLocks noChangeAspect="1"/>
          </p:cNvPicPr>
          <p:nvPr/>
        </p:nvPicPr>
        <p:blipFill>
          <a:blip r:embed="rId6"/>
          <a:stretch>
            <a:fillRect/>
          </a:stretch>
        </p:blipFill>
        <p:spPr>
          <a:xfrm>
            <a:off x="1249436" y="3721502"/>
            <a:ext cx="1389682" cy="943935"/>
          </a:xfrm>
          <a:prstGeom prst="rect">
            <a:avLst/>
          </a:prstGeom>
        </p:spPr>
      </p:pic>
      <p:pic>
        <p:nvPicPr>
          <p:cNvPr id="8" name="Picture 7">
            <a:extLst>
              <a:ext uri="{FF2B5EF4-FFF2-40B4-BE49-F238E27FC236}">
                <a16:creationId xmlns:a16="http://schemas.microsoft.com/office/drawing/2014/main" id="{0A183652-FEA0-48FC-9248-7B668B31D575}"/>
              </a:ext>
            </a:extLst>
          </p:cNvPr>
          <p:cNvPicPr>
            <a:picLocks noChangeAspect="1"/>
          </p:cNvPicPr>
          <p:nvPr/>
        </p:nvPicPr>
        <p:blipFill>
          <a:blip r:embed="rId7"/>
          <a:stretch>
            <a:fillRect/>
          </a:stretch>
        </p:blipFill>
        <p:spPr>
          <a:xfrm>
            <a:off x="599517" y="2683511"/>
            <a:ext cx="1148876" cy="949283"/>
          </a:xfrm>
          <a:prstGeom prst="rect">
            <a:avLst/>
          </a:prstGeom>
        </p:spPr>
      </p:pic>
      <p:pic>
        <p:nvPicPr>
          <p:cNvPr id="9" name="Picture 8">
            <a:extLst>
              <a:ext uri="{FF2B5EF4-FFF2-40B4-BE49-F238E27FC236}">
                <a16:creationId xmlns:a16="http://schemas.microsoft.com/office/drawing/2014/main" id="{5DC61BCA-6F9D-46F9-8EF8-EE204DA4080D}"/>
              </a:ext>
            </a:extLst>
          </p:cNvPr>
          <p:cNvPicPr>
            <a:picLocks noChangeAspect="1"/>
          </p:cNvPicPr>
          <p:nvPr/>
        </p:nvPicPr>
        <p:blipFill>
          <a:blip r:embed="rId8"/>
          <a:stretch>
            <a:fillRect/>
          </a:stretch>
        </p:blipFill>
        <p:spPr>
          <a:xfrm>
            <a:off x="5672009" y="3863820"/>
            <a:ext cx="1303242" cy="938334"/>
          </a:xfrm>
          <a:prstGeom prst="rect">
            <a:avLst/>
          </a:prstGeom>
        </p:spPr>
      </p:pic>
      <p:pic>
        <p:nvPicPr>
          <p:cNvPr id="10" name="Picture 9">
            <a:extLst>
              <a:ext uri="{FF2B5EF4-FFF2-40B4-BE49-F238E27FC236}">
                <a16:creationId xmlns:a16="http://schemas.microsoft.com/office/drawing/2014/main" id="{D2115BC5-4237-491E-943D-3744F2B894EF}"/>
              </a:ext>
            </a:extLst>
          </p:cNvPr>
          <p:cNvPicPr>
            <a:picLocks noChangeAspect="1"/>
          </p:cNvPicPr>
          <p:nvPr/>
        </p:nvPicPr>
        <p:blipFill>
          <a:blip r:embed="rId9"/>
          <a:stretch>
            <a:fillRect/>
          </a:stretch>
        </p:blipFill>
        <p:spPr>
          <a:xfrm>
            <a:off x="7567505" y="1808918"/>
            <a:ext cx="1011409" cy="1001141"/>
          </a:xfrm>
          <a:prstGeom prst="rect">
            <a:avLst/>
          </a:prstGeom>
        </p:spPr>
      </p:pic>
      <p:pic>
        <p:nvPicPr>
          <p:cNvPr id="11" name="Picture 10">
            <a:extLst>
              <a:ext uri="{FF2B5EF4-FFF2-40B4-BE49-F238E27FC236}">
                <a16:creationId xmlns:a16="http://schemas.microsoft.com/office/drawing/2014/main" id="{93C4000C-5EE5-41E9-8235-18009B6264DA}"/>
              </a:ext>
            </a:extLst>
          </p:cNvPr>
          <p:cNvPicPr>
            <a:picLocks noChangeAspect="1"/>
          </p:cNvPicPr>
          <p:nvPr/>
        </p:nvPicPr>
        <p:blipFill>
          <a:blip r:embed="rId10"/>
          <a:stretch>
            <a:fillRect/>
          </a:stretch>
        </p:blipFill>
        <p:spPr>
          <a:xfrm>
            <a:off x="6322897" y="1572813"/>
            <a:ext cx="1308499" cy="878843"/>
          </a:xfrm>
          <a:prstGeom prst="rect">
            <a:avLst/>
          </a:prstGeom>
        </p:spPr>
      </p:pic>
      <p:pic>
        <p:nvPicPr>
          <p:cNvPr id="13" name="Picture 12">
            <a:extLst>
              <a:ext uri="{FF2B5EF4-FFF2-40B4-BE49-F238E27FC236}">
                <a16:creationId xmlns:a16="http://schemas.microsoft.com/office/drawing/2014/main" id="{46C4669A-FDD1-4ED2-AD06-68AF48F187AC}"/>
              </a:ext>
            </a:extLst>
          </p:cNvPr>
          <p:cNvPicPr>
            <a:picLocks noChangeAspect="1"/>
          </p:cNvPicPr>
          <p:nvPr/>
        </p:nvPicPr>
        <p:blipFill>
          <a:blip r:embed="rId11"/>
          <a:stretch>
            <a:fillRect/>
          </a:stretch>
        </p:blipFill>
        <p:spPr>
          <a:xfrm>
            <a:off x="4513931" y="2313986"/>
            <a:ext cx="1389681" cy="865627"/>
          </a:xfrm>
          <a:prstGeom prst="rect">
            <a:avLst/>
          </a:prstGeom>
        </p:spPr>
      </p:pic>
      <p:pic>
        <p:nvPicPr>
          <p:cNvPr id="14" name="Picture 13">
            <a:extLst>
              <a:ext uri="{FF2B5EF4-FFF2-40B4-BE49-F238E27FC236}">
                <a16:creationId xmlns:a16="http://schemas.microsoft.com/office/drawing/2014/main" id="{2F66D958-DC87-498E-AF0C-12DAFDF27B21}"/>
              </a:ext>
            </a:extLst>
          </p:cNvPr>
          <p:cNvPicPr>
            <a:picLocks noChangeAspect="1"/>
          </p:cNvPicPr>
          <p:nvPr/>
        </p:nvPicPr>
        <p:blipFill>
          <a:blip r:embed="rId12"/>
          <a:stretch>
            <a:fillRect/>
          </a:stretch>
        </p:blipFill>
        <p:spPr>
          <a:xfrm>
            <a:off x="5925494" y="2603919"/>
            <a:ext cx="1385717" cy="959342"/>
          </a:xfrm>
          <a:prstGeom prst="rect">
            <a:avLst/>
          </a:prstGeom>
        </p:spPr>
      </p:pic>
      <p:pic>
        <p:nvPicPr>
          <p:cNvPr id="15" name="Picture 14">
            <a:extLst>
              <a:ext uri="{FF2B5EF4-FFF2-40B4-BE49-F238E27FC236}">
                <a16:creationId xmlns:a16="http://schemas.microsoft.com/office/drawing/2014/main" id="{E1F38CF9-3310-4410-B35C-9D386F5B8D41}"/>
              </a:ext>
            </a:extLst>
          </p:cNvPr>
          <p:cNvPicPr>
            <a:picLocks noChangeAspect="1"/>
          </p:cNvPicPr>
          <p:nvPr/>
        </p:nvPicPr>
        <p:blipFill>
          <a:blip r:embed="rId13"/>
          <a:stretch>
            <a:fillRect/>
          </a:stretch>
        </p:blipFill>
        <p:spPr>
          <a:xfrm>
            <a:off x="4572000" y="3354236"/>
            <a:ext cx="1246408" cy="932427"/>
          </a:xfrm>
          <a:prstGeom prst="rect">
            <a:avLst/>
          </a:prstGeom>
        </p:spPr>
      </p:pic>
      <p:pic>
        <p:nvPicPr>
          <p:cNvPr id="16" name="Picture 15">
            <a:extLst>
              <a:ext uri="{FF2B5EF4-FFF2-40B4-BE49-F238E27FC236}">
                <a16:creationId xmlns:a16="http://schemas.microsoft.com/office/drawing/2014/main" id="{8CB2F7A0-7EF8-481B-A17F-AC3F11CBE3D0}"/>
              </a:ext>
            </a:extLst>
          </p:cNvPr>
          <p:cNvPicPr>
            <a:picLocks noChangeAspect="1"/>
          </p:cNvPicPr>
          <p:nvPr/>
        </p:nvPicPr>
        <p:blipFill>
          <a:blip r:embed="rId14"/>
          <a:stretch>
            <a:fillRect/>
          </a:stretch>
        </p:blipFill>
        <p:spPr>
          <a:xfrm>
            <a:off x="6887670" y="3606598"/>
            <a:ext cx="1180214" cy="858337"/>
          </a:xfrm>
          <a:prstGeom prst="rect">
            <a:avLst/>
          </a:prstGeom>
        </p:spPr>
      </p:pic>
      <p:pic>
        <p:nvPicPr>
          <p:cNvPr id="17" name="Picture 16">
            <a:extLst>
              <a:ext uri="{FF2B5EF4-FFF2-40B4-BE49-F238E27FC236}">
                <a16:creationId xmlns:a16="http://schemas.microsoft.com/office/drawing/2014/main" id="{5DF6CC54-6A6D-4237-8150-015A85786243}"/>
              </a:ext>
            </a:extLst>
          </p:cNvPr>
          <p:cNvPicPr>
            <a:picLocks noChangeAspect="1"/>
          </p:cNvPicPr>
          <p:nvPr/>
        </p:nvPicPr>
        <p:blipFill>
          <a:blip r:embed="rId15"/>
          <a:stretch>
            <a:fillRect/>
          </a:stretch>
        </p:blipFill>
        <p:spPr>
          <a:xfrm>
            <a:off x="5268847" y="1431455"/>
            <a:ext cx="1243190" cy="813945"/>
          </a:xfrm>
          <a:prstGeom prst="rect">
            <a:avLst/>
          </a:prstGeom>
        </p:spPr>
      </p:pic>
      <p:pic>
        <p:nvPicPr>
          <p:cNvPr id="18" name="Picture 17">
            <a:extLst>
              <a:ext uri="{FF2B5EF4-FFF2-40B4-BE49-F238E27FC236}">
                <a16:creationId xmlns:a16="http://schemas.microsoft.com/office/drawing/2014/main" id="{3EC46922-53F2-4928-9445-84ACC11993CA}"/>
              </a:ext>
            </a:extLst>
          </p:cNvPr>
          <p:cNvPicPr>
            <a:picLocks noChangeAspect="1"/>
          </p:cNvPicPr>
          <p:nvPr/>
        </p:nvPicPr>
        <p:blipFill>
          <a:blip r:embed="rId16"/>
          <a:stretch>
            <a:fillRect/>
          </a:stretch>
        </p:blipFill>
        <p:spPr>
          <a:xfrm>
            <a:off x="7523510" y="2793899"/>
            <a:ext cx="1322708" cy="834674"/>
          </a:xfrm>
          <a:prstGeom prst="rect">
            <a:avLst/>
          </a:prstGeom>
        </p:spPr>
      </p:pic>
      <p:sp>
        <p:nvSpPr>
          <p:cNvPr id="12" name="Oval 11">
            <a:extLst>
              <a:ext uri="{FF2B5EF4-FFF2-40B4-BE49-F238E27FC236}">
                <a16:creationId xmlns:a16="http://schemas.microsoft.com/office/drawing/2014/main" id="{CDBCBCA2-FB55-4647-B1BF-DDAD0A2C6B4B}"/>
              </a:ext>
            </a:extLst>
          </p:cNvPr>
          <p:cNvSpPr/>
          <p:nvPr/>
        </p:nvSpPr>
        <p:spPr>
          <a:xfrm>
            <a:off x="314757" y="1345783"/>
            <a:ext cx="3446586" cy="35302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DC0217C-6FF1-4953-92DA-A0F248B83042}"/>
              </a:ext>
            </a:extLst>
          </p:cNvPr>
          <p:cNvSpPr/>
          <p:nvPr/>
        </p:nvSpPr>
        <p:spPr>
          <a:xfrm>
            <a:off x="4211960" y="1124746"/>
            <a:ext cx="4742184" cy="3812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908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sp>
        <p:nvSpPr>
          <p:cNvPr id="4" name="Oval 3">
            <a:extLst>
              <a:ext uri="{FF2B5EF4-FFF2-40B4-BE49-F238E27FC236}">
                <a16:creationId xmlns:a16="http://schemas.microsoft.com/office/drawing/2014/main" id="{750381BA-8BD5-471A-B1BA-2A778F5DB50F}"/>
              </a:ext>
            </a:extLst>
          </p:cNvPr>
          <p:cNvSpPr/>
          <p:nvPr/>
        </p:nvSpPr>
        <p:spPr>
          <a:xfrm>
            <a:off x="899592" y="947358"/>
            <a:ext cx="4464496" cy="33843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A758492-5EDA-440B-9F1E-69F8EF9F1CDB}"/>
              </a:ext>
            </a:extLst>
          </p:cNvPr>
          <p:cNvPicPr>
            <a:picLocks noChangeAspect="1"/>
          </p:cNvPicPr>
          <p:nvPr/>
        </p:nvPicPr>
        <p:blipFill>
          <a:blip r:embed="rId4"/>
          <a:stretch>
            <a:fillRect/>
          </a:stretch>
        </p:blipFill>
        <p:spPr>
          <a:xfrm>
            <a:off x="4039299" y="963991"/>
            <a:ext cx="4493141" cy="3407959"/>
          </a:xfrm>
          <a:prstGeom prst="rect">
            <a:avLst/>
          </a:prstGeom>
        </p:spPr>
      </p:pic>
      <p:sp>
        <p:nvSpPr>
          <p:cNvPr id="9" name="TextBox 8">
            <a:extLst>
              <a:ext uri="{FF2B5EF4-FFF2-40B4-BE49-F238E27FC236}">
                <a16:creationId xmlns:a16="http://schemas.microsoft.com/office/drawing/2014/main" id="{B1F707F8-ED5F-4F13-ABEA-A5B65770E8E4}"/>
              </a:ext>
            </a:extLst>
          </p:cNvPr>
          <p:cNvSpPr txBox="1"/>
          <p:nvPr/>
        </p:nvSpPr>
        <p:spPr>
          <a:xfrm>
            <a:off x="2570099" y="1439189"/>
            <a:ext cx="777766" cy="307777"/>
          </a:xfrm>
          <a:prstGeom prst="rect">
            <a:avLst/>
          </a:prstGeom>
          <a:noFill/>
        </p:spPr>
        <p:txBody>
          <a:bodyPr wrap="square" rtlCol="0">
            <a:spAutoFit/>
          </a:bodyPr>
          <a:lstStyle/>
          <a:p>
            <a:pPr algn="ctr"/>
            <a:r>
              <a:rPr lang="en-GB" sz="1400" dirty="0">
                <a:latin typeface="Comic Sans MS" panose="030F0702030302020204" pitchFamily="66" charset="0"/>
              </a:rPr>
              <a:t>Plants</a:t>
            </a:r>
          </a:p>
        </p:txBody>
      </p:sp>
      <p:sp>
        <p:nvSpPr>
          <p:cNvPr id="10" name="TextBox 9">
            <a:extLst>
              <a:ext uri="{FF2B5EF4-FFF2-40B4-BE49-F238E27FC236}">
                <a16:creationId xmlns:a16="http://schemas.microsoft.com/office/drawing/2014/main" id="{E329329E-762B-4069-9D06-A4775D0755AF}"/>
              </a:ext>
            </a:extLst>
          </p:cNvPr>
          <p:cNvSpPr txBox="1"/>
          <p:nvPr/>
        </p:nvSpPr>
        <p:spPr>
          <a:xfrm>
            <a:off x="5436096" y="1364291"/>
            <a:ext cx="1886926" cy="307777"/>
          </a:xfrm>
          <a:prstGeom prst="rect">
            <a:avLst/>
          </a:prstGeom>
          <a:noFill/>
        </p:spPr>
        <p:txBody>
          <a:bodyPr wrap="square" rtlCol="0">
            <a:spAutoFit/>
          </a:bodyPr>
          <a:lstStyle/>
          <a:p>
            <a:pPr algn="ctr"/>
            <a:r>
              <a:rPr lang="en-GB" sz="1400" dirty="0">
                <a:latin typeface="Comic Sans MS" panose="030F0702030302020204" pitchFamily="66" charset="0"/>
              </a:rPr>
              <a:t>Lives in water</a:t>
            </a:r>
          </a:p>
        </p:txBody>
      </p:sp>
      <p:pic>
        <p:nvPicPr>
          <p:cNvPr id="11" name="Picture 10">
            <a:extLst>
              <a:ext uri="{FF2B5EF4-FFF2-40B4-BE49-F238E27FC236}">
                <a16:creationId xmlns:a16="http://schemas.microsoft.com/office/drawing/2014/main" id="{933024E3-9D58-417A-9007-97C2A84E4621}"/>
              </a:ext>
            </a:extLst>
          </p:cNvPr>
          <p:cNvPicPr>
            <a:picLocks noChangeAspect="1"/>
          </p:cNvPicPr>
          <p:nvPr/>
        </p:nvPicPr>
        <p:blipFill>
          <a:blip r:embed="rId5"/>
          <a:stretch>
            <a:fillRect/>
          </a:stretch>
        </p:blipFill>
        <p:spPr>
          <a:xfrm>
            <a:off x="1403648" y="2004978"/>
            <a:ext cx="626165" cy="781595"/>
          </a:xfrm>
          <a:prstGeom prst="rect">
            <a:avLst/>
          </a:prstGeom>
        </p:spPr>
      </p:pic>
      <p:pic>
        <p:nvPicPr>
          <p:cNvPr id="12" name="Picture 11">
            <a:extLst>
              <a:ext uri="{FF2B5EF4-FFF2-40B4-BE49-F238E27FC236}">
                <a16:creationId xmlns:a16="http://schemas.microsoft.com/office/drawing/2014/main" id="{B1EF4976-9E24-4B74-8873-8E9A3C062D27}"/>
              </a:ext>
            </a:extLst>
          </p:cNvPr>
          <p:cNvPicPr>
            <a:picLocks noChangeAspect="1"/>
          </p:cNvPicPr>
          <p:nvPr/>
        </p:nvPicPr>
        <p:blipFill>
          <a:blip r:embed="rId6"/>
          <a:stretch>
            <a:fillRect/>
          </a:stretch>
        </p:blipFill>
        <p:spPr>
          <a:xfrm>
            <a:off x="2514954" y="2039581"/>
            <a:ext cx="582053" cy="1015497"/>
          </a:xfrm>
          <a:prstGeom prst="rect">
            <a:avLst/>
          </a:prstGeom>
        </p:spPr>
      </p:pic>
      <p:pic>
        <p:nvPicPr>
          <p:cNvPr id="13" name="Picture 12">
            <a:extLst>
              <a:ext uri="{FF2B5EF4-FFF2-40B4-BE49-F238E27FC236}">
                <a16:creationId xmlns:a16="http://schemas.microsoft.com/office/drawing/2014/main" id="{17C2B2DF-AFA8-4C23-AB9B-048BE4267E77}"/>
              </a:ext>
            </a:extLst>
          </p:cNvPr>
          <p:cNvPicPr>
            <a:picLocks noChangeAspect="1"/>
          </p:cNvPicPr>
          <p:nvPr/>
        </p:nvPicPr>
        <p:blipFill>
          <a:blip r:embed="rId7"/>
          <a:stretch>
            <a:fillRect/>
          </a:stretch>
        </p:blipFill>
        <p:spPr>
          <a:xfrm>
            <a:off x="2999349" y="3279252"/>
            <a:ext cx="924579" cy="628552"/>
          </a:xfrm>
          <a:prstGeom prst="rect">
            <a:avLst/>
          </a:prstGeom>
        </p:spPr>
      </p:pic>
      <p:pic>
        <p:nvPicPr>
          <p:cNvPr id="14" name="Picture 13">
            <a:extLst>
              <a:ext uri="{FF2B5EF4-FFF2-40B4-BE49-F238E27FC236}">
                <a16:creationId xmlns:a16="http://schemas.microsoft.com/office/drawing/2014/main" id="{BA24EFC3-D1F3-47E7-9E6A-561460659BA2}"/>
              </a:ext>
            </a:extLst>
          </p:cNvPr>
          <p:cNvPicPr>
            <a:picLocks noChangeAspect="1"/>
          </p:cNvPicPr>
          <p:nvPr/>
        </p:nvPicPr>
        <p:blipFill>
          <a:blip r:embed="rId8"/>
          <a:stretch>
            <a:fillRect/>
          </a:stretch>
        </p:blipFill>
        <p:spPr>
          <a:xfrm>
            <a:off x="5479459" y="1785842"/>
            <a:ext cx="1038777" cy="723025"/>
          </a:xfrm>
          <a:prstGeom prst="rect">
            <a:avLst/>
          </a:prstGeom>
        </p:spPr>
      </p:pic>
      <p:pic>
        <p:nvPicPr>
          <p:cNvPr id="15" name="Picture 14">
            <a:extLst>
              <a:ext uri="{FF2B5EF4-FFF2-40B4-BE49-F238E27FC236}">
                <a16:creationId xmlns:a16="http://schemas.microsoft.com/office/drawing/2014/main" id="{9814D021-57AE-4571-9ABE-19FD6087F168}"/>
              </a:ext>
            </a:extLst>
          </p:cNvPr>
          <p:cNvPicPr>
            <a:picLocks noChangeAspect="1"/>
          </p:cNvPicPr>
          <p:nvPr/>
        </p:nvPicPr>
        <p:blipFill>
          <a:blip r:embed="rId9"/>
          <a:stretch>
            <a:fillRect/>
          </a:stretch>
        </p:blipFill>
        <p:spPr>
          <a:xfrm>
            <a:off x="5409933" y="3459675"/>
            <a:ext cx="1060437" cy="723025"/>
          </a:xfrm>
          <a:prstGeom prst="rect">
            <a:avLst/>
          </a:prstGeom>
        </p:spPr>
      </p:pic>
      <p:pic>
        <p:nvPicPr>
          <p:cNvPr id="16" name="Picture 15">
            <a:extLst>
              <a:ext uri="{FF2B5EF4-FFF2-40B4-BE49-F238E27FC236}">
                <a16:creationId xmlns:a16="http://schemas.microsoft.com/office/drawing/2014/main" id="{953F29BF-AD8A-47E0-9F5C-CA748070DCAF}"/>
              </a:ext>
            </a:extLst>
          </p:cNvPr>
          <p:cNvPicPr>
            <a:picLocks noChangeAspect="1"/>
          </p:cNvPicPr>
          <p:nvPr/>
        </p:nvPicPr>
        <p:blipFill>
          <a:blip r:embed="rId10"/>
          <a:stretch>
            <a:fillRect/>
          </a:stretch>
        </p:blipFill>
        <p:spPr>
          <a:xfrm>
            <a:off x="6864811" y="1683681"/>
            <a:ext cx="1060437" cy="723025"/>
          </a:xfrm>
          <a:prstGeom prst="rect">
            <a:avLst/>
          </a:prstGeom>
        </p:spPr>
      </p:pic>
      <p:pic>
        <p:nvPicPr>
          <p:cNvPr id="17" name="Picture 16">
            <a:extLst>
              <a:ext uri="{FF2B5EF4-FFF2-40B4-BE49-F238E27FC236}">
                <a16:creationId xmlns:a16="http://schemas.microsoft.com/office/drawing/2014/main" id="{1C8760DE-607E-4604-BB55-7DFD3C80C72A}"/>
              </a:ext>
            </a:extLst>
          </p:cNvPr>
          <p:cNvPicPr>
            <a:picLocks noChangeAspect="1"/>
          </p:cNvPicPr>
          <p:nvPr/>
        </p:nvPicPr>
        <p:blipFill>
          <a:blip r:embed="rId11"/>
          <a:stretch>
            <a:fillRect/>
          </a:stretch>
        </p:blipFill>
        <p:spPr>
          <a:xfrm>
            <a:off x="5979838" y="2555983"/>
            <a:ext cx="860413" cy="810860"/>
          </a:xfrm>
          <a:prstGeom prst="rect">
            <a:avLst/>
          </a:prstGeom>
        </p:spPr>
      </p:pic>
      <p:pic>
        <p:nvPicPr>
          <p:cNvPr id="18" name="Picture 17">
            <a:extLst>
              <a:ext uri="{FF2B5EF4-FFF2-40B4-BE49-F238E27FC236}">
                <a16:creationId xmlns:a16="http://schemas.microsoft.com/office/drawing/2014/main" id="{62F86E21-D7D1-4BCE-8C0B-7CE63AABB2C1}"/>
              </a:ext>
            </a:extLst>
          </p:cNvPr>
          <p:cNvPicPr>
            <a:picLocks noChangeAspect="1"/>
          </p:cNvPicPr>
          <p:nvPr/>
        </p:nvPicPr>
        <p:blipFill>
          <a:blip r:embed="rId12"/>
          <a:stretch>
            <a:fillRect/>
          </a:stretch>
        </p:blipFill>
        <p:spPr>
          <a:xfrm>
            <a:off x="7087808" y="2842965"/>
            <a:ext cx="1000751" cy="750563"/>
          </a:xfrm>
          <a:prstGeom prst="rect">
            <a:avLst/>
          </a:prstGeom>
        </p:spPr>
      </p:pic>
      <p:pic>
        <p:nvPicPr>
          <p:cNvPr id="19" name="Picture 18">
            <a:extLst>
              <a:ext uri="{FF2B5EF4-FFF2-40B4-BE49-F238E27FC236}">
                <a16:creationId xmlns:a16="http://schemas.microsoft.com/office/drawing/2014/main" id="{A67BF499-0E92-4B7E-9BA0-1A032AF73482}"/>
              </a:ext>
            </a:extLst>
          </p:cNvPr>
          <p:cNvPicPr>
            <a:picLocks noChangeAspect="1"/>
          </p:cNvPicPr>
          <p:nvPr/>
        </p:nvPicPr>
        <p:blipFill>
          <a:blip r:embed="rId13"/>
          <a:stretch>
            <a:fillRect/>
          </a:stretch>
        </p:blipFill>
        <p:spPr>
          <a:xfrm rot="20798807">
            <a:off x="4155472" y="2717925"/>
            <a:ext cx="1039528" cy="628552"/>
          </a:xfrm>
          <a:prstGeom prst="rect">
            <a:avLst/>
          </a:prstGeom>
        </p:spPr>
      </p:pic>
      <p:pic>
        <p:nvPicPr>
          <p:cNvPr id="20" name="Picture 19">
            <a:extLst>
              <a:ext uri="{FF2B5EF4-FFF2-40B4-BE49-F238E27FC236}">
                <a16:creationId xmlns:a16="http://schemas.microsoft.com/office/drawing/2014/main" id="{EACFD13B-055B-43AD-945E-DB2F4294CF4E}"/>
              </a:ext>
            </a:extLst>
          </p:cNvPr>
          <p:cNvPicPr>
            <a:picLocks noChangeAspect="1"/>
          </p:cNvPicPr>
          <p:nvPr/>
        </p:nvPicPr>
        <p:blipFill>
          <a:blip r:embed="rId14"/>
          <a:stretch>
            <a:fillRect/>
          </a:stretch>
        </p:blipFill>
        <p:spPr>
          <a:xfrm rot="987999">
            <a:off x="4189742" y="1860008"/>
            <a:ext cx="999331" cy="666220"/>
          </a:xfrm>
          <a:prstGeom prst="rect">
            <a:avLst/>
          </a:prstGeom>
        </p:spPr>
      </p:pic>
      <p:sp>
        <p:nvSpPr>
          <p:cNvPr id="21" name="TextBox 20">
            <a:extLst>
              <a:ext uri="{FF2B5EF4-FFF2-40B4-BE49-F238E27FC236}">
                <a16:creationId xmlns:a16="http://schemas.microsoft.com/office/drawing/2014/main" id="{0D716619-93BE-462C-8DEE-B63DD73D275E}"/>
              </a:ext>
            </a:extLst>
          </p:cNvPr>
          <p:cNvSpPr txBox="1"/>
          <p:nvPr/>
        </p:nvSpPr>
        <p:spPr>
          <a:xfrm>
            <a:off x="1115616" y="248054"/>
            <a:ext cx="7272808" cy="646331"/>
          </a:xfrm>
          <a:prstGeom prst="rect">
            <a:avLst/>
          </a:prstGeom>
          <a:noFill/>
        </p:spPr>
        <p:txBody>
          <a:bodyPr wrap="square" rtlCol="0">
            <a:spAutoFit/>
          </a:bodyPr>
          <a:lstStyle/>
          <a:p>
            <a:r>
              <a:rPr lang="en-GB" dirty="0">
                <a:latin typeface="Comic Sans MS" panose="030F0702030302020204" pitchFamily="66" charset="0"/>
              </a:rPr>
              <a:t>These living things have been sorted into two groups: plants and those living in water.  Where does a water lily or seaweed go? </a:t>
            </a:r>
          </a:p>
        </p:txBody>
      </p:sp>
    </p:spTree>
    <p:extLst>
      <p:ext uri="{BB962C8B-B14F-4D97-AF65-F5344CB8AC3E}">
        <p14:creationId xmlns:p14="http://schemas.microsoft.com/office/powerpoint/2010/main" val="27737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graphicFrame>
        <p:nvGraphicFramePr>
          <p:cNvPr id="4" name="Table 4">
            <a:extLst>
              <a:ext uri="{FF2B5EF4-FFF2-40B4-BE49-F238E27FC236}">
                <a16:creationId xmlns:a16="http://schemas.microsoft.com/office/drawing/2014/main" id="{562CE063-B8DC-492A-B0F4-2751946FF543}"/>
              </a:ext>
            </a:extLst>
          </p:cNvPr>
          <p:cNvGraphicFramePr>
            <a:graphicFrameLocks noGrp="1"/>
          </p:cNvGraphicFramePr>
          <p:nvPr>
            <p:extLst>
              <p:ext uri="{D42A27DB-BD31-4B8C-83A1-F6EECF244321}">
                <p14:modId xmlns:p14="http://schemas.microsoft.com/office/powerpoint/2010/main" val="2406467739"/>
              </p:ext>
            </p:extLst>
          </p:nvPr>
        </p:nvGraphicFramePr>
        <p:xfrm>
          <a:off x="2015716" y="1454133"/>
          <a:ext cx="5472608" cy="3030968"/>
        </p:xfrm>
        <a:graphic>
          <a:graphicData uri="http://schemas.openxmlformats.org/drawingml/2006/table">
            <a:tbl>
              <a:tblPr firstRow="1" bandRow="1">
                <a:tableStyleId>{5C22544A-7EE6-4342-B048-85BDC9FD1C3A}</a:tableStyleId>
              </a:tblPr>
              <a:tblGrid>
                <a:gridCol w="905020">
                  <a:extLst>
                    <a:ext uri="{9D8B030D-6E8A-4147-A177-3AD203B41FA5}">
                      <a16:colId xmlns:a16="http://schemas.microsoft.com/office/drawing/2014/main" val="2408305712"/>
                    </a:ext>
                  </a:extLst>
                </a:gridCol>
                <a:gridCol w="2283794">
                  <a:extLst>
                    <a:ext uri="{9D8B030D-6E8A-4147-A177-3AD203B41FA5}">
                      <a16:colId xmlns:a16="http://schemas.microsoft.com/office/drawing/2014/main" val="1746230928"/>
                    </a:ext>
                  </a:extLst>
                </a:gridCol>
                <a:gridCol w="2283794">
                  <a:extLst>
                    <a:ext uri="{9D8B030D-6E8A-4147-A177-3AD203B41FA5}">
                      <a16:colId xmlns:a16="http://schemas.microsoft.com/office/drawing/2014/main" val="799930395"/>
                    </a:ext>
                  </a:extLst>
                </a:gridCol>
              </a:tblGrid>
              <a:tr h="504056">
                <a:tc>
                  <a:txBody>
                    <a:bodyPr/>
                    <a:lstStyle/>
                    <a:p>
                      <a:endParaRPr lang="en-GB" dirty="0"/>
                    </a:p>
                  </a:txBody>
                  <a:tcPr/>
                </a:tc>
                <a:tc>
                  <a:txBody>
                    <a:bodyPr/>
                    <a:lstStyle/>
                    <a:p>
                      <a:r>
                        <a:rPr lang="en-GB" dirty="0">
                          <a:latin typeface="Comic Sans MS" panose="030F0702030302020204" pitchFamily="66" charset="0"/>
                        </a:rPr>
                        <a:t> Lives in water</a:t>
                      </a:r>
                    </a:p>
                  </a:txBody>
                  <a:tcPr/>
                </a:tc>
                <a:tc>
                  <a:txBody>
                    <a:bodyPr/>
                    <a:lstStyle/>
                    <a:p>
                      <a:r>
                        <a:rPr lang="en-GB" dirty="0">
                          <a:latin typeface="Comic Sans MS" panose="030F0702030302020204" pitchFamily="66" charset="0"/>
                        </a:rPr>
                        <a:t>Lives on land</a:t>
                      </a:r>
                    </a:p>
                  </a:txBody>
                  <a:tcPr/>
                </a:tc>
                <a:extLst>
                  <a:ext uri="{0D108BD9-81ED-4DB2-BD59-A6C34878D82A}">
                    <a16:rowId xmlns:a16="http://schemas.microsoft.com/office/drawing/2014/main" val="359465521"/>
                  </a:ext>
                </a:extLst>
              </a:tr>
              <a:tr h="1263456">
                <a:tc>
                  <a:txBody>
                    <a:bodyPr/>
                    <a:lstStyle/>
                    <a:p>
                      <a:r>
                        <a:rPr lang="en-GB" dirty="0">
                          <a:latin typeface="Comic Sans MS" panose="030F0702030302020204" pitchFamily="66" charset="0"/>
                        </a:rPr>
                        <a:t>Has wings</a:t>
                      </a:r>
                    </a:p>
                  </a:txBody>
                  <a:tcPr/>
                </a:tc>
                <a:tc>
                  <a:txBody>
                    <a:bodyPr/>
                    <a:lstStyle/>
                    <a:p>
                      <a:r>
                        <a:rPr lang="en-GB" dirty="0">
                          <a:latin typeface="Comic Sans MS" panose="030F0702030302020204" pitchFamily="66" charset="0"/>
                        </a:rPr>
                        <a:t>Flying fish</a:t>
                      </a:r>
                    </a:p>
                    <a:p>
                      <a:r>
                        <a:rPr lang="en-GB" dirty="0">
                          <a:latin typeface="Comic Sans MS" panose="030F0702030302020204" pitchFamily="66" charset="0"/>
                        </a:rPr>
                        <a:t>Manta ray</a:t>
                      </a:r>
                    </a:p>
                    <a:p>
                      <a:endParaRPr lang="en-GB" dirty="0">
                        <a:latin typeface="Comic Sans MS" panose="030F0702030302020204" pitchFamily="66" charset="0"/>
                      </a:endParaRPr>
                    </a:p>
                    <a:p>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Robin</a:t>
                      </a:r>
                    </a:p>
                    <a:p>
                      <a:r>
                        <a:rPr lang="en-GB" dirty="0">
                          <a:latin typeface="Comic Sans MS" panose="030F0702030302020204" pitchFamily="66" charset="0"/>
                        </a:rPr>
                        <a:t>Ostrich</a:t>
                      </a:r>
                    </a:p>
                  </a:txBody>
                  <a:tcPr/>
                </a:tc>
                <a:extLst>
                  <a:ext uri="{0D108BD9-81ED-4DB2-BD59-A6C34878D82A}">
                    <a16:rowId xmlns:a16="http://schemas.microsoft.com/office/drawing/2014/main" val="1477999697"/>
                  </a:ext>
                </a:extLst>
              </a:tr>
              <a:tr h="1263456">
                <a:tc>
                  <a:txBody>
                    <a:bodyPr/>
                    <a:lstStyle/>
                    <a:p>
                      <a:r>
                        <a:rPr lang="en-GB" dirty="0">
                          <a:latin typeface="Comic Sans MS" panose="030F0702030302020204" pitchFamily="66" charset="0"/>
                        </a:rPr>
                        <a:t>Does not have wings </a:t>
                      </a:r>
                    </a:p>
                  </a:txBody>
                  <a:tcPr/>
                </a:tc>
                <a:tc>
                  <a:txBody>
                    <a:bodyPr/>
                    <a:lstStyle/>
                    <a:p>
                      <a:r>
                        <a:rPr lang="en-GB" dirty="0">
                          <a:latin typeface="Comic Sans MS" panose="030F0702030302020204" pitchFamily="66" charset="0"/>
                        </a:rPr>
                        <a:t>Crab</a:t>
                      </a:r>
                    </a:p>
                    <a:p>
                      <a:r>
                        <a:rPr lang="en-GB" dirty="0">
                          <a:latin typeface="Comic Sans MS" panose="030F0702030302020204" pitchFamily="66" charset="0"/>
                        </a:rPr>
                        <a:t>Whale</a:t>
                      </a:r>
                    </a:p>
                    <a:p>
                      <a:endParaRPr lang="en-GB" dirty="0">
                        <a:latin typeface="Comic Sans MS" panose="030F0702030302020204" pitchFamily="66" charset="0"/>
                      </a:endParaRPr>
                    </a:p>
                    <a:p>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Deer</a:t>
                      </a:r>
                    </a:p>
                    <a:p>
                      <a:r>
                        <a:rPr lang="en-GB" dirty="0">
                          <a:latin typeface="Comic Sans MS" panose="030F0702030302020204" pitchFamily="66" charset="0"/>
                        </a:rPr>
                        <a:t>Earthworm</a:t>
                      </a:r>
                    </a:p>
                  </a:txBody>
                  <a:tcPr/>
                </a:tc>
                <a:extLst>
                  <a:ext uri="{0D108BD9-81ED-4DB2-BD59-A6C34878D82A}">
                    <a16:rowId xmlns:a16="http://schemas.microsoft.com/office/drawing/2014/main" val="964059668"/>
                  </a:ext>
                </a:extLst>
              </a:tr>
            </a:tbl>
          </a:graphicData>
        </a:graphic>
      </p:graphicFrame>
      <p:sp>
        <p:nvSpPr>
          <p:cNvPr id="7" name="TextBox 6">
            <a:extLst>
              <a:ext uri="{FF2B5EF4-FFF2-40B4-BE49-F238E27FC236}">
                <a16:creationId xmlns:a16="http://schemas.microsoft.com/office/drawing/2014/main" id="{4082997B-88BA-4B59-AECA-4FF245A57D73}"/>
              </a:ext>
            </a:extLst>
          </p:cNvPr>
          <p:cNvSpPr txBox="1"/>
          <p:nvPr/>
        </p:nvSpPr>
        <p:spPr>
          <a:xfrm>
            <a:off x="1217847" y="239650"/>
            <a:ext cx="6768752" cy="923330"/>
          </a:xfrm>
          <a:prstGeom prst="rect">
            <a:avLst/>
          </a:prstGeom>
          <a:noFill/>
        </p:spPr>
        <p:txBody>
          <a:bodyPr wrap="square">
            <a:spAutoFit/>
          </a:bodyPr>
          <a:lstStyle/>
          <a:p>
            <a:r>
              <a:rPr lang="en-GB" dirty="0">
                <a:latin typeface="Comic Sans MS" panose="030F0702030302020204" pitchFamily="66" charset="0"/>
              </a:rPr>
              <a:t>These living things have been sorted into four groups. Ask the children if they can add a plant to the diagram. What about seaweed or a daisy?</a:t>
            </a:r>
          </a:p>
        </p:txBody>
      </p:sp>
      <p:sp>
        <p:nvSpPr>
          <p:cNvPr id="9" name="TextBox 8">
            <a:extLst>
              <a:ext uri="{FF2B5EF4-FFF2-40B4-BE49-F238E27FC236}">
                <a16:creationId xmlns:a16="http://schemas.microsoft.com/office/drawing/2014/main" id="{205929F5-6B93-4BBD-9C78-F5D3A47FA2CD}"/>
              </a:ext>
            </a:extLst>
          </p:cNvPr>
          <p:cNvSpPr txBox="1"/>
          <p:nvPr/>
        </p:nvSpPr>
        <p:spPr>
          <a:xfrm>
            <a:off x="2902885" y="3825258"/>
            <a:ext cx="1152128"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Seaweed</a:t>
            </a:r>
          </a:p>
        </p:txBody>
      </p:sp>
      <p:sp>
        <p:nvSpPr>
          <p:cNvPr id="13" name="TextBox 12">
            <a:extLst>
              <a:ext uri="{FF2B5EF4-FFF2-40B4-BE49-F238E27FC236}">
                <a16:creationId xmlns:a16="http://schemas.microsoft.com/office/drawing/2014/main" id="{2C49350A-1F2B-4865-94F4-9A088F2617A8}"/>
              </a:ext>
            </a:extLst>
          </p:cNvPr>
          <p:cNvSpPr txBox="1"/>
          <p:nvPr/>
        </p:nvSpPr>
        <p:spPr>
          <a:xfrm>
            <a:off x="5220073" y="3825258"/>
            <a:ext cx="1103192"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Daisy</a:t>
            </a:r>
          </a:p>
        </p:txBody>
      </p:sp>
    </p:spTree>
    <p:extLst>
      <p:ext uri="{BB962C8B-B14F-4D97-AF65-F5344CB8AC3E}">
        <p14:creationId xmlns:p14="http://schemas.microsoft.com/office/powerpoint/2010/main" val="143325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sp>
        <p:nvSpPr>
          <p:cNvPr id="4" name="TextBox 3">
            <a:extLst>
              <a:ext uri="{FF2B5EF4-FFF2-40B4-BE49-F238E27FC236}">
                <a16:creationId xmlns:a16="http://schemas.microsoft.com/office/drawing/2014/main" id="{13F5AF2B-9DC0-4DAD-8F69-48E7CBE920EE}"/>
              </a:ext>
            </a:extLst>
          </p:cNvPr>
          <p:cNvSpPr txBox="1"/>
          <p:nvPr/>
        </p:nvSpPr>
        <p:spPr>
          <a:xfrm>
            <a:off x="683568" y="274543"/>
            <a:ext cx="8003232" cy="4801314"/>
          </a:xfrm>
          <a:prstGeom prst="rect">
            <a:avLst/>
          </a:prstGeom>
          <a:noFill/>
        </p:spPr>
        <p:txBody>
          <a:bodyPr wrap="square" rtlCol="0">
            <a:spAutoFit/>
          </a:bodyPr>
          <a:lstStyle/>
          <a:p>
            <a:r>
              <a:rPr lang="en-GB" dirty="0">
                <a:latin typeface="Comic Sans MS" panose="030F0702030302020204" pitchFamily="66" charset="0"/>
              </a:rPr>
              <a:t>In order to sort living things into groups, we use questions. These questions are called criteria (a rule used to decide something).</a:t>
            </a:r>
          </a:p>
          <a:p>
            <a:endParaRPr lang="en-GB" dirty="0">
              <a:latin typeface="Comic Sans MS" panose="030F0702030302020204" pitchFamily="66" charset="0"/>
            </a:endParaRPr>
          </a:p>
          <a:p>
            <a:r>
              <a:rPr lang="en-GB" dirty="0">
                <a:latin typeface="Comic Sans MS" panose="030F0702030302020204" pitchFamily="66" charset="0"/>
              </a:rPr>
              <a:t>In the above examples the following criteria were used to decide on the groups:</a:t>
            </a:r>
          </a:p>
          <a:p>
            <a:endParaRPr lang="en-GB" dirty="0">
              <a:latin typeface="Comic Sans MS" panose="030F0702030302020204" pitchFamily="66" charset="0"/>
            </a:endParaRPr>
          </a:p>
          <a:p>
            <a:r>
              <a:rPr lang="en-GB" dirty="0">
                <a:latin typeface="Comic Sans MS" panose="030F0702030302020204" pitchFamily="66" charset="0"/>
              </a:rPr>
              <a:t>Plant or animal</a:t>
            </a:r>
          </a:p>
          <a:p>
            <a:endParaRPr lang="en-GB" dirty="0">
              <a:latin typeface="Comic Sans MS" panose="030F0702030302020204" pitchFamily="66" charset="0"/>
            </a:endParaRPr>
          </a:p>
          <a:p>
            <a:r>
              <a:rPr lang="en-GB" dirty="0">
                <a:latin typeface="Comic Sans MS" panose="030F0702030302020204" pitchFamily="66" charset="0"/>
              </a:rPr>
              <a:t>Lives in water or does not live in water</a:t>
            </a:r>
          </a:p>
          <a:p>
            <a:endParaRPr lang="en-GB" dirty="0">
              <a:latin typeface="Comic Sans MS" panose="030F0702030302020204" pitchFamily="66" charset="0"/>
            </a:endParaRPr>
          </a:p>
          <a:p>
            <a:r>
              <a:rPr lang="en-GB" dirty="0">
                <a:latin typeface="Comic Sans MS" panose="030F0702030302020204" pitchFamily="66" charset="0"/>
              </a:rPr>
              <a:t>Has wings or does not have wings</a:t>
            </a:r>
          </a:p>
          <a:p>
            <a:endParaRPr lang="en-GB" dirty="0">
              <a:latin typeface="Comic Sans MS" panose="030F0702030302020204" pitchFamily="66" charset="0"/>
            </a:endParaRPr>
          </a:p>
          <a:p>
            <a:r>
              <a:rPr lang="en-GB" dirty="0">
                <a:latin typeface="Comic Sans MS" panose="030F0702030302020204" pitchFamily="66" charset="0"/>
              </a:rPr>
              <a:t>Lives on land or does not live </a:t>
            </a:r>
            <a:r>
              <a:rPr lang="en-GB">
                <a:latin typeface="Comic Sans MS" panose="030F0702030302020204" pitchFamily="66" charset="0"/>
              </a:rPr>
              <a:t>on land</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sort a selection of animals and plants into as many groups as possible by deciding on the criteria. Can they sort a selection of plants and animals into three groups for example? </a:t>
            </a:r>
          </a:p>
        </p:txBody>
      </p:sp>
    </p:spTree>
    <p:extLst>
      <p:ext uri="{BB962C8B-B14F-4D97-AF65-F5344CB8AC3E}">
        <p14:creationId xmlns:p14="http://schemas.microsoft.com/office/powerpoint/2010/main" val="674994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sp>
        <p:nvSpPr>
          <p:cNvPr id="8" name="TextBox 7">
            <a:extLst>
              <a:ext uri="{FF2B5EF4-FFF2-40B4-BE49-F238E27FC236}">
                <a16:creationId xmlns:a16="http://schemas.microsoft.com/office/drawing/2014/main" id="{6AA425CC-2D50-0697-64F7-7ADCE6CB7945}"/>
              </a:ext>
            </a:extLst>
          </p:cNvPr>
          <p:cNvSpPr txBox="1"/>
          <p:nvPr/>
        </p:nvSpPr>
        <p:spPr>
          <a:xfrm>
            <a:off x="457200" y="205979"/>
            <a:ext cx="8291264" cy="47705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General resources:</a:t>
            </a:r>
          </a:p>
          <a:p>
            <a:pPr marL="0" indent="0" algn="just">
              <a:buNone/>
            </a:pPr>
            <a:endParaRPr lang="en-GB" sz="2000" dirty="0">
              <a:latin typeface="Comic Sans MS" panose="030F0702030302020204" pitchFamily="66" charset="0"/>
            </a:endParaRPr>
          </a:p>
          <a:p>
            <a:pPr marL="0" indent="0" algn="just">
              <a:buNone/>
            </a:pPr>
            <a:r>
              <a:rPr lang="en-GB" sz="1600" dirty="0">
                <a:latin typeface="Comic Sans MS" panose="030F0702030302020204" pitchFamily="66" charset="0"/>
              </a:rPr>
              <a:t>Aberdeenshire Council Ranger Service Biodiversity Education Pack</a:t>
            </a:r>
          </a:p>
          <a:p>
            <a:pPr marL="0" indent="0">
              <a:buNone/>
            </a:pPr>
            <a:r>
              <a:rPr lang="en-GB" sz="1600" dirty="0">
                <a:latin typeface="Comic Sans MS" panose="030F0702030302020204" pitchFamily="66" charset="0"/>
                <a:hlinkClick r:id="" action="ppaction://noaction"/>
              </a:rPr>
              <a:t>Biodiversity Education Interactive Pack - March2022 with video link.pdf (sharepoint.com)</a:t>
            </a:r>
            <a:endParaRPr lang="en-GB" sz="1600" dirty="0">
              <a:latin typeface="Comic Sans MS" panose="030F0702030302020204" pitchFamily="66" charset="0"/>
            </a:endParaRPr>
          </a:p>
          <a:p>
            <a:pPr marL="0" indent="0">
              <a:buNone/>
            </a:pPr>
            <a:endParaRPr lang="en-GB" sz="1600" dirty="0">
              <a:latin typeface="Comic Sans MS" panose="030F0702030302020204" pitchFamily="66" charset="0"/>
            </a:endParaRPr>
          </a:p>
          <a:p>
            <a:pPr marL="0" indent="0">
              <a:buNone/>
            </a:pPr>
            <a:r>
              <a:rPr lang="en-GB" sz="1600" b="1" dirty="0">
                <a:latin typeface="Comic Sans MS" panose="030F0702030302020204" pitchFamily="66" charset="0"/>
              </a:rPr>
              <a:t>Book suggestions:</a:t>
            </a:r>
          </a:p>
          <a:p>
            <a:pPr marL="0" indent="0">
              <a:buNone/>
            </a:pPr>
            <a:endParaRPr lang="en-GB" sz="1600" b="1" dirty="0">
              <a:latin typeface="Comic Sans MS" panose="030F0702030302020204" pitchFamily="66" charset="0"/>
            </a:endParaRPr>
          </a:p>
          <a:p>
            <a:pPr marL="285750" indent="-285750">
              <a:buFont typeface="Arial" panose="020B0604020202020204" pitchFamily="34" charset="0"/>
              <a:buChar char="•"/>
            </a:pPr>
            <a:r>
              <a:rPr lang="en-GB" sz="1400" b="1" dirty="0">
                <a:latin typeface="Comic Sans MS" panose="030F0702030302020204" pitchFamily="66" charset="0"/>
              </a:rPr>
              <a:t>Living Things and Non-living Things: A Compare and Contrast Book (</a:t>
            </a:r>
            <a:r>
              <a:rPr lang="en-GB" sz="1400" b="1" dirty="0" err="1">
                <a:latin typeface="Comic Sans MS" panose="030F0702030302020204" pitchFamily="66" charset="0"/>
              </a:rPr>
              <a:t>Arbordale</a:t>
            </a:r>
            <a:r>
              <a:rPr lang="en-GB" sz="1400" b="1" dirty="0">
                <a:latin typeface="Comic Sans MS" panose="030F0702030302020204" pitchFamily="66" charset="0"/>
              </a:rPr>
              <a:t> Collection) by Kevin Kurtz (Sept. 2017) </a:t>
            </a:r>
          </a:p>
          <a:p>
            <a:r>
              <a:rPr lang="en-GB" sz="1400" i="1" dirty="0">
                <a:solidFill>
                  <a:srgbClr val="0F1111"/>
                </a:solidFill>
                <a:latin typeface="Comic Sans MS" panose="030F0702030302020204" pitchFamily="66" charset="0"/>
              </a:rPr>
              <a:t>    Some </a:t>
            </a:r>
            <a:r>
              <a:rPr lang="en-GB" sz="1400" i="1" dirty="0">
                <a:solidFill>
                  <a:srgbClr val="0F1111"/>
                </a:solidFill>
                <a:effectLst/>
                <a:latin typeface="Comic Sans MS" panose="030F0702030302020204" pitchFamily="66" charset="0"/>
              </a:rPr>
              <a:t>thought-provoking questions posed to help readers determine if things are living or non-</a:t>
            </a:r>
          </a:p>
          <a:p>
            <a:r>
              <a:rPr lang="en-GB" sz="1400" i="1" dirty="0">
                <a:solidFill>
                  <a:srgbClr val="0F1111"/>
                </a:solidFill>
                <a:latin typeface="Comic Sans MS" panose="030F0702030302020204" pitchFamily="66" charset="0"/>
              </a:rPr>
              <a:t>    </a:t>
            </a:r>
            <a:r>
              <a:rPr lang="en-GB" sz="1400" i="1" dirty="0">
                <a:solidFill>
                  <a:srgbClr val="0F1111"/>
                </a:solidFill>
                <a:effectLst/>
                <a:latin typeface="Comic Sans MS" panose="030F0702030302020204" pitchFamily="66" charset="0"/>
              </a:rPr>
              <a:t> living. For example, if living things can move, can any non-living things move? </a:t>
            </a:r>
          </a:p>
          <a:p>
            <a:endParaRPr lang="en-GB" sz="1400" i="1" dirty="0">
              <a:solidFill>
                <a:srgbClr val="0F1111"/>
              </a:solidFill>
              <a:effectLst/>
              <a:latin typeface="Comic Sans MS" panose="030F0702030302020204" pitchFamily="66" charset="0"/>
            </a:endParaRPr>
          </a:p>
          <a:p>
            <a:pPr marL="285750" indent="-285750">
              <a:buFont typeface="Arial" panose="020B0604020202020204" pitchFamily="34" charset="0"/>
              <a:buChar char="•"/>
            </a:pPr>
            <a:r>
              <a:rPr lang="en-GB" sz="1400" b="1" dirty="0">
                <a:solidFill>
                  <a:srgbClr val="0F1111"/>
                </a:solidFill>
                <a:effectLst/>
                <a:latin typeface="Comic Sans MS" panose="030F0702030302020204" pitchFamily="66" charset="0"/>
              </a:rPr>
              <a:t>Living and Non-living (Science Concepts) by </a:t>
            </a:r>
            <a:r>
              <a:rPr lang="en-GB" sz="1400" b="1" dirty="0" err="1">
                <a:solidFill>
                  <a:srgbClr val="0F1111"/>
                </a:solidFill>
                <a:effectLst/>
                <a:latin typeface="Comic Sans MS" panose="030F0702030302020204" pitchFamily="66" charset="0"/>
              </a:rPr>
              <a:t>by</a:t>
            </a:r>
            <a:r>
              <a:rPr lang="en-GB" sz="1400" b="1" dirty="0">
                <a:solidFill>
                  <a:srgbClr val="0F1111"/>
                </a:solidFill>
                <a:effectLst/>
                <a:latin typeface="Comic Sans MS" panose="030F0702030302020204" pitchFamily="66" charset="0"/>
              </a:rPr>
              <a:t> Andrea Rivera (Feb. 2021)</a:t>
            </a:r>
          </a:p>
          <a:p>
            <a:endParaRPr lang="en-GB" sz="1400" b="1" dirty="0">
              <a:solidFill>
                <a:srgbClr val="0F1111"/>
              </a:solidFill>
              <a:effectLst/>
              <a:latin typeface="Comic Sans MS" panose="030F0702030302020204" pitchFamily="66" charset="0"/>
            </a:endParaRPr>
          </a:p>
          <a:p>
            <a:pPr marL="285750" indent="-285750">
              <a:buFont typeface="Arial" panose="020B0604020202020204" pitchFamily="34" charset="0"/>
              <a:buChar char="•"/>
            </a:pPr>
            <a:r>
              <a:rPr lang="en-GB" sz="1400" b="1" dirty="0">
                <a:solidFill>
                  <a:srgbClr val="0F1111"/>
                </a:solidFill>
                <a:effectLst/>
                <a:latin typeface="Comic Sans MS" panose="030F0702030302020204" pitchFamily="66" charset="0"/>
              </a:rPr>
              <a:t>Sort It Out! (</a:t>
            </a:r>
            <a:r>
              <a:rPr lang="en-GB" sz="1400" b="1" dirty="0" err="1">
                <a:solidFill>
                  <a:srgbClr val="0F1111"/>
                </a:solidFill>
                <a:effectLst/>
                <a:latin typeface="Comic Sans MS" panose="030F0702030302020204" pitchFamily="66" charset="0"/>
              </a:rPr>
              <a:t>Arbordale</a:t>
            </a:r>
            <a:r>
              <a:rPr lang="en-GB" sz="1400" b="1" dirty="0">
                <a:solidFill>
                  <a:srgbClr val="0F1111"/>
                </a:solidFill>
                <a:effectLst/>
                <a:latin typeface="Comic Sans MS" panose="030F0702030302020204" pitchFamily="66" charset="0"/>
              </a:rPr>
              <a:t> Collection) by Barbara </a:t>
            </a:r>
            <a:r>
              <a:rPr lang="en-GB" sz="1400" b="1" dirty="0" err="1">
                <a:solidFill>
                  <a:srgbClr val="0F1111"/>
                </a:solidFill>
                <a:effectLst/>
                <a:latin typeface="Comic Sans MS" panose="030F0702030302020204" pitchFamily="66" charset="0"/>
              </a:rPr>
              <a:t>Mariconda</a:t>
            </a:r>
            <a:r>
              <a:rPr lang="en-GB" sz="1400" b="1" dirty="0">
                <a:solidFill>
                  <a:srgbClr val="0F1111"/>
                </a:solidFill>
                <a:latin typeface="Comic Sans MS" panose="030F0702030302020204" pitchFamily="66" charset="0"/>
              </a:rPr>
              <a:t> (</a:t>
            </a:r>
            <a:r>
              <a:rPr lang="en-GB" sz="1400" b="1" dirty="0">
                <a:solidFill>
                  <a:srgbClr val="0F1111"/>
                </a:solidFill>
                <a:effectLst/>
                <a:latin typeface="Comic Sans MS" panose="030F0702030302020204" pitchFamily="66" charset="0"/>
              </a:rPr>
              <a:t>June 2008)</a:t>
            </a:r>
          </a:p>
          <a:p>
            <a:r>
              <a:rPr lang="en-GB" sz="1400" i="1" dirty="0">
                <a:solidFill>
                  <a:srgbClr val="0F1111"/>
                </a:solidFill>
                <a:effectLst/>
                <a:latin typeface="Comic Sans MS" panose="030F0702030302020204" pitchFamily="66" charset="0"/>
              </a:rPr>
              <a:t>     Told in rhyme, the text leads the reader to participate in the sorting process by categorising</a:t>
            </a:r>
          </a:p>
          <a:p>
            <a:r>
              <a:rPr lang="en-GB" sz="1400" i="1" dirty="0">
                <a:solidFill>
                  <a:srgbClr val="0F1111"/>
                </a:solidFill>
                <a:latin typeface="Comic Sans MS" panose="030F0702030302020204" pitchFamily="66" charset="0"/>
              </a:rPr>
              <a:t>   </a:t>
            </a:r>
            <a:r>
              <a:rPr lang="en-GB" sz="1400" i="1" dirty="0">
                <a:solidFill>
                  <a:srgbClr val="0F1111"/>
                </a:solidFill>
                <a:effectLst/>
                <a:latin typeface="Comic Sans MS" panose="030F0702030302020204" pitchFamily="66" charset="0"/>
              </a:rPr>
              <a:t>  </a:t>
            </a:r>
            <a:r>
              <a:rPr lang="en-GB" sz="1400" i="1" dirty="0" err="1">
                <a:solidFill>
                  <a:srgbClr val="0F1111"/>
                </a:solidFill>
                <a:effectLst/>
                <a:latin typeface="Comic Sans MS" panose="030F0702030302020204" pitchFamily="66" charset="0"/>
              </a:rPr>
              <a:t>Packy's</a:t>
            </a:r>
            <a:r>
              <a:rPr lang="en-GB" sz="1400" i="1" dirty="0">
                <a:solidFill>
                  <a:srgbClr val="0F1111"/>
                </a:solidFill>
                <a:effectLst/>
                <a:latin typeface="Comic Sans MS" panose="030F0702030302020204" pitchFamily="66" charset="0"/>
              </a:rPr>
              <a:t> piles of things according to </a:t>
            </a:r>
            <a:r>
              <a:rPr lang="en-GB" sz="1400" i="1" dirty="0" err="1">
                <a:solidFill>
                  <a:srgbClr val="0F1111"/>
                </a:solidFill>
                <a:latin typeface="Comic Sans MS" panose="030F0702030302020204" pitchFamily="66" charset="0"/>
              </a:rPr>
              <a:t>their</a:t>
            </a:r>
            <a:r>
              <a:rPr lang="en-GB" sz="1400" i="1" dirty="0" err="1">
                <a:solidFill>
                  <a:srgbClr val="0F1111"/>
                </a:solidFill>
                <a:effectLst/>
                <a:latin typeface="Comic Sans MS" panose="030F0702030302020204" pitchFamily="66" charset="0"/>
              </a:rPr>
              <a:t>characteristics</a:t>
            </a:r>
            <a:r>
              <a:rPr lang="en-GB" sz="1400" i="1" dirty="0">
                <a:solidFill>
                  <a:srgbClr val="0F1111"/>
                </a:solidFill>
                <a:effectLst/>
                <a:latin typeface="Comic Sans MS" panose="030F0702030302020204" pitchFamily="66" charset="0"/>
              </a:rPr>
              <a:t> and  attributes.</a:t>
            </a:r>
          </a:p>
          <a:p>
            <a:endParaRPr lang="en-GB" sz="1400" i="1" dirty="0">
              <a:solidFill>
                <a:srgbClr val="0F1111"/>
              </a:solidFill>
              <a:latin typeface="Comic Sans MS" panose="030F0702030302020204" pitchFamily="66" charset="0"/>
            </a:endParaRPr>
          </a:p>
          <a:p>
            <a:pPr marL="285750" indent="-285750">
              <a:buFont typeface="Arial" panose="020B0604020202020204" pitchFamily="34" charset="0"/>
              <a:buChar char="•"/>
            </a:pPr>
            <a:r>
              <a:rPr lang="en-GB" sz="1400" b="1" dirty="0">
                <a:solidFill>
                  <a:srgbClr val="0F1111"/>
                </a:solidFill>
                <a:effectLst/>
                <a:latin typeface="Comic Sans MS" panose="030F0702030302020204" pitchFamily="66" charset="0"/>
              </a:rPr>
              <a:t>What Living Things Do</a:t>
            </a:r>
            <a:r>
              <a:rPr lang="en-GB" sz="1400" i="1" dirty="0">
                <a:solidFill>
                  <a:srgbClr val="0F1111"/>
                </a:solidFill>
                <a:effectLst/>
                <a:latin typeface="Comic Sans MS" panose="030F0702030302020204" pitchFamily="66" charset="0"/>
              </a:rPr>
              <a:t> </a:t>
            </a:r>
            <a:r>
              <a:rPr lang="en-GB" sz="1400" b="1" dirty="0">
                <a:solidFill>
                  <a:srgbClr val="0F1111"/>
                </a:solidFill>
                <a:effectLst/>
                <a:latin typeface="Comic Sans MS" panose="030F0702030302020204" pitchFamily="66" charset="0"/>
              </a:rPr>
              <a:t>by Jennifer </a:t>
            </a:r>
            <a:r>
              <a:rPr lang="en-GB" sz="1400" b="1" dirty="0" err="1">
                <a:solidFill>
                  <a:srgbClr val="0F1111"/>
                </a:solidFill>
                <a:effectLst/>
                <a:latin typeface="Comic Sans MS" panose="030F0702030302020204" pitchFamily="66" charset="0"/>
              </a:rPr>
              <a:t>Nwokeji</a:t>
            </a:r>
            <a:r>
              <a:rPr lang="en-GB" sz="1400" b="1" dirty="0">
                <a:solidFill>
                  <a:srgbClr val="0F1111"/>
                </a:solidFill>
                <a:effectLst/>
                <a:latin typeface="Comic Sans MS" panose="030F0702030302020204" pitchFamily="66" charset="0"/>
              </a:rPr>
              <a:t> (June 2022) </a:t>
            </a:r>
            <a:r>
              <a:rPr lang="en-GB" sz="1400" i="1" dirty="0">
                <a:solidFill>
                  <a:srgbClr val="0F1111"/>
                </a:solidFill>
                <a:effectLst/>
                <a:latin typeface="Comic Sans MS" panose="030F0702030302020204" pitchFamily="66" charset="0"/>
              </a:rPr>
              <a:t>(American)</a:t>
            </a:r>
          </a:p>
        </p:txBody>
      </p:sp>
    </p:spTree>
    <p:extLst>
      <p:ext uri="{BB962C8B-B14F-4D97-AF65-F5344CB8AC3E}">
        <p14:creationId xmlns:p14="http://schemas.microsoft.com/office/powerpoint/2010/main" val="422903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4" name="TextBox 3"/>
          <p:cNvSpPr txBox="1"/>
          <p:nvPr/>
        </p:nvSpPr>
        <p:spPr>
          <a:xfrm>
            <a:off x="1097614" y="465349"/>
            <a:ext cx="6948772" cy="769441"/>
          </a:xfrm>
          <a:prstGeom prst="rect">
            <a:avLst/>
          </a:prstGeom>
          <a:noFill/>
        </p:spPr>
        <p:txBody>
          <a:bodyPr wrap="square" rtlCol="0">
            <a:spAutoFit/>
          </a:bodyPr>
          <a:lstStyle/>
          <a:p>
            <a:r>
              <a:rPr lang="en-GB" sz="4400" b="1" dirty="0">
                <a:latin typeface="Comic Sans MS" panose="030F0702030302020204" pitchFamily="66" charset="0"/>
              </a:rPr>
              <a:t>Curriculum</a:t>
            </a:r>
            <a:r>
              <a:rPr lang="en-GB" sz="2400" dirty="0">
                <a:latin typeface="Comic Sans MS" panose="030F0702030302020204" pitchFamily="66" charset="0"/>
              </a:rPr>
              <a:t> </a:t>
            </a:r>
            <a:r>
              <a:rPr lang="en-GB" sz="4400" b="1" dirty="0">
                <a:latin typeface="Comic Sans MS" panose="030F0702030302020204" pitchFamily="66" charset="0"/>
              </a:rPr>
              <a:t>for Excellence </a:t>
            </a:r>
          </a:p>
        </p:txBody>
      </p:sp>
      <p:sp>
        <p:nvSpPr>
          <p:cNvPr id="6" name="TextBox 5"/>
          <p:cNvSpPr txBox="1"/>
          <p:nvPr/>
        </p:nvSpPr>
        <p:spPr>
          <a:xfrm>
            <a:off x="1187624" y="1635646"/>
            <a:ext cx="7128792" cy="3139321"/>
          </a:xfrm>
          <a:prstGeom prst="rect">
            <a:avLst/>
          </a:prstGeom>
          <a:noFill/>
        </p:spPr>
        <p:txBody>
          <a:bodyPr wrap="square" rtlCol="0">
            <a:spAutoFit/>
          </a:bodyPr>
          <a:lstStyle/>
          <a:p>
            <a:r>
              <a:rPr lang="en-GB" b="1" dirty="0">
                <a:latin typeface="Comic Sans MS" panose="030F0702030302020204" pitchFamily="66" charset="0"/>
              </a:rPr>
              <a:t>Planet Earth                  Biodiversity and interdependence </a:t>
            </a:r>
          </a:p>
          <a:p>
            <a:endParaRPr lang="en-GB" b="1" dirty="0">
              <a:latin typeface="Comic Sans MS" panose="030F0702030302020204" pitchFamily="66" charset="0"/>
            </a:endParaRPr>
          </a:p>
          <a:p>
            <a:pPr algn="just"/>
            <a:r>
              <a:rPr lang="en-GB" i="1" dirty="0">
                <a:latin typeface="Comic Sans MS" panose="030F0702030302020204" pitchFamily="66" charset="0"/>
              </a:rPr>
              <a:t>‘Learners explore the rich and changing diversity of living things and develop their understanding of how organisms are interrelated at local and global levels. By exploring interactions and energy flow between plants and animals (including humans) learners develop their understanding of how species depend on one another and on the environment for survival. Learners investigate the factors affecting plant growth and develop their understanding of the positive and negative impact of the human population on the environment’</a:t>
            </a:r>
          </a:p>
        </p:txBody>
      </p:sp>
      <p:cxnSp>
        <p:nvCxnSpPr>
          <p:cNvPr id="8" name="Straight Arrow Connector 7"/>
          <p:cNvCxnSpPr/>
          <p:nvPr/>
        </p:nvCxnSpPr>
        <p:spPr>
          <a:xfrm>
            <a:off x="2915816" y="1851670"/>
            <a:ext cx="14401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97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What is ‘biodiversity’?</a:t>
            </a:r>
          </a:p>
        </p:txBody>
      </p:sp>
      <p:sp>
        <p:nvSpPr>
          <p:cNvPr id="3" name="Content Placeholder 2"/>
          <p:cNvSpPr>
            <a:spLocks noGrp="1"/>
          </p:cNvSpPr>
          <p:nvPr>
            <p:ph idx="1"/>
          </p:nvPr>
        </p:nvSpPr>
        <p:spPr>
          <a:xfrm>
            <a:off x="457200" y="1200150"/>
            <a:ext cx="8229600" cy="3675855"/>
          </a:xfrm>
        </p:spPr>
        <p:txBody>
          <a:bodyPr>
            <a:normAutofit/>
          </a:bodyPr>
          <a:lstStyle/>
          <a:p>
            <a:pPr marL="0" indent="0" algn="just">
              <a:buNone/>
            </a:pPr>
            <a:r>
              <a:rPr lang="en-GB" sz="2600" b="1" dirty="0">
                <a:latin typeface="Comic Sans MS" panose="030F0702030302020204" pitchFamily="66" charset="0"/>
              </a:rPr>
              <a:t>Biodiversity is all the different kinds of life you’ll find in one area—animals, plants, fungi, and even microorganisms like bacteria that make up our natural world. Each of these work together in ecosystems, like an intricate web, to maintain balance and support life. Biodiversity supports everything in nature that we need to survive: food, clean water, medicine, and shelter.</a:t>
            </a:r>
          </a:p>
          <a:p>
            <a:pPr marL="0" indent="0">
              <a:buNone/>
            </a:pPr>
            <a:endParaRPr lang="en-GB" dirty="0"/>
          </a:p>
        </p:txBody>
      </p:sp>
    </p:spTree>
    <p:extLst>
      <p:ext uri="{BB962C8B-B14F-4D97-AF65-F5344CB8AC3E}">
        <p14:creationId xmlns:p14="http://schemas.microsoft.com/office/powerpoint/2010/main" val="246269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114800"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r>
              <a:rPr lang="en-GB" b="1" dirty="0">
                <a:latin typeface="Comic Sans MS" panose="030F0702030302020204" pitchFamily="66" charset="0"/>
              </a:rPr>
              <a:t>What is biodiversity? </a:t>
            </a: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r>
              <a:rPr lang="en-GB" sz="1800" dirty="0">
                <a:latin typeface="Comic Sans MS" panose="030F0702030302020204" pitchFamily="66" charset="0"/>
                <a:hlinkClick r:id="rId3"/>
              </a:rPr>
              <a:t>What is biodiversity? | David Attenborough: A Life On Our Planet - YouTube</a:t>
            </a:r>
            <a:endParaRPr lang="en-GB" sz="1800" dirty="0">
              <a:latin typeface="Comic Sans MS" panose="030F0702030302020204" pitchFamily="66"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686428"/>
            <a:ext cx="358691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45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What is a ‘species’?</a:t>
            </a:r>
          </a:p>
        </p:txBody>
      </p:sp>
      <p:sp>
        <p:nvSpPr>
          <p:cNvPr id="3" name="Content Placeholder 2"/>
          <p:cNvSpPr>
            <a:spLocks noGrp="1"/>
          </p:cNvSpPr>
          <p:nvPr>
            <p:ph idx="1"/>
          </p:nvPr>
        </p:nvSpPr>
        <p:spPr>
          <a:xfrm>
            <a:off x="323528" y="987574"/>
            <a:ext cx="6552728" cy="3888431"/>
          </a:xfrm>
        </p:spPr>
        <p:txBody>
          <a:bodyPr>
            <a:normAutofit fontScale="70000" lnSpcReduction="20000"/>
          </a:bodyPr>
          <a:lstStyle/>
          <a:p>
            <a:pPr marL="0" indent="0">
              <a:buNone/>
            </a:pPr>
            <a:r>
              <a:rPr lang="en-GB" dirty="0">
                <a:latin typeface="Comic Sans MS" panose="030F0702030302020204" pitchFamily="66" charset="0"/>
              </a:rPr>
              <a:t>‘Species’ is the word used to describe a group of living things that can reproduce. An example of a species is ‘humans’ or ‘lions’.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Members of the same species look and act similarly; all dogs are one species but you would be forgiven for thinking that a Chihuahua and Great Dane were not that related!</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Sometimes members of the same species are hard to tell apart; there are 350,000 species of Beetle which we might </a:t>
            </a:r>
            <a:r>
              <a:rPr lang="en-GB">
                <a:latin typeface="Comic Sans MS" panose="030F0702030302020204" pitchFamily="66" charset="0"/>
              </a:rPr>
              <a:t>find very </a:t>
            </a:r>
            <a:r>
              <a:rPr lang="en-GB" dirty="0">
                <a:latin typeface="Comic Sans MS" panose="030F0702030302020204" pitchFamily="66" charset="0"/>
              </a:rPr>
              <a:t>hard to tell apart!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419622"/>
            <a:ext cx="1938835" cy="24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76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omic Sans MS" panose="030F0702030302020204" pitchFamily="66" charset="0"/>
              </a:rPr>
              <a:t>What is an ‘ecosystem’?</a:t>
            </a:r>
          </a:p>
        </p:txBody>
      </p:sp>
      <p:sp>
        <p:nvSpPr>
          <p:cNvPr id="3" name="Content Placeholder 2"/>
          <p:cNvSpPr>
            <a:spLocks noGrp="1"/>
          </p:cNvSpPr>
          <p:nvPr>
            <p:ph idx="1"/>
          </p:nvPr>
        </p:nvSpPr>
        <p:spPr>
          <a:xfrm>
            <a:off x="323528" y="987574"/>
            <a:ext cx="8496944" cy="3888431"/>
          </a:xfrm>
        </p:spPr>
        <p:txBody>
          <a:bodyPr>
            <a:normAutofit fontScale="70000" lnSpcReduction="20000"/>
          </a:bodyPr>
          <a:lstStyle/>
          <a:p>
            <a:pPr marL="0" indent="0" algn="just">
              <a:buNone/>
            </a:pPr>
            <a:r>
              <a:rPr lang="en-GB" dirty="0">
                <a:latin typeface="Comic Sans MS" panose="030F0702030302020204" pitchFamily="66" charset="0"/>
              </a:rPr>
              <a:t>An ecosystem is the way that living things work together in their surroundings. An example of an ecosystem is a rainforest. </a:t>
            </a:r>
          </a:p>
          <a:p>
            <a:pPr marL="0" indent="0" algn="just">
              <a:buNone/>
            </a:pPr>
            <a:endParaRPr lang="en-GB" dirty="0">
              <a:latin typeface="Comic Sans MS" panose="030F0702030302020204" pitchFamily="66" charset="0"/>
            </a:endParaRPr>
          </a:p>
          <a:p>
            <a:pPr marL="0" indent="0" algn="just">
              <a:buNone/>
            </a:pPr>
            <a:r>
              <a:rPr lang="en-GB" dirty="0">
                <a:latin typeface="Comic Sans MS" panose="030F0702030302020204" pitchFamily="66" charset="0"/>
              </a:rPr>
              <a:t>Eco is the word we use when we are talking about the living things in the environment. So an ecosystem is a collection of living things in one place that work together. The parts of an ecosystem might be water, soil, plants, animals etc. </a:t>
            </a:r>
          </a:p>
          <a:p>
            <a:pPr marL="0" indent="0" algn="just">
              <a:buNone/>
            </a:pPr>
            <a:endParaRPr lang="en-GB" dirty="0">
              <a:latin typeface="Comic Sans MS" panose="030F0702030302020204" pitchFamily="66" charset="0"/>
            </a:endParaRPr>
          </a:p>
          <a:p>
            <a:pPr marL="0" indent="0" algn="just">
              <a:buNone/>
            </a:pPr>
            <a:r>
              <a:rPr lang="en-GB" dirty="0">
                <a:latin typeface="Comic Sans MS" panose="030F0702030302020204" pitchFamily="66" charset="0"/>
              </a:rPr>
              <a:t>An ecosystem is changed if you take one part away and won’t work in the same way as it did before which is why we are concerned about extinction of animals and damage to their habitats.</a:t>
            </a:r>
          </a:p>
        </p:txBody>
      </p:sp>
    </p:spTree>
    <p:extLst>
      <p:ext uri="{BB962C8B-B14F-4D97-AF65-F5344CB8AC3E}">
        <p14:creationId xmlns:p14="http://schemas.microsoft.com/office/powerpoint/2010/main" val="317966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251520" y="205978"/>
            <a:ext cx="8640960" cy="4937521"/>
          </a:xfrm>
        </p:spPr>
        <p:txBody>
          <a:bodyPr>
            <a:normAutofit fontScale="40000" lnSpcReduction="20000"/>
          </a:bodyPr>
          <a:lstStyle/>
          <a:p>
            <a:pPr marL="0" indent="0">
              <a:buNone/>
            </a:pPr>
            <a:r>
              <a:rPr lang="en-GB" sz="3000" i="1" dirty="0">
                <a:latin typeface="Comic Sans MS" panose="030F0702030302020204" pitchFamily="66" charset="0"/>
              </a:rPr>
              <a:t>I have observed living things in the environment over time and am becoming aware of how they depend on each other</a:t>
            </a:r>
            <a:r>
              <a:rPr lang="en-GB" sz="3000" dirty="0">
                <a:latin typeface="Comic Sans MS" panose="030F0702030302020204" pitchFamily="66" charset="0"/>
              </a:rPr>
              <a:t>. 								      </a:t>
            </a:r>
            <a:r>
              <a:rPr lang="en-GB" sz="3000" b="1" dirty="0">
                <a:solidFill>
                  <a:srgbClr val="00B050"/>
                </a:solidFill>
                <a:latin typeface="Comic Sans MS" panose="030F0702030302020204" pitchFamily="66" charset="0"/>
              </a:rPr>
              <a:t>SCN 0-01a</a:t>
            </a:r>
          </a:p>
          <a:p>
            <a:pPr marL="0" indent="0">
              <a:buNone/>
            </a:pPr>
            <a:r>
              <a:rPr lang="en-GB" sz="3000" b="1" dirty="0">
                <a:latin typeface="Comic Sans MS" panose="030F0702030302020204" pitchFamily="66" charset="0"/>
              </a:rPr>
              <a:t>Benchmarks: </a:t>
            </a:r>
          </a:p>
          <a:p>
            <a:r>
              <a:rPr lang="en-GB" sz="3000" dirty="0">
                <a:latin typeface="Comic Sans MS" panose="030F0702030302020204" pitchFamily="66" charset="0"/>
              </a:rPr>
              <a:t>Explores and sorts objects as living, non-living or once living. </a:t>
            </a:r>
          </a:p>
          <a:p>
            <a:r>
              <a:rPr lang="en-GB" sz="3000" dirty="0">
                <a:latin typeface="Comic Sans MS" panose="030F0702030302020204" pitchFamily="66" charset="0"/>
              </a:rPr>
              <a:t>Describes characteristics of livings things and how they depend on each other, for example, animals which depend on plants for food.</a:t>
            </a:r>
          </a:p>
          <a:p>
            <a:pPr marL="0" indent="0">
              <a:buNone/>
            </a:pPr>
            <a:endParaRPr lang="en-GB" sz="2800" dirty="0">
              <a:latin typeface="Comic Sans MS" panose="030F0702030302020204" pitchFamily="66" charset="0"/>
              <a:hlinkClick r:id="rId3"/>
            </a:endParaRPr>
          </a:p>
          <a:p>
            <a:pPr marL="0" indent="0">
              <a:buNone/>
            </a:pPr>
            <a:endParaRPr lang="en-GB" sz="2800" dirty="0">
              <a:latin typeface="Comic Sans MS" panose="030F0702030302020204" pitchFamily="66" charset="0"/>
              <a:hlinkClick r:id="rId3"/>
            </a:endParaRPr>
          </a:p>
          <a:p>
            <a:pPr marL="0" indent="0">
              <a:buNone/>
            </a:pPr>
            <a:r>
              <a:rPr lang="en-GB" sz="3000" i="1" dirty="0">
                <a:highlight>
                  <a:srgbClr val="FFFF00"/>
                </a:highlight>
                <a:latin typeface="Comic Sans MS" panose="030F0702030302020204" pitchFamily="66" charset="0"/>
              </a:rPr>
              <a:t>I can distinguish between living and non living things. I can sort living things into groups and explain my decisions. </a:t>
            </a:r>
          </a:p>
          <a:p>
            <a:pPr marL="0" indent="0">
              <a:buNone/>
            </a:pPr>
            <a:r>
              <a:rPr lang="en-GB" sz="3000" b="1" i="1" dirty="0">
                <a:solidFill>
                  <a:srgbClr val="00B050"/>
                </a:solidFill>
                <a:highlight>
                  <a:srgbClr val="FFFF00"/>
                </a:highlight>
                <a:latin typeface="Comic Sans MS" panose="030F0702030302020204" pitchFamily="66" charset="0"/>
              </a:rPr>
              <a:t>							</a:t>
            </a:r>
            <a:r>
              <a:rPr lang="en-GB" sz="3000" b="1" i="1">
                <a:solidFill>
                  <a:srgbClr val="00B050"/>
                </a:solidFill>
                <a:highlight>
                  <a:srgbClr val="FFFF00"/>
                </a:highlight>
                <a:latin typeface="Comic Sans MS" panose="030F0702030302020204" pitchFamily="66" charset="0"/>
              </a:rPr>
              <a:t>	    </a:t>
            </a:r>
            <a:r>
              <a:rPr lang="en-GB" sz="3000" b="1">
                <a:solidFill>
                  <a:srgbClr val="00B050"/>
                </a:solidFill>
                <a:highlight>
                  <a:srgbClr val="FFFF00"/>
                </a:highlight>
                <a:latin typeface="Comic Sans MS" panose="030F0702030302020204" pitchFamily="66" charset="0"/>
              </a:rPr>
              <a:t>SCN </a:t>
            </a:r>
            <a:r>
              <a:rPr lang="en-GB" sz="3000" b="1" dirty="0">
                <a:solidFill>
                  <a:srgbClr val="00B050"/>
                </a:solidFill>
                <a:highlight>
                  <a:srgbClr val="FFFF00"/>
                </a:highlight>
                <a:latin typeface="Comic Sans MS" panose="030F0702030302020204" pitchFamily="66" charset="0"/>
              </a:rPr>
              <a:t>1-01a</a:t>
            </a:r>
          </a:p>
          <a:p>
            <a:pPr marL="0" indent="0">
              <a:buNone/>
            </a:pPr>
            <a:r>
              <a:rPr lang="en-GB" sz="3000" b="1" dirty="0">
                <a:highlight>
                  <a:srgbClr val="FFFF00"/>
                </a:highlight>
                <a:latin typeface="Comic Sans MS" panose="030F0702030302020204" pitchFamily="66" charset="0"/>
              </a:rPr>
              <a:t>Benchmarks: </a:t>
            </a:r>
          </a:p>
          <a:p>
            <a:r>
              <a:rPr lang="en-GB" sz="3000" dirty="0">
                <a:highlight>
                  <a:srgbClr val="FFFF00"/>
                </a:highlight>
                <a:latin typeface="Comic Sans MS" panose="030F0702030302020204" pitchFamily="66" charset="0"/>
              </a:rPr>
              <a:t>Explains the difference between living and non-living things, taking into consideration movement, reproduction, sensitivity, growth, excretion and feeding. </a:t>
            </a:r>
          </a:p>
          <a:p>
            <a:r>
              <a:rPr lang="en-GB" sz="3000" dirty="0">
                <a:highlight>
                  <a:srgbClr val="FFFF00"/>
                </a:highlight>
                <a:latin typeface="Comic Sans MS" panose="030F0702030302020204" pitchFamily="66" charset="0"/>
              </a:rPr>
              <a:t>Creates criteria for sorting living things and justifies decisions. </a:t>
            </a:r>
          </a:p>
          <a:p>
            <a:r>
              <a:rPr lang="en-GB" sz="3000" dirty="0">
                <a:highlight>
                  <a:srgbClr val="FFFF00"/>
                </a:highlight>
                <a:latin typeface="Comic Sans MS" panose="030F0702030302020204" pitchFamily="66" charset="0"/>
              </a:rPr>
              <a:t>Sorts living things into plant, animal and other groups using a variety of features.</a:t>
            </a:r>
          </a:p>
          <a:p>
            <a:pPr marL="0" indent="0">
              <a:buNone/>
            </a:pPr>
            <a:endParaRPr lang="en-GB" sz="2800" dirty="0">
              <a:latin typeface="Comic Sans MS" panose="030F0702030302020204" pitchFamily="66" charset="0"/>
              <a:hlinkClick r:id="rId3"/>
            </a:endParaRPr>
          </a:p>
          <a:p>
            <a:pPr marL="0" indent="0">
              <a:buNone/>
            </a:pPr>
            <a:endParaRPr lang="en-GB" sz="2800" dirty="0">
              <a:latin typeface="Comic Sans MS" panose="030F0702030302020204" pitchFamily="66" charset="0"/>
              <a:hlinkClick r:id="rId3"/>
            </a:endParaRPr>
          </a:p>
          <a:p>
            <a:pPr marL="0" indent="0">
              <a:buNone/>
            </a:pPr>
            <a:r>
              <a:rPr lang="en-GB" sz="3000" i="1" dirty="0">
                <a:latin typeface="Comic Sans MS" panose="030F0702030302020204" pitchFamily="66" charset="0"/>
              </a:rPr>
              <a:t>I can identify and classify examples of living things, past and present, to help me appreciate their diversity. I can relate physical and behavioural characteristics to their survival or extinction</a:t>
            </a:r>
            <a:r>
              <a:rPr lang="en-GB" sz="3000" dirty="0">
                <a:latin typeface="Comic Sans MS" panose="030F0702030302020204" pitchFamily="66" charset="0"/>
              </a:rPr>
              <a:t>. </a:t>
            </a:r>
            <a:r>
              <a:rPr lang="en-GB" sz="3000" b="1" dirty="0">
                <a:solidFill>
                  <a:srgbClr val="00B050"/>
                </a:solidFill>
                <a:latin typeface="Comic Sans MS" panose="030F0702030302020204" pitchFamily="66" charset="0"/>
              </a:rPr>
              <a:t>SCN 2-01a</a:t>
            </a:r>
          </a:p>
          <a:p>
            <a:pPr marL="0" indent="0">
              <a:buNone/>
            </a:pPr>
            <a:r>
              <a:rPr lang="en-GB" sz="3000" b="1" dirty="0">
                <a:latin typeface="Comic Sans MS" panose="030F0702030302020204" pitchFamily="66" charset="0"/>
              </a:rPr>
              <a:t>Benchmarks: </a:t>
            </a:r>
            <a:endParaRPr lang="en-GB" sz="3000" b="1" dirty="0">
              <a:latin typeface="Comic Sans MS" panose="030F0702030302020204" pitchFamily="66" charset="0"/>
              <a:hlinkClick r:id="rId3"/>
            </a:endParaRPr>
          </a:p>
          <a:p>
            <a:r>
              <a:rPr lang="en-GB" sz="3000" b="0" i="0" dirty="0">
                <a:solidFill>
                  <a:srgbClr val="000000"/>
                </a:solidFill>
                <a:effectLst/>
                <a:latin typeface="Comic Sans MS" panose="030F0702030302020204" pitchFamily="66" charset="0"/>
              </a:rPr>
              <a:t>Classifies living things into plants (flowering and non-flowering), animals (vertebrates and invertebrates) and other groups through knowledge of their characteristics. </a:t>
            </a:r>
          </a:p>
          <a:p>
            <a:r>
              <a:rPr lang="en-GB" sz="3000" b="0" i="0" dirty="0">
                <a:solidFill>
                  <a:srgbClr val="000000"/>
                </a:solidFill>
                <a:effectLst/>
                <a:latin typeface="Comic Sans MS" panose="030F0702030302020204" pitchFamily="66" charset="0"/>
              </a:rPr>
              <a:t>Begins to construct and use simple branched keys which can be used to identify particular plants or animals. </a:t>
            </a:r>
            <a:endParaRPr lang="en-GB" sz="3000" dirty="0">
              <a:solidFill>
                <a:srgbClr val="000000"/>
              </a:solidFill>
              <a:latin typeface="Comic Sans MS" panose="030F0702030302020204" pitchFamily="66" charset="0"/>
            </a:endParaRPr>
          </a:p>
          <a:p>
            <a:r>
              <a:rPr lang="en-GB" sz="3000" b="0" i="0" dirty="0">
                <a:solidFill>
                  <a:srgbClr val="000000"/>
                </a:solidFill>
                <a:effectLst/>
                <a:latin typeface="Comic Sans MS" panose="030F0702030302020204" pitchFamily="66" charset="0"/>
              </a:rPr>
              <a:t>Identifies characteristics of living things and their environment which have contributed to the survival or extinction of a species. ·</a:t>
            </a:r>
          </a:p>
          <a:p>
            <a:r>
              <a:rPr lang="en-GB" sz="3000" b="0" i="0" dirty="0">
                <a:solidFill>
                  <a:srgbClr val="000000"/>
                </a:solidFill>
                <a:effectLst/>
                <a:latin typeface="Comic Sans MS" panose="030F0702030302020204" pitchFamily="66" charset="0"/>
              </a:rPr>
              <a:t>Describes how some plants and animals have adapted to their environment, for example, for drought or by using flight.</a:t>
            </a:r>
          </a:p>
          <a:p>
            <a:endParaRPr lang="en-GB" sz="3000" dirty="0">
              <a:solidFill>
                <a:srgbClr val="000000"/>
              </a:solidFill>
              <a:latin typeface="Comic Sans MS" panose="030F0702030302020204" pitchFamily="66" charset="0"/>
              <a:hlinkClick r:id="rId3"/>
            </a:endParaRPr>
          </a:p>
          <a:p>
            <a:endParaRPr lang="en-GB" sz="2800" b="1" dirty="0">
              <a:latin typeface="Comic Sans MS" panose="030F0702030302020204" pitchFamily="66" charset="0"/>
              <a:hlinkClick r:id="rId3"/>
            </a:endParaRPr>
          </a:p>
          <a:p>
            <a:pPr marL="0" indent="0">
              <a:buNone/>
            </a:pPr>
            <a:endParaRPr lang="en-GB" sz="2000" b="1" dirty="0">
              <a:latin typeface="Comic Sans MS" panose="030F0702030302020204" pitchFamily="66" charset="0"/>
              <a:hlinkClick r:id="rId3"/>
            </a:endParaRPr>
          </a:p>
        </p:txBody>
      </p:sp>
    </p:spTree>
    <p:extLst>
      <p:ext uri="{BB962C8B-B14F-4D97-AF65-F5344CB8AC3E}">
        <p14:creationId xmlns:p14="http://schemas.microsoft.com/office/powerpoint/2010/main" val="332523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859216" cy="857250"/>
          </a:xfrm>
        </p:spPr>
        <p:txBody>
          <a:bodyPr>
            <a:normAutofit fontScale="90000"/>
          </a:bodyPr>
          <a:lstStyle/>
          <a:p>
            <a:br>
              <a:rPr lang="en-GB" b="1" dirty="0">
                <a:latin typeface="Comic Sans MS" panose="030F0702030302020204" pitchFamily="66" charset="0"/>
              </a:rPr>
            </a:br>
            <a:br>
              <a:rPr lang="en-GB" b="1" dirty="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323528" y="987574"/>
            <a:ext cx="8496944" cy="3888431"/>
          </a:xfrm>
        </p:spPr>
        <p:txBody>
          <a:bodyPr>
            <a:normAutofit/>
          </a:bodyPr>
          <a:lstStyle/>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a:p>
            <a:pPr marL="0" indent="0">
              <a:buNone/>
            </a:pPr>
            <a:endParaRPr lang="en-GB" sz="1800" dirty="0">
              <a:latin typeface="Comic Sans MS" panose="030F0702030302020204" pitchFamily="66" charset="0"/>
              <a:hlinkClick r:id="rId3"/>
            </a:endParaRPr>
          </a:p>
        </p:txBody>
      </p:sp>
      <p:sp>
        <p:nvSpPr>
          <p:cNvPr id="6" name="TextBox 5"/>
          <p:cNvSpPr txBox="1"/>
          <p:nvPr/>
        </p:nvSpPr>
        <p:spPr>
          <a:xfrm>
            <a:off x="1187624" y="1635646"/>
            <a:ext cx="7128792" cy="369332"/>
          </a:xfrm>
          <a:prstGeom prst="rect">
            <a:avLst/>
          </a:prstGeom>
          <a:noFill/>
        </p:spPr>
        <p:txBody>
          <a:bodyPr wrap="square" rtlCol="0">
            <a:spAutoFit/>
          </a:bodyPr>
          <a:lstStyle/>
          <a:p>
            <a:endParaRPr lang="en-GB" i="1" dirty="0">
              <a:latin typeface="Comic Sans MS" panose="030F0702030302020204" pitchFamily="66" charset="0"/>
            </a:endParaRPr>
          </a:p>
        </p:txBody>
      </p:sp>
      <p:sp>
        <p:nvSpPr>
          <p:cNvPr id="4" name="TextBox 3">
            <a:extLst>
              <a:ext uri="{FF2B5EF4-FFF2-40B4-BE49-F238E27FC236}">
                <a16:creationId xmlns:a16="http://schemas.microsoft.com/office/drawing/2014/main" id="{B42AFCF7-16DE-469E-A231-BA06E450F203}"/>
              </a:ext>
            </a:extLst>
          </p:cNvPr>
          <p:cNvSpPr txBox="1"/>
          <p:nvPr/>
        </p:nvSpPr>
        <p:spPr>
          <a:xfrm>
            <a:off x="266500" y="123478"/>
            <a:ext cx="8553972" cy="4955203"/>
          </a:xfrm>
          <a:prstGeom prst="rect">
            <a:avLst/>
          </a:prstGeom>
          <a:noFill/>
        </p:spPr>
        <p:txBody>
          <a:bodyPr wrap="square" rtlCol="0">
            <a:spAutoFit/>
          </a:bodyPr>
          <a:lstStyle/>
          <a:p>
            <a:pPr algn="ctr"/>
            <a:r>
              <a:rPr lang="en-GB" sz="1800" b="1" dirty="0">
                <a:latin typeface="Comic Sans MS" panose="030F0702030302020204" pitchFamily="66" charset="0"/>
              </a:rPr>
              <a:t>First Level </a:t>
            </a:r>
            <a:endParaRPr lang="en-GB" sz="1800" i="1" dirty="0">
              <a:latin typeface="Comic Sans MS" panose="030F0702030302020204" pitchFamily="66" charset="0"/>
            </a:endParaRPr>
          </a:p>
          <a:p>
            <a:pPr algn="just"/>
            <a:r>
              <a:rPr lang="en-GB" sz="1200" i="1" dirty="0">
                <a:highlight>
                  <a:srgbClr val="FFFF00"/>
                </a:highlight>
                <a:latin typeface="Comic Sans MS" panose="030F0702030302020204" pitchFamily="66" charset="0"/>
              </a:rPr>
              <a:t>I can distinguish between living and non living things</a:t>
            </a:r>
            <a:r>
              <a:rPr lang="en-GB" sz="1200" i="1" dirty="0">
                <a:latin typeface="Comic Sans MS" panose="030F0702030302020204" pitchFamily="66" charset="0"/>
              </a:rPr>
              <a:t>. I can sort living things into groups and explain my decisions. 									</a:t>
            </a:r>
            <a:r>
              <a:rPr lang="en-GB" sz="1200" b="1" i="1" dirty="0">
                <a:solidFill>
                  <a:srgbClr val="00B050"/>
                </a:solidFill>
                <a:latin typeface="Comic Sans MS" panose="030F0702030302020204" pitchFamily="66" charset="0"/>
              </a:rPr>
              <a:t>SCN 1-01a</a:t>
            </a:r>
          </a:p>
          <a:p>
            <a:r>
              <a:rPr lang="en-GB" sz="1600" b="1" u="sng" dirty="0">
                <a:latin typeface="Comic Sans MS" panose="030F0702030302020204" pitchFamily="66" charset="0"/>
              </a:rPr>
              <a:t>Activity: Living, non-living and once living</a:t>
            </a:r>
          </a:p>
          <a:p>
            <a:pPr algn="just"/>
            <a:r>
              <a:rPr lang="en-GB" sz="1200" i="1" dirty="0">
                <a:solidFill>
                  <a:srgbClr val="474747"/>
                </a:solidFill>
                <a:latin typeface="Comic Sans MS" panose="030F0702030302020204" pitchFamily="66" charset="0"/>
              </a:rPr>
              <a:t>(This activity r</a:t>
            </a:r>
            <a:r>
              <a:rPr lang="en-GB" sz="1200" i="1" dirty="0">
                <a:solidFill>
                  <a:srgbClr val="474747"/>
                </a:solidFill>
                <a:effectLst/>
                <a:latin typeface="Comic Sans MS" panose="030F0702030302020204" pitchFamily="66" charset="0"/>
              </a:rPr>
              <a:t>evisits/recaps what the children learned at Early Level: ‘living things', things that are ‘non-living</a:t>
            </a:r>
            <a:r>
              <a:rPr lang="en-GB" sz="1200" i="1" dirty="0">
                <a:solidFill>
                  <a:srgbClr val="474747"/>
                </a:solidFill>
                <a:latin typeface="Comic Sans MS" panose="030F0702030302020204" pitchFamily="66" charset="0"/>
              </a:rPr>
              <a:t>’</a:t>
            </a:r>
            <a:r>
              <a:rPr lang="en-GB" sz="1200" i="1" dirty="0">
                <a:solidFill>
                  <a:srgbClr val="474747"/>
                </a:solidFill>
                <a:effectLst/>
                <a:latin typeface="Comic Sans MS" panose="030F0702030302020204" pitchFamily="66" charset="0"/>
              </a:rPr>
              <a:t> and things that were ‘once living’). </a:t>
            </a:r>
          </a:p>
          <a:p>
            <a:pPr algn="just"/>
            <a:endParaRPr lang="en-GB" sz="1400" b="1" i="1" dirty="0">
              <a:solidFill>
                <a:srgbClr val="474747"/>
              </a:solidFill>
              <a:effectLst/>
              <a:latin typeface="Comic Sans MS" panose="030F0702030302020204" pitchFamily="66" charset="0"/>
            </a:endParaRPr>
          </a:p>
          <a:p>
            <a:pPr marL="171450" indent="-171450" algn="just">
              <a:buFont typeface="Arial" panose="020B0604020202020204" pitchFamily="34" charset="0"/>
              <a:buChar char="•"/>
            </a:pPr>
            <a:r>
              <a:rPr lang="en-GB" sz="1400" b="0" i="0" dirty="0">
                <a:solidFill>
                  <a:srgbClr val="474747"/>
                </a:solidFill>
                <a:effectLst/>
                <a:latin typeface="Comic Sans MS" panose="030F0702030302020204" pitchFamily="66" charset="0"/>
              </a:rPr>
              <a:t>Discuss with the children what the expression “living” means. Discuss what “non-living” means, encouraging children’s ideas and helping them differentiate between “non-living” and “dead”. Encourage them to give as many examples of living/non-living things as they can.</a:t>
            </a:r>
          </a:p>
          <a:p>
            <a:pPr marL="171450" indent="-171450" algn="just">
              <a:buFont typeface="Arial" panose="020B0604020202020204" pitchFamily="34" charset="0"/>
              <a:buChar char="•"/>
            </a:pPr>
            <a:endParaRPr lang="en-GB" sz="1400" b="0" i="0" dirty="0">
              <a:solidFill>
                <a:srgbClr val="474747"/>
              </a:solidFill>
              <a:effectLst/>
              <a:latin typeface="Comic Sans MS" panose="030F0702030302020204" pitchFamily="66" charset="0"/>
            </a:endParaRPr>
          </a:p>
          <a:p>
            <a:pPr marL="171450" indent="-171450" algn="just">
              <a:buFont typeface="Arial" panose="020B0604020202020204" pitchFamily="34" charset="0"/>
              <a:buChar char="•"/>
            </a:pPr>
            <a:r>
              <a:rPr lang="en-GB" sz="1400" b="0" i="0" dirty="0">
                <a:solidFill>
                  <a:srgbClr val="474747"/>
                </a:solidFill>
                <a:effectLst/>
                <a:latin typeface="Comic Sans MS" panose="030F0702030302020204" pitchFamily="66" charset="0"/>
              </a:rPr>
              <a:t>Extend the discussion by describing “non-living” things made from materials which were once living, for example wooden furniture (from trees) or bread (from wheat). </a:t>
            </a:r>
          </a:p>
          <a:p>
            <a:pPr algn="just"/>
            <a:endParaRPr lang="en-GB" sz="1400" b="0" i="0" dirty="0">
              <a:solidFill>
                <a:srgbClr val="474747"/>
              </a:solidFill>
              <a:effectLst/>
              <a:latin typeface="Comic Sans MS" panose="030F0702030302020204" pitchFamily="66" charset="0"/>
            </a:endParaRPr>
          </a:p>
          <a:p>
            <a:pPr marL="171450" indent="-171450" algn="just">
              <a:buFont typeface="Arial" panose="020B0604020202020204" pitchFamily="34" charset="0"/>
              <a:buChar char="•"/>
            </a:pPr>
            <a:r>
              <a:rPr lang="en-GB" sz="1400" b="0" i="0" dirty="0">
                <a:solidFill>
                  <a:srgbClr val="474747"/>
                </a:solidFill>
                <a:effectLst/>
                <a:latin typeface="Comic Sans MS" panose="030F0702030302020204" pitchFamily="66" charset="0"/>
              </a:rPr>
              <a:t>The children </a:t>
            </a:r>
            <a:r>
              <a:rPr lang="en-GB" sz="1400" dirty="0">
                <a:solidFill>
                  <a:srgbClr val="474747"/>
                </a:solidFill>
                <a:latin typeface="Comic Sans MS" panose="030F0702030302020204" pitchFamily="66" charset="0"/>
              </a:rPr>
              <a:t>make a </a:t>
            </a:r>
            <a:r>
              <a:rPr lang="en-GB" sz="1400" b="0" i="0" dirty="0">
                <a:solidFill>
                  <a:srgbClr val="474747"/>
                </a:solidFill>
                <a:effectLst/>
                <a:latin typeface="Comic Sans MS" panose="030F0702030302020204" pitchFamily="66" charset="0"/>
              </a:rPr>
              <a:t>list of living things, and non-living things, initially using examples from their immediate environment, but progressively including  examples from their wider environment. They could create their own </a:t>
            </a:r>
            <a:r>
              <a:rPr lang="en-GB" sz="1400" b="0" i="0" dirty="0">
                <a:solidFill>
                  <a:srgbClr val="000000"/>
                </a:solidFill>
                <a:effectLst/>
                <a:latin typeface="Comic Sans MS" panose="030F0702030302020204" pitchFamily="66" charset="0"/>
              </a:rPr>
              <a:t>Living/Non-living/Once Living books including their own drawings, photographs that they have taken and images that they have cut out from magazines and catalogues </a:t>
            </a:r>
            <a:endParaRPr lang="en-GB" sz="1400" b="0" i="0" dirty="0">
              <a:solidFill>
                <a:srgbClr val="474747"/>
              </a:solidFill>
              <a:effectLst/>
              <a:latin typeface="Comic Sans MS" panose="030F0702030302020204" pitchFamily="66" charset="0"/>
            </a:endParaRPr>
          </a:p>
          <a:p>
            <a:pPr algn="just"/>
            <a:r>
              <a:rPr lang="en-GB" sz="1400" b="1" i="1" dirty="0">
                <a:solidFill>
                  <a:srgbClr val="474747"/>
                </a:solidFill>
                <a:latin typeface="Comic Sans MS" panose="030F0702030302020204" pitchFamily="66" charset="0"/>
              </a:rPr>
              <a:t>IDL opportunity: Extend this activity to include Literacy and Art and Design with the children creating a display and making up a quiz for younger children: </a:t>
            </a:r>
            <a:endParaRPr lang="en-GB" sz="1400" b="1" i="1" dirty="0">
              <a:solidFill>
                <a:srgbClr val="474747"/>
              </a:solidFill>
              <a:latin typeface="Comic Sans MS" panose="030F0702030302020204" pitchFamily="66" charset="0"/>
              <a:hlinkClick r:id="rId4"/>
            </a:endParaRPr>
          </a:p>
          <a:p>
            <a:pPr algn="just"/>
            <a:r>
              <a:rPr lang="en-GB" sz="1200" dirty="0">
                <a:latin typeface="Comic Sans MS" panose="030F0702030302020204" pitchFamily="66" charset="0"/>
                <a:hlinkClick r:id="rId4"/>
              </a:rPr>
              <a:t>Learning for sustainability, living and non-living things – first level | Interdisciplinary learning activities | Resources for practitioners | Scotland Learns | National Improvement Hub (</a:t>
            </a:r>
            <a:r>
              <a:rPr lang="en-GB" sz="1200" dirty="0" err="1">
                <a:latin typeface="Comic Sans MS" panose="030F0702030302020204" pitchFamily="66" charset="0"/>
                <a:hlinkClick r:id="rId4"/>
              </a:rPr>
              <a:t>education.gov.scot</a:t>
            </a:r>
            <a:r>
              <a:rPr lang="en-GB" sz="1200" dirty="0">
                <a:latin typeface="Comic Sans MS" panose="030F0702030302020204" pitchFamily="66" charset="0"/>
                <a:hlinkClick r:id="rId4"/>
              </a:rPr>
              <a:t>)</a:t>
            </a:r>
            <a:endParaRPr lang="en-GB" sz="1200" dirty="0">
              <a:latin typeface="Comic Sans MS" panose="030F0702030302020204" pitchFamily="66" charset="0"/>
            </a:endParaRPr>
          </a:p>
        </p:txBody>
      </p:sp>
    </p:spTree>
    <p:extLst>
      <p:ext uri="{BB962C8B-B14F-4D97-AF65-F5344CB8AC3E}">
        <p14:creationId xmlns:p14="http://schemas.microsoft.com/office/powerpoint/2010/main" val="4076650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1797</TotalTime>
  <Words>2282</Words>
  <Application>Microsoft Office PowerPoint</Application>
  <PresentationFormat>On-screen Show (16:9)</PresentationFormat>
  <Paragraphs>380</Paragraphs>
  <Slides>26</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Comic Sans MS</vt:lpstr>
      <vt:lpstr>Wingdings</vt:lpstr>
      <vt:lpstr>Office Theme</vt:lpstr>
      <vt:lpstr>PowerPoint Presentation</vt:lpstr>
      <vt:lpstr>PowerPoint Presentation</vt:lpstr>
      <vt:lpstr>  </vt:lpstr>
      <vt:lpstr>What is ‘biodiversity’?</vt:lpstr>
      <vt:lpstr>  What is biodiversity? </vt:lpstr>
      <vt:lpstr>What is a ‘species’?</vt:lpstr>
      <vt:lpstr>What is an ‘ecosystem’?</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Aplin</dc:creator>
  <cp:lastModifiedBy>Kim Aplin</cp:lastModifiedBy>
  <cp:revision>66</cp:revision>
  <dcterms:created xsi:type="dcterms:W3CDTF">2022-02-15T11:40:31Z</dcterms:created>
  <dcterms:modified xsi:type="dcterms:W3CDTF">2022-10-11T10:48:59Z</dcterms:modified>
</cp:coreProperties>
</file>