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1"/>
  </p:sldMasterIdLst>
  <p:sldIdLst>
    <p:sldId id="256" r:id="rId2"/>
    <p:sldId id="257" r:id="rId3"/>
    <p:sldId id="260" r:id="rId4"/>
    <p:sldId id="261" r:id="rId5"/>
    <p:sldId id="262" r:id="rId6"/>
    <p:sldId id="263" r:id="rId7"/>
    <p:sldId id="264" r:id="rId8"/>
    <p:sldId id="265" r:id="rId9"/>
    <p:sldId id="258" r:id="rId10"/>
    <p:sldId id="259" r:id="rId11"/>
    <p:sldId id="266" r:id="rId12"/>
    <p:sldId id="270" r:id="rId13"/>
    <p:sldId id="271" r:id="rId14"/>
    <p:sldId id="272" r:id="rId15"/>
    <p:sldId id="273" r:id="rId16"/>
    <p:sldId id="274"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103" d="100"/>
          <a:sy n="103" d="100"/>
        </p:scale>
        <p:origin x="150"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1/27/2018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4976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898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1/27/2018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0314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1/27/2018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28179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t>1/27/2018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3324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78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9791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5769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t>1/27/2018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3212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046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1/27/2018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120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903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677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130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1837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660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2295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1/27/2018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41442094"/>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www.poetryfoundation.org/poets/percy-bysshe-shelley" TargetMode="Externa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902" y="1122270"/>
            <a:ext cx="9448800" cy="1825096"/>
          </a:xfrm>
        </p:spPr>
        <p:txBody>
          <a:bodyPr/>
          <a:lstStyle/>
          <a:p>
            <a:r>
              <a:rPr lang="en-GB" b="1" dirty="0"/>
              <a:t>England in 1819</a:t>
            </a:r>
            <a:endParaRPr lang="en-GB" dirty="0"/>
          </a:p>
        </p:txBody>
      </p:sp>
      <p:sp>
        <p:nvSpPr>
          <p:cNvPr id="3" name="Subtitle 2"/>
          <p:cNvSpPr>
            <a:spLocks noGrp="1"/>
          </p:cNvSpPr>
          <p:nvPr>
            <p:ph type="subTitle" idx="1"/>
          </p:nvPr>
        </p:nvSpPr>
        <p:spPr/>
        <p:txBody>
          <a:bodyPr/>
          <a:lstStyle/>
          <a:p>
            <a:pPr fontAlgn="base"/>
            <a:r>
              <a:rPr lang="en-GB" cap="all" dirty="0"/>
              <a:t>BY </a:t>
            </a:r>
            <a:r>
              <a:rPr lang="en-GB" u="sng" cap="all" dirty="0">
                <a:hlinkClick r:id="rId2"/>
              </a:rPr>
              <a:t>PERCY BYSSHE SHELLEY</a:t>
            </a:r>
            <a:endParaRPr lang="en-GB" dirty="0"/>
          </a:p>
        </p:txBody>
      </p:sp>
      <p:pic>
        <p:nvPicPr>
          <p:cNvPr id="6" name="Picture 5" descr="A close up of a person&#10;&#10;Description generated with very high confidence">
            <a:extLst>
              <a:ext uri="{FF2B5EF4-FFF2-40B4-BE49-F238E27FC236}">
                <a16:creationId xmlns:a16="http://schemas.microsoft.com/office/drawing/2014/main" id="{D9FEDEE5-986D-4F69-90EF-507B8DDBFC61}"/>
              </a:ext>
            </a:extLst>
          </p:cNvPr>
          <p:cNvPicPr>
            <a:picLocks noChangeAspect="1"/>
          </p:cNvPicPr>
          <p:nvPr/>
        </p:nvPicPr>
        <p:blipFill>
          <a:blip r:embed="rId3"/>
          <a:stretch>
            <a:fillRect/>
          </a:stretch>
        </p:blipFill>
        <p:spPr>
          <a:xfrm>
            <a:off x="7731092" y="781050"/>
            <a:ext cx="3895725" cy="5295900"/>
          </a:xfrm>
          <a:prstGeom prst="rect">
            <a:avLst/>
          </a:prstGeom>
        </p:spPr>
      </p:pic>
      <p:pic>
        <p:nvPicPr>
          <p:cNvPr id="8" name="Picture 7" descr="A close up of text on a white background&#10;&#10;Description generated with high confidence">
            <a:extLst>
              <a:ext uri="{FF2B5EF4-FFF2-40B4-BE49-F238E27FC236}">
                <a16:creationId xmlns:a16="http://schemas.microsoft.com/office/drawing/2014/main" id="{D98FED40-0AB1-465D-B348-802AA28F2E37}"/>
              </a:ext>
            </a:extLst>
          </p:cNvPr>
          <p:cNvPicPr>
            <a:picLocks noChangeAspect="1"/>
          </p:cNvPicPr>
          <p:nvPr/>
        </p:nvPicPr>
        <p:blipFill>
          <a:blip r:embed="rId4"/>
          <a:stretch>
            <a:fillRect/>
          </a:stretch>
        </p:blipFill>
        <p:spPr>
          <a:xfrm rot="20517151">
            <a:off x="4887468" y="3839739"/>
            <a:ext cx="3020088" cy="2320311"/>
          </a:xfrm>
          <a:prstGeom prst="rect">
            <a:avLst/>
          </a:prstGeom>
          <a:effectLst>
            <a:softEdge rad="165100"/>
          </a:effectLst>
        </p:spPr>
      </p:pic>
    </p:spTree>
    <p:extLst>
      <p:ext uri="{BB962C8B-B14F-4D97-AF65-F5344CB8AC3E}">
        <p14:creationId xmlns:p14="http://schemas.microsoft.com/office/powerpoint/2010/main" val="103504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752" t="21789" r="6651" b="15031"/>
          <a:stretch/>
        </p:blipFill>
        <p:spPr>
          <a:xfrm>
            <a:off x="630620" y="1623848"/>
            <a:ext cx="10925504" cy="4635063"/>
          </a:xfrm>
          <a:prstGeom prst="rect">
            <a:avLst/>
          </a:prstGeom>
        </p:spPr>
      </p:pic>
    </p:spTree>
    <p:extLst>
      <p:ext uri="{BB962C8B-B14F-4D97-AF65-F5344CB8AC3E}">
        <p14:creationId xmlns:p14="http://schemas.microsoft.com/office/powerpoint/2010/main" val="540158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Background</a:t>
            </a:r>
          </a:p>
        </p:txBody>
      </p:sp>
      <p:sp>
        <p:nvSpPr>
          <p:cNvPr id="7" name="Content Placeholder 6"/>
          <p:cNvSpPr>
            <a:spLocks noGrp="1"/>
          </p:cNvSpPr>
          <p:nvPr>
            <p:ph idx="1"/>
          </p:nvPr>
        </p:nvSpPr>
        <p:spPr/>
        <p:txBody>
          <a:bodyPr/>
          <a:lstStyle/>
          <a:p>
            <a:r>
              <a:rPr lang="en-GB" dirty="0"/>
              <a:t>"Sonnet: England in 1819" is one of Shelley's most vigorous political statements. The language is unusually vivid and emphatic and shows how deeply Shelley's feelings were involved. The sonnet is probably the best of a group of political poems written by Shelley in 1819 which were inspired by Shelley's indignation in regard to the condition of England at that time. None of them were printed in 1819 because of publishers' fears of the strict libel laws. Any publisher who would print "Sonnet: England in 1819" ran the risk of being jailed or fined or both.</a:t>
            </a:r>
            <a:endParaRPr lang="en-US" dirty="0"/>
          </a:p>
          <a:p>
            <a:endParaRPr lang="en-US" dirty="0"/>
          </a:p>
        </p:txBody>
      </p:sp>
    </p:spTree>
    <p:extLst>
      <p:ext uri="{BB962C8B-B14F-4D97-AF65-F5344CB8AC3E}">
        <p14:creationId xmlns:p14="http://schemas.microsoft.com/office/powerpoint/2010/main" val="3340474673"/>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91BB1-D73D-476E-9F87-EE35E17FDA72}"/>
              </a:ext>
            </a:extLst>
          </p:cNvPr>
          <p:cNvSpPr>
            <a:spLocks noGrp="1"/>
          </p:cNvSpPr>
          <p:nvPr>
            <p:ph type="title"/>
          </p:nvPr>
        </p:nvSpPr>
        <p:spPr/>
        <p:txBody>
          <a:bodyPr/>
          <a:lstStyle/>
          <a:p>
            <a:r>
              <a:rPr lang="en-GB" dirty="0"/>
              <a:t>King George</a:t>
            </a:r>
            <a:endParaRPr lang="en-US" dirty="0"/>
          </a:p>
        </p:txBody>
      </p:sp>
      <p:sp>
        <p:nvSpPr>
          <p:cNvPr id="3" name="Content Placeholder 2">
            <a:extLst>
              <a:ext uri="{FF2B5EF4-FFF2-40B4-BE49-F238E27FC236}">
                <a16:creationId xmlns:a16="http://schemas.microsoft.com/office/drawing/2014/main" id="{23DF7533-B34D-42CF-837B-C846FC2E767A}"/>
              </a:ext>
            </a:extLst>
          </p:cNvPr>
          <p:cNvSpPr>
            <a:spLocks noGrp="1"/>
          </p:cNvSpPr>
          <p:nvPr>
            <p:ph idx="1"/>
          </p:nvPr>
        </p:nvSpPr>
        <p:spPr/>
        <p:txBody>
          <a:bodyPr/>
          <a:lstStyle/>
          <a:p>
            <a:r>
              <a:rPr lang="en-GB" dirty="0"/>
              <a:t>The king Shelley refers to in his poem is George III. In 1819, he was eighty-one years old, insane, blind, and deaf. He died the following year and was succeeded by George IV, the oldest of George III's dissolute sons, "mud from a muddy spring." His separation from his wife, Princess Caroline of Brunswick, after a year of marriage caused a public scandal, and his numerous affairs injured his reputation. English liberals, such as Shelley and Byron, regarded him with profound scorn both as prince regent (1811-20) and as king (1820-30). His cabinet ministers were arch-conservatives.</a:t>
            </a:r>
            <a:endParaRPr lang="en-US" dirty="0"/>
          </a:p>
          <a:p>
            <a:endParaRPr lang="en-US" dirty="0"/>
          </a:p>
        </p:txBody>
      </p:sp>
    </p:spTree>
    <p:extLst>
      <p:ext uri="{BB962C8B-B14F-4D97-AF65-F5344CB8AC3E}">
        <p14:creationId xmlns:p14="http://schemas.microsoft.com/office/powerpoint/2010/main" val="87203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B7D5-E23E-45CB-B3B5-33216500065F}"/>
              </a:ext>
            </a:extLst>
          </p:cNvPr>
          <p:cNvSpPr>
            <a:spLocks noGrp="1"/>
          </p:cNvSpPr>
          <p:nvPr>
            <p:ph type="title"/>
          </p:nvPr>
        </p:nvSpPr>
        <p:spPr/>
        <p:txBody>
          <a:bodyPr/>
          <a:lstStyle/>
          <a:p>
            <a:r>
              <a:rPr lang="en-GB" dirty="0"/>
              <a:t>Revolution</a:t>
            </a:r>
            <a:endParaRPr lang="en-US" dirty="0"/>
          </a:p>
        </p:txBody>
      </p:sp>
      <p:sp>
        <p:nvSpPr>
          <p:cNvPr id="3" name="Content Placeholder 2">
            <a:extLst>
              <a:ext uri="{FF2B5EF4-FFF2-40B4-BE49-F238E27FC236}">
                <a16:creationId xmlns:a16="http://schemas.microsoft.com/office/drawing/2014/main" id="{CE3A6788-E051-403D-BC77-53525243BDC8}"/>
              </a:ext>
            </a:extLst>
          </p:cNvPr>
          <p:cNvSpPr>
            <a:spLocks noGrp="1"/>
          </p:cNvSpPr>
          <p:nvPr>
            <p:ph idx="1"/>
          </p:nvPr>
        </p:nvSpPr>
        <p:spPr/>
        <p:txBody>
          <a:bodyPr/>
          <a:lstStyle/>
          <a:p>
            <a:r>
              <a:rPr lang="en-GB" dirty="0"/>
              <a:t>The "rulers who neither see, nor feel, nor know" are Lord Liverpool and his conservative cabinet. In calling them leeches who are bleeding their country, Shelley is indulging in hyperbole. They were men of integrity who happened to be in power at a time of general unrest caused by the unemployment and hunger that followed the end of the Napoleonic wars. There was rioting, some destruction of property, inevitable arrests and repressive measures. The cabinet suspended the Habeas Corpus act and passed laws severely limiting public gatherings. Shelley was convinced that revolution was going to break out in England, "a glorious Phantom" that would "illumine our tempestuous day."</a:t>
            </a:r>
            <a:endParaRPr lang="en-US" dirty="0"/>
          </a:p>
          <a:p>
            <a:endParaRPr lang="en-US" dirty="0"/>
          </a:p>
        </p:txBody>
      </p:sp>
    </p:spTree>
    <p:extLst>
      <p:ext uri="{BB962C8B-B14F-4D97-AF65-F5344CB8AC3E}">
        <p14:creationId xmlns:p14="http://schemas.microsoft.com/office/powerpoint/2010/main" val="2700729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98F6-3EA6-4BEB-8C51-179C9FF24A81}"/>
              </a:ext>
            </a:extLst>
          </p:cNvPr>
          <p:cNvSpPr>
            <a:spLocks noGrp="1"/>
          </p:cNvSpPr>
          <p:nvPr>
            <p:ph type="title"/>
          </p:nvPr>
        </p:nvSpPr>
        <p:spPr/>
        <p:txBody>
          <a:bodyPr/>
          <a:lstStyle/>
          <a:p>
            <a:r>
              <a:rPr lang="en-GB" dirty="0"/>
              <a:t>St. Peter's Field in Manchester</a:t>
            </a:r>
            <a:endParaRPr lang="en-US" dirty="0"/>
          </a:p>
        </p:txBody>
      </p:sp>
      <p:sp>
        <p:nvSpPr>
          <p:cNvPr id="3" name="Content Placeholder 2">
            <a:extLst>
              <a:ext uri="{FF2B5EF4-FFF2-40B4-BE49-F238E27FC236}">
                <a16:creationId xmlns:a16="http://schemas.microsoft.com/office/drawing/2014/main" id="{73056023-F78B-4737-9767-365F003CB4ED}"/>
              </a:ext>
            </a:extLst>
          </p:cNvPr>
          <p:cNvSpPr>
            <a:spLocks noGrp="1"/>
          </p:cNvSpPr>
          <p:nvPr>
            <p:ph idx="1"/>
          </p:nvPr>
        </p:nvSpPr>
        <p:spPr/>
        <p:txBody>
          <a:bodyPr/>
          <a:lstStyle/>
          <a:p>
            <a:r>
              <a:rPr lang="en-GB" dirty="0"/>
              <a:t>The line "a people starved and stabbed in the untilled field" may be an allusion to the Peterloo massacre. On August 16, 1819, a large number of people in favour of parliamentary reform had gathered in St. Peter's Field in Manchester to hear a speech by Henry Hunt, a reformer. When troops made an attempt to arrest Hunt, a panic ensued in which eleven people were killed and four hundred were injured.</a:t>
            </a:r>
            <a:endParaRPr lang="en-US" dirty="0"/>
          </a:p>
          <a:p>
            <a:endParaRPr lang="en-US" dirty="0"/>
          </a:p>
        </p:txBody>
      </p:sp>
    </p:spTree>
    <p:extLst>
      <p:ext uri="{BB962C8B-B14F-4D97-AF65-F5344CB8AC3E}">
        <p14:creationId xmlns:p14="http://schemas.microsoft.com/office/powerpoint/2010/main" val="208730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90805-412C-4491-ABFF-95303962051D}"/>
              </a:ext>
            </a:extLst>
          </p:cNvPr>
          <p:cNvSpPr>
            <a:spLocks noGrp="1"/>
          </p:cNvSpPr>
          <p:nvPr>
            <p:ph type="title"/>
          </p:nvPr>
        </p:nvSpPr>
        <p:spPr/>
        <p:txBody>
          <a:bodyPr/>
          <a:lstStyle/>
          <a:p>
            <a:r>
              <a:rPr lang="en-GB" dirty="0"/>
              <a:t>two-edged sword</a:t>
            </a:r>
            <a:endParaRPr lang="en-US" dirty="0"/>
          </a:p>
        </p:txBody>
      </p:sp>
      <p:sp>
        <p:nvSpPr>
          <p:cNvPr id="3" name="Content Placeholder 2">
            <a:extLst>
              <a:ext uri="{FF2B5EF4-FFF2-40B4-BE49-F238E27FC236}">
                <a16:creationId xmlns:a16="http://schemas.microsoft.com/office/drawing/2014/main" id="{8F086B89-B439-47E1-91BF-0A80404D492F}"/>
              </a:ext>
            </a:extLst>
          </p:cNvPr>
          <p:cNvSpPr>
            <a:spLocks noGrp="1"/>
          </p:cNvSpPr>
          <p:nvPr>
            <p:ph idx="1"/>
          </p:nvPr>
        </p:nvSpPr>
        <p:spPr/>
        <p:txBody>
          <a:bodyPr/>
          <a:lstStyle/>
          <a:p>
            <a:r>
              <a:rPr lang="en-GB" dirty="0"/>
              <a:t>The army, "which liberticide and prey / Makes as a two-edged sword to all who wield" it, seems to be a reference to the use of troops by the government to quell disturbances and repress liberty. "Golden and sanguine laws which tempt and slay" are laws that vested interests caused to be passed and which led to bloodshed. "Religion </a:t>
            </a:r>
            <a:r>
              <a:rPr lang="en-GB" dirty="0" err="1"/>
              <a:t>Christless</a:t>
            </a:r>
            <a:r>
              <a:rPr lang="en-GB" dirty="0"/>
              <a:t>, Godless" refers to the torpid state of the Anglican Church, from which it was aroused by the Oxford Movement in 1833. "Time's worst statute" refers to the restrictions under which English Roman Catholics were forced to live. They were not allowed to vote or sit in Parliament, preside over law courts, or enter the universities.</a:t>
            </a:r>
            <a:endParaRPr lang="en-US" dirty="0"/>
          </a:p>
          <a:p>
            <a:endParaRPr lang="en-US" dirty="0"/>
          </a:p>
        </p:txBody>
      </p:sp>
    </p:spTree>
    <p:extLst>
      <p:ext uri="{BB962C8B-B14F-4D97-AF65-F5344CB8AC3E}">
        <p14:creationId xmlns:p14="http://schemas.microsoft.com/office/powerpoint/2010/main" val="216049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59FF2-0B47-4DAE-B8D9-55EF0147E262}"/>
              </a:ext>
            </a:extLst>
          </p:cNvPr>
          <p:cNvSpPr>
            <a:spLocks noGrp="1"/>
          </p:cNvSpPr>
          <p:nvPr>
            <p:ph type="title"/>
          </p:nvPr>
        </p:nvSpPr>
        <p:spPr/>
        <p:txBody>
          <a:bodyPr/>
          <a:lstStyle/>
          <a:p>
            <a:r>
              <a:rPr lang="en-GB" dirty="0"/>
              <a:t>"Catholic emancipation"</a:t>
            </a:r>
            <a:endParaRPr lang="en-US" dirty="0"/>
          </a:p>
        </p:txBody>
      </p:sp>
      <p:sp>
        <p:nvSpPr>
          <p:cNvPr id="3" name="Content Placeholder 2">
            <a:extLst>
              <a:ext uri="{FF2B5EF4-FFF2-40B4-BE49-F238E27FC236}">
                <a16:creationId xmlns:a16="http://schemas.microsoft.com/office/drawing/2014/main" id="{BB0F5C3D-7972-42C1-B4CA-420E55198A6D}"/>
              </a:ext>
            </a:extLst>
          </p:cNvPr>
          <p:cNvSpPr>
            <a:spLocks noGrp="1"/>
          </p:cNvSpPr>
          <p:nvPr>
            <p:ph idx="1"/>
          </p:nvPr>
        </p:nvSpPr>
        <p:spPr/>
        <p:txBody>
          <a:bodyPr/>
          <a:lstStyle/>
          <a:p>
            <a:r>
              <a:rPr lang="en-GB" dirty="0"/>
              <a:t>"Catholic emancipation" had been a lively political issue for several years, and not until 1829 did Catholics recover most of their civil liberties.</a:t>
            </a:r>
            <a:endParaRPr lang="en-US" dirty="0"/>
          </a:p>
          <a:p>
            <a:endParaRPr lang="en-US" dirty="0"/>
          </a:p>
        </p:txBody>
      </p:sp>
    </p:spTree>
    <p:extLst>
      <p:ext uri="{BB962C8B-B14F-4D97-AF65-F5344CB8AC3E}">
        <p14:creationId xmlns:p14="http://schemas.microsoft.com/office/powerpoint/2010/main" val="1007261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Stuff</a:t>
            </a:r>
          </a:p>
        </p:txBody>
      </p:sp>
      <p:sp>
        <p:nvSpPr>
          <p:cNvPr id="6" name="Text Placeholder 5"/>
          <p:cNvSpPr>
            <a:spLocks noGrp="1"/>
          </p:cNvSpPr>
          <p:nvPr>
            <p:ph type="body" idx="4294967295"/>
          </p:nvPr>
        </p:nvSpPr>
        <p:spPr>
          <a:xfrm>
            <a:off x="2646364" y="1828800"/>
            <a:ext cx="8021637" cy="4572000"/>
          </a:xfrm>
        </p:spPr>
        <p:txBody>
          <a:bodyPr>
            <a:normAutofit/>
          </a:bodyPr>
          <a:lstStyle/>
          <a:p>
            <a:r>
              <a:rPr lang="en-US" dirty="0"/>
              <a:t>Rhyme scheme</a:t>
            </a:r>
          </a:p>
          <a:p>
            <a:pPr lvl="1"/>
            <a:r>
              <a:rPr lang="en-US" dirty="0"/>
              <a:t>ABABABCDCDCCDD</a:t>
            </a:r>
          </a:p>
          <a:p>
            <a:pPr lvl="1"/>
            <a:r>
              <a:rPr lang="en-US" dirty="0"/>
              <a:t>Upside-down form of the classic Petrarchan sonnet form</a:t>
            </a:r>
          </a:p>
          <a:p>
            <a:r>
              <a:rPr lang="en-US" dirty="0"/>
              <a:t>Iambic Pentameter</a:t>
            </a:r>
          </a:p>
          <a:p>
            <a:r>
              <a:rPr lang="en-US" dirty="0"/>
              <a:t>Untraditional sonnet form represents the disorder of England at the time</a:t>
            </a:r>
          </a:p>
          <a:p>
            <a:pPr lvl="1">
              <a:buNone/>
            </a:pPr>
            <a:endParaRPr lang="en-US" dirty="0"/>
          </a:p>
          <a:p>
            <a:pPr lvl="1">
              <a:buNone/>
            </a:pPr>
            <a:endParaRPr lang="en-US" dirty="0"/>
          </a:p>
        </p:txBody>
      </p:sp>
    </p:spTree>
    <p:extLst>
      <p:ext uri="{BB962C8B-B14F-4D97-AF65-F5344CB8AC3E}">
        <p14:creationId xmlns:p14="http://schemas.microsoft.com/office/powerpoint/2010/main" val="2184257804"/>
      </p:ext>
    </p:extLst>
  </p:cSld>
  <p:clrMapOvr>
    <a:masterClrMapping/>
  </p:clrMapOvr>
  <p:transition>
    <p:cover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996" y="307173"/>
            <a:ext cx="8610600" cy="780648"/>
          </a:xfrm>
        </p:spPr>
        <p:txBody>
          <a:bodyPr>
            <a:normAutofit fontScale="90000"/>
          </a:bodyPr>
          <a:lstStyle/>
          <a:p>
            <a:r>
              <a:rPr lang="en-GB" b="1" dirty="0"/>
              <a:t>England in 1819</a:t>
            </a:r>
            <a:br>
              <a:rPr lang="en-GB" b="1" dirty="0"/>
            </a:br>
            <a:endParaRPr lang="en-GB" dirty="0"/>
          </a:p>
        </p:txBody>
      </p:sp>
      <p:sp>
        <p:nvSpPr>
          <p:cNvPr id="3" name="Content Placeholder 2"/>
          <p:cNvSpPr>
            <a:spLocks noGrp="1"/>
          </p:cNvSpPr>
          <p:nvPr>
            <p:ph sz="half" idx="1"/>
          </p:nvPr>
        </p:nvSpPr>
        <p:spPr>
          <a:xfrm>
            <a:off x="536509" y="736987"/>
            <a:ext cx="8946932" cy="5849007"/>
          </a:xfrm>
        </p:spPr>
        <p:txBody>
          <a:bodyPr>
            <a:normAutofit fontScale="25000" lnSpcReduction="20000"/>
          </a:bodyPr>
          <a:lstStyle/>
          <a:p>
            <a:pPr marL="0" indent="0" fontAlgn="base">
              <a:buNone/>
            </a:pPr>
            <a:endParaRPr lang="en-GB" dirty="0"/>
          </a:p>
          <a:p>
            <a:pPr marL="0" indent="0" fontAlgn="base">
              <a:buNone/>
            </a:pPr>
            <a:r>
              <a:rPr lang="en-GB" sz="5600" dirty="0"/>
              <a:t>An old, mad, blind, despised, and dying King; </a:t>
            </a:r>
            <a:br>
              <a:rPr lang="en-GB" sz="5600" dirty="0"/>
            </a:br>
            <a:endParaRPr lang="en-GB" sz="5600" dirty="0"/>
          </a:p>
          <a:p>
            <a:pPr marL="0" indent="0" fontAlgn="base">
              <a:buNone/>
            </a:pPr>
            <a:r>
              <a:rPr lang="en-GB" sz="5600" dirty="0"/>
              <a:t>Princes, the dregs of their dull race, who flow </a:t>
            </a:r>
            <a:br>
              <a:rPr lang="en-GB" sz="5600" dirty="0"/>
            </a:br>
            <a:endParaRPr lang="en-GB" sz="5600" dirty="0"/>
          </a:p>
          <a:p>
            <a:pPr marL="0" indent="0" fontAlgn="base">
              <a:buNone/>
            </a:pPr>
            <a:r>
              <a:rPr lang="en-GB" sz="5600" dirty="0"/>
              <a:t>Through public scorn,—mud from a muddy spring; </a:t>
            </a:r>
            <a:br>
              <a:rPr lang="en-GB" sz="5600" dirty="0"/>
            </a:br>
            <a:endParaRPr lang="en-GB" sz="5600" dirty="0"/>
          </a:p>
          <a:p>
            <a:pPr marL="0" indent="0" fontAlgn="base">
              <a:buNone/>
            </a:pPr>
            <a:r>
              <a:rPr lang="en-GB" sz="5600" dirty="0"/>
              <a:t>Rulers who neither see nor feel nor know, </a:t>
            </a:r>
            <a:br>
              <a:rPr lang="en-GB" sz="5600" dirty="0"/>
            </a:br>
            <a:endParaRPr lang="en-GB" sz="5600" dirty="0"/>
          </a:p>
          <a:p>
            <a:pPr marL="0" indent="0" fontAlgn="base">
              <a:buNone/>
            </a:pPr>
            <a:r>
              <a:rPr lang="en-GB" sz="5600" dirty="0"/>
              <a:t>But leechlike to their fainting country cling </a:t>
            </a:r>
            <a:br>
              <a:rPr lang="en-GB" sz="5600" dirty="0"/>
            </a:br>
            <a:endParaRPr lang="en-GB" sz="5600" dirty="0"/>
          </a:p>
          <a:p>
            <a:pPr marL="0" indent="0" fontAlgn="base">
              <a:buNone/>
            </a:pPr>
            <a:r>
              <a:rPr lang="en-GB" sz="5600" dirty="0"/>
              <a:t>Till they drop, blind in blood, without a blow. </a:t>
            </a:r>
            <a:br>
              <a:rPr lang="en-GB" sz="5600" dirty="0"/>
            </a:br>
            <a:endParaRPr lang="en-GB" sz="5600" dirty="0"/>
          </a:p>
          <a:p>
            <a:pPr marL="0" indent="0" fontAlgn="base">
              <a:buNone/>
            </a:pPr>
            <a:r>
              <a:rPr lang="en-GB" sz="5600" dirty="0"/>
              <a:t>A people starved and stabbed in th' untilled field; </a:t>
            </a:r>
            <a:br>
              <a:rPr lang="en-GB" sz="5600" dirty="0"/>
            </a:br>
            <a:endParaRPr lang="en-GB" sz="5600" dirty="0"/>
          </a:p>
          <a:p>
            <a:pPr marL="0" indent="0" fontAlgn="base">
              <a:buNone/>
            </a:pPr>
            <a:r>
              <a:rPr lang="en-GB" sz="5600" dirty="0"/>
              <a:t>An army, whom liberticide and prey </a:t>
            </a:r>
            <a:br>
              <a:rPr lang="en-GB" sz="5600" dirty="0"/>
            </a:br>
            <a:endParaRPr lang="en-GB" sz="5600" dirty="0"/>
          </a:p>
          <a:p>
            <a:pPr marL="0" indent="0" fontAlgn="base">
              <a:buNone/>
            </a:pPr>
            <a:r>
              <a:rPr lang="en-GB" sz="5600" dirty="0"/>
              <a:t>Makes as a two-edged sword to all who wield; </a:t>
            </a:r>
            <a:br>
              <a:rPr lang="en-GB" sz="5600" dirty="0"/>
            </a:br>
            <a:endParaRPr lang="en-GB" sz="5600" dirty="0"/>
          </a:p>
          <a:p>
            <a:pPr marL="0" indent="0" fontAlgn="base">
              <a:buNone/>
            </a:pPr>
            <a:r>
              <a:rPr lang="en-GB" sz="5600" dirty="0"/>
              <a:t>Golden and sanguine laws which tempt and slay; </a:t>
            </a:r>
            <a:br>
              <a:rPr lang="en-GB" sz="5600" dirty="0"/>
            </a:br>
            <a:endParaRPr lang="en-GB" sz="5600" dirty="0"/>
          </a:p>
          <a:p>
            <a:pPr marL="0" indent="0" fontAlgn="base">
              <a:buNone/>
            </a:pPr>
            <a:r>
              <a:rPr lang="en-GB" sz="5600" dirty="0"/>
              <a:t>Religion Christless, Godless—a book sealed; </a:t>
            </a:r>
            <a:br>
              <a:rPr lang="en-GB" sz="5600" dirty="0"/>
            </a:br>
            <a:endParaRPr lang="en-GB" sz="5600" dirty="0"/>
          </a:p>
          <a:p>
            <a:pPr marL="0" indent="0" fontAlgn="base">
              <a:buNone/>
            </a:pPr>
            <a:r>
              <a:rPr lang="en-GB" sz="5600" dirty="0"/>
              <a:t>A senate, Time’s worst statute, unrepealed— </a:t>
            </a:r>
            <a:br>
              <a:rPr lang="en-GB" sz="5600" dirty="0"/>
            </a:br>
            <a:endParaRPr lang="en-GB" sz="5600" dirty="0"/>
          </a:p>
          <a:p>
            <a:pPr marL="0" indent="0" fontAlgn="base">
              <a:buNone/>
            </a:pPr>
            <a:r>
              <a:rPr lang="en-GB" sz="5600" dirty="0"/>
              <a:t>Are graves from which a glorious Phantom may </a:t>
            </a:r>
            <a:br>
              <a:rPr lang="en-GB" sz="5600" dirty="0"/>
            </a:br>
            <a:endParaRPr lang="en-GB" sz="5600" dirty="0"/>
          </a:p>
          <a:p>
            <a:pPr marL="0" indent="0" fontAlgn="base">
              <a:buNone/>
            </a:pPr>
            <a:r>
              <a:rPr lang="en-GB" sz="5600" dirty="0"/>
              <a:t>Burst, to illumine our tempestuous day.</a:t>
            </a:r>
            <a:br>
              <a:rPr lang="en-GB" dirty="0"/>
            </a:br>
            <a:br>
              <a:rPr lang="en-GB" dirty="0"/>
            </a:br>
            <a:endParaRPr lang="en-GB" dirty="0"/>
          </a:p>
        </p:txBody>
      </p:sp>
      <p:pic>
        <p:nvPicPr>
          <p:cNvPr id="1026" name="Picture 2" descr="Image result for england in 1819 poem"/>
          <p:cNvPicPr>
            <a:picLocks noChangeAspect="1" noChangeArrowheads="1"/>
          </p:cNvPicPr>
          <p:nvPr/>
        </p:nvPicPr>
        <p:blipFill rotWithShape="1">
          <a:blip r:embed="rId2">
            <a:extLst>
              <a:ext uri="{28A0092B-C50C-407E-A947-70E740481C1C}">
                <a14:useLocalDpi xmlns:a14="http://schemas.microsoft.com/office/drawing/2010/main" val="0"/>
              </a:ext>
            </a:extLst>
          </a:blip>
          <a:srcRect b="13630"/>
          <a:stretch/>
        </p:blipFill>
        <p:spPr bwMode="auto">
          <a:xfrm>
            <a:off x="6038193" y="307173"/>
            <a:ext cx="4828578" cy="6278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96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0"/>
                                        <p:tgtEl>
                                          <p:spTgt spid="3">
                                            <p:txEl>
                                              <p:pRg st="1" end="1"/>
                                            </p:txEl>
                                          </p:spTgt>
                                        </p:tgtEl>
                                      </p:cBhvr>
                                    </p:animEffect>
                                    <p:anim calcmode="lin" valueType="num">
                                      <p:cBhvr>
                                        <p:cTn id="8" dur="4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4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4000"/>
                                        <p:tgtEl>
                                          <p:spTgt spid="3">
                                            <p:txEl>
                                              <p:pRg st="2" end="2"/>
                                            </p:txEl>
                                          </p:spTgt>
                                        </p:tgtEl>
                                      </p:cBhvr>
                                    </p:animEffect>
                                    <p:anim calcmode="lin" valueType="num">
                                      <p:cBhvr>
                                        <p:cTn id="14" dur="4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4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8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4000"/>
                                        <p:tgtEl>
                                          <p:spTgt spid="3">
                                            <p:txEl>
                                              <p:pRg st="3" end="3"/>
                                            </p:txEl>
                                          </p:spTgt>
                                        </p:tgtEl>
                                      </p:cBhvr>
                                    </p:animEffect>
                                    <p:anim calcmode="lin" valueType="num">
                                      <p:cBhvr>
                                        <p:cTn id="20" dur="4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4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20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4000"/>
                                        <p:tgtEl>
                                          <p:spTgt spid="3">
                                            <p:txEl>
                                              <p:pRg st="4" end="4"/>
                                            </p:txEl>
                                          </p:spTgt>
                                        </p:tgtEl>
                                      </p:cBhvr>
                                    </p:animEffect>
                                    <p:anim calcmode="lin" valueType="num">
                                      <p:cBhvr>
                                        <p:cTn id="26" dur="4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4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16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4000"/>
                                        <p:tgtEl>
                                          <p:spTgt spid="3">
                                            <p:txEl>
                                              <p:pRg st="5" end="5"/>
                                            </p:txEl>
                                          </p:spTgt>
                                        </p:tgtEl>
                                      </p:cBhvr>
                                    </p:animEffect>
                                    <p:anim calcmode="lin" valueType="num">
                                      <p:cBhvr>
                                        <p:cTn id="32" dur="4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4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20000"/>
                            </p:stCondLst>
                            <p:childTnLst>
                              <p:par>
                                <p:cTn id="35" presetID="42"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4000"/>
                                        <p:tgtEl>
                                          <p:spTgt spid="3">
                                            <p:txEl>
                                              <p:pRg st="6" end="6"/>
                                            </p:txEl>
                                          </p:spTgt>
                                        </p:tgtEl>
                                      </p:cBhvr>
                                    </p:animEffect>
                                    <p:anim calcmode="lin" valueType="num">
                                      <p:cBhvr>
                                        <p:cTn id="38" dur="4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4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24000"/>
                            </p:stCondLst>
                            <p:childTnLst>
                              <p:par>
                                <p:cTn id="41" presetID="42"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4000"/>
                                        <p:tgtEl>
                                          <p:spTgt spid="3">
                                            <p:txEl>
                                              <p:pRg st="7" end="7"/>
                                            </p:txEl>
                                          </p:spTgt>
                                        </p:tgtEl>
                                      </p:cBhvr>
                                    </p:animEffect>
                                    <p:anim calcmode="lin" valueType="num">
                                      <p:cBhvr>
                                        <p:cTn id="44" dur="4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4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6" fill="hold">
                            <p:stCondLst>
                              <p:cond delay="28000"/>
                            </p:stCondLst>
                            <p:childTnLst>
                              <p:par>
                                <p:cTn id="47" presetID="42" presetClass="entr" presetSubtype="0" fill="hold"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4000"/>
                                        <p:tgtEl>
                                          <p:spTgt spid="3">
                                            <p:txEl>
                                              <p:pRg st="8" end="8"/>
                                            </p:txEl>
                                          </p:spTgt>
                                        </p:tgtEl>
                                      </p:cBhvr>
                                    </p:animEffect>
                                    <p:anim calcmode="lin" valueType="num">
                                      <p:cBhvr>
                                        <p:cTn id="50" dur="4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4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2" fill="hold">
                            <p:stCondLst>
                              <p:cond delay="32000"/>
                            </p:stCondLst>
                            <p:childTnLst>
                              <p:par>
                                <p:cTn id="53" presetID="42" presetClass="entr" presetSubtype="0" fill="hold"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4000"/>
                                        <p:tgtEl>
                                          <p:spTgt spid="3">
                                            <p:txEl>
                                              <p:pRg st="9" end="9"/>
                                            </p:txEl>
                                          </p:spTgt>
                                        </p:tgtEl>
                                      </p:cBhvr>
                                    </p:animEffect>
                                    <p:anim calcmode="lin" valueType="num">
                                      <p:cBhvr>
                                        <p:cTn id="56" dur="4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4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58" fill="hold">
                            <p:stCondLst>
                              <p:cond delay="36000"/>
                            </p:stCondLst>
                            <p:childTnLst>
                              <p:par>
                                <p:cTn id="59" presetID="42" presetClass="entr" presetSubtype="0" fill="hold" nodeType="after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4000"/>
                                        <p:tgtEl>
                                          <p:spTgt spid="3">
                                            <p:txEl>
                                              <p:pRg st="10" end="10"/>
                                            </p:txEl>
                                          </p:spTgt>
                                        </p:tgtEl>
                                      </p:cBhvr>
                                    </p:animEffect>
                                    <p:anim calcmode="lin" valueType="num">
                                      <p:cBhvr>
                                        <p:cTn id="62" dur="4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4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64" fill="hold">
                            <p:stCondLst>
                              <p:cond delay="40000"/>
                            </p:stCondLst>
                            <p:childTnLst>
                              <p:par>
                                <p:cTn id="65" presetID="42" presetClass="entr" presetSubtype="0" fill="hold" nodeType="after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4000"/>
                                        <p:tgtEl>
                                          <p:spTgt spid="3">
                                            <p:txEl>
                                              <p:pRg st="11" end="11"/>
                                            </p:txEl>
                                          </p:spTgt>
                                        </p:tgtEl>
                                      </p:cBhvr>
                                    </p:animEffect>
                                    <p:anim calcmode="lin" valueType="num">
                                      <p:cBhvr>
                                        <p:cTn id="68" dur="4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9" dur="4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70" fill="hold">
                            <p:stCondLst>
                              <p:cond delay="44000"/>
                            </p:stCondLst>
                            <p:childTnLst>
                              <p:par>
                                <p:cTn id="71" presetID="42" presetClass="entr" presetSubtype="0" fill="hold" nodeType="after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Effect transition="in" filter="fade">
                                      <p:cBhvr>
                                        <p:cTn id="73" dur="4000"/>
                                        <p:tgtEl>
                                          <p:spTgt spid="3">
                                            <p:txEl>
                                              <p:pRg st="12" end="12"/>
                                            </p:txEl>
                                          </p:spTgt>
                                        </p:tgtEl>
                                      </p:cBhvr>
                                    </p:animEffect>
                                    <p:anim calcmode="lin" valueType="num">
                                      <p:cBhvr>
                                        <p:cTn id="74" dur="4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5" dur="4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76" fill="hold">
                            <p:stCondLst>
                              <p:cond delay="48000"/>
                            </p:stCondLst>
                            <p:childTnLst>
                              <p:par>
                                <p:cTn id="77" presetID="42" presetClass="entr" presetSubtype="0" fill="hold" nodeType="after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Effect transition="in" filter="fade">
                                      <p:cBhvr>
                                        <p:cTn id="79" dur="4000"/>
                                        <p:tgtEl>
                                          <p:spTgt spid="3">
                                            <p:txEl>
                                              <p:pRg st="13" end="13"/>
                                            </p:txEl>
                                          </p:spTgt>
                                        </p:tgtEl>
                                      </p:cBhvr>
                                    </p:animEffect>
                                    <p:anim calcmode="lin" valueType="num">
                                      <p:cBhvr>
                                        <p:cTn id="80" dur="4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1" dur="4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82" fill="hold">
                            <p:stCondLst>
                              <p:cond delay="52000"/>
                            </p:stCondLst>
                            <p:childTnLst>
                              <p:par>
                                <p:cTn id="83" presetID="42" presetClass="entr" presetSubtype="0" fill="hold" nodeType="after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Effect transition="in" filter="fade">
                                      <p:cBhvr>
                                        <p:cTn id="85" dur="1500"/>
                                        <p:tgtEl>
                                          <p:spTgt spid="3">
                                            <p:txEl>
                                              <p:pRg st="14" end="14"/>
                                            </p:txEl>
                                          </p:spTgt>
                                        </p:tgtEl>
                                      </p:cBhvr>
                                    </p:animEffect>
                                    <p:anim calcmode="lin" valueType="num">
                                      <p:cBhvr>
                                        <p:cTn id="86" dur="15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7" dur="15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1026"/>
                                        </p:tgtEl>
                                        <p:attrNameLst>
                                          <p:attrName>style.visibility</p:attrName>
                                        </p:attrNameLst>
                                      </p:cBhvr>
                                      <p:to>
                                        <p:strVal val="visible"/>
                                      </p:to>
                                    </p:set>
                                    <p:animEffect transition="in" filter="fade">
                                      <p:cBhvr>
                                        <p:cTn id="92" dur="1000"/>
                                        <p:tgtEl>
                                          <p:spTgt spid="1026"/>
                                        </p:tgtEl>
                                      </p:cBhvr>
                                    </p:animEffect>
                                    <p:anim calcmode="lin" valueType="num">
                                      <p:cBhvr>
                                        <p:cTn id="93" dur="1000" fill="hold"/>
                                        <p:tgtEl>
                                          <p:spTgt spid="1026"/>
                                        </p:tgtEl>
                                        <p:attrNameLst>
                                          <p:attrName>ppt_x</p:attrName>
                                        </p:attrNameLst>
                                      </p:cBhvr>
                                      <p:tavLst>
                                        <p:tav tm="0">
                                          <p:val>
                                            <p:strVal val="#ppt_x"/>
                                          </p:val>
                                        </p:tav>
                                        <p:tav tm="100000">
                                          <p:val>
                                            <p:strVal val="#ppt_x"/>
                                          </p:val>
                                        </p:tav>
                                      </p:tavLst>
                                    </p:anim>
                                    <p:anim calcmode="lin" valueType="num">
                                      <p:cBhvr>
                                        <p:cTn id="9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a costume&#10;&#10;Description generated with high confidence">
            <a:extLst>
              <a:ext uri="{FF2B5EF4-FFF2-40B4-BE49-F238E27FC236}">
                <a16:creationId xmlns:a16="http://schemas.microsoft.com/office/drawing/2014/main" id="{A9F2A392-F3D6-47B5-A72E-F450DD85EF42}"/>
              </a:ext>
            </a:extLst>
          </p:cNvPr>
          <p:cNvPicPr>
            <a:picLocks noChangeAspect="1"/>
          </p:cNvPicPr>
          <p:nvPr/>
        </p:nvPicPr>
        <p:blipFill>
          <a:blip r:embed="rId2"/>
          <a:stretch>
            <a:fillRect/>
          </a:stretch>
        </p:blipFill>
        <p:spPr>
          <a:xfrm>
            <a:off x="2756434" y="1136032"/>
            <a:ext cx="3923497" cy="4806284"/>
          </a:xfrm>
          <a:prstGeom prst="rect">
            <a:avLst/>
          </a:prstGeom>
        </p:spPr>
      </p:pic>
      <p:sp>
        <p:nvSpPr>
          <p:cNvPr id="2" name="Rectangle 1">
            <a:extLst>
              <a:ext uri="{FF2B5EF4-FFF2-40B4-BE49-F238E27FC236}">
                <a16:creationId xmlns:a16="http://schemas.microsoft.com/office/drawing/2014/main" id="{EC7DB631-7040-4FDC-8C05-4CFE4CA020FF}"/>
              </a:ext>
            </a:extLst>
          </p:cNvPr>
          <p:cNvSpPr/>
          <p:nvPr/>
        </p:nvSpPr>
        <p:spPr>
          <a:xfrm>
            <a:off x="563197" y="1406988"/>
            <a:ext cx="10495181" cy="646331"/>
          </a:xfrm>
          <a:prstGeom prst="rect">
            <a:avLst/>
          </a:prstGeom>
        </p:spPr>
        <p:txBody>
          <a:bodyPr wrap="none">
            <a:spAutoFit/>
          </a:bodyPr>
          <a:lstStyle/>
          <a:p>
            <a:r>
              <a:rPr lang="en-GB" sz="3600" dirty="0">
                <a:latin typeface="Helvetica" panose="020B0604020202020204" pitchFamily="34" charset="0"/>
                <a:ea typeface="Calibri" panose="020F0502020204030204" pitchFamily="34" charset="0"/>
              </a:rPr>
              <a:t>The king is dying, old, blind, insane, and despised.</a:t>
            </a:r>
            <a:endParaRPr lang="en-US" sz="3600" dirty="0"/>
          </a:p>
        </p:txBody>
      </p:sp>
      <p:pic>
        <p:nvPicPr>
          <p:cNvPr id="4" name="Picture 3">
            <a:extLst>
              <a:ext uri="{FF2B5EF4-FFF2-40B4-BE49-F238E27FC236}">
                <a16:creationId xmlns:a16="http://schemas.microsoft.com/office/drawing/2014/main" id="{E4CAA1CC-79EE-4F2F-B85D-188E8BBA4D2C}"/>
              </a:ext>
            </a:extLst>
          </p:cNvPr>
          <p:cNvPicPr>
            <a:picLocks noChangeAspect="1"/>
          </p:cNvPicPr>
          <p:nvPr/>
        </p:nvPicPr>
        <p:blipFill>
          <a:blip r:embed="rId3"/>
          <a:stretch>
            <a:fillRect/>
          </a:stretch>
        </p:blipFill>
        <p:spPr>
          <a:xfrm>
            <a:off x="6426240" y="2948935"/>
            <a:ext cx="4885830" cy="3249077"/>
          </a:xfrm>
          <a:prstGeom prst="rect">
            <a:avLst/>
          </a:prstGeom>
        </p:spPr>
      </p:pic>
      <p:sp>
        <p:nvSpPr>
          <p:cNvPr id="7" name="Rectangle 6">
            <a:extLst>
              <a:ext uri="{FF2B5EF4-FFF2-40B4-BE49-F238E27FC236}">
                <a16:creationId xmlns:a16="http://schemas.microsoft.com/office/drawing/2014/main" id="{A62846DE-AA12-4240-8848-B9F17D0AD2A4}"/>
              </a:ext>
            </a:extLst>
          </p:cNvPr>
          <p:cNvSpPr/>
          <p:nvPr/>
        </p:nvSpPr>
        <p:spPr>
          <a:xfrm>
            <a:off x="5714197" y="269353"/>
            <a:ext cx="6096000" cy="646331"/>
          </a:xfrm>
          <a:prstGeom prst="rect">
            <a:avLst/>
          </a:prstGeom>
        </p:spPr>
        <p:txBody>
          <a:bodyPr>
            <a:spAutoFit/>
          </a:bodyPr>
          <a:lstStyle/>
          <a:p>
            <a:pPr fontAlgn="base"/>
            <a:r>
              <a:rPr lang="en-GB" dirty="0"/>
              <a:t>An old, mad, blind, despised, and dying King; </a:t>
            </a:r>
            <a:br>
              <a:rPr lang="en-GB" dirty="0"/>
            </a:br>
            <a:endParaRPr lang="en-GB" dirty="0"/>
          </a:p>
        </p:txBody>
      </p:sp>
    </p:spTree>
    <p:extLst>
      <p:ext uri="{BB962C8B-B14F-4D97-AF65-F5344CB8AC3E}">
        <p14:creationId xmlns:p14="http://schemas.microsoft.com/office/powerpoint/2010/main" val="312350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anim calcmode="lin" valueType="num">
                                      <p:cBhvr>
                                        <p:cTn id="21" dur="2000" fill="hold"/>
                                        <p:tgtEl>
                                          <p:spTgt spid="4"/>
                                        </p:tgtEl>
                                        <p:attrNameLst>
                                          <p:attrName>ppt_w</p:attrName>
                                        </p:attrNameLst>
                                      </p:cBhvr>
                                      <p:tavLst>
                                        <p:tav tm="0" fmla="#ppt_w*sin(2.5*pi*$)">
                                          <p:val>
                                            <p:fltVal val="0"/>
                                          </p:val>
                                        </p:tav>
                                        <p:tav tm="100000">
                                          <p:val>
                                            <p:fltVal val="1"/>
                                          </p:val>
                                        </p:tav>
                                      </p:tavLst>
                                    </p:anim>
                                    <p:anim calcmode="lin" valueType="num">
                                      <p:cBhvr>
                                        <p:cTn id="22"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ook&#10;&#10;Description generated with very high confidence">
            <a:extLst>
              <a:ext uri="{FF2B5EF4-FFF2-40B4-BE49-F238E27FC236}">
                <a16:creationId xmlns:a16="http://schemas.microsoft.com/office/drawing/2014/main" id="{253C5743-F413-4FAD-AD05-3A55F34B6FFA}"/>
              </a:ext>
            </a:extLst>
          </p:cNvPr>
          <p:cNvPicPr>
            <a:picLocks noChangeAspect="1"/>
          </p:cNvPicPr>
          <p:nvPr/>
        </p:nvPicPr>
        <p:blipFill>
          <a:blip r:embed="rId2"/>
          <a:stretch>
            <a:fillRect/>
          </a:stretch>
        </p:blipFill>
        <p:spPr>
          <a:xfrm>
            <a:off x="2698746" y="1739263"/>
            <a:ext cx="5497141" cy="3967936"/>
          </a:xfrm>
          <a:prstGeom prst="rect">
            <a:avLst/>
          </a:prstGeom>
        </p:spPr>
      </p:pic>
      <p:sp>
        <p:nvSpPr>
          <p:cNvPr id="3" name="Rectangle 2">
            <a:extLst>
              <a:ext uri="{FF2B5EF4-FFF2-40B4-BE49-F238E27FC236}">
                <a16:creationId xmlns:a16="http://schemas.microsoft.com/office/drawing/2014/main" id="{2E995A07-3A75-4FB2-91CF-2429269B6C18}"/>
              </a:ext>
            </a:extLst>
          </p:cNvPr>
          <p:cNvSpPr/>
          <p:nvPr/>
        </p:nvSpPr>
        <p:spPr>
          <a:xfrm>
            <a:off x="128630" y="446525"/>
            <a:ext cx="11355897" cy="1938992"/>
          </a:xfrm>
          <a:prstGeom prst="rect">
            <a:avLst/>
          </a:prstGeom>
        </p:spPr>
        <p:txBody>
          <a:bodyPr wrap="square">
            <a:spAutoFit/>
          </a:bodyPr>
          <a:lstStyle/>
          <a:p>
            <a:r>
              <a:rPr lang="en-GB" sz="4000" dirty="0"/>
              <a:t>His sons are objects of public scorn. His ministers run the country for their own selfish interests. </a:t>
            </a:r>
            <a:endParaRPr lang="en-US" sz="4000" dirty="0"/>
          </a:p>
        </p:txBody>
      </p:sp>
      <p:sp>
        <p:nvSpPr>
          <p:cNvPr id="6" name="Rectangle 5">
            <a:extLst>
              <a:ext uri="{FF2B5EF4-FFF2-40B4-BE49-F238E27FC236}">
                <a16:creationId xmlns:a16="http://schemas.microsoft.com/office/drawing/2014/main" id="{8562B4C4-238B-4A14-AEC7-55DD4FA24F49}"/>
              </a:ext>
            </a:extLst>
          </p:cNvPr>
          <p:cNvSpPr/>
          <p:nvPr/>
        </p:nvSpPr>
        <p:spPr>
          <a:xfrm>
            <a:off x="1227589" y="5819592"/>
            <a:ext cx="9602598" cy="923330"/>
          </a:xfrm>
          <a:prstGeom prst="rect">
            <a:avLst/>
          </a:prstGeom>
        </p:spPr>
        <p:txBody>
          <a:bodyPr wrap="square">
            <a:spAutoFit/>
          </a:bodyPr>
          <a:lstStyle/>
          <a:p>
            <a:pPr fontAlgn="base"/>
            <a:r>
              <a:rPr lang="en-GB" i="1" dirty="0"/>
              <a:t>Princes, the dregs of their dull race, who flow </a:t>
            </a:r>
            <a:br>
              <a:rPr lang="en-GB" i="1" dirty="0"/>
            </a:br>
            <a:endParaRPr lang="en-GB" i="1" dirty="0"/>
          </a:p>
          <a:p>
            <a:pPr fontAlgn="base"/>
            <a:r>
              <a:rPr lang="en-GB" i="1" dirty="0"/>
              <a:t>Through public scorn</a:t>
            </a:r>
            <a:endParaRPr lang="en-US" i="1" dirty="0"/>
          </a:p>
        </p:txBody>
      </p:sp>
      <p:pic>
        <p:nvPicPr>
          <p:cNvPr id="8" name="Picture 7" descr="A picture containing text, building&#10;&#10;Description generated with very high confidence">
            <a:extLst>
              <a:ext uri="{FF2B5EF4-FFF2-40B4-BE49-F238E27FC236}">
                <a16:creationId xmlns:a16="http://schemas.microsoft.com/office/drawing/2014/main" id="{E46BE8BF-FC2A-42FA-AF89-BC7AFAC80619}"/>
              </a:ext>
            </a:extLst>
          </p:cNvPr>
          <p:cNvPicPr>
            <a:picLocks noChangeAspect="1"/>
          </p:cNvPicPr>
          <p:nvPr/>
        </p:nvPicPr>
        <p:blipFill>
          <a:blip r:embed="rId3"/>
          <a:stretch>
            <a:fillRect/>
          </a:stretch>
        </p:blipFill>
        <p:spPr>
          <a:xfrm>
            <a:off x="7947578" y="2150273"/>
            <a:ext cx="3091352" cy="4412203"/>
          </a:xfrm>
          <a:prstGeom prst="rect">
            <a:avLst/>
          </a:prstGeom>
        </p:spPr>
      </p:pic>
    </p:spTree>
    <p:extLst>
      <p:ext uri="{BB962C8B-B14F-4D97-AF65-F5344CB8AC3E}">
        <p14:creationId xmlns:p14="http://schemas.microsoft.com/office/powerpoint/2010/main" val="277564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ound, building, outdoor, wall&#10;&#10;Description generated with high confidence">
            <a:extLst>
              <a:ext uri="{FF2B5EF4-FFF2-40B4-BE49-F238E27FC236}">
                <a16:creationId xmlns:a16="http://schemas.microsoft.com/office/drawing/2014/main" id="{2E5C48D9-0B7D-4452-94F2-538AE2BE78CC}"/>
              </a:ext>
            </a:extLst>
          </p:cNvPr>
          <p:cNvPicPr>
            <a:picLocks noChangeAspect="1"/>
          </p:cNvPicPr>
          <p:nvPr/>
        </p:nvPicPr>
        <p:blipFill>
          <a:blip r:embed="rId2"/>
          <a:stretch>
            <a:fillRect/>
          </a:stretch>
        </p:blipFill>
        <p:spPr>
          <a:xfrm>
            <a:off x="698470" y="1246287"/>
            <a:ext cx="6225916" cy="4137476"/>
          </a:xfrm>
          <a:prstGeom prst="rect">
            <a:avLst/>
          </a:prstGeom>
        </p:spPr>
      </p:pic>
      <p:sp>
        <p:nvSpPr>
          <p:cNvPr id="2" name="Rectangle 1">
            <a:extLst>
              <a:ext uri="{FF2B5EF4-FFF2-40B4-BE49-F238E27FC236}">
                <a16:creationId xmlns:a16="http://schemas.microsoft.com/office/drawing/2014/main" id="{BCA24676-9E32-4AFE-A182-4ACD1B420B0E}"/>
              </a:ext>
            </a:extLst>
          </p:cNvPr>
          <p:cNvSpPr/>
          <p:nvPr/>
        </p:nvSpPr>
        <p:spPr>
          <a:xfrm>
            <a:off x="1042007" y="543863"/>
            <a:ext cx="8949886" cy="707886"/>
          </a:xfrm>
          <a:prstGeom prst="rect">
            <a:avLst/>
          </a:prstGeom>
        </p:spPr>
        <p:txBody>
          <a:bodyPr wrap="none">
            <a:spAutoFit/>
          </a:bodyPr>
          <a:lstStyle/>
          <a:p>
            <a:r>
              <a:rPr lang="en-GB" sz="4000" dirty="0">
                <a:latin typeface="Helvetica" panose="020B0604020202020204" pitchFamily="34" charset="0"/>
                <a:ea typeface="Calibri" panose="020F0502020204030204" pitchFamily="34" charset="0"/>
              </a:rPr>
              <a:t>The people are hungry and oppressed</a:t>
            </a:r>
            <a:r>
              <a:rPr lang="en-GB" dirty="0">
                <a:solidFill>
                  <a:srgbClr val="000000"/>
                </a:solidFill>
                <a:latin typeface="Helvetica" panose="020B0604020202020204" pitchFamily="34" charset="0"/>
                <a:ea typeface="Calibri" panose="020F0502020204030204" pitchFamily="34" charset="0"/>
              </a:rPr>
              <a:t>.</a:t>
            </a:r>
            <a:endParaRPr lang="en-US" dirty="0"/>
          </a:p>
        </p:txBody>
      </p:sp>
      <p:sp>
        <p:nvSpPr>
          <p:cNvPr id="5" name="Rectangle 4">
            <a:extLst>
              <a:ext uri="{FF2B5EF4-FFF2-40B4-BE49-F238E27FC236}">
                <a16:creationId xmlns:a16="http://schemas.microsoft.com/office/drawing/2014/main" id="{ACD89B3D-F2F9-494F-A7D0-BBDCBA572EA8}"/>
              </a:ext>
            </a:extLst>
          </p:cNvPr>
          <p:cNvSpPr/>
          <p:nvPr/>
        </p:nvSpPr>
        <p:spPr>
          <a:xfrm>
            <a:off x="341284" y="5694815"/>
            <a:ext cx="6096000" cy="1200329"/>
          </a:xfrm>
          <a:prstGeom prst="rect">
            <a:avLst/>
          </a:prstGeom>
        </p:spPr>
        <p:txBody>
          <a:bodyPr>
            <a:spAutoFit/>
          </a:bodyPr>
          <a:lstStyle/>
          <a:p>
            <a:pPr fontAlgn="base"/>
            <a:r>
              <a:rPr lang="en-GB" i="1" dirty="0"/>
              <a:t>Rulers who neither see nor feel nor know, </a:t>
            </a:r>
            <a:br>
              <a:rPr lang="en-GB" i="1" dirty="0"/>
            </a:br>
            <a:endParaRPr lang="en-GB" i="1" dirty="0"/>
          </a:p>
          <a:p>
            <a:pPr fontAlgn="base"/>
            <a:r>
              <a:rPr lang="en-GB" i="1" dirty="0"/>
              <a:t>But leechlike to their fainting country cling </a:t>
            </a:r>
            <a:br>
              <a:rPr lang="en-GB" i="1" dirty="0"/>
            </a:br>
            <a:endParaRPr lang="en-GB" i="1" dirty="0"/>
          </a:p>
        </p:txBody>
      </p:sp>
      <p:pic>
        <p:nvPicPr>
          <p:cNvPr id="7" name="Picture 6" descr="A painting of a person&#10;&#10;Description generated with very high confidence">
            <a:extLst>
              <a:ext uri="{FF2B5EF4-FFF2-40B4-BE49-F238E27FC236}">
                <a16:creationId xmlns:a16="http://schemas.microsoft.com/office/drawing/2014/main" id="{6B697F63-D676-42D7-AA48-E4A0B0B0839F}"/>
              </a:ext>
            </a:extLst>
          </p:cNvPr>
          <p:cNvPicPr>
            <a:picLocks noChangeAspect="1"/>
          </p:cNvPicPr>
          <p:nvPr/>
        </p:nvPicPr>
        <p:blipFill>
          <a:blip r:embed="rId3"/>
          <a:stretch>
            <a:fillRect/>
          </a:stretch>
        </p:blipFill>
        <p:spPr>
          <a:xfrm>
            <a:off x="3941257" y="1562801"/>
            <a:ext cx="4048912" cy="4048912"/>
          </a:xfrm>
          <a:prstGeom prst="rect">
            <a:avLst/>
          </a:prstGeom>
        </p:spPr>
      </p:pic>
      <p:pic>
        <p:nvPicPr>
          <p:cNvPr id="4" name="Picture 3" descr="A close up of a logo&#10;&#10;Description generated with high confidence">
            <a:extLst>
              <a:ext uri="{FF2B5EF4-FFF2-40B4-BE49-F238E27FC236}">
                <a16:creationId xmlns:a16="http://schemas.microsoft.com/office/drawing/2014/main" id="{42DF0B50-4E46-4FD1-A887-8D0061DED101}"/>
              </a:ext>
            </a:extLst>
          </p:cNvPr>
          <p:cNvPicPr>
            <a:picLocks noChangeAspect="1"/>
          </p:cNvPicPr>
          <p:nvPr/>
        </p:nvPicPr>
        <p:blipFill>
          <a:blip r:embed="rId4"/>
          <a:stretch>
            <a:fillRect/>
          </a:stretch>
        </p:blipFill>
        <p:spPr>
          <a:xfrm>
            <a:off x="6799821" y="2773959"/>
            <a:ext cx="5050895" cy="3821844"/>
          </a:xfrm>
          <a:prstGeom prst="rect">
            <a:avLst/>
          </a:prstGeom>
        </p:spPr>
      </p:pic>
    </p:spTree>
    <p:extLst>
      <p:ext uri="{BB962C8B-B14F-4D97-AF65-F5344CB8AC3E}">
        <p14:creationId xmlns:p14="http://schemas.microsoft.com/office/powerpoint/2010/main" val="181813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FC007-5C89-4351-A646-2448180861E7}"/>
              </a:ext>
            </a:extLst>
          </p:cNvPr>
          <p:cNvSpPr/>
          <p:nvPr/>
        </p:nvSpPr>
        <p:spPr>
          <a:xfrm>
            <a:off x="925585" y="57420"/>
            <a:ext cx="11053894" cy="1938992"/>
          </a:xfrm>
          <a:prstGeom prst="rect">
            <a:avLst/>
          </a:prstGeom>
        </p:spPr>
        <p:txBody>
          <a:bodyPr wrap="square">
            <a:spAutoFit/>
          </a:bodyPr>
          <a:lstStyle/>
          <a:p>
            <a:r>
              <a:rPr lang="en-GB" sz="4000" dirty="0"/>
              <a:t>The army is used to destroy liberty and to collect booty. The law is manipulated to protect the rich and enchain the poor. </a:t>
            </a:r>
            <a:endParaRPr lang="en-US" sz="4000" dirty="0"/>
          </a:p>
        </p:txBody>
      </p:sp>
      <p:pic>
        <p:nvPicPr>
          <p:cNvPr id="4" name="Picture 3" descr="A group of people riding on the back of a horse&#10;&#10;Description generated with very high confidence">
            <a:extLst>
              <a:ext uri="{FF2B5EF4-FFF2-40B4-BE49-F238E27FC236}">
                <a16:creationId xmlns:a16="http://schemas.microsoft.com/office/drawing/2014/main" id="{E845DB58-9273-4E9A-9521-68E5A084C283}"/>
              </a:ext>
            </a:extLst>
          </p:cNvPr>
          <p:cNvPicPr>
            <a:picLocks noChangeAspect="1"/>
          </p:cNvPicPr>
          <p:nvPr/>
        </p:nvPicPr>
        <p:blipFill>
          <a:blip r:embed="rId2"/>
          <a:stretch>
            <a:fillRect/>
          </a:stretch>
        </p:blipFill>
        <p:spPr>
          <a:xfrm>
            <a:off x="455801" y="1996412"/>
            <a:ext cx="3105150" cy="4286250"/>
          </a:xfrm>
          <a:prstGeom prst="rect">
            <a:avLst/>
          </a:prstGeom>
        </p:spPr>
      </p:pic>
      <p:pic>
        <p:nvPicPr>
          <p:cNvPr id="6" name="Picture 5" descr="A screenshot of a cell phone&#10;&#10;Description generated with very high confidence">
            <a:extLst>
              <a:ext uri="{FF2B5EF4-FFF2-40B4-BE49-F238E27FC236}">
                <a16:creationId xmlns:a16="http://schemas.microsoft.com/office/drawing/2014/main" id="{A6265833-BAB0-43F0-A5C1-B74F930FA2BB}"/>
              </a:ext>
            </a:extLst>
          </p:cNvPr>
          <p:cNvPicPr>
            <a:picLocks noChangeAspect="1"/>
          </p:cNvPicPr>
          <p:nvPr/>
        </p:nvPicPr>
        <p:blipFill rotWithShape="1">
          <a:blip r:embed="rId3"/>
          <a:srcRect t="22360" b="25946"/>
          <a:stretch/>
        </p:blipFill>
        <p:spPr>
          <a:xfrm>
            <a:off x="641495" y="4717242"/>
            <a:ext cx="4995906" cy="1938992"/>
          </a:xfrm>
          <a:prstGeom prst="rect">
            <a:avLst/>
          </a:prstGeom>
        </p:spPr>
      </p:pic>
      <p:sp>
        <p:nvSpPr>
          <p:cNvPr id="7" name="Rectangle 6">
            <a:extLst>
              <a:ext uri="{FF2B5EF4-FFF2-40B4-BE49-F238E27FC236}">
                <a16:creationId xmlns:a16="http://schemas.microsoft.com/office/drawing/2014/main" id="{BA44F2F6-88D9-4696-880D-9B0072C39CB3}"/>
              </a:ext>
            </a:extLst>
          </p:cNvPr>
          <p:cNvSpPr/>
          <p:nvPr/>
        </p:nvSpPr>
        <p:spPr>
          <a:xfrm>
            <a:off x="4446165" y="2140758"/>
            <a:ext cx="7449426" cy="2862322"/>
          </a:xfrm>
          <a:prstGeom prst="rect">
            <a:avLst/>
          </a:prstGeom>
        </p:spPr>
        <p:txBody>
          <a:bodyPr wrap="square">
            <a:spAutoFit/>
          </a:bodyPr>
          <a:lstStyle/>
          <a:p>
            <a:pPr fontAlgn="base"/>
            <a:r>
              <a:rPr lang="en-GB" i="1" dirty="0"/>
              <a:t>Till they drop, blind in blood, without a blow. </a:t>
            </a:r>
            <a:br>
              <a:rPr lang="en-GB" i="1" dirty="0"/>
            </a:br>
            <a:endParaRPr lang="en-GB" i="1" dirty="0"/>
          </a:p>
          <a:p>
            <a:pPr fontAlgn="base"/>
            <a:r>
              <a:rPr lang="en-GB" i="1" dirty="0"/>
              <a:t>A people starved and stabbed in </a:t>
            </a:r>
            <a:r>
              <a:rPr lang="en-GB" i="1" dirty="0" err="1"/>
              <a:t>th</a:t>
            </a:r>
            <a:r>
              <a:rPr lang="en-GB" i="1" dirty="0"/>
              <a:t>' untilled field; </a:t>
            </a:r>
            <a:br>
              <a:rPr lang="en-GB" i="1" dirty="0"/>
            </a:br>
            <a:endParaRPr lang="en-GB" i="1" dirty="0"/>
          </a:p>
          <a:p>
            <a:pPr fontAlgn="base"/>
            <a:r>
              <a:rPr lang="en-GB" i="1" dirty="0"/>
              <a:t>An army, whom liberticide and prey </a:t>
            </a:r>
            <a:br>
              <a:rPr lang="en-GB" i="1" dirty="0"/>
            </a:br>
            <a:endParaRPr lang="en-GB" i="1" dirty="0"/>
          </a:p>
          <a:p>
            <a:pPr fontAlgn="base"/>
            <a:r>
              <a:rPr lang="en-GB" i="1" dirty="0"/>
              <a:t>Makes as a two-edged sword to all who wield; </a:t>
            </a:r>
            <a:br>
              <a:rPr lang="en-GB" i="1" dirty="0"/>
            </a:br>
            <a:endParaRPr lang="en-GB" i="1" dirty="0"/>
          </a:p>
          <a:p>
            <a:pPr fontAlgn="base"/>
            <a:r>
              <a:rPr lang="en-GB" i="1" dirty="0"/>
              <a:t>Golden and sanguine laws which tempt and slay; </a:t>
            </a:r>
            <a:br>
              <a:rPr lang="en-GB" i="1" dirty="0"/>
            </a:br>
            <a:endParaRPr lang="en-GB" i="1" dirty="0"/>
          </a:p>
        </p:txBody>
      </p:sp>
    </p:spTree>
    <p:extLst>
      <p:ext uri="{BB962C8B-B14F-4D97-AF65-F5344CB8AC3E}">
        <p14:creationId xmlns:p14="http://schemas.microsoft.com/office/powerpoint/2010/main" val="226147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0D4EEE-E897-4766-AB7B-C14B56463384}"/>
              </a:ext>
            </a:extLst>
          </p:cNvPr>
          <p:cNvSpPr/>
          <p:nvPr/>
        </p:nvSpPr>
        <p:spPr>
          <a:xfrm>
            <a:off x="514524" y="161299"/>
            <a:ext cx="10995171" cy="1323439"/>
          </a:xfrm>
          <a:prstGeom prst="rect">
            <a:avLst/>
          </a:prstGeom>
        </p:spPr>
        <p:txBody>
          <a:bodyPr wrap="square">
            <a:spAutoFit/>
          </a:bodyPr>
          <a:lstStyle/>
          <a:p>
            <a:r>
              <a:rPr lang="en-GB" sz="4000" dirty="0"/>
              <a:t>. Religion is in a state of apathy. Parliament denies Roman Catholics their civil rights.</a:t>
            </a:r>
            <a:endParaRPr lang="en-US" sz="4000" dirty="0"/>
          </a:p>
        </p:txBody>
      </p:sp>
      <p:pic>
        <p:nvPicPr>
          <p:cNvPr id="5" name="Picture 4" descr="A group of people standing in front of a crowd&#10;&#10;Description generated with very high confidence">
            <a:extLst>
              <a:ext uri="{FF2B5EF4-FFF2-40B4-BE49-F238E27FC236}">
                <a16:creationId xmlns:a16="http://schemas.microsoft.com/office/drawing/2014/main" id="{A7F92F50-A190-4B47-A189-3C538020A6F8}"/>
              </a:ext>
            </a:extLst>
          </p:cNvPr>
          <p:cNvPicPr>
            <a:picLocks noChangeAspect="1"/>
          </p:cNvPicPr>
          <p:nvPr/>
        </p:nvPicPr>
        <p:blipFill>
          <a:blip r:embed="rId2"/>
          <a:stretch>
            <a:fillRect/>
          </a:stretch>
        </p:blipFill>
        <p:spPr>
          <a:xfrm>
            <a:off x="514524" y="1787554"/>
            <a:ext cx="4762500" cy="3048000"/>
          </a:xfrm>
          <a:prstGeom prst="rect">
            <a:avLst/>
          </a:prstGeom>
        </p:spPr>
      </p:pic>
      <p:sp>
        <p:nvSpPr>
          <p:cNvPr id="6" name="Rectangle 5">
            <a:extLst>
              <a:ext uri="{FF2B5EF4-FFF2-40B4-BE49-F238E27FC236}">
                <a16:creationId xmlns:a16="http://schemas.microsoft.com/office/drawing/2014/main" id="{546E620F-0326-4E99-82B8-31CD399402FE}"/>
              </a:ext>
            </a:extLst>
          </p:cNvPr>
          <p:cNvSpPr/>
          <p:nvPr/>
        </p:nvSpPr>
        <p:spPr>
          <a:xfrm>
            <a:off x="5692983" y="1787554"/>
            <a:ext cx="6096000" cy="1200329"/>
          </a:xfrm>
          <a:prstGeom prst="rect">
            <a:avLst/>
          </a:prstGeom>
        </p:spPr>
        <p:txBody>
          <a:bodyPr>
            <a:spAutoFit/>
          </a:bodyPr>
          <a:lstStyle/>
          <a:p>
            <a:pPr fontAlgn="base"/>
            <a:r>
              <a:rPr lang="en-GB" i="1" dirty="0"/>
              <a:t>Religion </a:t>
            </a:r>
            <a:r>
              <a:rPr lang="en-GB" i="1" dirty="0" err="1"/>
              <a:t>Christless</a:t>
            </a:r>
            <a:r>
              <a:rPr lang="en-GB" i="1" dirty="0"/>
              <a:t>, Godless—a book sealed; </a:t>
            </a:r>
            <a:br>
              <a:rPr lang="en-GB" i="1" dirty="0"/>
            </a:br>
            <a:endParaRPr lang="en-GB" i="1" dirty="0"/>
          </a:p>
          <a:p>
            <a:pPr fontAlgn="base"/>
            <a:r>
              <a:rPr lang="en-GB" i="1" dirty="0"/>
              <a:t>A senate, Time’s worst statute, unrepealed—</a:t>
            </a:r>
            <a:r>
              <a:rPr lang="en-GB" dirty="0"/>
              <a:t> </a:t>
            </a:r>
            <a:br>
              <a:rPr lang="en-GB" dirty="0"/>
            </a:br>
            <a:endParaRPr lang="en-GB" dirty="0"/>
          </a:p>
        </p:txBody>
      </p:sp>
      <p:pic>
        <p:nvPicPr>
          <p:cNvPr id="10" name="Picture 9" descr="A picture containing text, book&#10;&#10;Description generated with very high confidence">
            <a:extLst>
              <a:ext uri="{FF2B5EF4-FFF2-40B4-BE49-F238E27FC236}">
                <a16:creationId xmlns:a16="http://schemas.microsoft.com/office/drawing/2014/main" id="{CEE20FA0-C119-4BF0-8ABD-D1CEFDEFDDF5}"/>
              </a:ext>
            </a:extLst>
          </p:cNvPr>
          <p:cNvPicPr>
            <a:picLocks noChangeAspect="1"/>
          </p:cNvPicPr>
          <p:nvPr/>
        </p:nvPicPr>
        <p:blipFill>
          <a:blip r:embed="rId3"/>
          <a:stretch>
            <a:fillRect/>
          </a:stretch>
        </p:blipFill>
        <p:spPr>
          <a:xfrm>
            <a:off x="4842640" y="2753989"/>
            <a:ext cx="5342443" cy="3896686"/>
          </a:xfrm>
          <a:prstGeom prst="rect">
            <a:avLst/>
          </a:prstGeom>
        </p:spPr>
      </p:pic>
    </p:spTree>
    <p:extLst>
      <p:ext uri="{BB962C8B-B14F-4D97-AF65-F5344CB8AC3E}">
        <p14:creationId xmlns:p14="http://schemas.microsoft.com/office/powerpoint/2010/main" val="152565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7FBCBD-8DEF-4810-BBBD-617DC3174862}"/>
              </a:ext>
            </a:extLst>
          </p:cNvPr>
          <p:cNvSpPr/>
          <p:nvPr/>
        </p:nvSpPr>
        <p:spPr>
          <a:xfrm>
            <a:off x="548081" y="77409"/>
            <a:ext cx="11272007" cy="1323439"/>
          </a:xfrm>
          <a:prstGeom prst="rect">
            <a:avLst/>
          </a:prstGeom>
        </p:spPr>
        <p:txBody>
          <a:bodyPr wrap="square">
            <a:spAutoFit/>
          </a:bodyPr>
          <a:lstStyle/>
          <a:p>
            <a:r>
              <a:rPr lang="en-GB" sz="4000" dirty="0"/>
              <a:t>But out of this unhappy state of affairs may come a revolution that will right all wrongs.</a:t>
            </a:r>
            <a:endParaRPr lang="en-US" sz="4000" dirty="0"/>
          </a:p>
        </p:txBody>
      </p:sp>
      <p:pic>
        <p:nvPicPr>
          <p:cNvPr id="4" name="Picture 3" descr="A group of people standing in front of a crowd&#10;&#10;Description generated with high confidence">
            <a:extLst>
              <a:ext uri="{FF2B5EF4-FFF2-40B4-BE49-F238E27FC236}">
                <a16:creationId xmlns:a16="http://schemas.microsoft.com/office/drawing/2014/main" id="{ECE3DE2B-811A-4927-8A48-0817AC3F3589}"/>
              </a:ext>
            </a:extLst>
          </p:cNvPr>
          <p:cNvPicPr>
            <a:picLocks noChangeAspect="1"/>
          </p:cNvPicPr>
          <p:nvPr/>
        </p:nvPicPr>
        <p:blipFill>
          <a:blip r:embed="rId2"/>
          <a:stretch>
            <a:fillRect/>
          </a:stretch>
        </p:blipFill>
        <p:spPr>
          <a:xfrm>
            <a:off x="624440" y="1523657"/>
            <a:ext cx="4400565" cy="5007172"/>
          </a:xfrm>
          <a:prstGeom prst="rect">
            <a:avLst/>
          </a:prstGeom>
        </p:spPr>
      </p:pic>
      <p:pic>
        <p:nvPicPr>
          <p:cNvPr id="6" name="Picture 5" descr="A person standing in front of a crowd&#10;&#10;Description generated with very high confidence">
            <a:extLst>
              <a:ext uri="{FF2B5EF4-FFF2-40B4-BE49-F238E27FC236}">
                <a16:creationId xmlns:a16="http://schemas.microsoft.com/office/drawing/2014/main" id="{613EE7F0-339D-4DE3-9FD8-2C78F4F40CC1}"/>
              </a:ext>
            </a:extLst>
          </p:cNvPr>
          <p:cNvPicPr>
            <a:picLocks noChangeAspect="1"/>
          </p:cNvPicPr>
          <p:nvPr/>
        </p:nvPicPr>
        <p:blipFill>
          <a:blip r:embed="rId3"/>
          <a:stretch>
            <a:fillRect/>
          </a:stretch>
        </p:blipFill>
        <p:spPr>
          <a:xfrm>
            <a:off x="4353229" y="1991729"/>
            <a:ext cx="4340847" cy="2874541"/>
          </a:xfrm>
          <a:prstGeom prst="rect">
            <a:avLst/>
          </a:prstGeom>
        </p:spPr>
      </p:pic>
      <p:sp>
        <p:nvSpPr>
          <p:cNvPr id="7" name="Rectangle 6">
            <a:extLst>
              <a:ext uri="{FF2B5EF4-FFF2-40B4-BE49-F238E27FC236}">
                <a16:creationId xmlns:a16="http://schemas.microsoft.com/office/drawing/2014/main" id="{D810422A-9FA2-4F7C-83D8-5C88BD53F0C7}"/>
              </a:ext>
            </a:extLst>
          </p:cNvPr>
          <p:cNvSpPr/>
          <p:nvPr/>
        </p:nvSpPr>
        <p:spPr>
          <a:xfrm>
            <a:off x="5547919" y="5053501"/>
            <a:ext cx="6096000" cy="1477328"/>
          </a:xfrm>
          <a:prstGeom prst="rect">
            <a:avLst/>
          </a:prstGeom>
        </p:spPr>
        <p:txBody>
          <a:bodyPr>
            <a:spAutoFit/>
          </a:bodyPr>
          <a:lstStyle/>
          <a:p>
            <a:pPr fontAlgn="base"/>
            <a:r>
              <a:rPr lang="en-GB" i="1" dirty="0"/>
              <a:t>Are graves from which a glorious Phantom may </a:t>
            </a:r>
            <a:br>
              <a:rPr lang="en-GB" i="1" dirty="0"/>
            </a:br>
            <a:endParaRPr lang="en-GB" i="1" dirty="0"/>
          </a:p>
          <a:p>
            <a:pPr fontAlgn="base"/>
            <a:r>
              <a:rPr lang="en-GB" i="1" dirty="0"/>
              <a:t>Burst, to illumine our tempestuous day.</a:t>
            </a:r>
            <a:br>
              <a:rPr lang="en-GB" dirty="0"/>
            </a:br>
            <a:br>
              <a:rPr lang="en-GB" dirty="0"/>
            </a:br>
            <a:endParaRPr lang="en-GB" dirty="0"/>
          </a:p>
        </p:txBody>
      </p:sp>
    </p:spTree>
    <p:extLst>
      <p:ext uri="{BB962C8B-B14F-4D97-AF65-F5344CB8AC3E}">
        <p14:creationId xmlns:p14="http://schemas.microsoft.com/office/powerpoint/2010/main" val="348809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ngland in 1819 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36494"/>
            <a:ext cx="8229600" cy="617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02473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349</TotalTime>
  <Words>816</Words>
  <Application>Microsoft Office PowerPoint</Application>
  <PresentationFormat>Widescreen</PresentationFormat>
  <Paragraphs>56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Helvetica</vt:lpstr>
      <vt:lpstr>Vapor Trail</vt:lpstr>
      <vt:lpstr>England in 1819</vt:lpstr>
      <vt:lpstr>England in 1819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Background</vt:lpstr>
      <vt:lpstr>King George</vt:lpstr>
      <vt:lpstr>Revolution</vt:lpstr>
      <vt:lpstr>St. Peter's Field in Manchester</vt:lpstr>
      <vt:lpstr>two-edged sword</vt:lpstr>
      <vt:lpstr>"Catholic emancipation"</vt:lpstr>
      <vt:lpstr>Additional Stuff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Education</dc:creator>
  <cp:lastModifiedBy>Andy Shanks</cp:lastModifiedBy>
  <cp:revision>20</cp:revision>
  <dcterms:created xsi:type="dcterms:W3CDTF">2018-01-22T15:11:47Z</dcterms:created>
  <dcterms:modified xsi:type="dcterms:W3CDTF">2018-01-27T14:00:43Z</dcterms:modified>
</cp:coreProperties>
</file>