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79" autoAdjust="0"/>
    <p:restoredTop sz="94660"/>
  </p:normalViewPr>
  <p:slideViewPr>
    <p:cSldViewPr snapToGrid="0">
      <p:cViewPr varScale="1">
        <p:scale>
          <a:sx n="114" d="100"/>
          <a:sy n="114" d="100"/>
        </p:scale>
        <p:origin x="91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36FB2BD-B0AF-4C29-80CD-7E299294421D}" type="datetimeFigureOut">
              <a:rPr lang="en-GB" smtClean="0"/>
              <a:t>04/02/2018</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603AD53-236E-4AF2-91CE-DEE2A145CAE2}" type="slidenum">
              <a:rPr lang="en-GB" smtClean="0"/>
              <a:t>‹#›</a:t>
            </a:fld>
            <a:endParaRPr lang="en-GB"/>
          </a:p>
        </p:txBody>
      </p:sp>
    </p:spTree>
    <p:extLst>
      <p:ext uri="{BB962C8B-B14F-4D97-AF65-F5344CB8AC3E}">
        <p14:creationId xmlns:p14="http://schemas.microsoft.com/office/powerpoint/2010/main" val="172191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FB2BD-B0AF-4C29-80CD-7E299294421D}"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21037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FB2BD-B0AF-4C29-80CD-7E299294421D}"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155834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FB2BD-B0AF-4C29-80CD-7E299294421D}"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361730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FB2BD-B0AF-4C29-80CD-7E299294421D}" type="datetimeFigureOut">
              <a:rPr lang="en-GB" smtClean="0"/>
              <a:t>04/02/2018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300655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FB2BD-B0AF-4C29-80CD-7E299294421D}"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120106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FB2BD-B0AF-4C29-80CD-7E299294421D}" type="datetimeFigureOut">
              <a:rPr lang="en-GB" smtClean="0"/>
              <a:t>04/02/2018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165747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FB2BD-B0AF-4C29-80CD-7E299294421D}" type="datetimeFigureOut">
              <a:rPr lang="en-GB" smtClean="0"/>
              <a:t>04/02/2018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22886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B2BD-B0AF-4C29-80CD-7E299294421D}" type="datetimeFigureOut">
              <a:rPr lang="en-GB" smtClean="0"/>
              <a:t>04/02/2018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3AD53-236E-4AF2-91CE-DEE2A145CAE2}" type="slidenum">
              <a:rPr lang="en-GB" smtClean="0"/>
              <a:t>‹#›</a:t>
            </a:fld>
            <a:endParaRPr lang="en-GB"/>
          </a:p>
        </p:txBody>
      </p:sp>
    </p:spTree>
    <p:extLst>
      <p:ext uri="{BB962C8B-B14F-4D97-AF65-F5344CB8AC3E}">
        <p14:creationId xmlns:p14="http://schemas.microsoft.com/office/powerpoint/2010/main" val="144201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A36FB2BD-B0AF-4C29-80CD-7E299294421D}" type="datetimeFigureOut">
              <a:rPr lang="en-GB" smtClean="0"/>
              <a:t>04/02/2018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603AD53-236E-4AF2-91CE-DEE2A145CAE2}" type="slidenum">
              <a:rPr lang="en-GB" smtClean="0"/>
              <a:t>‹#›</a:t>
            </a:fld>
            <a:endParaRPr lang="en-GB"/>
          </a:p>
        </p:txBody>
      </p:sp>
    </p:spTree>
    <p:extLst>
      <p:ext uri="{BB962C8B-B14F-4D97-AF65-F5344CB8AC3E}">
        <p14:creationId xmlns:p14="http://schemas.microsoft.com/office/powerpoint/2010/main" val="200713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36FB2BD-B0AF-4C29-80CD-7E299294421D}" type="datetimeFigureOut">
              <a:rPr lang="en-GB" smtClean="0"/>
              <a:t>04/02/2018</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603AD53-236E-4AF2-91CE-DEE2A145CAE2}" type="slidenum">
              <a:rPr lang="en-GB" smtClean="0"/>
              <a:t>‹#›</a:t>
            </a:fld>
            <a:endParaRPr lang="en-GB"/>
          </a:p>
        </p:txBody>
      </p:sp>
    </p:spTree>
    <p:extLst>
      <p:ext uri="{BB962C8B-B14F-4D97-AF65-F5344CB8AC3E}">
        <p14:creationId xmlns:p14="http://schemas.microsoft.com/office/powerpoint/2010/main" val="40193666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36FB2BD-B0AF-4C29-80CD-7E299294421D}" type="datetimeFigureOut">
              <a:rPr lang="en-GB" smtClean="0"/>
              <a:t>04/02/2018</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603AD53-236E-4AF2-91CE-DEE2A145CAE2}" type="slidenum">
              <a:rPr lang="en-GB" smtClean="0"/>
              <a:t>‹#›</a:t>
            </a:fld>
            <a:endParaRPr lang="en-GB"/>
          </a:p>
        </p:txBody>
      </p:sp>
    </p:spTree>
    <p:extLst>
      <p:ext uri="{BB962C8B-B14F-4D97-AF65-F5344CB8AC3E}">
        <p14:creationId xmlns:p14="http://schemas.microsoft.com/office/powerpoint/2010/main" val="35748347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3.jpg"/><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Scottish silkie st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t>At </a:t>
            </a:r>
            <a:r>
              <a:rPr lang="en-GB" dirty="0" err="1"/>
              <a:t>Roane</a:t>
            </a:r>
            <a:r>
              <a:rPr lang="en-GB" dirty="0"/>
              <a:t> Head</a:t>
            </a:r>
          </a:p>
        </p:txBody>
      </p:sp>
      <p:sp>
        <p:nvSpPr>
          <p:cNvPr id="3" name="Subtitle 2"/>
          <p:cNvSpPr>
            <a:spLocks noGrp="1"/>
          </p:cNvSpPr>
          <p:nvPr>
            <p:ph type="subTitle" idx="1"/>
          </p:nvPr>
        </p:nvSpPr>
        <p:spPr/>
        <p:txBody>
          <a:bodyPr/>
          <a:lstStyle/>
          <a:p>
            <a:r>
              <a:rPr lang="en-GB" dirty="0"/>
              <a:t>Robin Robertson</a:t>
            </a:r>
          </a:p>
        </p:txBody>
      </p:sp>
    </p:spTree>
    <p:extLst>
      <p:ext uri="{BB962C8B-B14F-4D97-AF65-F5344CB8AC3E}">
        <p14:creationId xmlns:p14="http://schemas.microsoft.com/office/powerpoint/2010/main" val="73700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generated with high confidence">
            <a:extLst>
              <a:ext uri="{FF2B5EF4-FFF2-40B4-BE49-F238E27FC236}">
                <a16:creationId xmlns:a16="http://schemas.microsoft.com/office/drawing/2014/main" id="{70174625-853D-40AF-B32C-CF691D6AF26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3149" y="-1"/>
            <a:ext cx="3660571" cy="4529957"/>
          </a:xfrm>
          <a:prstGeom prst="rect">
            <a:avLst/>
          </a:prstGeom>
        </p:spPr>
      </p:pic>
      <p:sp>
        <p:nvSpPr>
          <p:cNvPr id="2" name="Title 1">
            <a:extLst>
              <a:ext uri="{FF2B5EF4-FFF2-40B4-BE49-F238E27FC236}">
                <a16:creationId xmlns:a16="http://schemas.microsoft.com/office/drawing/2014/main" id="{800F2BD2-E2FF-4EFB-A063-3CEE75660ECD}"/>
              </a:ext>
            </a:extLst>
          </p:cNvPr>
          <p:cNvSpPr>
            <a:spLocks noGrp="1"/>
          </p:cNvSpPr>
          <p:nvPr>
            <p:ph type="title"/>
          </p:nvPr>
        </p:nvSpPr>
        <p:spPr>
          <a:xfrm>
            <a:off x="657606" y="191622"/>
            <a:ext cx="10772775" cy="470851"/>
          </a:xfrm>
        </p:spPr>
        <p:txBody>
          <a:bodyPr>
            <a:noAutofit/>
          </a:bodyPr>
          <a:lstStyle/>
          <a:p>
            <a:r>
              <a:rPr lang="en-GB" sz="4000" dirty="0"/>
              <a:t>A change in poetic form and rhythm creates tension</a:t>
            </a:r>
            <a:endParaRPr lang="en-US" sz="4000" dirty="0"/>
          </a:p>
        </p:txBody>
      </p:sp>
      <p:sp>
        <p:nvSpPr>
          <p:cNvPr id="3" name="Content Placeholder 2">
            <a:extLst>
              <a:ext uri="{FF2B5EF4-FFF2-40B4-BE49-F238E27FC236}">
                <a16:creationId xmlns:a16="http://schemas.microsoft.com/office/drawing/2014/main" id="{A39DFFE0-94F7-4B98-B41C-628DD3F1E7AC}"/>
              </a:ext>
            </a:extLst>
          </p:cNvPr>
          <p:cNvSpPr>
            <a:spLocks noGrp="1"/>
          </p:cNvSpPr>
          <p:nvPr>
            <p:ph idx="1"/>
          </p:nvPr>
        </p:nvSpPr>
        <p:spPr>
          <a:xfrm>
            <a:off x="3513163" y="1545907"/>
            <a:ext cx="10753725" cy="3766185"/>
          </a:xfrm>
        </p:spPr>
        <p:txBody>
          <a:bodyPr>
            <a:noAutofit/>
          </a:bodyPr>
          <a:lstStyle/>
          <a:p>
            <a:r>
              <a:rPr lang="en-US" sz="3200" dirty="0"/>
              <a:t>Until he came again,</a:t>
            </a:r>
            <a:br>
              <a:rPr lang="en-US" sz="3200" dirty="0"/>
            </a:br>
            <a:r>
              <a:rPr lang="en-US" sz="3200" dirty="0"/>
              <a:t>that last time,</a:t>
            </a:r>
            <a:br>
              <a:rPr lang="en-US" sz="3200" dirty="0"/>
            </a:br>
            <a:r>
              <a:rPr lang="en-US" sz="3200" dirty="0"/>
              <a:t>thick with drink, saying</a:t>
            </a:r>
            <a:br>
              <a:rPr lang="en-US" sz="3200" dirty="0"/>
            </a:br>
            <a:r>
              <a:rPr lang="en-US" sz="3200" dirty="0"/>
              <a:t>he’d had enough of this,</a:t>
            </a:r>
            <a:br>
              <a:rPr lang="en-US" sz="3200" dirty="0"/>
            </a:br>
            <a:r>
              <a:rPr lang="en-US" sz="3200" dirty="0"/>
              <a:t>all this witchery,</a:t>
            </a:r>
            <a:br>
              <a:rPr lang="en-US" sz="3200" dirty="0"/>
            </a:br>
            <a:r>
              <a:rPr lang="en-US" sz="3200" dirty="0"/>
              <a:t>and made them stand</a:t>
            </a:r>
            <a:br>
              <a:rPr lang="en-US" sz="3200" dirty="0"/>
            </a:br>
            <a:r>
              <a:rPr lang="en-US" sz="3200" dirty="0"/>
              <a:t>in a row by their beds,</a:t>
            </a:r>
            <a:br>
              <a:rPr lang="en-US" sz="3200" dirty="0"/>
            </a:br>
            <a:r>
              <a:rPr lang="en-US" sz="3200" dirty="0"/>
              <a:t>twitching. Their hands</a:t>
            </a:r>
            <a:br>
              <a:rPr lang="en-US" sz="3200" dirty="0"/>
            </a:br>
            <a:r>
              <a:rPr lang="en-US" sz="3200" dirty="0"/>
              <a:t>flapped; herring-eyes</a:t>
            </a:r>
            <a:br>
              <a:rPr lang="en-US" sz="3200" dirty="0"/>
            </a:br>
            <a:r>
              <a:rPr lang="en-US" sz="3200" dirty="0"/>
              <a:t>rolled in their heads.</a:t>
            </a:r>
            <a:br>
              <a:rPr lang="en-US" sz="3200" dirty="0"/>
            </a:br>
            <a:endParaRPr lang="en-US" sz="3200" dirty="0"/>
          </a:p>
        </p:txBody>
      </p:sp>
      <p:pic>
        <p:nvPicPr>
          <p:cNvPr id="6" name="Picture 5" descr="A picture containing person, woman, clothing, indoor&#10;&#10;Description generated with very high confidence">
            <a:extLst>
              <a:ext uri="{FF2B5EF4-FFF2-40B4-BE49-F238E27FC236}">
                <a16:creationId xmlns:a16="http://schemas.microsoft.com/office/drawing/2014/main" id="{4DF8407B-C4D5-4204-BB50-1F17F85EB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9304" y="3355913"/>
            <a:ext cx="3039547" cy="3502087"/>
          </a:xfrm>
          <a:prstGeom prst="rect">
            <a:avLst/>
          </a:prstGeom>
          <a:ln>
            <a:noFill/>
          </a:ln>
          <a:effectLst>
            <a:softEdge rad="112500"/>
          </a:effectLst>
        </p:spPr>
      </p:pic>
      <p:sp>
        <p:nvSpPr>
          <p:cNvPr id="9" name="Rectangle: Rounded Corners 8">
            <a:extLst>
              <a:ext uri="{FF2B5EF4-FFF2-40B4-BE49-F238E27FC236}">
                <a16:creationId xmlns:a16="http://schemas.microsoft.com/office/drawing/2014/main" id="{559353C4-8210-4F8E-9834-94437192D42F}"/>
              </a:ext>
            </a:extLst>
          </p:cNvPr>
          <p:cNvSpPr/>
          <p:nvPr/>
        </p:nvSpPr>
        <p:spPr>
          <a:xfrm>
            <a:off x="8080429" y="662473"/>
            <a:ext cx="3349952" cy="1489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lines become short, irregular and choppy with the repeated ‘k’ sound and the word ‘this’ heightening the tension.</a:t>
            </a:r>
            <a:endParaRPr lang="en-US" dirty="0"/>
          </a:p>
        </p:txBody>
      </p:sp>
      <p:sp>
        <p:nvSpPr>
          <p:cNvPr id="10" name="Rectangle: Rounded Corners 9">
            <a:extLst>
              <a:ext uri="{FF2B5EF4-FFF2-40B4-BE49-F238E27FC236}">
                <a16:creationId xmlns:a16="http://schemas.microsoft.com/office/drawing/2014/main" id="{F5A0264D-F07F-48D8-B661-2A4766ED794B}"/>
              </a:ext>
            </a:extLst>
          </p:cNvPr>
          <p:cNvSpPr/>
          <p:nvPr/>
        </p:nvSpPr>
        <p:spPr>
          <a:xfrm>
            <a:off x="358504" y="3682384"/>
            <a:ext cx="2692345" cy="1039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foreshortened line ‘that last time’ creates an ominous pause . </a:t>
            </a:r>
            <a:endParaRPr lang="en-US" dirty="0"/>
          </a:p>
        </p:txBody>
      </p:sp>
      <p:sp>
        <p:nvSpPr>
          <p:cNvPr id="11" name="Rectangle: Rounded Corners 10">
            <a:extLst>
              <a:ext uri="{FF2B5EF4-FFF2-40B4-BE49-F238E27FC236}">
                <a16:creationId xmlns:a16="http://schemas.microsoft.com/office/drawing/2014/main" id="{10DEA399-4C82-43CB-B16D-474C281333F6}"/>
              </a:ext>
            </a:extLst>
          </p:cNvPr>
          <p:cNvSpPr/>
          <p:nvPr/>
        </p:nvSpPr>
        <p:spPr>
          <a:xfrm>
            <a:off x="368731" y="4922377"/>
            <a:ext cx="3119215" cy="1281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enjambment</a:t>
            </a:r>
          </a:p>
          <a:p>
            <a:pPr algn="ctr"/>
            <a:r>
              <a:rPr lang="en-GB" dirty="0"/>
              <a:t> ‘by their beds</a:t>
            </a:r>
          </a:p>
          <a:p>
            <a:pPr algn="ctr"/>
            <a:r>
              <a:rPr lang="en-GB" dirty="0"/>
              <a:t>Twitching. …</a:t>
            </a:r>
          </a:p>
          <a:p>
            <a:pPr algn="ctr"/>
            <a:r>
              <a:rPr lang="en-GB" dirty="0"/>
              <a:t>Further ramps up the tension</a:t>
            </a:r>
          </a:p>
          <a:p>
            <a:pPr algn="ctr"/>
            <a:endParaRPr lang="en-US" dirty="0"/>
          </a:p>
        </p:txBody>
      </p:sp>
      <p:sp>
        <p:nvSpPr>
          <p:cNvPr id="12" name="Rectangle: Rounded Corners 11">
            <a:extLst>
              <a:ext uri="{FF2B5EF4-FFF2-40B4-BE49-F238E27FC236}">
                <a16:creationId xmlns:a16="http://schemas.microsoft.com/office/drawing/2014/main" id="{BCC4A38A-8D2E-4884-B72E-D2BA6DC26A50}"/>
              </a:ext>
            </a:extLst>
          </p:cNvPr>
          <p:cNvSpPr/>
          <p:nvPr/>
        </p:nvSpPr>
        <p:spPr>
          <a:xfrm>
            <a:off x="8080429" y="2632105"/>
            <a:ext cx="3349952" cy="1050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use of  ‘flapped and ‘herring eyes’  reinforces the father’s sense of their fishy strangeness. </a:t>
            </a:r>
            <a:endParaRPr lang="en-US" dirty="0"/>
          </a:p>
        </p:txBody>
      </p:sp>
      <p:sp>
        <p:nvSpPr>
          <p:cNvPr id="13" name="Rectangle: Rounded Corners 12">
            <a:extLst>
              <a:ext uri="{FF2B5EF4-FFF2-40B4-BE49-F238E27FC236}">
                <a16:creationId xmlns:a16="http://schemas.microsoft.com/office/drawing/2014/main" id="{849BBB30-FFA2-4EBF-98CB-557ED16FACE2}"/>
              </a:ext>
            </a:extLst>
          </p:cNvPr>
          <p:cNvSpPr/>
          <p:nvPr/>
        </p:nvSpPr>
        <p:spPr>
          <a:xfrm>
            <a:off x="7366475" y="5546221"/>
            <a:ext cx="3238856" cy="969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‘rolled in their heads’ suggests vacancy , like dumb, frightened animals</a:t>
            </a:r>
            <a:endParaRPr lang="en-US" dirty="0"/>
          </a:p>
        </p:txBody>
      </p:sp>
    </p:spTree>
    <p:extLst>
      <p:ext uri="{BB962C8B-B14F-4D97-AF65-F5344CB8AC3E}">
        <p14:creationId xmlns:p14="http://schemas.microsoft.com/office/powerpoint/2010/main" val="343439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B7DC-5C69-425F-B2D9-C524983FC06F}"/>
              </a:ext>
            </a:extLst>
          </p:cNvPr>
          <p:cNvSpPr>
            <a:spLocks noGrp="1"/>
          </p:cNvSpPr>
          <p:nvPr>
            <p:ph type="title"/>
          </p:nvPr>
        </p:nvSpPr>
        <p:spPr>
          <a:xfrm>
            <a:off x="709612" y="264642"/>
            <a:ext cx="10772775" cy="448423"/>
          </a:xfrm>
        </p:spPr>
        <p:txBody>
          <a:bodyPr>
            <a:normAutofit fontScale="90000"/>
          </a:bodyPr>
          <a:lstStyle/>
          <a:p>
            <a:r>
              <a:rPr lang="en-GB" dirty="0"/>
              <a:t>Horror written as commonplace </a:t>
            </a:r>
            <a:endParaRPr lang="en-US" dirty="0"/>
          </a:p>
        </p:txBody>
      </p:sp>
      <p:sp>
        <p:nvSpPr>
          <p:cNvPr id="3" name="Content Placeholder 2">
            <a:extLst>
              <a:ext uri="{FF2B5EF4-FFF2-40B4-BE49-F238E27FC236}">
                <a16:creationId xmlns:a16="http://schemas.microsoft.com/office/drawing/2014/main" id="{2F524009-72D5-4473-AA2E-9CC6C665953D}"/>
              </a:ext>
            </a:extLst>
          </p:cNvPr>
          <p:cNvSpPr>
            <a:spLocks noGrp="1"/>
          </p:cNvSpPr>
          <p:nvPr>
            <p:ph idx="1"/>
          </p:nvPr>
        </p:nvSpPr>
        <p:spPr>
          <a:xfrm>
            <a:off x="4466755" y="2027427"/>
            <a:ext cx="10753725" cy="3076610"/>
          </a:xfrm>
        </p:spPr>
        <p:txBody>
          <a:bodyPr/>
          <a:lstStyle/>
          <a:p>
            <a:r>
              <a:rPr lang="en-US" sz="3600" dirty="0"/>
              <a:t>He went along the line</a:t>
            </a:r>
            <a:br>
              <a:rPr lang="en-US" sz="3600" dirty="0"/>
            </a:br>
            <a:r>
              <a:rPr lang="en-US" sz="3600" dirty="0"/>
              <a:t>relaxing them</a:t>
            </a:r>
            <a:br>
              <a:rPr lang="en-US" sz="3600" dirty="0"/>
            </a:br>
            <a:r>
              <a:rPr lang="en-US" sz="3600" dirty="0"/>
              <a:t>one after another</a:t>
            </a:r>
            <a:br>
              <a:rPr lang="en-US" sz="3600" dirty="0"/>
            </a:br>
            <a:r>
              <a:rPr lang="en-US" sz="3600" dirty="0"/>
              <a:t>with a small knife.</a:t>
            </a:r>
          </a:p>
          <a:p>
            <a:endParaRPr lang="en-US" dirty="0"/>
          </a:p>
        </p:txBody>
      </p:sp>
      <p:pic>
        <p:nvPicPr>
          <p:cNvPr id="5" name="Picture 4" descr="A picture containing person&#10;&#10;Description generated with high confidence">
            <a:extLst>
              <a:ext uri="{FF2B5EF4-FFF2-40B4-BE49-F238E27FC236}">
                <a16:creationId xmlns:a16="http://schemas.microsoft.com/office/drawing/2014/main" id="{5458BB99-31C1-4B62-82BF-2A833CB191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298"/>
          <a:stretch/>
        </p:blipFill>
        <p:spPr>
          <a:xfrm>
            <a:off x="7090313" y="4187121"/>
            <a:ext cx="4533525" cy="2134494"/>
          </a:xfrm>
          <a:prstGeom prst="rect">
            <a:avLst/>
          </a:prstGeom>
          <a:ln>
            <a:noFill/>
          </a:ln>
          <a:effectLst>
            <a:softEdge rad="112500"/>
          </a:effectLst>
        </p:spPr>
      </p:pic>
      <p:sp>
        <p:nvSpPr>
          <p:cNvPr id="6" name="Rectangle: Rounded Corners 5">
            <a:extLst>
              <a:ext uri="{FF2B5EF4-FFF2-40B4-BE49-F238E27FC236}">
                <a16:creationId xmlns:a16="http://schemas.microsoft.com/office/drawing/2014/main" id="{80F66A76-00C0-4FD8-9E8A-7AF0B2921F52}"/>
              </a:ext>
            </a:extLst>
          </p:cNvPr>
          <p:cNvSpPr/>
          <p:nvPr/>
        </p:nvSpPr>
        <p:spPr>
          <a:xfrm>
            <a:off x="933855" y="1566153"/>
            <a:ext cx="2826295" cy="161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matter-of-fact way the murder of the four children is expressed only serves to magnify the cruelty of the act</a:t>
            </a:r>
            <a:endParaRPr lang="en-US" dirty="0"/>
          </a:p>
        </p:txBody>
      </p:sp>
      <p:sp>
        <p:nvSpPr>
          <p:cNvPr id="7" name="Rectangle: Rounded Corners 6">
            <a:extLst>
              <a:ext uri="{FF2B5EF4-FFF2-40B4-BE49-F238E27FC236}">
                <a16:creationId xmlns:a16="http://schemas.microsoft.com/office/drawing/2014/main" id="{7A7FE2C4-EC6C-451E-B9AD-0EEC66635E4C}"/>
              </a:ext>
            </a:extLst>
          </p:cNvPr>
          <p:cNvSpPr/>
          <p:nvPr/>
        </p:nvSpPr>
        <p:spPr>
          <a:xfrm>
            <a:off x="9058542" y="974221"/>
            <a:ext cx="2777383" cy="1444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use of the innocuous word ‘relaxing’ only serves to make the father’s action even more horrific.</a:t>
            </a:r>
            <a:endParaRPr lang="en-US" dirty="0"/>
          </a:p>
        </p:txBody>
      </p:sp>
      <p:sp>
        <p:nvSpPr>
          <p:cNvPr id="4" name="Rectangle: Rounded Corners 3">
            <a:extLst>
              <a:ext uri="{FF2B5EF4-FFF2-40B4-BE49-F238E27FC236}">
                <a16:creationId xmlns:a16="http://schemas.microsoft.com/office/drawing/2014/main" id="{77BD5D09-7DCB-42B6-BE88-3EFE09A4B8F2}"/>
              </a:ext>
            </a:extLst>
          </p:cNvPr>
          <p:cNvSpPr/>
          <p:nvPr/>
        </p:nvSpPr>
        <p:spPr>
          <a:xfrm>
            <a:off x="2112389" y="4297595"/>
            <a:ext cx="3666145" cy="161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pattern of vowels in ‘one after another’ slows the line down and make the action seem slow and deliberate. </a:t>
            </a:r>
            <a:endParaRPr lang="en-US" dirty="0"/>
          </a:p>
        </p:txBody>
      </p:sp>
    </p:spTree>
    <p:extLst>
      <p:ext uri="{BB962C8B-B14F-4D97-AF65-F5344CB8AC3E}">
        <p14:creationId xmlns:p14="http://schemas.microsoft.com/office/powerpoint/2010/main" val="276796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s face&#10;&#10;Description generated with high confidence">
            <a:extLst>
              <a:ext uri="{FF2B5EF4-FFF2-40B4-BE49-F238E27FC236}">
                <a16:creationId xmlns:a16="http://schemas.microsoft.com/office/drawing/2014/main" id="{D4C849E6-E086-4DC9-809B-C837799C6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351" y="63898"/>
            <a:ext cx="2854137" cy="2805761"/>
          </a:xfrm>
          <a:prstGeom prst="rect">
            <a:avLst/>
          </a:prstGeom>
          <a:ln>
            <a:noFill/>
          </a:ln>
          <a:effectLst>
            <a:softEdge rad="112500"/>
          </a:effectLst>
        </p:spPr>
      </p:pic>
      <p:sp>
        <p:nvSpPr>
          <p:cNvPr id="2" name="Title 1">
            <a:extLst>
              <a:ext uri="{FF2B5EF4-FFF2-40B4-BE49-F238E27FC236}">
                <a16:creationId xmlns:a16="http://schemas.microsoft.com/office/drawing/2014/main" id="{0A86C082-6498-47AE-9170-DC3394586C16}"/>
              </a:ext>
            </a:extLst>
          </p:cNvPr>
          <p:cNvSpPr>
            <a:spLocks noGrp="1"/>
          </p:cNvSpPr>
          <p:nvPr>
            <p:ph type="title"/>
          </p:nvPr>
        </p:nvSpPr>
        <p:spPr>
          <a:xfrm>
            <a:off x="533661" y="667172"/>
            <a:ext cx="10772775" cy="238698"/>
          </a:xfrm>
        </p:spPr>
        <p:txBody>
          <a:bodyPr>
            <a:normAutofit fontScale="90000"/>
          </a:bodyPr>
          <a:lstStyle/>
          <a:p>
            <a:r>
              <a:rPr lang="en-GB" dirty="0"/>
              <a:t>In contrast to the cold murder , the mother is passionate and overcome with grief</a:t>
            </a:r>
            <a:endParaRPr lang="en-US" dirty="0"/>
          </a:p>
        </p:txBody>
      </p:sp>
      <p:sp>
        <p:nvSpPr>
          <p:cNvPr id="3" name="Content Placeholder 2">
            <a:extLst>
              <a:ext uri="{FF2B5EF4-FFF2-40B4-BE49-F238E27FC236}">
                <a16:creationId xmlns:a16="http://schemas.microsoft.com/office/drawing/2014/main" id="{90A25EA0-CDBB-4A81-B696-C24BA8A7EF3E}"/>
              </a:ext>
            </a:extLst>
          </p:cNvPr>
          <p:cNvSpPr>
            <a:spLocks noGrp="1"/>
          </p:cNvSpPr>
          <p:nvPr>
            <p:ph idx="1"/>
          </p:nvPr>
        </p:nvSpPr>
        <p:spPr>
          <a:xfrm>
            <a:off x="552711" y="1854192"/>
            <a:ext cx="10753725" cy="3766185"/>
          </a:xfrm>
        </p:spPr>
        <p:txBody>
          <a:bodyPr/>
          <a:lstStyle/>
          <a:p>
            <a:pPr fontAlgn="base"/>
            <a:r>
              <a:rPr lang="en-US" sz="3600" dirty="0"/>
              <a:t>They say she goes out every night to lay</a:t>
            </a:r>
            <a:br>
              <a:rPr lang="en-US" sz="3600" dirty="0"/>
            </a:br>
            <a:r>
              <a:rPr lang="en-US" sz="3600" dirty="0"/>
              <a:t>blankets on the graves to keep them warm.</a:t>
            </a:r>
            <a:br>
              <a:rPr lang="en-US" sz="3600" dirty="0"/>
            </a:br>
            <a:r>
              <a:rPr lang="en-US" sz="3600" dirty="0"/>
              <a:t>It would put the heart across you, all that grief.</a:t>
            </a:r>
          </a:p>
          <a:p>
            <a:pPr fontAlgn="base"/>
            <a:r>
              <a:rPr lang="en-US" dirty="0"/>
              <a:t> </a:t>
            </a:r>
          </a:p>
          <a:p>
            <a:endParaRPr lang="en-US" dirty="0"/>
          </a:p>
        </p:txBody>
      </p:sp>
      <p:pic>
        <p:nvPicPr>
          <p:cNvPr id="7" name="Picture 6" descr="A herd of sheep grazing on a lush green field&#10;&#10;Description generated with high confidence">
            <a:extLst>
              <a:ext uri="{FF2B5EF4-FFF2-40B4-BE49-F238E27FC236}">
                <a16:creationId xmlns:a16="http://schemas.microsoft.com/office/drawing/2014/main" id="{0932FE2C-A863-4779-8EED-7A824C915365}"/>
              </a:ext>
            </a:extLst>
          </p:cNvPr>
          <p:cNvPicPr>
            <a:picLocks noChangeAspect="1"/>
          </p:cNvPicPr>
          <p:nvPr/>
        </p:nvPicPr>
        <p:blipFill rotWithShape="1">
          <a:blip r:embed="rId3">
            <a:extLst>
              <a:ext uri="{28A0092B-C50C-407E-A947-70E740481C1C}">
                <a14:useLocalDpi xmlns:a14="http://schemas.microsoft.com/office/drawing/2010/main" val="0"/>
              </a:ext>
            </a:extLst>
          </a:blip>
          <a:srcRect b="4121"/>
          <a:stretch/>
        </p:blipFill>
        <p:spPr>
          <a:xfrm>
            <a:off x="137317" y="4045726"/>
            <a:ext cx="4143983" cy="2812274"/>
          </a:xfrm>
          <a:prstGeom prst="rect">
            <a:avLst/>
          </a:prstGeom>
          <a:ln>
            <a:noFill/>
          </a:ln>
          <a:effectLst>
            <a:softEdge rad="112500"/>
          </a:effectLst>
        </p:spPr>
      </p:pic>
      <p:sp>
        <p:nvSpPr>
          <p:cNvPr id="8" name="Rectangle: Rounded Corners 7">
            <a:extLst>
              <a:ext uri="{FF2B5EF4-FFF2-40B4-BE49-F238E27FC236}">
                <a16:creationId xmlns:a16="http://schemas.microsoft.com/office/drawing/2014/main" id="{93032701-E889-42FC-91A6-E282479C6950}"/>
              </a:ext>
            </a:extLst>
          </p:cNvPr>
          <p:cNvSpPr/>
          <p:nvPr/>
        </p:nvSpPr>
        <p:spPr>
          <a:xfrm>
            <a:off x="6789906" y="3861881"/>
            <a:ext cx="4931924" cy="2023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use of Gaelic cadence and idiom ‘ It would put the heart across you’ infers an emotional empathy between the narrator and the mother and enhances our imagined setting for this brutal act and subsequent grief.</a:t>
            </a:r>
            <a:endParaRPr lang="en-US" dirty="0"/>
          </a:p>
        </p:txBody>
      </p:sp>
      <p:sp>
        <p:nvSpPr>
          <p:cNvPr id="9" name="Rectangle: Rounded Corners 8">
            <a:extLst>
              <a:ext uri="{FF2B5EF4-FFF2-40B4-BE49-F238E27FC236}">
                <a16:creationId xmlns:a16="http://schemas.microsoft.com/office/drawing/2014/main" id="{CC448E7A-7C4E-49EF-A446-3F6C2AAF6FC4}"/>
              </a:ext>
            </a:extLst>
          </p:cNvPr>
          <p:cNvSpPr/>
          <p:nvPr/>
        </p:nvSpPr>
        <p:spPr>
          <a:xfrm>
            <a:off x="3447875" y="3506598"/>
            <a:ext cx="2583809" cy="113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‘blankets’ on the grave show she has lost her mind to her grief</a:t>
            </a:r>
            <a:endParaRPr lang="en-US" dirty="0"/>
          </a:p>
        </p:txBody>
      </p:sp>
    </p:spTree>
    <p:extLst>
      <p:ext uri="{BB962C8B-B14F-4D97-AF65-F5344CB8AC3E}">
        <p14:creationId xmlns:p14="http://schemas.microsoft.com/office/powerpoint/2010/main" val="1011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nimal, mammal, water, outdoor&#10;&#10;Description generated with very high confidence">
            <a:extLst>
              <a:ext uri="{FF2B5EF4-FFF2-40B4-BE49-F238E27FC236}">
                <a16:creationId xmlns:a16="http://schemas.microsoft.com/office/drawing/2014/main" id="{9D941EB6-2F8D-4CC0-8296-333DD2A04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 y="3782195"/>
            <a:ext cx="3743631" cy="2807723"/>
          </a:xfrm>
          <a:prstGeom prst="rect">
            <a:avLst/>
          </a:prstGeom>
          <a:ln>
            <a:noFill/>
          </a:ln>
          <a:effectLst>
            <a:softEdge rad="112500"/>
          </a:effectLst>
        </p:spPr>
      </p:pic>
      <p:pic>
        <p:nvPicPr>
          <p:cNvPr id="9" name="Picture 8" descr="A bird flying over a body of water&#10;&#10;Description generated with very high confidence">
            <a:extLst>
              <a:ext uri="{FF2B5EF4-FFF2-40B4-BE49-F238E27FC236}">
                <a16:creationId xmlns:a16="http://schemas.microsoft.com/office/drawing/2014/main" id="{91DB8155-D720-4536-BE51-2F442B696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100" y="2580921"/>
            <a:ext cx="3506212" cy="2324488"/>
          </a:xfrm>
          <a:prstGeom prst="rect">
            <a:avLst/>
          </a:prstGeom>
          <a:ln>
            <a:noFill/>
          </a:ln>
          <a:effectLst>
            <a:softEdge rad="112500"/>
          </a:effectLst>
        </p:spPr>
      </p:pic>
      <p:sp>
        <p:nvSpPr>
          <p:cNvPr id="2" name="Title 1">
            <a:extLst>
              <a:ext uri="{FF2B5EF4-FFF2-40B4-BE49-F238E27FC236}">
                <a16:creationId xmlns:a16="http://schemas.microsoft.com/office/drawing/2014/main" id="{971097D7-0ADD-41CA-8237-3BB7FF2E16ED}"/>
              </a:ext>
            </a:extLst>
          </p:cNvPr>
          <p:cNvSpPr>
            <a:spLocks noGrp="1"/>
          </p:cNvSpPr>
          <p:nvPr>
            <p:ph type="title"/>
          </p:nvPr>
        </p:nvSpPr>
        <p:spPr>
          <a:xfrm>
            <a:off x="709612" y="268082"/>
            <a:ext cx="11954312" cy="389700"/>
          </a:xfrm>
        </p:spPr>
        <p:txBody>
          <a:bodyPr>
            <a:noAutofit/>
          </a:bodyPr>
          <a:lstStyle/>
          <a:p>
            <a:r>
              <a:rPr lang="en-GB" sz="4400" dirty="0"/>
              <a:t>Nature reflects the tension; in steps the narrator</a:t>
            </a:r>
            <a:endParaRPr lang="en-US" sz="4400" dirty="0"/>
          </a:p>
        </p:txBody>
      </p:sp>
      <p:sp>
        <p:nvSpPr>
          <p:cNvPr id="3" name="Content Placeholder 2">
            <a:extLst>
              <a:ext uri="{FF2B5EF4-FFF2-40B4-BE49-F238E27FC236}">
                <a16:creationId xmlns:a16="http://schemas.microsoft.com/office/drawing/2014/main" id="{372D64FF-0B33-4B43-8251-302A42D9EF0C}"/>
              </a:ext>
            </a:extLst>
          </p:cNvPr>
          <p:cNvSpPr>
            <a:spLocks noGrp="1"/>
          </p:cNvSpPr>
          <p:nvPr>
            <p:ph idx="1"/>
          </p:nvPr>
        </p:nvSpPr>
        <p:spPr>
          <a:xfrm>
            <a:off x="1842726" y="2473074"/>
            <a:ext cx="10753725" cy="3766185"/>
          </a:xfrm>
        </p:spPr>
        <p:txBody>
          <a:bodyPr/>
          <a:lstStyle/>
          <a:p>
            <a:r>
              <a:rPr lang="en-US" sz="3200" dirty="0"/>
              <a:t>There was an otter worrying in the leaves, a heron</a:t>
            </a:r>
            <a:br>
              <a:rPr lang="en-US" sz="3200" dirty="0"/>
            </a:br>
            <a:r>
              <a:rPr lang="en-US" sz="3200" dirty="0"/>
              <a:t>loping slow over the water when I came</a:t>
            </a:r>
            <a:br>
              <a:rPr lang="en-US" sz="3200" dirty="0"/>
            </a:br>
            <a:r>
              <a:rPr lang="en-US" sz="3200" dirty="0"/>
              <a:t>at </a:t>
            </a:r>
            <a:r>
              <a:rPr lang="en-US" sz="3200" dirty="0" err="1"/>
              <a:t>scraich</a:t>
            </a:r>
            <a:r>
              <a:rPr lang="en-US" sz="3200" dirty="0"/>
              <a:t> of day, back to her door.</a:t>
            </a:r>
          </a:p>
          <a:p>
            <a:endParaRPr lang="en-US" dirty="0"/>
          </a:p>
        </p:txBody>
      </p:sp>
      <p:sp>
        <p:nvSpPr>
          <p:cNvPr id="4" name="Rectangle: Rounded Corners 3">
            <a:extLst>
              <a:ext uri="{FF2B5EF4-FFF2-40B4-BE49-F238E27FC236}">
                <a16:creationId xmlns:a16="http://schemas.microsoft.com/office/drawing/2014/main" id="{827E5023-BCAB-4EC6-A7DD-8256FD58CBBE}"/>
              </a:ext>
            </a:extLst>
          </p:cNvPr>
          <p:cNvSpPr/>
          <p:nvPr/>
        </p:nvSpPr>
        <p:spPr>
          <a:xfrm>
            <a:off x="788565" y="964734"/>
            <a:ext cx="4244829" cy="115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otter is "worrying," which denotes the act of tearing roughly at the leaves and connotes the act of concern.</a:t>
            </a:r>
            <a:endParaRPr lang="en-US" dirty="0"/>
          </a:p>
        </p:txBody>
      </p:sp>
      <p:sp>
        <p:nvSpPr>
          <p:cNvPr id="5" name="Rectangle: Rounded Corners 4">
            <a:extLst>
              <a:ext uri="{FF2B5EF4-FFF2-40B4-BE49-F238E27FC236}">
                <a16:creationId xmlns:a16="http://schemas.microsoft.com/office/drawing/2014/main" id="{F5A057ED-3261-4C51-A12B-8C8E2F25EC82}"/>
              </a:ext>
            </a:extLst>
          </p:cNvPr>
          <p:cNvSpPr/>
          <p:nvPr/>
        </p:nvSpPr>
        <p:spPr>
          <a:xfrm>
            <a:off x="6493081" y="946716"/>
            <a:ext cx="4773336" cy="1400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heron flies slowly, almost meditatively . The onomatopoeic ‘</a:t>
            </a:r>
            <a:r>
              <a:rPr lang="en-GB" dirty="0" err="1"/>
              <a:t>scraich</a:t>
            </a:r>
            <a:r>
              <a:rPr lang="en-GB" dirty="0"/>
              <a:t>’ ( transferred epithet) is the harsh sound the heron makes , here describing the break of day, adding tension to the scene.</a:t>
            </a:r>
            <a:endParaRPr lang="en-US" dirty="0"/>
          </a:p>
        </p:txBody>
      </p:sp>
      <p:sp>
        <p:nvSpPr>
          <p:cNvPr id="12" name="Rectangle: Rounded Corners 11">
            <a:extLst>
              <a:ext uri="{FF2B5EF4-FFF2-40B4-BE49-F238E27FC236}">
                <a16:creationId xmlns:a16="http://schemas.microsoft.com/office/drawing/2014/main" id="{AB75AB89-083D-4F0B-8466-8B069A94B857}"/>
              </a:ext>
            </a:extLst>
          </p:cNvPr>
          <p:cNvSpPr/>
          <p:nvPr/>
        </p:nvSpPr>
        <p:spPr>
          <a:xfrm>
            <a:off x="4781725" y="4630334"/>
            <a:ext cx="6862196" cy="1996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two images are linked by a periodic sentence- a sentence in which the main action occurs at the end- which creates anticipation. At the end of that sentence, we see the speaker acting within the poem for the first time. Previously, he only narrated, passing on hearsay; now, he unexpectedly enters the poem, stepping onto that isolated threshold at "</a:t>
            </a:r>
            <a:r>
              <a:rPr lang="en-GB" dirty="0" err="1"/>
              <a:t>scraich</a:t>
            </a:r>
            <a:r>
              <a:rPr lang="en-GB" dirty="0"/>
              <a:t> of day"- at dawn.</a:t>
            </a:r>
            <a:br>
              <a:rPr lang="en-GB" dirty="0"/>
            </a:br>
            <a:endParaRPr lang="en-US" dirty="0"/>
          </a:p>
        </p:txBody>
      </p:sp>
    </p:spTree>
    <p:extLst>
      <p:ext uri="{BB962C8B-B14F-4D97-AF65-F5344CB8AC3E}">
        <p14:creationId xmlns:p14="http://schemas.microsoft.com/office/powerpoint/2010/main" val="41176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n old photo of a person&#10;&#10;Description generated with high confidence">
            <a:extLst>
              <a:ext uri="{FF2B5EF4-FFF2-40B4-BE49-F238E27FC236}">
                <a16:creationId xmlns:a16="http://schemas.microsoft.com/office/drawing/2014/main" id="{2D668B48-3D4E-48C6-AF8C-8206E1856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3210" y="3907335"/>
            <a:ext cx="1779177" cy="2649566"/>
          </a:xfrm>
          <a:prstGeom prst="rect">
            <a:avLst/>
          </a:prstGeom>
          <a:ln>
            <a:noFill/>
          </a:ln>
          <a:effectLst>
            <a:softEdge rad="112500"/>
          </a:effectLst>
        </p:spPr>
      </p:pic>
      <p:pic>
        <p:nvPicPr>
          <p:cNvPr id="8" name="Picture 7" descr="A candle in it&#10;&#10;Description generated with high confidence">
            <a:extLst>
              <a:ext uri="{FF2B5EF4-FFF2-40B4-BE49-F238E27FC236}">
                <a16:creationId xmlns:a16="http://schemas.microsoft.com/office/drawing/2014/main" id="{26AC52B2-DC63-4A60-954B-5E4F8525D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464" y="422575"/>
            <a:ext cx="3127923" cy="1763393"/>
          </a:xfrm>
          <a:prstGeom prst="rect">
            <a:avLst/>
          </a:prstGeom>
          <a:ln>
            <a:noFill/>
          </a:ln>
          <a:effectLst>
            <a:softEdge rad="112500"/>
          </a:effectLst>
        </p:spPr>
      </p:pic>
      <p:pic>
        <p:nvPicPr>
          <p:cNvPr id="11" name="Picture 10">
            <a:extLst>
              <a:ext uri="{FF2B5EF4-FFF2-40B4-BE49-F238E27FC236}">
                <a16:creationId xmlns:a16="http://schemas.microsoft.com/office/drawing/2014/main" id="{37D0BEAD-0A0A-45A4-A13F-245CFCD8F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78" y="3515256"/>
            <a:ext cx="3039083" cy="3009433"/>
          </a:xfrm>
          <a:prstGeom prst="rect">
            <a:avLst/>
          </a:prstGeom>
          <a:ln>
            <a:noFill/>
          </a:ln>
          <a:effectLst>
            <a:softEdge rad="112500"/>
          </a:effectLst>
        </p:spPr>
      </p:pic>
      <p:sp>
        <p:nvSpPr>
          <p:cNvPr id="2" name="Title 1">
            <a:extLst>
              <a:ext uri="{FF2B5EF4-FFF2-40B4-BE49-F238E27FC236}">
                <a16:creationId xmlns:a16="http://schemas.microsoft.com/office/drawing/2014/main" id="{79D3EAB9-ABA4-4A10-B49D-54554D42B751}"/>
              </a:ext>
            </a:extLst>
          </p:cNvPr>
          <p:cNvSpPr>
            <a:spLocks noGrp="1"/>
          </p:cNvSpPr>
          <p:nvPr>
            <p:ph type="title"/>
          </p:nvPr>
        </p:nvSpPr>
        <p:spPr>
          <a:xfrm>
            <a:off x="709612" y="289809"/>
            <a:ext cx="10772775" cy="347755"/>
          </a:xfrm>
        </p:spPr>
        <p:txBody>
          <a:bodyPr>
            <a:normAutofit fontScale="90000"/>
          </a:bodyPr>
          <a:lstStyle/>
          <a:p>
            <a:r>
              <a:rPr lang="en-GB"/>
              <a:t>A mystic chant</a:t>
            </a:r>
            <a:endParaRPr lang="en-US" dirty="0"/>
          </a:p>
        </p:txBody>
      </p:sp>
      <p:sp>
        <p:nvSpPr>
          <p:cNvPr id="3" name="Content Placeholder 2">
            <a:extLst>
              <a:ext uri="{FF2B5EF4-FFF2-40B4-BE49-F238E27FC236}">
                <a16:creationId xmlns:a16="http://schemas.microsoft.com/office/drawing/2014/main" id="{FBE22242-3502-4A51-B4BA-7087116005B1}"/>
              </a:ext>
            </a:extLst>
          </p:cNvPr>
          <p:cNvSpPr>
            <a:spLocks noGrp="1"/>
          </p:cNvSpPr>
          <p:nvPr>
            <p:ph idx="1"/>
          </p:nvPr>
        </p:nvSpPr>
        <p:spPr>
          <a:xfrm>
            <a:off x="2698403" y="2221405"/>
            <a:ext cx="10753725" cy="3766185"/>
          </a:xfrm>
        </p:spPr>
        <p:txBody>
          <a:bodyPr/>
          <a:lstStyle/>
          <a:p>
            <a:r>
              <a:rPr lang="en-US" sz="3200" dirty="0"/>
              <a:t>She’d hung four stones in a necklace, wore</a:t>
            </a:r>
            <a:br>
              <a:rPr lang="en-US" sz="3200" dirty="0"/>
            </a:br>
            <a:r>
              <a:rPr lang="en-US" sz="3200" dirty="0"/>
              <a:t>four rings on the hand that led me past the room</a:t>
            </a:r>
            <a:br>
              <a:rPr lang="en-US" sz="3200" dirty="0"/>
            </a:br>
            <a:r>
              <a:rPr lang="en-US" sz="3200" dirty="0"/>
              <a:t>with four small candles burning</a:t>
            </a:r>
            <a:br>
              <a:rPr lang="en-US" sz="3200" dirty="0"/>
            </a:br>
            <a:r>
              <a:rPr lang="en-US" sz="3200" dirty="0"/>
              <a:t>which she called ‘the room of rain’.</a:t>
            </a:r>
            <a:br>
              <a:rPr lang="en-US" dirty="0"/>
            </a:br>
            <a:endParaRPr lang="en-US" dirty="0"/>
          </a:p>
        </p:txBody>
      </p:sp>
      <p:pic>
        <p:nvPicPr>
          <p:cNvPr id="5" name="Picture 4" descr="A picture containing floor, indoor, accessory&#10;&#10;Description generated with high confidence">
            <a:extLst>
              <a:ext uri="{FF2B5EF4-FFF2-40B4-BE49-F238E27FC236}">
                <a16:creationId xmlns:a16="http://schemas.microsoft.com/office/drawing/2014/main" id="{094DE61A-28A0-4BAC-B7AE-FACEDC1C8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23" y="1580441"/>
            <a:ext cx="2371780" cy="2338990"/>
          </a:xfrm>
          <a:prstGeom prst="rect">
            <a:avLst/>
          </a:prstGeom>
          <a:ln>
            <a:noFill/>
          </a:ln>
          <a:effectLst>
            <a:softEdge rad="112500"/>
          </a:effectLst>
        </p:spPr>
      </p:pic>
      <p:sp>
        <p:nvSpPr>
          <p:cNvPr id="6" name="Rectangle: Rounded Corners 5">
            <a:extLst>
              <a:ext uri="{FF2B5EF4-FFF2-40B4-BE49-F238E27FC236}">
                <a16:creationId xmlns:a16="http://schemas.microsoft.com/office/drawing/2014/main" id="{76A26341-A9D0-44BC-8A85-B41B0F48D835}"/>
              </a:ext>
            </a:extLst>
          </p:cNvPr>
          <p:cNvSpPr/>
          <p:nvPr/>
        </p:nvSpPr>
        <p:spPr>
          <a:xfrm>
            <a:off x="2151019" y="5277559"/>
            <a:ext cx="7004807" cy="1082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poem becomes a chant as the story moves toward its climax, almost like a mystic song. The images presented only heighten this surreal feeling- in addition to the mystical connotations of candles and rain.</a:t>
            </a:r>
            <a:endParaRPr lang="en-US" dirty="0"/>
          </a:p>
        </p:txBody>
      </p:sp>
      <p:sp>
        <p:nvSpPr>
          <p:cNvPr id="12" name="Rectangle: Rounded Corners 11">
            <a:extLst>
              <a:ext uri="{FF2B5EF4-FFF2-40B4-BE49-F238E27FC236}">
                <a16:creationId xmlns:a16="http://schemas.microsoft.com/office/drawing/2014/main" id="{B2E7FAE5-A717-418F-BEC0-C755A53601E9}"/>
              </a:ext>
            </a:extLst>
          </p:cNvPr>
          <p:cNvSpPr/>
          <p:nvPr/>
        </p:nvSpPr>
        <p:spPr>
          <a:xfrm>
            <a:off x="1253728" y="1276782"/>
            <a:ext cx="2583809" cy="607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poem shifts in rhythm</a:t>
            </a:r>
            <a:endParaRPr lang="en-US" dirty="0"/>
          </a:p>
        </p:txBody>
      </p:sp>
      <p:sp>
        <p:nvSpPr>
          <p:cNvPr id="13" name="Rectangle: Rounded Corners 12">
            <a:extLst>
              <a:ext uri="{FF2B5EF4-FFF2-40B4-BE49-F238E27FC236}">
                <a16:creationId xmlns:a16="http://schemas.microsoft.com/office/drawing/2014/main" id="{4FF1A192-E794-4BD5-8EE7-8FE90612B92A}"/>
              </a:ext>
            </a:extLst>
          </p:cNvPr>
          <p:cNvSpPr/>
          <p:nvPr/>
        </p:nvSpPr>
        <p:spPr>
          <a:xfrm>
            <a:off x="4966283" y="673001"/>
            <a:ext cx="2869034" cy="1239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Each item symbolises an aspect of her children</a:t>
            </a:r>
            <a:endParaRPr lang="en-US" dirty="0"/>
          </a:p>
        </p:txBody>
      </p:sp>
      <p:sp>
        <p:nvSpPr>
          <p:cNvPr id="14" name="Rectangle: Rounded Corners 13">
            <a:extLst>
              <a:ext uri="{FF2B5EF4-FFF2-40B4-BE49-F238E27FC236}">
                <a16:creationId xmlns:a16="http://schemas.microsoft.com/office/drawing/2014/main" id="{45E71929-C4DC-4B6A-94C1-A8318DC3889C}"/>
              </a:ext>
            </a:extLst>
          </p:cNvPr>
          <p:cNvSpPr/>
          <p:nvPr/>
        </p:nvSpPr>
        <p:spPr>
          <a:xfrm>
            <a:off x="10058358" y="3229945"/>
            <a:ext cx="1971413" cy="87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‘Rain’ suggesting tears</a:t>
            </a:r>
            <a:endParaRPr lang="en-US" dirty="0"/>
          </a:p>
        </p:txBody>
      </p:sp>
      <p:sp>
        <p:nvSpPr>
          <p:cNvPr id="17" name="Rectangle: Rounded Corners 16">
            <a:extLst>
              <a:ext uri="{FF2B5EF4-FFF2-40B4-BE49-F238E27FC236}">
                <a16:creationId xmlns:a16="http://schemas.microsoft.com/office/drawing/2014/main" id="{4AE82389-F172-40C0-82FA-9A97324D4A69}"/>
              </a:ext>
            </a:extLst>
          </p:cNvPr>
          <p:cNvSpPr/>
          <p:nvPr/>
        </p:nvSpPr>
        <p:spPr>
          <a:xfrm>
            <a:off x="10103197" y="1346851"/>
            <a:ext cx="1762180" cy="1176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Candles suggesting their short flickering lives</a:t>
            </a:r>
            <a:endParaRPr lang="en-US" dirty="0"/>
          </a:p>
        </p:txBody>
      </p:sp>
    </p:spTree>
    <p:extLst>
      <p:ext uri="{BB962C8B-B14F-4D97-AF65-F5344CB8AC3E}">
        <p14:creationId xmlns:p14="http://schemas.microsoft.com/office/powerpoint/2010/main" val="5398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waterfall over a body of water&#10;&#10;Description generated with very high confidence">
            <a:extLst>
              <a:ext uri="{FF2B5EF4-FFF2-40B4-BE49-F238E27FC236}">
                <a16:creationId xmlns:a16="http://schemas.microsoft.com/office/drawing/2014/main" id="{F0184DA6-4384-4E20-8112-A4AC023C6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81" y="326852"/>
            <a:ext cx="4189756" cy="6258117"/>
          </a:xfrm>
          <a:prstGeom prst="rect">
            <a:avLst/>
          </a:prstGeom>
          <a:ln>
            <a:noFill/>
          </a:ln>
          <a:effectLst>
            <a:softEdge rad="112500"/>
          </a:effectLst>
        </p:spPr>
      </p:pic>
      <p:sp>
        <p:nvSpPr>
          <p:cNvPr id="2" name="Title 1">
            <a:extLst>
              <a:ext uri="{FF2B5EF4-FFF2-40B4-BE49-F238E27FC236}">
                <a16:creationId xmlns:a16="http://schemas.microsoft.com/office/drawing/2014/main" id="{6057C4FC-D789-4E15-A431-4E4D8BFE559C}"/>
              </a:ext>
            </a:extLst>
          </p:cNvPr>
          <p:cNvSpPr>
            <a:spLocks noGrp="1"/>
          </p:cNvSpPr>
          <p:nvPr>
            <p:ph type="title"/>
          </p:nvPr>
        </p:nvSpPr>
        <p:spPr>
          <a:xfrm>
            <a:off x="657606" y="273031"/>
            <a:ext cx="10772775" cy="423256"/>
          </a:xfrm>
        </p:spPr>
        <p:txBody>
          <a:bodyPr>
            <a:normAutofit fontScale="90000"/>
          </a:bodyPr>
          <a:lstStyle/>
          <a:p>
            <a:r>
              <a:rPr lang="en-GB" dirty="0"/>
              <a:t>End of the woman’s story</a:t>
            </a:r>
            <a:endParaRPr lang="en-US" dirty="0"/>
          </a:p>
        </p:txBody>
      </p:sp>
      <p:sp>
        <p:nvSpPr>
          <p:cNvPr id="3" name="Content Placeholder 2">
            <a:extLst>
              <a:ext uri="{FF2B5EF4-FFF2-40B4-BE49-F238E27FC236}">
                <a16:creationId xmlns:a16="http://schemas.microsoft.com/office/drawing/2014/main" id="{B2E19B6B-C474-49F8-BBB9-AC1D50EF1B8E}"/>
              </a:ext>
            </a:extLst>
          </p:cNvPr>
          <p:cNvSpPr>
            <a:spLocks noGrp="1"/>
          </p:cNvSpPr>
          <p:nvPr>
            <p:ph idx="1"/>
          </p:nvPr>
        </p:nvSpPr>
        <p:spPr>
          <a:xfrm>
            <a:off x="4549391" y="1719473"/>
            <a:ext cx="10753725" cy="3766185"/>
          </a:xfrm>
        </p:spPr>
        <p:txBody>
          <a:bodyPr/>
          <a:lstStyle/>
          <a:p>
            <a:r>
              <a:rPr lang="en-US" sz="3200" dirty="0"/>
              <a:t>Milky smoke poured up from the grate</a:t>
            </a:r>
            <a:br>
              <a:rPr lang="en-US" sz="3200" dirty="0"/>
            </a:br>
            <a:r>
              <a:rPr lang="en-US" sz="3200" dirty="0"/>
              <a:t>like a waterfall in reverse</a:t>
            </a:r>
            <a:br>
              <a:rPr lang="en-US" sz="3200" dirty="0"/>
            </a:br>
            <a:r>
              <a:rPr lang="en-US" sz="3200" dirty="0"/>
              <a:t>and she said my name,</a:t>
            </a:r>
            <a:br>
              <a:rPr lang="en-US" sz="3200" dirty="0"/>
            </a:br>
            <a:r>
              <a:rPr lang="en-US" sz="3200" dirty="0"/>
              <a:t>and it was the only thing</a:t>
            </a:r>
            <a:br>
              <a:rPr lang="en-US" sz="3200" dirty="0"/>
            </a:br>
            <a:r>
              <a:rPr lang="en-US" sz="3200" dirty="0"/>
              <a:t>and the last thing that she said.</a:t>
            </a:r>
          </a:p>
          <a:p>
            <a:endParaRPr lang="en-US" dirty="0"/>
          </a:p>
        </p:txBody>
      </p:sp>
      <p:sp>
        <p:nvSpPr>
          <p:cNvPr id="4" name="Rectangle: Rounded Corners 3">
            <a:extLst>
              <a:ext uri="{FF2B5EF4-FFF2-40B4-BE49-F238E27FC236}">
                <a16:creationId xmlns:a16="http://schemas.microsoft.com/office/drawing/2014/main" id="{1BB2B56E-6472-4548-AD53-A87F0CD3BC51}"/>
              </a:ext>
            </a:extLst>
          </p:cNvPr>
          <p:cNvSpPr/>
          <p:nvPr/>
        </p:nvSpPr>
        <p:spPr>
          <a:xfrm>
            <a:off x="7269952" y="258924"/>
            <a:ext cx="4574548" cy="1268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rising of the "milky smoke," a "waterfall in reverse," seems to hint at reality becoming less and less solid, at the unreal coming closer and closer.</a:t>
            </a:r>
            <a:endParaRPr lang="en-US" dirty="0"/>
          </a:p>
        </p:txBody>
      </p:sp>
      <p:pic>
        <p:nvPicPr>
          <p:cNvPr id="6" name="Picture 5" descr="A picture containing animal, invertebrate&#10;&#10;Description generated with very high confidence">
            <a:extLst>
              <a:ext uri="{FF2B5EF4-FFF2-40B4-BE49-F238E27FC236}">
                <a16:creationId xmlns:a16="http://schemas.microsoft.com/office/drawing/2014/main" id="{B77A4E13-1F4E-450B-9C99-04B6136DE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951" y="3925310"/>
            <a:ext cx="4574549" cy="2576996"/>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7E54783C-91E6-4EDA-8816-09A59175B358}"/>
              </a:ext>
            </a:extLst>
          </p:cNvPr>
          <p:cNvSpPr/>
          <p:nvPr/>
        </p:nvSpPr>
        <p:spPr>
          <a:xfrm>
            <a:off x="1743342" y="4469451"/>
            <a:ext cx="6563170" cy="1640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chant continues with the last three lines of the stanza, each of which begins with "and," creating a sense of movement that continues to build. It pauses, just for a moment, at the last line, lingering upon the woman's last word. Her story has come to a close.</a:t>
            </a:r>
            <a:br>
              <a:rPr lang="en-GB" dirty="0"/>
            </a:br>
            <a:endParaRPr lang="en-US" dirty="0"/>
          </a:p>
        </p:txBody>
      </p:sp>
    </p:spTree>
    <p:extLst>
      <p:ext uri="{BB962C8B-B14F-4D97-AF65-F5344CB8AC3E}">
        <p14:creationId xmlns:p14="http://schemas.microsoft.com/office/powerpoint/2010/main" val="20308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mountain, outdoor, sky&#10;&#10;Description generated with high confidence">
            <a:extLst>
              <a:ext uri="{FF2B5EF4-FFF2-40B4-BE49-F238E27FC236}">
                <a16:creationId xmlns:a16="http://schemas.microsoft.com/office/drawing/2014/main" id="{F6112039-0CAC-4207-9B7D-8508476D7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93" y="3574279"/>
            <a:ext cx="2125475" cy="2918986"/>
          </a:xfrm>
          <a:prstGeom prst="rect">
            <a:avLst/>
          </a:prstGeom>
        </p:spPr>
      </p:pic>
      <p:pic>
        <p:nvPicPr>
          <p:cNvPr id="13" name="Picture 12" descr="A close up of a box&#10;&#10;Description generated with high confidence">
            <a:extLst>
              <a:ext uri="{FF2B5EF4-FFF2-40B4-BE49-F238E27FC236}">
                <a16:creationId xmlns:a16="http://schemas.microsoft.com/office/drawing/2014/main" id="{243BA5B9-055A-4058-AF5A-8A47D0356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269" y="2966611"/>
            <a:ext cx="4514850" cy="3381375"/>
          </a:xfrm>
          <a:prstGeom prst="rect">
            <a:avLst/>
          </a:prstGeom>
          <a:ln>
            <a:noFill/>
          </a:ln>
          <a:effectLst>
            <a:softEdge rad="112500"/>
          </a:effectLst>
        </p:spPr>
      </p:pic>
      <p:pic>
        <p:nvPicPr>
          <p:cNvPr id="8" name="Picture 7">
            <a:extLst>
              <a:ext uri="{FF2B5EF4-FFF2-40B4-BE49-F238E27FC236}">
                <a16:creationId xmlns:a16="http://schemas.microsoft.com/office/drawing/2014/main" id="{DAE26D99-26A2-4A7F-9432-AA9F957B6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922" y="0"/>
            <a:ext cx="3639545" cy="2042445"/>
          </a:xfrm>
          <a:prstGeom prst="rect">
            <a:avLst/>
          </a:prstGeom>
          <a:ln>
            <a:noFill/>
          </a:ln>
          <a:effectLst>
            <a:softEdge rad="112500"/>
          </a:effectLst>
        </p:spPr>
      </p:pic>
      <p:pic>
        <p:nvPicPr>
          <p:cNvPr id="11" name="Picture 10" descr="A close up of a womans face&#10;&#10;Description generated with very high confidence">
            <a:extLst>
              <a:ext uri="{FF2B5EF4-FFF2-40B4-BE49-F238E27FC236}">
                <a16:creationId xmlns:a16="http://schemas.microsoft.com/office/drawing/2014/main" id="{3E7E7956-36C8-4DBD-8279-0A20968401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40879" y="251065"/>
            <a:ext cx="2857500" cy="3810000"/>
          </a:xfrm>
          <a:prstGeom prst="rect">
            <a:avLst/>
          </a:prstGeom>
        </p:spPr>
      </p:pic>
      <p:sp>
        <p:nvSpPr>
          <p:cNvPr id="2" name="Title 1">
            <a:extLst>
              <a:ext uri="{FF2B5EF4-FFF2-40B4-BE49-F238E27FC236}">
                <a16:creationId xmlns:a16="http://schemas.microsoft.com/office/drawing/2014/main" id="{6B6BA8EE-BCF1-483A-BC8B-663D93E15EBB}"/>
              </a:ext>
            </a:extLst>
          </p:cNvPr>
          <p:cNvSpPr>
            <a:spLocks noGrp="1"/>
          </p:cNvSpPr>
          <p:nvPr>
            <p:ph type="title"/>
          </p:nvPr>
        </p:nvSpPr>
        <p:spPr>
          <a:xfrm>
            <a:off x="289755" y="166248"/>
            <a:ext cx="10772775" cy="372138"/>
          </a:xfrm>
        </p:spPr>
        <p:txBody>
          <a:bodyPr>
            <a:normAutofit fontScale="90000"/>
          </a:bodyPr>
          <a:lstStyle/>
          <a:p>
            <a:r>
              <a:rPr lang="en-GB" dirty="0"/>
              <a:t>Mystery revealed</a:t>
            </a:r>
            <a:endParaRPr lang="en-US" dirty="0"/>
          </a:p>
        </p:txBody>
      </p:sp>
      <p:sp>
        <p:nvSpPr>
          <p:cNvPr id="3" name="Content Placeholder 2">
            <a:extLst>
              <a:ext uri="{FF2B5EF4-FFF2-40B4-BE49-F238E27FC236}">
                <a16:creationId xmlns:a16="http://schemas.microsoft.com/office/drawing/2014/main" id="{BCEA7FA9-AF59-4334-B648-C8D50EF5B509}"/>
              </a:ext>
            </a:extLst>
          </p:cNvPr>
          <p:cNvSpPr>
            <a:spLocks noGrp="1"/>
          </p:cNvSpPr>
          <p:nvPr>
            <p:ph idx="1"/>
          </p:nvPr>
        </p:nvSpPr>
        <p:spPr>
          <a:xfrm>
            <a:off x="1438275" y="2156065"/>
            <a:ext cx="10753725" cy="3766185"/>
          </a:xfrm>
        </p:spPr>
        <p:txBody>
          <a:bodyPr/>
          <a:lstStyle/>
          <a:p>
            <a:pPr fontAlgn="base"/>
            <a:r>
              <a:rPr lang="en-US" sz="3200" dirty="0"/>
              <a:t>She gave me a skylark’s egg in a bed of frost;</a:t>
            </a:r>
            <a:br>
              <a:rPr lang="en-US" sz="3200" dirty="0"/>
            </a:br>
            <a:r>
              <a:rPr lang="en-US" sz="3200" dirty="0"/>
              <a:t>gave me twists of my four sons’ hair; gave me</a:t>
            </a:r>
            <a:br>
              <a:rPr lang="en-US" sz="3200" dirty="0"/>
            </a:br>
            <a:r>
              <a:rPr lang="en-US" sz="3200" dirty="0"/>
              <a:t>her husband’s head in a wooden box.</a:t>
            </a:r>
            <a:br>
              <a:rPr lang="en-US" sz="3200" dirty="0"/>
            </a:br>
            <a:r>
              <a:rPr lang="en-US" sz="3200" dirty="0"/>
              <a:t>Then she gave me the sealskin, and I put it on.</a:t>
            </a:r>
          </a:p>
          <a:p>
            <a:pPr fontAlgn="base"/>
            <a:r>
              <a:rPr lang="en-US" dirty="0"/>
              <a:t> </a:t>
            </a:r>
          </a:p>
          <a:p>
            <a:endParaRPr lang="en-US" dirty="0"/>
          </a:p>
        </p:txBody>
      </p:sp>
      <p:sp>
        <p:nvSpPr>
          <p:cNvPr id="4" name="Rectangle: Rounded Corners 3">
            <a:extLst>
              <a:ext uri="{FF2B5EF4-FFF2-40B4-BE49-F238E27FC236}">
                <a16:creationId xmlns:a16="http://schemas.microsoft.com/office/drawing/2014/main" id="{C80175D2-D25C-4B7D-BB98-72808291B1BE}"/>
              </a:ext>
            </a:extLst>
          </p:cNvPr>
          <p:cNvSpPr/>
          <p:nvPr/>
        </p:nvSpPr>
        <p:spPr>
          <a:xfrm>
            <a:off x="4554287" y="221154"/>
            <a:ext cx="4760007" cy="1059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mystical image- a "skylark's egg," preserved in "a bed of frost"- a symbol of freedom, of potential, and of potential that will never hatch.</a:t>
            </a:r>
            <a:endParaRPr lang="en-US" dirty="0"/>
          </a:p>
        </p:txBody>
      </p:sp>
      <p:pic>
        <p:nvPicPr>
          <p:cNvPr id="6" name="Picture 5" descr="A picture containing indoor, sitting, projectile, table&#10;&#10;Description generated with very high confidence">
            <a:extLst>
              <a:ext uri="{FF2B5EF4-FFF2-40B4-BE49-F238E27FC236}">
                <a16:creationId xmlns:a16="http://schemas.microsoft.com/office/drawing/2014/main" id="{DD5DE9FC-06F7-4FA8-AE41-49A910A2C18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05" b="83631" l="10000" r="90000"/>
                    </a14:imgEffect>
                  </a14:imgLayer>
                </a14:imgProps>
              </a:ext>
              <a:ext uri="{28A0092B-C50C-407E-A947-70E740481C1C}">
                <a14:useLocalDpi xmlns:a14="http://schemas.microsoft.com/office/drawing/2010/main" val="0"/>
              </a:ext>
            </a:extLst>
          </a:blip>
          <a:srcRect t="5864" b="7729"/>
          <a:stretch/>
        </p:blipFill>
        <p:spPr>
          <a:xfrm>
            <a:off x="9314294" y="-113620"/>
            <a:ext cx="2028803" cy="2461189"/>
          </a:xfrm>
          <a:prstGeom prst="rect">
            <a:avLst/>
          </a:prstGeom>
          <a:ln>
            <a:noFill/>
          </a:ln>
          <a:effectLst>
            <a:softEdge rad="112500"/>
          </a:effectLst>
        </p:spPr>
      </p:pic>
      <p:sp>
        <p:nvSpPr>
          <p:cNvPr id="16" name="Rectangle: Rounded Corners 15">
            <a:extLst>
              <a:ext uri="{FF2B5EF4-FFF2-40B4-BE49-F238E27FC236}">
                <a16:creationId xmlns:a16="http://schemas.microsoft.com/office/drawing/2014/main" id="{5F0324DF-4A0A-4167-989F-1DFC178BB01C}"/>
              </a:ext>
            </a:extLst>
          </p:cNvPr>
          <p:cNvSpPr/>
          <p:nvPr/>
        </p:nvSpPr>
        <p:spPr>
          <a:xfrm>
            <a:off x="538385" y="955349"/>
            <a:ext cx="4110527" cy="653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She gives the speaker twists of his four sons' hair... </a:t>
            </a:r>
            <a:r>
              <a:rPr lang="en-GB" i="1" dirty="0"/>
              <a:t>his</a:t>
            </a:r>
            <a:r>
              <a:rPr lang="en-GB" dirty="0"/>
              <a:t> sons?</a:t>
            </a:r>
            <a:endParaRPr lang="en-US" dirty="0"/>
          </a:p>
        </p:txBody>
      </p:sp>
      <p:sp>
        <p:nvSpPr>
          <p:cNvPr id="17" name="Rectangle: Rounded Corners 16">
            <a:extLst>
              <a:ext uri="{FF2B5EF4-FFF2-40B4-BE49-F238E27FC236}">
                <a16:creationId xmlns:a16="http://schemas.microsoft.com/office/drawing/2014/main" id="{E81F6C81-37F7-44DD-8D48-5F9B07EC3121}"/>
              </a:ext>
            </a:extLst>
          </p:cNvPr>
          <p:cNvSpPr/>
          <p:nvPr/>
        </p:nvSpPr>
        <p:spPr>
          <a:xfrm>
            <a:off x="7278147" y="4845972"/>
            <a:ext cx="4725824" cy="1361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identity of the speaker comes to light, line by line. They were his sons, but, he was not the husband who murdered them. Instead, he receives that husband's head in a box</a:t>
            </a:r>
            <a:endParaRPr lang="en-US" dirty="0"/>
          </a:p>
        </p:txBody>
      </p:sp>
      <p:sp>
        <p:nvSpPr>
          <p:cNvPr id="18" name="Rectangle: Rounded Corners 17">
            <a:extLst>
              <a:ext uri="{FF2B5EF4-FFF2-40B4-BE49-F238E27FC236}">
                <a16:creationId xmlns:a16="http://schemas.microsoft.com/office/drawing/2014/main" id="{4068B1D9-E6FE-4122-A21A-BFA1A78AE9FF}"/>
              </a:ext>
            </a:extLst>
          </p:cNvPr>
          <p:cNvSpPr/>
          <p:nvPr/>
        </p:nvSpPr>
        <p:spPr>
          <a:xfrm>
            <a:off x="2760292" y="4394781"/>
            <a:ext cx="3435409" cy="937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His story, like his wife's and the four sons', has come to a tragic closure.</a:t>
            </a:r>
            <a:endParaRPr lang="en-US" dirty="0"/>
          </a:p>
        </p:txBody>
      </p:sp>
    </p:spTree>
    <p:extLst>
      <p:ext uri="{BB962C8B-B14F-4D97-AF65-F5344CB8AC3E}">
        <p14:creationId xmlns:p14="http://schemas.microsoft.com/office/powerpoint/2010/main" val="37186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mountain, outdoor, sky&#10;&#10;Description generated with high confidence">
            <a:extLst>
              <a:ext uri="{FF2B5EF4-FFF2-40B4-BE49-F238E27FC236}">
                <a16:creationId xmlns:a16="http://schemas.microsoft.com/office/drawing/2014/main" id="{C07BE7FC-DA7C-46FF-922F-61BBFF13244C}"/>
              </a:ext>
            </a:extLst>
          </p:cNvPr>
          <p:cNvPicPr>
            <a:picLocks noChangeAspect="1"/>
          </p:cNvPicPr>
          <p:nvPr/>
        </p:nvPicPr>
        <p:blipFill rotWithShape="1">
          <a:blip r:embed="rId2">
            <a:extLst>
              <a:ext uri="{28A0092B-C50C-407E-A947-70E740481C1C}">
                <a14:useLocalDpi xmlns:a14="http://schemas.microsoft.com/office/drawing/2010/main" val="0"/>
              </a:ext>
            </a:extLst>
          </a:blip>
          <a:srcRect l="18350"/>
          <a:stretch/>
        </p:blipFill>
        <p:spPr>
          <a:xfrm>
            <a:off x="8114537" y="10"/>
            <a:ext cx="4077463" cy="6864408"/>
          </a:xfrm>
          <a:prstGeom prst="rect">
            <a:avLst/>
          </a:prstGeom>
          <a:ln>
            <a:noFill/>
          </a:ln>
          <a:effectLst>
            <a:softEdge rad="112500"/>
          </a:effectLst>
        </p:spPr>
      </p:pic>
      <p:sp>
        <p:nvSpPr>
          <p:cNvPr id="2" name="Title 1">
            <a:extLst>
              <a:ext uri="{FF2B5EF4-FFF2-40B4-BE49-F238E27FC236}">
                <a16:creationId xmlns:a16="http://schemas.microsoft.com/office/drawing/2014/main" id="{BF4B4607-ABFB-4CDE-B1FB-75780ACAAE8A}"/>
              </a:ext>
            </a:extLst>
          </p:cNvPr>
          <p:cNvSpPr>
            <a:spLocks noGrp="1"/>
          </p:cNvSpPr>
          <p:nvPr>
            <p:ph type="title"/>
          </p:nvPr>
        </p:nvSpPr>
        <p:spPr>
          <a:xfrm>
            <a:off x="657225" y="499533"/>
            <a:ext cx="7115176" cy="1658198"/>
          </a:xfrm>
        </p:spPr>
        <p:txBody>
          <a:bodyPr>
            <a:normAutofit/>
          </a:bodyPr>
          <a:lstStyle/>
          <a:p>
            <a:r>
              <a:rPr lang="en-GB" dirty="0"/>
              <a:t>The conclusion</a:t>
            </a:r>
            <a:endParaRPr lang="en-US" dirty="0"/>
          </a:p>
        </p:txBody>
      </p:sp>
      <p:sp>
        <p:nvSpPr>
          <p:cNvPr id="3" name="Content Placeholder 2">
            <a:extLst>
              <a:ext uri="{FF2B5EF4-FFF2-40B4-BE49-F238E27FC236}">
                <a16:creationId xmlns:a16="http://schemas.microsoft.com/office/drawing/2014/main" id="{5798D953-9832-408E-8CE1-2E9089967B1E}"/>
              </a:ext>
            </a:extLst>
          </p:cNvPr>
          <p:cNvSpPr>
            <a:spLocks noGrp="1"/>
          </p:cNvSpPr>
          <p:nvPr>
            <p:ph idx="1"/>
          </p:nvPr>
        </p:nvSpPr>
        <p:spPr>
          <a:xfrm>
            <a:off x="676656" y="2011680"/>
            <a:ext cx="6877083" cy="3766185"/>
          </a:xfrm>
        </p:spPr>
        <p:txBody>
          <a:bodyPr>
            <a:normAutofit/>
          </a:bodyPr>
          <a:lstStyle/>
          <a:p>
            <a:r>
              <a:rPr lang="en-US"/>
              <a:t>Then she gave me the sealskin, and I put it on.</a:t>
            </a:r>
          </a:p>
          <a:p>
            <a:endParaRPr lang="en-US" dirty="0"/>
          </a:p>
        </p:txBody>
      </p:sp>
      <p:sp>
        <p:nvSpPr>
          <p:cNvPr id="5" name="Rectangle: Rounded Corners 4">
            <a:extLst>
              <a:ext uri="{FF2B5EF4-FFF2-40B4-BE49-F238E27FC236}">
                <a16:creationId xmlns:a16="http://schemas.microsoft.com/office/drawing/2014/main" id="{E615EC21-986B-48F0-9373-8C281CBDA387}"/>
              </a:ext>
            </a:extLst>
          </p:cNvPr>
          <p:cNvSpPr/>
          <p:nvPr/>
        </p:nvSpPr>
        <p:spPr>
          <a:xfrm>
            <a:off x="2556322" y="4181612"/>
            <a:ext cx="6186791" cy="2158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That leaves only one story to close- the speaker's. And in the final line, every hint of magic, of his true identity- the reason why his sons were half-fish- it all finally comes together. In the same matter-of-fact manner in which he described the deaths of his sons and the woman's house, he describes being given </a:t>
            </a:r>
            <a:r>
              <a:rPr lang="en-GB" i="1" dirty="0"/>
              <a:t>the</a:t>
            </a:r>
            <a:r>
              <a:rPr lang="en-GB" dirty="0"/>
              <a:t> sealskin, and putting it on.</a:t>
            </a:r>
            <a:br>
              <a:rPr lang="en-GB" dirty="0"/>
            </a:br>
            <a:endParaRPr lang="en-US" dirty="0"/>
          </a:p>
        </p:txBody>
      </p:sp>
    </p:spTree>
    <p:extLst>
      <p:ext uri="{BB962C8B-B14F-4D97-AF65-F5344CB8AC3E}">
        <p14:creationId xmlns:p14="http://schemas.microsoft.com/office/powerpoint/2010/main" val="17076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costume&#10;&#10;Description generated with high confidence">
            <a:extLst>
              <a:ext uri="{FF2B5EF4-FFF2-40B4-BE49-F238E27FC236}">
                <a16:creationId xmlns:a16="http://schemas.microsoft.com/office/drawing/2014/main" id="{685F151D-C845-4DB8-882A-8F3F965D684A}"/>
              </a:ext>
            </a:extLst>
          </p:cNvPr>
          <p:cNvPicPr>
            <a:picLocks noChangeAspect="1"/>
          </p:cNvPicPr>
          <p:nvPr/>
        </p:nvPicPr>
        <p:blipFill rotWithShape="1">
          <a:blip r:embed="rId2">
            <a:extLst>
              <a:ext uri="{28A0092B-C50C-407E-A947-70E740481C1C}">
                <a14:useLocalDpi xmlns:a14="http://schemas.microsoft.com/office/drawing/2010/main" val="0"/>
              </a:ext>
            </a:extLst>
          </a:blip>
          <a:srcRect l="19216" r="1" b="1"/>
          <a:stretch/>
        </p:blipFill>
        <p:spPr>
          <a:xfrm>
            <a:off x="8114537" y="10"/>
            <a:ext cx="4077463" cy="6864408"/>
          </a:xfrm>
          <a:prstGeom prst="rect">
            <a:avLst/>
          </a:prstGeom>
          <a:ln>
            <a:noFill/>
          </a:ln>
          <a:effectLst>
            <a:softEdge rad="112500"/>
          </a:effectLst>
        </p:spPr>
      </p:pic>
      <p:sp>
        <p:nvSpPr>
          <p:cNvPr id="2" name="Title 1">
            <a:extLst>
              <a:ext uri="{FF2B5EF4-FFF2-40B4-BE49-F238E27FC236}">
                <a16:creationId xmlns:a16="http://schemas.microsoft.com/office/drawing/2014/main" id="{6F90D023-DA61-46F9-995D-4F6D11A3DE59}"/>
              </a:ext>
            </a:extLst>
          </p:cNvPr>
          <p:cNvSpPr>
            <a:spLocks noGrp="1"/>
          </p:cNvSpPr>
          <p:nvPr>
            <p:ph type="title"/>
          </p:nvPr>
        </p:nvSpPr>
        <p:spPr>
          <a:xfrm>
            <a:off x="657225" y="499533"/>
            <a:ext cx="7115176" cy="1658198"/>
          </a:xfrm>
        </p:spPr>
        <p:txBody>
          <a:bodyPr>
            <a:normAutofit/>
          </a:bodyPr>
          <a:lstStyle/>
          <a:p>
            <a:r>
              <a:rPr lang="en-GB" dirty="0"/>
              <a:t>So what do we have?</a:t>
            </a:r>
            <a:endParaRPr lang="en-US" dirty="0"/>
          </a:p>
        </p:txBody>
      </p:sp>
      <p:sp>
        <p:nvSpPr>
          <p:cNvPr id="3" name="Content Placeholder 2">
            <a:extLst>
              <a:ext uri="{FF2B5EF4-FFF2-40B4-BE49-F238E27FC236}">
                <a16:creationId xmlns:a16="http://schemas.microsoft.com/office/drawing/2014/main" id="{DE0316E1-03AC-487D-9621-5ABFB3AB1382}"/>
              </a:ext>
            </a:extLst>
          </p:cNvPr>
          <p:cNvSpPr>
            <a:spLocks noGrp="1"/>
          </p:cNvSpPr>
          <p:nvPr>
            <p:ph idx="1"/>
          </p:nvPr>
        </p:nvSpPr>
        <p:spPr>
          <a:xfrm>
            <a:off x="676656" y="2011680"/>
            <a:ext cx="6877083" cy="3766185"/>
          </a:xfrm>
        </p:spPr>
        <p:txBody>
          <a:bodyPr>
            <a:normAutofit/>
          </a:bodyPr>
          <a:lstStyle/>
          <a:p>
            <a:r>
              <a:rPr lang="en-GB" sz="1700"/>
              <a:t>In the end this is a masterclass in poetic storytelling. The poet Robin Robertson weaves folklore and magic with a vivid evocation of the crofting landscape of the far north of Scotland which keeps the reader guessing right to the end. </a:t>
            </a:r>
          </a:p>
          <a:p>
            <a:endParaRPr lang="en-GB" sz="1700"/>
          </a:p>
          <a:p>
            <a:r>
              <a:rPr lang="en-GB" sz="1700"/>
              <a:t>It is emotionally charged with the themes of motherly love and isolation lightly touched on , even fear of the odd and magical is part of the story.</a:t>
            </a:r>
          </a:p>
          <a:p>
            <a:endParaRPr lang="en-GB" sz="1700"/>
          </a:p>
          <a:p>
            <a:r>
              <a:rPr lang="en-GB" sz="1700"/>
              <a:t>His style is that of the traditional bard telling us story round a fireside or at some Viking feasting hall , trying to spook you as with a ghost story, making you weep with the tragic sadness of it all, and creating shock and tension through the mysterious narrator who is not revealed until the very end. </a:t>
            </a:r>
          </a:p>
        </p:txBody>
      </p:sp>
    </p:spTree>
    <p:extLst>
      <p:ext uri="{BB962C8B-B14F-4D97-AF65-F5344CB8AC3E}">
        <p14:creationId xmlns:p14="http://schemas.microsoft.com/office/powerpoint/2010/main" val="58600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7EA396-76E0-4365-A49D-9592898BDE51}"/>
              </a:ext>
            </a:extLst>
          </p:cNvPr>
          <p:cNvPicPr>
            <a:picLocks noChangeAspect="1"/>
          </p:cNvPicPr>
          <p:nvPr/>
        </p:nvPicPr>
        <p:blipFill rotWithShape="1">
          <a:blip r:embed="rId2"/>
          <a:srcRect l="25208" t="23148" r="22187" b="12222"/>
          <a:stretch/>
        </p:blipFill>
        <p:spPr>
          <a:xfrm>
            <a:off x="2335169" y="2515415"/>
            <a:ext cx="6413500" cy="4432300"/>
          </a:xfrm>
          <a:prstGeom prst="rect">
            <a:avLst/>
          </a:prstGeom>
        </p:spPr>
      </p:pic>
      <p:sp>
        <p:nvSpPr>
          <p:cNvPr id="2" name="Title 1">
            <a:extLst>
              <a:ext uri="{FF2B5EF4-FFF2-40B4-BE49-F238E27FC236}">
                <a16:creationId xmlns:a16="http://schemas.microsoft.com/office/drawing/2014/main" id="{EB270D77-9832-4DE0-90A5-E45BC02A976D}"/>
              </a:ext>
            </a:extLst>
          </p:cNvPr>
          <p:cNvSpPr>
            <a:spLocks noGrp="1"/>
          </p:cNvSpPr>
          <p:nvPr>
            <p:ph type="title"/>
          </p:nvPr>
        </p:nvSpPr>
        <p:spPr>
          <a:xfrm>
            <a:off x="709612" y="373699"/>
            <a:ext cx="10772775" cy="230309"/>
          </a:xfrm>
        </p:spPr>
        <p:txBody>
          <a:bodyPr>
            <a:normAutofit fontScale="90000"/>
          </a:bodyPr>
          <a:lstStyle/>
          <a:p>
            <a:r>
              <a:rPr lang="en-GB" dirty="0"/>
              <a:t>Word choice – the sounds of the language</a:t>
            </a:r>
            <a:endParaRPr lang="en-US" dirty="0"/>
          </a:p>
        </p:txBody>
      </p:sp>
      <p:sp>
        <p:nvSpPr>
          <p:cNvPr id="3" name="Content Placeholder 2">
            <a:extLst>
              <a:ext uri="{FF2B5EF4-FFF2-40B4-BE49-F238E27FC236}">
                <a16:creationId xmlns:a16="http://schemas.microsoft.com/office/drawing/2014/main" id="{D880E8E3-ABCD-40DA-B3FE-04C3D51BA294}"/>
              </a:ext>
            </a:extLst>
          </p:cNvPr>
          <p:cNvSpPr>
            <a:spLocks noGrp="1"/>
          </p:cNvSpPr>
          <p:nvPr>
            <p:ph idx="1"/>
          </p:nvPr>
        </p:nvSpPr>
        <p:spPr>
          <a:xfrm>
            <a:off x="552451" y="1118908"/>
            <a:ext cx="10753725" cy="4620184"/>
          </a:xfrm>
        </p:spPr>
        <p:txBody>
          <a:bodyPr/>
          <a:lstStyle/>
          <a:p>
            <a:r>
              <a:rPr lang="en-GB" dirty="0"/>
              <a:t>He uses words that are of the area like ‘</a:t>
            </a:r>
            <a:r>
              <a:rPr lang="en-US" sz="3200" dirty="0" err="1"/>
              <a:t>Aonghas</a:t>
            </a:r>
            <a:r>
              <a:rPr lang="en-US" dirty="0"/>
              <a:t>’ , the dog’s name ‘</a:t>
            </a:r>
            <a:r>
              <a:rPr lang="en-US" sz="3200" dirty="0" err="1"/>
              <a:t>hirpling</a:t>
            </a:r>
            <a:r>
              <a:rPr lang="en-US" dirty="0"/>
              <a:t>’, ‘</a:t>
            </a:r>
            <a:r>
              <a:rPr lang="en-US" sz="3600" dirty="0" err="1"/>
              <a:t>smoor</a:t>
            </a:r>
            <a:r>
              <a:rPr lang="en-US" dirty="0"/>
              <a:t>’ and ‘</a:t>
            </a:r>
            <a:r>
              <a:rPr lang="en-US" sz="3600" dirty="0" err="1"/>
              <a:t>scraich</a:t>
            </a:r>
            <a:r>
              <a:rPr lang="en-US" dirty="0"/>
              <a:t>’ to give the poem a flavor of the North. When describing the woman’s grief he uses the rhythm and cadence of the soft almost Gaelic phrase , ‘</a:t>
            </a:r>
            <a:r>
              <a:rPr lang="en-US" sz="3600" dirty="0"/>
              <a:t>It would put the heart across you, all that grief</a:t>
            </a:r>
            <a:r>
              <a:rPr lang="en-US" dirty="0"/>
              <a:t>.’ </a:t>
            </a:r>
          </a:p>
          <a:p>
            <a:br>
              <a:rPr lang="en-US" dirty="0"/>
            </a:br>
            <a:endParaRPr lang="en-US" dirty="0"/>
          </a:p>
          <a:p>
            <a:endParaRPr lang="en-US" dirty="0"/>
          </a:p>
        </p:txBody>
      </p:sp>
    </p:spTree>
    <p:extLst>
      <p:ext uri="{BB962C8B-B14F-4D97-AF65-F5344CB8AC3E}">
        <p14:creationId xmlns:p14="http://schemas.microsoft.com/office/powerpoint/2010/main" val="32143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 Celtic Gothic Tragedy</a:t>
            </a:r>
          </a:p>
        </p:txBody>
      </p:sp>
      <p:sp>
        <p:nvSpPr>
          <p:cNvPr id="3" name="Content Placeholder 2"/>
          <p:cNvSpPr>
            <a:spLocks noGrp="1"/>
          </p:cNvSpPr>
          <p:nvPr>
            <p:ph idx="1"/>
          </p:nvPr>
        </p:nvSpPr>
        <p:spPr>
          <a:xfrm>
            <a:off x="838200" y="2506662"/>
            <a:ext cx="10515600" cy="4351338"/>
          </a:xfrm>
        </p:spPr>
        <p:txBody>
          <a:bodyPr>
            <a:normAutofit/>
          </a:bodyPr>
          <a:lstStyle/>
          <a:p>
            <a:r>
              <a:rPr lang="en-GB" sz="3600" dirty="0"/>
              <a:t> This poem invokes the Celtic myth of the </a:t>
            </a:r>
            <a:r>
              <a:rPr lang="en-GB" sz="3600" dirty="0" err="1"/>
              <a:t>selkie</a:t>
            </a:r>
            <a:r>
              <a:rPr lang="en-GB" sz="3600" dirty="0"/>
              <a:t>: creatures that swim as seals but which can become human by shedding their skins. The transformation is reversed by climbing back into the sealskin, but if the magical skin is lost, or stolen, the creature is doomed to remain in human form. </a:t>
            </a:r>
            <a:r>
              <a:rPr lang="en-GB" sz="3600" dirty="0" err="1"/>
              <a:t>Ròn</a:t>
            </a:r>
            <a:r>
              <a:rPr lang="en-GB" sz="3600" dirty="0"/>
              <a:t> - pronounced </a:t>
            </a:r>
            <a:r>
              <a:rPr lang="en-GB" sz="3600" dirty="0" err="1"/>
              <a:t>roane</a:t>
            </a:r>
            <a:r>
              <a:rPr lang="en-GB" sz="3600" dirty="0"/>
              <a:t> - is the Gaelic for 'seal'.</a:t>
            </a:r>
          </a:p>
          <a:p>
            <a:endParaRPr lang="en-GB" sz="3600" dirty="0"/>
          </a:p>
        </p:txBody>
      </p:sp>
      <p:pic>
        <p:nvPicPr>
          <p:cNvPr id="5" name="Picture 4" descr="A close up of a mans face&#10;&#10;Description generated with high confidence">
            <a:extLst>
              <a:ext uri="{FF2B5EF4-FFF2-40B4-BE49-F238E27FC236}">
                <a16:creationId xmlns:a16="http://schemas.microsoft.com/office/drawing/2014/main" id="{BB40F483-058A-45A2-9990-16EB9E842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12" y="274797"/>
            <a:ext cx="1573778" cy="2281450"/>
          </a:xfrm>
          <a:prstGeom prst="rect">
            <a:avLst/>
          </a:prstGeom>
          <a:ln>
            <a:noFill/>
          </a:ln>
          <a:effectLst>
            <a:softEdge rad="112500"/>
          </a:effectLst>
        </p:spPr>
      </p:pic>
      <p:pic>
        <p:nvPicPr>
          <p:cNvPr id="7" name="Picture 6" descr="A picture containing ground, sitting&#10;&#10;Description generated with high confidence">
            <a:extLst>
              <a:ext uri="{FF2B5EF4-FFF2-40B4-BE49-F238E27FC236}">
                <a16:creationId xmlns:a16="http://schemas.microsoft.com/office/drawing/2014/main" id="{64B500DB-85E3-4D93-AD57-B684D2449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558" y="325068"/>
            <a:ext cx="2553568" cy="1832663"/>
          </a:xfrm>
          <a:prstGeom prst="rect">
            <a:avLst/>
          </a:prstGeom>
          <a:ln>
            <a:noFill/>
          </a:ln>
          <a:effectLst>
            <a:softEdge rad="112500"/>
          </a:effectLst>
        </p:spPr>
      </p:pic>
    </p:spTree>
    <p:extLst>
      <p:ext uri="{BB962C8B-B14F-4D97-AF65-F5344CB8AC3E}">
        <p14:creationId xmlns:p14="http://schemas.microsoft.com/office/powerpoint/2010/main" val="29549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EE0B-DC6C-487F-9E66-25F4292736FE}"/>
              </a:ext>
            </a:extLst>
          </p:cNvPr>
          <p:cNvSpPr>
            <a:spLocks noGrp="1"/>
          </p:cNvSpPr>
          <p:nvPr>
            <p:ph type="title"/>
          </p:nvPr>
        </p:nvSpPr>
        <p:spPr>
          <a:xfrm>
            <a:off x="218114" y="273031"/>
            <a:ext cx="11761365" cy="414867"/>
          </a:xfrm>
        </p:spPr>
        <p:txBody>
          <a:bodyPr>
            <a:normAutofit fontScale="90000"/>
          </a:bodyPr>
          <a:lstStyle/>
          <a:p>
            <a:r>
              <a:rPr lang="en-GB" dirty="0"/>
              <a:t>Word choice – the language of myth and folk tale</a:t>
            </a:r>
            <a:endParaRPr lang="en-US" dirty="0"/>
          </a:p>
        </p:txBody>
      </p:sp>
      <p:sp>
        <p:nvSpPr>
          <p:cNvPr id="3" name="Content Placeholder 2">
            <a:extLst>
              <a:ext uri="{FF2B5EF4-FFF2-40B4-BE49-F238E27FC236}">
                <a16:creationId xmlns:a16="http://schemas.microsoft.com/office/drawing/2014/main" id="{D561BDD8-B05B-49A6-9962-FDEDE8801761}"/>
              </a:ext>
            </a:extLst>
          </p:cNvPr>
          <p:cNvSpPr>
            <a:spLocks noGrp="1"/>
          </p:cNvSpPr>
          <p:nvPr>
            <p:ph idx="1"/>
          </p:nvPr>
        </p:nvSpPr>
        <p:spPr>
          <a:xfrm>
            <a:off x="676656" y="989902"/>
            <a:ext cx="10753725" cy="4787964"/>
          </a:xfrm>
        </p:spPr>
        <p:txBody>
          <a:bodyPr/>
          <a:lstStyle/>
          <a:p>
            <a:endParaRPr lang="en-US" dirty="0"/>
          </a:p>
        </p:txBody>
      </p:sp>
    </p:spTree>
    <p:extLst>
      <p:ext uri="{BB962C8B-B14F-4D97-AF65-F5344CB8AC3E}">
        <p14:creationId xmlns:p14="http://schemas.microsoft.com/office/powerpoint/2010/main" val="868701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4602-2645-4225-A1A6-E5F01424ACB3}"/>
              </a:ext>
            </a:extLst>
          </p:cNvPr>
          <p:cNvSpPr>
            <a:spLocks noGrp="1"/>
          </p:cNvSpPr>
          <p:nvPr>
            <p:ph type="title"/>
          </p:nvPr>
        </p:nvSpPr>
        <p:spPr>
          <a:xfrm>
            <a:off x="657224" y="499533"/>
            <a:ext cx="10772775" cy="580602"/>
          </a:xfrm>
        </p:spPr>
        <p:txBody>
          <a:bodyPr>
            <a:normAutofit fontScale="90000"/>
          </a:bodyPr>
          <a:lstStyle/>
          <a:p>
            <a:r>
              <a:rPr lang="en-GB" dirty="0"/>
              <a:t>Sound - onomatopoeia</a:t>
            </a:r>
            <a:endParaRPr lang="en-US" dirty="0"/>
          </a:p>
        </p:txBody>
      </p:sp>
      <p:sp>
        <p:nvSpPr>
          <p:cNvPr id="3" name="Content Placeholder 2">
            <a:extLst>
              <a:ext uri="{FF2B5EF4-FFF2-40B4-BE49-F238E27FC236}">
                <a16:creationId xmlns:a16="http://schemas.microsoft.com/office/drawing/2014/main" id="{BA358910-0288-4CC7-B588-7A90BB48D147}"/>
              </a:ext>
            </a:extLst>
          </p:cNvPr>
          <p:cNvSpPr>
            <a:spLocks noGrp="1"/>
          </p:cNvSpPr>
          <p:nvPr>
            <p:ph idx="1"/>
          </p:nvPr>
        </p:nvSpPr>
        <p:spPr>
          <a:xfrm>
            <a:off x="676656" y="1275128"/>
            <a:ext cx="4734243" cy="5159228"/>
          </a:xfrm>
        </p:spPr>
        <p:txBody>
          <a:bodyPr>
            <a:normAutofit lnSpcReduction="10000"/>
          </a:bodyPr>
          <a:lstStyle/>
          <a:p>
            <a:r>
              <a:rPr lang="en-US" sz="3600" dirty="0"/>
              <a:t>‘… that slow</a:t>
            </a:r>
            <a:br>
              <a:rPr lang="en-US" sz="3600" dirty="0"/>
            </a:br>
            <a:r>
              <a:rPr lang="en-US" sz="3600" dirty="0"/>
              <a:t>squeak of rusty saws. ‘ </a:t>
            </a:r>
          </a:p>
          <a:p>
            <a:r>
              <a:rPr lang="en-GB" sz="3600" dirty="0"/>
              <a:t>‘</a:t>
            </a:r>
            <a:r>
              <a:rPr lang="en-US" dirty="0"/>
              <a:t>The bitter sea’s complaining pull’</a:t>
            </a:r>
          </a:p>
          <a:p>
            <a:r>
              <a:rPr lang="en-US" dirty="0"/>
              <a:t>‘</a:t>
            </a:r>
            <a:r>
              <a:rPr lang="en-US" sz="4400" dirty="0"/>
              <a:t>chittering </a:t>
            </a:r>
            <a:r>
              <a:rPr lang="en-US" dirty="0"/>
              <a:t>like rats’</a:t>
            </a:r>
          </a:p>
          <a:p>
            <a:r>
              <a:rPr lang="en-GB" sz="3600" dirty="0"/>
              <a:t>‘</a:t>
            </a:r>
            <a:r>
              <a:rPr lang="en-US" dirty="0"/>
              <a:t>Their hands</a:t>
            </a:r>
            <a:br>
              <a:rPr lang="en-US" dirty="0"/>
            </a:br>
            <a:r>
              <a:rPr lang="en-US" sz="4000" dirty="0"/>
              <a:t>flapped</a:t>
            </a:r>
            <a:r>
              <a:rPr lang="en-US" dirty="0"/>
              <a:t> …’</a:t>
            </a:r>
          </a:p>
          <a:p>
            <a:r>
              <a:rPr lang="en-GB" sz="3600" dirty="0"/>
              <a:t>‘</a:t>
            </a:r>
            <a:r>
              <a:rPr lang="en-US" dirty="0"/>
              <a:t>at </a:t>
            </a:r>
            <a:r>
              <a:rPr lang="en-US" sz="4400" dirty="0" err="1"/>
              <a:t>scraich</a:t>
            </a:r>
            <a:r>
              <a:rPr lang="en-US" sz="4400" dirty="0"/>
              <a:t> </a:t>
            </a:r>
            <a:r>
              <a:rPr lang="en-US" dirty="0"/>
              <a:t>of day, ‘</a:t>
            </a:r>
          </a:p>
          <a:p>
            <a:r>
              <a:rPr lang="en-US" sz="4000" dirty="0"/>
              <a:t>whicker</a:t>
            </a:r>
            <a:r>
              <a:rPr lang="en-US" dirty="0"/>
              <a:t> of pigeons, lifting in the wood</a:t>
            </a:r>
            <a:endParaRPr lang="en-US" sz="3600" dirty="0"/>
          </a:p>
        </p:txBody>
      </p:sp>
      <p:pic>
        <p:nvPicPr>
          <p:cNvPr id="5" name="Picture 4">
            <a:extLst>
              <a:ext uri="{FF2B5EF4-FFF2-40B4-BE49-F238E27FC236}">
                <a16:creationId xmlns:a16="http://schemas.microsoft.com/office/drawing/2014/main" id="{608CF518-F06D-4D66-817F-DCEE995E4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655" y="499533"/>
            <a:ext cx="5094512" cy="4745941"/>
          </a:xfrm>
          <a:prstGeom prst="rect">
            <a:avLst/>
          </a:prstGeom>
          <a:ln>
            <a:noFill/>
          </a:ln>
          <a:effectLst>
            <a:softEdge rad="112500"/>
          </a:effectLst>
        </p:spPr>
      </p:pic>
      <p:sp>
        <p:nvSpPr>
          <p:cNvPr id="6" name="Rectangle: Rounded Corners 5">
            <a:extLst>
              <a:ext uri="{FF2B5EF4-FFF2-40B4-BE49-F238E27FC236}">
                <a16:creationId xmlns:a16="http://schemas.microsoft.com/office/drawing/2014/main" id="{B9BBDBD3-C312-4D84-9995-5A3B8B8787D8}"/>
              </a:ext>
            </a:extLst>
          </p:cNvPr>
          <p:cNvSpPr/>
          <p:nvPr/>
        </p:nvSpPr>
        <p:spPr>
          <a:xfrm>
            <a:off x="5519957" y="4159100"/>
            <a:ext cx="5134062" cy="2172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Onomatopoeia</a:t>
            </a:r>
          </a:p>
          <a:p>
            <a:pPr algn="ctr"/>
            <a:r>
              <a:rPr lang="en-GB" dirty="0"/>
              <a:t>Where words make the sounds of the things the poet is describing through the pattern of vowels and consonants or the sound of the word on its own.</a:t>
            </a:r>
            <a:endParaRPr lang="en-US" dirty="0"/>
          </a:p>
        </p:txBody>
      </p:sp>
    </p:spTree>
    <p:extLst>
      <p:ext uri="{BB962C8B-B14F-4D97-AF65-F5344CB8AC3E}">
        <p14:creationId xmlns:p14="http://schemas.microsoft.com/office/powerpoint/2010/main" val="59362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anding in a room&#10;&#10;Description generated with very high confidence">
            <a:extLst>
              <a:ext uri="{FF2B5EF4-FFF2-40B4-BE49-F238E27FC236}">
                <a16:creationId xmlns:a16="http://schemas.microsoft.com/office/drawing/2014/main" id="{D8B9C7BE-93B8-429B-BA19-B70AA1294BD7}"/>
              </a:ext>
            </a:extLst>
          </p:cNvPr>
          <p:cNvPicPr>
            <a:picLocks noChangeAspect="1"/>
          </p:cNvPicPr>
          <p:nvPr/>
        </p:nvPicPr>
        <p:blipFill rotWithShape="1">
          <a:blip r:embed="rId2">
            <a:extLst>
              <a:ext uri="{28A0092B-C50C-407E-A947-70E740481C1C}">
                <a14:useLocalDpi xmlns:a14="http://schemas.microsoft.com/office/drawing/2010/main" val="0"/>
              </a:ext>
            </a:extLst>
          </a:blip>
          <a:srcRect l="27581" r="21579" b="-2"/>
          <a:stretch/>
        </p:blipFill>
        <p:spPr>
          <a:xfrm>
            <a:off x="633999" y="640080"/>
            <a:ext cx="4001315" cy="5588101"/>
          </a:xfrm>
          <a:prstGeom prst="rect">
            <a:avLst/>
          </a:prstGeom>
        </p:spPr>
      </p:pic>
      <p:sp>
        <p:nvSpPr>
          <p:cNvPr id="4" name="AutoShape 2" descr="Image result for imagery">
            <a:extLst>
              <a:ext uri="{FF2B5EF4-FFF2-40B4-BE49-F238E27FC236}">
                <a16:creationId xmlns:a16="http://schemas.microsoft.com/office/drawing/2014/main" id="{9BACE15F-7E66-4A9C-8DF2-8845210A71BD}"/>
              </a:ext>
            </a:extLst>
          </p:cNvPr>
          <p:cNvSpPr>
            <a:spLocks noChangeAspect="1" noChangeArrowheads="1"/>
          </p:cNvSpPr>
          <p:nvPr/>
        </p:nvSpPr>
        <p:spPr bwMode="auto">
          <a:xfrm>
            <a:off x="8014458" y="1764834"/>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37A26EC-F05D-4EEB-88A4-18EA71814E5D}"/>
              </a:ext>
            </a:extLst>
          </p:cNvPr>
          <p:cNvSpPr>
            <a:spLocks noGrp="1"/>
          </p:cNvSpPr>
          <p:nvPr>
            <p:ph type="title"/>
          </p:nvPr>
        </p:nvSpPr>
        <p:spPr>
          <a:xfrm>
            <a:off x="4955458" y="499533"/>
            <a:ext cx="6587613" cy="1658198"/>
          </a:xfrm>
        </p:spPr>
        <p:txBody>
          <a:bodyPr>
            <a:normAutofit/>
          </a:bodyPr>
          <a:lstStyle/>
          <a:p>
            <a:r>
              <a:rPr lang="en-GB" dirty="0"/>
              <a:t>Imagery</a:t>
            </a:r>
            <a:endParaRPr lang="en-US" dirty="0"/>
          </a:p>
        </p:txBody>
      </p:sp>
      <p:sp>
        <p:nvSpPr>
          <p:cNvPr id="11" name="Content Placeholder 10"/>
          <p:cNvSpPr>
            <a:spLocks noGrp="1"/>
          </p:cNvSpPr>
          <p:nvPr>
            <p:ph idx="1"/>
          </p:nvPr>
        </p:nvSpPr>
        <p:spPr>
          <a:xfrm>
            <a:off x="4955458" y="2011680"/>
            <a:ext cx="6587613" cy="3864732"/>
          </a:xfrm>
        </p:spPr>
        <p:txBody>
          <a:bodyPr>
            <a:normAutofit/>
          </a:bodyPr>
          <a:lstStyle/>
          <a:p>
            <a:r>
              <a:rPr lang="en-US" sz="1500" dirty="0"/>
              <a:t>‘the cormorants pitched on the boundary wall,</a:t>
            </a:r>
            <a:br>
              <a:rPr lang="en-US" sz="1500" dirty="0"/>
            </a:br>
            <a:r>
              <a:rPr lang="en-US" sz="1500" dirty="0"/>
              <a:t>the black crosses of their wings hung out to dry.’</a:t>
            </a:r>
          </a:p>
          <a:p>
            <a:endParaRPr lang="en-US" sz="1500" dirty="0"/>
          </a:p>
          <a:p>
            <a:r>
              <a:rPr lang="en-US" sz="1500" dirty="0"/>
              <a:t>‘</a:t>
            </a:r>
            <a:r>
              <a:rPr lang="en-US" sz="1500" dirty="0" err="1"/>
              <a:t>Aonghas</a:t>
            </a:r>
            <a:r>
              <a:rPr lang="en-US" sz="1500" dirty="0"/>
              <a:t> the collie, lying at the door</a:t>
            </a:r>
            <a:br>
              <a:rPr lang="en-US" sz="1500" dirty="0"/>
            </a:br>
            <a:r>
              <a:rPr lang="en-US" sz="1500" dirty="0"/>
              <a:t>where he died: a rack of bones like a sprung trap.’</a:t>
            </a:r>
          </a:p>
          <a:p>
            <a:endParaRPr lang="en-GB" sz="1500" dirty="0"/>
          </a:p>
          <a:p>
            <a:r>
              <a:rPr lang="en-US" sz="1500" dirty="0"/>
              <a:t>‘Beautiful faces, I’m told,</a:t>
            </a:r>
            <a:br>
              <a:rPr lang="en-US" sz="1500" dirty="0"/>
            </a:br>
            <a:r>
              <a:rPr lang="en-US" sz="1500" dirty="0"/>
              <a:t>though blank as air.’</a:t>
            </a:r>
          </a:p>
          <a:p>
            <a:endParaRPr lang="en-US" sz="1500" dirty="0"/>
          </a:p>
          <a:p>
            <a:r>
              <a:rPr lang="en-US" sz="1500" dirty="0"/>
              <a:t>‘For years she tended each difficult flame:</a:t>
            </a:r>
            <a:br>
              <a:rPr lang="en-US" sz="1500" dirty="0"/>
            </a:br>
            <a:r>
              <a:rPr lang="en-US" sz="1500" dirty="0"/>
              <a:t>their tight, flickering bodies.’</a:t>
            </a:r>
            <a:br>
              <a:rPr lang="en-US" sz="1500" dirty="0"/>
            </a:br>
            <a:br>
              <a:rPr lang="en-US" sz="1500" dirty="0"/>
            </a:br>
            <a:endParaRPr lang="en-US" sz="1500" dirty="0"/>
          </a:p>
          <a:p>
            <a:endParaRPr lang="en-US" sz="1500" dirty="0"/>
          </a:p>
        </p:txBody>
      </p:sp>
    </p:spTree>
    <p:extLst>
      <p:ext uri="{BB962C8B-B14F-4D97-AF65-F5344CB8AC3E}">
        <p14:creationId xmlns:p14="http://schemas.microsoft.com/office/powerpoint/2010/main" val="245907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66C88F-9FD6-4584-A0C3-0F96FBB0B4ED}"/>
              </a:ext>
            </a:extLst>
          </p:cNvPr>
          <p:cNvPicPr>
            <a:picLocks noGrp="1" noChangeAspect="1"/>
          </p:cNvPicPr>
          <p:nvPr>
            <p:ph idx="1"/>
          </p:nvPr>
        </p:nvPicPr>
        <p:blipFill rotWithShape="1">
          <a:blip r:embed="rId2"/>
          <a:srcRect l="29589" t="16674" r="31820" b="36845"/>
          <a:stretch/>
        </p:blipFill>
        <p:spPr>
          <a:xfrm>
            <a:off x="761619" y="157429"/>
            <a:ext cx="9437615" cy="6393984"/>
          </a:xfrm>
          <a:prstGeom prst="rect">
            <a:avLst/>
          </a:prstGeom>
        </p:spPr>
      </p:pic>
      <p:sp>
        <p:nvSpPr>
          <p:cNvPr id="2" name="Title 1">
            <a:extLst>
              <a:ext uri="{FF2B5EF4-FFF2-40B4-BE49-F238E27FC236}">
                <a16:creationId xmlns:a16="http://schemas.microsoft.com/office/drawing/2014/main" id="{663BFFC7-E1D8-464F-A4F9-F3A3471692B0}"/>
              </a:ext>
            </a:extLst>
          </p:cNvPr>
          <p:cNvSpPr>
            <a:spLocks noGrp="1"/>
          </p:cNvSpPr>
          <p:nvPr>
            <p:ph type="title"/>
          </p:nvPr>
        </p:nvSpPr>
        <p:spPr>
          <a:xfrm>
            <a:off x="657606" y="306587"/>
            <a:ext cx="10772775" cy="580602"/>
          </a:xfrm>
        </p:spPr>
        <p:txBody>
          <a:bodyPr>
            <a:normAutofit fontScale="90000"/>
          </a:bodyPr>
          <a:lstStyle/>
          <a:p>
            <a:r>
              <a:rPr lang="en-GB" dirty="0"/>
              <a:t>SQA Paper 2017</a:t>
            </a:r>
            <a:endParaRPr lang="en-US" dirty="0"/>
          </a:p>
        </p:txBody>
      </p:sp>
      <p:sp>
        <p:nvSpPr>
          <p:cNvPr id="5" name="Star: 5 Points 4">
            <a:extLst>
              <a:ext uri="{FF2B5EF4-FFF2-40B4-BE49-F238E27FC236}">
                <a16:creationId xmlns:a16="http://schemas.microsoft.com/office/drawing/2014/main" id="{F3C5CA27-6AB5-417F-B0C4-D89B8E1808A0}"/>
              </a:ext>
            </a:extLst>
          </p:cNvPr>
          <p:cNvSpPr/>
          <p:nvPr/>
        </p:nvSpPr>
        <p:spPr>
          <a:xfrm>
            <a:off x="10199234" y="2659310"/>
            <a:ext cx="773566" cy="6711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A40536C-2B8C-435A-AE33-1181226CCEA9}"/>
              </a:ext>
            </a:extLst>
          </p:cNvPr>
          <p:cNvSpPr/>
          <p:nvPr/>
        </p:nvSpPr>
        <p:spPr>
          <a:xfrm>
            <a:off x="10199234" y="4162338"/>
            <a:ext cx="773566" cy="6711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8FE225CA-A6F5-4E6C-9CD2-6B05F763D7B8}"/>
              </a:ext>
            </a:extLst>
          </p:cNvPr>
          <p:cNvSpPr/>
          <p:nvPr/>
        </p:nvSpPr>
        <p:spPr>
          <a:xfrm>
            <a:off x="10199234" y="5479409"/>
            <a:ext cx="773566" cy="6711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6D3AA5B1-72EB-484A-BF53-2C40504247DF}"/>
              </a:ext>
            </a:extLst>
          </p:cNvPr>
          <p:cNvSpPr/>
          <p:nvPr/>
        </p:nvSpPr>
        <p:spPr>
          <a:xfrm>
            <a:off x="3014063" y="2403445"/>
            <a:ext cx="4932726" cy="1182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poem ‘At </a:t>
            </a:r>
            <a:r>
              <a:rPr lang="en-GB" dirty="0" err="1"/>
              <a:t>Roane</a:t>
            </a:r>
            <a:r>
              <a:rPr lang="en-GB" dirty="0"/>
              <a:t> Head’ challenges accepted beliefs and attitudes by combining mythology and powerful emotions to tell this haunting story </a:t>
            </a:r>
            <a:endParaRPr lang="en-US" dirty="0"/>
          </a:p>
        </p:txBody>
      </p:sp>
      <p:sp>
        <p:nvSpPr>
          <p:cNvPr id="9" name="Rectangle: Rounded Corners 8">
            <a:extLst>
              <a:ext uri="{FF2B5EF4-FFF2-40B4-BE49-F238E27FC236}">
                <a16:creationId xmlns:a16="http://schemas.microsoft.com/office/drawing/2014/main" id="{3653ABCC-64A0-4434-9BEE-8258CB631306}"/>
              </a:ext>
            </a:extLst>
          </p:cNvPr>
          <p:cNvSpPr/>
          <p:nvPr/>
        </p:nvSpPr>
        <p:spPr>
          <a:xfrm>
            <a:off x="3014062" y="3886005"/>
            <a:ext cx="4932726" cy="1182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poem ‘At </a:t>
            </a:r>
            <a:r>
              <a:rPr lang="en-GB" dirty="0" err="1"/>
              <a:t>Roane</a:t>
            </a:r>
            <a:r>
              <a:rPr lang="en-GB" dirty="0"/>
              <a:t> Head’ deals with the powerful emotions of love , isolation and grief in this haunting gothic tale.</a:t>
            </a:r>
            <a:endParaRPr lang="en-US" dirty="0"/>
          </a:p>
        </p:txBody>
      </p:sp>
      <p:sp>
        <p:nvSpPr>
          <p:cNvPr id="12" name="Rectangle: Rounded Corners 11">
            <a:extLst>
              <a:ext uri="{FF2B5EF4-FFF2-40B4-BE49-F238E27FC236}">
                <a16:creationId xmlns:a16="http://schemas.microsoft.com/office/drawing/2014/main" id="{17ED0994-3816-4253-873A-4081DC6D76F8}"/>
              </a:ext>
            </a:extLst>
          </p:cNvPr>
          <p:cNvSpPr/>
          <p:nvPr/>
        </p:nvSpPr>
        <p:spPr>
          <a:xfrm>
            <a:off x="3103927" y="5226341"/>
            <a:ext cx="4842861" cy="1258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poem ‘At </a:t>
            </a:r>
            <a:r>
              <a:rPr lang="en-GB" dirty="0" err="1"/>
              <a:t>Roane</a:t>
            </a:r>
            <a:r>
              <a:rPr lang="en-GB" dirty="0"/>
              <a:t> Head’ uses  powerful, vivid imagery to tell this tale of love , isolation and grief in this haunting gothic tale.</a:t>
            </a:r>
            <a:endParaRPr lang="en-US" dirty="0"/>
          </a:p>
        </p:txBody>
      </p:sp>
    </p:spTree>
    <p:extLst>
      <p:ext uri="{BB962C8B-B14F-4D97-AF65-F5344CB8AC3E}">
        <p14:creationId xmlns:p14="http://schemas.microsoft.com/office/powerpoint/2010/main" val="24528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ird standing next to a body of water&#10;&#10;Description generated with very high confidence">
            <a:extLst>
              <a:ext uri="{FF2B5EF4-FFF2-40B4-BE49-F238E27FC236}">
                <a16:creationId xmlns:a16="http://schemas.microsoft.com/office/drawing/2014/main" id="{29DA2194-E0D4-4B54-BD23-1FB7D0A35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76" y="3833134"/>
            <a:ext cx="4069993" cy="2713328"/>
          </a:xfrm>
          <a:prstGeom prst="rect">
            <a:avLst/>
          </a:prstGeom>
          <a:ln>
            <a:noFill/>
          </a:ln>
          <a:effectLst>
            <a:softEdge rad="112500"/>
          </a:effectLst>
        </p:spPr>
      </p:pic>
      <p:sp>
        <p:nvSpPr>
          <p:cNvPr id="9" name="Rectangle: Rounded Corners 8">
            <a:extLst>
              <a:ext uri="{FF2B5EF4-FFF2-40B4-BE49-F238E27FC236}">
                <a16:creationId xmlns:a16="http://schemas.microsoft.com/office/drawing/2014/main" id="{24A9FB97-9A97-4BC6-B36A-1FA5EB6AE8D5}"/>
              </a:ext>
            </a:extLst>
          </p:cNvPr>
          <p:cNvSpPr/>
          <p:nvPr/>
        </p:nvSpPr>
        <p:spPr>
          <a:xfrm>
            <a:off x="373224" y="1091682"/>
            <a:ext cx="3181739" cy="1754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cormorants are common in the north but here are a symbol of death and warning </a:t>
            </a:r>
            <a:endParaRPr lang="en-US" dirty="0"/>
          </a:p>
        </p:txBody>
      </p:sp>
      <p:pic>
        <p:nvPicPr>
          <p:cNvPr id="12" name="Picture 11" descr="A bird standing on top of a grass covered field&#10;&#10;Description generated with high confidence">
            <a:extLst>
              <a:ext uri="{FF2B5EF4-FFF2-40B4-BE49-F238E27FC236}">
                <a16:creationId xmlns:a16="http://schemas.microsoft.com/office/drawing/2014/main" id="{B88A21C0-FFC6-49D8-AF87-C50A20F0D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7672" y="4910674"/>
            <a:ext cx="2030638" cy="1522978"/>
          </a:xfrm>
          <a:prstGeom prst="rect">
            <a:avLst/>
          </a:prstGeom>
          <a:ln>
            <a:noFill/>
          </a:ln>
          <a:effectLst>
            <a:softEdge rad="112500"/>
          </a:effectLst>
        </p:spPr>
      </p:pic>
      <p:sp>
        <p:nvSpPr>
          <p:cNvPr id="2" name="Title 1"/>
          <p:cNvSpPr>
            <a:spLocks noGrp="1"/>
          </p:cNvSpPr>
          <p:nvPr>
            <p:ph type="title"/>
          </p:nvPr>
        </p:nvSpPr>
        <p:spPr>
          <a:xfrm>
            <a:off x="709612" y="-205507"/>
            <a:ext cx="10772775" cy="1658198"/>
          </a:xfrm>
        </p:spPr>
        <p:txBody>
          <a:bodyPr/>
          <a:lstStyle/>
          <a:p>
            <a:r>
              <a:rPr lang="en-GB" dirty="0"/>
              <a:t> A blend of the magical and the macabre</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sz="3600" dirty="0"/>
              <a:t>You’d know her house by the drawn blinds –</a:t>
            </a:r>
            <a:br>
              <a:rPr lang="en-US" sz="3600" dirty="0"/>
            </a:br>
            <a:r>
              <a:rPr lang="en-US" sz="3600" dirty="0"/>
              <a:t>by the cormorants pitched on the boundary wall,</a:t>
            </a:r>
            <a:br>
              <a:rPr lang="en-US" sz="3600" dirty="0"/>
            </a:br>
            <a:r>
              <a:rPr lang="en-US" sz="3600" dirty="0"/>
              <a:t>the black crosses of their wings hung out to dry.</a:t>
            </a:r>
            <a:br>
              <a:rPr lang="en-US" sz="3600" dirty="0"/>
            </a:br>
            <a:endParaRPr lang="en-GB" sz="3600" dirty="0"/>
          </a:p>
        </p:txBody>
      </p:sp>
      <p:sp>
        <p:nvSpPr>
          <p:cNvPr id="4" name="Rectangle: Rounded Corners 3">
            <a:extLst>
              <a:ext uri="{FF2B5EF4-FFF2-40B4-BE49-F238E27FC236}">
                <a16:creationId xmlns:a16="http://schemas.microsoft.com/office/drawing/2014/main" id="{3573719D-2D02-48EF-BB57-286483F0FB23}"/>
              </a:ext>
            </a:extLst>
          </p:cNvPr>
          <p:cNvSpPr/>
          <p:nvPr/>
        </p:nvSpPr>
        <p:spPr>
          <a:xfrm>
            <a:off x="9278224" y="1912690"/>
            <a:ext cx="2583809" cy="1375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blinds shut the world out , like a closed door. Also often a sign of respect when someone has died</a:t>
            </a:r>
            <a:endParaRPr lang="en-US" dirty="0"/>
          </a:p>
        </p:txBody>
      </p:sp>
      <p:sp>
        <p:nvSpPr>
          <p:cNvPr id="10" name="Rectangle: Rounded Corners 9">
            <a:extLst>
              <a:ext uri="{FF2B5EF4-FFF2-40B4-BE49-F238E27FC236}">
                <a16:creationId xmlns:a16="http://schemas.microsoft.com/office/drawing/2014/main" id="{630DFF50-44FA-4B6D-A23B-254D2519E09F}"/>
              </a:ext>
            </a:extLst>
          </p:cNvPr>
          <p:cNvSpPr/>
          <p:nvPr/>
        </p:nvSpPr>
        <p:spPr>
          <a:xfrm>
            <a:off x="7576457" y="4777273"/>
            <a:ext cx="2939143" cy="1511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Hung out to dry has connotations of worn , done in, dead like the wings you find on farmer’s fences.</a:t>
            </a:r>
            <a:endParaRPr lang="en-US" dirty="0"/>
          </a:p>
        </p:txBody>
      </p:sp>
    </p:spTree>
    <p:extLst>
      <p:ext uri="{BB962C8B-B14F-4D97-AF65-F5344CB8AC3E}">
        <p14:creationId xmlns:p14="http://schemas.microsoft.com/office/powerpoint/2010/main" val="30018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dog running in the grass&#10;&#10;Description generated with very high confidence">
            <a:extLst>
              <a:ext uri="{FF2B5EF4-FFF2-40B4-BE49-F238E27FC236}">
                <a16:creationId xmlns:a16="http://schemas.microsoft.com/office/drawing/2014/main" id="{C6A0DE66-FDEE-4C12-A0C1-C06DFC412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797" y="4700269"/>
            <a:ext cx="2626604" cy="1749975"/>
          </a:xfrm>
          <a:prstGeom prst="rect">
            <a:avLst/>
          </a:prstGeom>
          <a:ln>
            <a:noFill/>
          </a:ln>
          <a:effectLst>
            <a:softEdge rad="112500"/>
          </a:effectLst>
        </p:spPr>
      </p:pic>
      <p:pic>
        <p:nvPicPr>
          <p:cNvPr id="13" name="Picture 12" descr="A close up of some grass&#10;&#10;Description generated with high confidence">
            <a:extLst>
              <a:ext uri="{FF2B5EF4-FFF2-40B4-BE49-F238E27FC236}">
                <a16:creationId xmlns:a16="http://schemas.microsoft.com/office/drawing/2014/main" id="{9B4FAAFC-CDA5-4EAD-B551-8172F2B32168}"/>
              </a:ext>
            </a:extLst>
          </p:cNvPr>
          <p:cNvPicPr>
            <a:picLocks noChangeAspect="1"/>
          </p:cNvPicPr>
          <p:nvPr/>
        </p:nvPicPr>
        <p:blipFill rotWithShape="1">
          <a:blip r:embed="rId3">
            <a:extLst>
              <a:ext uri="{28A0092B-C50C-407E-A947-70E740481C1C}">
                <a14:useLocalDpi xmlns:a14="http://schemas.microsoft.com/office/drawing/2010/main" val="0"/>
              </a:ext>
            </a:extLst>
          </a:blip>
          <a:srcRect t="1749" r="6774" b="10086"/>
          <a:stretch/>
        </p:blipFill>
        <p:spPr>
          <a:xfrm>
            <a:off x="8502799" y="4320505"/>
            <a:ext cx="3647323" cy="2509502"/>
          </a:xfrm>
          <a:prstGeom prst="rect">
            <a:avLst/>
          </a:prstGeom>
          <a:ln>
            <a:noFill/>
          </a:ln>
          <a:effectLst>
            <a:softEdge rad="112500"/>
          </a:effectLst>
        </p:spPr>
      </p:pic>
      <p:pic>
        <p:nvPicPr>
          <p:cNvPr id="7" name="Picture 6" descr="An old barn in a field&#10;&#10;Description generated with very high confidence">
            <a:extLst>
              <a:ext uri="{FF2B5EF4-FFF2-40B4-BE49-F238E27FC236}">
                <a16:creationId xmlns:a16="http://schemas.microsoft.com/office/drawing/2014/main" id="{8CD6B26D-8EE8-40EB-BEBF-05691422F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71" y="4038121"/>
            <a:ext cx="4251074" cy="2819879"/>
          </a:xfrm>
          <a:prstGeom prst="rect">
            <a:avLst/>
          </a:prstGeom>
          <a:ln>
            <a:noFill/>
          </a:ln>
          <a:effectLst>
            <a:softEdge rad="112500"/>
          </a:effectLst>
        </p:spPr>
      </p:pic>
      <p:sp>
        <p:nvSpPr>
          <p:cNvPr id="2" name="Title 1">
            <a:extLst>
              <a:ext uri="{FF2B5EF4-FFF2-40B4-BE49-F238E27FC236}">
                <a16:creationId xmlns:a16="http://schemas.microsoft.com/office/drawing/2014/main" id="{03E83AFA-66E0-4A75-B247-8B2703648DC6}"/>
              </a:ext>
            </a:extLst>
          </p:cNvPr>
          <p:cNvSpPr>
            <a:spLocks noGrp="1"/>
          </p:cNvSpPr>
          <p:nvPr>
            <p:ph type="title"/>
          </p:nvPr>
        </p:nvSpPr>
        <p:spPr>
          <a:xfrm>
            <a:off x="582579" y="274638"/>
            <a:ext cx="10772775" cy="733068"/>
          </a:xfrm>
        </p:spPr>
        <p:txBody>
          <a:bodyPr>
            <a:normAutofit fontScale="90000"/>
          </a:bodyPr>
          <a:lstStyle/>
          <a:p>
            <a:r>
              <a:rPr lang="en-GB" dirty="0"/>
              <a:t>Isolation and symbols of welcome reversed</a:t>
            </a:r>
            <a:endParaRPr lang="en-US" dirty="0"/>
          </a:p>
        </p:txBody>
      </p:sp>
      <p:sp>
        <p:nvSpPr>
          <p:cNvPr id="3" name="Content Placeholder 2">
            <a:extLst>
              <a:ext uri="{FF2B5EF4-FFF2-40B4-BE49-F238E27FC236}">
                <a16:creationId xmlns:a16="http://schemas.microsoft.com/office/drawing/2014/main" id="{A6DFC094-1ECA-4182-966F-562A70CCF067}"/>
              </a:ext>
            </a:extLst>
          </p:cNvPr>
          <p:cNvSpPr>
            <a:spLocks noGrp="1"/>
          </p:cNvSpPr>
          <p:nvPr>
            <p:ph idx="1"/>
          </p:nvPr>
        </p:nvSpPr>
        <p:spPr>
          <a:xfrm>
            <a:off x="2122901" y="2817177"/>
            <a:ext cx="10753725" cy="3766185"/>
          </a:xfrm>
        </p:spPr>
        <p:txBody>
          <a:bodyPr/>
          <a:lstStyle/>
          <a:p>
            <a:r>
              <a:rPr lang="en-US" sz="2800" dirty="0"/>
              <a:t>You’d tell it by the quicken and the pine that hid it</a:t>
            </a:r>
            <a:br>
              <a:rPr lang="en-US" sz="2800" dirty="0"/>
            </a:br>
            <a:r>
              <a:rPr lang="en-US" sz="2800" dirty="0"/>
              <a:t>from the sea and from the brief light of the sun,</a:t>
            </a:r>
            <a:br>
              <a:rPr lang="en-US" sz="2800" dirty="0"/>
            </a:br>
            <a:r>
              <a:rPr lang="en-US" sz="2800" dirty="0"/>
              <a:t>and by </a:t>
            </a:r>
            <a:r>
              <a:rPr lang="en-US" sz="2800" dirty="0" err="1"/>
              <a:t>Aonghas</a:t>
            </a:r>
            <a:r>
              <a:rPr lang="en-US" sz="2800" dirty="0"/>
              <a:t> the collie, lying at the door</a:t>
            </a:r>
            <a:br>
              <a:rPr lang="en-US" sz="2800" dirty="0"/>
            </a:br>
            <a:r>
              <a:rPr lang="en-US" sz="2800" dirty="0"/>
              <a:t>where he died: a rack of bones like a sprung trap.</a:t>
            </a:r>
          </a:p>
          <a:p>
            <a:endParaRPr lang="en-US" dirty="0"/>
          </a:p>
        </p:txBody>
      </p:sp>
      <p:sp>
        <p:nvSpPr>
          <p:cNvPr id="4" name="Rectangle: Rounded Corners 3">
            <a:extLst>
              <a:ext uri="{FF2B5EF4-FFF2-40B4-BE49-F238E27FC236}">
                <a16:creationId xmlns:a16="http://schemas.microsoft.com/office/drawing/2014/main" id="{35A51C98-839F-4527-8888-48A7B45DA9C2}"/>
              </a:ext>
            </a:extLst>
          </p:cNvPr>
          <p:cNvSpPr/>
          <p:nvPr/>
        </p:nvSpPr>
        <p:spPr>
          <a:xfrm>
            <a:off x="7646241" y="1063355"/>
            <a:ext cx="4082338" cy="164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Whoever lives there is isolated not just from people, but from the beauties of nature. The briefness of the sun serves to heighten the negativity </a:t>
            </a:r>
            <a:endParaRPr lang="en-US" dirty="0"/>
          </a:p>
        </p:txBody>
      </p:sp>
      <p:sp>
        <p:nvSpPr>
          <p:cNvPr id="5" name="Rectangle: Rounded Corners 4">
            <a:extLst>
              <a:ext uri="{FF2B5EF4-FFF2-40B4-BE49-F238E27FC236}">
                <a16:creationId xmlns:a16="http://schemas.microsoft.com/office/drawing/2014/main" id="{5540BC33-D542-42C2-8979-B76B77B543CE}"/>
              </a:ext>
            </a:extLst>
          </p:cNvPr>
          <p:cNvSpPr/>
          <p:nvPr/>
        </p:nvSpPr>
        <p:spPr>
          <a:xfrm>
            <a:off x="727788" y="1203649"/>
            <a:ext cx="3648269" cy="150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house is hidden from the sea view and from the light of the sun as if the person living there had given up on the world symbolised by the light.</a:t>
            </a:r>
            <a:endParaRPr lang="en-US" dirty="0"/>
          </a:p>
        </p:txBody>
      </p:sp>
      <p:sp>
        <p:nvSpPr>
          <p:cNvPr id="14" name="Rectangle: Rounded Corners 13">
            <a:extLst>
              <a:ext uri="{FF2B5EF4-FFF2-40B4-BE49-F238E27FC236}">
                <a16:creationId xmlns:a16="http://schemas.microsoft.com/office/drawing/2014/main" id="{D263A2D0-6469-4F16-806B-4F96C9FAA370}"/>
              </a:ext>
            </a:extLst>
          </p:cNvPr>
          <p:cNvSpPr/>
          <p:nvPr/>
        </p:nvSpPr>
        <p:spPr>
          <a:xfrm>
            <a:off x="3653300" y="4328000"/>
            <a:ext cx="3199235" cy="1148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dog lying at the door -familiar and warming image, enjambment  replaces this warmth with dread. </a:t>
            </a:r>
          </a:p>
        </p:txBody>
      </p:sp>
      <p:sp>
        <p:nvSpPr>
          <p:cNvPr id="15" name="Rectangle: Rounded Corners 14">
            <a:extLst>
              <a:ext uri="{FF2B5EF4-FFF2-40B4-BE49-F238E27FC236}">
                <a16:creationId xmlns:a16="http://schemas.microsoft.com/office/drawing/2014/main" id="{DD52AAC8-0DEA-46E8-B7D3-DC986D66335E}"/>
              </a:ext>
            </a:extLst>
          </p:cNvPr>
          <p:cNvSpPr/>
          <p:nvPr/>
        </p:nvSpPr>
        <p:spPr>
          <a:xfrm>
            <a:off x="6421777" y="5030403"/>
            <a:ext cx="3647322" cy="1652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rack of bones, dry and rattling, a "sprung trap"  positioned right at the door reinforces the idea that this person wants nothing to do with others. </a:t>
            </a:r>
            <a:br>
              <a:rPr lang="en-GB" dirty="0"/>
            </a:br>
            <a:endParaRPr lang="en-US" dirty="0"/>
          </a:p>
        </p:txBody>
      </p:sp>
    </p:spTree>
    <p:extLst>
      <p:ext uri="{BB962C8B-B14F-4D97-AF65-F5344CB8AC3E}">
        <p14:creationId xmlns:p14="http://schemas.microsoft.com/office/powerpoint/2010/main" val="31719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andy beach next to the ocean&#10;&#10;Description generated with very high confidence">
            <a:extLst>
              <a:ext uri="{FF2B5EF4-FFF2-40B4-BE49-F238E27FC236}">
                <a16:creationId xmlns:a16="http://schemas.microsoft.com/office/drawing/2014/main" id="{A121C088-B803-452F-8874-23EC7B76A074}"/>
              </a:ext>
            </a:extLst>
          </p:cNvPr>
          <p:cNvPicPr>
            <a:picLocks noChangeAspect="1"/>
          </p:cNvPicPr>
          <p:nvPr/>
        </p:nvPicPr>
        <p:blipFill rotWithShape="1">
          <a:blip r:embed="rId2">
            <a:extLst>
              <a:ext uri="{28A0092B-C50C-407E-A947-70E740481C1C}">
                <a14:useLocalDpi xmlns:a14="http://schemas.microsoft.com/office/drawing/2010/main" val="0"/>
              </a:ext>
            </a:extLst>
          </a:blip>
          <a:srcRect b="8841"/>
          <a:stretch/>
        </p:blipFill>
        <p:spPr>
          <a:xfrm>
            <a:off x="4198776" y="521747"/>
            <a:ext cx="4161264" cy="2738788"/>
          </a:xfrm>
          <a:prstGeom prst="rect">
            <a:avLst/>
          </a:prstGeom>
          <a:ln>
            <a:noFill/>
          </a:ln>
          <a:effectLst>
            <a:softEdge rad="112500"/>
          </a:effectLst>
        </p:spPr>
      </p:pic>
      <p:sp>
        <p:nvSpPr>
          <p:cNvPr id="2" name="Title 1">
            <a:extLst>
              <a:ext uri="{FF2B5EF4-FFF2-40B4-BE49-F238E27FC236}">
                <a16:creationId xmlns:a16="http://schemas.microsoft.com/office/drawing/2014/main" id="{B220F4CD-9B6A-451D-A457-D2CE05CEB7E7}"/>
              </a:ext>
            </a:extLst>
          </p:cNvPr>
          <p:cNvSpPr>
            <a:spLocks noGrp="1"/>
          </p:cNvSpPr>
          <p:nvPr>
            <p:ph type="title"/>
          </p:nvPr>
        </p:nvSpPr>
        <p:spPr>
          <a:xfrm>
            <a:off x="638174" y="172961"/>
            <a:ext cx="10772775" cy="554826"/>
          </a:xfrm>
        </p:spPr>
        <p:txBody>
          <a:bodyPr>
            <a:normAutofit fontScale="90000"/>
          </a:bodyPr>
          <a:lstStyle/>
          <a:p>
            <a:r>
              <a:rPr lang="en-GB" dirty="0"/>
              <a:t>Sounds of decay and Danger </a:t>
            </a:r>
            <a:endParaRPr lang="en-US" dirty="0"/>
          </a:p>
        </p:txBody>
      </p:sp>
      <p:sp>
        <p:nvSpPr>
          <p:cNvPr id="3" name="Content Placeholder 2">
            <a:extLst>
              <a:ext uri="{FF2B5EF4-FFF2-40B4-BE49-F238E27FC236}">
                <a16:creationId xmlns:a16="http://schemas.microsoft.com/office/drawing/2014/main" id="{0178B668-5955-457C-B5C7-BD5DA03BED67}"/>
              </a:ext>
            </a:extLst>
          </p:cNvPr>
          <p:cNvSpPr>
            <a:spLocks noGrp="1"/>
          </p:cNvSpPr>
          <p:nvPr>
            <p:ph idx="1"/>
          </p:nvPr>
        </p:nvSpPr>
        <p:spPr>
          <a:xfrm>
            <a:off x="1656371" y="3091815"/>
            <a:ext cx="10753725" cy="3766185"/>
          </a:xfrm>
        </p:spPr>
        <p:txBody>
          <a:bodyPr/>
          <a:lstStyle/>
          <a:p>
            <a:r>
              <a:rPr lang="en-US" sz="3200" dirty="0"/>
              <a:t>A fork of barnacle geese came over, with that slow</a:t>
            </a:r>
            <a:br>
              <a:rPr lang="en-US" sz="3200" dirty="0"/>
            </a:br>
            <a:r>
              <a:rPr lang="en-US" sz="3200" dirty="0"/>
              <a:t>squeak of rusty saws. The bitter sea’s complaining pull</a:t>
            </a:r>
            <a:br>
              <a:rPr lang="en-US" sz="3200" dirty="0"/>
            </a:br>
            <a:r>
              <a:rPr lang="en-US" sz="3200" dirty="0"/>
              <a:t>and roll; a whicker of pigeons, lifting in the wood.</a:t>
            </a:r>
          </a:p>
          <a:p>
            <a:endParaRPr lang="en-US" dirty="0"/>
          </a:p>
        </p:txBody>
      </p:sp>
      <p:sp>
        <p:nvSpPr>
          <p:cNvPr id="4" name="Rectangle: Rounded Corners 3">
            <a:extLst>
              <a:ext uri="{FF2B5EF4-FFF2-40B4-BE49-F238E27FC236}">
                <a16:creationId xmlns:a16="http://schemas.microsoft.com/office/drawing/2014/main" id="{A1F14573-FD8E-45FB-A769-E5755CB1D4BD}"/>
              </a:ext>
            </a:extLst>
          </p:cNvPr>
          <p:cNvSpPr/>
          <p:nvPr/>
        </p:nvSpPr>
        <p:spPr>
          <a:xfrm>
            <a:off x="367587" y="1101013"/>
            <a:ext cx="3831189" cy="1399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Negativity of the onomatopoeic sound of barnacle geese - "rusty saws,"  dual connotations of decay and danger-</a:t>
            </a:r>
            <a:endParaRPr lang="en-US" dirty="0"/>
          </a:p>
        </p:txBody>
      </p:sp>
      <p:pic>
        <p:nvPicPr>
          <p:cNvPr id="7" name="Picture 6" descr="A black bird flying in the sky&#10;&#10;Description generated with very high confidence">
            <a:extLst>
              <a:ext uri="{FF2B5EF4-FFF2-40B4-BE49-F238E27FC236}">
                <a16:creationId xmlns:a16="http://schemas.microsoft.com/office/drawing/2014/main" id="{384D8DA5-9916-4094-A8FD-029A06850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889" y="198957"/>
            <a:ext cx="3629725" cy="2718465"/>
          </a:xfrm>
          <a:prstGeom prst="rect">
            <a:avLst/>
          </a:prstGeom>
          <a:ln>
            <a:noFill/>
          </a:ln>
          <a:effectLst>
            <a:softEdge rad="112500"/>
          </a:effectLst>
        </p:spPr>
      </p:pic>
      <p:sp>
        <p:nvSpPr>
          <p:cNvPr id="8" name="Rectangle: Rounded Corners 7">
            <a:extLst>
              <a:ext uri="{FF2B5EF4-FFF2-40B4-BE49-F238E27FC236}">
                <a16:creationId xmlns:a16="http://schemas.microsoft.com/office/drawing/2014/main" id="{EC005FA6-F63F-4351-8861-3451AFC8A24F}"/>
              </a:ext>
            </a:extLst>
          </p:cNvPr>
          <p:cNvSpPr/>
          <p:nvPr/>
        </p:nvSpPr>
        <p:spPr>
          <a:xfrm>
            <a:off x="513184" y="4627984"/>
            <a:ext cx="2771192" cy="1744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onomatopoeic "bitter" sea's "complaining pull" and the enjambment of ‘and roll’ suggests unhappiness . </a:t>
            </a:r>
            <a:endParaRPr lang="en-US" dirty="0"/>
          </a:p>
        </p:txBody>
      </p:sp>
      <p:sp>
        <p:nvSpPr>
          <p:cNvPr id="9" name="Rectangle: Rounded Corners 8">
            <a:extLst>
              <a:ext uri="{FF2B5EF4-FFF2-40B4-BE49-F238E27FC236}">
                <a16:creationId xmlns:a16="http://schemas.microsoft.com/office/drawing/2014/main" id="{64A88F6B-D332-4B98-8577-0C1B6F62DCE5}"/>
              </a:ext>
            </a:extLst>
          </p:cNvPr>
          <p:cNvSpPr/>
          <p:nvPr/>
        </p:nvSpPr>
        <p:spPr>
          <a:xfrm>
            <a:off x="8782959" y="4497359"/>
            <a:ext cx="2796331" cy="1614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onomatopoeic "</a:t>
            </a:r>
            <a:r>
              <a:rPr lang="en-GB" dirty="0" err="1"/>
              <a:t>whicker</a:t>
            </a:r>
            <a:r>
              <a:rPr lang="en-GB" dirty="0"/>
              <a:t>," of pigeons suggests a sudden, distant, haunting sound like in a horror movie.</a:t>
            </a:r>
            <a:br>
              <a:rPr lang="en-GB" dirty="0"/>
            </a:br>
            <a:endParaRPr lang="en-US" dirty="0"/>
          </a:p>
        </p:txBody>
      </p:sp>
      <p:pic>
        <p:nvPicPr>
          <p:cNvPr id="11" name="Picture 10" descr="A horse standing on top of a tree&#10;&#10;Description generated with high confidence">
            <a:extLst>
              <a:ext uri="{FF2B5EF4-FFF2-40B4-BE49-F238E27FC236}">
                <a16:creationId xmlns:a16="http://schemas.microsoft.com/office/drawing/2014/main" id="{3C9D2B46-50A6-4082-9697-B677FFA11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561" y="4395789"/>
            <a:ext cx="2525291" cy="2393077"/>
          </a:xfrm>
          <a:prstGeom prst="rect">
            <a:avLst/>
          </a:prstGeom>
          <a:ln>
            <a:noFill/>
          </a:ln>
          <a:effectLst>
            <a:softEdge rad="112500"/>
          </a:effectLst>
        </p:spPr>
      </p:pic>
    </p:spTree>
    <p:extLst>
      <p:ext uri="{BB962C8B-B14F-4D97-AF65-F5344CB8AC3E}">
        <p14:creationId xmlns:p14="http://schemas.microsoft.com/office/powerpoint/2010/main" val="701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dog swimming in a body of water&#10;&#10;Description generated with high confidence">
            <a:extLst>
              <a:ext uri="{FF2B5EF4-FFF2-40B4-BE49-F238E27FC236}">
                <a16:creationId xmlns:a16="http://schemas.microsoft.com/office/drawing/2014/main" id="{A8722611-EA22-4947-835D-F6F71DA9B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92" y="4674710"/>
            <a:ext cx="4812478" cy="2183290"/>
          </a:xfrm>
          <a:prstGeom prst="rect">
            <a:avLst/>
          </a:prstGeom>
          <a:ln>
            <a:noFill/>
          </a:ln>
          <a:effectLst>
            <a:softEdge rad="112500"/>
          </a:effectLst>
        </p:spPr>
      </p:pic>
      <p:pic>
        <p:nvPicPr>
          <p:cNvPr id="18" name="Picture 17">
            <a:extLst>
              <a:ext uri="{FF2B5EF4-FFF2-40B4-BE49-F238E27FC236}">
                <a16:creationId xmlns:a16="http://schemas.microsoft.com/office/drawing/2014/main" id="{72341A99-1048-459A-9E4F-2F4F69760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650" y="162443"/>
            <a:ext cx="2784702" cy="3665027"/>
          </a:xfrm>
          <a:prstGeom prst="rect">
            <a:avLst/>
          </a:prstGeom>
          <a:ln>
            <a:noFill/>
          </a:ln>
          <a:effectLst>
            <a:softEdge rad="112500"/>
          </a:effectLst>
        </p:spPr>
      </p:pic>
      <p:sp>
        <p:nvSpPr>
          <p:cNvPr id="2" name="Title 1">
            <a:extLst>
              <a:ext uri="{FF2B5EF4-FFF2-40B4-BE49-F238E27FC236}">
                <a16:creationId xmlns:a16="http://schemas.microsoft.com/office/drawing/2014/main" id="{E4F2912D-D877-4869-A8AA-F5848ECA98B1}"/>
              </a:ext>
            </a:extLst>
          </p:cNvPr>
          <p:cNvSpPr>
            <a:spLocks noGrp="1"/>
          </p:cNvSpPr>
          <p:nvPr>
            <p:ph type="title"/>
          </p:nvPr>
        </p:nvSpPr>
        <p:spPr>
          <a:xfrm>
            <a:off x="709612" y="389670"/>
            <a:ext cx="10772775" cy="898098"/>
          </a:xfrm>
        </p:spPr>
        <p:txBody>
          <a:bodyPr/>
          <a:lstStyle/>
          <a:p>
            <a:r>
              <a:rPr lang="en-GB" dirty="0"/>
              <a:t>Now the story</a:t>
            </a:r>
            <a:endParaRPr lang="en-US" dirty="0"/>
          </a:p>
        </p:txBody>
      </p:sp>
      <p:sp>
        <p:nvSpPr>
          <p:cNvPr id="3" name="Content Placeholder 2">
            <a:extLst>
              <a:ext uri="{FF2B5EF4-FFF2-40B4-BE49-F238E27FC236}">
                <a16:creationId xmlns:a16="http://schemas.microsoft.com/office/drawing/2014/main" id="{AE012946-510C-44AE-A128-CB737D673107}"/>
              </a:ext>
            </a:extLst>
          </p:cNvPr>
          <p:cNvSpPr>
            <a:spLocks noGrp="1"/>
          </p:cNvSpPr>
          <p:nvPr>
            <p:ph idx="1"/>
          </p:nvPr>
        </p:nvSpPr>
        <p:spPr>
          <a:xfrm>
            <a:off x="1973611" y="2702145"/>
            <a:ext cx="10753725" cy="3766185"/>
          </a:xfrm>
        </p:spPr>
        <p:txBody>
          <a:bodyPr>
            <a:normAutofit/>
          </a:bodyPr>
          <a:lstStyle/>
          <a:p>
            <a:r>
              <a:rPr lang="en-US" sz="3600" dirty="0"/>
              <a:t>She’d had four sons, I knew that well enough,</a:t>
            </a:r>
            <a:br>
              <a:rPr lang="en-US" sz="3600" dirty="0"/>
            </a:br>
            <a:r>
              <a:rPr lang="en-US" sz="3600" dirty="0"/>
              <a:t>and each one wrong. All born blind, they say,</a:t>
            </a:r>
            <a:br>
              <a:rPr lang="en-US" sz="3600" dirty="0"/>
            </a:br>
            <a:r>
              <a:rPr lang="en-US" sz="3600" dirty="0"/>
              <a:t>slack-jawed and simple, web-footed,</a:t>
            </a:r>
            <a:br>
              <a:rPr lang="en-US" sz="3600" dirty="0"/>
            </a:br>
            <a:r>
              <a:rPr lang="en-US" sz="3600" dirty="0"/>
              <a:t>rickety as sticks. Beautiful faces, I’m told,</a:t>
            </a:r>
            <a:br>
              <a:rPr lang="en-US" sz="3600" dirty="0"/>
            </a:br>
            <a:r>
              <a:rPr lang="en-US" sz="3600" dirty="0"/>
              <a:t>though blank as air.</a:t>
            </a:r>
            <a:br>
              <a:rPr lang="en-US" sz="3600" dirty="0"/>
            </a:br>
            <a:endParaRPr lang="en-US" sz="3600" dirty="0"/>
          </a:p>
        </p:txBody>
      </p:sp>
      <p:sp>
        <p:nvSpPr>
          <p:cNvPr id="4" name="Rectangle: Rounded Corners 3">
            <a:extLst>
              <a:ext uri="{FF2B5EF4-FFF2-40B4-BE49-F238E27FC236}">
                <a16:creationId xmlns:a16="http://schemas.microsoft.com/office/drawing/2014/main" id="{833B5043-BAA7-47BA-9FD5-06976006F427}"/>
              </a:ext>
            </a:extLst>
          </p:cNvPr>
          <p:cNvSpPr/>
          <p:nvPr/>
        </p:nvSpPr>
        <p:spPr>
          <a:xfrm>
            <a:off x="709612" y="1446316"/>
            <a:ext cx="3097763" cy="109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enjambment- the image of children, a warming image, suddenly turns "wrong."</a:t>
            </a:r>
            <a:endParaRPr lang="en-US" dirty="0"/>
          </a:p>
        </p:txBody>
      </p:sp>
      <p:cxnSp>
        <p:nvCxnSpPr>
          <p:cNvPr id="6" name="Straight Arrow Connector 5">
            <a:extLst>
              <a:ext uri="{FF2B5EF4-FFF2-40B4-BE49-F238E27FC236}">
                <a16:creationId xmlns:a16="http://schemas.microsoft.com/office/drawing/2014/main" id="{F5D45185-E2A5-4F12-808E-FE936588AD7B}"/>
              </a:ext>
            </a:extLst>
          </p:cNvPr>
          <p:cNvCxnSpPr/>
          <p:nvPr/>
        </p:nvCxnSpPr>
        <p:spPr>
          <a:xfrm>
            <a:off x="1194318" y="2702145"/>
            <a:ext cx="886409" cy="726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2D03B46-CDA9-490B-9992-BF538C903AA5}"/>
              </a:ext>
            </a:extLst>
          </p:cNvPr>
          <p:cNvSpPr/>
          <p:nvPr/>
        </p:nvSpPr>
        <p:spPr>
          <a:xfrm>
            <a:off x="4495305" y="1713171"/>
            <a:ext cx="2855168" cy="830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Each line shows us how ‘wrong’ they were</a:t>
            </a:r>
            <a:endParaRPr lang="en-US" dirty="0"/>
          </a:p>
        </p:txBody>
      </p:sp>
      <p:cxnSp>
        <p:nvCxnSpPr>
          <p:cNvPr id="9" name="Straight Arrow Connector 8">
            <a:extLst>
              <a:ext uri="{FF2B5EF4-FFF2-40B4-BE49-F238E27FC236}">
                <a16:creationId xmlns:a16="http://schemas.microsoft.com/office/drawing/2014/main" id="{5653A57A-534E-41C3-964E-0CFCB926B905}"/>
              </a:ext>
            </a:extLst>
          </p:cNvPr>
          <p:cNvCxnSpPr/>
          <p:nvPr/>
        </p:nvCxnSpPr>
        <p:spPr>
          <a:xfrm>
            <a:off x="5701004" y="2702145"/>
            <a:ext cx="1147665" cy="526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4CE186-67E3-4BF5-8441-E3733194AD7D}"/>
              </a:ext>
            </a:extLst>
          </p:cNvPr>
          <p:cNvCxnSpPr/>
          <p:nvPr/>
        </p:nvCxnSpPr>
        <p:spPr>
          <a:xfrm flipH="1">
            <a:off x="3807375" y="2702145"/>
            <a:ext cx="997890" cy="101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FF273F-BF9B-45C1-A5D7-5157221F611C}"/>
              </a:ext>
            </a:extLst>
          </p:cNvPr>
          <p:cNvCxnSpPr/>
          <p:nvPr/>
        </p:nvCxnSpPr>
        <p:spPr>
          <a:xfrm>
            <a:off x="6913984" y="2702145"/>
            <a:ext cx="569167" cy="101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EBC199-1198-4237-80C5-269902972A04}"/>
              </a:ext>
            </a:extLst>
          </p:cNvPr>
          <p:cNvCxnSpPr/>
          <p:nvPr/>
        </p:nvCxnSpPr>
        <p:spPr>
          <a:xfrm flipH="1">
            <a:off x="4068147" y="2702145"/>
            <a:ext cx="942392" cy="1496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DDAF1097-3B81-456E-ACAA-42E9DEFB0158}"/>
              </a:ext>
            </a:extLst>
          </p:cNvPr>
          <p:cNvSpPr/>
          <p:nvPr/>
        </p:nvSpPr>
        <p:spPr>
          <a:xfrm>
            <a:off x="9778482" y="4124131"/>
            <a:ext cx="2080726" cy="1922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Enjambment is used to shock again as the ‘beautiful ‘ is turned to ‘blank’ in the following line</a:t>
            </a:r>
            <a:endParaRPr lang="en-US" dirty="0"/>
          </a:p>
        </p:txBody>
      </p:sp>
    </p:spTree>
    <p:extLst>
      <p:ext uri="{BB962C8B-B14F-4D97-AF65-F5344CB8AC3E}">
        <p14:creationId xmlns:p14="http://schemas.microsoft.com/office/powerpoint/2010/main" val="10200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18C8-D347-4737-97D3-14090A2C8159}"/>
              </a:ext>
            </a:extLst>
          </p:cNvPr>
          <p:cNvSpPr>
            <a:spLocks noGrp="1"/>
          </p:cNvSpPr>
          <p:nvPr>
            <p:ph type="title"/>
          </p:nvPr>
        </p:nvSpPr>
        <p:spPr>
          <a:xfrm>
            <a:off x="657606" y="219614"/>
            <a:ext cx="10772775" cy="580602"/>
          </a:xfrm>
        </p:spPr>
        <p:txBody>
          <a:bodyPr>
            <a:normAutofit fontScale="90000"/>
          </a:bodyPr>
          <a:lstStyle/>
          <a:p>
            <a:r>
              <a:rPr lang="en-GB" dirty="0"/>
              <a:t>Hints at their true nature</a:t>
            </a:r>
            <a:endParaRPr lang="en-US" dirty="0"/>
          </a:p>
        </p:txBody>
      </p:sp>
      <p:sp>
        <p:nvSpPr>
          <p:cNvPr id="3" name="Content Placeholder 2">
            <a:extLst>
              <a:ext uri="{FF2B5EF4-FFF2-40B4-BE49-F238E27FC236}">
                <a16:creationId xmlns:a16="http://schemas.microsoft.com/office/drawing/2014/main" id="{4C4C36B3-5028-43B5-A640-7385CE8369F9}"/>
              </a:ext>
            </a:extLst>
          </p:cNvPr>
          <p:cNvSpPr>
            <a:spLocks noGrp="1"/>
          </p:cNvSpPr>
          <p:nvPr>
            <p:ph idx="1"/>
          </p:nvPr>
        </p:nvSpPr>
        <p:spPr>
          <a:xfrm>
            <a:off x="2300182" y="2487541"/>
            <a:ext cx="10753725" cy="3766185"/>
          </a:xfrm>
        </p:spPr>
        <p:txBody>
          <a:bodyPr/>
          <a:lstStyle/>
          <a:p>
            <a:r>
              <a:rPr lang="en-US" sz="3200" dirty="0"/>
              <a:t>Someone saw them once, outside, </a:t>
            </a:r>
            <a:r>
              <a:rPr lang="en-US" sz="3200" dirty="0" err="1"/>
              <a:t>hirpling</a:t>
            </a:r>
            <a:br>
              <a:rPr lang="en-US" sz="3200" dirty="0"/>
            </a:br>
            <a:r>
              <a:rPr lang="en-US" sz="3200" dirty="0"/>
              <a:t>down to the shore, chittering like rats,</a:t>
            </a:r>
            <a:br>
              <a:rPr lang="en-US" sz="3200" dirty="0"/>
            </a:br>
            <a:r>
              <a:rPr lang="en-US" sz="3200" dirty="0"/>
              <a:t>and said they were fine swimmers,</a:t>
            </a:r>
            <a:br>
              <a:rPr lang="en-US" sz="3200" dirty="0"/>
            </a:br>
            <a:r>
              <a:rPr lang="en-US" sz="3200" dirty="0"/>
              <a:t>but I would have guessed at that.</a:t>
            </a:r>
          </a:p>
          <a:p>
            <a:endParaRPr lang="en-US" dirty="0"/>
          </a:p>
        </p:txBody>
      </p:sp>
      <p:sp>
        <p:nvSpPr>
          <p:cNvPr id="4" name="Rectangle: Rounded Corners 3">
            <a:extLst>
              <a:ext uri="{FF2B5EF4-FFF2-40B4-BE49-F238E27FC236}">
                <a16:creationId xmlns:a16="http://schemas.microsoft.com/office/drawing/2014/main" id="{A61F4231-FA99-4B70-B8FF-94320CF06B82}"/>
              </a:ext>
            </a:extLst>
          </p:cNvPr>
          <p:cNvSpPr/>
          <p:nvPr/>
        </p:nvSpPr>
        <p:spPr>
          <a:xfrm>
            <a:off x="317241" y="1093785"/>
            <a:ext cx="5691673" cy="1175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"hirpling," suggests something between walking or crawling- and mimics the onomatopoeic sound of "chittering." This and being compared to rats makes the children less human and more mysterious.</a:t>
            </a:r>
            <a:endParaRPr lang="en-US" dirty="0"/>
          </a:p>
        </p:txBody>
      </p:sp>
      <p:pic>
        <p:nvPicPr>
          <p:cNvPr id="6" name="Picture 5" descr="A close up of a womans face&#10;&#10;Description generated with very high confidence">
            <a:extLst>
              <a:ext uri="{FF2B5EF4-FFF2-40B4-BE49-F238E27FC236}">
                <a16:creationId xmlns:a16="http://schemas.microsoft.com/office/drawing/2014/main" id="{0BD5DD4D-FE7C-4577-89F5-5FFA89988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159" y="330035"/>
            <a:ext cx="2236237" cy="4096078"/>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111BEED1-7B0C-4306-AEBC-7D7D8C8B504D}"/>
              </a:ext>
            </a:extLst>
          </p:cNvPr>
          <p:cNvSpPr/>
          <p:nvPr/>
        </p:nvSpPr>
        <p:spPr>
          <a:xfrm>
            <a:off x="5299788" y="4599992"/>
            <a:ext cx="5467739" cy="1653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use of ‘I’ in the last line toys with the reader suggesting that the narrator knows more than he is telling us . Why would he have ‘guessed that’?</a:t>
            </a:r>
            <a:endParaRPr lang="en-US" dirty="0"/>
          </a:p>
        </p:txBody>
      </p:sp>
    </p:spTree>
    <p:extLst>
      <p:ext uri="{BB962C8B-B14F-4D97-AF65-F5344CB8AC3E}">
        <p14:creationId xmlns:p14="http://schemas.microsoft.com/office/powerpoint/2010/main" val="238279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front of a body of water&#10;&#10;Description generated with high confidence">
            <a:extLst>
              <a:ext uri="{FF2B5EF4-FFF2-40B4-BE49-F238E27FC236}">
                <a16:creationId xmlns:a16="http://schemas.microsoft.com/office/drawing/2014/main" id="{303D6A40-68D3-4618-83EC-D6FEDEC8A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669" y="465302"/>
            <a:ext cx="2945363" cy="3247859"/>
          </a:xfrm>
          <a:prstGeom prst="rect">
            <a:avLst/>
          </a:prstGeom>
          <a:ln>
            <a:noFill/>
          </a:ln>
          <a:effectLst>
            <a:softEdge rad="112500"/>
          </a:effectLst>
        </p:spPr>
      </p:pic>
      <p:sp>
        <p:nvSpPr>
          <p:cNvPr id="2" name="Title 1">
            <a:extLst>
              <a:ext uri="{FF2B5EF4-FFF2-40B4-BE49-F238E27FC236}">
                <a16:creationId xmlns:a16="http://schemas.microsoft.com/office/drawing/2014/main" id="{99279936-C223-417E-9110-663394D3F20F}"/>
              </a:ext>
            </a:extLst>
          </p:cNvPr>
          <p:cNvSpPr>
            <a:spLocks noGrp="1"/>
          </p:cNvSpPr>
          <p:nvPr>
            <p:ph type="title"/>
          </p:nvPr>
        </p:nvSpPr>
        <p:spPr>
          <a:xfrm>
            <a:off x="657606" y="312920"/>
            <a:ext cx="10772775" cy="312230"/>
          </a:xfrm>
        </p:spPr>
        <p:txBody>
          <a:bodyPr>
            <a:normAutofit fontScale="90000"/>
          </a:bodyPr>
          <a:lstStyle/>
          <a:p>
            <a:r>
              <a:rPr lang="en-GB" dirty="0"/>
              <a:t>The world of the Celtic myth creeps in</a:t>
            </a:r>
            <a:endParaRPr lang="en-US" dirty="0"/>
          </a:p>
        </p:txBody>
      </p:sp>
      <p:sp>
        <p:nvSpPr>
          <p:cNvPr id="3" name="Content Placeholder 2">
            <a:extLst>
              <a:ext uri="{FF2B5EF4-FFF2-40B4-BE49-F238E27FC236}">
                <a16:creationId xmlns:a16="http://schemas.microsoft.com/office/drawing/2014/main" id="{4C7A80D0-C1E9-432F-9D15-AC808052F400}"/>
              </a:ext>
            </a:extLst>
          </p:cNvPr>
          <p:cNvSpPr>
            <a:spLocks noGrp="1"/>
          </p:cNvSpPr>
          <p:nvPr>
            <p:ph idx="1"/>
          </p:nvPr>
        </p:nvSpPr>
        <p:spPr>
          <a:xfrm>
            <a:off x="2104044" y="2002350"/>
            <a:ext cx="10753725" cy="3766185"/>
          </a:xfrm>
        </p:spPr>
        <p:txBody>
          <a:bodyPr/>
          <a:lstStyle/>
          <a:p>
            <a:r>
              <a:rPr lang="en-US" sz="3200" dirty="0"/>
              <a:t>Her husband left her: said</a:t>
            </a:r>
            <a:br>
              <a:rPr lang="en-US" sz="3200" dirty="0"/>
            </a:br>
            <a:r>
              <a:rPr lang="en-US" sz="3200" dirty="0"/>
              <a:t>they couldn’t be his, they were more</a:t>
            </a:r>
            <a:br>
              <a:rPr lang="en-US" sz="3200" dirty="0"/>
            </a:br>
            <a:r>
              <a:rPr lang="en-US" sz="3200" dirty="0"/>
              <a:t>fish than human;</a:t>
            </a:r>
            <a:br>
              <a:rPr lang="en-US" sz="3200" dirty="0"/>
            </a:br>
            <a:r>
              <a:rPr lang="en-US" sz="3200" dirty="0"/>
              <a:t>he said they were beglamoured,</a:t>
            </a:r>
            <a:br>
              <a:rPr lang="en-US" sz="3200" dirty="0"/>
            </a:br>
            <a:r>
              <a:rPr lang="en-US" sz="3200" dirty="0"/>
              <a:t>and searched their skin for the showing marks.</a:t>
            </a:r>
          </a:p>
          <a:p>
            <a:endParaRPr lang="en-US" dirty="0"/>
          </a:p>
        </p:txBody>
      </p:sp>
      <p:sp>
        <p:nvSpPr>
          <p:cNvPr id="4" name="Rectangle: Rounded Corners 3">
            <a:extLst>
              <a:ext uri="{FF2B5EF4-FFF2-40B4-BE49-F238E27FC236}">
                <a16:creationId xmlns:a16="http://schemas.microsoft.com/office/drawing/2014/main" id="{6449D0A0-0F1F-41E5-A5FB-B162FB50590E}"/>
              </a:ext>
            </a:extLst>
          </p:cNvPr>
          <p:cNvSpPr/>
          <p:nvPr/>
        </p:nvSpPr>
        <p:spPr>
          <a:xfrm>
            <a:off x="548195" y="1089465"/>
            <a:ext cx="1866123" cy="694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More hints at mysticism </a:t>
            </a:r>
            <a:endParaRPr lang="en-US" dirty="0"/>
          </a:p>
        </p:txBody>
      </p:sp>
      <p:sp>
        <p:nvSpPr>
          <p:cNvPr id="5" name="Rectangle: Rounded Corners 4">
            <a:extLst>
              <a:ext uri="{FF2B5EF4-FFF2-40B4-BE49-F238E27FC236}">
                <a16:creationId xmlns:a16="http://schemas.microsoft.com/office/drawing/2014/main" id="{55376D6D-CDA8-4990-8081-49C7858E270D}"/>
              </a:ext>
            </a:extLst>
          </p:cNvPr>
          <p:cNvSpPr/>
          <p:nvPr/>
        </p:nvSpPr>
        <p:spPr>
          <a:xfrm>
            <a:off x="7352522" y="926124"/>
            <a:ext cx="2565919" cy="1259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‘beglamoured’ archaic word conjuring up the idea of spells and changelings </a:t>
            </a:r>
            <a:endParaRPr lang="en-US" dirty="0"/>
          </a:p>
        </p:txBody>
      </p:sp>
      <p:pic>
        <p:nvPicPr>
          <p:cNvPr id="13" name="Picture 12" descr="A picture containing indoor, person, wall, man&#10;&#10;Description generated with high confidence">
            <a:extLst>
              <a:ext uri="{FF2B5EF4-FFF2-40B4-BE49-F238E27FC236}">
                <a16:creationId xmlns:a16="http://schemas.microsoft.com/office/drawing/2014/main" id="{72022053-274A-40BD-9198-D0E83FF3B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97" y="4078526"/>
            <a:ext cx="3696184" cy="2518729"/>
          </a:xfrm>
          <a:prstGeom prst="rect">
            <a:avLst/>
          </a:prstGeom>
          <a:ln>
            <a:noFill/>
          </a:ln>
          <a:effectLst>
            <a:softEdge rad="112500"/>
          </a:effectLst>
        </p:spPr>
      </p:pic>
    </p:spTree>
    <p:extLst>
      <p:ext uri="{BB962C8B-B14F-4D97-AF65-F5344CB8AC3E}">
        <p14:creationId xmlns:p14="http://schemas.microsoft.com/office/powerpoint/2010/main" val="148571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re place sitting in a pot&#10;&#10;Description generated with very high confidence">
            <a:extLst>
              <a:ext uri="{FF2B5EF4-FFF2-40B4-BE49-F238E27FC236}">
                <a16:creationId xmlns:a16="http://schemas.microsoft.com/office/drawing/2014/main" id="{70F9B466-2D0B-49F2-B052-83DBBAAF9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180" y="3429000"/>
            <a:ext cx="3481869" cy="2966552"/>
          </a:xfrm>
          <a:prstGeom prst="rect">
            <a:avLst/>
          </a:prstGeom>
          <a:ln>
            <a:noFill/>
          </a:ln>
          <a:effectLst>
            <a:softEdge rad="112500"/>
          </a:effectLst>
        </p:spPr>
      </p:pic>
      <p:sp>
        <p:nvSpPr>
          <p:cNvPr id="2" name="Title 1">
            <a:extLst>
              <a:ext uri="{FF2B5EF4-FFF2-40B4-BE49-F238E27FC236}">
                <a16:creationId xmlns:a16="http://schemas.microsoft.com/office/drawing/2014/main" id="{0EAF3B6B-2CD8-4062-9FD8-9359D29A8678}"/>
              </a:ext>
            </a:extLst>
          </p:cNvPr>
          <p:cNvSpPr>
            <a:spLocks noGrp="1"/>
          </p:cNvSpPr>
          <p:nvPr>
            <p:ph type="title"/>
          </p:nvPr>
        </p:nvSpPr>
        <p:spPr>
          <a:xfrm>
            <a:off x="676274" y="275598"/>
            <a:ext cx="10772775" cy="536165"/>
          </a:xfrm>
        </p:spPr>
        <p:txBody>
          <a:bodyPr>
            <a:normAutofit fontScale="90000"/>
          </a:bodyPr>
          <a:lstStyle/>
          <a:p>
            <a:r>
              <a:rPr lang="en-GB" dirty="0"/>
              <a:t>The tragic human bond of love</a:t>
            </a:r>
            <a:endParaRPr lang="en-US" dirty="0"/>
          </a:p>
        </p:txBody>
      </p:sp>
      <p:sp>
        <p:nvSpPr>
          <p:cNvPr id="3" name="Content Placeholder 2">
            <a:extLst>
              <a:ext uri="{FF2B5EF4-FFF2-40B4-BE49-F238E27FC236}">
                <a16:creationId xmlns:a16="http://schemas.microsoft.com/office/drawing/2014/main" id="{2718D49D-48B4-4EAB-825B-BAD645832E9B}"/>
              </a:ext>
            </a:extLst>
          </p:cNvPr>
          <p:cNvSpPr>
            <a:spLocks noGrp="1"/>
          </p:cNvSpPr>
          <p:nvPr>
            <p:ph idx="1"/>
          </p:nvPr>
        </p:nvSpPr>
        <p:spPr>
          <a:xfrm>
            <a:off x="1759007" y="2164702"/>
            <a:ext cx="10753725" cy="3766185"/>
          </a:xfrm>
        </p:spPr>
        <p:txBody>
          <a:bodyPr/>
          <a:lstStyle/>
          <a:p>
            <a:pPr fontAlgn="base"/>
            <a:r>
              <a:rPr lang="en-US" sz="3600" dirty="0"/>
              <a:t>For years she tended each difficult flame:</a:t>
            </a:r>
            <a:br>
              <a:rPr lang="en-US" sz="3600" dirty="0"/>
            </a:br>
            <a:r>
              <a:rPr lang="en-US" sz="3600" dirty="0"/>
              <a:t>their tight, flickering bodies.</a:t>
            </a:r>
            <a:br>
              <a:rPr lang="en-US" sz="3600" dirty="0"/>
            </a:br>
            <a:r>
              <a:rPr lang="en-US" sz="3600" dirty="0"/>
              <a:t>Each night she closed</a:t>
            </a:r>
            <a:br>
              <a:rPr lang="en-US" sz="3600" dirty="0"/>
            </a:br>
            <a:r>
              <a:rPr lang="en-US" sz="3600" dirty="0"/>
              <a:t>the scales of their eyes to </a:t>
            </a:r>
            <a:r>
              <a:rPr lang="en-US" sz="3600" dirty="0" err="1"/>
              <a:t>smoor</a:t>
            </a:r>
            <a:r>
              <a:rPr lang="en-US" sz="3600" dirty="0"/>
              <a:t> the fire.</a:t>
            </a:r>
          </a:p>
          <a:p>
            <a:pPr fontAlgn="base"/>
            <a:r>
              <a:rPr lang="en-US" dirty="0"/>
              <a:t> </a:t>
            </a:r>
          </a:p>
          <a:p>
            <a:endParaRPr lang="en-US" dirty="0"/>
          </a:p>
        </p:txBody>
      </p:sp>
      <p:sp>
        <p:nvSpPr>
          <p:cNvPr id="4" name="Rectangle: Rounded Corners 3">
            <a:extLst>
              <a:ext uri="{FF2B5EF4-FFF2-40B4-BE49-F238E27FC236}">
                <a16:creationId xmlns:a16="http://schemas.microsoft.com/office/drawing/2014/main" id="{31012B69-64F0-49A6-9C5E-FE42D47CBD25}"/>
              </a:ext>
            </a:extLst>
          </p:cNvPr>
          <p:cNvSpPr/>
          <p:nvPr/>
        </p:nvSpPr>
        <p:spPr>
          <a:xfrm>
            <a:off x="294101" y="1222310"/>
            <a:ext cx="3470988" cy="942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though deformed and possibly supernatural, are still loved- are still her children</a:t>
            </a:r>
            <a:endParaRPr lang="en-US" dirty="0"/>
          </a:p>
        </p:txBody>
      </p:sp>
      <p:sp>
        <p:nvSpPr>
          <p:cNvPr id="5" name="Rectangle: Rounded Corners 4">
            <a:extLst>
              <a:ext uri="{FF2B5EF4-FFF2-40B4-BE49-F238E27FC236}">
                <a16:creationId xmlns:a16="http://schemas.microsoft.com/office/drawing/2014/main" id="{12FF2D5F-261A-4997-AF12-4143D79E0570}"/>
              </a:ext>
            </a:extLst>
          </p:cNvPr>
          <p:cNvSpPr/>
          <p:nvPr/>
        </p:nvSpPr>
        <p:spPr>
          <a:xfrm>
            <a:off x="9957132" y="405882"/>
            <a:ext cx="1940767" cy="2575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image of the woman closing "scales" in place of eyelids leads us to wonder how human the children were.</a:t>
            </a:r>
            <a:endParaRPr lang="en-US" dirty="0"/>
          </a:p>
        </p:txBody>
      </p:sp>
      <p:sp>
        <p:nvSpPr>
          <p:cNvPr id="6" name="Rectangle: Rounded Corners 5">
            <a:extLst>
              <a:ext uri="{FF2B5EF4-FFF2-40B4-BE49-F238E27FC236}">
                <a16:creationId xmlns:a16="http://schemas.microsoft.com/office/drawing/2014/main" id="{7F5B5ED3-99BB-404A-B524-D867269DB68A}"/>
              </a:ext>
            </a:extLst>
          </p:cNvPr>
          <p:cNvSpPr/>
          <p:nvPr/>
        </p:nvSpPr>
        <p:spPr>
          <a:xfrm>
            <a:off x="877078" y="4282751"/>
            <a:ext cx="4907902" cy="1648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extended metaphor of their lives as delicate flames and closing their eyes like </a:t>
            </a:r>
            <a:r>
              <a:rPr lang="en-GB" dirty="0" err="1"/>
              <a:t>smooring</a:t>
            </a:r>
            <a:r>
              <a:rPr lang="en-GB" dirty="0"/>
              <a:t> the flame refers to old highland traditions of fire and love and family.</a:t>
            </a:r>
            <a:endParaRPr lang="en-US" dirty="0"/>
          </a:p>
        </p:txBody>
      </p:sp>
    </p:spTree>
    <p:extLst>
      <p:ext uri="{BB962C8B-B14F-4D97-AF65-F5344CB8AC3E}">
        <p14:creationId xmlns:p14="http://schemas.microsoft.com/office/powerpoint/2010/main" val="13466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715</TotalTime>
  <Words>1735</Words>
  <Application>Microsoft Office PowerPoint</Application>
  <PresentationFormat>Widescreen</PresentationFormat>
  <Paragraphs>118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 Light</vt:lpstr>
      <vt:lpstr>Metropolitan</vt:lpstr>
      <vt:lpstr>At Roane Head</vt:lpstr>
      <vt:lpstr>                  A Celtic Gothic Tragedy</vt:lpstr>
      <vt:lpstr> A blend of the magical and the macabre</vt:lpstr>
      <vt:lpstr>Isolation and symbols of welcome reversed</vt:lpstr>
      <vt:lpstr>Sounds of decay and Danger </vt:lpstr>
      <vt:lpstr>Now the story</vt:lpstr>
      <vt:lpstr>Hints at their true nature</vt:lpstr>
      <vt:lpstr>The world of the Celtic myth creeps in</vt:lpstr>
      <vt:lpstr>The tragic human bond of love</vt:lpstr>
      <vt:lpstr>A change in poetic form and rhythm creates tension</vt:lpstr>
      <vt:lpstr>Horror written as commonplace </vt:lpstr>
      <vt:lpstr>In contrast to the cold murder , the mother is passionate and overcome with grief</vt:lpstr>
      <vt:lpstr>Nature reflects the tension; in steps the narrator</vt:lpstr>
      <vt:lpstr>A mystic chant</vt:lpstr>
      <vt:lpstr>End of the woman’s story</vt:lpstr>
      <vt:lpstr>Mystery revealed</vt:lpstr>
      <vt:lpstr>The conclusion</vt:lpstr>
      <vt:lpstr>So what do we have?</vt:lpstr>
      <vt:lpstr>Word choice – the sounds of the language</vt:lpstr>
      <vt:lpstr>Word choice – the language of myth and folk tale</vt:lpstr>
      <vt:lpstr>Sound - onomatopoeia</vt:lpstr>
      <vt:lpstr>Imagery</vt:lpstr>
      <vt:lpstr>SQA Paper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dc:creator>
  <cp:lastModifiedBy>Andy Shanks</cp:lastModifiedBy>
  <cp:revision>46</cp:revision>
  <dcterms:created xsi:type="dcterms:W3CDTF">2018-01-29T15:26:48Z</dcterms:created>
  <dcterms:modified xsi:type="dcterms:W3CDTF">2018-02-04T22:10:55Z</dcterms:modified>
</cp:coreProperties>
</file>