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handoutMasterIdLst>
    <p:handoutMasterId r:id="rId23"/>
  </p:handoutMasterIdLst>
  <p:sldIdLst>
    <p:sldId id="256" r:id="rId2"/>
    <p:sldId id="258" r:id="rId3"/>
    <p:sldId id="265" r:id="rId4"/>
    <p:sldId id="266" r:id="rId5"/>
    <p:sldId id="257" r:id="rId6"/>
    <p:sldId id="260" r:id="rId7"/>
    <p:sldId id="263" r:id="rId8"/>
    <p:sldId id="281" r:id="rId9"/>
    <p:sldId id="268" r:id="rId10"/>
    <p:sldId id="261" r:id="rId11"/>
    <p:sldId id="270" r:id="rId12"/>
    <p:sldId id="271" r:id="rId13"/>
    <p:sldId id="272" r:id="rId14"/>
    <p:sldId id="273" r:id="rId15"/>
    <p:sldId id="274" r:id="rId16"/>
    <p:sldId id="276" r:id="rId17"/>
    <p:sldId id="277" r:id="rId18"/>
    <p:sldId id="278" r:id="rId19"/>
    <p:sldId id="279" r:id="rId20"/>
    <p:sldId id="280" r:id="rId21"/>
    <p:sldId id="282" r:id="rId22"/>
  </p:sldIdLst>
  <p:sldSz cx="12192000" cy="6858000"/>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10" d="100"/>
          <a:sy n="110" d="100"/>
        </p:scale>
        <p:origin x="43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05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0538"/>
          </a:xfrm>
          <a:prstGeom prst="rect">
            <a:avLst/>
          </a:prstGeom>
        </p:spPr>
        <p:txBody>
          <a:bodyPr vert="horz" lIns="91440" tIns="45720" rIns="91440" bIns="45720" rtlCol="0"/>
          <a:lstStyle>
            <a:lvl1pPr algn="r">
              <a:defRPr sz="1200"/>
            </a:lvl1pPr>
          </a:lstStyle>
          <a:p>
            <a:fld id="{90C7D49B-C092-40D3-A522-BF550E003622}" type="datetimeFigureOut">
              <a:rPr lang="en-GB" smtClean="0"/>
              <a:t>29/03/2017</a:t>
            </a:fld>
            <a:endParaRPr lang="en-GB"/>
          </a:p>
        </p:txBody>
      </p:sp>
      <p:sp>
        <p:nvSpPr>
          <p:cNvPr id="4" name="Footer Placeholder 3"/>
          <p:cNvSpPr>
            <a:spLocks noGrp="1"/>
          </p:cNvSpPr>
          <p:nvPr>
            <p:ph type="ftr" sz="quarter" idx="2"/>
          </p:nvPr>
        </p:nvSpPr>
        <p:spPr>
          <a:xfrm>
            <a:off x="0" y="9285288"/>
            <a:ext cx="2889250" cy="49053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285288"/>
            <a:ext cx="2889250" cy="490537"/>
          </a:xfrm>
          <a:prstGeom prst="rect">
            <a:avLst/>
          </a:prstGeom>
        </p:spPr>
        <p:txBody>
          <a:bodyPr vert="horz" lIns="91440" tIns="45720" rIns="91440" bIns="45720" rtlCol="0" anchor="b"/>
          <a:lstStyle>
            <a:lvl1pPr algn="r">
              <a:defRPr sz="1200"/>
            </a:lvl1pPr>
          </a:lstStyle>
          <a:p>
            <a:fld id="{43596F94-9504-4E49-9EA4-D16D4985CFF5}" type="slidenum">
              <a:rPr lang="en-GB" smtClean="0"/>
              <a:t>‹#›</a:t>
            </a:fld>
            <a:endParaRPr lang="en-GB"/>
          </a:p>
        </p:txBody>
      </p:sp>
    </p:spTree>
    <p:extLst>
      <p:ext uri="{BB962C8B-B14F-4D97-AF65-F5344CB8AC3E}">
        <p14:creationId xmlns:p14="http://schemas.microsoft.com/office/powerpoint/2010/main" val="203301494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485C8B-AB97-4C4B-929D-74A64C669486}" type="datetimeFigureOut">
              <a:rPr lang="en-GB" smtClean="0"/>
              <a:t>29/03/2017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EAF206-C410-4E13-808C-421C385BAFFF}" type="slidenum">
              <a:rPr lang="en-GB" smtClean="0"/>
              <a:t>‹#›</a:t>
            </a:fld>
            <a:endParaRPr lang="en-GB"/>
          </a:p>
        </p:txBody>
      </p:sp>
    </p:spTree>
    <p:extLst>
      <p:ext uri="{BB962C8B-B14F-4D97-AF65-F5344CB8AC3E}">
        <p14:creationId xmlns:p14="http://schemas.microsoft.com/office/powerpoint/2010/main" val="24723346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485C8B-AB97-4C4B-929D-74A64C669486}" type="datetimeFigureOut">
              <a:rPr lang="en-GB" smtClean="0"/>
              <a:t>29/03/2017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EAF206-C410-4E13-808C-421C385BAFFF}" type="slidenum">
              <a:rPr lang="en-GB" smtClean="0"/>
              <a:t>‹#›</a:t>
            </a:fld>
            <a:endParaRPr lang="en-GB"/>
          </a:p>
        </p:txBody>
      </p:sp>
    </p:spTree>
    <p:extLst>
      <p:ext uri="{BB962C8B-B14F-4D97-AF65-F5344CB8AC3E}">
        <p14:creationId xmlns:p14="http://schemas.microsoft.com/office/powerpoint/2010/main" val="314116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485C8B-AB97-4C4B-929D-74A64C669486}" type="datetimeFigureOut">
              <a:rPr lang="en-GB" smtClean="0"/>
              <a:t>29/03/2017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EAF206-C410-4E13-808C-421C385BAFFF}" type="slidenum">
              <a:rPr lang="en-GB" smtClean="0"/>
              <a:t>‹#›</a:t>
            </a:fld>
            <a:endParaRPr lang="en-GB"/>
          </a:p>
        </p:txBody>
      </p:sp>
    </p:spTree>
    <p:extLst>
      <p:ext uri="{BB962C8B-B14F-4D97-AF65-F5344CB8AC3E}">
        <p14:creationId xmlns:p14="http://schemas.microsoft.com/office/powerpoint/2010/main" val="86296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485C8B-AB97-4C4B-929D-74A64C669486}" type="datetimeFigureOut">
              <a:rPr lang="en-GB" smtClean="0"/>
              <a:t>29/03/2017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EAF206-C410-4E13-808C-421C385BAFFF}" type="slidenum">
              <a:rPr lang="en-GB" smtClean="0"/>
              <a:t>‹#›</a:t>
            </a:fld>
            <a:endParaRPr lang="en-GB"/>
          </a:p>
        </p:txBody>
      </p:sp>
    </p:spTree>
    <p:extLst>
      <p:ext uri="{BB962C8B-B14F-4D97-AF65-F5344CB8AC3E}">
        <p14:creationId xmlns:p14="http://schemas.microsoft.com/office/powerpoint/2010/main" val="4275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485C8B-AB97-4C4B-929D-74A64C669486}" type="datetimeFigureOut">
              <a:rPr lang="en-GB" smtClean="0"/>
              <a:t>29/03/2017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EAF206-C410-4E13-808C-421C385BAFFF}" type="slidenum">
              <a:rPr lang="en-GB" smtClean="0"/>
              <a:t>‹#›</a:t>
            </a:fld>
            <a:endParaRPr lang="en-GB"/>
          </a:p>
        </p:txBody>
      </p:sp>
    </p:spTree>
    <p:extLst>
      <p:ext uri="{BB962C8B-B14F-4D97-AF65-F5344CB8AC3E}">
        <p14:creationId xmlns:p14="http://schemas.microsoft.com/office/powerpoint/2010/main" val="242731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B5485C8B-AB97-4C4B-929D-74A64C669486}" type="datetimeFigureOut">
              <a:rPr lang="en-GB" smtClean="0"/>
              <a:t>29/03/2017</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4FEAF206-C410-4E13-808C-421C385BAFFF}" type="slidenum">
              <a:rPr lang="en-GB" smtClean="0"/>
              <a:t>‹#›</a:t>
            </a:fld>
            <a:endParaRPr lang="en-GB"/>
          </a:p>
        </p:txBody>
      </p:sp>
    </p:spTree>
    <p:extLst>
      <p:ext uri="{BB962C8B-B14F-4D97-AF65-F5344CB8AC3E}">
        <p14:creationId xmlns:p14="http://schemas.microsoft.com/office/powerpoint/2010/main" val="304349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B5485C8B-AB97-4C4B-929D-74A64C669486}" type="datetimeFigureOut">
              <a:rPr lang="en-GB" smtClean="0"/>
              <a:t>29/03/2017</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4FEAF206-C410-4E13-808C-421C385BAFFF}" type="slidenum">
              <a:rPr lang="en-GB" smtClean="0"/>
              <a:t>‹#›</a:t>
            </a:fld>
            <a:endParaRPr lang="en-GB"/>
          </a:p>
        </p:txBody>
      </p:sp>
    </p:spTree>
    <p:extLst>
      <p:ext uri="{BB962C8B-B14F-4D97-AF65-F5344CB8AC3E}">
        <p14:creationId xmlns:p14="http://schemas.microsoft.com/office/powerpoint/2010/main" val="180228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B5485C8B-AB97-4C4B-929D-74A64C669486}" type="datetimeFigureOut">
              <a:rPr lang="en-GB" smtClean="0"/>
              <a:t>29/03/2017</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4FEAF206-C410-4E13-808C-421C385BAFFF}" type="slidenum">
              <a:rPr lang="en-GB" smtClean="0"/>
              <a:t>‹#›</a:t>
            </a:fld>
            <a:endParaRPr lang="en-GB"/>
          </a:p>
        </p:txBody>
      </p:sp>
    </p:spTree>
    <p:extLst>
      <p:ext uri="{BB962C8B-B14F-4D97-AF65-F5344CB8AC3E}">
        <p14:creationId xmlns:p14="http://schemas.microsoft.com/office/powerpoint/2010/main" val="41412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485C8B-AB97-4C4B-929D-74A64C669486}" type="datetimeFigureOut">
              <a:rPr lang="en-GB" smtClean="0"/>
              <a:t>29/03/2017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EAF206-C410-4E13-808C-421C385BAFFF}" type="slidenum">
              <a:rPr lang="en-GB" smtClean="0"/>
              <a:t>‹#›</a:t>
            </a:fld>
            <a:endParaRPr lang="en-GB"/>
          </a:p>
        </p:txBody>
      </p:sp>
    </p:spTree>
    <p:extLst>
      <p:ext uri="{BB962C8B-B14F-4D97-AF65-F5344CB8AC3E}">
        <p14:creationId xmlns:p14="http://schemas.microsoft.com/office/powerpoint/2010/main" val="11328744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5485C8B-AB97-4C4B-929D-74A64C669486}" type="datetimeFigureOut">
              <a:rPr lang="en-GB" smtClean="0"/>
              <a:t>29/03/2017</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4FEAF206-C410-4E13-808C-421C385BAFFF}" type="slidenum">
              <a:rPr lang="en-GB" smtClean="0"/>
              <a:t>‹#›</a:t>
            </a:fld>
            <a:endParaRPr lang="en-GB"/>
          </a:p>
        </p:txBody>
      </p:sp>
    </p:spTree>
    <p:extLst>
      <p:ext uri="{BB962C8B-B14F-4D97-AF65-F5344CB8AC3E}">
        <p14:creationId xmlns:p14="http://schemas.microsoft.com/office/powerpoint/2010/main" val="374452400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5485C8B-AB97-4C4B-929D-74A64C669486}" type="datetimeFigureOut">
              <a:rPr lang="en-GB" smtClean="0"/>
              <a:t>29/03/2017</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4FEAF206-C410-4E13-808C-421C385BAFFF}" type="slidenum">
              <a:rPr lang="en-GB" smtClean="0"/>
              <a:t>‹#›</a:t>
            </a:fld>
            <a:endParaRPr lang="en-GB"/>
          </a:p>
        </p:txBody>
      </p:sp>
    </p:spTree>
    <p:extLst>
      <p:ext uri="{BB962C8B-B14F-4D97-AF65-F5344CB8AC3E}">
        <p14:creationId xmlns:p14="http://schemas.microsoft.com/office/powerpoint/2010/main" val="277413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5485C8B-AB97-4C4B-929D-74A64C669486}" type="datetimeFigureOut">
              <a:rPr lang="en-GB" smtClean="0"/>
              <a:t>29/03/2017</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EAF206-C410-4E13-808C-421C385BAFFF}" type="slidenum">
              <a:rPr lang="en-GB" smtClean="0"/>
              <a:t>‹#›</a:t>
            </a:fld>
            <a:endParaRPr lang="en-GB"/>
          </a:p>
        </p:txBody>
      </p:sp>
    </p:spTree>
    <p:extLst>
      <p:ext uri="{BB962C8B-B14F-4D97-AF65-F5344CB8AC3E}">
        <p14:creationId xmlns:p14="http://schemas.microsoft.com/office/powerpoint/2010/main" val="27532482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b="1" dirty="0"/>
              <a:t>National 5</a:t>
            </a:r>
            <a:br>
              <a:rPr lang="en-GB" sz="4400" b="1" dirty="0"/>
            </a:br>
            <a:r>
              <a:rPr lang="en-GB" sz="4400" b="1" dirty="0"/>
              <a:t>Close Reading</a:t>
            </a:r>
            <a:br>
              <a:rPr lang="en-GB" sz="4400" b="1" dirty="0"/>
            </a:br>
            <a:r>
              <a:rPr lang="en-GB" b="1" dirty="0"/>
              <a:t/>
            </a:r>
            <a:br>
              <a:rPr lang="en-GB" b="1" dirty="0"/>
            </a:br>
            <a:r>
              <a:rPr lang="en-GB" b="1" dirty="0"/>
              <a:t>The Link Question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737200" y="2792069"/>
            <a:ext cx="4052445" cy="1279241"/>
          </a:xfrm>
          <a:prstGeom prst="rect">
            <a:avLst/>
          </a:prstGeom>
        </p:spPr>
      </p:pic>
      <p:sp>
        <p:nvSpPr>
          <p:cNvPr id="4" name="AutoShape 2" descr=" "/>
          <p:cNvSpPr>
            <a:spLocks noChangeAspect="1" noChangeArrowheads="1"/>
          </p:cNvSpPr>
          <p:nvPr/>
        </p:nvSpPr>
        <p:spPr bwMode="auto">
          <a:xfrm>
            <a:off x="63500" y="-982663"/>
            <a:ext cx="1771650" cy="2057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2211" y="1595068"/>
            <a:ext cx="1561590" cy="2662024"/>
          </a:xfrm>
          <a:prstGeom prst="rect">
            <a:avLst/>
          </a:prstGeom>
        </p:spPr>
      </p:pic>
    </p:spTree>
    <p:extLst>
      <p:ext uri="{BB962C8B-B14F-4D97-AF65-F5344CB8AC3E}">
        <p14:creationId xmlns:p14="http://schemas.microsoft.com/office/powerpoint/2010/main" val="2315711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8606" y="690130"/>
            <a:ext cx="11740958" cy="5449888"/>
          </a:xfrm>
        </p:spPr>
        <p:txBody>
          <a:bodyPr>
            <a:normAutofit fontScale="92500"/>
          </a:bodyPr>
          <a:lstStyle/>
          <a:p>
            <a:pPr marL="0" indent="0">
              <a:buNone/>
            </a:pPr>
            <a:r>
              <a:rPr lang="en-GB" sz="2800" i="1" dirty="0"/>
              <a:t>The First Emperor's imprint on the lives of the inhabitants of his far-flung kingdoms was seen further. He unified the script, demanding that all states write the pictographs of ancient Chinese in the same way. So, although the words might be pronounced differently in different parts of the empire, once they were written down everyone who could read could understand each other, a particular advantage for traders.</a:t>
            </a:r>
          </a:p>
          <a:p>
            <a:pPr marL="0" indent="0">
              <a:buNone/>
              <a:tabLst>
                <a:tab pos="534988" algn="l"/>
              </a:tabLst>
            </a:pPr>
            <a:r>
              <a:rPr lang="en-GB" sz="2800" b="1" i="1" u="sng" dirty="0"/>
              <a:t>But for the First Emperor, establishing complete control over his empire was not enough</a:t>
            </a:r>
            <a:r>
              <a:rPr lang="en-GB" sz="2800" i="1" dirty="0"/>
              <a:t>. He wanted to rule forever. If he couldn't have immortality in this world, the next best thing would be to rule in the nether world. We knew about his tomb mound because the ancient sources referred to it, and it has always been there.</a:t>
            </a:r>
          </a:p>
          <a:p>
            <a:pPr marL="0" indent="0">
              <a:buNone/>
              <a:tabLst>
                <a:tab pos="534988" algn="l"/>
              </a:tabLst>
            </a:pPr>
            <a:endParaRPr lang="en-GB" sz="2800" i="1" dirty="0"/>
          </a:p>
          <a:p>
            <a:pPr marL="514350" indent="-514350">
              <a:lnSpc>
                <a:spcPct val="110000"/>
              </a:lnSpc>
              <a:spcBef>
                <a:spcPts val="0"/>
              </a:spcBef>
              <a:buAutoNum type="alphaUcPeriod" startAt="17"/>
              <a:tabLst>
                <a:tab pos="534988" algn="l"/>
              </a:tabLst>
            </a:pPr>
            <a:r>
              <a:rPr lang="en-GB" sz="2800" b="1" dirty="0"/>
              <a:t>Explain how the sentence “But for the First Emperor, establishing </a:t>
            </a:r>
          </a:p>
          <a:p>
            <a:pPr marL="0" indent="0">
              <a:lnSpc>
                <a:spcPct val="110000"/>
              </a:lnSpc>
              <a:spcBef>
                <a:spcPts val="0"/>
              </a:spcBef>
              <a:buNone/>
              <a:tabLst>
                <a:tab pos="534988" algn="l"/>
              </a:tabLst>
            </a:pPr>
            <a:r>
              <a:rPr lang="en-GB" sz="2800" b="1" dirty="0"/>
              <a:t>	complete control over his empire was not enough” works as a link </a:t>
            </a:r>
          </a:p>
          <a:p>
            <a:pPr marL="0" indent="0">
              <a:lnSpc>
                <a:spcPct val="110000"/>
              </a:lnSpc>
              <a:spcBef>
                <a:spcPts val="0"/>
              </a:spcBef>
              <a:buNone/>
              <a:tabLst>
                <a:tab pos="534988" algn="l"/>
              </a:tabLst>
            </a:pPr>
            <a:r>
              <a:rPr lang="en-GB" sz="2800" b="1" dirty="0"/>
              <a:t>	between paragraphs at this point. (2)</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7816" y="4285671"/>
            <a:ext cx="1407783" cy="20900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8606" y="111492"/>
            <a:ext cx="2225289" cy="707886"/>
          </a:xfrm>
          <a:prstGeom prst="rect">
            <a:avLst/>
          </a:prstGeom>
          <a:noFill/>
        </p:spPr>
        <p:txBody>
          <a:bodyPr wrap="none" rtlCol="0">
            <a:spAutoFit/>
          </a:bodyPr>
          <a:lstStyle/>
          <a:p>
            <a:r>
              <a:rPr lang="en-GB" sz="4000" b="1" dirty="0">
                <a:solidFill>
                  <a:srgbClr val="FF0000"/>
                </a:solidFill>
              </a:rPr>
              <a:t>Question</a:t>
            </a:r>
          </a:p>
        </p:txBody>
      </p:sp>
    </p:spTree>
    <p:extLst>
      <p:ext uri="{BB962C8B-B14F-4D97-AF65-F5344CB8AC3E}">
        <p14:creationId xmlns:p14="http://schemas.microsoft.com/office/powerpoint/2010/main" val="2642910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8606" y="690130"/>
            <a:ext cx="11740958" cy="5449888"/>
          </a:xfrm>
        </p:spPr>
        <p:txBody>
          <a:bodyPr>
            <a:normAutofit fontScale="92500"/>
          </a:bodyPr>
          <a:lstStyle/>
          <a:p>
            <a:pPr marL="0" indent="0">
              <a:buNone/>
            </a:pPr>
            <a:r>
              <a:rPr lang="en-GB" sz="2800" i="1" dirty="0"/>
              <a:t>The First Emperor's imprint on the lives of the inhabitants of his far-flung kingdoms was seen further. He unified the script, demanding that all states write the pictographs of ancient Chinese in the same way. So, although the words might be pronounced differently in different parts of the empire, once they were written down everyone who could read could understand each other, a particular advantage for traders.</a:t>
            </a:r>
          </a:p>
          <a:p>
            <a:pPr marL="0" indent="0">
              <a:buNone/>
              <a:tabLst>
                <a:tab pos="534988" algn="l"/>
              </a:tabLst>
            </a:pPr>
            <a:r>
              <a:rPr lang="en-GB" sz="2800" b="1" i="1" u="sng" dirty="0"/>
              <a:t>But for the First Emperor, establishing complete control over his empire was not enough</a:t>
            </a:r>
            <a:r>
              <a:rPr lang="en-GB" sz="2800" i="1" dirty="0"/>
              <a:t>. He wanted to rule forever. If he couldn't have immortality in this world, the next best thing would be to rule in the nether world. We knew about his tomb mound because the ancient sources referred to it, and it has always been there.</a:t>
            </a:r>
          </a:p>
          <a:p>
            <a:pPr marL="514350" indent="-514350">
              <a:buAutoNum type="alphaUcPeriod"/>
              <a:tabLst>
                <a:tab pos="534988" algn="l"/>
              </a:tabLst>
            </a:pPr>
            <a:r>
              <a:rPr lang="en-GB" sz="2800" dirty="0">
                <a:solidFill>
                  <a:schemeClr val="tx1"/>
                </a:solidFill>
              </a:rPr>
              <a:t>“Establishing complete control” links back to the ways that the emperor controlled his empire. He made everyone write in the same language.</a:t>
            </a:r>
          </a:p>
          <a:p>
            <a:pPr marL="0" indent="0">
              <a:buNone/>
              <a:tabLst>
                <a:tab pos="534988" algn="l"/>
              </a:tabLst>
            </a:pPr>
            <a:r>
              <a:rPr lang="en-GB" sz="2800" dirty="0">
                <a:solidFill>
                  <a:schemeClr val="tx1"/>
                </a:solidFill>
              </a:rPr>
              <a:t>	“Not enough”  links forward as the emperor wanted to do more than rule his 	kingdom, he wanted to rule in the afterlife too.</a:t>
            </a:r>
          </a:p>
        </p:txBody>
      </p:sp>
      <p:sp>
        <p:nvSpPr>
          <p:cNvPr id="2" name="TextBox 1"/>
          <p:cNvSpPr txBox="1"/>
          <p:nvPr/>
        </p:nvSpPr>
        <p:spPr>
          <a:xfrm>
            <a:off x="238606" y="111492"/>
            <a:ext cx="1851789" cy="707886"/>
          </a:xfrm>
          <a:prstGeom prst="rect">
            <a:avLst/>
          </a:prstGeom>
          <a:noFill/>
        </p:spPr>
        <p:txBody>
          <a:bodyPr wrap="none" rtlCol="0">
            <a:spAutoFit/>
          </a:bodyPr>
          <a:lstStyle/>
          <a:p>
            <a:r>
              <a:rPr lang="en-GB" sz="4000" b="1" dirty="0">
                <a:solidFill>
                  <a:srgbClr val="00B050"/>
                </a:solidFill>
              </a:rPr>
              <a:t>Answer</a:t>
            </a:r>
          </a:p>
        </p:txBody>
      </p:sp>
    </p:spTree>
    <p:extLst>
      <p:ext uri="{BB962C8B-B14F-4D97-AF65-F5344CB8AC3E}">
        <p14:creationId xmlns:p14="http://schemas.microsoft.com/office/powerpoint/2010/main" val="967945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35" y="3251964"/>
            <a:ext cx="3432946" cy="36060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2597184" y="690130"/>
            <a:ext cx="9382379" cy="5449888"/>
          </a:xfrm>
        </p:spPr>
        <p:txBody>
          <a:bodyPr>
            <a:normAutofit/>
          </a:bodyPr>
          <a:lstStyle/>
          <a:p>
            <a:pPr marL="0" lvl="0" indent="0">
              <a:buNone/>
            </a:pPr>
            <a:r>
              <a:rPr lang="en-GB" sz="3600" i="1" dirty="0"/>
              <a:t>In 1975 ‘Jaws’ set the hearts of its viewers thumping in time to the theme tune. A Great White enjoyed a feeding 	frenzy on unsuspecting tourists. Now, however, scientists have discovered facts that suggest the film makers’ facts are false. In actual fact the Great White is a fussy eater . . .</a:t>
            </a:r>
          </a:p>
          <a:p>
            <a:pPr marL="0" indent="0">
              <a:buNone/>
              <a:tabLst>
                <a:tab pos="534988" algn="l"/>
              </a:tabLst>
            </a:pPr>
            <a:endParaRPr lang="en-GB" sz="2800" i="1" dirty="0"/>
          </a:p>
          <a:p>
            <a:pPr marL="514350" indent="-514350">
              <a:lnSpc>
                <a:spcPct val="110000"/>
              </a:lnSpc>
              <a:spcBef>
                <a:spcPts val="0"/>
              </a:spcBef>
              <a:buAutoNum type="alphaUcPeriod" startAt="17"/>
              <a:tabLst>
                <a:tab pos="534988" algn="l"/>
              </a:tabLst>
            </a:pPr>
            <a:r>
              <a:rPr lang="en-GB" sz="3200" b="1" dirty="0"/>
              <a:t>Explain how the sentence, “Now, however, scientists have discovered facts that suggest the film makers’ facts are false”, works as a link. (2)</a:t>
            </a:r>
          </a:p>
        </p:txBody>
      </p:sp>
      <p:sp>
        <p:nvSpPr>
          <p:cNvPr id="2" name="TextBox 1"/>
          <p:cNvSpPr txBox="1"/>
          <p:nvPr/>
        </p:nvSpPr>
        <p:spPr>
          <a:xfrm>
            <a:off x="2597184" y="111492"/>
            <a:ext cx="3905215" cy="707886"/>
          </a:xfrm>
          <a:prstGeom prst="rect">
            <a:avLst/>
          </a:prstGeom>
          <a:noFill/>
        </p:spPr>
        <p:txBody>
          <a:bodyPr wrap="square" rtlCol="0">
            <a:spAutoFit/>
          </a:bodyPr>
          <a:lstStyle/>
          <a:p>
            <a:r>
              <a:rPr lang="en-GB" sz="4000" b="1" dirty="0">
                <a:solidFill>
                  <a:srgbClr val="FF0000"/>
                </a:solidFill>
              </a:rPr>
              <a:t>Question</a:t>
            </a:r>
          </a:p>
        </p:txBody>
      </p:sp>
    </p:spTree>
    <p:extLst>
      <p:ext uri="{BB962C8B-B14F-4D97-AF65-F5344CB8AC3E}">
        <p14:creationId xmlns:p14="http://schemas.microsoft.com/office/powerpoint/2010/main" val="671816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51964"/>
            <a:ext cx="3432946" cy="36060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2597184" y="690130"/>
            <a:ext cx="9382379" cy="5449888"/>
          </a:xfrm>
        </p:spPr>
        <p:txBody>
          <a:bodyPr>
            <a:normAutofit fontScale="92500" lnSpcReduction="10000"/>
          </a:bodyPr>
          <a:lstStyle/>
          <a:p>
            <a:pPr marL="0" lvl="0" indent="0">
              <a:buNone/>
            </a:pPr>
            <a:r>
              <a:rPr lang="en-GB" sz="3600" i="1" dirty="0"/>
              <a:t>In 1975 ‘Jaws’ set the hearts of its viewers thumping in time to the theme tune. A Great White enjoyed a feeding frenzy on unsuspecting tourists. Now, however, </a:t>
            </a:r>
            <a:r>
              <a:rPr lang="en-GB" sz="3600" i="1" dirty="0">
                <a:highlight>
                  <a:srgbClr val="FFFF00"/>
                </a:highlight>
              </a:rPr>
              <a:t>scientists have discovered facts </a:t>
            </a:r>
            <a:r>
              <a:rPr lang="en-GB" sz="3600" i="1" dirty="0"/>
              <a:t>that suggest </a:t>
            </a:r>
            <a:r>
              <a:rPr lang="en-GB" sz="3600" i="1" dirty="0">
                <a:highlight>
                  <a:srgbClr val="00FFFF"/>
                </a:highlight>
              </a:rPr>
              <a:t>the film makers’ facts </a:t>
            </a:r>
            <a:r>
              <a:rPr lang="en-GB" sz="3600" i="1" dirty="0"/>
              <a:t>are false. In actual fact the Great White is a fussy eater . . .</a:t>
            </a:r>
          </a:p>
          <a:p>
            <a:pPr marL="0" indent="0">
              <a:buNone/>
              <a:tabLst>
                <a:tab pos="534988" algn="l"/>
              </a:tabLst>
            </a:pPr>
            <a:endParaRPr lang="en-GB" sz="2800" i="1" dirty="0"/>
          </a:p>
          <a:p>
            <a:pPr>
              <a:tabLst>
                <a:tab pos="534988" algn="l"/>
              </a:tabLst>
            </a:pPr>
            <a:r>
              <a:rPr lang="en-GB" sz="2800" dirty="0"/>
              <a:t>“scientists have discovered facts” </a:t>
            </a:r>
            <a:r>
              <a:rPr lang="en-GB" sz="2800" b="1" dirty="0">
                <a:solidFill>
                  <a:srgbClr val="00B050"/>
                </a:solidFill>
              </a:rPr>
              <a:t>QUOTE</a:t>
            </a:r>
          </a:p>
          <a:p>
            <a:pPr>
              <a:tabLst>
                <a:tab pos="534988" algn="l"/>
              </a:tabLst>
            </a:pPr>
            <a:r>
              <a:rPr lang="en-GB" sz="2800" b="1" dirty="0"/>
              <a:t>Links forward </a:t>
            </a:r>
            <a:r>
              <a:rPr lang="en-GB" sz="2800" dirty="0"/>
              <a:t>to tell us that in reality sharks don’t eat everything </a:t>
            </a:r>
            <a:r>
              <a:rPr lang="en-GB" sz="2800" b="1" dirty="0">
                <a:solidFill>
                  <a:schemeClr val="accent6"/>
                </a:solidFill>
              </a:rPr>
              <a:t>OW</a:t>
            </a:r>
          </a:p>
          <a:p>
            <a:pPr>
              <a:tabLst>
                <a:tab pos="534988" algn="l"/>
              </a:tabLst>
            </a:pPr>
            <a:r>
              <a:rPr lang="en-GB" sz="2800" dirty="0"/>
              <a:t>“film makers’ facts are false” </a:t>
            </a:r>
            <a:r>
              <a:rPr lang="en-GB" sz="2800" b="1" dirty="0">
                <a:solidFill>
                  <a:srgbClr val="00B050"/>
                </a:solidFill>
              </a:rPr>
              <a:t>QUOTE</a:t>
            </a:r>
            <a:endParaRPr lang="en-GB" sz="2800" dirty="0"/>
          </a:p>
          <a:p>
            <a:pPr>
              <a:tabLst>
                <a:tab pos="534988" algn="l"/>
              </a:tabLst>
            </a:pPr>
            <a:r>
              <a:rPr lang="en-GB" sz="2800" b="1" dirty="0"/>
              <a:t>Links back </a:t>
            </a:r>
            <a:r>
              <a:rPr lang="en-GB" sz="2800" dirty="0"/>
              <a:t>to the movie myth that sharks eat people </a:t>
            </a:r>
            <a:r>
              <a:rPr lang="en-GB" sz="2800" b="1" dirty="0" smtClean="0">
                <a:solidFill>
                  <a:schemeClr val="accent6"/>
                </a:solidFill>
              </a:rPr>
              <a:t>OW</a:t>
            </a:r>
          </a:p>
          <a:p>
            <a:pPr>
              <a:tabLst>
                <a:tab pos="534988" algn="l"/>
              </a:tabLst>
            </a:pPr>
            <a:endParaRPr lang="en-GB" sz="2800" dirty="0">
              <a:solidFill>
                <a:schemeClr val="accent6"/>
              </a:solidFill>
            </a:endParaRPr>
          </a:p>
          <a:p>
            <a:pPr marL="514350" indent="-514350">
              <a:buAutoNum type="alphaUcPeriod"/>
              <a:tabLst>
                <a:tab pos="534988" algn="l"/>
              </a:tabLst>
            </a:pPr>
            <a:endParaRPr lang="en-GB" sz="2800" i="1" dirty="0"/>
          </a:p>
        </p:txBody>
      </p:sp>
      <p:sp>
        <p:nvSpPr>
          <p:cNvPr id="2" name="TextBox 1"/>
          <p:cNvSpPr txBox="1"/>
          <p:nvPr/>
        </p:nvSpPr>
        <p:spPr>
          <a:xfrm>
            <a:off x="2597184" y="111492"/>
            <a:ext cx="3905215" cy="707886"/>
          </a:xfrm>
          <a:prstGeom prst="rect">
            <a:avLst/>
          </a:prstGeom>
          <a:noFill/>
        </p:spPr>
        <p:txBody>
          <a:bodyPr wrap="square" rtlCol="0">
            <a:spAutoFit/>
          </a:bodyPr>
          <a:lstStyle/>
          <a:p>
            <a:r>
              <a:rPr lang="en-GB" sz="4000" b="1" dirty="0">
                <a:solidFill>
                  <a:srgbClr val="00B050"/>
                </a:solidFill>
              </a:rPr>
              <a:t>Answer</a:t>
            </a:r>
          </a:p>
        </p:txBody>
      </p:sp>
      <p:sp>
        <p:nvSpPr>
          <p:cNvPr id="10" name="Rectangle: Rounded Corners 9"/>
          <p:cNvSpPr/>
          <p:nvPr/>
        </p:nvSpPr>
        <p:spPr>
          <a:xfrm>
            <a:off x="895927" y="1440873"/>
            <a:ext cx="1385455" cy="7481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Links forward</a:t>
            </a:r>
          </a:p>
        </p:txBody>
      </p:sp>
      <p:sp>
        <p:nvSpPr>
          <p:cNvPr id="11" name="Rectangle: Rounded Corners 10"/>
          <p:cNvSpPr/>
          <p:nvPr/>
        </p:nvSpPr>
        <p:spPr>
          <a:xfrm>
            <a:off x="7546109" y="2812472"/>
            <a:ext cx="1385455" cy="74814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Links back</a:t>
            </a:r>
          </a:p>
        </p:txBody>
      </p:sp>
      <p:cxnSp>
        <p:nvCxnSpPr>
          <p:cNvPr id="7" name="Straight Arrow Connector 6"/>
          <p:cNvCxnSpPr>
            <a:cxnSpLocks/>
          </p:cNvCxnSpPr>
          <p:nvPr/>
        </p:nvCxnSpPr>
        <p:spPr>
          <a:xfrm>
            <a:off x="6289962" y="2725492"/>
            <a:ext cx="1339274" cy="461053"/>
          </a:xfrm>
          <a:prstGeom prst="straightConnector1">
            <a:avLst/>
          </a:prstGeom>
          <a:ln w="76200">
            <a:solidFill>
              <a:srgbClr val="00B0F0"/>
            </a:solidFill>
            <a:tailEnd type="triangle"/>
          </a:ln>
        </p:spPr>
        <p:style>
          <a:lnRef idx="1">
            <a:schemeClr val="accent2"/>
          </a:lnRef>
          <a:fillRef idx="0">
            <a:schemeClr val="accent2"/>
          </a:fillRef>
          <a:effectRef idx="0">
            <a:schemeClr val="accent2"/>
          </a:effectRef>
          <a:fontRef idx="minor">
            <a:schemeClr val="tx1"/>
          </a:fontRef>
        </p:style>
      </p:cxnSp>
      <p:cxnSp>
        <p:nvCxnSpPr>
          <p:cNvPr id="6" name="Straight Arrow Connector 5"/>
          <p:cNvCxnSpPr>
            <a:cxnSpLocks/>
          </p:cNvCxnSpPr>
          <p:nvPr/>
        </p:nvCxnSpPr>
        <p:spPr>
          <a:xfrm flipH="1">
            <a:off x="2097539" y="1882324"/>
            <a:ext cx="2326679" cy="1"/>
          </a:xfrm>
          <a:prstGeom prst="straightConnector1">
            <a:avLst/>
          </a:prstGeom>
          <a:ln w="762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89543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0338" y="690130"/>
            <a:ext cx="11909225" cy="5640332"/>
          </a:xfrm>
        </p:spPr>
        <p:txBody>
          <a:bodyPr>
            <a:normAutofit fontScale="92500"/>
          </a:bodyPr>
          <a:lstStyle/>
          <a:p>
            <a:pPr marL="0" lvl="0" indent="0">
              <a:buNone/>
            </a:pPr>
            <a:r>
              <a:rPr lang="en-GB" sz="3600" dirty="0"/>
              <a:t>The real star of the movie is, of course, the ship; no-one is ever going to watch “Titanic‟ and wonder what happened at the end. However, Cameron added enough human interest and romance to the story to keep you interested, despite the inevitable ending. We get beautiful Rose, engaged to the hideous Billy Zane, and pursued by Jack . . .</a:t>
            </a:r>
          </a:p>
          <a:p>
            <a:pPr marL="960120" lvl="2" indent="0">
              <a:buNone/>
              <a:tabLst>
                <a:tab pos="534988" algn="l"/>
              </a:tabLst>
            </a:pPr>
            <a:endParaRPr lang="en-GB" sz="3600" i="1" dirty="0"/>
          </a:p>
          <a:p>
            <a:pPr marL="3760470" lvl="7" indent="-514350">
              <a:lnSpc>
                <a:spcPct val="110000"/>
              </a:lnSpc>
              <a:spcBef>
                <a:spcPts val="0"/>
              </a:spcBef>
              <a:buAutoNum type="alphaUcPeriod" startAt="17"/>
              <a:tabLst>
                <a:tab pos="534988" algn="l"/>
              </a:tabLst>
            </a:pPr>
            <a:r>
              <a:rPr lang="en-GB" sz="3200" b="1" dirty="0"/>
              <a:t>Explain how the sentence, “However, Cameron added enough human interest and romance to the story to keep you interested, despite the inevitable ending”, works as a link. (2)</a:t>
            </a:r>
          </a:p>
        </p:txBody>
      </p:sp>
      <p:sp>
        <p:nvSpPr>
          <p:cNvPr id="2" name="TextBox 1"/>
          <p:cNvSpPr txBox="1"/>
          <p:nvPr/>
        </p:nvSpPr>
        <p:spPr>
          <a:xfrm>
            <a:off x="70338" y="0"/>
            <a:ext cx="3905215" cy="707886"/>
          </a:xfrm>
          <a:prstGeom prst="rect">
            <a:avLst/>
          </a:prstGeom>
          <a:noFill/>
        </p:spPr>
        <p:txBody>
          <a:bodyPr wrap="square" rtlCol="0">
            <a:spAutoFit/>
          </a:bodyPr>
          <a:lstStyle/>
          <a:p>
            <a:r>
              <a:rPr lang="en-GB" sz="4000" b="1" dirty="0">
                <a:solidFill>
                  <a:srgbClr val="FF0000"/>
                </a:solidFill>
              </a:rPr>
              <a:t>Question</a:t>
            </a:r>
          </a:p>
        </p:txBody>
      </p:sp>
      <p:pic>
        <p:nvPicPr>
          <p:cNvPr id="4098" name="Picture 2" descr="Image result for titanic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8" y="3940911"/>
            <a:ext cx="61722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700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0338" y="690130"/>
            <a:ext cx="11909225" cy="5640332"/>
          </a:xfrm>
        </p:spPr>
        <p:txBody>
          <a:bodyPr>
            <a:normAutofit fontScale="92500"/>
          </a:bodyPr>
          <a:lstStyle/>
          <a:p>
            <a:pPr marL="0" lvl="0" indent="0">
              <a:buNone/>
            </a:pPr>
            <a:r>
              <a:rPr lang="en-GB" sz="3600" dirty="0"/>
              <a:t>The real star of the movie is, of course, the ship; no-one is ever going to watch “Titanic‟ and wonder what happened at the end. However, Cameron added enough human interest and romance to the story to keep you interested, despite the inevitable ending. We get beautiful Rose, engaged to the hideous Billy Zane, and pursued by Jack . . .</a:t>
            </a:r>
          </a:p>
          <a:p>
            <a:pPr marL="960120" lvl="2" indent="0">
              <a:buNone/>
              <a:tabLst>
                <a:tab pos="534988" algn="l"/>
              </a:tabLst>
            </a:pPr>
            <a:endParaRPr lang="en-GB" sz="3600" i="1" dirty="0"/>
          </a:p>
          <a:p>
            <a:pPr lvl="8">
              <a:tabLst>
                <a:tab pos="534988" algn="l"/>
              </a:tabLst>
            </a:pPr>
            <a:r>
              <a:rPr lang="en-GB" sz="3400" dirty="0"/>
              <a:t> “human interest and romance” links forward to the relationships of the main character.</a:t>
            </a:r>
          </a:p>
          <a:p>
            <a:pPr lvl="8">
              <a:tabLst>
                <a:tab pos="534988" algn="l"/>
              </a:tabLst>
            </a:pPr>
            <a:r>
              <a:rPr lang="en-GB" sz="3400" dirty="0"/>
              <a:t>“the inevitable ending” links back to where it tells us that people do not watch the film for the climax.</a:t>
            </a:r>
          </a:p>
        </p:txBody>
      </p:sp>
      <p:sp>
        <p:nvSpPr>
          <p:cNvPr id="2" name="TextBox 1"/>
          <p:cNvSpPr txBox="1"/>
          <p:nvPr/>
        </p:nvSpPr>
        <p:spPr>
          <a:xfrm>
            <a:off x="70338" y="0"/>
            <a:ext cx="3905215" cy="707886"/>
          </a:xfrm>
          <a:prstGeom prst="rect">
            <a:avLst/>
          </a:prstGeom>
          <a:noFill/>
        </p:spPr>
        <p:txBody>
          <a:bodyPr wrap="square" rtlCol="0">
            <a:spAutoFit/>
          </a:bodyPr>
          <a:lstStyle/>
          <a:p>
            <a:r>
              <a:rPr lang="en-GB" sz="4000" b="1" dirty="0">
                <a:solidFill>
                  <a:srgbClr val="00B050"/>
                </a:solidFill>
              </a:rPr>
              <a:t>Answer</a:t>
            </a:r>
          </a:p>
        </p:txBody>
      </p:sp>
      <p:pic>
        <p:nvPicPr>
          <p:cNvPr id="4098" name="Picture 2" descr="Image result for titanic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8" y="3940911"/>
            <a:ext cx="61722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990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running woman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0843" y="1501486"/>
            <a:ext cx="2162175"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70339" y="690130"/>
            <a:ext cx="9627844" cy="5640332"/>
          </a:xfrm>
        </p:spPr>
        <p:txBody>
          <a:bodyPr>
            <a:normAutofit/>
          </a:bodyPr>
          <a:lstStyle/>
          <a:p>
            <a:pPr marL="0" lvl="0" indent="0">
              <a:buNone/>
            </a:pPr>
            <a:r>
              <a:rPr lang="en-GB" sz="3200" dirty="0"/>
              <a:t>She had more vigour than any woman I had ever known of that age. She could outrun teenagers half her years, and seemed to be always on the go. That’s what made it all the more shocking when the heart attack occurred, and her health was lost. From then she became the wizened, frail old woman she’d always hated.</a:t>
            </a:r>
          </a:p>
          <a:p>
            <a:pPr marL="960120" lvl="2" indent="0">
              <a:buNone/>
              <a:tabLst>
                <a:tab pos="534988" algn="l"/>
              </a:tabLst>
            </a:pPr>
            <a:endParaRPr lang="en-GB" sz="3600" i="1" dirty="0"/>
          </a:p>
          <a:p>
            <a:pPr marL="514350" indent="-514350">
              <a:lnSpc>
                <a:spcPct val="110000"/>
              </a:lnSpc>
              <a:spcBef>
                <a:spcPts val="0"/>
              </a:spcBef>
              <a:buAutoNum type="alphaUcPeriod" startAt="17"/>
              <a:tabLst>
                <a:tab pos="534988" algn="l"/>
              </a:tabLst>
            </a:pPr>
            <a:r>
              <a:rPr lang="en-GB" sz="3200" b="1" dirty="0"/>
              <a:t>Explain how the sentence, “That’s what made it all the more shocking when the heart attack occurred, and her health was lost”, works as a link. (2)</a:t>
            </a:r>
          </a:p>
        </p:txBody>
      </p:sp>
      <p:sp>
        <p:nvSpPr>
          <p:cNvPr id="2" name="TextBox 1"/>
          <p:cNvSpPr txBox="1"/>
          <p:nvPr/>
        </p:nvSpPr>
        <p:spPr>
          <a:xfrm>
            <a:off x="70338" y="0"/>
            <a:ext cx="3905215" cy="707886"/>
          </a:xfrm>
          <a:prstGeom prst="rect">
            <a:avLst/>
          </a:prstGeom>
          <a:noFill/>
        </p:spPr>
        <p:txBody>
          <a:bodyPr wrap="square" rtlCol="0">
            <a:spAutoFit/>
          </a:bodyPr>
          <a:lstStyle/>
          <a:p>
            <a:r>
              <a:rPr lang="en-GB" sz="4000" b="1" dirty="0">
                <a:solidFill>
                  <a:srgbClr val="FF0000"/>
                </a:solidFill>
              </a:rPr>
              <a:t>Question</a:t>
            </a:r>
          </a:p>
        </p:txBody>
      </p:sp>
    </p:spTree>
    <p:extLst>
      <p:ext uri="{BB962C8B-B14F-4D97-AF65-F5344CB8AC3E}">
        <p14:creationId xmlns:p14="http://schemas.microsoft.com/office/powerpoint/2010/main" val="3989569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running woman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0770" y="1233632"/>
            <a:ext cx="2162175"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70338" y="893330"/>
            <a:ext cx="9627844" cy="5640332"/>
          </a:xfrm>
        </p:spPr>
        <p:txBody>
          <a:bodyPr>
            <a:normAutofit fontScale="92500" lnSpcReduction="10000"/>
          </a:bodyPr>
          <a:lstStyle/>
          <a:p>
            <a:pPr marL="0" lvl="0" indent="0">
              <a:buNone/>
            </a:pPr>
            <a:r>
              <a:rPr lang="en-GB" sz="3200" dirty="0"/>
              <a:t>She had more vigour than any woman I had ever known of that age. She could outrun teenagers half her years, and seemed to be always on the go. </a:t>
            </a:r>
            <a:r>
              <a:rPr lang="en-GB" sz="3200" b="1" dirty="0"/>
              <a:t>That’s what made it all the more shocking when the heart attack occurred, and her health was lost. </a:t>
            </a:r>
            <a:r>
              <a:rPr lang="en-GB" sz="3200" dirty="0"/>
              <a:t>From then she became the wizened, frail old woman she’d always hated.</a:t>
            </a:r>
          </a:p>
          <a:p>
            <a:pPr marL="0" lvl="0" indent="0">
              <a:buNone/>
            </a:pPr>
            <a:endParaRPr lang="en-GB" sz="3200" dirty="0"/>
          </a:p>
          <a:p>
            <a:r>
              <a:rPr lang="en-GB" sz="3200" dirty="0"/>
              <a:t>“her health”</a:t>
            </a:r>
          </a:p>
          <a:p>
            <a:r>
              <a:rPr lang="en-GB" sz="3200" dirty="0"/>
              <a:t>Links back to where it tells us that she was very fit and was a fast runner.</a:t>
            </a:r>
          </a:p>
          <a:p>
            <a:r>
              <a:rPr lang="en-GB" sz="3200" dirty="0"/>
              <a:t>“health was lost”/”when the heart attack occurred”</a:t>
            </a:r>
          </a:p>
          <a:p>
            <a:r>
              <a:rPr lang="en-GB" sz="3200" dirty="0"/>
              <a:t>Links forward to a description of how weak she was after the heart attack.</a:t>
            </a:r>
          </a:p>
          <a:p>
            <a:endParaRPr lang="en-GB" sz="3200" dirty="0"/>
          </a:p>
        </p:txBody>
      </p:sp>
      <p:sp>
        <p:nvSpPr>
          <p:cNvPr id="2" name="TextBox 1"/>
          <p:cNvSpPr txBox="1"/>
          <p:nvPr/>
        </p:nvSpPr>
        <p:spPr>
          <a:xfrm>
            <a:off x="70338" y="0"/>
            <a:ext cx="3905215" cy="707886"/>
          </a:xfrm>
          <a:prstGeom prst="rect">
            <a:avLst/>
          </a:prstGeom>
          <a:noFill/>
        </p:spPr>
        <p:txBody>
          <a:bodyPr wrap="square" rtlCol="0">
            <a:spAutoFit/>
          </a:bodyPr>
          <a:lstStyle/>
          <a:p>
            <a:r>
              <a:rPr lang="en-GB" sz="4000" b="1" dirty="0">
                <a:solidFill>
                  <a:srgbClr val="00B050"/>
                </a:solidFill>
              </a:rPr>
              <a:t>Answer</a:t>
            </a:r>
          </a:p>
        </p:txBody>
      </p:sp>
    </p:spTree>
    <p:extLst>
      <p:ext uri="{BB962C8B-B14F-4D97-AF65-F5344CB8AC3E}">
        <p14:creationId xmlns:p14="http://schemas.microsoft.com/office/powerpoint/2010/main" val="3891752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38" y="0"/>
            <a:ext cx="3905215" cy="707886"/>
          </a:xfrm>
          <a:prstGeom prst="rect">
            <a:avLst/>
          </a:prstGeom>
          <a:noFill/>
        </p:spPr>
        <p:txBody>
          <a:bodyPr wrap="square" rtlCol="0">
            <a:spAutoFit/>
          </a:bodyPr>
          <a:lstStyle/>
          <a:p>
            <a:r>
              <a:rPr lang="en-GB" sz="4000" b="1">
                <a:solidFill>
                  <a:srgbClr val="FF0000"/>
                </a:solidFill>
              </a:rPr>
              <a:t>Question</a:t>
            </a:r>
            <a:endParaRPr lang="en-GB" sz="4000" b="1" dirty="0">
              <a:solidFill>
                <a:srgbClr val="FF0000"/>
              </a:solidFill>
            </a:endParaRPr>
          </a:p>
        </p:txBody>
      </p:sp>
      <p:pic>
        <p:nvPicPr>
          <p:cNvPr id="4" name="Picture 4" descr="Image result for witche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6270" y="0"/>
            <a:ext cx="4600998" cy="678452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70338" y="690130"/>
            <a:ext cx="8892792" cy="5710670"/>
          </a:xfrm>
        </p:spPr>
        <p:txBody>
          <a:bodyPr>
            <a:normAutofit fontScale="92500" lnSpcReduction="10000"/>
          </a:bodyPr>
          <a:lstStyle/>
          <a:p>
            <a:pPr marL="0" indent="0">
              <a:buNone/>
            </a:pPr>
            <a:r>
              <a:rPr lang="en-GB" sz="2800" dirty="0"/>
              <a:t>The three witches in Macbeth, prancing cackling round their cauldron, provide the accepted clichés of witch behaviour and taste. Alas the Macbeth witches have merely served to reinforce prejudice, rather than cast illumination.</a:t>
            </a:r>
          </a:p>
          <a:p>
            <a:pPr marL="0" indent="0">
              <a:buNone/>
            </a:pPr>
            <a:r>
              <a:rPr lang="en-GB" sz="2800" dirty="0"/>
              <a:t>So does the witch deserve her poor image?</a:t>
            </a:r>
          </a:p>
          <a:p>
            <a:pPr marL="0" indent="0">
              <a:buNone/>
            </a:pPr>
            <a:r>
              <a:rPr lang="en-GB" sz="2800" dirty="0"/>
              <a:t>It is probable that the Wiccan creed goes back to the dawn of religious belief, when cave dwellers peered out and saw wonder in the rhythm of the changing seasons. Early witchcraft was probably no more than a primitive attempt to make sense of the unknown.</a:t>
            </a:r>
          </a:p>
          <a:p>
            <a:pPr marL="960120" lvl="2" indent="0">
              <a:buNone/>
              <a:tabLst>
                <a:tab pos="534988" algn="l"/>
              </a:tabLst>
            </a:pPr>
            <a:endParaRPr lang="en-GB" sz="4400" i="1" dirty="0"/>
          </a:p>
          <a:p>
            <a:pPr marL="0" indent="0">
              <a:buNone/>
            </a:pPr>
            <a:r>
              <a:rPr lang="en-GB" sz="2800" b="1" dirty="0">
                <a:solidFill>
                  <a:schemeClr val="accent1"/>
                </a:solidFill>
              </a:rPr>
              <a:t>Q. </a:t>
            </a:r>
            <a:r>
              <a:rPr lang="en-GB" sz="2800" dirty="0"/>
              <a:t>	</a:t>
            </a:r>
            <a:r>
              <a:rPr lang="en-GB" sz="2800" b="1" dirty="0"/>
              <a:t>Explain how the one-sentence paragraph, “So does 	the witch deserve her poor image?”, works well as a 	link at this point in the passage. (2)</a:t>
            </a:r>
          </a:p>
        </p:txBody>
      </p:sp>
    </p:spTree>
    <p:extLst>
      <p:ext uri="{BB962C8B-B14F-4D97-AF65-F5344CB8AC3E}">
        <p14:creationId xmlns:p14="http://schemas.microsoft.com/office/powerpoint/2010/main" val="2140138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38" y="0"/>
            <a:ext cx="3905215" cy="707886"/>
          </a:xfrm>
          <a:prstGeom prst="rect">
            <a:avLst/>
          </a:prstGeom>
          <a:noFill/>
        </p:spPr>
        <p:txBody>
          <a:bodyPr wrap="square" rtlCol="0">
            <a:spAutoFit/>
          </a:bodyPr>
          <a:lstStyle/>
          <a:p>
            <a:r>
              <a:rPr lang="en-GB" sz="4000" b="1" dirty="0">
                <a:solidFill>
                  <a:srgbClr val="00B050"/>
                </a:solidFill>
              </a:rPr>
              <a:t>Answer</a:t>
            </a:r>
          </a:p>
        </p:txBody>
      </p:sp>
      <p:pic>
        <p:nvPicPr>
          <p:cNvPr id="4" name="Picture 4" descr="Image result for witches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6270" y="0"/>
            <a:ext cx="4600998" cy="678452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70338" y="690130"/>
            <a:ext cx="8892792" cy="5710670"/>
          </a:xfrm>
        </p:spPr>
        <p:txBody>
          <a:bodyPr>
            <a:normAutofit/>
          </a:bodyPr>
          <a:lstStyle/>
          <a:p>
            <a:pPr marL="0" indent="0">
              <a:buNone/>
            </a:pPr>
            <a:r>
              <a:rPr lang="en-GB" dirty="0">
                <a:highlight>
                  <a:srgbClr val="00FF00"/>
                </a:highlight>
              </a:rPr>
              <a:t>The three witches in Macbeth, prancing cackling round their cauldron, provide the accepted clichés of witch behaviour and taste. Alas the Macbeth witches have merely served to reinforce prejudice, rather than cast illumination.</a:t>
            </a:r>
          </a:p>
          <a:p>
            <a:pPr marL="0" indent="0">
              <a:buNone/>
            </a:pPr>
            <a:r>
              <a:rPr lang="en-GB" dirty="0">
                <a:highlight>
                  <a:srgbClr val="FFFF00"/>
                </a:highlight>
              </a:rPr>
              <a:t>So does the witch deserve </a:t>
            </a:r>
            <a:r>
              <a:rPr lang="en-GB" dirty="0"/>
              <a:t>her </a:t>
            </a:r>
            <a:r>
              <a:rPr lang="en-GB" dirty="0">
                <a:highlight>
                  <a:srgbClr val="00FFFF"/>
                </a:highlight>
              </a:rPr>
              <a:t>poor image</a:t>
            </a:r>
            <a:r>
              <a:rPr lang="en-GB" dirty="0"/>
              <a:t>?</a:t>
            </a:r>
          </a:p>
          <a:p>
            <a:pPr marL="0" indent="0">
              <a:buNone/>
            </a:pPr>
            <a:r>
              <a:rPr lang="en-GB" dirty="0">
                <a:highlight>
                  <a:srgbClr val="00FF00"/>
                </a:highlight>
              </a:rPr>
              <a:t>It is probable that the Wiccan creed goes back to the dawn of religious belief, when cave dwellers peered out and saw wonder in the rhythm of the changing seasons. Early witchcraft was probably no more than a primitive attempt to make sense of the unknown.</a:t>
            </a:r>
            <a:endParaRPr lang="en-GB" sz="3600" i="1" dirty="0">
              <a:highlight>
                <a:srgbClr val="00FF00"/>
              </a:highlight>
            </a:endParaRPr>
          </a:p>
          <a:p>
            <a:pPr marL="0" indent="0">
              <a:buNone/>
            </a:pPr>
            <a:endParaRPr lang="en-GB" sz="3600" i="1" dirty="0">
              <a:highlight>
                <a:srgbClr val="00FF00"/>
              </a:highlight>
            </a:endParaRPr>
          </a:p>
          <a:p>
            <a:r>
              <a:rPr lang="en-GB" b="1" i="1" dirty="0"/>
              <a:t>‘</a:t>
            </a:r>
            <a:r>
              <a:rPr lang="en-GB" b="1" i="1" dirty="0">
                <a:highlight>
                  <a:srgbClr val="00FFFF"/>
                </a:highlight>
              </a:rPr>
              <a:t>poor image’ links back </a:t>
            </a:r>
            <a:r>
              <a:rPr lang="en-GB" b="1" i="1" dirty="0"/>
              <a:t>to paragraph 1 </a:t>
            </a:r>
            <a:r>
              <a:rPr lang="en-GB" b="1" i="1" dirty="0">
                <a:highlight>
                  <a:srgbClr val="00FF00"/>
                </a:highlight>
              </a:rPr>
              <a:t>which discusses the stereotypical image of witches, epitomised in Macbeth </a:t>
            </a:r>
            <a:r>
              <a:rPr lang="en-GB" b="1" i="1" dirty="0"/>
              <a:t>(1) </a:t>
            </a:r>
            <a:endParaRPr lang="en-GB" dirty="0"/>
          </a:p>
          <a:p>
            <a:r>
              <a:rPr lang="en-GB" b="1" i="1" dirty="0"/>
              <a:t>‘</a:t>
            </a:r>
            <a:r>
              <a:rPr lang="en-GB" b="1" i="1" dirty="0">
                <a:highlight>
                  <a:srgbClr val="FFFF00"/>
                </a:highlight>
              </a:rPr>
              <a:t>So does the witch deserve..’ links forward </a:t>
            </a:r>
            <a:r>
              <a:rPr lang="en-GB" b="1" i="1" dirty="0"/>
              <a:t>to discussion of whether the stereotypical perception of witches is justified (1)</a:t>
            </a:r>
            <a:endParaRPr lang="en-GB" dirty="0"/>
          </a:p>
          <a:p>
            <a:r>
              <a:rPr lang="en-GB" b="1" i="1" dirty="0"/>
              <a:t>The writer poses a question which he goes on to answer in the next paragraph (1)</a:t>
            </a:r>
            <a:endParaRPr lang="en-GB" dirty="0"/>
          </a:p>
        </p:txBody>
      </p:sp>
    </p:spTree>
    <p:extLst>
      <p:ext uri="{BB962C8B-B14F-4D97-AF65-F5344CB8AC3E}">
        <p14:creationId xmlns:p14="http://schemas.microsoft.com/office/powerpoint/2010/main" val="2863219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69977" y="1009208"/>
            <a:ext cx="7975600" cy="5122333"/>
          </a:xfrm>
          <a:prstGeom prst="roundRect">
            <a:avLst/>
          </a:prstGeom>
          <a:solidFill>
            <a:schemeClr val="bg1"/>
          </a:solidFill>
          <a:ln w="7620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a:t>Success Criteria for answering a </a:t>
            </a:r>
            <a:r>
              <a:rPr lang="en-GB" b="1" dirty="0"/>
              <a:t>Link</a:t>
            </a:r>
            <a:r>
              <a:rPr lang="en-GB" dirty="0"/>
              <a:t> Question</a:t>
            </a:r>
          </a:p>
        </p:txBody>
      </p:sp>
      <p:sp>
        <p:nvSpPr>
          <p:cNvPr id="3" name="Content Placeholder 2"/>
          <p:cNvSpPr>
            <a:spLocks noGrp="1"/>
          </p:cNvSpPr>
          <p:nvPr>
            <p:ph idx="1"/>
          </p:nvPr>
        </p:nvSpPr>
        <p:spPr>
          <a:xfrm>
            <a:off x="4220250" y="934367"/>
            <a:ext cx="7315200" cy="5684474"/>
          </a:xfrm>
        </p:spPr>
        <p:txBody>
          <a:bodyPr>
            <a:normAutofit/>
          </a:bodyPr>
          <a:lstStyle/>
          <a:p>
            <a:pPr marL="0" indent="0">
              <a:buNone/>
            </a:pPr>
            <a:r>
              <a:rPr lang="en-GB" sz="2400" dirty="0"/>
              <a:t>A link question will ask you to show how a sentence (or sentences) provides a link between two ideas. </a:t>
            </a:r>
          </a:p>
          <a:p>
            <a:pPr marL="0" indent="0">
              <a:buNone/>
            </a:pPr>
            <a:endParaRPr lang="en-GB" sz="2400" dirty="0"/>
          </a:p>
          <a:p>
            <a:pPr marL="0" indent="0">
              <a:buNone/>
            </a:pPr>
            <a:r>
              <a:rPr lang="en-GB" sz="2800" b="1" u="sng" dirty="0">
                <a:solidFill>
                  <a:schemeClr val="tx1"/>
                </a:solidFill>
              </a:rPr>
              <a:t>Link Question Formula</a:t>
            </a:r>
          </a:p>
          <a:p>
            <a:pPr marL="0" indent="0">
              <a:buNone/>
            </a:pPr>
            <a:r>
              <a:rPr lang="en-GB" sz="2400" dirty="0"/>
              <a:t>You should answer this in four stages:</a:t>
            </a:r>
          </a:p>
          <a:p>
            <a:r>
              <a:rPr lang="en-GB" sz="2400" b="1" dirty="0"/>
              <a:t>QUOTE the words which link backwards</a:t>
            </a:r>
          </a:p>
          <a:p>
            <a:r>
              <a:rPr lang="en-GB" sz="2400" b="1" dirty="0"/>
              <a:t>EXPLAIN what they link back to (Own Words)</a:t>
            </a:r>
          </a:p>
          <a:p>
            <a:r>
              <a:rPr lang="en-GB" sz="2400" b="1" dirty="0"/>
              <a:t>QUOTE the words that link forwards</a:t>
            </a:r>
          </a:p>
          <a:p>
            <a:r>
              <a:rPr lang="en-GB" sz="2400" b="1" dirty="0"/>
              <a:t>EXPLAIN what they link forwards to (Own Words)</a:t>
            </a:r>
          </a:p>
          <a:p>
            <a:endParaRPr lang="en-GB" sz="2800" dirty="0"/>
          </a:p>
        </p:txBody>
      </p:sp>
      <p:sp>
        <p:nvSpPr>
          <p:cNvPr id="5" name="TextBox 4"/>
          <p:cNvSpPr txBox="1"/>
          <p:nvPr/>
        </p:nvSpPr>
        <p:spPr>
          <a:xfrm>
            <a:off x="6395102" y="411147"/>
            <a:ext cx="2568332" cy="523220"/>
          </a:xfrm>
          <a:prstGeom prst="rect">
            <a:avLst/>
          </a:prstGeom>
          <a:noFill/>
        </p:spPr>
        <p:txBody>
          <a:bodyPr wrap="none" rtlCol="0">
            <a:spAutoFit/>
          </a:bodyPr>
          <a:lstStyle/>
          <a:p>
            <a:r>
              <a:rPr lang="en-GB" sz="2800" b="1" dirty="0">
                <a:solidFill>
                  <a:srgbClr val="FF0000"/>
                </a:solidFill>
              </a:rPr>
              <a:t>Copy this down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3434" y="269580"/>
            <a:ext cx="567998" cy="56799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92" y="1195977"/>
            <a:ext cx="3154336" cy="995734"/>
          </a:xfrm>
          <a:prstGeom prst="rect">
            <a:avLst/>
          </a:prstGeom>
        </p:spPr>
      </p:pic>
    </p:spTree>
    <p:extLst>
      <p:ext uri="{BB962C8B-B14F-4D97-AF65-F5344CB8AC3E}">
        <p14:creationId xmlns:p14="http://schemas.microsoft.com/office/powerpoint/2010/main" val="3517609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38" y="0"/>
            <a:ext cx="3905215" cy="707886"/>
          </a:xfrm>
          <a:prstGeom prst="rect">
            <a:avLst/>
          </a:prstGeom>
          <a:noFill/>
        </p:spPr>
        <p:txBody>
          <a:bodyPr wrap="square" rtlCol="0">
            <a:spAutoFit/>
          </a:bodyPr>
          <a:lstStyle/>
          <a:p>
            <a:r>
              <a:rPr lang="en-GB" sz="4000" b="1">
                <a:solidFill>
                  <a:srgbClr val="FF0000"/>
                </a:solidFill>
              </a:rPr>
              <a:t>Question</a:t>
            </a:r>
            <a:endParaRPr lang="en-GB" sz="4000" b="1" dirty="0">
              <a:solidFill>
                <a:srgbClr val="FF0000"/>
              </a:solidFill>
            </a:endParaRPr>
          </a:p>
        </p:txBody>
      </p:sp>
      <p:sp>
        <p:nvSpPr>
          <p:cNvPr id="8" name="Rectangle 4"/>
          <p:cNvSpPr>
            <a:spLocks noChangeArrowheads="1"/>
          </p:cNvSpPr>
          <p:nvPr/>
        </p:nvSpPr>
        <p:spPr bwMode="auto">
          <a:xfrm>
            <a:off x="70338" y="626363"/>
            <a:ext cx="11927698"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3200" i="1" dirty="0">
                <a:latin typeface="+mj-lt"/>
                <a:ea typeface="Times New Roman" panose="02020603050405020304" pitchFamily="18" charset="0"/>
              </a:rPr>
              <a:t>I</a:t>
            </a:r>
            <a:r>
              <a:rPr kumimoji="0" lang="en-GB" altLang="en-US" sz="3200" i="1" u="none" strike="noStrike" cap="none" normalizeH="0" baseline="0" dirty="0">
                <a:ln>
                  <a:noFill/>
                </a:ln>
                <a:solidFill>
                  <a:schemeClr val="tx1"/>
                </a:solidFill>
                <a:effectLst/>
                <a:latin typeface="+mj-lt"/>
                <a:ea typeface="Times New Roman" panose="02020603050405020304" pitchFamily="18" charset="0"/>
              </a:rPr>
              <a:t>n Madras, as in other garrison towns in India, there were many orphan children of soldiers who had been killed, or died of disease, or had been unaware that they had a child. </a:t>
            </a:r>
            <a:r>
              <a:rPr kumimoji="0" lang="en-GB" altLang="en-US" sz="3200" i="1" strike="noStrike" cap="none" normalizeH="0" baseline="0" dirty="0">
                <a:ln>
                  <a:noFill/>
                </a:ln>
                <a:solidFill>
                  <a:schemeClr val="tx1"/>
                </a:solidFill>
                <a:effectLst/>
                <a:latin typeface="+mj-lt"/>
                <a:ea typeface="Times New Roman" panose="02020603050405020304" pitchFamily="18" charset="0"/>
              </a:rPr>
              <a:t>These children faced an unenviable future</a:t>
            </a:r>
            <a:r>
              <a:rPr kumimoji="0" lang="en-GB" altLang="en-US" sz="3200" i="1" u="none" strike="noStrike" cap="none" normalizeH="0" baseline="0" dirty="0">
                <a:ln>
                  <a:noFill/>
                </a:ln>
                <a:solidFill>
                  <a:schemeClr val="tx1"/>
                </a:solidFill>
                <a:effectLst/>
                <a:latin typeface="+mj-lt"/>
                <a:ea typeface="Times New Roman" panose="02020603050405020304" pitchFamily="18" charset="0"/>
              </a:rPr>
              <a:t>. In the Hindi community of their mothers they were unacceptable and in the European community they were equally unacceptable because of their native upbringing.</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3200" dirty="0">
              <a:latin typeface="+mj-lt"/>
            </a:endParaRPr>
          </a:p>
          <a:p>
            <a:pPr lvl="0" eaLnBrk="0" fontAlgn="base" hangingPunct="0">
              <a:spcBef>
                <a:spcPct val="0"/>
              </a:spcBef>
              <a:spcAft>
                <a:spcPct val="0"/>
              </a:spcAft>
            </a:pPr>
            <a:r>
              <a:rPr lang="en-GB" sz="3200" b="1" dirty="0">
                <a:solidFill>
                  <a:srgbClr val="0099CC"/>
                </a:solidFill>
                <a:latin typeface="+mj-lt"/>
              </a:rPr>
              <a:t>					Q.</a:t>
            </a:r>
            <a:r>
              <a:rPr lang="en-GB" sz="3200" b="1" dirty="0">
                <a:latin typeface="+mj-lt"/>
              </a:rPr>
              <a:t>	How does the sentence ‘These 							children faced an unenviable future’ 						act as a link?(2)</a:t>
            </a:r>
            <a:endParaRPr kumimoji="0" lang="en-GB" altLang="en-US" sz="3200" b="1" u="none" strike="noStrike" cap="none" normalizeH="0" baseline="0" dirty="0">
              <a:ln>
                <a:noFill/>
              </a:ln>
              <a:solidFill>
                <a:schemeClr val="tx1"/>
              </a:solidFill>
              <a:effectLst/>
              <a:latin typeface="+mj-lt"/>
            </a:endParaRPr>
          </a:p>
        </p:txBody>
      </p:sp>
      <p:pic>
        <p:nvPicPr>
          <p:cNvPr id="12296" name="Picture 8" descr="Image result for india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73" y="3646900"/>
            <a:ext cx="3493943" cy="321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68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338" y="0"/>
            <a:ext cx="3905215" cy="707886"/>
          </a:xfrm>
          <a:prstGeom prst="rect">
            <a:avLst/>
          </a:prstGeom>
          <a:noFill/>
        </p:spPr>
        <p:txBody>
          <a:bodyPr wrap="square" rtlCol="0">
            <a:spAutoFit/>
          </a:bodyPr>
          <a:lstStyle/>
          <a:p>
            <a:r>
              <a:rPr lang="en-GB" sz="4000" b="1" dirty="0">
                <a:solidFill>
                  <a:srgbClr val="00B050"/>
                </a:solidFill>
              </a:rPr>
              <a:t>Answer</a:t>
            </a:r>
          </a:p>
        </p:txBody>
      </p:sp>
      <p:sp>
        <p:nvSpPr>
          <p:cNvPr id="8" name="Rectangle 4"/>
          <p:cNvSpPr>
            <a:spLocks noChangeArrowheads="1"/>
          </p:cNvSpPr>
          <p:nvPr/>
        </p:nvSpPr>
        <p:spPr bwMode="auto">
          <a:xfrm>
            <a:off x="264302" y="774116"/>
            <a:ext cx="1192769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en-US" sz="2800" i="1" dirty="0">
                <a:latin typeface="+mj-lt"/>
                <a:ea typeface="Times New Roman" panose="02020603050405020304" pitchFamily="18" charset="0"/>
              </a:rPr>
              <a:t>I</a:t>
            </a:r>
            <a:r>
              <a:rPr kumimoji="0" lang="en-GB" altLang="en-US" sz="2800" i="1" u="none" strike="noStrike" cap="none" normalizeH="0" baseline="0" dirty="0">
                <a:ln>
                  <a:noFill/>
                </a:ln>
                <a:solidFill>
                  <a:schemeClr val="tx1"/>
                </a:solidFill>
                <a:effectLst/>
                <a:latin typeface="+mj-lt"/>
                <a:ea typeface="Times New Roman" panose="02020603050405020304" pitchFamily="18" charset="0"/>
              </a:rPr>
              <a:t>n Madras, as in other garrison towns in India, there were many orphan children of soldiers who had been killed, or died of disease, or had been unaware that they had a child. </a:t>
            </a:r>
            <a:r>
              <a:rPr kumimoji="0" lang="en-GB" altLang="en-US" sz="2800" i="1" strike="noStrike" cap="none" normalizeH="0" baseline="0" dirty="0">
                <a:ln>
                  <a:noFill/>
                </a:ln>
                <a:solidFill>
                  <a:schemeClr val="tx1"/>
                </a:solidFill>
                <a:effectLst/>
                <a:latin typeface="+mj-lt"/>
                <a:ea typeface="Times New Roman" panose="02020603050405020304" pitchFamily="18" charset="0"/>
              </a:rPr>
              <a:t>These children faced an unenviable future</a:t>
            </a:r>
            <a:r>
              <a:rPr kumimoji="0" lang="en-GB" altLang="en-US" sz="2800" i="1" u="none" strike="noStrike" cap="none" normalizeH="0" baseline="0" dirty="0">
                <a:ln>
                  <a:noFill/>
                </a:ln>
                <a:solidFill>
                  <a:schemeClr val="tx1"/>
                </a:solidFill>
                <a:effectLst/>
                <a:latin typeface="+mj-lt"/>
                <a:ea typeface="Times New Roman" panose="02020603050405020304" pitchFamily="18" charset="0"/>
              </a:rPr>
              <a:t>. In the Hindi community of their mothers they were unacceptable and in the European community they were equally unacceptable because of their native upbringing</a:t>
            </a:r>
          </a:p>
          <a:p>
            <a:pPr marL="4114800" lvl="8" indent="-457200" eaLnBrk="0" fontAlgn="base" hangingPunct="0">
              <a:spcBef>
                <a:spcPct val="0"/>
              </a:spcBef>
              <a:spcAft>
                <a:spcPct val="0"/>
              </a:spcAft>
              <a:buFont typeface="Arial" panose="020B0604020202020204" pitchFamily="34" charset="0"/>
              <a:buChar char="•"/>
            </a:pPr>
            <a:endParaRPr lang="en-GB" altLang="en-US" sz="2800" dirty="0">
              <a:latin typeface="+mj-lt"/>
            </a:endParaRPr>
          </a:p>
          <a:p>
            <a:pPr marL="4000500" lvl="8" indent="-342900">
              <a:buFont typeface="Arial" panose="020B0604020202020204" pitchFamily="34" charset="0"/>
              <a:buChar char="•"/>
            </a:pPr>
            <a:r>
              <a:rPr lang="en-GB" sz="2800" dirty="0">
                <a:latin typeface="+mj-lt"/>
              </a:rPr>
              <a:t>‘these children’ links back to the orphans mentioned at the start of the paragraph (1) </a:t>
            </a:r>
          </a:p>
          <a:p>
            <a:pPr marL="4000500" lvl="8" indent="-342900">
              <a:buFont typeface="Arial" panose="020B0604020202020204" pitchFamily="34" charset="0"/>
              <a:buChar char="•"/>
            </a:pPr>
            <a:r>
              <a:rPr lang="en-GB" sz="2800" dirty="0">
                <a:latin typeface="+mj-lt"/>
              </a:rPr>
              <a:t>‘unenviable future’ links forward to the idea that the children would be rejected by </a:t>
            </a:r>
            <a:r>
              <a:rPr lang="en-GB" sz="2800" dirty="0" smtClean="0">
                <a:latin typeface="+mj-lt"/>
              </a:rPr>
              <a:t>both parents</a:t>
            </a:r>
            <a:r>
              <a:rPr lang="en-GB" sz="2800" dirty="0">
                <a:latin typeface="+mj-lt"/>
              </a:rPr>
              <a:t>’ communities  (1)</a:t>
            </a:r>
          </a:p>
        </p:txBody>
      </p:sp>
      <p:pic>
        <p:nvPicPr>
          <p:cNvPr id="12296" name="Picture 8" descr="Image result for india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147" y="3646900"/>
            <a:ext cx="3493943" cy="321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41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GB" sz="5400" b="1" dirty="0"/>
              <a:t>Example</a:t>
            </a:r>
          </a:p>
        </p:txBody>
      </p:sp>
      <p:sp>
        <p:nvSpPr>
          <p:cNvPr id="5" name="Content Placeholder 2"/>
          <p:cNvSpPr txBox="1">
            <a:spLocks/>
          </p:cNvSpPr>
          <p:nvPr/>
        </p:nvSpPr>
        <p:spPr>
          <a:xfrm>
            <a:off x="3528291" y="1570182"/>
            <a:ext cx="8118764" cy="389774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3200" u="sng" dirty="0"/>
              <a:t>The car is equally as impressive inside. </a:t>
            </a:r>
            <a:r>
              <a:rPr lang="en-GB" sz="3200" dirty="0"/>
              <a:t>Black leather seats, heated in the winter, set off the sleek design. The CD player is a work of art, sunk into the smooth dashboard…</a:t>
            </a:r>
            <a:endParaRPr lang="en-GB" sz="3200" u="sng" dirty="0">
              <a:latin typeface="Arial" panose="020B0604020202020204" pitchFamily="34" charset="0"/>
              <a:ea typeface="Times New Roman" panose="02020603050405020304" pitchFamily="18" charset="0"/>
              <a:cs typeface="Arial" panose="020B0604020202020204" pitchFamily="34" charset="0"/>
            </a:endParaRPr>
          </a:p>
          <a:p>
            <a:pPr marL="0" indent="0">
              <a:buFont typeface="Wingdings 2" pitchFamily="18" charset="2"/>
              <a:buNone/>
            </a:pPr>
            <a:endParaRPr lang="en-GB" sz="3200" dirty="0"/>
          </a:p>
          <a:p>
            <a:pPr marL="0" indent="0">
              <a:buFont typeface="Wingdings 2" pitchFamily="18" charset="2"/>
              <a:buNone/>
            </a:pPr>
            <a:r>
              <a:rPr lang="en-GB" sz="3200" b="1" dirty="0"/>
              <a:t>Q. 	How does ‘The car is equally impressive 	inside” act as a link? (2)</a:t>
            </a:r>
          </a:p>
          <a:p>
            <a:pPr marL="0" indent="0">
              <a:buFont typeface="Wingdings 2" pitchFamily="18" charset="2"/>
              <a:buNone/>
            </a:pPr>
            <a:endParaRPr lang="en-GB" sz="3200" dirty="0"/>
          </a:p>
          <a:p>
            <a:pPr marL="0" indent="0">
              <a:buFont typeface="Wingdings 2" pitchFamily="18" charset="2"/>
              <a:buNone/>
            </a:pPr>
            <a:endParaRPr lang="en-GB" sz="3200" dirty="0"/>
          </a:p>
          <a:p>
            <a:pPr marL="0" indent="0">
              <a:buFont typeface="Wingdings 2" pitchFamily="18" charset="2"/>
              <a:buNone/>
            </a:pPr>
            <a:endParaRPr lang="en-GB" sz="3200" dirty="0"/>
          </a:p>
          <a:p>
            <a:pPr marL="0" indent="0">
              <a:buFont typeface="Wingdings 2" pitchFamily="18" charset="2"/>
              <a:buNone/>
            </a:pP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492" y="1195977"/>
            <a:ext cx="3154336" cy="995734"/>
          </a:xfrm>
          <a:prstGeom prst="rect">
            <a:avLst/>
          </a:prstGeom>
        </p:spPr>
      </p:pic>
      <p:pic>
        <p:nvPicPr>
          <p:cNvPr id="11266" name="Picture 2" descr="Image result for fancy car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327" y="4350327"/>
            <a:ext cx="40640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099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GB" sz="5400" b="1" dirty="0"/>
              <a:t>Answer</a:t>
            </a:r>
          </a:p>
        </p:txBody>
      </p:sp>
      <p:sp>
        <p:nvSpPr>
          <p:cNvPr id="5" name="Content Placeholder 2"/>
          <p:cNvSpPr txBox="1">
            <a:spLocks/>
          </p:cNvSpPr>
          <p:nvPr/>
        </p:nvSpPr>
        <p:spPr>
          <a:xfrm>
            <a:off x="3750734" y="864107"/>
            <a:ext cx="8066127" cy="5225193"/>
          </a:xfrm>
          <a:prstGeom prst="rect">
            <a:avLst/>
          </a:prstGeom>
        </p:spPr>
        <p:txBody>
          <a:bodyPr vert="horz" lIns="91440" tIns="45720" rIns="91440" bIns="45720" rtlCol="0" anchor="ctr">
            <a:normAutofit fontScale="850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endParaRPr lang="en-GB" sz="3300" dirty="0"/>
          </a:p>
          <a:p>
            <a:r>
              <a:rPr lang="en-GB" sz="3300" u="sng" dirty="0"/>
              <a:t>The car is equally as impressive inside. </a:t>
            </a:r>
            <a:r>
              <a:rPr lang="en-GB" sz="3300" dirty="0"/>
              <a:t>Black leather seats, heated in the winter, set off the sleek design. The CD player is a work of art, sunk into the smooth dashboard…</a:t>
            </a:r>
            <a:endParaRPr lang="en-GB" sz="3300" u="sng" dirty="0">
              <a:latin typeface="Arial" panose="020B0604020202020204" pitchFamily="34" charset="0"/>
              <a:cs typeface="Arial" panose="020B0604020202020204" pitchFamily="34" charset="0"/>
            </a:endParaRPr>
          </a:p>
          <a:p>
            <a:endParaRPr lang="en-GB" sz="3300" dirty="0"/>
          </a:p>
          <a:p>
            <a:r>
              <a:rPr lang="en-GB" sz="3400" dirty="0"/>
              <a:t>“equally as impressive” </a:t>
            </a:r>
            <a:r>
              <a:rPr lang="en-GB" sz="3400" b="1" dirty="0">
                <a:solidFill>
                  <a:srgbClr val="00B050"/>
                </a:solidFill>
              </a:rPr>
              <a:t>QUOTE</a:t>
            </a:r>
          </a:p>
          <a:p>
            <a:r>
              <a:rPr lang="en-GB" sz="3400" b="1" dirty="0"/>
              <a:t>links back </a:t>
            </a:r>
            <a:r>
              <a:rPr lang="en-GB" sz="3400" dirty="0"/>
              <a:t>and shows that the previous information must have dealt with the outside of the car. </a:t>
            </a:r>
            <a:r>
              <a:rPr lang="en-GB" sz="3400" b="1" dirty="0">
                <a:solidFill>
                  <a:srgbClr val="FF0000"/>
                </a:solidFill>
              </a:rPr>
              <a:t>OW</a:t>
            </a:r>
          </a:p>
          <a:p>
            <a:r>
              <a:rPr lang="en-GB" sz="3400" dirty="0"/>
              <a:t>“Inside” </a:t>
            </a:r>
            <a:r>
              <a:rPr lang="en-GB" sz="3400" b="1" dirty="0">
                <a:solidFill>
                  <a:srgbClr val="00B050"/>
                </a:solidFill>
              </a:rPr>
              <a:t>QUOTE</a:t>
            </a:r>
            <a:endParaRPr lang="en-GB" sz="3400" dirty="0"/>
          </a:p>
          <a:p>
            <a:r>
              <a:rPr lang="en-GB" sz="3400" b="1" dirty="0"/>
              <a:t>links forward </a:t>
            </a:r>
            <a:r>
              <a:rPr lang="en-GB" sz="3400" dirty="0"/>
              <a:t>to the description of the interior. </a:t>
            </a:r>
            <a:r>
              <a:rPr lang="en-GB" sz="3400" b="1" dirty="0">
                <a:solidFill>
                  <a:srgbClr val="FF0000"/>
                </a:solidFill>
              </a:rPr>
              <a:t>OW</a:t>
            </a:r>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492" y="1195977"/>
            <a:ext cx="3154336" cy="995734"/>
          </a:xfrm>
          <a:prstGeom prst="rect">
            <a:avLst/>
          </a:prstGeom>
        </p:spPr>
      </p:pic>
      <p:pic>
        <p:nvPicPr>
          <p:cNvPr id="7" name="Picture 2" descr="Image result for fancy car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0501" y="5651129"/>
            <a:ext cx="1899669" cy="1044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296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SHAKESPEAR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1603" y="762508"/>
            <a:ext cx="2407967" cy="22822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algn="ctr"/>
            <a:r>
              <a:rPr lang="en-GB" sz="5400" b="1" dirty="0"/>
              <a:t>Example</a:t>
            </a:r>
          </a:p>
        </p:txBody>
      </p:sp>
      <p:sp>
        <p:nvSpPr>
          <p:cNvPr id="3" name="Content Placeholder 2"/>
          <p:cNvSpPr>
            <a:spLocks noGrp="1"/>
          </p:cNvSpPr>
          <p:nvPr>
            <p:ph idx="1"/>
          </p:nvPr>
        </p:nvSpPr>
        <p:spPr>
          <a:xfrm>
            <a:off x="3490577" y="762508"/>
            <a:ext cx="6567823" cy="5333492"/>
          </a:xfrm>
        </p:spPr>
        <p:txBody>
          <a:bodyPr>
            <a:normAutofit/>
          </a:bodyPr>
          <a:lstStyle/>
          <a:p>
            <a:pPr marL="0" indent="0">
              <a:buNone/>
            </a:pPr>
            <a:r>
              <a:rPr lang="en-GB" sz="2400" b="1" i="1" dirty="0"/>
              <a:t>Show how the third sentence acts as a link in the argument.  </a:t>
            </a:r>
            <a:r>
              <a:rPr lang="en-GB" sz="2400" b="1" dirty="0"/>
              <a:t>(2 marks)</a:t>
            </a:r>
          </a:p>
          <a:p>
            <a:pPr marL="0" indent="0">
              <a:buNone/>
            </a:pPr>
            <a:endParaRPr lang="en-GB" sz="2400" dirty="0"/>
          </a:p>
          <a:p>
            <a:pPr marL="0" indent="0">
              <a:buNone/>
            </a:pPr>
            <a:r>
              <a:rPr lang="en-GB" sz="2400" b="1" u="sng" dirty="0"/>
              <a:t>Text:</a:t>
            </a:r>
            <a:r>
              <a:rPr lang="en-GB" sz="2400" dirty="0"/>
              <a:t>	</a:t>
            </a:r>
          </a:p>
          <a:p>
            <a:pPr marL="0" indent="0">
              <a:buNone/>
            </a:pPr>
            <a:r>
              <a:rPr lang="en-GB" sz="2400" dirty="0"/>
              <a:t>William Shakespeare is easily the best-known of our English writers.  Virtually every man in the street can name some of his plays and his characters, and many people can also recite lines of his poetry by heart.  </a:t>
            </a:r>
            <a:r>
              <a:rPr lang="en-GB" sz="2400" u="sng" dirty="0"/>
              <a:t>However, despite our familiarity with his work, we know relatively little of the man himself.</a:t>
            </a:r>
            <a:r>
              <a:rPr lang="en-GB" sz="2400" dirty="0"/>
              <a:t>  We do not know when or why he became an actor, we know nothing of his life in London, and almost nothing of his personal concerns.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92" y="1195977"/>
            <a:ext cx="3154336" cy="995734"/>
          </a:xfrm>
          <a:prstGeom prst="rect">
            <a:avLst/>
          </a:prstGeom>
        </p:spPr>
      </p:pic>
    </p:spTree>
    <p:extLst>
      <p:ext uri="{BB962C8B-B14F-4D97-AF65-F5344CB8AC3E}">
        <p14:creationId xmlns:p14="http://schemas.microsoft.com/office/powerpoint/2010/main" val="357605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croll: Vertical 5"/>
          <p:cNvSpPr/>
          <p:nvPr/>
        </p:nvSpPr>
        <p:spPr>
          <a:xfrm>
            <a:off x="3200401" y="954593"/>
            <a:ext cx="8586315" cy="5030155"/>
          </a:xfrm>
          <a:prstGeom prst="verticalScroll">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314035" y="1123837"/>
            <a:ext cx="2886365" cy="4601183"/>
          </a:xfrm>
        </p:spPr>
        <p:txBody>
          <a:bodyPr>
            <a:normAutofit/>
          </a:bodyPr>
          <a:lstStyle/>
          <a:p>
            <a:pPr algn="ctr"/>
            <a:r>
              <a:rPr lang="en-GB" sz="5400" b="1" dirty="0"/>
              <a:t>Answer</a:t>
            </a:r>
          </a:p>
        </p:txBody>
      </p:sp>
      <p:sp>
        <p:nvSpPr>
          <p:cNvPr id="3" name="Content Placeholder 2"/>
          <p:cNvSpPr>
            <a:spLocks noGrp="1"/>
          </p:cNvSpPr>
          <p:nvPr>
            <p:ph idx="1"/>
          </p:nvPr>
        </p:nvSpPr>
        <p:spPr>
          <a:xfrm>
            <a:off x="3869268" y="864108"/>
            <a:ext cx="7315200" cy="5120640"/>
          </a:xfrm>
        </p:spPr>
        <p:txBody>
          <a:bodyPr>
            <a:normAutofit/>
          </a:bodyPr>
          <a:lstStyle/>
          <a:p>
            <a:pPr lvl="0"/>
            <a:r>
              <a:rPr lang="en-GB" sz="2400" dirty="0"/>
              <a:t>The phrase “</a:t>
            </a:r>
            <a:r>
              <a:rPr lang="en-GB" sz="2400" dirty="0">
                <a:solidFill>
                  <a:srgbClr val="FF0000"/>
                </a:solidFill>
              </a:rPr>
              <a:t>our familiarity with his work</a:t>
            </a:r>
            <a:r>
              <a:rPr lang="en-GB" sz="2400" dirty="0"/>
              <a:t>” looks back </a:t>
            </a:r>
            <a:r>
              <a:rPr lang="en-GB" sz="2400" dirty="0">
                <a:solidFill>
                  <a:srgbClr val="FF0000"/>
                </a:solidFill>
              </a:rPr>
              <a:t>(QUOTE)</a:t>
            </a:r>
          </a:p>
          <a:p>
            <a:pPr lvl="0"/>
            <a:r>
              <a:rPr lang="en-GB" sz="2400" dirty="0"/>
              <a:t>at the topic of how widely known Shakespeare’s work is. </a:t>
            </a:r>
            <a:r>
              <a:rPr lang="en-GB" sz="2400" dirty="0">
                <a:solidFill>
                  <a:srgbClr val="00B050"/>
                </a:solidFill>
              </a:rPr>
              <a:t>(Explain using your OWN WORDS)</a:t>
            </a:r>
          </a:p>
          <a:p>
            <a:pPr lvl="0"/>
            <a:r>
              <a:rPr lang="en-GB" sz="2400" dirty="0"/>
              <a:t>The second part of the sentence “</a:t>
            </a:r>
            <a:r>
              <a:rPr lang="en-GB" sz="2400" dirty="0">
                <a:solidFill>
                  <a:srgbClr val="FF0000"/>
                </a:solidFill>
              </a:rPr>
              <a:t>we know relatively little of the man himself</a:t>
            </a:r>
            <a:r>
              <a:rPr lang="en-GB" sz="2400" dirty="0"/>
              <a:t>” looks forward </a:t>
            </a:r>
            <a:r>
              <a:rPr lang="en-GB" sz="2400" dirty="0">
                <a:solidFill>
                  <a:srgbClr val="FF0000"/>
                </a:solidFill>
              </a:rPr>
              <a:t>(Quote)</a:t>
            </a:r>
          </a:p>
          <a:p>
            <a:pPr lvl="0"/>
            <a:r>
              <a:rPr lang="en-GB" sz="2400" dirty="0"/>
              <a:t>where it lists the things that are not known about Shakespeare. </a:t>
            </a:r>
            <a:r>
              <a:rPr lang="en-GB" sz="2400" dirty="0">
                <a:solidFill>
                  <a:srgbClr val="00B050"/>
                </a:solidFill>
              </a:rPr>
              <a:t>(Explain in OWN WORDS)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492" y="1195977"/>
            <a:ext cx="3154336" cy="995734"/>
          </a:xfrm>
          <a:prstGeom prst="rect">
            <a:avLst/>
          </a:prstGeom>
        </p:spPr>
      </p:pic>
      <p:pic>
        <p:nvPicPr>
          <p:cNvPr id="5" name="Picture 2" descr="Image result for SHAKESPEARE clipar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857" b="89532" l="5222" r="99478">
                        <a14:foregroundMark x1="14621" y1="35262" x2="14621" y2="35262"/>
                        <a14:foregroundMark x1="5483" y1="39394" x2="5483" y2="39394"/>
                        <a14:foregroundMark x1="9138" y1="53994" x2="9138" y2="53994"/>
                        <a14:foregroundMark x1="21932" y1="67769" x2="21932" y2="67769"/>
                        <a14:foregroundMark x1="11227" y1="74656" x2="11227" y2="74656"/>
                        <a14:foregroundMark x1="18538" y1="44904" x2="18538" y2="44904"/>
                        <a14:foregroundMark x1="24543" y1="66116" x2="24543" y2="66116"/>
                        <a14:foregroundMark x1="36554" y1="79339" x2="36554" y2="79339"/>
                        <a14:foregroundMark x1="26893" y1="86777" x2="26893" y2="86777"/>
                        <a14:foregroundMark x1="68930" y1="79339" x2="68930" y2="79339"/>
                        <a14:foregroundMark x1="62924" y1="73278" x2="61358" y2="73278"/>
                        <a14:foregroundMark x1="61880" y1="66116" x2="61880" y2="66116"/>
                        <a14:foregroundMark x1="76240" y1="63636" x2="76240" y2="63636"/>
                        <a14:foregroundMark x1="91384" y1="59504" x2="91384" y2="59504"/>
                        <a14:foregroundMark x1="95822" y1="61708" x2="95822" y2="61708"/>
                        <a14:foregroundMark x1="22977" y1="35813" x2="22977" y2="35813"/>
                        <a14:foregroundMark x1="61358" y1="24242" x2="61358" y2="24242"/>
                        <a14:foregroundMark x1="44909" y1="24793" x2="44909" y2="24793"/>
                        <a14:foregroundMark x1="47520" y1="23140" x2="47520" y2="23140"/>
                        <a14:foregroundMark x1="48825" y1="28375" x2="48825" y2="28375"/>
                        <a14:foregroundMark x1="44909" y1="28375" x2="44909" y2="28375"/>
                        <a14:foregroundMark x1="44125" y1="28099" x2="43081" y2="27273"/>
                        <a14:foregroundMark x1="42559" y1="26722" x2="42559" y2="26722"/>
                        <a14:foregroundMark x1="44386" y1="25895" x2="50653" y2="25895"/>
                        <a14:foregroundMark x1="64752" y1="22865" x2="64752" y2="22865"/>
                        <a14:foregroundMark x1="64752" y1="22865" x2="64752" y2="22865"/>
                        <a14:foregroundMark x1="65535" y1="22865" x2="60313" y2="22039"/>
                        <a14:foregroundMark x1="56136" y1="21212" x2="56136" y2="21212"/>
                        <a14:foregroundMark x1="55614" y1="21488" x2="62924" y2="22314"/>
                        <a14:foregroundMark x1="62402" y1="22314" x2="62402" y2="22314"/>
                        <a14:foregroundMark x1="57180" y1="45455" x2="57441" y2="47107"/>
                        <a14:foregroundMark x1="57441" y1="47934" x2="58747" y2="50138"/>
                        <a14:foregroundMark x1="59008" y1="50138" x2="60313" y2="50138"/>
                        <a14:foregroundMark x1="60574" y1="50138" x2="67624" y2="47934"/>
                        <a14:foregroundMark x1="67624" y1="47934" x2="67624" y2="47934"/>
                        <a14:foregroundMark x1="13316" y1="46281" x2="13316" y2="46281"/>
                        <a14:foregroundMark x1="18016" y1="34160" x2="18016" y2="34160"/>
                        <a14:foregroundMark x1="18016" y1="34160" x2="18016" y2="34160"/>
                        <a14:foregroundMark x1="19843" y1="61708" x2="19843" y2="61708"/>
                        <a14:foregroundMark x1="50653" y1="5785" x2="50653" y2="5785"/>
                        <a14:foregroundMark x1="62141" y1="4132" x2="62141" y2="4132"/>
                        <a14:foregroundMark x1="89034" y1="60055" x2="89034" y2="60055"/>
                        <a14:foregroundMark x1="96606" y1="61708" x2="96606" y2="61708"/>
                        <a14:foregroundMark x1="97911" y1="61157" x2="97911" y2="61157"/>
                        <a14:foregroundMark x1="99478" y1="36364" x2="99478" y2="36364"/>
                        <a14:foregroundMark x1="54569" y1="68871" x2="54569" y2="68595"/>
                        <a14:foregroundMark x1="53786" y1="65289" x2="53786" y2="65289"/>
                        <a14:foregroundMark x1="53264" y1="66116" x2="49869" y2="69697"/>
                        <a14:foregroundMark x1="48825" y1="73278" x2="48825" y2="73278"/>
                        <a14:foregroundMark x1="48825" y1="74105" x2="48825" y2="74105"/>
                      </a14:backgroundRemoval>
                    </a14:imgEffect>
                  </a14:imgLayer>
                </a14:imgProps>
              </a:ext>
              <a:ext uri="{28A0092B-C50C-407E-A947-70E740481C1C}">
                <a14:useLocalDpi xmlns:a14="http://schemas.microsoft.com/office/drawing/2010/main" val="0"/>
              </a:ext>
            </a:extLst>
          </a:blip>
          <a:srcRect/>
          <a:stretch>
            <a:fillRect/>
          </a:stretch>
        </p:blipFill>
        <p:spPr bwMode="auto">
          <a:xfrm>
            <a:off x="9559438" y="4477963"/>
            <a:ext cx="2407967" cy="228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346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576908" y="2642666"/>
            <a:ext cx="7637704" cy="373803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2400" i="1" dirty="0"/>
              <a:t>The driveway was pot-holed and ineffectual; the building itself was crumbling down around their ears and the staff seemed ludicrously incompetent. But, slowly, the problems were overcome. New workers were employed and a 5-year plan was established to recover and restore the house and its surroundings. </a:t>
            </a:r>
          </a:p>
          <a:p>
            <a:pPr marL="0" indent="0">
              <a:buFont typeface="Wingdings 2" pitchFamily="18" charset="2"/>
              <a:buNone/>
            </a:pPr>
            <a:endParaRPr lang="en-GB" sz="2400" dirty="0"/>
          </a:p>
          <a:p>
            <a:pPr marL="0" lvl="0" indent="0">
              <a:spcAft>
                <a:spcPts val="0"/>
              </a:spcAft>
              <a:buNone/>
              <a:tabLst>
                <a:tab pos="685800" algn="l"/>
              </a:tabLst>
            </a:pPr>
            <a:r>
              <a:rPr lang="en-GB" sz="2400" b="1" dirty="0">
                <a:latin typeface="Arial" panose="020B0604020202020204" pitchFamily="34" charset="0"/>
                <a:ea typeface="Times New Roman" panose="02020603050405020304" pitchFamily="18" charset="0"/>
                <a:cs typeface="Arial" panose="020B0604020202020204" pitchFamily="34" charset="0"/>
              </a:rPr>
              <a:t>How does the phrase ‘But, slowly, the problems were overcome’ act as a link in this passage? (2)</a:t>
            </a:r>
            <a:endParaRPr lang="en-GB" dirty="0"/>
          </a:p>
        </p:txBody>
      </p:sp>
      <p:sp>
        <p:nvSpPr>
          <p:cNvPr id="7" name="Title 1"/>
          <p:cNvSpPr>
            <a:spLocks noGrp="1"/>
          </p:cNvSpPr>
          <p:nvPr>
            <p:ph type="title"/>
          </p:nvPr>
        </p:nvSpPr>
        <p:spPr>
          <a:xfrm>
            <a:off x="252919" y="1123837"/>
            <a:ext cx="2947482" cy="4601183"/>
          </a:xfrm>
        </p:spPr>
        <p:txBody>
          <a:bodyPr>
            <a:normAutofit/>
          </a:bodyPr>
          <a:lstStyle/>
          <a:p>
            <a:pPr algn="ctr"/>
            <a:r>
              <a:rPr lang="en-GB" sz="5400" b="1" dirty="0"/>
              <a:t>Example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492" y="1195977"/>
            <a:ext cx="3154336" cy="995734"/>
          </a:xfrm>
          <a:prstGeom prst="rect">
            <a:avLst/>
          </a:prstGeom>
        </p:spPr>
      </p:pic>
      <p:pic>
        <p:nvPicPr>
          <p:cNvPr id="16386" name="Picture 2" descr="Image result for old building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387" y="654457"/>
            <a:ext cx="2066427" cy="1665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171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482110" y="2191711"/>
            <a:ext cx="8414327" cy="398087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2400" i="1" dirty="0"/>
              <a:t>The driveway was pot-holed and ineffectual; the building itself was crumbling down around their ears and the staff seemed ludicrously incompetent. </a:t>
            </a:r>
            <a:r>
              <a:rPr lang="en-GB" sz="2400" i="1" u="sng" dirty="0"/>
              <a:t>But, slowly, the problems were overcome</a:t>
            </a:r>
            <a:r>
              <a:rPr lang="en-GB" sz="2400" i="1" dirty="0"/>
              <a:t>. New workers were employed and a 5-year plan was established to recover and restore the house and its surroundings. </a:t>
            </a:r>
          </a:p>
          <a:p>
            <a:pPr marL="0" indent="0">
              <a:buFont typeface="Wingdings 2" pitchFamily="18" charset="2"/>
              <a:buNone/>
            </a:pPr>
            <a:endParaRPr lang="en-GB" sz="2400" dirty="0"/>
          </a:p>
          <a:p>
            <a:r>
              <a:rPr lang="en-GB" b="1" dirty="0"/>
              <a:t>‘But’ shows a change in direction (1)</a:t>
            </a:r>
          </a:p>
          <a:p>
            <a:r>
              <a:rPr lang="en-GB" b="1" dirty="0"/>
              <a:t>‘problems’ links back to the list of things that were wrong with the building (1)</a:t>
            </a:r>
          </a:p>
          <a:p>
            <a:r>
              <a:rPr lang="en-GB" b="1" dirty="0"/>
              <a:t>‘overcome’ links forward to how the problems were solved.</a:t>
            </a:r>
          </a:p>
        </p:txBody>
      </p:sp>
      <p:sp>
        <p:nvSpPr>
          <p:cNvPr id="7" name="Title 1"/>
          <p:cNvSpPr>
            <a:spLocks noGrp="1"/>
          </p:cNvSpPr>
          <p:nvPr>
            <p:ph type="title"/>
          </p:nvPr>
        </p:nvSpPr>
        <p:spPr>
          <a:xfrm>
            <a:off x="252919" y="1123837"/>
            <a:ext cx="2947482" cy="4601183"/>
          </a:xfrm>
        </p:spPr>
        <p:txBody>
          <a:bodyPr>
            <a:normAutofit/>
          </a:bodyPr>
          <a:lstStyle/>
          <a:p>
            <a:pPr algn="ctr"/>
            <a:r>
              <a:rPr lang="en-GB" sz="5400" b="1" dirty="0"/>
              <a:t>Answer</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492" y="1195977"/>
            <a:ext cx="3154336" cy="995734"/>
          </a:xfrm>
          <a:prstGeom prst="rect">
            <a:avLst/>
          </a:prstGeom>
        </p:spPr>
      </p:pic>
      <p:pic>
        <p:nvPicPr>
          <p:cNvPr id="16386" name="Picture 2" descr="Image result for old building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387" y="526414"/>
            <a:ext cx="2066427" cy="1665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03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016508"/>
            <a:ext cx="10879668" cy="512064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Font typeface="Wingdings 2" pitchFamily="18" charset="2"/>
              <a:buNone/>
            </a:pPr>
            <a:r>
              <a:rPr lang="en-GB" sz="5400" b="1" dirty="0">
                <a:solidFill>
                  <a:schemeClr val="bg1"/>
                </a:solidFill>
              </a:rPr>
              <a:t>ANSWERS TO </a:t>
            </a:r>
          </a:p>
          <a:p>
            <a:pPr marL="0" indent="0" algn="ctr">
              <a:buFont typeface="Wingdings 2" pitchFamily="18" charset="2"/>
              <a:buNone/>
            </a:pPr>
            <a:r>
              <a:rPr lang="en-GB" sz="5400" b="1" dirty="0">
                <a:solidFill>
                  <a:schemeClr val="bg1"/>
                </a:solidFill>
              </a:rPr>
              <a:t>LINK QUESTIONS</a:t>
            </a:r>
          </a:p>
          <a:p>
            <a:pPr marL="0" indent="0">
              <a:buFont typeface="Wingdings 2" pitchFamily="18" charset="2"/>
              <a:buNone/>
            </a:pPr>
            <a:endParaRPr lang="en-GB" dirty="0"/>
          </a:p>
          <a:p>
            <a:pPr marL="0" indent="0">
              <a:buFont typeface="Wingdings 2" pitchFamily="18" charset="2"/>
              <a:buNone/>
            </a:pPr>
            <a:endParaRPr lang="en-GB" dirty="0"/>
          </a:p>
          <a:p>
            <a:pPr marL="0" indent="0">
              <a:buFont typeface="Wingdings 2" pitchFamily="18" charset="2"/>
              <a:buNone/>
            </a:pP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9866" y="4049244"/>
            <a:ext cx="3154336" cy="99573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9123" y="1608666"/>
            <a:ext cx="2867931" cy="2302802"/>
          </a:xfrm>
          <a:prstGeom prst="rect">
            <a:avLst/>
          </a:prstGeom>
        </p:spPr>
      </p:pic>
    </p:spTree>
    <p:extLst>
      <p:ext uri="{BB962C8B-B14F-4D97-AF65-F5344CB8AC3E}">
        <p14:creationId xmlns:p14="http://schemas.microsoft.com/office/powerpoint/2010/main" val="103365437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647</TotalTime>
  <Words>1796</Words>
  <Application>Microsoft Office PowerPoint</Application>
  <PresentationFormat>Widescreen</PresentationFormat>
  <Paragraphs>116</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Corbel</vt:lpstr>
      <vt:lpstr>Times New Roman</vt:lpstr>
      <vt:lpstr>Wingdings 2</vt:lpstr>
      <vt:lpstr>Frame</vt:lpstr>
      <vt:lpstr>National 5 Close Reading  The Link Question</vt:lpstr>
      <vt:lpstr>Success Criteria for answering a Link Question</vt:lpstr>
      <vt:lpstr>Example</vt:lpstr>
      <vt:lpstr>Answer</vt:lpstr>
      <vt:lpstr>Example</vt:lpstr>
      <vt:lpstr>Answer</vt:lpstr>
      <vt:lpstr>Example</vt:lpstr>
      <vt:lpstr>Answer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Education</dc:creator>
  <cp:lastModifiedBy>Education</cp:lastModifiedBy>
  <cp:revision>32</cp:revision>
  <cp:lastPrinted>2017-03-28T08:53:37Z</cp:lastPrinted>
  <dcterms:created xsi:type="dcterms:W3CDTF">2017-01-10T10:16:50Z</dcterms:created>
  <dcterms:modified xsi:type="dcterms:W3CDTF">2017-03-29T15:59:20Z</dcterms:modified>
</cp:coreProperties>
</file>