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6"/>
  </p:handoutMasterIdLst>
  <p:sldIdLst>
    <p:sldId id="272" r:id="rId2"/>
    <p:sldId id="260" r:id="rId3"/>
    <p:sldId id="270" r:id="rId4"/>
    <p:sldId id="261" r:id="rId5"/>
    <p:sldId id="262" r:id="rId6"/>
    <p:sldId id="273" r:id="rId7"/>
    <p:sldId id="274" r:id="rId8"/>
    <p:sldId id="275" r:id="rId9"/>
    <p:sldId id="276" r:id="rId10"/>
    <p:sldId id="277" r:id="rId11"/>
    <p:sldId id="278" r:id="rId12"/>
    <p:sldId id="279" r:id="rId13"/>
    <p:sldId id="280" r:id="rId14"/>
    <p:sldId id="281" r:id="rId15"/>
  </p:sldIdLst>
  <p:sldSz cx="12192000" cy="6858000"/>
  <p:notesSz cx="6740525" cy="9867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0000"/>
    <a:srgbClr val="FFCCFF"/>
    <a:srgbClr val="BCEBFC"/>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7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20199" cy="493555"/>
          </a:xfrm>
          <a:prstGeom prst="rect">
            <a:avLst/>
          </a:prstGeom>
        </p:spPr>
        <p:txBody>
          <a:bodyPr vert="horz" lIns="92333" tIns="46167" rIns="92333" bIns="46167" rtlCol="0"/>
          <a:lstStyle>
            <a:lvl1pPr algn="l" eaLnBrk="1" hangingPunct="1">
              <a:defRPr sz="1200"/>
            </a:lvl1pPr>
          </a:lstStyle>
          <a:p>
            <a:pPr>
              <a:defRPr/>
            </a:pPr>
            <a:endParaRPr lang="en-GB"/>
          </a:p>
        </p:txBody>
      </p:sp>
      <p:sp>
        <p:nvSpPr>
          <p:cNvPr id="3" name="Date Placeholder 2"/>
          <p:cNvSpPr>
            <a:spLocks noGrp="1"/>
          </p:cNvSpPr>
          <p:nvPr>
            <p:ph type="dt" sz="quarter" idx="1"/>
          </p:nvPr>
        </p:nvSpPr>
        <p:spPr>
          <a:xfrm>
            <a:off x="3818722" y="2"/>
            <a:ext cx="2920199" cy="493555"/>
          </a:xfrm>
          <a:prstGeom prst="rect">
            <a:avLst/>
          </a:prstGeom>
        </p:spPr>
        <p:txBody>
          <a:bodyPr vert="horz" lIns="92333" tIns="46167" rIns="92333" bIns="46167" rtlCol="0"/>
          <a:lstStyle>
            <a:lvl1pPr algn="r" eaLnBrk="1" hangingPunct="1">
              <a:defRPr sz="1200"/>
            </a:lvl1pPr>
          </a:lstStyle>
          <a:p>
            <a:pPr>
              <a:defRPr/>
            </a:pPr>
            <a:fld id="{3C7BC041-9831-4092-9024-661830B36127}" type="datetimeFigureOut">
              <a:rPr lang="en-GB"/>
              <a:pPr>
                <a:defRPr/>
              </a:pPr>
              <a:t>31/10/2017</a:t>
            </a:fld>
            <a:endParaRPr lang="en-GB"/>
          </a:p>
        </p:txBody>
      </p:sp>
      <p:sp>
        <p:nvSpPr>
          <p:cNvPr id="4" name="Footer Placeholder 3"/>
          <p:cNvSpPr>
            <a:spLocks noGrp="1"/>
          </p:cNvSpPr>
          <p:nvPr>
            <p:ph type="ftr" sz="quarter" idx="2"/>
          </p:nvPr>
        </p:nvSpPr>
        <p:spPr>
          <a:xfrm>
            <a:off x="0" y="9372744"/>
            <a:ext cx="2920199" cy="493555"/>
          </a:xfrm>
          <a:prstGeom prst="rect">
            <a:avLst/>
          </a:prstGeom>
        </p:spPr>
        <p:txBody>
          <a:bodyPr vert="horz" lIns="92333" tIns="46167" rIns="92333" bIns="46167" rtlCol="0" anchor="b"/>
          <a:lstStyle>
            <a:lvl1pPr algn="l" eaLnBrk="1" hangingPunct="1">
              <a:defRPr sz="1200"/>
            </a:lvl1pPr>
          </a:lstStyle>
          <a:p>
            <a:pPr>
              <a:defRPr/>
            </a:pPr>
            <a:endParaRPr lang="en-GB"/>
          </a:p>
        </p:txBody>
      </p:sp>
      <p:sp>
        <p:nvSpPr>
          <p:cNvPr id="5" name="Slide Number Placeholder 4"/>
          <p:cNvSpPr>
            <a:spLocks noGrp="1"/>
          </p:cNvSpPr>
          <p:nvPr>
            <p:ph type="sldNum" sz="quarter" idx="3"/>
          </p:nvPr>
        </p:nvSpPr>
        <p:spPr>
          <a:xfrm>
            <a:off x="3818722" y="9372744"/>
            <a:ext cx="2920199" cy="493555"/>
          </a:xfrm>
          <a:prstGeom prst="rect">
            <a:avLst/>
          </a:prstGeom>
        </p:spPr>
        <p:txBody>
          <a:bodyPr vert="horz" wrap="square" lIns="92333" tIns="46167" rIns="92333" bIns="46167" numCol="1" anchor="b" anchorCtr="0" compatLnSpc="1">
            <a:prstTxWarp prst="textNoShape">
              <a:avLst/>
            </a:prstTxWarp>
          </a:bodyPr>
          <a:lstStyle>
            <a:lvl1pPr algn="r" eaLnBrk="1" hangingPunct="1">
              <a:defRPr sz="1200" smtClean="0"/>
            </a:lvl1pPr>
          </a:lstStyle>
          <a:p>
            <a:pPr>
              <a:defRPr/>
            </a:pPr>
            <a:fld id="{2B8E7C3A-5830-4173-AE6E-6BEC4F39AED3}" type="slidenum">
              <a:rPr lang="en-GB" altLang="en-US"/>
              <a:pPr>
                <a:defRPr/>
              </a:pPr>
              <a:t>‹#›</a:t>
            </a:fld>
            <a:endParaRPr lang="en-GB" altLang="en-US"/>
          </a:p>
        </p:txBody>
      </p:sp>
    </p:spTree>
    <p:extLst>
      <p:ext uri="{BB962C8B-B14F-4D97-AF65-F5344CB8AC3E}">
        <p14:creationId xmlns:p14="http://schemas.microsoft.com/office/powerpoint/2010/main" val="3328782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3988838-C5A3-4FE2-B989-2CBAEC7D807F}" type="datetimeFigureOut">
              <a:rPr lang="en-GB" smtClean="0"/>
              <a:pPr>
                <a:defRPr/>
              </a:pPr>
              <a:t>31/10/2017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6993778-600E-4D32-869B-F350B5AFF7AB}" type="slidenum">
              <a:rPr lang="en-GB" altLang="en-US" smtClean="0"/>
              <a:pPr>
                <a:defRPr/>
              </a:pPr>
              <a:t>‹#›</a:t>
            </a:fld>
            <a:endParaRPr lang="en-GB" altLang="en-US"/>
          </a:p>
        </p:txBody>
      </p:sp>
    </p:spTree>
    <p:extLst>
      <p:ext uri="{BB962C8B-B14F-4D97-AF65-F5344CB8AC3E}">
        <p14:creationId xmlns:p14="http://schemas.microsoft.com/office/powerpoint/2010/main" val="279386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A14CCA8-0E71-4FEB-977D-CD5CF9A7BFD0}" type="datetimeFigureOut">
              <a:rPr lang="en-GB" smtClean="0"/>
              <a:pPr>
                <a:defRPr/>
              </a:pPr>
              <a:t>31/10/2017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90CEDE8-0A5E-41FD-9BAD-10CC124B325D}" type="slidenum">
              <a:rPr lang="en-GB" altLang="en-US" smtClean="0"/>
              <a:pPr>
                <a:defRPr/>
              </a:pPr>
              <a:t>‹#›</a:t>
            </a:fld>
            <a:endParaRPr lang="en-GB" altLang="en-US"/>
          </a:p>
        </p:txBody>
      </p:sp>
    </p:spTree>
    <p:extLst>
      <p:ext uri="{BB962C8B-B14F-4D97-AF65-F5344CB8AC3E}">
        <p14:creationId xmlns:p14="http://schemas.microsoft.com/office/powerpoint/2010/main" val="353867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0ED4DD0-2E0E-45FE-8A4B-C6553E0722A7}" type="datetimeFigureOut">
              <a:rPr lang="en-GB" smtClean="0"/>
              <a:pPr>
                <a:defRPr/>
              </a:pPr>
              <a:t>31/10/2017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54969D5-C38A-4175-BBA7-71B6BE4C3863}" type="slidenum">
              <a:rPr lang="en-GB" altLang="en-US" smtClean="0"/>
              <a:pPr>
                <a:defRPr/>
              </a:pPr>
              <a:t>‹#›</a:t>
            </a:fld>
            <a:endParaRPr lang="en-GB" altLang="en-US"/>
          </a:p>
        </p:txBody>
      </p:sp>
    </p:spTree>
    <p:extLst>
      <p:ext uri="{BB962C8B-B14F-4D97-AF65-F5344CB8AC3E}">
        <p14:creationId xmlns:p14="http://schemas.microsoft.com/office/powerpoint/2010/main" val="278189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6EAB11B-BDEA-4D00-82C4-370C6B0D8BC0}" type="datetimeFigureOut">
              <a:rPr lang="en-GB" smtClean="0"/>
              <a:pPr>
                <a:defRPr/>
              </a:pPr>
              <a:t>31/10/2017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E34ADEE-D56E-422D-9D31-92DD9A8955E0}" type="slidenum">
              <a:rPr lang="en-GB" altLang="en-US" smtClean="0"/>
              <a:pPr>
                <a:defRPr/>
              </a:pPr>
              <a:t>‹#›</a:t>
            </a:fld>
            <a:endParaRPr lang="en-GB" altLang="en-US"/>
          </a:p>
        </p:txBody>
      </p:sp>
    </p:spTree>
    <p:extLst>
      <p:ext uri="{BB962C8B-B14F-4D97-AF65-F5344CB8AC3E}">
        <p14:creationId xmlns:p14="http://schemas.microsoft.com/office/powerpoint/2010/main" val="78403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2CF2105-1C42-45DA-9EFE-C35A9B52BE53}" type="datetimeFigureOut">
              <a:rPr lang="en-GB" smtClean="0"/>
              <a:pPr>
                <a:defRPr/>
              </a:pPr>
              <a:t>31/10/2017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CE15555-30C4-4994-8366-1A78CD3E1B99}" type="slidenum">
              <a:rPr lang="en-GB" altLang="en-US" smtClean="0"/>
              <a:pPr>
                <a:defRPr/>
              </a:pPr>
              <a:t>‹#›</a:t>
            </a:fld>
            <a:endParaRPr lang="en-GB" altLang="en-US"/>
          </a:p>
        </p:txBody>
      </p:sp>
    </p:spTree>
    <p:extLst>
      <p:ext uri="{BB962C8B-B14F-4D97-AF65-F5344CB8AC3E}">
        <p14:creationId xmlns:p14="http://schemas.microsoft.com/office/powerpoint/2010/main" val="122744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D17A000-0E82-42F0-AC2E-27A80DCA009A}" type="datetimeFigureOut">
              <a:rPr lang="en-GB" smtClean="0"/>
              <a:pPr>
                <a:defRPr/>
              </a:pPr>
              <a:t>31/10/2017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A59514D-C9D4-431C-A829-9F9CC834AA8F}" type="slidenum">
              <a:rPr lang="en-GB" altLang="en-US" smtClean="0"/>
              <a:pPr>
                <a:defRPr/>
              </a:pPr>
              <a:t>‹#›</a:t>
            </a:fld>
            <a:endParaRPr lang="en-GB" altLang="en-US"/>
          </a:p>
        </p:txBody>
      </p:sp>
    </p:spTree>
    <p:extLst>
      <p:ext uri="{BB962C8B-B14F-4D97-AF65-F5344CB8AC3E}">
        <p14:creationId xmlns:p14="http://schemas.microsoft.com/office/powerpoint/2010/main" val="368656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EFE01F3-5016-440B-893A-D8059F4792A2}" type="datetimeFigureOut">
              <a:rPr lang="en-GB" smtClean="0"/>
              <a:pPr>
                <a:defRPr/>
              </a:pPr>
              <a:t>31/10/2017</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6D635F59-14B7-40A1-926E-65613D841177}" type="slidenum">
              <a:rPr lang="en-GB" altLang="en-US" smtClean="0"/>
              <a:pPr>
                <a:defRPr/>
              </a:pPr>
              <a:t>‹#›</a:t>
            </a:fld>
            <a:endParaRPr lang="en-GB" altLang="en-US"/>
          </a:p>
        </p:txBody>
      </p:sp>
    </p:spTree>
    <p:extLst>
      <p:ext uri="{BB962C8B-B14F-4D97-AF65-F5344CB8AC3E}">
        <p14:creationId xmlns:p14="http://schemas.microsoft.com/office/powerpoint/2010/main" val="155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31F5022-47D3-4B91-B976-6089E0929380}" type="datetimeFigureOut">
              <a:rPr lang="en-GB" smtClean="0"/>
              <a:pPr>
                <a:defRPr/>
              </a:pPr>
              <a:t>31/10/2017</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470399C3-0128-4C63-BF7F-5452F7B36063}" type="slidenum">
              <a:rPr lang="en-GB" altLang="en-US" smtClean="0"/>
              <a:pPr>
                <a:defRPr/>
              </a:pPr>
              <a:t>‹#›</a:t>
            </a:fld>
            <a:endParaRPr lang="en-GB" altLang="en-US"/>
          </a:p>
        </p:txBody>
      </p:sp>
    </p:spTree>
    <p:extLst>
      <p:ext uri="{BB962C8B-B14F-4D97-AF65-F5344CB8AC3E}">
        <p14:creationId xmlns:p14="http://schemas.microsoft.com/office/powerpoint/2010/main" val="238426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A5634E3-8D17-4DC9-94E9-DC37F973FC9D}" type="datetimeFigureOut">
              <a:rPr lang="en-GB" smtClean="0"/>
              <a:pPr>
                <a:defRPr/>
              </a:pPr>
              <a:t>31/10/2017</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E1AA86B6-F06A-420F-8E55-36C429BC5914}" type="slidenum">
              <a:rPr lang="en-GB" altLang="en-US" smtClean="0"/>
              <a:pPr>
                <a:defRPr/>
              </a:pPr>
              <a:t>‹#›</a:t>
            </a:fld>
            <a:endParaRPr lang="en-GB" altLang="en-US"/>
          </a:p>
        </p:txBody>
      </p:sp>
    </p:spTree>
    <p:extLst>
      <p:ext uri="{BB962C8B-B14F-4D97-AF65-F5344CB8AC3E}">
        <p14:creationId xmlns:p14="http://schemas.microsoft.com/office/powerpoint/2010/main" val="426577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BB23745-7281-4075-A170-3BA42F799927}" type="datetimeFigureOut">
              <a:rPr lang="en-GB" smtClean="0"/>
              <a:pPr>
                <a:defRPr/>
              </a:pPr>
              <a:t>31/10/2017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8F22469-CA45-4C2D-9593-E13839F56939}" type="slidenum">
              <a:rPr lang="en-GB" altLang="en-US" smtClean="0"/>
              <a:pPr>
                <a:defRPr/>
              </a:pPr>
              <a:t>‹#›</a:t>
            </a:fld>
            <a:endParaRPr lang="en-GB" altLang="en-US"/>
          </a:p>
        </p:txBody>
      </p:sp>
    </p:spTree>
    <p:extLst>
      <p:ext uri="{BB962C8B-B14F-4D97-AF65-F5344CB8AC3E}">
        <p14:creationId xmlns:p14="http://schemas.microsoft.com/office/powerpoint/2010/main" val="397657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E206DBD-1B05-4464-BE04-C7BF9B0543C6}" type="datetimeFigureOut">
              <a:rPr lang="en-GB" smtClean="0"/>
              <a:pPr>
                <a:defRPr/>
              </a:pPr>
              <a:t>31/10/2017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8616275-2A52-4E75-82D5-F1B3B795D757}" type="slidenum">
              <a:rPr lang="en-GB" altLang="en-US" smtClean="0"/>
              <a:pPr>
                <a:defRPr/>
              </a:pPr>
              <a:t>‹#›</a:t>
            </a:fld>
            <a:endParaRPr lang="en-GB" altLang="en-US"/>
          </a:p>
        </p:txBody>
      </p:sp>
    </p:spTree>
    <p:extLst>
      <p:ext uri="{BB962C8B-B14F-4D97-AF65-F5344CB8AC3E}">
        <p14:creationId xmlns:p14="http://schemas.microsoft.com/office/powerpoint/2010/main" val="284201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72EDFC-477C-4DD0-B8DD-56F7A446D138}" type="datetimeFigureOut">
              <a:rPr lang="en-GB" smtClean="0"/>
              <a:pPr>
                <a:defRPr/>
              </a:pPr>
              <a:t>31/10/2017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62CFD26-2D95-47A1-8FCB-88F3C22CC575}" type="slidenum">
              <a:rPr lang="en-GB" altLang="en-US" smtClean="0"/>
              <a:pPr>
                <a:defRPr/>
              </a:pPr>
              <a:t>‹#›</a:t>
            </a:fld>
            <a:endParaRPr lang="en-GB" altLang="en-US"/>
          </a:p>
        </p:txBody>
      </p:sp>
    </p:spTree>
    <p:extLst>
      <p:ext uri="{BB962C8B-B14F-4D97-AF65-F5344CB8AC3E}">
        <p14:creationId xmlns:p14="http://schemas.microsoft.com/office/powerpoint/2010/main" val="6604185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gQhH67oPgY" TargetMode="External"/><Relationship Id="rId2" Type="http://schemas.openxmlformats.org/officeDocument/2006/relationships/hyperlink" Target="https://www.youtube.com/watch?v=qB4cdRgIcB8" TargetMode="External"/><Relationship Id="rId1" Type="http://schemas.openxmlformats.org/officeDocument/2006/relationships/slideLayout" Target="../slideLayouts/slideLayout2.xml"/><Relationship Id="rId4" Type="http://schemas.openxmlformats.org/officeDocument/2006/relationships/hyperlink" Target="https://www.youtube.com/watch?v=jHj0WkgXtI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307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30725" name="Picture 2" descr="Image result for wilfred owen ww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615" b="39228"/>
          <a:stretch/>
        </p:blipFill>
        <p:spPr bwMode="auto">
          <a:xfrm>
            <a:off x="4818888" y="10"/>
            <a:ext cx="7373112" cy="6857989"/>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1" y="2600325"/>
            <a:ext cx="4948429" cy="2651200"/>
          </a:xfrm>
        </p:spPr>
        <p:txBody>
          <a:bodyPr vert="horz" lIns="91440" tIns="45720" rIns="91440" bIns="45720" rtlCol="0" anchor="t">
            <a:normAutofit fontScale="90000"/>
          </a:bodyPr>
          <a:lstStyle/>
          <a:p>
            <a:r>
              <a:rPr lang="en-US" sz="5400" dirty="0">
                <a:latin typeface="Top Secret" panose="02000500000000000000" pitchFamily="2" charset="0"/>
                <a:ea typeface="HipsterishFontNormal" panose="02000603000000000000" pitchFamily="2" charset="0"/>
              </a:rPr>
              <a:t>Dulce et Decorum Est</a:t>
            </a:r>
            <a:br>
              <a:rPr lang="en-US" sz="5400" dirty="0">
                <a:latin typeface="Top Secret" panose="02000500000000000000" pitchFamily="2" charset="0"/>
                <a:ea typeface="HipsterishFontNormal" panose="02000603000000000000" pitchFamily="2" charset="0"/>
              </a:rPr>
            </a:br>
            <a:r>
              <a:rPr lang="en-US" sz="5400" dirty="0">
                <a:latin typeface="Top Secret" panose="02000500000000000000" pitchFamily="2" charset="0"/>
                <a:ea typeface="HipsterishFontNormal" panose="02000603000000000000" pitchFamily="2" charset="0"/>
              </a:rPr>
              <a:t/>
            </a:r>
            <a:br>
              <a:rPr lang="en-US" sz="5400" dirty="0">
                <a:latin typeface="Top Secret" panose="02000500000000000000" pitchFamily="2" charset="0"/>
                <a:ea typeface="HipsterishFontNormal" panose="02000603000000000000" pitchFamily="2" charset="0"/>
              </a:rPr>
            </a:br>
            <a:r>
              <a:rPr lang="en-US" sz="5400" dirty="0">
                <a:latin typeface="HipsterishFontNormal" panose="02000603000000000000" pitchFamily="2" charset="0"/>
                <a:ea typeface="HipsterishFontNormal" panose="02000603000000000000" pitchFamily="2" charset="0"/>
              </a:rPr>
              <a:t>by Wilfred Owen</a:t>
            </a:r>
          </a:p>
        </p:txBody>
      </p:sp>
    </p:spTree>
    <p:extLst>
      <p:ext uri="{BB962C8B-B14F-4D97-AF65-F5344CB8AC3E}">
        <p14:creationId xmlns:p14="http://schemas.microsoft.com/office/powerpoint/2010/main" val="13825545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8"/>
          <p:cNvSpPr>
            <a:spLocks noChangeArrowheads="1"/>
          </p:cNvSpPr>
          <p:nvPr/>
        </p:nvSpPr>
        <p:spPr bwMode="auto">
          <a:xfrm>
            <a:off x="1191882" y="3310924"/>
            <a:ext cx="6348364" cy="320310"/>
          </a:xfrm>
          <a:prstGeom prst="rect">
            <a:avLst/>
          </a:prstGeom>
          <a:solidFill>
            <a:srgbClr val="99FFCC">
              <a:alpha val="50196"/>
            </a:srgbClr>
          </a:solidFill>
          <a:ln w="6350" algn="ctr">
            <a:noFill/>
            <a:miter lim="800000"/>
            <a:headEnd/>
            <a:tailEnd/>
          </a:ln>
          <a:effectLst/>
          <a:extLst/>
        </p:spPr>
        <p:txBody>
          <a:bodyPr vert="horz" wrap="square" lIns="36576" tIns="36576" rIns="36576" bIns="36576" numCol="1" anchor="t" anchorCtr="0" compatLnSpc="1">
            <a:prstTxWarp prst="textNoShape">
              <a:avLst/>
            </a:prstTxWarp>
          </a:bodyPr>
          <a:lstStyle/>
          <a:p>
            <a:endParaRPr lang="en-GB"/>
          </a:p>
        </p:txBody>
      </p:sp>
      <p:pic>
        <p:nvPicPr>
          <p:cNvPr id="47114" name="Picture 10" descr="Image result for world war 1 gas mask dra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943" y="195555"/>
            <a:ext cx="1735038" cy="17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 Box 2"/>
          <p:cNvSpPr txBox="1">
            <a:spLocks noChangeArrowheads="1"/>
          </p:cNvSpPr>
          <p:nvPr/>
        </p:nvSpPr>
        <p:spPr bwMode="auto">
          <a:xfrm>
            <a:off x="1081906" y="1935807"/>
            <a:ext cx="8301038" cy="3130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Gas! Gas! Quick, boys!—An ecstasy of fumbling,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Fitting the clumsy helmets just in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But someone still was </a:t>
            </a:r>
            <a:r>
              <a:rPr kumimoji="0" lang="en-GB" altLang="en-US" sz="2800" b="0" i="0" u="none" strike="noStrike" cap="none" normalizeH="0" baseline="0" dirty="0">
                <a:ln>
                  <a:noFill/>
                </a:ln>
                <a:solidFill>
                  <a:srgbClr val="000000"/>
                </a:solidFill>
                <a:effectLst/>
                <a:highlight>
                  <a:srgbClr val="FFFF00"/>
                </a:highlight>
                <a:latin typeface="Calibri" panose="020F0502020204030204" pitchFamily="34" charset="0"/>
              </a:rPr>
              <a:t>yelling</a:t>
            </a:r>
            <a:r>
              <a:rPr kumimoji="0" lang="en-GB" altLang="en-US" sz="2800" b="0" i="0" u="none" strike="noStrike" cap="none" normalizeH="0" baseline="0" dirty="0">
                <a:ln>
                  <a:noFill/>
                </a:ln>
                <a:solidFill>
                  <a:srgbClr val="000000"/>
                </a:solidFill>
                <a:effectLst/>
                <a:latin typeface="Calibri" panose="020F0502020204030204" pitchFamily="34" charset="0"/>
              </a:rPr>
              <a:t> out and </a:t>
            </a:r>
            <a:r>
              <a:rPr kumimoji="0" lang="en-GB" altLang="en-US" sz="2800" b="0" i="0" u="none" strike="noStrike" cap="none" normalizeH="0" baseline="0" dirty="0">
                <a:ln>
                  <a:noFill/>
                </a:ln>
                <a:solidFill>
                  <a:srgbClr val="000000"/>
                </a:solidFill>
                <a:effectLst/>
                <a:highlight>
                  <a:srgbClr val="FFFF00"/>
                </a:highlight>
                <a:latin typeface="Calibri" panose="020F0502020204030204" pitchFamily="34" charset="0"/>
              </a:rPr>
              <a:t>stumbling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And </a:t>
            </a:r>
            <a:r>
              <a:rPr kumimoji="0" lang="en-GB" altLang="en-US" sz="2800" b="0" i="0" u="none" strike="noStrike" cap="none" normalizeH="0" baseline="0" dirty="0">
                <a:ln>
                  <a:noFill/>
                </a:ln>
                <a:solidFill>
                  <a:srgbClr val="000000"/>
                </a:solidFill>
                <a:effectLst/>
                <a:highlight>
                  <a:srgbClr val="FFFF00"/>
                </a:highlight>
                <a:latin typeface="Calibri" panose="020F0502020204030204" pitchFamily="34" charset="0"/>
              </a:rPr>
              <a:t>flound’ring</a:t>
            </a:r>
            <a:r>
              <a:rPr kumimoji="0" lang="en-GB" altLang="en-US" sz="2800" b="0" i="0" u="none" strike="noStrike" cap="none" normalizeH="0" baseline="0" dirty="0">
                <a:ln>
                  <a:noFill/>
                </a:ln>
                <a:solidFill>
                  <a:srgbClr val="000000"/>
                </a:solidFill>
                <a:effectLst/>
                <a:latin typeface="Calibri" panose="020F0502020204030204" pitchFamily="34" charset="0"/>
              </a:rPr>
              <a:t> like a man in fire or lime...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Dim, through the misty panes and thick </a:t>
            </a:r>
            <a:r>
              <a:rPr kumimoji="0" lang="en-GB" altLang="en-US" sz="2800" b="0" i="0" u="sng" strike="noStrike" cap="none" normalizeH="0" baseline="0" dirty="0">
                <a:ln>
                  <a:noFill/>
                </a:ln>
                <a:solidFill>
                  <a:srgbClr val="000000"/>
                </a:solidFill>
                <a:effectLst/>
                <a:latin typeface="Calibri" panose="020F0502020204030204" pitchFamily="34" charset="0"/>
              </a:rPr>
              <a:t>green</a:t>
            </a:r>
            <a:r>
              <a:rPr kumimoji="0" lang="en-GB" altLang="en-US" sz="2800" b="0" i="0" u="none" strike="noStrike" cap="none" normalizeH="0" baseline="0" dirty="0">
                <a:ln>
                  <a:noFill/>
                </a:ln>
                <a:solidFill>
                  <a:srgbClr val="000000"/>
                </a:solidFill>
                <a:effectLst/>
                <a:latin typeface="Calibri" panose="020F0502020204030204" pitchFamily="34" charset="0"/>
              </a:rPr>
              <a:t> light,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As under a </a:t>
            </a:r>
            <a:r>
              <a:rPr kumimoji="0" lang="en-GB" altLang="en-US" sz="2800" b="0" i="0" u="sng" strike="noStrike" cap="none" normalizeH="0" baseline="0" dirty="0">
                <a:ln>
                  <a:noFill/>
                </a:ln>
                <a:solidFill>
                  <a:srgbClr val="000000"/>
                </a:solidFill>
                <a:effectLst/>
                <a:latin typeface="Calibri" panose="020F0502020204030204" pitchFamily="34" charset="0"/>
              </a:rPr>
              <a:t>green</a:t>
            </a:r>
            <a:r>
              <a:rPr kumimoji="0" lang="en-GB" altLang="en-US" sz="2800" b="0" i="0" u="none" strike="noStrike" cap="none" normalizeH="0" baseline="0" dirty="0">
                <a:ln>
                  <a:noFill/>
                </a:ln>
                <a:solidFill>
                  <a:srgbClr val="000000"/>
                </a:solidFill>
                <a:effectLst/>
                <a:latin typeface="Calibri" panose="020F0502020204030204" pitchFamily="34" charset="0"/>
              </a:rPr>
              <a:t> sea, I saw him </a:t>
            </a:r>
            <a:r>
              <a:rPr kumimoji="0" lang="en-GB" altLang="en-US" sz="2800" b="0" i="0" u="none" strike="noStrike" cap="none" normalizeH="0" baseline="0" dirty="0">
                <a:ln>
                  <a:noFill/>
                </a:ln>
                <a:solidFill>
                  <a:srgbClr val="000000"/>
                </a:solidFill>
                <a:effectLst/>
                <a:highlight>
                  <a:srgbClr val="FFFF00"/>
                </a:highlight>
                <a:latin typeface="Calibri" panose="020F0502020204030204" pitchFamily="34" charset="0"/>
              </a:rPr>
              <a:t>drowning</a:t>
            </a:r>
            <a:r>
              <a:rPr kumimoji="0" lang="en-GB" altLang="en-US" sz="2800" b="0" i="0" u="none" strike="noStrike" cap="none" normalizeH="0" baseline="0" dirty="0">
                <a:ln>
                  <a:noFill/>
                </a:ln>
                <a:solidFill>
                  <a:srgbClr val="000000"/>
                </a:solidFill>
                <a:effectLst/>
                <a:latin typeface="Calibri" panose="020F0502020204030204" pitchFamily="34" charset="0"/>
              </a:rPr>
              <a:t>.</a:t>
            </a:r>
            <a:endParaRPr kumimoji="0" lang="en-US" altLang="en-US" sz="2800" b="0" i="0" u="none" strike="noStrike" cap="none" normalizeH="0" baseline="0" dirty="0">
              <a:ln>
                <a:noFill/>
              </a:ln>
              <a:solidFill>
                <a:schemeClr val="tx1"/>
              </a:solidFill>
              <a:effectLst/>
              <a:latin typeface="Calibri" panose="020F0502020204030204" pitchFamily="34" charset="0"/>
            </a:endParaRPr>
          </a:p>
        </p:txBody>
      </p:sp>
      <p:sp>
        <p:nvSpPr>
          <p:cNvPr id="5" name="Text Box 3"/>
          <p:cNvSpPr txBox="1">
            <a:spLocks noChangeArrowheads="1"/>
          </p:cNvSpPr>
          <p:nvPr/>
        </p:nvSpPr>
        <p:spPr bwMode="auto">
          <a:xfrm>
            <a:off x="73025" y="47624"/>
            <a:ext cx="2770188" cy="411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rgbClr val="FF0000"/>
                </a:solidFill>
                <a:effectLst/>
                <a:latin typeface="HipsterishFontNormal" panose="02000603000000000000" pitchFamily="2" charset="0"/>
              </a:rPr>
              <a:t>Stanza 2</a:t>
            </a:r>
            <a:endParaRPr kumimoji="0" lang="en-US" altLang="en-US" sz="5400" b="1" i="0" u="none" strike="noStrike" cap="none" normalizeH="0" baseline="0" dirty="0">
              <a:ln>
                <a:noFill/>
              </a:ln>
              <a:solidFill>
                <a:srgbClr val="FF0000"/>
              </a:solidFill>
              <a:effectLst/>
              <a:latin typeface="Calibri" panose="020F0502020204030204" pitchFamily="34" charset="0"/>
            </a:endParaRPr>
          </a:p>
        </p:txBody>
      </p:sp>
      <p:sp>
        <p:nvSpPr>
          <p:cNvPr id="6" name="Rectangle 4"/>
          <p:cNvSpPr>
            <a:spLocks noChangeArrowheads="1"/>
          </p:cNvSpPr>
          <p:nvPr/>
        </p:nvSpPr>
        <p:spPr bwMode="auto">
          <a:xfrm>
            <a:off x="1081907" y="1993742"/>
            <a:ext cx="3285902" cy="419904"/>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AutoShape 5"/>
          <p:cNvSpPr>
            <a:spLocks noChangeArrowheads="1"/>
          </p:cNvSpPr>
          <p:nvPr/>
        </p:nvSpPr>
        <p:spPr bwMode="auto">
          <a:xfrm>
            <a:off x="9066212" y="116681"/>
            <a:ext cx="2959100" cy="2592239"/>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252525"/>
                </a:solidFill>
                <a:effectLst/>
                <a:latin typeface="Calibri" panose="020F0502020204030204" pitchFamily="34" charset="0"/>
              </a:rPr>
              <a:t>Simile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The soldier is in so much pain due to inhaling the gas that he is acting like someone who is being burnt with fire or acid. A horrifying image that shows the reader how much pain and suffering this soldier had to endure.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8" name="AutoShape 7"/>
          <p:cNvSpPr>
            <a:spLocks noChangeArrowheads="1"/>
          </p:cNvSpPr>
          <p:nvPr/>
        </p:nvSpPr>
        <p:spPr bwMode="auto">
          <a:xfrm>
            <a:off x="3071074" y="63457"/>
            <a:ext cx="4278919" cy="1674020"/>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The </a:t>
            </a:r>
            <a:r>
              <a:rPr kumimoji="0" lang="en-GB" altLang="en-US" sz="2000" b="1" i="0" u="none" strike="noStrike" cap="none" normalizeH="0" baseline="0" dirty="0">
                <a:ln>
                  <a:noFill/>
                </a:ln>
                <a:solidFill>
                  <a:srgbClr val="000000"/>
                </a:solidFill>
                <a:effectLst/>
                <a:latin typeface="Calibri" panose="020F0502020204030204" pitchFamily="34" charset="0"/>
              </a:rPr>
              <a:t>repetition</a:t>
            </a:r>
            <a:r>
              <a:rPr kumimoji="0" lang="en-GB" altLang="en-US" sz="2000" b="0" i="0" u="none" strike="noStrike" cap="none" normalizeH="0" baseline="0" dirty="0">
                <a:ln>
                  <a:noFill/>
                </a:ln>
                <a:solidFill>
                  <a:srgbClr val="000000"/>
                </a:solidFill>
                <a:effectLst/>
                <a:latin typeface="Calibri" panose="020F0502020204030204" pitchFamily="34" charset="0"/>
              </a:rPr>
              <a:t> of a frantic cry, "Gas! Gas! Quick, boys!" draws us straight into a frenzy of action. Conveys the sudden panic as the soldiers spring into action.</a:t>
            </a:r>
            <a:endParaRPr kumimoji="0" lang="en-US" altLang="en-US" sz="3200" b="0" i="0" u="none" strike="noStrike" cap="none" normalizeH="0" baseline="0" dirty="0">
              <a:ln>
                <a:noFill/>
              </a:ln>
              <a:solidFill>
                <a:schemeClr val="tx1"/>
              </a:solidFill>
              <a:effectLst/>
              <a:latin typeface="Calibri" panose="020F0502020204030204" pitchFamily="34" charset="0"/>
            </a:endParaRPr>
          </a:p>
        </p:txBody>
      </p:sp>
      <p:cxnSp>
        <p:nvCxnSpPr>
          <p:cNvPr id="47112" name="AutoShape 8"/>
          <p:cNvCxnSpPr>
            <a:cxnSpLocks noChangeShapeType="1"/>
          </p:cNvCxnSpPr>
          <p:nvPr/>
        </p:nvCxnSpPr>
        <p:spPr bwMode="auto">
          <a:xfrm flipV="1">
            <a:off x="4184782" y="1508479"/>
            <a:ext cx="374650" cy="57150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47113" name="Picture 9" descr="Image result for ww1 soldier gas att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8298" y="2795587"/>
            <a:ext cx="30813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Rectangle 11"/>
          <p:cNvSpPr>
            <a:spLocks noChangeArrowheads="1"/>
          </p:cNvSpPr>
          <p:nvPr/>
        </p:nvSpPr>
        <p:spPr bwMode="auto">
          <a:xfrm>
            <a:off x="1723173" y="3306916"/>
            <a:ext cx="1702831" cy="321711"/>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AutoShape 14"/>
          <p:cNvSpPr>
            <a:spLocks noChangeArrowheads="1"/>
          </p:cNvSpPr>
          <p:nvPr/>
        </p:nvSpPr>
        <p:spPr bwMode="auto">
          <a:xfrm>
            <a:off x="121724" y="4528512"/>
            <a:ext cx="3886044" cy="2187244"/>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Imagery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Comparing the soldier’s experience of breathing in mustard gas to someone drowning at the sea. No one can help him.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“flound’ring” - the soldier is like a fish out of water. Just as a fish out of water will gasp for water and soon die so too will the soldier soon die due to the chemicals.</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cxnSp>
        <p:nvCxnSpPr>
          <p:cNvPr id="47119" name="AutoShape 15"/>
          <p:cNvCxnSpPr>
            <a:cxnSpLocks noChangeShapeType="1"/>
          </p:cNvCxnSpPr>
          <p:nvPr/>
        </p:nvCxnSpPr>
        <p:spPr bwMode="auto">
          <a:xfrm flipH="1">
            <a:off x="1215847" y="3631234"/>
            <a:ext cx="1454793" cy="1047734"/>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4" name="AutoShape 19"/>
          <p:cNvSpPr>
            <a:spLocks noChangeArrowheads="1"/>
          </p:cNvSpPr>
          <p:nvPr/>
        </p:nvSpPr>
        <p:spPr bwMode="auto">
          <a:xfrm>
            <a:off x="4257144" y="4527960"/>
            <a:ext cx="2914650" cy="2163763"/>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highlight>
                  <a:srgbClr val="FFFF00"/>
                </a:highlight>
                <a:latin typeface="Calibri" panose="020F0502020204030204" pitchFamily="34" charset="0"/>
              </a:rPr>
              <a:t>Verbs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The verbs in Stanza 2 have changed.  The poet is not just describing universal conditions that could apply to anyone. The poet is in the moment watching a man </a:t>
            </a:r>
            <a:r>
              <a:rPr kumimoji="0" lang="en-GB" altLang="en-US" sz="1200" b="1" i="0" u="none" strike="noStrike" cap="none" normalizeH="0" baseline="0" dirty="0">
                <a:ln>
                  <a:noFill/>
                </a:ln>
                <a:solidFill>
                  <a:srgbClr val="000000"/>
                </a:solidFill>
                <a:effectLst/>
                <a:latin typeface="Calibri" panose="020F0502020204030204" pitchFamily="34" charset="0"/>
              </a:rPr>
              <a:t>“stumbling”, “yelling” “floundering” </a:t>
            </a:r>
            <a:r>
              <a:rPr kumimoji="0" lang="en-GB" altLang="en-US" sz="1200" b="0" i="0" u="none" strike="noStrike" cap="none" normalizeH="0" baseline="0" dirty="0">
                <a:ln>
                  <a:noFill/>
                </a:ln>
                <a:solidFill>
                  <a:srgbClr val="000000"/>
                </a:solidFill>
                <a:effectLst/>
                <a:latin typeface="Calibri" panose="020F0502020204030204" pitchFamily="34" charset="0"/>
              </a:rPr>
              <a:t>and </a:t>
            </a:r>
            <a:r>
              <a:rPr kumimoji="0" lang="en-GB" altLang="en-US" sz="1200" b="1" i="0" u="none" strike="noStrike" cap="none" normalizeH="0" baseline="0" dirty="0">
                <a:ln>
                  <a:noFill/>
                </a:ln>
                <a:solidFill>
                  <a:srgbClr val="000000"/>
                </a:solidFill>
                <a:effectLst/>
                <a:latin typeface="Calibri" panose="020F0502020204030204" pitchFamily="34" charset="0"/>
              </a:rPr>
              <a:t>“drowning”. </a:t>
            </a:r>
            <a:r>
              <a:rPr kumimoji="0" lang="en-GB" altLang="en-US" sz="1200" b="0" i="0" u="none" strike="noStrike" cap="none" normalizeH="0" baseline="0" dirty="0">
                <a:ln>
                  <a:noFill/>
                </a:ln>
                <a:solidFill>
                  <a:srgbClr val="000000"/>
                </a:solidFill>
                <a:effectLst/>
                <a:latin typeface="Calibri" panose="020F0502020204030204" pitchFamily="34" charset="0"/>
              </a:rPr>
              <a:t>The present tense creates a sense of immediacy. The man is out there right now. </a:t>
            </a: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16" name="AutoShape 21"/>
          <p:cNvSpPr>
            <a:spLocks noChangeArrowheads="1"/>
          </p:cNvSpPr>
          <p:nvPr/>
        </p:nvSpPr>
        <p:spPr bwMode="auto">
          <a:xfrm>
            <a:off x="7322355" y="4327420"/>
            <a:ext cx="4750377" cy="2364303"/>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222222"/>
                </a:solidFill>
                <a:effectLst/>
                <a:latin typeface="Calibri" panose="020F0502020204030204" pitchFamily="34" charset="0"/>
              </a:rPr>
              <a:t>The </a:t>
            </a:r>
            <a:r>
              <a:rPr kumimoji="0" lang="en-GB" altLang="en-US" b="1" i="0" u="none" strike="noStrike" cap="none" normalizeH="0" baseline="0" dirty="0">
                <a:ln>
                  <a:noFill/>
                </a:ln>
                <a:solidFill>
                  <a:srgbClr val="222222"/>
                </a:solidFill>
                <a:effectLst/>
                <a:latin typeface="Calibri" panose="020F0502020204030204" pitchFamily="34" charset="0"/>
              </a:rPr>
              <a:t>repetition</a:t>
            </a:r>
            <a:r>
              <a:rPr kumimoji="0" lang="en-GB" altLang="en-US" b="0" i="0" u="none" strike="noStrike" cap="none" normalizeH="0" baseline="0" dirty="0">
                <a:ln>
                  <a:noFill/>
                </a:ln>
                <a:solidFill>
                  <a:srgbClr val="222222"/>
                </a:solidFill>
                <a:effectLst/>
                <a:latin typeface="Calibri" panose="020F0502020204030204" pitchFamily="34" charset="0"/>
              </a:rPr>
              <a:t> of the word "green" reminds the reader that the mustard gas is everywhere (turned green through the restrictive gas mask panes) almost as if the fog of green stuff is surrounding us as well. It’s difficult for the poet to see anything clearly (“dim”, “misty” “thick”) but the image is so shocking that he sees the man drowning clearly.</a:t>
            </a:r>
            <a:endParaRPr kumimoji="0" lang="en-US" altLang="en-US" sz="2800" b="0" i="0" u="none" strike="noStrike" cap="none" normalizeH="0" baseline="0" dirty="0">
              <a:ln>
                <a:noFill/>
              </a:ln>
              <a:solidFill>
                <a:schemeClr val="tx1"/>
              </a:solidFill>
              <a:effectLst/>
              <a:latin typeface="Calibri" panose="020F0502020204030204" pitchFamily="34" charset="0"/>
            </a:endParaRPr>
          </a:p>
        </p:txBody>
      </p:sp>
      <p:cxnSp>
        <p:nvCxnSpPr>
          <p:cNvPr id="47110" name="AutoShape 6"/>
          <p:cNvCxnSpPr>
            <a:cxnSpLocks noChangeShapeType="1"/>
          </p:cNvCxnSpPr>
          <p:nvPr/>
        </p:nvCxnSpPr>
        <p:spPr bwMode="auto">
          <a:xfrm flipV="1">
            <a:off x="7322355" y="2564988"/>
            <a:ext cx="2043030" cy="93014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5" name="AutoShape 8"/>
          <p:cNvCxnSpPr>
            <a:cxnSpLocks noChangeShapeType="1"/>
          </p:cNvCxnSpPr>
          <p:nvPr/>
        </p:nvCxnSpPr>
        <p:spPr bwMode="auto">
          <a:xfrm>
            <a:off x="7564211" y="4071144"/>
            <a:ext cx="476005" cy="456816"/>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24167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629561" y="2418754"/>
            <a:ext cx="6938963" cy="3130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In all my dreams, before my helpless sight,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He plunges at me, guttering, choking, </a:t>
            </a:r>
            <a:r>
              <a:rPr kumimoji="0" lang="en-GB" altLang="en-US" sz="2800" b="0" i="0" u="sng" strike="noStrike" cap="none" normalizeH="0" baseline="0" dirty="0">
                <a:ln>
                  <a:noFill/>
                </a:ln>
                <a:solidFill>
                  <a:srgbClr val="000000"/>
                </a:solidFill>
                <a:effectLst/>
                <a:latin typeface="Calibri" panose="020F0502020204030204" pitchFamily="34" charset="0"/>
              </a:rPr>
              <a:t>drowning</a:t>
            </a:r>
            <a:r>
              <a:rPr kumimoji="0" lang="en-GB" altLang="en-US" sz="2800" b="0" i="0" u="none" strike="noStrike" cap="none" normalizeH="0" baseline="0" dirty="0">
                <a:ln>
                  <a:noFill/>
                </a:ln>
                <a:solidFill>
                  <a:srgbClr val="000000"/>
                </a:solidFill>
                <a:effectLst/>
                <a:latin typeface="Calibri" panose="020F050202020403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92069" y="-100211"/>
            <a:ext cx="3119481" cy="4653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rgbClr val="FF0000"/>
                </a:solidFill>
                <a:effectLst/>
                <a:latin typeface="HipsterishFontNormal" panose="02000603000000000000" pitchFamily="2" charset="0"/>
              </a:rPr>
              <a:t>Stanza 3</a:t>
            </a:r>
            <a:endParaRPr kumimoji="0" lang="en-US" altLang="en-US" sz="5400" b="1" i="0" u="none" strike="noStrike" cap="none" normalizeH="0" baseline="0" dirty="0">
              <a:ln>
                <a:noFill/>
              </a:ln>
              <a:solidFill>
                <a:srgbClr val="FF0000"/>
              </a:solidFill>
              <a:effectLst/>
              <a:latin typeface="Arial" panose="020B0604020202020204" pitchFamily="34" charset="0"/>
            </a:endParaRPr>
          </a:p>
        </p:txBody>
      </p:sp>
      <p:sp>
        <p:nvSpPr>
          <p:cNvPr id="6" name="Rectangle 4"/>
          <p:cNvSpPr>
            <a:spLocks noChangeArrowheads="1"/>
          </p:cNvSpPr>
          <p:nvPr/>
        </p:nvSpPr>
        <p:spPr bwMode="auto">
          <a:xfrm>
            <a:off x="2629743" y="2445742"/>
            <a:ext cx="2458145" cy="434975"/>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AutoShape 5"/>
          <p:cNvSpPr>
            <a:spLocks noChangeArrowheads="1"/>
          </p:cNvSpPr>
          <p:nvPr/>
        </p:nvSpPr>
        <p:spPr bwMode="auto">
          <a:xfrm>
            <a:off x="335360" y="836810"/>
            <a:ext cx="3096344" cy="1440061"/>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The poet has recurring nightmares. He cannot forget this traumatic experience.</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cxnSp>
        <p:nvCxnSpPr>
          <p:cNvPr id="1030" name="AutoShape 6"/>
          <p:cNvCxnSpPr>
            <a:cxnSpLocks noChangeShapeType="1"/>
          </p:cNvCxnSpPr>
          <p:nvPr/>
        </p:nvCxnSpPr>
        <p:spPr bwMode="auto">
          <a:xfrm flipH="1" flipV="1">
            <a:off x="2345583" y="1992214"/>
            <a:ext cx="611186" cy="51385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1031" name="Picture 7" descr="Image result for ww1 soldier gas att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9944" y="3131696"/>
            <a:ext cx="28019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AutoShape 8"/>
          <p:cNvSpPr>
            <a:spLocks noChangeArrowheads="1"/>
          </p:cNvSpPr>
          <p:nvPr/>
        </p:nvSpPr>
        <p:spPr bwMode="auto">
          <a:xfrm>
            <a:off x="4354573" y="3584237"/>
            <a:ext cx="3488938" cy="3229139"/>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u="none" strike="noStrike" cap="none" normalizeH="0" baseline="0" dirty="0">
                <a:ln>
                  <a:noFill/>
                </a:ln>
                <a:solidFill>
                  <a:srgbClr val="222222"/>
                </a:solidFill>
                <a:effectLst/>
                <a:latin typeface="Arial" panose="020B0604020202020204" pitchFamily="34" charset="0"/>
              </a:rPr>
              <a:t>Why does Owen split these two lines apart from Stanza 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u="none" strike="noStrike" cap="none" normalizeH="0" baseline="0" dirty="0">
                <a:ln>
                  <a:noFill/>
                </a:ln>
                <a:solidFill>
                  <a:srgbClr val="222222"/>
                </a:solidFill>
                <a:effectLst/>
                <a:latin typeface="Arial" panose="020B0604020202020204" pitchFamily="34" charset="0"/>
              </a:rPr>
              <a:t>These two lines bring us out of a past experience (the experience of the gas attack) and</a:t>
            </a:r>
            <a:r>
              <a:rPr kumimoji="0" lang="en-GB" altLang="en-US" b="0" strike="noStrike" cap="none" normalizeH="0" baseline="0" dirty="0">
                <a:ln>
                  <a:noFill/>
                </a:ln>
                <a:solidFill>
                  <a:srgbClr val="222222"/>
                </a:solidFill>
                <a:effectLst/>
                <a:latin typeface="Arial" panose="020B0604020202020204" pitchFamily="34" charset="0"/>
              </a:rPr>
              <a:t> into a </a:t>
            </a:r>
            <a:r>
              <a:rPr kumimoji="0" lang="en-GB" altLang="en-US" b="0" u="none" strike="noStrike" cap="none" normalizeH="0" baseline="0" dirty="0">
                <a:ln>
                  <a:noFill/>
                </a:ln>
                <a:solidFill>
                  <a:srgbClr val="222222"/>
                </a:solidFill>
                <a:effectLst/>
                <a:latin typeface="Arial" panose="020B0604020202020204" pitchFamily="34" charset="0"/>
              </a:rPr>
              <a:t>horrific present.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u="none" strike="noStrike" cap="none" normalizeH="0" baseline="0" dirty="0">
                <a:ln>
                  <a:noFill/>
                </a:ln>
                <a:solidFill>
                  <a:srgbClr val="222222"/>
                </a:solidFill>
                <a:effectLst/>
                <a:latin typeface="Arial" panose="020B0604020202020204" pitchFamily="34" charset="0"/>
              </a:rPr>
              <a:t>Owen will remember this for the rest of his life. Even once he is away from the war it stays with him.</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5303912" y="2971997"/>
            <a:ext cx="1440160" cy="373696"/>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AutoShape 10"/>
          <p:cNvSpPr>
            <a:spLocks noChangeArrowheads="1"/>
          </p:cNvSpPr>
          <p:nvPr/>
        </p:nvSpPr>
        <p:spPr bwMode="auto">
          <a:xfrm>
            <a:off x="551384" y="4239240"/>
            <a:ext cx="3057525" cy="1331225"/>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The </a:t>
            </a:r>
            <a:r>
              <a:rPr kumimoji="0" lang="en-GB" altLang="en-US" b="1" i="0" u="none" strike="noStrike" cap="none" normalizeH="0" baseline="0" dirty="0">
                <a:ln>
                  <a:noFill/>
                </a:ln>
                <a:solidFill>
                  <a:srgbClr val="000000"/>
                </a:solidFill>
                <a:effectLst/>
                <a:latin typeface="Calibri" panose="020F0502020204030204" pitchFamily="34" charset="0"/>
              </a:rPr>
              <a:t>repetition</a:t>
            </a:r>
            <a:r>
              <a:rPr kumimoji="0" lang="en-GB" altLang="en-US" b="0" i="0" u="none" strike="noStrike" cap="none" normalizeH="0" baseline="0" dirty="0">
                <a:ln>
                  <a:noFill/>
                </a:ln>
                <a:solidFill>
                  <a:srgbClr val="000000"/>
                </a:solidFill>
                <a:effectLst/>
                <a:latin typeface="Calibri" panose="020F0502020204030204" pitchFamily="34" charset="0"/>
              </a:rPr>
              <a:t> of “drowning” from Stanza 2 reinforces the horrific image. Forces the reader to imagine it.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035" name="AutoShape 11"/>
          <p:cNvCxnSpPr>
            <a:cxnSpLocks noChangeShapeType="1"/>
          </p:cNvCxnSpPr>
          <p:nvPr/>
        </p:nvCxnSpPr>
        <p:spPr bwMode="auto">
          <a:xfrm flipH="1">
            <a:off x="2355627" y="3717032"/>
            <a:ext cx="601142" cy="64246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 name="Rectangle 12"/>
          <p:cNvSpPr>
            <a:spLocks noChangeArrowheads="1"/>
          </p:cNvSpPr>
          <p:nvPr/>
        </p:nvSpPr>
        <p:spPr bwMode="auto">
          <a:xfrm>
            <a:off x="5152281" y="2444948"/>
            <a:ext cx="3722687" cy="434975"/>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AutoShape 13"/>
          <p:cNvSpPr>
            <a:spLocks noChangeArrowheads="1"/>
          </p:cNvSpPr>
          <p:nvPr/>
        </p:nvSpPr>
        <p:spPr bwMode="auto">
          <a:xfrm>
            <a:off x="8520162" y="288329"/>
            <a:ext cx="3192462" cy="2038352"/>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Calibri" panose="020F0502020204030204" pitchFamily="34" charset="0"/>
              </a:rPr>
              <a:t>Word Choice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The poet is “helpless”. </a:t>
            </a:r>
            <a:r>
              <a:rPr kumimoji="0" lang="en-GB" altLang="en-US" b="0" i="0" u="none" strike="noStrike" cap="none" normalizeH="0" baseline="0" dirty="0">
                <a:ln>
                  <a:noFill/>
                </a:ln>
                <a:solidFill>
                  <a:srgbClr val="222222"/>
                </a:solidFill>
                <a:effectLst/>
                <a:latin typeface="Calibri" panose="020F0502020204030204" pitchFamily="34" charset="0"/>
              </a:rPr>
              <a:t>He can't </a:t>
            </a:r>
            <a:r>
              <a:rPr kumimoji="0" lang="en-GB" altLang="en-US" b="0" i="1" u="none" strike="noStrike" cap="none" normalizeH="0" baseline="0" dirty="0">
                <a:ln>
                  <a:noFill/>
                </a:ln>
                <a:solidFill>
                  <a:srgbClr val="222222"/>
                </a:solidFill>
                <a:effectLst/>
                <a:latin typeface="Calibri" panose="020F0502020204030204" pitchFamily="34" charset="0"/>
              </a:rPr>
              <a:t>do anything</a:t>
            </a:r>
            <a:r>
              <a:rPr kumimoji="0" lang="en-GB" altLang="en-US" b="0" i="0" u="none" strike="noStrike" cap="none" normalizeH="0" baseline="0" dirty="0">
                <a:ln>
                  <a:noFill/>
                </a:ln>
                <a:solidFill>
                  <a:srgbClr val="222222"/>
                </a:solidFill>
                <a:effectLst/>
                <a:latin typeface="Calibri" panose="020F0502020204030204" pitchFamily="34" charset="0"/>
              </a:rPr>
              <a:t>. He can only replay the horrors of the scene, over and over in his mind.</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cxnSp>
        <p:nvCxnSpPr>
          <p:cNvPr id="1038" name="AutoShape 14"/>
          <p:cNvCxnSpPr>
            <a:cxnSpLocks noChangeShapeType="1"/>
          </p:cNvCxnSpPr>
          <p:nvPr/>
        </p:nvCxnSpPr>
        <p:spPr bwMode="auto">
          <a:xfrm flipV="1">
            <a:off x="8708007" y="2180629"/>
            <a:ext cx="523875" cy="3429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3" name="Rectangle 15"/>
          <p:cNvSpPr>
            <a:spLocks noChangeArrowheads="1"/>
          </p:cNvSpPr>
          <p:nvPr/>
        </p:nvSpPr>
        <p:spPr bwMode="auto">
          <a:xfrm>
            <a:off x="6817567" y="2917698"/>
            <a:ext cx="1294657" cy="427996"/>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4" name="AutoShape 16"/>
          <p:cNvSpPr>
            <a:spLocks noChangeArrowheads="1"/>
          </p:cNvSpPr>
          <p:nvPr/>
        </p:nvSpPr>
        <p:spPr bwMode="auto">
          <a:xfrm>
            <a:off x="4427833" y="41195"/>
            <a:ext cx="3598863" cy="2313558"/>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The poet uses </a:t>
            </a:r>
            <a:r>
              <a:rPr kumimoji="0" lang="en-GB" altLang="en-US" b="1" i="0" u="none" strike="noStrike" cap="none" normalizeH="0" baseline="0" dirty="0">
                <a:ln>
                  <a:noFill/>
                </a:ln>
                <a:solidFill>
                  <a:srgbClr val="000000"/>
                </a:solidFill>
                <a:effectLst/>
                <a:latin typeface="Calibri" panose="020F0502020204030204" pitchFamily="34" charset="0"/>
              </a:rPr>
              <a:t>sound</a:t>
            </a:r>
            <a:r>
              <a:rPr kumimoji="0" lang="en-GB" altLang="en-US" b="0" i="0" u="none" strike="noStrike" cap="none" normalizeH="0" baseline="0" dirty="0">
                <a:ln>
                  <a:noFill/>
                </a:ln>
                <a:solidFill>
                  <a:srgbClr val="000000"/>
                </a:solidFill>
                <a:effectLst/>
                <a:latin typeface="Calibri" panose="020F0502020204030204" pitchFamily="34" charset="0"/>
              </a:rPr>
              <a:t> to further relay the horror to the reader. “guttering” and “choking” is </a:t>
            </a:r>
            <a:r>
              <a:rPr kumimoji="0" lang="en-GB" altLang="en-US" b="1" i="0" u="none" strike="noStrike" cap="none" normalizeH="0" baseline="0" dirty="0">
                <a:ln>
                  <a:noFill/>
                </a:ln>
                <a:solidFill>
                  <a:srgbClr val="000000"/>
                </a:solidFill>
                <a:effectLst/>
                <a:latin typeface="Calibri" panose="020F0502020204030204" pitchFamily="34" charset="0"/>
              </a:rPr>
              <a:t>onomatopoeic</a:t>
            </a:r>
            <a:r>
              <a:rPr kumimoji="0" lang="en-GB" altLang="en-US" b="0" i="0" u="none" strike="noStrike" cap="none" normalizeH="0" baseline="0" dirty="0">
                <a:ln>
                  <a:noFill/>
                </a:ln>
                <a:solidFill>
                  <a:srgbClr val="000000"/>
                </a:solidFill>
                <a:effectLst/>
                <a:latin typeface="Calibri" panose="020F0502020204030204" pitchFamily="34" charset="0"/>
              </a:rPr>
              <a:t>. The hard “</a:t>
            </a:r>
            <a:r>
              <a:rPr kumimoji="0" lang="en-GB" altLang="en-US" b="0" i="0" u="none" strike="noStrike" cap="none" normalizeH="0" baseline="0" dirty="0" err="1">
                <a:ln>
                  <a:noFill/>
                </a:ln>
                <a:solidFill>
                  <a:srgbClr val="000000"/>
                </a:solidFill>
                <a:effectLst/>
                <a:latin typeface="Calibri" panose="020F0502020204030204" pitchFamily="34" charset="0"/>
              </a:rPr>
              <a:t>tt</a:t>
            </a:r>
            <a:r>
              <a:rPr kumimoji="0" lang="en-GB" altLang="en-US" b="0" i="0" u="none" strike="noStrike" cap="none" normalizeH="0" baseline="0" dirty="0">
                <a:ln>
                  <a:noFill/>
                </a:ln>
                <a:solidFill>
                  <a:srgbClr val="000000"/>
                </a:solidFill>
                <a:effectLst/>
                <a:latin typeface="Calibri" panose="020F0502020204030204" pitchFamily="34" charset="0"/>
              </a:rPr>
              <a:t>” and “k” sounds stick in the throat mimicking the noises made by the dying soldier.</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041" name="AutoShape 17"/>
          <p:cNvCxnSpPr>
            <a:cxnSpLocks noChangeShapeType="1"/>
          </p:cNvCxnSpPr>
          <p:nvPr/>
        </p:nvCxnSpPr>
        <p:spPr bwMode="auto">
          <a:xfrm>
            <a:off x="7923729" y="2997326"/>
            <a:ext cx="1046215" cy="43526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387812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876300" y="1928813"/>
            <a:ext cx="6938963" cy="3130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17463" y="50799"/>
            <a:ext cx="5070425" cy="461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rgbClr val="FF0000"/>
                </a:solidFill>
                <a:effectLst/>
                <a:latin typeface="HipsterishFontNormal" panose="02000603000000000000" pitchFamily="2" charset="0"/>
              </a:rPr>
              <a:t>Stanza 4 Lines 1-4</a:t>
            </a:r>
            <a:endParaRPr kumimoji="0" lang="en-US" altLang="en-US" sz="5400" b="1" i="0" u="none" strike="noStrike" cap="none" normalizeH="0" baseline="0" dirty="0">
              <a:ln>
                <a:noFill/>
              </a:ln>
              <a:solidFill>
                <a:srgbClr val="FF0000"/>
              </a:solidFill>
              <a:effectLst/>
              <a:latin typeface="Arial" panose="020B0604020202020204" pitchFamily="34" charset="0"/>
            </a:endParaRPr>
          </a:p>
        </p:txBody>
      </p:sp>
      <p:sp>
        <p:nvSpPr>
          <p:cNvPr id="6" name="AutoShape 4"/>
          <p:cNvSpPr>
            <a:spLocks noChangeArrowheads="1"/>
          </p:cNvSpPr>
          <p:nvPr/>
        </p:nvSpPr>
        <p:spPr bwMode="auto">
          <a:xfrm>
            <a:off x="479376" y="1039785"/>
            <a:ext cx="2603500" cy="697564"/>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Continues the idea of Nightmares</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cxnSp>
        <p:nvCxnSpPr>
          <p:cNvPr id="2053" name="AutoShape 5"/>
          <p:cNvCxnSpPr>
            <a:cxnSpLocks noChangeShapeType="1"/>
          </p:cNvCxnSpPr>
          <p:nvPr/>
        </p:nvCxnSpPr>
        <p:spPr bwMode="auto">
          <a:xfrm flipH="1" flipV="1">
            <a:off x="2896857" y="1449448"/>
            <a:ext cx="1010826" cy="480556"/>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Text Box 6"/>
          <p:cNvSpPr txBox="1">
            <a:spLocks noChangeArrowheads="1"/>
          </p:cNvSpPr>
          <p:nvPr/>
        </p:nvSpPr>
        <p:spPr bwMode="auto">
          <a:xfrm>
            <a:off x="2207568" y="1861850"/>
            <a:ext cx="7826399" cy="274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If in some smothering dreams </a:t>
            </a:r>
            <a:r>
              <a:rPr kumimoji="0" lang="en-GB" altLang="en-US" sz="2800" b="0" i="0" u="sng" strike="noStrike" cap="none" normalizeH="0" baseline="0" dirty="0">
                <a:ln>
                  <a:noFill/>
                </a:ln>
                <a:solidFill>
                  <a:srgbClr val="000000"/>
                </a:solidFill>
                <a:effectLst/>
                <a:latin typeface="Calibri" panose="020F0502020204030204" pitchFamily="34" charset="0"/>
              </a:rPr>
              <a:t>you</a:t>
            </a:r>
            <a:r>
              <a:rPr kumimoji="0" lang="en-GB" altLang="en-US" sz="2800" b="0" i="0" u="none" strike="noStrike" cap="none" normalizeH="0" baseline="0" dirty="0">
                <a:ln>
                  <a:noFill/>
                </a:ln>
                <a:solidFill>
                  <a:srgbClr val="000000"/>
                </a:solidFill>
                <a:effectLst/>
                <a:latin typeface="Calibri" panose="020F0502020204030204" pitchFamily="34" charset="0"/>
              </a:rPr>
              <a:t> too could pace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Behind the wagon that we flung him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And watch the white eyes writhing in his face,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His hanging face, like a devil’s sick of sin;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3723622" y="1931195"/>
            <a:ext cx="2848433" cy="347662"/>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9" name="Rectangle 9"/>
          <p:cNvSpPr>
            <a:spLocks noChangeArrowheads="1"/>
          </p:cNvSpPr>
          <p:nvPr/>
        </p:nvSpPr>
        <p:spPr bwMode="auto">
          <a:xfrm>
            <a:off x="6077566" y="2362567"/>
            <a:ext cx="810522" cy="339725"/>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AutoShape 10"/>
          <p:cNvSpPr>
            <a:spLocks noChangeArrowheads="1"/>
          </p:cNvSpPr>
          <p:nvPr/>
        </p:nvSpPr>
        <p:spPr bwMode="auto">
          <a:xfrm>
            <a:off x="5427588" y="3575089"/>
            <a:ext cx="2921000" cy="3238173"/>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Word Choice—”flung”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Shows that the soldier is not being handled with care. The other soldiers know that there is no hope for him. He is already dead to them. Again, this is a horrifying image and suggests that there has been so much death that the soldiers have ceased to care. They are desensitized.</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2059" name="AutoShape 11"/>
          <p:cNvCxnSpPr>
            <a:cxnSpLocks noChangeShapeType="1"/>
          </p:cNvCxnSpPr>
          <p:nvPr/>
        </p:nvCxnSpPr>
        <p:spPr bwMode="auto">
          <a:xfrm>
            <a:off x="6873650" y="2708642"/>
            <a:ext cx="2894758" cy="2188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2060" name="Picture 12" descr="munch_edvard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0" y="1886284"/>
            <a:ext cx="21002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61" name="Picture 13" descr="Image result for ww1 wagon flung him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627" y="69180"/>
            <a:ext cx="2491484" cy="17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AutoShape 15"/>
          <p:cNvSpPr>
            <a:spLocks noChangeArrowheads="1"/>
          </p:cNvSpPr>
          <p:nvPr/>
        </p:nvSpPr>
        <p:spPr bwMode="auto">
          <a:xfrm>
            <a:off x="8988969" y="67786"/>
            <a:ext cx="2998788" cy="1861028"/>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Owen knows that the reader, despite reading his poem, will never truly understand the horror of the war, but he wishes they could understand and stop encouraging people to enlist</a:t>
            </a:r>
            <a:r>
              <a:rPr kumimoji="0" lang="en-GB" altLang="en-US" b="0" i="0" u="none" strike="noStrike" cap="none" normalizeH="0" baseline="0" dirty="0">
                <a:ln>
                  <a:noFill/>
                </a:ln>
                <a:solidFill>
                  <a:srgbClr val="000000"/>
                </a:solidFill>
                <a:effectLst/>
                <a:latin typeface="Calibri" panose="020F050202020403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3" name="AutoShape 16"/>
          <p:cNvSpPr>
            <a:spLocks noChangeArrowheads="1"/>
          </p:cNvSpPr>
          <p:nvPr/>
        </p:nvSpPr>
        <p:spPr bwMode="auto">
          <a:xfrm>
            <a:off x="1613241" y="4297222"/>
            <a:ext cx="3598862" cy="1940392"/>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Calibri" panose="020F0502020204030204" pitchFamily="34" charset="0"/>
              </a:rPr>
              <a:t>Simile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There has been so much death and destruction that even the devil is sick of the pain, suffering and innocent lives lost in this war.</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4" name="Rectangle 17"/>
          <p:cNvSpPr>
            <a:spLocks noChangeArrowheads="1"/>
          </p:cNvSpPr>
          <p:nvPr/>
        </p:nvSpPr>
        <p:spPr bwMode="auto">
          <a:xfrm>
            <a:off x="4708534" y="3208050"/>
            <a:ext cx="3475698" cy="331787"/>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cxnSp>
        <p:nvCxnSpPr>
          <p:cNvPr id="2066" name="AutoShape 18"/>
          <p:cNvCxnSpPr>
            <a:cxnSpLocks noChangeShapeType="1"/>
          </p:cNvCxnSpPr>
          <p:nvPr/>
        </p:nvCxnSpPr>
        <p:spPr bwMode="auto">
          <a:xfrm flipH="1">
            <a:off x="4278427" y="3539837"/>
            <a:ext cx="1385525" cy="92919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5" name="AutoShape 11"/>
          <p:cNvCxnSpPr>
            <a:cxnSpLocks noChangeShapeType="1"/>
          </p:cNvCxnSpPr>
          <p:nvPr/>
        </p:nvCxnSpPr>
        <p:spPr bwMode="auto">
          <a:xfrm flipV="1">
            <a:off x="7104112" y="1755178"/>
            <a:ext cx="2104080" cy="240599"/>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40546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06395"/>
            <a:ext cx="5484813" cy="2968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rgbClr val="FF0000"/>
                </a:solidFill>
                <a:effectLst/>
                <a:latin typeface="HipsterishFontNormal" panose="02000603000000000000" pitchFamily="2" charset="0"/>
              </a:rPr>
              <a:t>Stanza 4 Lines 5-12</a:t>
            </a:r>
            <a:endParaRPr kumimoji="0" lang="en-US" altLang="en-US" sz="5400" b="1" i="0" u="none" strike="noStrike" cap="none" normalizeH="0" baseline="0" dirty="0">
              <a:ln>
                <a:noFill/>
              </a:ln>
              <a:solidFill>
                <a:srgbClr val="FF0000"/>
              </a:solidFill>
              <a:effectLst/>
              <a:latin typeface="Arial" panose="020B0604020202020204" pitchFamily="34" charset="0"/>
            </a:endParaRPr>
          </a:p>
        </p:txBody>
      </p:sp>
      <p:sp>
        <p:nvSpPr>
          <p:cNvPr id="6" name="Text Box 4"/>
          <p:cNvSpPr txBox="1">
            <a:spLocks noChangeArrowheads="1"/>
          </p:cNvSpPr>
          <p:nvPr/>
        </p:nvSpPr>
        <p:spPr bwMode="auto">
          <a:xfrm>
            <a:off x="2050454" y="1523511"/>
            <a:ext cx="9105329" cy="34671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If you could hear, at every jolt, the blood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Come gargling from the froth-corrupted lungs,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Obscene as cancer, bitter as the cud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Of vile, incurable sores on </a:t>
            </a:r>
            <a:r>
              <a:rPr kumimoji="0" lang="en-GB" altLang="en-US" sz="2800" b="0" i="0" u="sng" strike="noStrike" cap="none" normalizeH="0" baseline="0" dirty="0">
                <a:ln>
                  <a:noFill/>
                </a:ln>
                <a:solidFill>
                  <a:srgbClr val="000000"/>
                </a:solidFill>
                <a:effectLst/>
                <a:latin typeface="Calibri" panose="020F0502020204030204" pitchFamily="34" charset="0"/>
              </a:rPr>
              <a:t>innocent</a:t>
            </a:r>
            <a:r>
              <a:rPr kumimoji="0" lang="en-GB" altLang="en-US" sz="2800" b="0" i="0" u="none" strike="noStrike" cap="none" normalizeH="0" baseline="0" dirty="0">
                <a:ln>
                  <a:noFill/>
                </a:ln>
                <a:solidFill>
                  <a:srgbClr val="000000"/>
                </a:solidFill>
                <a:effectLst/>
                <a:latin typeface="Calibri" panose="020F0502020204030204" pitchFamily="34" charset="0"/>
              </a:rPr>
              <a:t> tongues,—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My friend, you would not tell with such high zest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To children ardent for some desperate glory,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The old Lie: </a:t>
            </a:r>
            <a:r>
              <a:rPr kumimoji="0" lang="en-GB" altLang="en-US" sz="2800" b="0" i="0" u="none" strike="noStrike" cap="none" normalizeH="0" baseline="0" dirty="0">
                <a:ln>
                  <a:noFill/>
                </a:ln>
                <a:solidFill>
                  <a:srgbClr val="000000"/>
                </a:solidFill>
                <a:effectLst/>
                <a:highlight>
                  <a:srgbClr val="FFFF00"/>
                </a:highlight>
                <a:latin typeface="Calibri" panose="020F0502020204030204" pitchFamily="34" charset="0"/>
              </a:rPr>
              <a:t>Dulce et decorum </a:t>
            </a:r>
            <a:r>
              <a:rPr kumimoji="0" lang="en-GB" altLang="en-US" sz="2800" b="0" i="0" u="none" strike="noStrike" cap="none" normalizeH="0" baseline="0" dirty="0" err="1">
                <a:ln>
                  <a:noFill/>
                </a:ln>
                <a:solidFill>
                  <a:srgbClr val="000000"/>
                </a:solidFill>
                <a:effectLst/>
                <a:highlight>
                  <a:srgbClr val="FFFF00"/>
                </a:highlight>
                <a:latin typeface="Calibri" panose="020F0502020204030204" pitchFamily="34" charset="0"/>
              </a:rPr>
              <a:t>est</a:t>
            </a:r>
            <a:endParaRPr kumimoji="0" lang="en-GB" altLang="en-US" sz="2800" b="0" i="0" u="none" strike="noStrike" cap="none" normalizeH="0" baseline="0" dirty="0">
              <a:ln>
                <a:noFill/>
              </a:ln>
              <a:solidFill>
                <a:srgbClr val="000000"/>
              </a:solidFill>
              <a:effectLst/>
              <a:highlight>
                <a:srgbClr val="FFFF00"/>
              </a:highligh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highlight>
                  <a:srgbClr val="FFFF00"/>
                </a:highlight>
                <a:latin typeface="Calibri" panose="020F0502020204030204" pitchFamily="34" charset="0"/>
              </a:rPr>
              <a:t>Pro patria </a:t>
            </a:r>
            <a:r>
              <a:rPr kumimoji="0" lang="en-GB" altLang="en-US" sz="2800" b="0" i="0" u="none" strike="noStrike" cap="none" normalizeH="0" baseline="0" dirty="0" err="1">
                <a:ln>
                  <a:noFill/>
                </a:ln>
                <a:solidFill>
                  <a:srgbClr val="000000"/>
                </a:solidFill>
                <a:effectLst/>
                <a:highlight>
                  <a:srgbClr val="FFFF00"/>
                </a:highlight>
                <a:latin typeface="Calibri" panose="020F0502020204030204" pitchFamily="34" charset="0"/>
              </a:rPr>
              <a:t>mori</a:t>
            </a:r>
            <a:r>
              <a:rPr kumimoji="0" lang="en-GB" altLang="en-US" sz="2800" b="0" i="0" u="none" strike="noStrike" cap="none" normalizeH="0" baseline="0" dirty="0">
                <a:ln>
                  <a:noFill/>
                </a:ln>
                <a:solidFill>
                  <a:srgbClr val="000000"/>
                </a:solidFill>
                <a:effectLst/>
                <a:highlight>
                  <a:srgbClr val="FFFF00"/>
                </a:highlight>
                <a:latin typeface="Calibri" panose="020F0502020204030204" pitchFamily="34" charset="0"/>
              </a:rPr>
              <a:t>.</a:t>
            </a:r>
            <a:endParaRPr kumimoji="0" lang="en-US" altLang="en-US" sz="28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8" name="AutoShape 6"/>
          <p:cNvSpPr>
            <a:spLocks noChangeArrowheads="1"/>
          </p:cNvSpPr>
          <p:nvPr/>
        </p:nvSpPr>
        <p:spPr bwMode="auto">
          <a:xfrm>
            <a:off x="8495128" y="4048948"/>
            <a:ext cx="2092058" cy="473075"/>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Keen/enthusiastic</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3079" name="AutoShape 7"/>
          <p:cNvCxnSpPr>
            <a:cxnSpLocks noChangeShapeType="1"/>
          </p:cNvCxnSpPr>
          <p:nvPr/>
        </p:nvCxnSpPr>
        <p:spPr bwMode="auto">
          <a:xfrm>
            <a:off x="9174459" y="3619161"/>
            <a:ext cx="937538" cy="64487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 name="AutoShape 9"/>
          <p:cNvSpPr>
            <a:spLocks noChangeArrowheads="1"/>
          </p:cNvSpPr>
          <p:nvPr/>
        </p:nvSpPr>
        <p:spPr bwMode="auto">
          <a:xfrm>
            <a:off x="7602524" y="2425456"/>
            <a:ext cx="2507595" cy="564661"/>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Unfair that innocent young men are dying.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3082" name="AutoShape 10"/>
          <p:cNvCxnSpPr>
            <a:cxnSpLocks noChangeShapeType="1"/>
            <a:endCxn id="10" idx="1"/>
          </p:cNvCxnSpPr>
          <p:nvPr/>
        </p:nvCxnSpPr>
        <p:spPr bwMode="auto">
          <a:xfrm flipV="1">
            <a:off x="4885200" y="2707787"/>
            <a:ext cx="2717324" cy="35464"/>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2" name="Rectangle 12"/>
          <p:cNvSpPr>
            <a:spLocks noChangeArrowheads="1"/>
          </p:cNvSpPr>
          <p:nvPr/>
        </p:nvSpPr>
        <p:spPr bwMode="auto">
          <a:xfrm>
            <a:off x="8495128" y="3324226"/>
            <a:ext cx="795516" cy="328106"/>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3" name="Rectangle 13"/>
          <p:cNvSpPr>
            <a:spLocks noChangeArrowheads="1"/>
          </p:cNvSpPr>
          <p:nvPr/>
        </p:nvSpPr>
        <p:spPr bwMode="auto">
          <a:xfrm>
            <a:off x="2423592" y="3746848"/>
            <a:ext cx="1313677" cy="334506"/>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4" name="AutoShape 14"/>
          <p:cNvSpPr>
            <a:spLocks noChangeArrowheads="1"/>
          </p:cNvSpPr>
          <p:nvPr/>
        </p:nvSpPr>
        <p:spPr bwMode="auto">
          <a:xfrm>
            <a:off x="83141" y="1503119"/>
            <a:ext cx="1776412" cy="2303010"/>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Calibri" panose="020F0502020204030204" pitchFamily="34" charset="0"/>
              </a:rPr>
              <a:t>Word Choice - “children”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Reminds the reader of the young of age of many of the soldiers. Makes the reader feel sympathy that they will not grow old.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6" name="AutoShape 17"/>
          <p:cNvSpPr>
            <a:spLocks noChangeArrowheads="1"/>
          </p:cNvSpPr>
          <p:nvPr/>
        </p:nvSpPr>
        <p:spPr bwMode="auto">
          <a:xfrm>
            <a:off x="4655840" y="51654"/>
            <a:ext cx="3743325" cy="1438275"/>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alibri" panose="020F0502020204030204" pitchFamily="34" charset="0"/>
              </a:rPr>
              <a:t>Owen continues with horrific and disgusting images. He wants the reader to agree that war is wrong. He does this by describing just how absolutely degrading, humiliating, and surreal the destruction of the human body can be.</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3091" name="Picture 19" descr="892852587_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256" y="4659735"/>
            <a:ext cx="4211481" cy="197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AutoShape 20"/>
          <p:cNvSpPr>
            <a:spLocks noChangeArrowheads="1"/>
          </p:cNvSpPr>
          <p:nvPr/>
        </p:nvSpPr>
        <p:spPr bwMode="auto">
          <a:xfrm>
            <a:off x="147638" y="5658829"/>
            <a:ext cx="4819571" cy="941995"/>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alibri" panose="020F0502020204030204" pitchFamily="34" charset="0"/>
              </a:rPr>
              <a:t>TRANSLATION: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“It is sweet and proper to die for one's country."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3095" name="AutoShape 23"/>
          <p:cNvCxnSpPr>
            <a:cxnSpLocks noChangeShapeType="1"/>
          </p:cNvCxnSpPr>
          <p:nvPr/>
        </p:nvCxnSpPr>
        <p:spPr bwMode="auto">
          <a:xfrm flipH="1">
            <a:off x="4180591" y="4512656"/>
            <a:ext cx="581025" cy="15017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0" name="AutoShape 24"/>
          <p:cNvSpPr>
            <a:spLocks noChangeArrowheads="1"/>
          </p:cNvSpPr>
          <p:nvPr/>
        </p:nvSpPr>
        <p:spPr bwMode="auto">
          <a:xfrm>
            <a:off x="8400256" y="835840"/>
            <a:ext cx="2299461" cy="1241425"/>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Within minutes, the body of a young man turns into a mass of aging sores.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1" name="AutoShape 26"/>
          <p:cNvSpPr>
            <a:spLocks noChangeArrowheads="1"/>
          </p:cNvSpPr>
          <p:nvPr/>
        </p:nvSpPr>
        <p:spPr bwMode="auto">
          <a:xfrm>
            <a:off x="1759356" y="204799"/>
            <a:ext cx="2059706" cy="1101725"/>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222222"/>
                </a:solidFill>
                <a:effectLst/>
                <a:latin typeface="Calibri" panose="020F0502020204030204" pitchFamily="34" charset="0"/>
              </a:rPr>
              <a:t>Owen takes on a </a:t>
            </a:r>
            <a:r>
              <a:rPr kumimoji="0" lang="en-GB" altLang="en-US" sz="2000" b="1" i="0" u="none" strike="noStrike" cap="none" normalizeH="0" baseline="0" dirty="0">
                <a:ln>
                  <a:noFill/>
                </a:ln>
                <a:solidFill>
                  <a:srgbClr val="222222"/>
                </a:solidFill>
                <a:effectLst/>
                <a:latin typeface="Calibri" panose="020F0502020204030204" pitchFamily="34" charset="0"/>
              </a:rPr>
              <a:t>bitter tone </a:t>
            </a:r>
            <a:r>
              <a:rPr kumimoji="0" lang="en-GB" altLang="en-US" b="0" i="0" u="none" strike="noStrike" cap="none" normalizeH="0" baseline="0" dirty="0">
                <a:ln>
                  <a:noFill/>
                </a:ln>
                <a:solidFill>
                  <a:srgbClr val="222222"/>
                </a:solidFill>
                <a:effectLst/>
                <a:latin typeface="Calibri" panose="020F0502020204030204" pitchFamily="34" charset="0"/>
              </a:rPr>
              <a:t>in this stanza.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7"/>
          <p:cNvSpPr>
            <a:spLocks noChangeArrowheads="1"/>
          </p:cNvSpPr>
          <p:nvPr/>
        </p:nvSpPr>
        <p:spPr bwMode="auto">
          <a:xfrm>
            <a:off x="1966079" y="4199318"/>
            <a:ext cx="1825665" cy="274257"/>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3" name="AutoShape 28"/>
          <p:cNvSpPr>
            <a:spLocks noChangeArrowheads="1"/>
          </p:cNvSpPr>
          <p:nvPr/>
        </p:nvSpPr>
        <p:spPr bwMode="auto">
          <a:xfrm>
            <a:off x="671184" y="4601066"/>
            <a:ext cx="1339850" cy="990600"/>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Shows us that Owen does not agree.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3101" name="AutoShape 29"/>
          <p:cNvCxnSpPr>
            <a:cxnSpLocks noChangeShapeType="1"/>
          </p:cNvCxnSpPr>
          <p:nvPr/>
        </p:nvCxnSpPr>
        <p:spPr bwMode="auto">
          <a:xfrm flipH="1">
            <a:off x="1527175" y="4376737"/>
            <a:ext cx="464362" cy="31988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7" name="AutoShape 29"/>
          <p:cNvCxnSpPr>
            <a:cxnSpLocks noChangeShapeType="1"/>
          </p:cNvCxnSpPr>
          <p:nvPr/>
        </p:nvCxnSpPr>
        <p:spPr bwMode="auto">
          <a:xfrm flipH="1" flipV="1">
            <a:off x="1632634" y="3628686"/>
            <a:ext cx="924789" cy="177442"/>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3971388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ipsterishFontNormal" panose="02000603000000000000" pitchFamily="2" charset="0"/>
                <a:ea typeface="HipsterishFontNormal" panose="02000603000000000000" pitchFamily="2" charset="0"/>
              </a:rPr>
              <a:t>Dulce et Decorum Est Example Essay</a:t>
            </a:r>
            <a:endParaRPr lang="en-GB" dirty="0">
              <a:latin typeface="HipsterishFontNormal" panose="02000603000000000000" pitchFamily="2" charset="0"/>
              <a:ea typeface="HipsterishFontNormal" panose="02000603000000000000" pitchFamily="2" charset="0"/>
            </a:endParaRPr>
          </a:p>
        </p:txBody>
      </p:sp>
      <p:sp>
        <p:nvSpPr>
          <p:cNvPr id="3" name="Content Placeholder 2"/>
          <p:cNvSpPr>
            <a:spLocks noGrp="1"/>
          </p:cNvSpPr>
          <p:nvPr>
            <p:ph idx="1"/>
          </p:nvPr>
        </p:nvSpPr>
        <p:spPr>
          <a:xfrm>
            <a:off x="838200" y="1825624"/>
            <a:ext cx="10515600" cy="4699719"/>
          </a:xfrm>
        </p:spPr>
        <p:txBody>
          <a:bodyPr>
            <a:normAutofit fontScale="77500" lnSpcReduction="20000"/>
          </a:bodyPr>
          <a:lstStyle/>
          <a:p>
            <a:r>
              <a:rPr lang="en-GB" dirty="0" smtClean="0"/>
              <a:t>Annotate/highlight parts of the essay to ensure you understand how to structure your essay in the exam and what to include.</a:t>
            </a:r>
          </a:p>
          <a:p>
            <a:endParaRPr lang="en-GB" dirty="0"/>
          </a:p>
          <a:p>
            <a:r>
              <a:rPr lang="en-GB" sz="3400" dirty="0" smtClean="0"/>
              <a:t>Introduction – TAGLS</a:t>
            </a:r>
          </a:p>
          <a:p>
            <a:r>
              <a:rPr lang="en-GB" sz="3400" dirty="0" smtClean="0"/>
              <a:t>Main Body paragraph – Topic Sentence, Link to the task, Evidence, Analysis, Evaluation. (At least 3 pieces of evidence + analysis per paragraph)</a:t>
            </a:r>
          </a:p>
          <a:p>
            <a:r>
              <a:rPr lang="en-GB" sz="3400" dirty="0" smtClean="0"/>
              <a:t>Techniques names (simile, word choice, pace, onomatopoeia, personification, alliteration, </a:t>
            </a:r>
            <a:r>
              <a:rPr lang="en-GB" sz="3400" dirty="0" err="1" smtClean="0"/>
              <a:t>etc</a:t>
            </a:r>
            <a:r>
              <a:rPr lang="en-GB" sz="3400" dirty="0" smtClean="0"/>
              <a:t>)</a:t>
            </a:r>
          </a:p>
          <a:p>
            <a:r>
              <a:rPr lang="en-GB" sz="3400" dirty="0" smtClean="0"/>
              <a:t>Varied vocabulary (horrifying, shocking, terrifying, harrowing etc.)</a:t>
            </a:r>
          </a:p>
          <a:p>
            <a:r>
              <a:rPr lang="en-GB" sz="3400" dirty="0" smtClean="0"/>
              <a:t>Place markers (At the beginning, near the start, later, in the next stanza, finally, etc.)</a:t>
            </a:r>
          </a:p>
          <a:p>
            <a:r>
              <a:rPr lang="en-GB" sz="3400" dirty="0" smtClean="0"/>
              <a:t>Conclusion</a:t>
            </a:r>
          </a:p>
          <a:p>
            <a:r>
              <a:rPr lang="en-GB" sz="3400" dirty="0" smtClean="0"/>
              <a:t>A clear link to the task throughout</a:t>
            </a:r>
            <a:endParaRPr lang="en-GB" sz="3400" dirty="0"/>
          </a:p>
        </p:txBody>
      </p:sp>
    </p:spTree>
    <p:extLst>
      <p:ext uri="{BB962C8B-B14F-4D97-AF65-F5344CB8AC3E}">
        <p14:creationId xmlns:p14="http://schemas.microsoft.com/office/powerpoint/2010/main" val="1037486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3392" y="332656"/>
            <a:ext cx="11089232" cy="5926622"/>
          </a:xfrm>
          <a:prstGeom prst="rect">
            <a:avLst/>
          </a:prstGeom>
        </p:spPr>
        <p:txBody>
          <a:bodyPr wrap="square">
            <a:spAutoFit/>
          </a:bodyPr>
          <a:lstStyle/>
          <a:p>
            <a:pPr algn="ctr">
              <a:lnSpc>
                <a:spcPct val="119000"/>
              </a:lnSpc>
              <a:spcAft>
                <a:spcPts val="600"/>
              </a:spcAft>
            </a:pPr>
            <a:r>
              <a:rPr lang="en-GB" sz="5400" u="sng" kern="1400" dirty="0">
                <a:solidFill>
                  <a:srgbClr val="000000"/>
                </a:solidFill>
                <a:latin typeface="HipsterishFontNormal" panose="02000603000000000000" pitchFamily="2" charset="0"/>
              </a:rPr>
              <a:t>Background Information</a:t>
            </a:r>
          </a:p>
          <a:p>
            <a:pPr>
              <a:lnSpc>
                <a:spcPct val="119000"/>
              </a:lnSpc>
              <a:spcAft>
                <a:spcPts val="600"/>
              </a:spcAft>
            </a:pPr>
            <a:endParaRPr lang="en-GB"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Wilfred Owen fought and died in the First World War. Much of his poetry is about the horrors of that conflict. At the start of WW1 young men signed up in droves to fight for their country and the chance to be a hero. They were encouraged by propaganda and poems such as Jessi Pope’s “Who’s for the game?” which compared war to being like a big game of rugby. “Dulce Et Decorum Est” is an anti war poem that Owen wrote as response to the propaganda poetry. Owen signed up to fight and was a vocal supporter of the war, however once he had experienced the realities of war he wrote this poem to discourage young men from enlisting and inform the British public about the horrors of war.</a:t>
            </a:r>
          </a:p>
          <a:p>
            <a:pPr>
              <a:lnSpc>
                <a:spcPct val="119000"/>
              </a:lnSpc>
              <a:spcAft>
                <a:spcPts val="600"/>
              </a:spcAft>
            </a:pPr>
            <a:r>
              <a:rPr lang="en-GB" kern="1400" dirty="0">
                <a:solidFill>
                  <a:srgbClr val="000000"/>
                </a:solidFill>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GB" sz="5400" dirty="0">
                <a:latin typeface="HipsterishFontNormal" panose="02000603000000000000" pitchFamily="2" charset="0"/>
                <a:ea typeface="HipsterishFontNormal" panose="02000603000000000000" pitchFamily="2" charset="0"/>
              </a:rPr>
              <a:t>Readings</a:t>
            </a:r>
          </a:p>
        </p:txBody>
      </p:sp>
      <p:sp>
        <p:nvSpPr>
          <p:cNvPr id="8" name="Content Placeholder 7"/>
          <p:cNvSpPr>
            <a:spLocks noGrp="1"/>
          </p:cNvSpPr>
          <p:nvPr>
            <p:ph idx="1"/>
          </p:nvPr>
        </p:nvSpPr>
        <p:spPr/>
        <p:txBody>
          <a:bodyPr>
            <a:normAutofit/>
          </a:bodyPr>
          <a:lstStyle/>
          <a:p>
            <a:r>
              <a:rPr lang="en-GB" sz="3600" kern="1400" dirty="0">
                <a:solidFill>
                  <a:srgbClr val="000000"/>
                </a:solidFill>
                <a:latin typeface="Calibri" panose="020F0502020204030204" pitchFamily="34" charset="0"/>
                <a:hlinkClick r:id="rId2"/>
              </a:rPr>
              <a:t>Dulce et Decorum Est – read by Christopher Ecclestone</a:t>
            </a:r>
            <a:endParaRPr lang="en-GB" sz="3600" kern="1400" dirty="0">
              <a:solidFill>
                <a:srgbClr val="000000"/>
              </a:solidFill>
              <a:latin typeface="Calibri" panose="020F0502020204030204" pitchFamily="34" charset="0"/>
            </a:endParaRPr>
          </a:p>
          <a:p>
            <a:endParaRPr lang="en-GB" sz="3600" kern="1400" dirty="0">
              <a:solidFill>
                <a:srgbClr val="000000"/>
              </a:solidFill>
              <a:latin typeface="Calibri" panose="020F0502020204030204" pitchFamily="34" charset="0"/>
            </a:endParaRPr>
          </a:p>
          <a:p>
            <a:r>
              <a:rPr lang="en-GB" sz="3600" kern="1400" dirty="0">
                <a:solidFill>
                  <a:srgbClr val="000000"/>
                </a:solidFill>
                <a:latin typeface="Calibri" panose="020F0502020204030204" pitchFamily="34" charset="0"/>
                <a:hlinkClick r:id="rId3"/>
              </a:rPr>
              <a:t>Dulce et Decorum Est – Animation</a:t>
            </a:r>
            <a:endParaRPr lang="en-GB" sz="3600" kern="1400" dirty="0">
              <a:solidFill>
                <a:srgbClr val="000000"/>
              </a:solidFill>
              <a:latin typeface="Calibri" panose="020F0502020204030204" pitchFamily="34" charset="0"/>
            </a:endParaRPr>
          </a:p>
          <a:p>
            <a:endParaRPr lang="en-GB" sz="3600" kern="1400" dirty="0">
              <a:solidFill>
                <a:srgbClr val="000000"/>
              </a:solidFill>
              <a:latin typeface="Calibri" panose="020F0502020204030204" pitchFamily="34" charset="0"/>
            </a:endParaRPr>
          </a:p>
          <a:p>
            <a:r>
              <a:rPr lang="en-GB" sz="3600" kern="1400" dirty="0">
                <a:solidFill>
                  <a:srgbClr val="000000"/>
                </a:solidFill>
                <a:latin typeface="Calibri" panose="020F0502020204030204" pitchFamily="34" charset="0"/>
                <a:hlinkClick r:id="rId4"/>
              </a:rPr>
              <a:t>Dulce et Decorum Est – Christopher </a:t>
            </a:r>
            <a:r>
              <a:rPr lang="en-GB" sz="3600" kern="1400" dirty="0" err="1">
                <a:solidFill>
                  <a:srgbClr val="000000"/>
                </a:solidFill>
                <a:latin typeface="Calibri" panose="020F0502020204030204" pitchFamily="34" charset="0"/>
                <a:hlinkClick r:id="rId4"/>
              </a:rPr>
              <a:t>Eccleston</a:t>
            </a:r>
            <a:r>
              <a:rPr lang="en-GB" sz="3600" kern="1400" dirty="0">
                <a:solidFill>
                  <a:srgbClr val="000000"/>
                </a:solidFill>
                <a:latin typeface="Calibri" panose="020F0502020204030204" pitchFamily="34" charset="0"/>
                <a:hlinkClick r:id="rId4"/>
              </a:rPr>
              <a:t> &amp; Animation</a:t>
            </a:r>
            <a:endParaRPr lang="en-GB"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71864" y="476672"/>
            <a:ext cx="4200128" cy="3070008"/>
          </a:xfrm>
          <a:prstGeom prst="rect">
            <a:avLst/>
          </a:prstGeom>
        </p:spPr>
        <p:txBody>
          <a:bodyPr wrap="square">
            <a:spAutoFit/>
          </a:bodyPr>
          <a:lstStyle/>
          <a:p>
            <a:pPr>
              <a:lnSpc>
                <a:spcPct val="119000"/>
              </a:lnSpc>
              <a:spcAft>
                <a:spcPts val="600"/>
              </a:spcAft>
            </a:pPr>
            <a:r>
              <a:rPr lang="en-GB" sz="5400" u="sng" kern="1400" dirty="0">
                <a:solidFill>
                  <a:srgbClr val="000000"/>
                </a:solidFill>
                <a:latin typeface="HipsterishFontNormal" panose="02000603000000000000" pitchFamily="2" charset="0"/>
              </a:rPr>
              <a:t>Themes</a:t>
            </a:r>
            <a:endParaRPr lang="en-GB" sz="5400" kern="1400" dirty="0">
              <a:solidFill>
                <a:srgbClr val="000000"/>
              </a:solidFill>
              <a:latin typeface="Calibri" panose="020F0502020204030204" pitchFamily="34" charset="0"/>
            </a:endParaRPr>
          </a:p>
          <a:p>
            <a:pPr marL="359994" indent="-359994">
              <a:lnSpc>
                <a:spcPct val="119000"/>
              </a:lnSpc>
              <a:spcAft>
                <a:spcPts val="600"/>
              </a:spcAft>
            </a:pPr>
            <a:r>
              <a:rPr lang="en-GB" sz="1600" kern="1400" dirty="0">
                <a:solidFill>
                  <a:srgbClr val="000000"/>
                </a:solidFill>
                <a:latin typeface="Symbol" panose="05050102010706020507" pitchFamily="18" charset="2"/>
              </a:rPr>
              <a:t>·</a:t>
            </a:r>
            <a:r>
              <a:rPr lang="en-GB" sz="1600" kern="1400" dirty="0">
                <a:solidFill>
                  <a:srgbClr val="000000"/>
                </a:solidFill>
                <a:latin typeface="Calibri" panose="020F0502020204030204" pitchFamily="34" charset="0"/>
              </a:rPr>
              <a:t> </a:t>
            </a:r>
            <a:r>
              <a:rPr lang="en-GB" sz="4400" kern="1400" dirty="0">
                <a:solidFill>
                  <a:srgbClr val="000000"/>
                </a:solidFill>
                <a:latin typeface="Calibri" panose="020F0502020204030204" pitchFamily="34" charset="0"/>
              </a:rPr>
              <a:t>War</a:t>
            </a:r>
            <a:endParaRPr lang="en-GB" sz="1600" kern="1400" dirty="0">
              <a:solidFill>
                <a:srgbClr val="000000"/>
              </a:solidFill>
              <a:latin typeface="Calibri" panose="020F0502020204030204" pitchFamily="34" charset="0"/>
            </a:endParaRPr>
          </a:p>
          <a:p>
            <a:pPr marL="359994" indent="-359994">
              <a:lnSpc>
                <a:spcPct val="119000"/>
              </a:lnSpc>
              <a:spcAft>
                <a:spcPts val="600"/>
              </a:spcAft>
            </a:pPr>
            <a:r>
              <a:rPr lang="en-GB" sz="1600" kern="1400" dirty="0">
                <a:solidFill>
                  <a:srgbClr val="000000"/>
                </a:solidFill>
                <a:latin typeface="Symbol" panose="05050102010706020507" pitchFamily="18" charset="2"/>
              </a:rPr>
              <a:t>·</a:t>
            </a:r>
            <a:r>
              <a:rPr lang="en-GB" sz="1600" kern="1400" dirty="0">
                <a:solidFill>
                  <a:srgbClr val="000000"/>
                </a:solidFill>
                <a:latin typeface="Calibri" panose="020F0502020204030204" pitchFamily="34" charset="0"/>
              </a:rPr>
              <a:t> </a:t>
            </a:r>
            <a:r>
              <a:rPr lang="en-GB" sz="4400" kern="1400" dirty="0">
                <a:solidFill>
                  <a:srgbClr val="000000"/>
                </a:solidFill>
                <a:latin typeface="Calibri" panose="020F0502020204030204" pitchFamily="34" charset="0"/>
              </a:rPr>
              <a:t>Suffering</a:t>
            </a:r>
            <a:endParaRPr lang="en-GB" sz="1600" kern="1400" dirty="0">
              <a:solidFill>
                <a:srgbClr val="000000"/>
              </a:solidFill>
              <a:latin typeface="Calibri" panose="020F0502020204030204" pitchFamily="34" charset="0"/>
            </a:endParaRPr>
          </a:p>
          <a:p>
            <a:pPr>
              <a:lnSpc>
                <a:spcPct val="119000"/>
              </a:lnSpc>
              <a:spcAft>
                <a:spcPts val="600"/>
              </a:spcAft>
            </a:pPr>
            <a:r>
              <a:rPr lang="en-GB" sz="800" kern="1400" dirty="0">
                <a:solidFill>
                  <a:srgbClr val="000000"/>
                </a:solidFill>
                <a:latin typeface="Calibri" panose="020F0502020204030204" pitchFamily="34" charset="0"/>
              </a:rPr>
              <a:t> </a:t>
            </a:r>
            <a:endParaRPr lang="en-GB" sz="800" kern="1400" dirty="0">
              <a:ln>
                <a:noFill/>
              </a:ln>
              <a:solidFill>
                <a:srgbClr val="000000"/>
              </a:solidFill>
              <a:effectLst/>
              <a:latin typeface="Calibri" panose="020F0502020204030204" pitchFamily="34" charset="0"/>
            </a:endParaRPr>
          </a:p>
        </p:txBody>
      </p:sp>
      <p:pic>
        <p:nvPicPr>
          <p:cNvPr id="5124" name="Picture 4" descr="Image result for dulce et decorum 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692696"/>
            <a:ext cx="3816424" cy="53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551384" y="548680"/>
            <a:ext cx="10945216" cy="5976664"/>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R="0" lvl="0" algn="ctr" defTabSz="914400" rtl="0" eaLnBrk="0" fontAlgn="base" latinLnBrk="0" hangingPunct="0">
              <a:lnSpc>
                <a:spcPct val="100000"/>
              </a:lnSpc>
              <a:spcBef>
                <a:spcPct val="0"/>
              </a:spcBef>
              <a:spcAft>
                <a:spcPct val="0"/>
              </a:spcAft>
              <a:buClrTx/>
              <a:buSzTx/>
              <a:tabLst/>
            </a:pPr>
            <a:r>
              <a:rPr kumimoji="0" lang="en-GB" altLang="en-US" sz="5400" b="0" i="0" u="sng" strike="noStrike" cap="none" normalizeH="0" baseline="0" dirty="0">
                <a:ln>
                  <a:noFill/>
                </a:ln>
                <a:solidFill>
                  <a:srgbClr val="000000"/>
                </a:solidFill>
                <a:effectLst/>
                <a:latin typeface="HipsterishFontNormal" panose="02000603000000000000" pitchFamily="2" charset="0"/>
              </a:rPr>
              <a:t>Essay questions</a:t>
            </a:r>
          </a:p>
          <a:p>
            <a:pPr marR="0" lvl="0" algn="l" defTabSz="914400" rtl="0" eaLnBrk="0" fontAlgn="base" latinLnBrk="0" hangingPunct="0">
              <a:lnSpc>
                <a:spcPct val="100000"/>
              </a:lnSpc>
              <a:spcBef>
                <a:spcPct val="0"/>
              </a:spcBef>
              <a:spcAft>
                <a:spcPct val="0"/>
              </a:spcAft>
              <a:buClrTx/>
              <a:buSzTx/>
              <a:tabLst/>
            </a:pPr>
            <a:endParaRPr kumimoji="0" lang="en-GB" altLang="en-US" sz="2400" i="0" u="none" strike="noStrike" cap="none" normalizeH="0" baseline="0" dirty="0">
              <a:ln>
                <a:noFill/>
              </a:ln>
              <a:solidFill>
                <a:srgbClr val="000000"/>
              </a:solidFill>
              <a:effectLst/>
              <a:latin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2400" i="0" u="none" strike="noStrike" cap="none" normalizeH="0" baseline="0" dirty="0">
                <a:ln>
                  <a:noFill/>
                </a:ln>
                <a:solidFill>
                  <a:srgbClr val="000000"/>
                </a:solidFill>
                <a:effectLst/>
                <a:latin typeface="Calibri" panose="020F0502020204030204" pitchFamily="34" charset="0"/>
              </a:rPr>
              <a:t>This poem would be suitable for a great range of poetry questions in the exam, but especially the following:</a:t>
            </a:r>
          </a:p>
          <a:p>
            <a:pPr marL="0" marR="0" lvl="0" indent="0" algn="l" defTabSz="914400" rtl="0" eaLnBrk="0" fontAlgn="base" latinLnBrk="0" hangingPunct="0">
              <a:lnSpc>
                <a:spcPct val="150000"/>
              </a:lnSpc>
              <a:spcBef>
                <a:spcPct val="0"/>
              </a:spcBef>
              <a:spcAft>
                <a:spcPct val="0"/>
              </a:spcAft>
              <a:buClrTx/>
              <a:buSzPct val="100000"/>
              <a:tabLst/>
            </a:pPr>
            <a:endParaRPr lang="en-GB" altLang="en-US" sz="2400" dirty="0">
              <a:solidFill>
                <a:srgbClr val="000000"/>
              </a:solidFill>
              <a:latin typeface="Calibri" panose="020F0502020204030204" pitchFamily="34" charset="0"/>
            </a:endParaRPr>
          </a:p>
          <a:p>
            <a:pPr marL="342900" marR="0" lvl="0" indent="-342900" algn="l" defTabSz="914400" rtl="0" eaLnBrk="0" fontAlgn="base" latinLnBrk="0" hangingPunct="0">
              <a:lnSpc>
                <a:spcPct val="150000"/>
              </a:lnSpc>
              <a:spcBef>
                <a:spcPct val="0"/>
              </a:spcBef>
              <a:spcAft>
                <a:spcPct val="0"/>
              </a:spcAft>
              <a:buClrTx/>
              <a:buSzPct val="100000"/>
              <a:buFont typeface="Arial" panose="020B0604020202020204" pitchFamily="34" charset="0"/>
              <a:buChar char="•"/>
              <a:tabLst/>
            </a:pPr>
            <a:r>
              <a:rPr kumimoji="0" lang="en-GB" altLang="en-US" sz="2400" i="0" u="none" strike="noStrike" cap="none" normalizeH="0" baseline="0" dirty="0">
                <a:ln>
                  <a:noFill/>
                </a:ln>
                <a:solidFill>
                  <a:srgbClr val="000000"/>
                </a:solidFill>
                <a:effectLst/>
                <a:latin typeface="Calibri" panose="020F0502020204030204" pitchFamily="34" charset="0"/>
              </a:rPr>
              <a:t>Questions asking you to choose a poem about a place or event</a:t>
            </a:r>
          </a:p>
          <a:p>
            <a:pPr marL="342900" marR="0" lvl="0" indent="-342900" algn="l" defTabSz="914400" rtl="0" eaLnBrk="0" fontAlgn="base" latinLnBrk="0" hangingPunct="0">
              <a:lnSpc>
                <a:spcPct val="150000"/>
              </a:lnSpc>
              <a:spcBef>
                <a:spcPct val="0"/>
              </a:spcBef>
              <a:spcAft>
                <a:spcPct val="0"/>
              </a:spcAft>
              <a:buClrTx/>
              <a:buSzPct val="100000"/>
              <a:buFont typeface="Arial" panose="020B0604020202020204" pitchFamily="34" charset="0"/>
              <a:buChar char="•"/>
              <a:tabLst/>
            </a:pPr>
            <a:r>
              <a:rPr kumimoji="0" lang="en-GB" altLang="en-US" sz="2400" i="0" u="none" strike="noStrike" cap="none" normalizeH="0" baseline="0" dirty="0">
                <a:ln>
                  <a:noFill/>
                </a:ln>
                <a:solidFill>
                  <a:srgbClr val="000000"/>
                </a:solidFill>
                <a:effectLst/>
                <a:latin typeface="Calibri" panose="020F0502020204030204" pitchFamily="34" charset="0"/>
              </a:rPr>
              <a:t>Questions asking you to choose a poem which explores an important issue/serious topic</a:t>
            </a:r>
          </a:p>
          <a:p>
            <a:pPr marL="342900" marR="0" lvl="0" indent="-342900" algn="l" defTabSz="914400" rtl="0" eaLnBrk="0" fontAlgn="base" latinLnBrk="0" hangingPunct="0">
              <a:lnSpc>
                <a:spcPct val="150000"/>
              </a:lnSpc>
              <a:spcBef>
                <a:spcPct val="0"/>
              </a:spcBef>
              <a:spcAft>
                <a:spcPct val="0"/>
              </a:spcAft>
              <a:buClrTx/>
              <a:buSzPct val="100000"/>
              <a:buFont typeface="Arial" panose="020B0604020202020204" pitchFamily="34" charset="0"/>
              <a:buChar char="•"/>
              <a:tabLst/>
            </a:pPr>
            <a:r>
              <a:rPr kumimoji="0" lang="en-GB" altLang="en-US" sz="2400" i="0" u="none" strike="noStrike" cap="none" normalizeH="0" baseline="0" dirty="0">
                <a:ln>
                  <a:noFill/>
                </a:ln>
                <a:solidFill>
                  <a:srgbClr val="000000"/>
                </a:solidFill>
                <a:effectLst/>
                <a:latin typeface="Calibri" panose="020F0502020204030204" pitchFamily="34" charset="0"/>
              </a:rPr>
              <a:t>Questions asking you to choose a poem which has a clear tone/mood/atmosphere or conveys strong emotions</a:t>
            </a:r>
          </a:p>
          <a:p>
            <a:pPr marL="342900" marR="0" lvl="0" indent="-342900" algn="l" defTabSz="914400" rtl="0" eaLnBrk="0" fontAlgn="base" latinLnBrk="0" hangingPunct="0">
              <a:lnSpc>
                <a:spcPct val="150000"/>
              </a:lnSpc>
              <a:spcBef>
                <a:spcPct val="0"/>
              </a:spcBef>
              <a:spcAft>
                <a:spcPct val="0"/>
              </a:spcAft>
              <a:buClrTx/>
              <a:buSzPct val="100000"/>
              <a:buFont typeface="Arial" panose="020B0604020202020204" pitchFamily="34" charset="0"/>
              <a:buChar char="•"/>
              <a:tabLst/>
            </a:pPr>
            <a:r>
              <a:rPr kumimoji="0" lang="en-GB" altLang="en-US" sz="2400" i="0" u="none" strike="noStrike" cap="none" normalizeH="0" baseline="0" dirty="0">
                <a:ln>
                  <a:noFill/>
                </a:ln>
                <a:solidFill>
                  <a:srgbClr val="000000"/>
                </a:solidFill>
                <a:effectLst/>
                <a:latin typeface="Calibri" panose="020F0502020204030204" pitchFamily="34" charset="0"/>
              </a:rPr>
              <a:t>Questions that ask you to choose a poem about a personal experience</a:t>
            </a:r>
            <a:endParaRPr kumimoji="0" lang="en-US" altLang="en-US" sz="3600" i="0" u="none" strike="noStrike" cap="none" normalizeH="0" baseline="0" dirty="0">
              <a:ln>
                <a:noFill/>
              </a:ln>
              <a:solidFill>
                <a:schemeClr val="tx1"/>
              </a:solidFill>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wilfred ow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36867">
            <a:off x="8941247" y="2898775"/>
            <a:ext cx="1201738" cy="1214437"/>
          </a:xfrm>
          <a:prstGeom prst="rect">
            <a:avLst/>
          </a:prstGeom>
          <a:noFill/>
          <a:ln w="190500" cap="sq" algn="ctr">
            <a:solidFill>
              <a:srgbClr val="C8C6BD"/>
            </a:solidFill>
            <a:miter lim="800000"/>
            <a:headEnd/>
            <a:tailEnd/>
          </a:ln>
          <a:effectLst>
            <a:outerShdw blurRad="254000" algn="ctr"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6450460" y="2982912"/>
            <a:ext cx="2403475" cy="62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a:ln>
                  <a:noFill/>
                </a:ln>
                <a:solidFill>
                  <a:srgbClr val="000000"/>
                </a:solidFill>
                <a:effectLst/>
                <a:latin typeface="HipsterishFontNormal" panose="02000603000000000000" pitchFamily="2" charset="0"/>
              </a:rPr>
              <a:t>By Wilfred Owen</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sp>
        <p:nvSpPr>
          <p:cNvPr id="5" name="Text Box 4"/>
          <p:cNvSpPr txBox="1">
            <a:spLocks noChangeArrowheads="1"/>
          </p:cNvSpPr>
          <p:nvPr/>
        </p:nvSpPr>
        <p:spPr bwMode="auto">
          <a:xfrm>
            <a:off x="119336" y="-142874"/>
            <a:ext cx="1957387" cy="2936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400" b="1" i="0" strike="noStrike" cap="none" normalizeH="0" baseline="0" dirty="0">
                <a:ln>
                  <a:noFill/>
                </a:ln>
                <a:solidFill>
                  <a:srgbClr val="FF0000"/>
                </a:solidFill>
                <a:effectLst/>
                <a:latin typeface="HipsterishFontNormal" panose="02000603000000000000" pitchFamily="2" charset="0"/>
              </a:rPr>
              <a:t>Title</a:t>
            </a:r>
            <a:endParaRPr kumimoji="0" lang="en-US" altLang="en-US" sz="5400" b="1" i="0" strike="noStrike" cap="none" normalizeH="0" baseline="0" dirty="0">
              <a:ln>
                <a:noFill/>
              </a:ln>
              <a:solidFill>
                <a:srgbClr val="FF0000"/>
              </a:solidFill>
              <a:effectLst/>
              <a:latin typeface="Calibri" panose="020F0502020204030204" pitchFamily="34" charset="0"/>
            </a:endParaRPr>
          </a:p>
        </p:txBody>
      </p:sp>
      <p:sp>
        <p:nvSpPr>
          <p:cNvPr id="6" name="AutoShape 5"/>
          <p:cNvSpPr>
            <a:spLocks noChangeArrowheads="1"/>
          </p:cNvSpPr>
          <p:nvPr/>
        </p:nvSpPr>
        <p:spPr bwMode="auto">
          <a:xfrm>
            <a:off x="1343472" y="365125"/>
            <a:ext cx="3910013" cy="1600200"/>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GB" altLang="en-US" sz="1200" b="0" i="0" u="none" strike="noStrike" cap="none" normalizeH="0" baseline="0" dirty="0">
                <a:ln>
                  <a:noFill/>
                </a:ln>
                <a:solidFill>
                  <a:srgbClr val="252525"/>
                </a:solidFill>
                <a:effectLst/>
                <a:latin typeface="Calibri" panose="020F0502020204030204" pitchFamily="34" charset="0"/>
              </a:rPr>
              <a:t>The title is </a:t>
            </a:r>
            <a:r>
              <a:rPr kumimoji="0" lang="en-GB" altLang="en-US" sz="1200" b="1" i="0" u="none" strike="noStrike" cap="none" normalizeH="0" baseline="0" dirty="0">
                <a:ln>
                  <a:noFill/>
                </a:ln>
                <a:solidFill>
                  <a:srgbClr val="252525"/>
                </a:solidFill>
                <a:effectLst/>
                <a:latin typeface="Calibri" panose="020F0502020204030204" pitchFamily="34" charset="0"/>
              </a:rPr>
              <a:t>ironic</a:t>
            </a:r>
            <a:r>
              <a:rPr kumimoji="0" lang="en-GB" altLang="en-US" sz="1200" b="0" i="0" u="none" strike="noStrike" cap="none" normalizeH="0" baseline="0" dirty="0">
                <a:ln>
                  <a:noFill/>
                </a:ln>
                <a:solidFill>
                  <a:srgbClr val="252525"/>
                </a:solidFill>
                <a:effectLst/>
                <a:latin typeface="Calibri" panose="020F0502020204030204" pitchFamily="34" charset="0"/>
              </a:rPr>
              <a:t>—it is intended to mean the opposite of the literal. The aim is to shock the audience.</a:t>
            </a:r>
          </a:p>
          <a:p>
            <a:pPr marL="0" marR="0" lvl="0" indent="0" algn="l" defTabSz="914400" rtl="0" eaLnBrk="0" fontAlgn="base" latinLnBrk="0" hangingPunct="0">
              <a:lnSpc>
                <a:spcPct val="100000"/>
              </a:lnSpc>
              <a:spcBef>
                <a:spcPct val="0"/>
              </a:spcBef>
              <a:spcAft>
                <a:spcPts val="1400"/>
              </a:spcAft>
              <a:buClrTx/>
              <a:buSzTx/>
              <a:buFontTx/>
              <a:buNone/>
              <a:tabLst/>
            </a:pPr>
            <a:r>
              <a:rPr kumimoji="0" lang="en-GB" altLang="en-US" sz="1200" b="0" i="0" u="none" strike="noStrike" cap="none" normalizeH="0" baseline="0" dirty="0">
                <a:ln>
                  <a:noFill/>
                </a:ln>
                <a:solidFill>
                  <a:srgbClr val="252525"/>
                </a:solidFill>
                <a:effectLst/>
                <a:latin typeface="Calibri" panose="020F0502020204030204" pitchFamily="34" charset="0"/>
              </a:rPr>
              <a:t>The use of Latin reflects the classical education of the wealthier classes at the time and indicates that the audience Owen is writing for are well-educated Brits who supports the war in Europe.</a:t>
            </a: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cxnSp>
        <p:nvCxnSpPr>
          <p:cNvPr id="43014" name="AutoShape 6"/>
          <p:cNvCxnSpPr>
            <a:cxnSpLocks noChangeShapeType="1"/>
          </p:cNvCxnSpPr>
          <p:nvPr/>
        </p:nvCxnSpPr>
        <p:spPr bwMode="auto">
          <a:xfrm flipH="1" flipV="1">
            <a:off x="3183385" y="1798637"/>
            <a:ext cx="328612" cy="49530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AutoShape 7"/>
          <p:cNvSpPr>
            <a:spLocks noChangeArrowheads="1"/>
          </p:cNvSpPr>
          <p:nvPr/>
        </p:nvSpPr>
        <p:spPr bwMode="auto">
          <a:xfrm>
            <a:off x="1145035" y="4419600"/>
            <a:ext cx="9234487" cy="2038350"/>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GB" altLang="en-US" sz="1200" b="0" i="0" u="none" strike="noStrike" cap="none" normalizeH="0" baseline="0" dirty="0">
                <a:ln>
                  <a:noFill/>
                </a:ln>
                <a:solidFill>
                  <a:srgbClr val="252525"/>
                </a:solidFill>
                <a:effectLst/>
                <a:latin typeface="Calibri" panose="020F0502020204030204" pitchFamily="34" charset="0"/>
              </a:rPr>
              <a:t>The title of this poem means 'It is sweet and glorious'. The title and </a:t>
            </a:r>
            <a:r>
              <a:rPr kumimoji="0" lang="en-GB" altLang="en-US" sz="1200" b="0" i="0" u="none" strike="noStrike" cap="none" normalizeH="0" baseline="0" dirty="0" smtClean="0">
                <a:ln>
                  <a:noFill/>
                </a:ln>
                <a:solidFill>
                  <a:srgbClr val="252525"/>
                </a:solidFill>
                <a:effectLst/>
                <a:latin typeface="Calibri" panose="020F0502020204030204" pitchFamily="34" charset="0"/>
              </a:rPr>
              <a:t>the </a:t>
            </a:r>
            <a:r>
              <a:rPr kumimoji="0" lang="en-GB" altLang="en-US" sz="1200" b="0" i="0" u="none" strike="noStrike" cap="none" normalizeH="0" baseline="0" dirty="0" smtClean="0">
                <a:ln>
                  <a:noFill/>
                </a:ln>
                <a:solidFill>
                  <a:srgbClr val="000000"/>
                </a:solidFill>
                <a:effectLst/>
                <a:latin typeface="Calibri" panose="020F0502020204030204" pitchFamily="34" charset="0"/>
              </a:rPr>
              <a:t>Latin </a:t>
            </a:r>
            <a:r>
              <a:rPr kumimoji="0" lang="en-GB" altLang="en-US" sz="1200" b="0" i="0" u="none" strike="noStrike" cap="none" normalizeH="0" baseline="0" dirty="0" smtClean="0">
                <a:ln>
                  <a:noFill/>
                </a:ln>
                <a:solidFill>
                  <a:srgbClr val="252525"/>
                </a:solidFill>
                <a:effectLst/>
                <a:latin typeface="Calibri" panose="020F0502020204030204" pitchFamily="34" charset="0"/>
              </a:rPr>
              <a:t>the </a:t>
            </a:r>
            <a:r>
              <a:rPr kumimoji="0" lang="en-GB" altLang="en-US" sz="1200" b="0" i="0" u="none" strike="noStrike" cap="none" normalizeH="0" baseline="0" dirty="0">
                <a:ln>
                  <a:noFill/>
                </a:ln>
                <a:solidFill>
                  <a:srgbClr val="252525"/>
                </a:solidFill>
                <a:effectLst/>
                <a:latin typeface="Calibri" panose="020F0502020204030204" pitchFamily="34" charset="0"/>
              </a:rPr>
              <a:t>final two lines, "</a:t>
            </a:r>
            <a:r>
              <a:rPr kumimoji="0" lang="en-GB" altLang="en-US" sz="1200" b="0" i="0" u="none" strike="noStrike" cap="none" normalizeH="0" baseline="0" dirty="0">
                <a:ln>
                  <a:noFill/>
                </a:ln>
                <a:solidFill>
                  <a:srgbClr val="000000"/>
                </a:solidFill>
                <a:effectLst/>
                <a:latin typeface="Calibri" panose="020F0502020204030204" pitchFamily="34" charset="0"/>
              </a:rPr>
              <a:t>Dulce et decorum </a:t>
            </a:r>
            <a:r>
              <a:rPr kumimoji="0" lang="en-GB" altLang="en-US" sz="1200" b="0" i="0" u="none" strike="noStrike" cap="none" normalizeH="0" baseline="0" dirty="0" err="1">
                <a:ln>
                  <a:noFill/>
                </a:ln>
                <a:solidFill>
                  <a:srgbClr val="000000"/>
                </a:solidFill>
                <a:effectLst/>
                <a:latin typeface="Calibri" panose="020F0502020204030204" pitchFamily="34" charset="0"/>
              </a:rPr>
              <a:t>est</a:t>
            </a:r>
            <a:r>
              <a:rPr kumimoji="0" lang="en-GB" altLang="en-US" sz="1200" b="0" i="0" u="none" strike="noStrike" cap="none" normalizeH="0" baseline="0" dirty="0">
                <a:ln>
                  <a:noFill/>
                </a:ln>
                <a:solidFill>
                  <a:srgbClr val="000000"/>
                </a:solidFill>
                <a:effectLst/>
                <a:latin typeface="Calibri" panose="020F0502020204030204" pitchFamily="34" charset="0"/>
              </a:rPr>
              <a:t> pro patria </a:t>
            </a:r>
            <a:r>
              <a:rPr kumimoji="0" lang="en-GB" altLang="en-US" sz="1200" b="0" i="0" u="none" strike="noStrike" cap="none" normalizeH="0" baseline="0" dirty="0" err="1">
                <a:ln>
                  <a:noFill/>
                </a:ln>
                <a:solidFill>
                  <a:srgbClr val="000000"/>
                </a:solidFill>
                <a:effectLst/>
                <a:latin typeface="Calibri" panose="020F0502020204030204" pitchFamily="34" charset="0"/>
              </a:rPr>
              <a:t>mori</a:t>
            </a:r>
            <a:r>
              <a:rPr kumimoji="0" lang="en-GB" altLang="en-US" sz="1200" b="0" i="0" u="none" strike="noStrike" cap="none" normalizeH="0" baseline="0" dirty="0">
                <a:ln>
                  <a:noFill/>
                </a:ln>
                <a:solidFill>
                  <a:srgbClr val="252525"/>
                </a:solidFill>
                <a:effectLst/>
                <a:latin typeface="Calibri" panose="020F0502020204030204" pitchFamily="34" charset="0"/>
              </a:rPr>
              <a:t>", are from Horace’s </a:t>
            </a:r>
            <a:r>
              <a:rPr kumimoji="0" lang="en-GB" altLang="en-US" sz="1200" b="0" i="1" u="none" strike="noStrike" cap="none" normalizeH="0" baseline="0" dirty="0">
                <a:ln>
                  <a:noFill/>
                </a:ln>
                <a:solidFill>
                  <a:srgbClr val="252525"/>
                </a:solidFill>
                <a:effectLst/>
                <a:latin typeface="Calibri" panose="020F0502020204030204" pitchFamily="34" charset="0"/>
              </a:rPr>
              <a:t>Odes</a:t>
            </a:r>
            <a:r>
              <a:rPr kumimoji="0" lang="en-GB" altLang="en-US" sz="1200" b="0" i="0" u="none" strike="noStrike" cap="none" normalizeH="0" baseline="0" dirty="0">
                <a:ln>
                  <a:noFill/>
                </a:ln>
                <a:solidFill>
                  <a:srgbClr val="252525"/>
                </a:solidFill>
                <a:effectLst/>
                <a:latin typeface="Calibri" panose="020F0502020204030204" pitchFamily="34" charset="0"/>
              </a:rPr>
              <a:t>. These words were well known and often quoted by supporters of the war.</a:t>
            </a: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Horace's </a:t>
            </a:r>
            <a:r>
              <a:rPr kumimoji="0" lang="en-GB" altLang="en-US" sz="1200" b="0" i="1" u="none" strike="noStrike" cap="none" normalizeH="0" baseline="0" dirty="0" smtClean="0">
                <a:ln>
                  <a:noFill/>
                </a:ln>
                <a:solidFill>
                  <a:srgbClr val="000000"/>
                </a:solidFill>
                <a:effectLst/>
                <a:latin typeface="Calibri" panose="020F0502020204030204" pitchFamily="34" charset="0"/>
              </a:rPr>
              <a:t>Odes  </a:t>
            </a:r>
            <a:r>
              <a:rPr kumimoji="0" lang="en-GB" altLang="en-US" sz="1200" b="0" u="none" strike="noStrike" cap="none" normalizeH="0" baseline="0" dirty="0" smtClean="0">
                <a:ln>
                  <a:noFill/>
                </a:ln>
                <a:solidFill>
                  <a:srgbClr val="000000"/>
                </a:solidFill>
                <a:effectLst/>
                <a:latin typeface="Calibri" panose="020F0502020204030204" pitchFamily="34" charset="0"/>
              </a:rPr>
              <a:t>were</a:t>
            </a:r>
            <a:r>
              <a:rPr kumimoji="0" lang="en-GB" altLang="en-US" sz="1200" b="0" i="1" u="none" strike="noStrike" cap="none" normalizeH="0" baseline="0" dirty="0" smtClean="0">
                <a:ln>
                  <a:noFill/>
                </a:ln>
                <a:solidFill>
                  <a:srgbClr val="000000"/>
                </a:solidFill>
                <a:effectLst/>
                <a:latin typeface="Calibri" panose="020F0502020204030204" pitchFamily="34" charset="0"/>
              </a:rPr>
              <a:t> </a:t>
            </a:r>
            <a:r>
              <a:rPr kumimoji="0" lang="en-GB" altLang="en-US" sz="1200" b="0" i="0" u="none" strike="noStrike" cap="none" normalizeH="0" baseline="0" dirty="0" smtClean="0">
                <a:ln>
                  <a:noFill/>
                </a:ln>
                <a:solidFill>
                  <a:srgbClr val="000000"/>
                </a:solidFill>
                <a:effectLst/>
                <a:latin typeface="Calibri" panose="020F0502020204030204" pitchFamily="34" charset="0"/>
              </a:rPr>
              <a:t>frequently </a:t>
            </a:r>
            <a:r>
              <a:rPr kumimoji="0" lang="en-GB" altLang="en-US" sz="1200" b="0" i="0" u="none" strike="noStrike" cap="none" normalizeH="0" baseline="0" dirty="0">
                <a:ln>
                  <a:noFill/>
                </a:ln>
                <a:solidFill>
                  <a:srgbClr val="000000"/>
                </a:solidFill>
                <a:effectLst/>
                <a:latin typeface="Calibri" panose="020F0502020204030204" pitchFamily="34" charset="0"/>
              </a:rPr>
              <a:t>read by schoolchildren – a point that certainly doesn't escape our author's attention. British children were taught from a very early age that dying in battle is a brave and </a:t>
            </a:r>
            <a:r>
              <a:rPr kumimoji="0" lang="en-GB" altLang="en-US" sz="1200" b="0" i="0" u="none" strike="noStrike" cap="none" normalizeH="0" baseline="0" dirty="0" err="1">
                <a:ln>
                  <a:noFill/>
                </a:ln>
                <a:solidFill>
                  <a:srgbClr val="000000"/>
                </a:solidFill>
                <a:effectLst/>
                <a:latin typeface="Calibri" panose="020F0502020204030204" pitchFamily="34" charset="0"/>
              </a:rPr>
              <a:t>honorable</a:t>
            </a:r>
            <a:r>
              <a:rPr kumimoji="0" lang="en-GB" altLang="en-US" sz="1200" b="0" i="0" u="none" strike="noStrike" cap="none" normalizeH="0" baseline="0" dirty="0">
                <a:ln>
                  <a:noFill/>
                </a:ln>
                <a:solidFill>
                  <a:srgbClr val="000000"/>
                </a:solidFill>
                <a:effectLst/>
                <a:latin typeface="Calibri" panose="020F0502020204030204" pitchFamily="34" charset="0"/>
              </a:rPr>
              <a:t> thing to do. </a:t>
            </a:r>
            <a:br>
              <a:rPr kumimoji="0" lang="en-GB" altLang="en-US" sz="1200" b="0" i="0" u="none" strike="noStrike" cap="none" normalizeH="0" baseline="0" dirty="0">
                <a:ln>
                  <a:noFill/>
                </a:ln>
                <a:solidFill>
                  <a:srgbClr val="000000"/>
                </a:solidFill>
                <a:effectLst/>
                <a:latin typeface="Calibri" panose="020F0502020204030204" pitchFamily="34" charset="0"/>
              </a:rPr>
            </a:br>
            <a:r>
              <a:rPr kumimoji="0" lang="en-GB" altLang="en-US" sz="1200" b="0" i="0" u="none" strike="noStrike" cap="none" normalizeH="0" baseline="0" dirty="0">
                <a:ln>
                  <a:noFill/>
                </a:ln>
                <a:solidFill>
                  <a:srgbClr val="000000"/>
                </a:solidFill>
                <a:effectLst/>
                <a:latin typeface="Calibri" panose="020F0502020204030204" pitchFamily="34" charset="0"/>
              </a:rPr>
              <a:t/>
            </a:r>
            <a:br>
              <a:rPr kumimoji="0" lang="en-GB" altLang="en-US" sz="1200" b="0" i="0" u="none" strike="noStrike" cap="none" normalizeH="0" baseline="0" dirty="0">
                <a:ln>
                  <a:noFill/>
                </a:ln>
                <a:solidFill>
                  <a:srgbClr val="000000"/>
                </a:solidFill>
                <a:effectLst/>
                <a:latin typeface="Calibri" panose="020F0502020204030204" pitchFamily="34" charset="0"/>
              </a:rPr>
            </a:br>
            <a:r>
              <a:rPr kumimoji="0" lang="en-GB" altLang="en-US" sz="1200" b="0" i="0" u="none" strike="noStrike" cap="none" normalizeH="0" baseline="0" dirty="0">
                <a:ln>
                  <a:noFill/>
                </a:ln>
                <a:solidFill>
                  <a:srgbClr val="000000"/>
                </a:solidFill>
                <a:effectLst/>
                <a:latin typeface="Calibri" panose="020F0502020204030204" pitchFamily="34" charset="0"/>
              </a:rPr>
              <a:t>In Owen's opinion, this couldn't be further from the truth. Emphasizing the gruesome details of his real experiences during the war allows him to demonstrate the emptiness of war. If schoolbooks teach us what heroes ought to do, his poem seeks to show us the shocking reality of  modern warfare.</a:t>
            </a: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8" name="Text Box 8"/>
          <p:cNvSpPr txBox="1">
            <a:spLocks noChangeArrowheads="1"/>
          </p:cNvSpPr>
          <p:nvPr/>
        </p:nvSpPr>
        <p:spPr bwMode="auto">
          <a:xfrm>
            <a:off x="898972" y="2179637"/>
            <a:ext cx="9744075" cy="91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800" b="0" i="0" u="none" strike="noStrike" cap="none" normalizeH="0" baseline="0">
                <a:ln>
                  <a:noFill/>
                </a:ln>
                <a:solidFill>
                  <a:srgbClr val="000000"/>
                </a:solidFill>
                <a:effectLst/>
                <a:latin typeface="Traveling _Typewriter" panose="02000506000000020004" pitchFamily="2" charset="0"/>
              </a:rPr>
              <a:t>‘Dulce Et Decorum Est’</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cxnSp>
        <p:nvCxnSpPr>
          <p:cNvPr id="43017" name="AutoShape 9"/>
          <p:cNvCxnSpPr>
            <a:cxnSpLocks noChangeShapeType="1"/>
          </p:cNvCxnSpPr>
          <p:nvPr/>
        </p:nvCxnSpPr>
        <p:spPr bwMode="auto">
          <a:xfrm flipH="1">
            <a:off x="2467422" y="2909887"/>
            <a:ext cx="1295400" cy="170021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9" name="Text Box 10"/>
          <p:cNvSpPr txBox="1">
            <a:spLocks noChangeArrowheads="1"/>
          </p:cNvSpPr>
          <p:nvPr/>
        </p:nvSpPr>
        <p:spPr bwMode="auto">
          <a:xfrm>
            <a:off x="4440685" y="2278062"/>
            <a:ext cx="5470525" cy="1049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Calibri" panose="020F0502020204030204" pitchFamily="34" charset="0"/>
            </a:endParaRPr>
          </a:p>
        </p:txBody>
      </p:sp>
      <p:sp>
        <p:nvSpPr>
          <p:cNvPr id="10" name="AutoShape 11"/>
          <p:cNvSpPr>
            <a:spLocks noChangeArrowheads="1"/>
          </p:cNvSpPr>
          <p:nvPr/>
        </p:nvSpPr>
        <p:spPr bwMode="auto">
          <a:xfrm>
            <a:off x="5548760" y="417512"/>
            <a:ext cx="4857750" cy="1498600"/>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a:ln>
                  <a:noFill/>
                </a:ln>
                <a:solidFill>
                  <a:srgbClr val="000000"/>
                </a:solidFill>
                <a:effectLst/>
                <a:latin typeface="Calibri" panose="020F0502020204030204" pitchFamily="34" charset="0"/>
              </a:rPr>
              <a:t>Wilfred Owen (March 18, 1893 – November 4, 1918) - British poet and soldier, regarded by many as the leading poet of the First World War. He was influenced by his friend Siegfried Sassoon and sat in stark contrast to both the public perception of war at the time, and to the confidently patriotic verse written earlier by war poets such as Rupert Brooke and Jessie Pope. Died one week before the armistice.</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cxnSp>
        <p:nvCxnSpPr>
          <p:cNvPr id="43020" name="AutoShape 12"/>
          <p:cNvCxnSpPr>
            <a:cxnSpLocks noChangeShapeType="1"/>
          </p:cNvCxnSpPr>
          <p:nvPr/>
        </p:nvCxnSpPr>
        <p:spPr bwMode="auto">
          <a:xfrm flipV="1">
            <a:off x="7810947" y="1547812"/>
            <a:ext cx="533400" cy="149066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29126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7"/>
          <p:cNvSpPr>
            <a:spLocks noChangeArrowheads="1"/>
          </p:cNvSpPr>
          <p:nvPr/>
        </p:nvSpPr>
        <p:spPr bwMode="auto">
          <a:xfrm>
            <a:off x="3761031" y="2515041"/>
            <a:ext cx="2772805" cy="385763"/>
          </a:xfrm>
          <a:prstGeom prst="rect">
            <a:avLst/>
          </a:prstGeom>
          <a:solidFill>
            <a:srgbClr val="FFE699">
              <a:alpha val="50196"/>
            </a:srgbClr>
          </a:solidFill>
          <a:ln w="6350" algn="ctr">
            <a:noFill/>
            <a:miter lim="800000"/>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22" name="Rectangle 12"/>
          <p:cNvSpPr>
            <a:spLocks noChangeArrowheads="1"/>
          </p:cNvSpPr>
          <p:nvPr/>
        </p:nvSpPr>
        <p:spPr bwMode="auto">
          <a:xfrm>
            <a:off x="1705820" y="2061236"/>
            <a:ext cx="6118372" cy="385763"/>
          </a:xfrm>
          <a:prstGeom prst="rect">
            <a:avLst/>
          </a:prstGeom>
          <a:solidFill>
            <a:srgbClr val="99FFCC">
              <a:alpha val="50196"/>
            </a:srgbClr>
          </a:solidFill>
          <a:ln w="6350" algn="ctr">
            <a:no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11" name="Rectangle 14"/>
          <p:cNvSpPr>
            <a:spLocks noChangeArrowheads="1"/>
          </p:cNvSpPr>
          <p:nvPr/>
        </p:nvSpPr>
        <p:spPr bwMode="auto">
          <a:xfrm>
            <a:off x="6580981" y="2491977"/>
            <a:ext cx="459581" cy="385763"/>
          </a:xfrm>
          <a:prstGeom prst="rect">
            <a:avLst/>
          </a:prstGeom>
          <a:solidFill>
            <a:srgbClr val="BCEBFC">
              <a:alpha val="38039"/>
            </a:srgbClr>
          </a:solidFill>
          <a:ln w="6350" algn="ctr">
            <a:noFill/>
            <a:miter lim="800000"/>
            <a:headEnd/>
            <a:tailEnd/>
          </a:ln>
          <a:effectLst/>
        </p:spPr>
        <p:txBody>
          <a:bodyPr vert="horz" wrap="square" lIns="36576" tIns="36576" rIns="36576" bIns="36576" numCol="1" anchor="t" anchorCtr="0" compatLnSpc="1">
            <a:prstTxWarp prst="textNoShape">
              <a:avLst/>
            </a:prstTxWarp>
          </a:bodyPr>
          <a:lstStyle/>
          <a:p>
            <a:endParaRPr lang="en-GB" dirty="0">
              <a:highlight>
                <a:srgbClr val="FFFF00"/>
              </a:highlight>
            </a:endParaRPr>
          </a:p>
        </p:txBody>
      </p:sp>
      <p:sp>
        <p:nvSpPr>
          <p:cNvPr id="4" name="Text Box 2"/>
          <p:cNvSpPr txBox="1">
            <a:spLocks noChangeArrowheads="1"/>
          </p:cNvSpPr>
          <p:nvPr/>
        </p:nvSpPr>
        <p:spPr bwMode="auto">
          <a:xfrm>
            <a:off x="1712076" y="2021951"/>
            <a:ext cx="8937624" cy="187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Bent double, like old beggars under sacks,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Knock-kneed, coughing like hags, we cursed through sludge,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5" name="Text Box 3"/>
          <p:cNvSpPr txBox="1">
            <a:spLocks noChangeArrowheads="1"/>
          </p:cNvSpPr>
          <p:nvPr/>
        </p:nvSpPr>
        <p:spPr bwMode="auto">
          <a:xfrm>
            <a:off x="26988" y="0"/>
            <a:ext cx="5149850" cy="271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rgbClr val="FF0000"/>
                </a:solidFill>
                <a:effectLst/>
                <a:latin typeface="HipsterishFontNormal" panose="02000603000000000000" pitchFamily="2" charset="0"/>
              </a:rPr>
              <a:t>Stanza 1 Lines 1-2</a:t>
            </a:r>
            <a:endParaRPr kumimoji="0" lang="en-US" altLang="en-US" sz="5400" b="1" i="0" u="none" strike="noStrike" cap="none" normalizeH="0" baseline="0" dirty="0">
              <a:ln>
                <a:noFill/>
              </a:ln>
              <a:solidFill>
                <a:srgbClr val="FF0000"/>
              </a:solidFill>
              <a:effectLst/>
              <a:latin typeface="Calibri" panose="020F0502020204030204" pitchFamily="34" charset="0"/>
            </a:endParaRPr>
          </a:p>
        </p:txBody>
      </p:sp>
      <p:pic>
        <p:nvPicPr>
          <p:cNvPr id="44036" name="Picture 4" descr="?format=1000w"/>
          <p:cNvPicPr>
            <a:picLocks noChangeAspect="1" noChangeArrowheads="1"/>
          </p:cNvPicPr>
          <p:nvPr/>
        </p:nvPicPr>
        <p:blipFill>
          <a:blip r:embed="rId2">
            <a:extLst>
              <a:ext uri="{28A0092B-C50C-407E-A947-70E740481C1C}">
                <a14:useLocalDpi xmlns:a14="http://schemas.microsoft.com/office/drawing/2010/main" val="0"/>
              </a:ext>
            </a:extLst>
          </a:blip>
          <a:srcRect l="4910" r="26451"/>
          <a:stretch>
            <a:fillRect/>
          </a:stretch>
        </p:blipFill>
        <p:spPr bwMode="auto">
          <a:xfrm>
            <a:off x="10160861" y="1208395"/>
            <a:ext cx="1880884" cy="123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AutoShape 5"/>
          <p:cNvSpPr>
            <a:spLocks noChangeArrowheads="1"/>
          </p:cNvSpPr>
          <p:nvPr/>
        </p:nvSpPr>
        <p:spPr bwMode="auto">
          <a:xfrm>
            <a:off x="4555749" y="212779"/>
            <a:ext cx="3890731" cy="1504950"/>
          </a:xfrm>
          <a:prstGeom prst="roundRect">
            <a:avLst>
              <a:gd name="adj" fmla="val 16667"/>
            </a:avLst>
          </a:prstGeom>
          <a:solidFill>
            <a:schemeClr val="bg1"/>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252525"/>
                </a:solidFill>
                <a:effectLst/>
                <a:latin typeface="Calibri" panose="020F0502020204030204" pitchFamily="34" charset="0"/>
              </a:rPr>
              <a:t>Simile</a:t>
            </a:r>
            <a:endParaRPr kumimoji="0" lang="en-GB" altLang="en-US" b="0" i="0" u="none" strike="noStrike" cap="none" normalizeH="0" baseline="0" dirty="0">
              <a:ln>
                <a:noFill/>
              </a:ln>
              <a:solidFill>
                <a:srgbClr val="252525"/>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252525"/>
                </a:solidFill>
                <a:effectLst/>
                <a:latin typeface="Calibri" panose="020F0502020204030204" pitchFamily="34" charset="0"/>
              </a:rPr>
              <a:t>No longer strong, young 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252525"/>
                </a:solidFill>
                <a:effectLst/>
                <a:latin typeface="Calibri" panose="020F0502020204030204" pitchFamily="34" charset="0"/>
              </a:rPr>
              <a:t>Starched uniforms have become rags. Young men have been reduced to aged figures.</a:t>
            </a:r>
            <a:endParaRPr kumimoji="0" lang="en-US" altLang="en-US" sz="2000" b="0" i="0" u="none" strike="noStrike" cap="none" normalizeH="0" baseline="0" dirty="0">
              <a:ln>
                <a:noFill/>
              </a:ln>
              <a:solidFill>
                <a:schemeClr val="tx1"/>
              </a:solidFill>
              <a:effectLst/>
              <a:latin typeface="Calibri" panose="020F0502020204030204" pitchFamily="34" charset="0"/>
            </a:endParaRPr>
          </a:p>
        </p:txBody>
      </p:sp>
      <p:cxnSp>
        <p:nvCxnSpPr>
          <p:cNvPr id="44038" name="AutoShape 6"/>
          <p:cNvCxnSpPr>
            <a:cxnSpLocks noChangeShapeType="1"/>
          </p:cNvCxnSpPr>
          <p:nvPr/>
        </p:nvCxnSpPr>
        <p:spPr bwMode="auto">
          <a:xfrm flipV="1">
            <a:off x="5433876" y="1507244"/>
            <a:ext cx="1025869" cy="58848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AutoShape 7"/>
          <p:cNvSpPr>
            <a:spLocks noChangeArrowheads="1"/>
          </p:cNvSpPr>
          <p:nvPr/>
        </p:nvSpPr>
        <p:spPr bwMode="auto">
          <a:xfrm>
            <a:off x="4121808" y="3592688"/>
            <a:ext cx="2628900" cy="1768475"/>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252525"/>
                </a:solidFill>
                <a:effectLst/>
                <a:latin typeface="Calibri" panose="020F0502020204030204" pitchFamily="34" charset="0"/>
              </a:rPr>
              <a:t>Simile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Comparing the men to ugly, old women.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Owen uses these images to help the reader understand how horribly twisted and deformed the bodies of the soldiers have become.</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pic>
        <p:nvPicPr>
          <p:cNvPr id="44041" name="Picture 9"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8386" y="116451"/>
            <a:ext cx="1534206" cy="23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AutoShape 10"/>
          <p:cNvSpPr>
            <a:spLocks noChangeArrowheads="1"/>
          </p:cNvSpPr>
          <p:nvPr/>
        </p:nvSpPr>
        <p:spPr bwMode="auto">
          <a:xfrm>
            <a:off x="181080" y="3950250"/>
            <a:ext cx="3119437" cy="1169987"/>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The soldiers in this poem are crippled, mentally and physically overcome by the weight of their experiences in war. The reality of warfare has reduced these healthy, clean young men marching off to war to beggars.</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pic>
        <p:nvPicPr>
          <p:cNvPr id="44043" name="Picture 11" descr="Image result for old ha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166" y="4351148"/>
            <a:ext cx="1595438"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Rectangle 12"/>
          <p:cNvSpPr>
            <a:spLocks noChangeArrowheads="1"/>
          </p:cNvSpPr>
          <p:nvPr/>
        </p:nvSpPr>
        <p:spPr bwMode="auto">
          <a:xfrm>
            <a:off x="1704975" y="2512303"/>
            <a:ext cx="1987550" cy="385763"/>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cxnSp>
        <p:nvCxnSpPr>
          <p:cNvPr id="44045" name="AutoShape 13"/>
          <p:cNvCxnSpPr>
            <a:cxnSpLocks noChangeShapeType="1"/>
          </p:cNvCxnSpPr>
          <p:nvPr/>
        </p:nvCxnSpPr>
        <p:spPr bwMode="auto">
          <a:xfrm flipH="1">
            <a:off x="1119264" y="2861901"/>
            <a:ext cx="1533454" cy="1116076"/>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2" name="AutoShape 15"/>
          <p:cNvSpPr>
            <a:spLocks noChangeArrowheads="1"/>
          </p:cNvSpPr>
          <p:nvPr/>
        </p:nvSpPr>
        <p:spPr bwMode="auto">
          <a:xfrm>
            <a:off x="7170213" y="3273243"/>
            <a:ext cx="2447925" cy="803275"/>
          </a:xfrm>
          <a:prstGeom prst="roundRect">
            <a:avLst>
              <a:gd name="adj" fmla="val 16667"/>
            </a:avLst>
          </a:prstGeom>
          <a:solidFill>
            <a:schemeClr val="bg1"/>
          </a:solidFill>
          <a:ln w="31750" algn="ctr">
            <a:solidFill>
              <a:schemeClr val="tx1"/>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252525"/>
                </a:solidFill>
                <a:effectLst/>
                <a:latin typeface="Calibri" panose="020F0502020204030204" pitchFamily="34" charset="0"/>
              </a:rPr>
              <a:t>Tells us that the writer is one of the soldiers.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rgbClr val="252525"/>
                </a:solidFill>
                <a:latin typeface="Calibri" panose="020F0502020204030204" pitchFamily="34" charset="0"/>
              </a:rPr>
              <a:t>PERSONAL EXPERIENCE</a:t>
            </a:r>
            <a:endParaRPr kumimoji="0" lang="en-US" altLang="en-US" sz="1800" b="1" i="0" u="none" strike="noStrike" cap="none" normalizeH="0" baseline="0" dirty="0">
              <a:ln>
                <a:noFill/>
              </a:ln>
              <a:solidFill>
                <a:schemeClr val="tx1"/>
              </a:solidFill>
              <a:effectLst/>
              <a:latin typeface="Calibri" panose="020F0502020204030204" pitchFamily="34" charset="0"/>
            </a:endParaRPr>
          </a:p>
        </p:txBody>
      </p:sp>
      <p:cxnSp>
        <p:nvCxnSpPr>
          <p:cNvPr id="44048" name="AutoShape 16"/>
          <p:cNvCxnSpPr>
            <a:cxnSpLocks noChangeShapeType="1"/>
          </p:cNvCxnSpPr>
          <p:nvPr/>
        </p:nvCxnSpPr>
        <p:spPr bwMode="auto">
          <a:xfrm>
            <a:off x="4866978" y="2886198"/>
            <a:ext cx="566898" cy="88229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3" name="Rectangle 17"/>
          <p:cNvSpPr>
            <a:spLocks noChangeArrowheads="1"/>
          </p:cNvSpPr>
          <p:nvPr/>
        </p:nvSpPr>
        <p:spPr bwMode="auto">
          <a:xfrm>
            <a:off x="7087707" y="2498852"/>
            <a:ext cx="3459608" cy="385763"/>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14" name="AutoShape 18"/>
          <p:cNvSpPr>
            <a:spLocks noChangeArrowheads="1"/>
          </p:cNvSpPr>
          <p:nvPr/>
        </p:nvSpPr>
        <p:spPr bwMode="auto">
          <a:xfrm>
            <a:off x="9021903" y="4252831"/>
            <a:ext cx="2897188" cy="2073275"/>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252525"/>
                </a:solidFill>
                <a:effectLst/>
                <a:latin typeface="Calibri" panose="020F0502020204030204" pitchFamily="34" charset="0"/>
              </a:rPr>
              <a:t>Adds to the image of exhausted soldiers.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000000"/>
                </a:solidFill>
                <a:effectLst/>
                <a:latin typeface="Calibri" panose="020F0502020204030204" pitchFamily="34" charset="0"/>
              </a:rPr>
              <a:t>Word Choice - “cursed”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anose="020F0502020204030204" pitchFamily="34" charset="0"/>
              </a:rPr>
              <a:t>Verb suggests that the soldiers are at breaking point. They are no longer smiling and marching smartly into war.</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cxnSp>
        <p:nvCxnSpPr>
          <p:cNvPr id="44051" name="AutoShape 19"/>
          <p:cNvCxnSpPr>
            <a:cxnSpLocks noChangeShapeType="1"/>
          </p:cNvCxnSpPr>
          <p:nvPr/>
        </p:nvCxnSpPr>
        <p:spPr bwMode="auto">
          <a:xfrm>
            <a:off x="6920278" y="2871629"/>
            <a:ext cx="1043551" cy="455714"/>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0" name="AutoShape 5"/>
          <p:cNvSpPr>
            <a:spLocks noChangeArrowheads="1"/>
          </p:cNvSpPr>
          <p:nvPr/>
        </p:nvSpPr>
        <p:spPr bwMode="auto">
          <a:xfrm>
            <a:off x="112542" y="5234011"/>
            <a:ext cx="3890731" cy="1504950"/>
          </a:xfrm>
          <a:prstGeom prst="roundRect">
            <a:avLst>
              <a:gd name="adj" fmla="val 16667"/>
            </a:avLst>
          </a:prstGeom>
          <a:solidFill>
            <a:schemeClr val="bg1"/>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252525"/>
                </a:solidFill>
                <a:effectLst/>
                <a:latin typeface="Calibri" panose="020F0502020204030204" pitchFamily="34" charset="0"/>
              </a:rPr>
              <a:t>Overall impression created</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000" dirty="0">
                <a:solidFill>
                  <a:srgbClr val="252525"/>
                </a:solidFill>
                <a:latin typeface="Calibri" panose="020F0502020204030204" pitchFamily="34" charset="0"/>
              </a:rPr>
              <a:t>The soldiers are unhealthy, weak, exhausted, tired…</a:t>
            </a:r>
          </a:p>
        </p:txBody>
      </p:sp>
      <p:cxnSp>
        <p:nvCxnSpPr>
          <p:cNvPr id="34" name="AutoShape 19"/>
          <p:cNvCxnSpPr>
            <a:cxnSpLocks noChangeShapeType="1"/>
          </p:cNvCxnSpPr>
          <p:nvPr/>
        </p:nvCxnSpPr>
        <p:spPr bwMode="auto">
          <a:xfrm>
            <a:off x="9313219" y="2850709"/>
            <a:ext cx="1483739" cy="1500439"/>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11399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0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11" grpId="0" animBg="1"/>
      <p:bldP spid="6" grpId="0" animBg="1"/>
      <p:bldP spid="7" grpId="0" animBg="1"/>
      <p:bldP spid="9" grpId="0" animBg="1"/>
      <p:bldP spid="10" grpId="0" animBg="1"/>
      <p:bldP spid="12" grpId="0" animBg="1"/>
      <p:bldP spid="13" grpId="0" animBg="1"/>
      <p:bldP spid="14"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9"/>
          <p:cNvSpPr>
            <a:spLocks noChangeArrowheads="1"/>
          </p:cNvSpPr>
          <p:nvPr/>
        </p:nvSpPr>
        <p:spPr bwMode="auto">
          <a:xfrm>
            <a:off x="7663167" y="2790656"/>
            <a:ext cx="1118805" cy="384175"/>
          </a:xfrm>
          <a:prstGeom prst="rect">
            <a:avLst/>
          </a:prstGeom>
          <a:solidFill>
            <a:srgbClr val="99FFCC">
              <a:alpha val="50196"/>
            </a:srgbClr>
          </a:solidFill>
          <a:ln w="12700" algn="ctr">
            <a:no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9" name="Rectangle 9"/>
          <p:cNvSpPr>
            <a:spLocks noChangeArrowheads="1"/>
          </p:cNvSpPr>
          <p:nvPr/>
        </p:nvSpPr>
        <p:spPr bwMode="auto">
          <a:xfrm>
            <a:off x="3663386" y="2398037"/>
            <a:ext cx="1315002" cy="384175"/>
          </a:xfrm>
          <a:prstGeom prst="rect">
            <a:avLst/>
          </a:prstGeom>
          <a:solidFill>
            <a:srgbClr val="FFCCFF">
              <a:alpha val="50196"/>
            </a:srgbClr>
          </a:solidFill>
          <a:ln w="6350" algn="ctr">
            <a:no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 Box 2"/>
          <p:cNvSpPr txBox="1">
            <a:spLocks noChangeArrowheads="1"/>
          </p:cNvSpPr>
          <p:nvPr/>
        </p:nvSpPr>
        <p:spPr bwMode="auto">
          <a:xfrm>
            <a:off x="2181808" y="2333960"/>
            <a:ext cx="6997154" cy="187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Till on the haunting flares we turned our backs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And towards our distant rest began to trudge.</a:t>
            </a:r>
            <a:endParaRPr kumimoji="0" lang="en-US" altLang="en-US" sz="2800" b="0" i="0" u="none" strike="noStrike" cap="none" normalizeH="0" baseline="0" dirty="0">
              <a:ln>
                <a:noFill/>
              </a:ln>
              <a:solidFill>
                <a:schemeClr val="tx1"/>
              </a:solidFill>
              <a:effectLst/>
              <a:latin typeface="Calibri" panose="020F0502020204030204" pitchFamily="34" charset="0"/>
            </a:endParaRPr>
          </a:p>
        </p:txBody>
      </p:sp>
      <p:sp>
        <p:nvSpPr>
          <p:cNvPr id="6" name="Text Box 3"/>
          <p:cNvSpPr txBox="1">
            <a:spLocks noChangeArrowheads="1"/>
          </p:cNvSpPr>
          <p:nvPr/>
        </p:nvSpPr>
        <p:spPr bwMode="auto">
          <a:xfrm>
            <a:off x="73532" y="-22990"/>
            <a:ext cx="5080000" cy="2904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rgbClr val="FF0000"/>
                </a:solidFill>
                <a:effectLst/>
                <a:latin typeface="HipsterishFontNormal" panose="02000603000000000000" pitchFamily="2" charset="0"/>
              </a:rPr>
              <a:t>Stanza 1 Lines 3-4</a:t>
            </a:r>
            <a:endParaRPr kumimoji="0" lang="en-US" altLang="en-US" sz="5400" b="1" i="0" u="none" strike="noStrike" cap="none" normalizeH="0" baseline="0" dirty="0">
              <a:ln>
                <a:noFill/>
              </a:ln>
              <a:solidFill>
                <a:srgbClr val="FF0000"/>
              </a:solidFill>
              <a:effectLst/>
              <a:latin typeface="Calibri" panose="020F0502020204030204" pitchFamily="34" charset="0"/>
            </a:endParaRPr>
          </a:p>
        </p:txBody>
      </p:sp>
      <p:pic>
        <p:nvPicPr>
          <p:cNvPr id="45060" name="Picture 4" descr="Image result for flares no man's 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72101">
            <a:off x="8995776" y="2653610"/>
            <a:ext cx="2939551" cy="17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AutoShape 5"/>
          <p:cNvSpPr>
            <a:spLocks noChangeArrowheads="1"/>
          </p:cNvSpPr>
          <p:nvPr/>
        </p:nvSpPr>
        <p:spPr bwMode="auto">
          <a:xfrm>
            <a:off x="6108700" y="148856"/>
            <a:ext cx="3371676" cy="1952994"/>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252525"/>
                </a:solidFill>
                <a:effectLst/>
                <a:latin typeface="Calibri" panose="020F0502020204030204" pitchFamily="34" charset="0"/>
              </a:rPr>
              <a:t>Flares were used to light up No Man’s Land.  These would light up parts of the battlefield.  The battle has ended for the day and the soldiers are leaving the trenches. </a:t>
            </a:r>
            <a:r>
              <a:rPr kumimoji="0" lang="en-GB" altLang="en-US" sz="1400" b="0" i="0" u="none" strike="noStrike" cap="none" normalizeH="0" baseline="0" dirty="0">
                <a:ln>
                  <a:noFill/>
                </a:ln>
                <a:solidFill>
                  <a:srgbClr val="000000"/>
                </a:solidFill>
                <a:effectLst/>
                <a:latin typeface="Calibri" panose="020F0502020204030204" pitchFamily="34" charset="0"/>
              </a:rPr>
              <a:t>The soldiers turn away from the lights and noise of war and head back in the direction of their camp </a:t>
            </a:r>
            <a:endParaRPr kumimoji="0" lang="en-US" altLang="en-US" sz="2000" b="0" i="0" u="none" strike="noStrike" cap="none" normalizeH="0" baseline="0" dirty="0">
              <a:ln>
                <a:noFill/>
              </a:ln>
              <a:solidFill>
                <a:schemeClr val="tx1"/>
              </a:solidFill>
              <a:effectLst/>
              <a:latin typeface="Calibri" panose="020F0502020204030204" pitchFamily="34" charset="0"/>
            </a:endParaRPr>
          </a:p>
        </p:txBody>
      </p:sp>
      <p:cxnSp>
        <p:nvCxnSpPr>
          <p:cNvPr id="45062" name="AutoShape 6"/>
          <p:cNvCxnSpPr>
            <a:cxnSpLocks noChangeShapeType="1"/>
          </p:cNvCxnSpPr>
          <p:nvPr/>
        </p:nvCxnSpPr>
        <p:spPr bwMode="auto">
          <a:xfrm flipV="1">
            <a:off x="5532595" y="1896425"/>
            <a:ext cx="1201568" cy="56854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8" name="AutoShape 7"/>
          <p:cNvSpPr>
            <a:spLocks noChangeArrowheads="1"/>
          </p:cNvSpPr>
          <p:nvPr/>
        </p:nvSpPr>
        <p:spPr bwMode="auto">
          <a:xfrm>
            <a:off x="99903" y="768857"/>
            <a:ext cx="1991498" cy="3910629"/>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252525"/>
                </a:solidFill>
                <a:effectLst/>
                <a:latin typeface="Calibri" panose="020F0502020204030204" pitchFamily="34" charset="0"/>
              </a:rPr>
              <a:t>Word Choice - “haunting”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Although the soldiers are leaving the battlefield they are still haunted by what they have witnessed. “Haunted” has connotations of ghosts. The soldiers have witnessed so much death and cannot escape it.</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cxnSp>
        <p:nvCxnSpPr>
          <p:cNvPr id="45064" name="AutoShape 8"/>
          <p:cNvCxnSpPr>
            <a:cxnSpLocks noChangeShapeType="1"/>
          </p:cNvCxnSpPr>
          <p:nvPr/>
        </p:nvCxnSpPr>
        <p:spPr bwMode="auto">
          <a:xfrm flipH="1" flipV="1">
            <a:off x="1884708" y="1327944"/>
            <a:ext cx="2163686" cy="107853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4" name="Rectangle 9"/>
          <p:cNvSpPr>
            <a:spLocks noChangeArrowheads="1"/>
          </p:cNvSpPr>
          <p:nvPr/>
        </p:nvSpPr>
        <p:spPr bwMode="auto">
          <a:xfrm>
            <a:off x="5037557" y="2406481"/>
            <a:ext cx="842419" cy="38417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2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44" y="4772787"/>
            <a:ext cx="5586413" cy="2014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9" name="AutoShape 11"/>
          <p:cNvSpPr>
            <a:spLocks noChangeArrowheads="1"/>
          </p:cNvSpPr>
          <p:nvPr/>
        </p:nvSpPr>
        <p:spPr bwMode="auto">
          <a:xfrm>
            <a:off x="5192988" y="4120683"/>
            <a:ext cx="4071258" cy="1790700"/>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252525"/>
                </a:solidFill>
                <a:effectLst/>
                <a:latin typeface="Calibri" panose="020F0502020204030204" pitchFamily="34" charset="0"/>
              </a:rPr>
              <a:t>Word Choice - “trudge”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252525"/>
                </a:solidFill>
                <a:effectLst/>
                <a:latin typeface="Calibri" panose="020F0502020204030204" pitchFamily="34" charset="0"/>
              </a:rPr>
              <a:t>“trudge” and “sludge” serve to demonstrate the conditions that the soldiers are dealing with. The terrain is difficult to move through. The exhausted soldiers have this obstacle to overcome as well.</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cxnSp>
        <p:nvCxnSpPr>
          <p:cNvPr id="30" name="AutoShape 12"/>
          <p:cNvCxnSpPr>
            <a:cxnSpLocks noChangeShapeType="1"/>
          </p:cNvCxnSpPr>
          <p:nvPr/>
        </p:nvCxnSpPr>
        <p:spPr bwMode="auto">
          <a:xfrm flipH="1">
            <a:off x="7032694" y="3174831"/>
            <a:ext cx="990803" cy="1029204"/>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297481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0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7" grpId="0" animBg="1"/>
      <p:bldP spid="8" grpId="0" animBg="1"/>
      <p:bldP spid="2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55150" y="2462701"/>
            <a:ext cx="1812858" cy="436562"/>
          </a:xfrm>
          <a:prstGeom prst="rect">
            <a:avLst/>
          </a:prstGeom>
          <a:solidFill>
            <a:srgbClr val="FFCCFF"/>
          </a:solidFill>
          <a:ln w="635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31" name="Rectangle 4"/>
          <p:cNvSpPr>
            <a:spLocks noChangeArrowheads="1"/>
          </p:cNvSpPr>
          <p:nvPr/>
        </p:nvSpPr>
        <p:spPr bwMode="auto">
          <a:xfrm>
            <a:off x="6197746" y="2459304"/>
            <a:ext cx="3426646" cy="436562"/>
          </a:xfrm>
          <a:prstGeom prst="rect">
            <a:avLst/>
          </a:prstGeom>
          <a:solidFill>
            <a:srgbClr val="BCEBFC"/>
          </a:solidFill>
          <a:ln w="6350" algn="ctr">
            <a:no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32" name="Rectangle 4"/>
          <p:cNvSpPr>
            <a:spLocks noChangeArrowheads="1"/>
          </p:cNvSpPr>
          <p:nvPr/>
        </p:nvSpPr>
        <p:spPr bwMode="auto">
          <a:xfrm>
            <a:off x="2221684" y="2874398"/>
            <a:ext cx="3586284" cy="436562"/>
          </a:xfrm>
          <a:prstGeom prst="rect">
            <a:avLst/>
          </a:prstGeom>
          <a:solidFill>
            <a:srgbClr val="BCEBFC"/>
          </a:solidFill>
          <a:ln w="6350" algn="ctr">
            <a:solidFill>
              <a:srgbClr val="BCEBFC"/>
            </a:solid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 name="Text Box 2"/>
          <p:cNvSpPr txBox="1">
            <a:spLocks noChangeArrowheads="1"/>
          </p:cNvSpPr>
          <p:nvPr/>
        </p:nvSpPr>
        <p:spPr bwMode="auto">
          <a:xfrm>
            <a:off x="2166851" y="1981200"/>
            <a:ext cx="7858298" cy="18700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Men marched asleep. Many had lost their boots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But limped on, blood-shod. All went lame; all blind;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000000"/>
                </a:solidFill>
                <a:effectLst/>
                <a:latin typeface="Calibri" panose="020F0502020204030204" pitchFamily="34" charset="0"/>
              </a:rPr>
              <a:t>Drunk with fatigue; deaf even to the hoots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rPr>
              <a:t>Of tired, outstripped Five-Nines that dropped behind.</a:t>
            </a:r>
          </a:p>
        </p:txBody>
      </p:sp>
      <p:sp>
        <p:nvSpPr>
          <p:cNvPr id="5" name="Text Box 3"/>
          <p:cNvSpPr txBox="1">
            <a:spLocks noChangeArrowheads="1"/>
          </p:cNvSpPr>
          <p:nvPr/>
        </p:nvSpPr>
        <p:spPr bwMode="auto">
          <a:xfrm>
            <a:off x="58738" y="49213"/>
            <a:ext cx="5245174" cy="465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5400" b="1" i="0" u="none" strike="noStrike" cap="none" normalizeH="0" baseline="0" dirty="0">
                <a:ln>
                  <a:noFill/>
                </a:ln>
                <a:solidFill>
                  <a:srgbClr val="FF0000"/>
                </a:solidFill>
                <a:effectLst/>
                <a:latin typeface="HipsterishFontNormal" panose="02000603000000000000" pitchFamily="2" charset="0"/>
              </a:rPr>
              <a:t>Stanza 1 Lines 5-8</a:t>
            </a:r>
            <a:endParaRPr kumimoji="0" lang="en-US" altLang="en-US" sz="5400" b="1" i="0" u="none" strike="noStrike" cap="none" normalizeH="0" baseline="0" dirty="0">
              <a:ln>
                <a:noFill/>
              </a:ln>
              <a:solidFill>
                <a:srgbClr val="FF0000"/>
              </a:solidFill>
              <a:effectLst/>
              <a:latin typeface="Calibri" panose="020F0502020204030204" pitchFamily="34" charset="0"/>
            </a:endParaRPr>
          </a:p>
        </p:txBody>
      </p:sp>
      <p:sp>
        <p:nvSpPr>
          <p:cNvPr id="8" name="AutoShape 6"/>
          <p:cNvSpPr>
            <a:spLocks noChangeArrowheads="1"/>
          </p:cNvSpPr>
          <p:nvPr/>
        </p:nvSpPr>
        <p:spPr bwMode="auto">
          <a:xfrm>
            <a:off x="9915736" y="27434"/>
            <a:ext cx="2182601" cy="3485703"/>
          </a:xfrm>
          <a:prstGeom prst="roundRect">
            <a:avLst>
              <a:gd name="adj" fmla="val 16667"/>
            </a:avLst>
          </a:prstGeom>
          <a:solidFill>
            <a:srgbClr val="FFCC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252525"/>
                </a:solidFill>
                <a:effectLst/>
                <a:latin typeface="Calibri" panose="020F0502020204030204" pitchFamily="34" charset="0"/>
              </a:rPr>
              <a:t>Word Choice - “blood-shod”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a:t>
            </a:r>
            <a:r>
              <a:rPr kumimoji="0" lang="en-GB" altLang="en-US" sz="1600" b="1" i="0" u="none" strike="noStrike" cap="none" normalizeH="0" baseline="0" dirty="0">
                <a:ln>
                  <a:noFill/>
                </a:ln>
                <a:solidFill>
                  <a:srgbClr val="000000"/>
                </a:solidFill>
                <a:effectLst/>
                <a:latin typeface="Calibri" panose="020F0502020204030204" pitchFamily="34" charset="0"/>
              </a:rPr>
              <a:t>shod</a:t>
            </a:r>
            <a:r>
              <a:rPr kumimoji="0" lang="en-GB" altLang="en-US" sz="1600" b="0" i="0" u="none" strike="noStrike" cap="none" normalizeH="0" baseline="0" dirty="0">
                <a:ln>
                  <a:noFill/>
                </a:ln>
                <a:solidFill>
                  <a:srgbClr val="000000"/>
                </a:solidFill>
                <a:effectLst/>
                <a:latin typeface="Calibri" panose="020F0502020204030204" pitchFamily="34" charset="0"/>
              </a:rPr>
              <a:t>” is a term usually used for horse shoes.  Owen makes the men into animals, barely human with bloodied feet. The word “</a:t>
            </a:r>
            <a:r>
              <a:rPr kumimoji="0" lang="en-GB" altLang="en-US" sz="1600" b="1" i="0" u="none" strike="noStrike" cap="none" normalizeH="0" baseline="0" dirty="0">
                <a:ln>
                  <a:noFill/>
                </a:ln>
                <a:solidFill>
                  <a:srgbClr val="000000"/>
                </a:solidFill>
                <a:effectLst/>
                <a:latin typeface="Calibri" panose="020F0502020204030204" pitchFamily="34" charset="0"/>
              </a:rPr>
              <a:t>lame</a:t>
            </a:r>
            <a:r>
              <a:rPr kumimoji="0" lang="en-GB" altLang="en-US" sz="1600" b="0" i="0" u="none" strike="noStrike" cap="none" normalizeH="0" baseline="0" dirty="0">
                <a:ln>
                  <a:noFill/>
                </a:ln>
                <a:solidFill>
                  <a:srgbClr val="000000"/>
                </a:solidFill>
                <a:effectLst/>
                <a:latin typeface="Calibri" panose="020F0502020204030204" pitchFamily="34" charset="0"/>
              </a:rPr>
              <a:t>” is also generally used when talking of horses or animals.</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pic>
        <p:nvPicPr>
          <p:cNvPr id="46087" name="Picture 7" descr="Image result for horse sho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900" y="206916"/>
            <a:ext cx="9969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46088" name="AutoShape 8"/>
          <p:cNvCxnSpPr>
            <a:cxnSpLocks noChangeShapeType="1"/>
          </p:cNvCxnSpPr>
          <p:nvPr/>
        </p:nvCxnSpPr>
        <p:spPr bwMode="auto">
          <a:xfrm flipV="1">
            <a:off x="6168008" y="2348012"/>
            <a:ext cx="3857141" cy="114689"/>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46089" name="Picture 9" descr="Image result for ww1 german 5.9 artillery 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618" y="4038708"/>
            <a:ext cx="3610497" cy="261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AutoShape 10"/>
          <p:cNvSpPr>
            <a:spLocks noChangeArrowheads="1"/>
          </p:cNvSpPr>
          <p:nvPr/>
        </p:nvSpPr>
        <p:spPr bwMode="auto">
          <a:xfrm>
            <a:off x="155200" y="4126689"/>
            <a:ext cx="5436744" cy="2525943"/>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252525"/>
                </a:solidFill>
                <a:effectLst/>
                <a:latin typeface="Calibri" panose="020F0502020204030204" pitchFamily="34" charset="0"/>
              </a:rPr>
              <a:t>Personification - “tired, outstripped Five-Nines” </a:t>
            </a:r>
            <a:r>
              <a:rPr kumimoji="0" lang="en-GB" altLang="en-US" sz="2000" b="0" i="0" u="none" strike="noStrike" cap="none" normalizeH="0" baseline="0" dirty="0">
                <a:ln>
                  <a:noFill/>
                </a:ln>
                <a:solidFill>
                  <a:srgbClr val="252525"/>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252525"/>
                </a:solidFill>
                <a:effectLst/>
                <a:latin typeface="Calibri" panose="020F0502020204030204" pitchFamily="34" charset="0"/>
              </a:rPr>
              <a:t>A </a:t>
            </a:r>
            <a:r>
              <a:rPr kumimoji="0" lang="en-GB" altLang="en-US" sz="1600" b="0" i="0" u="none" strike="noStrike" cap="none" normalizeH="0" baseline="0" dirty="0">
                <a:ln>
                  <a:noFill/>
                </a:ln>
                <a:solidFill>
                  <a:srgbClr val="000000"/>
                </a:solidFill>
                <a:effectLst/>
                <a:latin typeface="Calibri" panose="020F0502020204030204" pitchFamily="34" charset="0"/>
              </a:rPr>
              <a:t>German 5.9 inch artillery shell.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The writer is putting the feelings of the soldiers onto the shells. The soldiers are so exhausted and they are tired of the war. The war has gone on too long and even the guns are tired.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Calibri" panose="020F0502020204030204" pitchFamily="34" charset="0"/>
              </a:rPr>
              <a:t>The soldiers are far enough away from being in range of German artillery but they can still hear the gunfire in the distance.</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sp>
        <p:nvSpPr>
          <p:cNvPr id="10" name="Rectangle 11"/>
          <p:cNvSpPr>
            <a:spLocks noChangeArrowheads="1"/>
          </p:cNvSpPr>
          <p:nvPr/>
        </p:nvSpPr>
        <p:spPr bwMode="auto">
          <a:xfrm>
            <a:off x="2135898" y="3294856"/>
            <a:ext cx="4680182" cy="473869"/>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cxnSp>
        <p:nvCxnSpPr>
          <p:cNvPr id="46092" name="AutoShape 12"/>
          <p:cNvCxnSpPr>
            <a:cxnSpLocks noChangeShapeType="1"/>
          </p:cNvCxnSpPr>
          <p:nvPr/>
        </p:nvCxnSpPr>
        <p:spPr bwMode="auto">
          <a:xfrm flipH="1">
            <a:off x="2255123" y="3768725"/>
            <a:ext cx="528509" cy="4826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46093" name="Picture 13" descr="Image result for dulce et decorum est pain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65" y="2000262"/>
            <a:ext cx="1771440" cy="109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Rectangle 14"/>
          <p:cNvSpPr>
            <a:spLocks noChangeArrowheads="1"/>
          </p:cNvSpPr>
          <p:nvPr/>
        </p:nvSpPr>
        <p:spPr bwMode="auto">
          <a:xfrm>
            <a:off x="2183004" y="2023818"/>
            <a:ext cx="3046257" cy="436563"/>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AutoShape 15"/>
          <p:cNvSpPr>
            <a:spLocks noChangeArrowheads="1"/>
          </p:cNvSpPr>
          <p:nvPr/>
        </p:nvSpPr>
        <p:spPr bwMode="auto">
          <a:xfrm>
            <a:off x="61771" y="1005129"/>
            <a:ext cx="3482057" cy="719960"/>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252525"/>
                </a:solidFill>
                <a:effectLst/>
                <a:latin typeface="Calibri" panose="020F0502020204030204" pitchFamily="34" charset="0"/>
              </a:rPr>
              <a:t>The soldiers are like zombies, the walking dead. They are exhausted.</a:t>
            </a:r>
            <a:endParaRPr kumimoji="0" lang="en-US" altLang="en-US" sz="2800" b="0" i="0" u="none" strike="noStrike" cap="none" normalizeH="0" baseline="0" dirty="0">
              <a:ln>
                <a:noFill/>
              </a:ln>
              <a:solidFill>
                <a:schemeClr val="tx1"/>
              </a:solidFill>
              <a:effectLst/>
              <a:latin typeface="Calibri" panose="020F0502020204030204" pitchFamily="34" charset="0"/>
            </a:endParaRPr>
          </a:p>
        </p:txBody>
      </p:sp>
      <p:cxnSp>
        <p:nvCxnSpPr>
          <p:cNvPr id="46096" name="AutoShape 16"/>
          <p:cNvCxnSpPr>
            <a:cxnSpLocks noChangeShapeType="1"/>
          </p:cNvCxnSpPr>
          <p:nvPr/>
        </p:nvCxnSpPr>
        <p:spPr bwMode="auto">
          <a:xfrm flipH="1" flipV="1">
            <a:off x="2519377" y="1603359"/>
            <a:ext cx="408272" cy="51300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3" name="AutoShape 17"/>
          <p:cNvSpPr>
            <a:spLocks noChangeArrowheads="1"/>
          </p:cNvSpPr>
          <p:nvPr/>
        </p:nvSpPr>
        <p:spPr bwMode="auto">
          <a:xfrm>
            <a:off x="5038725" y="232653"/>
            <a:ext cx="3554412" cy="827088"/>
          </a:xfrm>
          <a:prstGeom prst="roundRect">
            <a:avLst>
              <a:gd name="adj" fmla="val 16667"/>
            </a:avLst>
          </a:prstGeom>
          <a:solidFill>
            <a:srgbClr val="FFFFFF"/>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252525"/>
                </a:solidFill>
                <a:effectLst/>
                <a:latin typeface="Calibri" panose="020F0502020204030204" pitchFamily="34" charset="0"/>
              </a:rPr>
              <a:t>Stanza 1 ends with a slow rhythm, reflecting the tiredness of the men.</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sp>
        <p:nvSpPr>
          <p:cNvPr id="17" name="AutoShape 21"/>
          <p:cNvSpPr>
            <a:spLocks noChangeArrowheads="1"/>
          </p:cNvSpPr>
          <p:nvPr/>
        </p:nvSpPr>
        <p:spPr bwMode="auto">
          <a:xfrm>
            <a:off x="10056103" y="3816728"/>
            <a:ext cx="1857375" cy="2495550"/>
          </a:xfrm>
          <a:prstGeom prst="roundRect">
            <a:avLst>
              <a:gd name="adj" fmla="val 16667"/>
            </a:avLst>
          </a:prstGeom>
          <a:solidFill>
            <a:srgbClr val="BCEBFC"/>
          </a:solidFill>
          <a:ln w="31750" algn="ctr">
            <a:solidFill>
              <a:srgbClr val="000000"/>
            </a:solidFill>
            <a:round/>
            <a:headEnd/>
            <a:tailEnd/>
          </a:ln>
          <a:effectLst>
            <a:outerShdw blurRad="50800" dist="38100" dir="8099936" algn="tr" rotWithShape="0">
              <a:srgbClr val="000000">
                <a:alpha val="39999"/>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rgbClr val="252525"/>
                </a:solidFill>
                <a:effectLst/>
                <a:latin typeface="Calibri" panose="020F0502020204030204" pitchFamily="34" charset="0"/>
              </a:rPr>
              <a:t>The soldiers are so tired and their thoughts are so fixated on war that they are losing their senses. War is consuming them.</a:t>
            </a:r>
            <a:endParaRPr kumimoji="0" lang="en-US" altLang="en-US" sz="1800" b="0" i="0" u="none" strike="noStrike" cap="none" normalizeH="0" baseline="0">
              <a:ln>
                <a:noFill/>
              </a:ln>
              <a:solidFill>
                <a:schemeClr val="tx1"/>
              </a:solidFill>
              <a:effectLst/>
              <a:latin typeface="Calibri" panose="020F0502020204030204" pitchFamily="34" charset="0"/>
            </a:endParaRPr>
          </a:p>
        </p:txBody>
      </p:sp>
      <p:cxnSp>
        <p:nvCxnSpPr>
          <p:cNvPr id="46102" name="AutoShape 22"/>
          <p:cNvCxnSpPr>
            <a:cxnSpLocks noChangeShapeType="1"/>
          </p:cNvCxnSpPr>
          <p:nvPr/>
        </p:nvCxnSpPr>
        <p:spPr bwMode="auto">
          <a:xfrm>
            <a:off x="8867205" y="2806338"/>
            <a:ext cx="1836548" cy="1087328"/>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0" name="Rectangle 4"/>
          <p:cNvSpPr>
            <a:spLocks noChangeArrowheads="1"/>
          </p:cNvSpPr>
          <p:nvPr/>
        </p:nvSpPr>
        <p:spPr bwMode="auto">
          <a:xfrm>
            <a:off x="6197237" y="2460003"/>
            <a:ext cx="3426646" cy="436562"/>
          </a:xfrm>
          <a:prstGeom prst="rect">
            <a:avLst/>
          </a:prstGeom>
          <a:noFill/>
          <a:ln w="6350"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4011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0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2024</TotalTime>
  <Words>2088</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HipsterishFontNormal</vt:lpstr>
      <vt:lpstr>Symbol</vt:lpstr>
      <vt:lpstr>Top Secret</vt:lpstr>
      <vt:lpstr>Traveling _Typewriter</vt:lpstr>
      <vt:lpstr>Office Theme</vt:lpstr>
      <vt:lpstr>Dulce et Decorum Est  by Wilfred Owen</vt:lpstr>
      <vt:lpstr>PowerPoint Presentation</vt:lpstr>
      <vt:lpstr>Readings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Dulce et Decorum Est Example Essay</vt:lpstr>
    </vt:vector>
  </TitlesOfParts>
  <Company>Angus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 Dept</dc:creator>
  <cp:lastModifiedBy>Education</cp:lastModifiedBy>
  <cp:revision>81</cp:revision>
  <cp:lastPrinted>2017-04-26T12:07:46Z</cp:lastPrinted>
  <dcterms:created xsi:type="dcterms:W3CDTF">2013-11-22T10:01:30Z</dcterms:created>
  <dcterms:modified xsi:type="dcterms:W3CDTF">2017-10-31T15:53:41Z</dcterms:modified>
</cp:coreProperties>
</file>