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handoutMasterIdLst>
    <p:handoutMasterId r:id="rId19"/>
  </p:handoutMasterIdLst>
  <p:sldIdLst>
    <p:sldId id="256" r:id="rId5"/>
    <p:sldId id="289" r:id="rId6"/>
    <p:sldId id="259" r:id="rId7"/>
    <p:sldId id="262" r:id="rId8"/>
    <p:sldId id="292" r:id="rId9"/>
    <p:sldId id="263" r:id="rId10"/>
    <p:sldId id="266" r:id="rId11"/>
    <p:sldId id="267" r:id="rId12"/>
    <p:sldId id="268" r:id="rId13"/>
    <p:sldId id="269" r:id="rId14"/>
    <p:sldId id="272" r:id="rId15"/>
    <p:sldId id="288" r:id="rId16"/>
    <p:sldId id="300" r:id="rId17"/>
    <p:sldId id="291" r:id="rId18"/>
  </p:sldIdLst>
  <p:sldSz cx="12192000" cy="6858000"/>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E9083FA-D753-B295-70E4-BF871FB7631A}" v="11" dt="2023-01-16T16:53:23.77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64" autoAdjust="0"/>
    <p:restoredTop sz="93225"/>
  </p:normalViewPr>
  <p:slideViewPr>
    <p:cSldViewPr snapToGrid="0">
      <p:cViewPr varScale="1">
        <p:scale>
          <a:sx n="77" d="100"/>
          <a:sy n="77" d="100"/>
        </p:scale>
        <p:origin x="931"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diagrams/_rels/data1.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3191E31-60A7-484F-9C91-C19387DBF1C5}"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7A2BA28B-54DD-499E-A888-2525D78C59B8}">
      <dgm:prSet/>
      <dgm:spPr/>
      <dgm:t>
        <a:bodyPr/>
        <a:lstStyle/>
        <a:p>
          <a:pPr>
            <a:lnSpc>
              <a:spcPct val="100000"/>
            </a:lnSpc>
          </a:pPr>
          <a:r>
            <a:rPr lang="en-US"/>
            <a:t>The Sound Reading System is a high quality systematic phonic programme and teaches the entire alphabet code in logical, incremental steps.</a:t>
          </a:r>
        </a:p>
      </dgm:t>
    </dgm:pt>
    <dgm:pt modelId="{56D6DC47-EB97-42B8-B575-169DCE712C8E}" type="parTrans" cxnId="{BCBE31FB-68F4-47BB-839C-EEC159CFC2DD}">
      <dgm:prSet/>
      <dgm:spPr/>
      <dgm:t>
        <a:bodyPr/>
        <a:lstStyle/>
        <a:p>
          <a:endParaRPr lang="en-US"/>
        </a:p>
      </dgm:t>
    </dgm:pt>
    <dgm:pt modelId="{0F935E59-0C98-4F39-BDC4-619AEECA9ED8}" type="sibTrans" cxnId="{BCBE31FB-68F4-47BB-839C-EEC159CFC2DD}">
      <dgm:prSet/>
      <dgm:spPr/>
      <dgm:t>
        <a:bodyPr/>
        <a:lstStyle/>
        <a:p>
          <a:pPr>
            <a:lnSpc>
              <a:spcPct val="100000"/>
            </a:lnSpc>
          </a:pPr>
          <a:endParaRPr lang="en-US"/>
        </a:p>
      </dgm:t>
    </dgm:pt>
    <dgm:pt modelId="{02FD2438-2992-42DB-B6CB-6F5C4EFE6EBE}">
      <dgm:prSet/>
      <dgm:spPr/>
      <dgm:t>
        <a:bodyPr/>
        <a:lstStyle/>
        <a:p>
          <a:pPr>
            <a:lnSpc>
              <a:spcPct val="100000"/>
            </a:lnSpc>
          </a:pPr>
          <a:r>
            <a:rPr lang="en-US" dirty="0"/>
            <a:t>SRS is designed to teach reading (decoding) and writing (encoding) simultaneously. </a:t>
          </a:r>
        </a:p>
      </dgm:t>
    </dgm:pt>
    <dgm:pt modelId="{6437A93D-D2E8-4664-9B02-6B016184F9BE}" type="parTrans" cxnId="{6256960C-E37B-4D61-A84D-E921387EAF87}">
      <dgm:prSet/>
      <dgm:spPr/>
      <dgm:t>
        <a:bodyPr/>
        <a:lstStyle/>
        <a:p>
          <a:endParaRPr lang="en-US"/>
        </a:p>
      </dgm:t>
    </dgm:pt>
    <dgm:pt modelId="{68500120-79C6-4B19-A32E-301FAC489337}" type="sibTrans" cxnId="{6256960C-E37B-4D61-A84D-E921387EAF87}">
      <dgm:prSet/>
      <dgm:spPr/>
      <dgm:t>
        <a:bodyPr/>
        <a:lstStyle/>
        <a:p>
          <a:pPr>
            <a:lnSpc>
              <a:spcPct val="100000"/>
            </a:lnSpc>
          </a:pPr>
          <a:endParaRPr lang="en-US"/>
        </a:p>
      </dgm:t>
    </dgm:pt>
    <dgm:pt modelId="{95838E70-3D0E-4297-A18B-6220206D9250}">
      <dgm:prSet/>
      <dgm:spPr/>
      <dgm:t>
        <a:bodyPr/>
        <a:lstStyle/>
        <a:p>
          <a:pPr>
            <a:lnSpc>
              <a:spcPct val="100000"/>
            </a:lnSpc>
          </a:pPr>
          <a:r>
            <a:rPr lang="en-US"/>
            <a:t>The children have been learning to listen to the sounds in each word, to think about how many they hear and then to match the sound with its corresponding printed letter. They build words (segment) and the read words (blend). </a:t>
          </a:r>
        </a:p>
      </dgm:t>
    </dgm:pt>
    <dgm:pt modelId="{6326CE7D-02CE-4EEA-82CC-C030FF626298}" type="parTrans" cxnId="{B9007D80-7EB4-4F29-88C3-442BA661145D}">
      <dgm:prSet/>
      <dgm:spPr/>
      <dgm:t>
        <a:bodyPr/>
        <a:lstStyle/>
        <a:p>
          <a:endParaRPr lang="en-US"/>
        </a:p>
      </dgm:t>
    </dgm:pt>
    <dgm:pt modelId="{92582027-DA4A-41EF-8E63-5AD3FF3DCF0F}" type="sibTrans" cxnId="{B9007D80-7EB4-4F29-88C3-442BA661145D}">
      <dgm:prSet/>
      <dgm:spPr/>
      <dgm:t>
        <a:bodyPr/>
        <a:lstStyle/>
        <a:p>
          <a:pPr>
            <a:lnSpc>
              <a:spcPct val="100000"/>
            </a:lnSpc>
          </a:pPr>
          <a:endParaRPr lang="en-US"/>
        </a:p>
      </dgm:t>
    </dgm:pt>
    <dgm:pt modelId="{9F3B0413-FA5F-4868-B711-0FBC06CB0E12}">
      <dgm:prSet/>
      <dgm:spPr/>
      <dgm:t>
        <a:bodyPr/>
        <a:lstStyle/>
        <a:p>
          <a:pPr>
            <a:lnSpc>
              <a:spcPct val="100000"/>
            </a:lnSpc>
          </a:pPr>
          <a:r>
            <a:rPr lang="en-US"/>
            <a:t>As the children progress, they move from reading and writing three sound words, to four sounds and so on.</a:t>
          </a:r>
        </a:p>
      </dgm:t>
    </dgm:pt>
    <dgm:pt modelId="{780BA46F-2C41-4EC0-9103-0BA8513C54A4}" type="parTrans" cxnId="{5C67C893-F73E-4F35-9851-564C7E4AF2A0}">
      <dgm:prSet/>
      <dgm:spPr/>
      <dgm:t>
        <a:bodyPr/>
        <a:lstStyle/>
        <a:p>
          <a:endParaRPr lang="en-US"/>
        </a:p>
      </dgm:t>
    </dgm:pt>
    <dgm:pt modelId="{245D421C-22D2-4E3F-B2AD-FA6E51A92263}" type="sibTrans" cxnId="{5C67C893-F73E-4F35-9851-564C7E4AF2A0}">
      <dgm:prSet/>
      <dgm:spPr/>
      <dgm:t>
        <a:bodyPr/>
        <a:lstStyle/>
        <a:p>
          <a:pPr>
            <a:lnSpc>
              <a:spcPct val="100000"/>
            </a:lnSpc>
          </a:pPr>
          <a:endParaRPr lang="en-US"/>
        </a:p>
      </dgm:t>
    </dgm:pt>
    <dgm:pt modelId="{C1A52F24-20CF-443F-97A9-B31D16D029F2}">
      <dgm:prSet/>
      <dgm:spPr/>
      <dgm:t>
        <a:bodyPr/>
        <a:lstStyle/>
        <a:p>
          <a:pPr>
            <a:lnSpc>
              <a:spcPct val="100000"/>
            </a:lnSpc>
          </a:pPr>
          <a:r>
            <a:rPr lang="en-US"/>
            <a:t>It is extremely important that they hear and say clean sounds so that their reading and writing is accurate. </a:t>
          </a:r>
        </a:p>
      </dgm:t>
    </dgm:pt>
    <dgm:pt modelId="{1D5F7226-9F0F-4A8E-B07E-AFC8C53100E4}" type="parTrans" cxnId="{43BB9AC7-F422-439D-9407-F55140029F2C}">
      <dgm:prSet/>
      <dgm:spPr/>
      <dgm:t>
        <a:bodyPr/>
        <a:lstStyle/>
        <a:p>
          <a:endParaRPr lang="en-US"/>
        </a:p>
      </dgm:t>
    </dgm:pt>
    <dgm:pt modelId="{817F682E-C212-4BDA-A6B6-2A28EF89EA65}" type="sibTrans" cxnId="{43BB9AC7-F422-439D-9407-F55140029F2C}">
      <dgm:prSet/>
      <dgm:spPr/>
      <dgm:t>
        <a:bodyPr/>
        <a:lstStyle/>
        <a:p>
          <a:endParaRPr lang="en-US"/>
        </a:p>
      </dgm:t>
    </dgm:pt>
    <dgm:pt modelId="{366C0F45-AA96-4525-9FB2-42403C73EB42}" type="pres">
      <dgm:prSet presAssocID="{53191E31-60A7-484F-9C91-C19387DBF1C5}" presName="root" presStyleCnt="0">
        <dgm:presLayoutVars>
          <dgm:dir/>
          <dgm:resizeHandles val="exact"/>
        </dgm:presLayoutVars>
      </dgm:prSet>
      <dgm:spPr/>
    </dgm:pt>
    <dgm:pt modelId="{C5EB12C9-0975-409E-A3B0-9F05BDBACC0D}" type="pres">
      <dgm:prSet presAssocID="{7A2BA28B-54DD-499E-A888-2525D78C59B8}" presName="compNode" presStyleCnt="0"/>
      <dgm:spPr/>
    </dgm:pt>
    <dgm:pt modelId="{12A2FE71-7149-46A2-9BFD-B988D7DBEDD9}" type="pres">
      <dgm:prSet presAssocID="{7A2BA28B-54DD-499E-A888-2525D78C59B8}" presName="bgRect" presStyleLbl="bgShp" presStyleIdx="0" presStyleCnt="5"/>
      <dgm:spPr/>
    </dgm:pt>
    <dgm:pt modelId="{76532D29-B4CA-48C9-A313-3BB87C8A5FCF}" type="pres">
      <dgm:prSet presAssocID="{7A2BA28B-54DD-499E-A888-2525D78C59B8}"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lassroom"/>
        </a:ext>
      </dgm:extLst>
    </dgm:pt>
    <dgm:pt modelId="{37328EF2-D2C4-4EF9-9E9D-AE8C4C8BB6BF}" type="pres">
      <dgm:prSet presAssocID="{7A2BA28B-54DD-499E-A888-2525D78C59B8}" presName="spaceRect" presStyleCnt="0"/>
      <dgm:spPr/>
    </dgm:pt>
    <dgm:pt modelId="{C26F3E3A-76FA-45B1-9BBF-F7D7D4EE9CE8}" type="pres">
      <dgm:prSet presAssocID="{7A2BA28B-54DD-499E-A888-2525D78C59B8}" presName="parTx" presStyleLbl="revTx" presStyleIdx="0" presStyleCnt="5">
        <dgm:presLayoutVars>
          <dgm:chMax val="0"/>
          <dgm:chPref val="0"/>
        </dgm:presLayoutVars>
      </dgm:prSet>
      <dgm:spPr/>
    </dgm:pt>
    <dgm:pt modelId="{7FFC29F2-E0CE-47CF-8041-22D1FA0152F3}" type="pres">
      <dgm:prSet presAssocID="{0F935E59-0C98-4F39-BDC4-619AEECA9ED8}" presName="sibTrans" presStyleCnt="0"/>
      <dgm:spPr/>
    </dgm:pt>
    <dgm:pt modelId="{1F19D025-03D6-4D3D-99FB-9211A34C81E3}" type="pres">
      <dgm:prSet presAssocID="{02FD2438-2992-42DB-B6CB-6F5C4EFE6EBE}" presName="compNode" presStyleCnt="0"/>
      <dgm:spPr/>
    </dgm:pt>
    <dgm:pt modelId="{16F6DD09-CEC8-4488-90E9-C2CCA24C159A}" type="pres">
      <dgm:prSet presAssocID="{02FD2438-2992-42DB-B6CB-6F5C4EFE6EBE}" presName="bgRect" presStyleLbl="bgShp" presStyleIdx="1" presStyleCnt="5"/>
      <dgm:spPr/>
    </dgm:pt>
    <dgm:pt modelId="{A6B703F8-F358-44AC-84DA-A6B634C767B9}" type="pres">
      <dgm:prSet presAssocID="{02FD2438-2992-42DB-B6CB-6F5C4EFE6EBE}"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rogrammer"/>
        </a:ext>
      </dgm:extLst>
    </dgm:pt>
    <dgm:pt modelId="{022EE6F3-6845-498A-B76C-2D629B41F581}" type="pres">
      <dgm:prSet presAssocID="{02FD2438-2992-42DB-B6CB-6F5C4EFE6EBE}" presName="spaceRect" presStyleCnt="0"/>
      <dgm:spPr/>
    </dgm:pt>
    <dgm:pt modelId="{4422883E-B9C5-478B-9B5F-A1943B10462E}" type="pres">
      <dgm:prSet presAssocID="{02FD2438-2992-42DB-B6CB-6F5C4EFE6EBE}" presName="parTx" presStyleLbl="revTx" presStyleIdx="1" presStyleCnt="5">
        <dgm:presLayoutVars>
          <dgm:chMax val="0"/>
          <dgm:chPref val="0"/>
        </dgm:presLayoutVars>
      </dgm:prSet>
      <dgm:spPr/>
    </dgm:pt>
    <dgm:pt modelId="{3AC29F63-B577-4ED7-AD04-411BE1D4C20E}" type="pres">
      <dgm:prSet presAssocID="{68500120-79C6-4B19-A32E-301FAC489337}" presName="sibTrans" presStyleCnt="0"/>
      <dgm:spPr/>
    </dgm:pt>
    <dgm:pt modelId="{B8956EB5-8817-407F-B9D1-9E73AFC4897C}" type="pres">
      <dgm:prSet presAssocID="{95838E70-3D0E-4297-A18B-6220206D9250}" presName="compNode" presStyleCnt="0"/>
      <dgm:spPr/>
    </dgm:pt>
    <dgm:pt modelId="{952909C2-0F78-4B0D-ACC3-B0F8E70B2767}" type="pres">
      <dgm:prSet presAssocID="{95838E70-3D0E-4297-A18B-6220206D9250}" presName="bgRect" presStyleLbl="bgShp" presStyleIdx="2" presStyleCnt="5"/>
      <dgm:spPr/>
    </dgm:pt>
    <dgm:pt modelId="{1CF140F9-DF24-4E9E-8BCE-37CF82F150CF}" type="pres">
      <dgm:prSet presAssocID="{95838E70-3D0E-4297-A18B-6220206D9250}"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Ear"/>
        </a:ext>
      </dgm:extLst>
    </dgm:pt>
    <dgm:pt modelId="{8600D8E9-D4BA-411F-AC48-073A0EE476FF}" type="pres">
      <dgm:prSet presAssocID="{95838E70-3D0E-4297-A18B-6220206D9250}" presName="spaceRect" presStyleCnt="0"/>
      <dgm:spPr/>
    </dgm:pt>
    <dgm:pt modelId="{F6592636-F108-47D3-9DBE-62EC944373B6}" type="pres">
      <dgm:prSet presAssocID="{95838E70-3D0E-4297-A18B-6220206D9250}" presName="parTx" presStyleLbl="revTx" presStyleIdx="2" presStyleCnt="5">
        <dgm:presLayoutVars>
          <dgm:chMax val="0"/>
          <dgm:chPref val="0"/>
        </dgm:presLayoutVars>
      </dgm:prSet>
      <dgm:spPr/>
    </dgm:pt>
    <dgm:pt modelId="{0810F993-40DE-4B64-983D-3516760B758A}" type="pres">
      <dgm:prSet presAssocID="{92582027-DA4A-41EF-8E63-5AD3FF3DCF0F}" presName="sibTrans" presStyleCnt="0"/>
      <dgm:spPr/>
    </dgm:pt>
    <dgm:pt modelId="{481FAD8E-151F-4011-B168-1A558FCAC807}" type="pres">
      <dgm:prSet presAssocID="{9F3B0413-FA5F-4868-B711-0FBC06CB0E12}" presName="compNode" presStyleCnt="0"/>
      <dgm:spPr/>
    </dgm:pt>
    <dgm:pt modelId="{EF5A351F-9834-46DB-9B4E-7E0A445B68F1}" type="pres">
      <dgm:prSet presAssocID="{9F3B0413-FA5F-4868-B711-0FBC06CB0E12}" presName="bgRect" presStyleLbl="bgShp" presStyleIdx="3" presStyleCnt="5"/>
      <dgm:spPr/>
    </dgm:pt>
    <dgm:pt modelId="{6E8D0032-3805-42BC-9EDF-DCB5773BAB60}" type="pres">
      <dgm:prSet presAssocID="{9F3B0413-FA5F-4868-B711-0FBC06CB0E12}"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Open Book"/>
        </a:ext>
      </dgm:extLst>
    </dgm:pt>
    <dgm:pt modelId="{E5FBE3E3-99E8-4124-AA2E-1C6E80960000}" type="pres">
      <dgm:prSet presAssocID="{9F3B0413-FA5F-4868-B711-0FBC06CB0E12}" presName="spaceRect" presStyleCnt="0"/>
      <dgm:spPr/>
    </dgm:pt>
    <dgm:pt modelId="{ABC4A41D-DCD0-4584-AE82-B94DFEC80A01}" type="pres">
      <dgm:prSet presAssocID="{9F3B0413-FA5F-4868-B711-0FBC06CB0E12}" presName="parTx" presStyleLbl="revTx" presStyleIdx="3" presStyleCnt="5">
        <dgm:presLayoutVars>
          <dgm:chMax val="0"/>
          <dgm:chPref val="0"/>
        </dgm:presLayoutVars>
      </dgm:prSet>
      <dgm:spPr/>
    </dgm:pt>
    <dgm:pt modelId="{72394F2F-E15E-43A7-BB93-C6FD3EFE451C}" type="pres">
      <dgm:prSet presAssocID="{245D421C-22D2-4E3F-B2AD-FA6E51A92263}" presName="sibTrans" presStyleCnt="0"/>
      <dgm:spPr/>
    </dgm:pt>
    <dgm:pt modelId="{352E2D62-B7F8-4DA5-ADEE-3CAFEE166EA4}" type="pres">
      <dgm:prSet presAssocID="{C1A52F24-20CF-443F-97A9-B31D16D029F2}" presName="compNode" presStyleCnt="0"/>
      <dgm:spPr/>
    </dgm:pt>
    <dgm:pt modelId="{9BE31906-0809-4191-B509-61A3A3F1825E}" type="pres">
      <dgm:prSet presAssocID="{C1A52F24-20CF-443F-97A9-B31D16D029F2}" presName="bgRect" presStyleLbl="bgShp" presStyleIdx="4" presStyleCnt="5"/>
      <dgm:spPr/>
    </dgm:pt>
    <dgm:pt modelId="{1B2DB65C-51F6-4E27-8607-E60D705B5F4E}" type="pres">
      <dgm:prSet presAssocID="{C1A52F24-20CF-443F-97A9-B31D16D029F2}"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Quotes"/>
        </a:ext>
      </dgm:extLst>
    </dgm:pt>
    <dgm:pt modelId="{CD13EB95-A085-404A-B9EC-07699B89BE25}" type="pres">
      <dgm:prSet presAssocID="{C1A52F24-20CF-443F-97A9-B31D16D029F2}" presName="spaceRect" presStyleCnt="0"/>
      <dgm:spPr/>
    </dgm:pt>
    <dgm:pt modelId="{AE19DCF1-D10B-4CD4-B099-ED77492424D7}" type="pres">
      <dgm:prSet presAssocID="{C1A52F24-20CF-443F-97A9-B31D16D029F2}" presName="parTx" presStyleLbl="revTx" presStyleIdx="4" presStyleCnt="5">
        <dgm:presLayoutVars>
          <dgm:chMax val="0"/>
          <dgm:chPref val="0"/>
        </dgm:presLayoutVars>
      </dgm:prSet>
      <dgm:spPr/>
    </dgm:pt>
  </dgm:ptLst>
  <dgm:cxnLst>
    <dgm:cxn modelId="{6256960C-E37B-4D61-A84D-E921387EAF87}" srcId="{53191E31-60A7-484F-9C91-C19387DBF1C5}" destId="{02FD2438-2992-42DB-B6CB-6F5C4EFE6EBE}" srcOrd="1" destOrd="0" parTransId="{6437A93D-D2E8-4664-9B02-6B016184F9BE}" sibTransId="{68500120-79C6-4B19-A32E-301FAC489337}"/>
    <dgm:cxn modelId="{485F6510-6A64-495F-AE6F-AE76E0FB9328}" type="presOf" srcId="{9F3B0413-FA5F-4868-B711-0FBC06CB0E12}" destId="{ABC4A41D-DCD0-4584-AE82-B94DFEC80A01}" srcOrd="0" destOrd="0" presId="urn:microsoft.com/office/officeart/2018/2/layout/IconVerticalSolidList"/>
    <dgm:cxn modelId="{9200845F-E47E-4CC6-B64C-E4F80B106DDD}" type="presOf" srcId="{95838E70-3D0E-4297-A18B-6220206D9250}" destId="{F6592636-F108-47D3-9DBE-62EC944373B6}" srcOrd="0" destOrd="0" presId="urn:microsoft.com/office/officeart/2018/2/layout/IconVerticalSolidList"/>
    <dgm:cxn modelId="{B9007D80-7EB4-4F29-88C3-442BA661145D}" srcId="{53191E31-60A7-484F-9C91-C19387DBF1C5}" destId="{95838E70-3D0E-4297-A18B-6220206D9250}" srcOrd="2" destOrd="0" parTransId="{6326CE7D-02CE-4EEA-82CC-C030FF626298}" sibTransId="{92582027-DA4A-41EF-8E63-5AD3FF3DCF0F}"/>
    <dgm:cxn modelId="{5C67C893-F73E-4F35-9851-564C7E4AF2A0}" srcId="{53191E31-60A7-484F-9C91-C19387DBF1C5}" destId="{9F3B0413-FA5F-4868-B711-0FBC06CB0E12}" srcOrd="3" destOrd="0" parTransId="{780BA46F-2C41-4EC0-9103-0BA8513C54A4}" sibTransId="{245D421C-22D2-4E3F-B2AD-FA6E51A92263}"/>
    <dgm:cxn modelId="{80256CB4-062B-4997-9E52-55ACF190E77B}" type="presOf" srcId="{7A2BA28B-54DD-499E-A888-2525D78C59B8}" destId="{C26F3E3A-76FA-45B1-9BBF-F7D7D4EE9CE8}" srcOrd="0" destOrd="0" presId="urn:microsoft.com/office/officeart/2018/2/layout/IconVerticalSolidList"/>
    <dgm:cxn modelId="{48627BBC-2062-4410-AD22-E56D3B59EE1C}" type="presOf" srcId="{02FD2438-2992-42DB-B6CB-6F5C4EFE6EBE}" destId="{4422883E-B9C5-478B-9B5F-A1943B10462E}" srcOrd="0" destOrd="0" presId="urn:microsoft.com/office/officeart/2018/2/layout/IconVerticalSolidList"/>
    <dgm:cxn modelId="{43BB9AC7-F422-439D-9407-F55140029F2C}" srcId="{53191E31-60A7-484F-9C91-C19387DBF1C5}" destId="{C1A52F24-20CF-443F-97A9-B31D16D029F2}" srcOrd="4" destOrd="0" parTransId="{1D5F7226-9F0F-4A8E-B07E-AFC8C53100E4}" sibTransId="{817F682E-C212-4BDA-A6B6-2A28EF89EA65}"/>
    <dgm:cxn modelId="{5679BDCB-CAAF-4B08-95A8-0A065E8A667F}" type="presOf" srcId="{53191E31-60A7-484F-9C91-C19387DBF1C5}" destId="{366C0F45-AA96-4525-9FB2-42403C73EB42}" srcOrd="0" destOrd="0" presId="urn:microsoft.com/office/officeart/2018/2/layout/IconVerticalSolidList"/>
    <dgm:cxn modelId="{D741BBD6-6C18-4225-A5B0-0E84EC93FF45}" type="presOf" srcId="{C1A52F24-20CF-443F-97A9-B31D16D029F2}" destId="{AE19DCF1-D10B-4CD4-B099-ED77492424D7}" srcOrd="0" destOrd="0" presId="urn:microsoft.com/office/officeart/2018/2/layout/IconVerticalSolidList"/>
    <dgm:cxn modelId="{BCBE31FB-68F4-47BB-839C-EEC159CFC2DD}" srcId="{53191E31-60A7-484F-9C91-C19387DBF1C5}" destId="{7A2BA28B-54DD-499E-A888-2525D78C59B8}" srcOrd="0" destOrd="0" parTransId="{56D6DC47-EB97-42B8-B575-169DCE712C8E}" sibTransId="{0F935E59-0C98-4F39-BDC4-619AEECA9ED8}"/>
    <dgm:cxn modelId="{A58864F7-C8CF-4BD9-80F7-CB6EE99BEBBA}" type="presParOf" srcId="{366C0F45-AA96-4525-9FB2-42403C73EB42}" destId="{C5EB12C9-0975-409E-A3B0-9F05BDBACC0D}" srcOrd="0" destOrd="0" presId="urn:microsoft.com/office/officeart/2018/2/layout/IconVerticalSolidList"/>
    <dgm:cxn modelId="{60A7F78C-922A-4F06-A615-9790A911E614}" type="presParOf" srcId="{C5EB12C9-0975-409E-A3B0-9F05BDBACC0D}" destId="{12A2FE71-7149-46A2-9BFD-B988D7DBEDD9}" srcOrd="0" destOrd="0" presId="urn:microsoft.com/office/officeart/2018/2/layout/IconVerticalSolidList"/>
    <dgm:cxn modelId="{88D772F1-EE9F-465D-8687-27F20FE71C99}" type="presParOf" srcId="{C5EB12C9-0975-409E-A3B0-9F05BDBACC0D}" destId="{76532D29-B4CA-48C9-A313-3BB87C8A5FCF}" srcOrd="1" destOrd="0" presId="urn:microsoft.com/office/officeart/2018/2/layout/IconVerticalSolidList"/>
    <dgm:cxn modelId="{40A748A7-0ECE-4D1B-A4C0-10BB3392EF6B}" type="presParOf" srcId="{C5EB12C9-0975-409E-A3B0-9F05BDBACC0D}" destId="{37328EF2-D2C4-4EF9-9E9D-AE8C4C8BB6BF}" srcOrd="2" destOrd="0" presId="urn:microsoft.com/office/officeart/2018/2/layout/IconVerticalSolidList"/>
    <dgm:cxn modelId="{067978EB-1CA1-4F62-AECC-D799F477B57A}" type="presParOf" srcId="{C5EB12C9-0975-409E-A3B0-9F05BDBACC0D}" destId="{C26F3E3A-76FA-45B1-9BBF-F7D7D4EE9CE8}" srcOrd="3" destOrd="0" presId="urn:microsoft.com/office/officeart/2018/2/layout/IconVerticalSolidList"/>
    <dgm:cxn modelId="{69F10CD9-E7F7-459A-80A7-A62BCC78C364}" type="presParOf" srcId="{366C0F45-AA96-4525-9FB2-42403C73EB42}" destId="{7FFC29F2-E0CE-47CF-8041-22D1FA0152F3}" srcOrd="1" destOrd="0" presId="urn:microsoft.com/office/officeart/2018/2/layout/IconVerticalSolidList"/>
    <dgm:cxn modelId="{5931C12B-CD14-4338-A131-7416EDF3076A}" type="presParOf" srcId="{366C0F45-AA96-4525-9FB2-42403C73EB42}" destId="{1F19D025-03D6-4D3D-99FB-9211A34C81E3}" srcOrd="2" destOrd="0" presId="urn:microsoft.com/office/officeart/2018/2/layout/IconVerticalSolidList"/>
    <dgm:cxn modelId="{4C0683E8-8EE9-4D88-AC31-3864F0230903}" type="presParOf" srcId="{1F19D025-03D6-4D3D-99FB-9211A34C81E3}" destId="{16F6DD09-CEC8-4488-90E9-C2CCA24C159A}" srcOrd="0" destOrd="0" presId="urn:microsoft.com/office/officeart/2018/2/layout/IconVerticalSolidList"/>
    <dgm:cxn modelId="{A0647FB1-EF02-4E55-9E6F-C531196590C6}" type="presParOf" srcId="{1F19D025-03D6-4D3D-99FB-9211A34C81E3}" destId="{A6B703F8-F358-44AC-84DA-A6B634C767B9}" srcOrd="1" destOrd="0" presId="urn:microsoft.com/office/officeart/2018/2/layout/IconVerticalSolidList"/>
    <dgm:cxn modelId="{61FCD046-435B-4C9A-8FDD-2FFD055AE6C7}" type="presParOf" srcId="{1F19D025-03D6-4D3D-99FB-9211A34C81E3}" destId="{022EE6F3-6845-498A-B76C-2D629B41F581}" srcOrd="2" destOrd="0" presId="urn:microsoft.com/office/officeart/2018/2/layout/IconVerticalSolidList"/>
    <dgm:cxn modelId="{A2EC636A-8640-459A-A628-6ACE54012742}" type="presParOf" srcId="{1F19D025-03D6-4D3D-99FB-9211A34C81E3}" destId="{4422883E-B9C5-478B-9B5F-A1943B10462E}" srcOrd="3" destOrd="0" presId="urn:microsoft.com/office/officeart/2018/2/layout/IconVerticalSolidList"/>
    <dgm:cxn modelId="{8CEE29BE-6477-4DE6-B3CB-AB672ACB1837}" type="presParOf" srcId="{366C0F45-AA96-4525-9FB2-42403C73EB42}" destId="{3AC29F63-B577-4ED7-AD04-411BE1D4C20E}" srcOrd="3" destOrd="0" presId="urn:microsoft.com/office/officeart/2018/2/layout/IconVerticalSolidList"/>
    <dgm:cxn modelId="{55D086E9-43AA-46FC-9271-342787F8B3FA}" type="presParOf" srcId="{366C0F45-AA96-4525-9FB2-42403C73EB42}" destId="{B8956EB5-8817-407F-B9D1-9E73AFC4897C}" srcOrd="4" destOrd="0" presId="urn:microsoft.com/office/officeart/2018/2/layout/IconVerticalSolidList"/>
    <dgm:cxn modelId="{F8BB72D0-9A94-4066-A4CD-81D75796D249}" type="presParOf" srcId="{B8956EB5-8817-407F-B9D1-9E73AFC4897C}" destId="{952909C2-0F78-4B0D-ACC3-B0F8E70B2767}" srcOrd="0" destOrd="0" presId="urn:microsoft.com/office/officeart/2018/2/layout/IconVerticalSolidList"/>
    <dgm:cxn modelId="{6A90F084-B91E-4BA4-A096-2A9D5596C434}" type="presParOf" srcId="{B8956EB5-8817-407F-B9D1-9E73AFC4897C}" destId="{1CF140F9-DF24-4E9E-8BCE-37CF82F150CF}" srcOrd="1" destOrd="0" presId="urn:microsoft.com/office/officeart/2018/2/layout/IconVerticalSolidList"/>
    <dgm:cxn modelId="{805C2B8E-8786-4BFA-B7CB-3A92B399280B}" type="presParOf" srcId="{B8956EB5-8817-407F-B9D1-9E73AFC4897C}" destId="{8600D8E9-D4BA-411F-AC48-073A0EE476FF}" srcOrd="2" destOrd="0" presId="urn:microsoft.com/office/officeart/2018/2/layout/IconVerticalSolidList"/>
    <dgm:cxn modelId="{77E0BA28-526D-4DF8-979B-7C5E776A44F2}" type="presParOf" srcId="{B8956EB5-8817-407F-B9D1-9E73AFC4897C}" destId="{F6592636-F108-47D3-9DBE-62EC944373B6}" srcOrd="3" destOrd="0" presId="urn:microsoft.com/office/officeart/2018/2/layout/IconVerticalSolidList"/>
    <dgm:cxn modelId="{EC323C36-7A6A-4382-915F-F117A47F788B}" type="presParOf" srcId="{366C0F45-AA96-4525-9FB2-42403C73EB42}" destId="{0810F993-40DE-4B64-983D-3516760B758A}" srcOrd="5" destOrd="0" presId="urn:microsoft.com/office/officeart/2018/2/layout/IconVerticalSolidList"/>
    <dgm:cxn modelId="{720DC93E-53A4-4D69-9E32-F76B634960EC}" type="presParOf" srcId="{366C0F45-AA96-4525-9FB2-42403C73EB42}" destId="{481FAD8E-151F-4011-B168-1A558FCAC807}" srcOrd="6" destOrd="0" presId="urn:microsoft.com/office/officeart/2018/2/layout/IconVerticalSolidList"/>
    <dgm:cxn modelId="{7EA70005-C25D-48E8-828E-07264250C811}" type="presParOf" srcId="{481FAD8E-151F-4011-B168-1A558FCAC807}" destId="{EF5A351F-9834-46DB-9B4E-7E0A445B68F1}" srcOrd="0" destOrd="0" presId="urn:microsoft.com/office/officeart/2018/2/layout/IconVerticalSolidList"/>
    <dgm:cxn modelId="{0929AF14-0894-43E9-8A41-3D9A9C6C6796}" type="presParOf" srcId="{481FAD8E-151F-4011-B168-1A558FCAC807}" destId="{6E8D0032-3805-42BC-9EDF-DCB5773BAB60}" srcOrd="1" destOrd="0" presId="urn:microsoft.com/office/officeart/2018/2/layout/IconVerticalSolidList"/>
    <dgm:cxn modelId="{16F87D58-4B8D-47E0-9263-EFCF8E4CFC8B}" type="presParOf" srcId="{481FAD8E-151F-4011-B168-1A558FCAC807}" destId="{E5FBE3E3-99E8-4124-AA2E-1C6E80960000}" srcOrd="2" destOrd="0" presId="urn:microsoft.com/office/officeart/2018/2/layout/IconVerticalSolidList"/>
    <dgm:cxn modelId="{C085AA20-1C70-4E1D-91A3-6CF759859CF5}" type="presParOf" srcId="{481FAD8E-151F-4011-B168-1A558FCAC807}" destId="{ABC4A41D-DCD0-4584-AE82-B94DFEC80A01}" srcOrd="3" destOrd="0" presId="urn:microsoft.com/office/officeart/2018/2/layout/IconVerticalSolidList"/>
    <dgm:cxn modelId="{4F6E6618-953E-478E-ACBD-87EB6952354D}" type="presParOf" srcId="{366C0F45-AA96-4525-9FB2-42403C73EB42}" destId="{72394F2F-E15E-43A7-BB93-C6FD3EFE451C}" srcOrd="7" destOrd="0" presId="urn:microsoft.com/office/officeart/2018/2/layout/IconVerticalSolidList"/>
    <dgm:cxn modelId="{7CF42C26-1900-421D-888A-D658BB20C5B6}" type="presParOf" srcId="{366C0F45-AA96-4525-9FB2-42403C73EB42}" destId="{352E2D62-B7F8-4DA5-ADEE-3CAFEE166EA4}" srcOrd="8" destOrd="0" presId="urn:microsoft.com/office/officeart/2018/2/layout/IconVerticalSolidList"/>
    <dgm:cxn modelId="{18F78021-802D-4C94-B2A0-A2507884A2AF}" type="presParOf" srcId="{352E2D62-B7F8-4DA5-ADEE-3CAFEE166EA4}" destId="{9BE31906-0809-4191-B509-61A3A3F1825E}" srcOrd="0" destOrd="0" presId="urn:microsoft.com/office/officeart/2018/2/layout/IconVerticalSolidList"/>
    <dgm:cxn modelId="{FE592D0D-D857-4F7C-88D5-65912040B9AC}" type="presParOf" srcId="{352E2D62-B7F8-4DA5-ADEE-3CAFEE166EA4}" destId="{1B2DB65C-51F6-4E27-8607-E60D705B5F4E}" srcOrd="1" destOrd="0" presId="urn:microsoft.com/office/officeart/2018/2/layout/IconVerticalSolidList"/>
    <dgm:cxn modelId="{2D1109EB-43E1-48D7-BE21-D60507C91B38}" type="presParOf" srcId="{352E2D62-B7F8-4DA5-ADEE-3CAFEE166EA4}" destId="{CD13EB95-A085-404A-B9EC-07699B89BE25}" srcOrd="2" destOrd="0" presId="urn:microsoft.com/office/officeart/2018/2/layout/IconVerticalSolidList"/>
    <dgm:cxn modelId="{9CF2CEDD-B946-459E-A28F-A89004382E5F}" type="presParOf" srcId="{352E2D62-B7F8-4DA5-ADEE-3CAFEE166EA4}" destId="{AE19DCF1-D10B-4CD4-B099-ED77492424D7}"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78582EE-61FD-4644-A6DB-76F24C49631D}"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365EE2BE-21DB-427D-A12B-9BECB2FA7AE1}">
      <dgm:prSet/>
      <dgm:spPr/>
      <dgm:t>
        <a:bodyPr/>
        <a:lstStyle/>
        <a:p>
          <a:pPr>
            <a:defRPr cap="all"/>
          </a:pPr>
          <a:r>
            <a:rPr lang="en-US"/>
            <a:t>Teaches 1:1 correspondences for 23 sounds, 5 vowels and 18 consonants</a:t>
          </a:r>
        </a:p>
      </dgm:t>
    </dgm:pt>
    <dgm:pt modelId="{0E3DB21D-A869-4412-9D63-60D0509BEBAE}" type="parTrans" cxnId="{F7EB73C1-4E5D-422F-B5E2-E9520A6BDA96}">
      <dgm:prSet/>
      <dgm:spPr/>
      <dgm:t>
        <a:bodyPr/>
        <a:lstStyle/>
        <a:p>
          <a:endParaRPr lang="en-US"/>
        </a:p>
      </dgm:t>
    </dgm:pt>
    <dgm:pt modelId="{9EF22022-0814-4220-9006-CC5DEA1074F6}" type="sibTrans" cxnId="{F7EB73C1-4E5D-422F-B5E2-E9520A6BDA96}">
      <dgm:prSet/>
      <dgm:spPr/>
      <dgm:t>
        <a:bodyPr/>
        <a:lstStyle/>
        <a:p>
          <a:endParaRPr lang="en-US"/>
        </a:p>
      </dgm:t>
    </dgm:pt>
    <dgm:pt modelId="{CD52AC40-811F-4EF4-B916-C0D6AB8DB771}">
      <dgm:prSet/>
      <dgm:spPr/>
      <dgm:t>
        <a:bodyPr/>
        <a:lstStyle/>
        <a:p>
          <a:pPr>
            <a:defRPr cap="all"/>
          </a:pPr>
          <a:r>
            <a:rPr lang="en-US"/>
            <a:t>Introduces all 4 keys at their simplest form </a:t>
          </a:r>
        </a:p>
      </dgm:t>
    </dgm:pt>
    <dgm:pt modelId="{4D854B59-8112-4006-9E08-01507667196C}" type="parTrans" cxnId="{2DCF166F-80A4-41D2-AA5A-6B053A8AB8AC}">
      <dgm:prSet/>
      <dgm:spPr/>
      <dgm:t>
        <a:bodyPr/>
        <a:lstStyle/>
        <a:p>
          <a:endParaRPr lang="en-US"/>
        </a:p>
      </dgm:t>
    </dgm:pt>
    <dgm:pt modelId="{28F0DC67-7F18-4676-90D6-8D24F352B5B8}" type="sibTrans" cxnId="{2DCF166F-80A4-41D2-AA5A-6B053A8AB8AC}">
      <dgm:prSet/>
      <dgm:spPr/>
      <dgm:t>
        <a:bodyPr/>
        <a:lstStyle/>
        <a:p>
          <a:endParaRPr lang="en-US"/>
        </a:p>
      </dgm:t>
    </dgm:pt>
    <dgm:pt modelId="{6E374B6B-CE7F-4164-B4AA-1D6D8DD5DC3E}">
      <dgm:prSet/>
      <dgm:spPr/>
      <dgm:t>
        <a:bodyPr/>
        <a:lstStyle/>
        <a:p>
          <a:pPr>
            <a:defRPr cap="all"/>
          </a:pPr>
          <a:r>
            <a:rPr lang="en-US"/>
            <a:t>There is a set order for teaching the sounds</a:t>
          </a:r>
        </a:p>
      </dgm:t>
    </dgm:pt>
    <dgm:pt modelId="{A9278E67-9754-408A-BE3B-BF0A10B69148}" type="parTrans" cxnId="{F3083880-F68F-48E8-B35A-748EDD136BD8}">
      <dgm:prSet/>
      <dgm:spPr/>
      <dgm:t>
        <a:bodyPr/>
        <a:lstStyle/>
        <a:p>
          <a:endParaRPr lang="en-US"/>
        </a:p>
      </dgm:t>
    </dgm:pt>
    <dgm:pt modelId="{DC667843-A4F8-4F1C-AAAF-6CDF406B7611}" type="sibTrans" cxnId="{F3083880-F68F-48E8-B35A-748EDD136BD8}">
      <dgm:prSet/>
      <dgm:spPr/>
      <dgm:t>
        <a:bodyPr/>
        <a:lstStyle/>
        <a:p>
          <a:endParaRPr lang="en-US"/>
        </a:p>
      </dgm:t>
    </dgm:pt>
    <dgm:pt modelId="{E1C53092-146F-4CD7-A328-AE7082C96B6C}">
      <dgm:prSet/>
      <dgm:spPr/>
      <dgm:t>
        <a:bodyPr/>
        <a:lstStyle/>
        <a:p>
          <a:pPr>
            <a:defRPr cap="all"/>
          </a:pPr>
          <a:r>
            <a:rPr lang="en-US"/>
            <a:t>There are 4 activities that should take place within the teaching of each sound </a:t>
          </a:r>
        </a:p>
      </dgm:t>
    </dgm:pt>
    <dgm:pt modelId="{7AC13AEE-0096-497E-8713-720905525209}" type="parTrans" cxnId="{1A127487-B66B-4E03-9D18-33C126C2DB59}">
      <dgm:prSet/>
      <dgm:spPr/>
      <dgm:t>
        <a:bodyPr/>
        <a:lstStyle/>
        <a:p>
          <a:endParaRPr lang="en-US"/>
        </a:p>
      </dgm:t>
    </dgm:pt>
    <dgm:pt modelId="{B9E42A2E-CB11-42B2-831D-7C45FCE8D692}" type="sibTrans" cxnId="{1A127487-B66B-4E03-9D18-33C126C2DB59}">
      <dgm:prSet/>
      <dgm:spPr/>
      <dgm:t>
        <a:bodyPr/>
        <a:lstStyle/>
        <a:p>
          <a:endParaRPr lang="en-US"/>
        </a:p>
      </dgm:t>
    </dgm:pt>
    <dgm:pt modelId="{5BCC7EFD-F878-4078-B7C6-1DB59D24C330}" type="pres">
      <dgm:prSet presAssocID="{678582EE-61FD-4644-A6DB-76F24C49631D}" presName="linear" presStyleCnt="0">
        <dgm:presLayoutVars>
          <dgm:animLvl val="lvl"/>
          <dgm:resizeHandles val="exact"/>
        </dgm:presLayoutVars>
      </dgm:prSet>
      <dgm:spPr/>
    </dgm:pt>
    <dgm:pt modelId="{B752767D-6E46-4BE1-8155-A9E6AF18A1E4}" type="pres">
      <dgm:prSet presAssocID="{365EE2BE-21DB-427D-A12B-9BECB2FA7AE1}" presName="parentText" presStyleLbl="node1" presStyleIdx="0" presStyleCnt="4">
        <dgm:presLayoutVars>
          <dgm:chMax val="0"/>
          <dgm:bulletEnabled val="1"/>
        </dgm:presLayoutVars>
      </dgm:prSet>
      <dgm:spPr/>
    </dgm:pt>
    <dgm:pt modelId="{EA9D72BE-57C1-498B-BC18-FF00B9287CBC}" type="pres">
      <dgm:prSet presAssocID="{9EF22022-0814-4220-9006-CC5DEA1074F6}" presName="spacer" presStyleCnt="0"/>
      <dgm:spPr/>
    </dgm:pt>
    <dgm:pt modelId="{60B80C7D-AA1E-46FE-BEFD-C9BFA5639277}" type="pres">
      <dgm:prSet presAssocID="{CD52AC40-811F-4EF4-B916-C0D6AB8DB771}" presName="parentText" presStyleLbl="node1" presStyleIdx="1" presStyleCnt="4">
        <dgm:presLayoutVars>
          <dgm:chMax val="0"/>
          <dgm:bulletEnabled val="1"/>
        </dgm:presLayoutVars>
      </dgm:prSet>
      <dgm:spPr/>
    </dgm:pt>
    <dgm:pt modelId="{3EE91932-31BF-44AF-A8B7-0019B83DD627}" type="pres">
      <dgm:prSet presAssocID="{28F0DC67-7F18-4676-90D6-8D24F352B5B8}" presName="spacer" presStyleCnt="0"/>
      <dgm:spPr/>
    </dgm:pt>
    <dgm:pt modelId="{96B441F4-4FC2-48CE-9015-BDEA15D5C739}" type="pres">
      <dgm:prSet presAssocID="{6E374B6B-CE7F-4164-B4AA-1D6D8DD5DC3E}" presName="parentText" presStyleLbl="node1" presStyleIdx="2" presStyleCnt="4">
        <dgm:presLayoutVars>
          <dgm:chMax val="0"/>
          <dgm:bulletEnabled val="1"/>
        </dgm:presLayoutVars>
      </dgm:prSet>
      <dgm:spPr/>
    </dgm:pt>
    <dgm:pt modelId="{3C815D29-95D7-40A1-8393-42E4C16FA88C}" type="pres">
      <dgm:prSet presAssocID="{DC667843-A4F8-4F1C-AAAF-6CDF406B7611}" presName="spacer" presStyleCnt="0"/>
      <dgm:spPr/>
    </dgm:pt>
    <dgm:pt modelId="{2038DB2E-353E-4C43-9982-F08230990473}" type="pres">
      <dgm:prSet presAssocID="{E1C53092-146F-4CD7-A328-AE7082C96B6C}" presName="parentText" presStyleLbl="node1" presStyleIdx="3" presStyleCnt="4">
        <dgm:presLayoutVars>
          <dgm:chMax val="0"/>
          <dgm:bulletEnabled val="1"/>
        </dgm:presLayoutVars>
      </dgm:prSet>
      <dgm:spPr/>
    </dgm:pt>
  </dgm:ptLst>
  <dgm:cxnLst>
    <dgm:cxn modelId="{06162623-02D2-49FD-9333-3F55C1484CC4}" type="presOf" srcId="{365EE2BE-21DB-427D-A12B-9BECB2FA7AE1}" destId="{B752767D-6E46-4BE1-8155-A9E6AF18A1E4}" srcOrd="0" destOrd="0" presId="urn:microsoft.com/office/officeart/2005/8/layout/vList2"/>
    <dgm:cxn modelId="{5D630B29-E52D-438B-B304-4EB7D188F38A}" type="presOf" srcId="{6E374B6B-CE7F-4164-B4AA-1D6D8DD5DC3E}" destId="{96B441F4-4FC2-48CE-9015-BDEA15D5C739}" srcOrd="0" destOrd="0" presId="urn:microsoft.com/office/officeart/2005/8/layout/vList2"/>
    <dgm:cxn modelId="{0CAE7D68-0784-4678-AB0B-46B5F96A0BEC}" type="presOf" srcId="{E1C53092-146F-4CD7-A328-AE7082C96B6C}" destId="{2038DB2E-353E-4C43-9982-F08230990473}" srcOrd="0" destOrd="0" presId="urn:microsoft.com/office/officeart/2005/8/layout/vList2"/>
    <dgm:cxn modelId="{2DCF166F-80A4-41D2-AA5A-6B053A8AB8AC}" srcId="{678582EE-61FD-4644-A6DB-76F24C49631D}" destId="{CD52AC40-811F-4EF4-B916-C0D6AB8DB771}" srcOrd="1" destOrd="0" parTransId="{4D854B59-8112-4006-9E08-01507667196C}" sibTransId="{28F0DC67-7F18-4676-90D6-8D24F352B5B8}"/>
    <dgm:cxn modelId="{F3083880-F68F-48E8-B35A-748EDD136BD8}" srcId="{678582EE-61FD-4644-A6DB-76F24C49631D}" destId="{6E374B6B-CE7F-4164-B4AA-1D6D8DD5DC3E}" srcOrd="2" destOrd="0" parTransId="{A9278E67-9754-408A-BE3B-BF0A10B69148}" sibTransId="{DC667843-A4F8-4F1C-AAAF-6CDF406B7611}"/>
    <dgm:cxn modelId="{1A127487-B66B-4E03-9D18-33C126C2DB59}" srcId="{678582EE-61FD-4644-A6DB-76F24C49631D}" destId="{E1C53092-146F-4CD7-A328-AE7082C96B6C}" srcOrd="3" destOrd="0" parTransId="{7AC13AEE-0096-497E-8713-720905525209}" sibTransId="{B9E42A2E-CB11-42B2-831D-7C45FCE8D692}"/>
    <dgm:cxn modelId="{9AC5B78C-7092-4446-B5C0-92421A7315EB}" type="presOf" srcId="{678582EE-61FD-4644-A6DB-76F24C49631D}" destId="{5BCC7EFD-F878-4078-B7C6-1DB59D24C330}" srcOrd="0" destOrd="0" presId="urn:microsoft.com/office/officeart/2005/8/layout/vList2"/>
    <dgm:cxn modelId="{F7EB73C1-4E5D-422F-B5E2-E9520A6BDA96}" srcId="{678582EE-61FD-4644-A6DB-76F24C49631D}" destId="{365EE2BE-21DB-427D-A12B-9BECB2FA7AE1}" srcOrd="0" destOrd="0" parTransId="{0E3DB21D-A869-4412-9D63-60D0509BEBAE}" sibTransId="{9EF22022-0814-4220-9006-CC5DEA1074F6}"/>
    <dgm:cxn modelId="{E47366EE-5771-47FA-B976-471AD1F51B1C}" type="presOf" srcId="{CD52AC40-811F-4EF4-B916-C0D6AB8DB771}" destId="{60B80C7D-AA1E-46FE-BEFD-C9BFA5639277}" srcOrd="0" destOrd="0" presId="urn:microsoft.com/office/officeart/2005/8/layout/vList2"/>
    <dgm:cxn modelId="{0A16D34D-A117-453D-9E73-81BBE2457385}" type="presParOf" srcId="{5BCC7EFD-F878-4078-B7C6-1DB59D24C330}" destId="{B752767D-6E46-4BE1-8155-A9E6AF18A1E4}" srcOrd="0" destOrd="0" presId="urn:microsoft.com/office/officeart/2005/8/layout/vList2"/>
    <dgm:cxn modelId="{056797DB-8453-466F-85DF-E7CBCE7C9FFA}" type="presParOf" srcId="{5BCC7EFD-F878-4078-B7C6-1DB59D24C330}" destId="{EA9D72BE-57C1-498B-BC18-FF00B9287CBC}" srcOrd="1" destOrd="0" presId="urn:microsoft.com/office/officeart/2005/8/layout/vList2"/>
    <dgm:cxn modelId="{9771BFC7-1F79-48FE-81F4-C2361626998A}" type="presParOf" srcId="{5BCC7EFD-F878-4078-B7C6-1DB59D24C330}" destId="{60B80C7D-AA1E-46FE-BEFD-C9BFA5639277}" srcOrd="2" destOrd="0" presId="urn:microsoft.com/office/officeart/2005/8/layout/vList2"/>
    <dgm:cxn modelId="{8DB89934-D1FE-4C34-829F-1A03FEF2930F}" type="presParOf" srcId="{5BCC7EFD-F878-4078-B7C6-1DB59D24C330}" destId="{3EE91932-31BF-44AF-A8B7-0019B83DD627}" srcOrd="3" destOrd="0" presId="urn:microsoft.com/office/officeart/2005/8/layout/vList2"/>
    <dgm:cxn modelId="{EC89B5F7-489A-485A-B0D8-EC5B6F7DEA6A}" type="presParOf" srcId="{5BCC7EFD-F878-4078-B7C6-1DB59D24C330}" destId="{96B441F4-4FC2-48CE-9015-BDEA15D5C739}" srcOrd="4" destOrd="0" presId="urn:microsoft.com/office/officeart/2005/8/layout/vList2"/>
    <dgm:cxn modelId="{DED49F1A-85D2-410B-A332-EB50D7B466CF}" type="presParOf" srcId="{5BCC7EFD-F878-4078-B7C6-1DB59D24C330}" destId="{3C815D29-95D7-40A1-8393-42E4C16FA88C}" srcOrd="5" destOrd="0" presId="urn:microsoft.com/office/officeart/2005/8/layout/vList2"/>
    <dgm:cxn modelId="{0C5A531F-97A1-4649-BE1B-D179048151FA}" type="presParOf" srcId="{5BCC7EFD-F878-4078-B7C6-1DB59D24C330}" destId="{2038DB2E-353E-4C43-9982-F08230990473}"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A2FE71-7149-46A2-9BFD-B988D7DBEDD9}">
      <dsp:nvSpPr>
        <dsp:cNvPr id="0" name=""/>
        <dsp:cNvSpPr/>
      </dsp:nvSpPr>
      <dsp:spPr>
        <a:xfrm>
          <a:off x="0" y="7091"/>
          <a:ext cx="6245265" cy="78247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6532D29-B4CA-48C9-A313-3BB87C8A5FCF}">
      <dsp:nvSpPr>
        <dsp:cNvPr id="0" name=""/>
        <dsp:cNvSpPr/>
      </dsp:nvSpPr>
      <dsp:spPr>
        <a:xfrm>
          <a:off x="236699" y="183149"/>
          <a:ext cx="430784" cy="43036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26F3E3A-76FA-45B1-9BBF-F7D7D4EE9CE8}">
      <dsp:nvSpPr>
        <dsp:cNvPr id="0" name=""/>
        <dsp:cNvSpPr/>
      </dsp:nvSpPr>
      <dsp:spPr>
        <a:xfrm>
          <a:off x="904184" y="7091"/>
          <a:ext cx="5259846" cy="9291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340" tIns="98340" rIns="98340" bIns="98340" numCol="1" spcCol="1270" anchor="ctr" anchorCtr="0">
          <a:noAutofit/>
        </a:bodyPr>
        <a:lstStyle/>
        <a:p>
          <a:pPr marL="0" lvl="0" indent="0" algn="l" defTabSz="622300">
            <a:lnSpc>
              <a:spcPct val="100000"/>
            </a:lnSpc>
            <a:spcBef>
              <a:spcPct val="0"/>
            </a:spcBef>
            <a:spcAft>
              <a:spcPct val="35000"/>
            </a:spcAft>
            <a:buNone/>
          </a:pPr>
          <a:r>
            <a:rPr lang="en-US" sz="1400" kern="1200"/>
            <a:t>The Sound Reading System is a high quality systematic phonic programme and teaches the entire alphabet code in logical, incremental steps.</a:t>
          </a:r>
        </a:p>
      </dsp:txBody>
      <dsp:txXfrm>
        <a:off x="904184" y="7091"/>
        <a:ext cx="5259846" cy="929193"/>
      </dsp:txXfrm>
    </dsp:sp>
    <dsp:sp modelId="{16F6DD09-CEC8-4488-90E9-C2CCA24C159A}">
      <dsp:nvSpPr>
        <dsp:cNvPr id="0" name=""/>
        <dsp:cNvSpPr/>
      </dsp:nvSpPr>
      <dsp:spPr>
        <a:xfrm>
          <a:off x="0" y="1168584"/>
          <a:ext cx="6245265" cy="78247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6B703F8-F358-44AC-84DA-A6B634C767B9}">
      <dsp:nvSpPr>
        <dsp:cNvPr id="0" name=""/>
        <dsp:cNvSpPr/>
      </dsp:nvSpPr>
      <dsp:spPr>
        <a:xfrm>
          <a:off x="236699" y="1344641"/>
          <a:ext cx="430784" cy="43036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422883E-B9C5-478B-9B5F-A1943B10462E}">
      <dsp:nvSpPr>
        <dsp:cNvPr id="0" name=""/>
        <dsp:cNvSpPr/>
      </dsp:nvSpPr>
      <dsp:spPr>
        <a:xfrm>
          <a:off x="904184" y="1168584"/>
          <a:ext cx="5259846" cy="9291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340" tIns="98340" rIns="98340" bIns="98340" numCol="1" spcCol="1270" anchor="ctr" anchorCtr="0">
          <a:noAutofit/>
        </a:bodyPr>
        <a:lstStyle/>
        <a:p>
          <a:pPr marL="0" lvl="0" indent="0" algn="l" defTabSz="622300">
            <a:lnSpc>
              <a:spcPct val="100000"/>
            </a:lnSpc>
            <a:spcBef>
              <a:spcPct val="0"/>
            </a:spcBef>
            <a:spcAft>
              <a:spcPct val="35000"/>
            </a:spcAft>
            <a:buNone/>
          </a:pPr>
          <a:r>
            <a:rPr lang="en-US" sz="1400" kern="1200" dirty="0"/>
            <a:t>SRS is designed to teach reading (decoding) and writing (encoding) simultaneously. </a:t>
          </a:r>
        </a:p>
      </dsp:txBody>
      <dsp:txXfrm>
        <a:off x="904184" y="1168584"/>
        <a:ext cx="5259846" cy="929193"/>
      </dsp:txXfrm>
    </dsp:sp>
    <dsp:sp modelId="{952909C2-0F78-4B0D-ACC3-B0F8E70B2767}">
      <dsp:nvSpPr>
        <dsp:cNvPr id="0" name=""/>
        <dsp:cNvSpPr/>
      </dsp:nvSpPr>
      <dsp:spPr>
        <a:xfrm>
          <a:off x="0" y="2330076"/>
          <a:ext cx="6245265" cy="78247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CF140F9-DF24-4E9E-8BCE-37CF82F150CF}">
      <dsp:nvSpPr>
        <dsp:cNvPr id="0" name=""/>
        <dsp:cNvSpPr/>
      </dsp:nvSpPr>
      <dsp:spPr>
        <a:xfrm>
          <a:off x="236699" y="2506134"/>
          <a:ext cx="430784" cy="43036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6592636-F108-47D3-9DBE-62EC944373B6}">
      <dsp:nvSpPr>
        <dsp:cNvPr id="0" name=""/>
        <dsp:cNvSpPr/>
      </dsp:nvSpPr>
      <dsp:spPr>
        <a:xfrm>
          <a:off x="904184" y="2330076"/>
          <a:ext cx="5259846" cy="9291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340" tIns="98340" rIns="98340" bIns="98340" numCol="1" spcCol="1270" anchor="ctr" anchorCtr="0">
          <a:noAutofit/>
        </a:bodyPr>
        <a:lstStyle/>
        <a:p>
          <a:pPr marL="0" lvl="0" indent="0" algn="l" defTabSz="622300">
            <a:lnSpc>
              <a:spcPct val="100000"/>
            </a:lnSpc>
            <a:spcBef>
              <a:spcPct val="0"/>
            </a:spcBef>
            <a:spcAft>
              <a:spcPct val="35000"/>
            </a:spcAft>
            <a:buNone/>
          </a:pPr>
          <a:r>
            <a:rPr lang="en-US" sz="1400" kern="1200"/>
            <a:t>The children have been learning to listen to the sounds in each word, to think about how many they hear and then to match the sound with its corresponding printed letter. They build words (segment) and the read words (blend). </a:t>
          </a:r>
        </a:p>
      </dsp:txBody>
      <dsp:txXfrm>
        <a:off x="904184" y="2330076"/>
        <a:ext cx="5259846" cy="929193"/>
      </dsp:txXfrm>
    </dsp:sp>
    <dsp:sp modelId="{EF5A351F-9834-46DB-9B4E-7E0A445B68F1}">
      <dsp:nvSpPr>
        <dsp:cNvPr id="0" name=""/>
        <dsp:cNvSpPr/>
      </dsp:nvSpPr>
      <dsp:spPr>
        <a:xfrm>
          <a:off x="0" y="3491568"/>
          <a:ext cx="6245265" cy="78247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E8D0032-3805-42BC-9EDF-DCB5773BAB60}">
      <dsp:nvSpPr>
        <dsp:cNvPr id="0" name=""/>
        <dsp:cNvSpPr/>
      </dsp:nvSpPr>
      <dsp:spPr>
        <a:xfrm>
          <a:off x="236699" y="3667626"/>
          <a:ext cx="430784" cy="43036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BC4A41D-DCD0-4584-AE82-B94DFEC80A01}">
      <dsp:nvSpPr>
        <dsp:cNvPr id="0" name=""/>
        <dsp:cNvSpPr/>
      </dsp:nvSpPr>
      <dsp:spPr>
        <a:xfrm>
          <a:off x="904184" y="3491568"/>
          <a:ext cx="5259846" cy="9291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340" tIns="98340" rIns="98340" bIns="98340" numCol="1" spcCol="1270" anchor="ctr" anchorCtr="0">
          <a:noAutofit/>
        </a:bodyPr>
        <a:lstStyle/>
        <a:p>
          <a:pPr marL="0" lvl="0" indent="0" algn="l" defTabSz="622300">
            <a:lnSpc>
              <a:spcPct val="100000"/>
            </a:lnSpc>
            <a:spcBef>
              <a:spcPct val="0"/>
            </a:spcBef>
            <a:spcAft>
              <a:spcPct val="35000"/>
            </a:spcAft>
            <a:buNone/>
          </a:pPr>
          <a:r>
            <a:rPr lang="en-US" sz="1400" kern="1200"/>
            <a:t>As the children progress, they move from reading and writing three sound words, to four sounds and so on.</a:t>
          </a:r>
        </a:p>
      </dsp:txBody>
      <dsp:txXfrm>
        <a:off x="904184" y="3491568"/>
        <a:ext cx="5259846" cy="929193"/>
      </dsp:txXfrm>
    </dsp:sp>
    <dsp:sp modelId="{9BE31906-0809-4191-B509-61A3A3F1825E}">
      <dsp:nvSpPr>
        <dsp:cNvPr id="0" name=""/>
        <dsp:cNvSpPr/>
      </dsp:nvSpPr>
      <dsp:spPr>
        <a:xfrm>
          <a:off x="0" y="4653061"/>
          <a:ext cx="6245265" cy="78247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B2DB65C-51F6-4E27-8607-E60D705B5F4E}">
      <dsp:nvSpPr>
        <dsp:cNvPr id="0" name=""/>
        <dsp:cNvSpPr/>
      </dsp:nvSpPr>
      <dsp:spPr>
        <a:xfrm>
          <a:off x="236699" y="4829119"/>
          <a:ext cx="430784" cy="430363"/>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E19DCF1-D10B-4CD4-B099-ED77492424D7}">
      <dsp:nvSpPr>
        <dsp:cNvPr id="0" name=""/>
        <dsp:cNvSpPr/>
      </dsp:nvSpPr>
      <dsp:spPr>
        <a:xfrm>
          <a:off x="904184" y="4653061"/>
          <a:ext cx="5259846" cy="9291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340" tIns="98340" rIns="98340" bIns="98340" numCol="1" spcCol="1270" anchor="ctr" anchorCtr="0">
          <a:noAutofit/>
        </a:bodyPr>
        <a:lstStyle/>
        <a:p>
          <a:pPr marL="0" lvl="0" indent="0" algn="l" defTabSz="622300">
            <a:lnSpc>
              <a:spcPct val="100000"/>
            </a:lnSpc>
            <a:spcBef>
              <a:spcPct val="0"/>
            </a:spcBef>
            <a:spcAft>
              <a:spcPct val="35000"/>
            </a:spcAft>
            <a:buNone/>
          </a:pPr>
          <a:r>
            <a:rPr lang="en-US" sz="1400" kern="1200"/>
            <a:t>It is extremely important that they hear and say clean sounds so that their reading and writing is accurate. </a:t>
          </a:r>
        </a:p>
      </dsp:txBody>
      <dsp:txXfrm>
        <a:off x="904184" y="4653061"/>
        <a:ext cx="5259846" cy="92919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52767D-6E46-4BE1-8155-A9E6AF18A1E4}">
      <dsp:nvSpPr>
        <dsp:cNvPr id="0" name=""/>
        <dsp:cNvSpPr/>
      </dsp:nvSpPr>
      <dsp:spPr>
        <a:xfrm>
          <a:off x="0" y="781553"/>
          <a:ext cx="6245265" cy="95471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defRPr cap="all"/>
          </a:pPr>
          <a:r>
            <a:rPr lang="en-US" sz="2400" kern="1200"/>
            <a:t>Teaches 1:1 correspondences for 23 sounds, 5 vowels and 18 consonants</a:t>
          </a:r>
        </a:p>
      </dsp:txBody>
      <dsp:txXfrm>
        <a:off x="46606" y="828159"/>
        <a:ext cx="6152053" cy="861507"/>
      </dsp:txXfrm>
    </dsp:sp>
    <dsp:sp modelId="{60B80C7D-AA1E-46FE-BEFD-C9BFA5639277}">
      <dsp:nvSpPr>
        <dsp:cNvPr id="0" name=""/>
        <dsp:cNvSpPr/>
      </dsp:nvSpPr>
      <dsp:spPr>
        <a:xfrm>
          <a:off x="0" y="1805393"/>
          <a:ext cx="6245265" cy="954719"/>
        </a:xfrm>
        <a:prstGeom prst="roundRect">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defRPr cap="all"/>
          </a:pPr>
          <a:r>
            <a:rPr lang="en-US" sz="2400" kern="1200"/>
            <a:t>Introduces all 4 keys at their simplest form </a:t>
          </a:r>
        </a:p>
      </dsp:txBody>
      <dsp:txXfrm>
        <a:off x="46606" y="1851999"/>
        <a:ext cx="6152053" cy="861507"/>
      </dsp:txXfrm>
    </dsp:sp>
    <dsp:sp modelId="{96B441F4-4FC2-48CE-9015-BDEA15D5C739}">
      <dsp:nvSpPr>
        <dsp:cNvPr id="0" name=""/>
        <dsp:cNvSpPr/>
      </dsp:nvSpPr>
      <dsp:spPr>
        <a:xfrm>
          <a:off x="0" y="2829233"/>
          <a:ext cx="6245265" cy="954719"/>
        </a:xfrm>
        <a:prstGeom prst="roundRect">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defRPr cap="all"/>
          </a:pPr>
          <a:r>
            <a:rPr lang="en-US" sz="2400" kern="1200"/>
            <a:t>There is a set order for teaching the sounds</a:t>
          </a:r>
        </a:p>
      </dsp:txBody>
      <dsp:txXfrm>
        <a:off x="46606" y="2875839"/>
        <a:ext cx="6152053" cy="861507"/>
      </dsp:txXfrm>
    </dsp:sp>
    <dsp:sp modelId="{2038DB2E-353E-4C43-9982-F08230990473}">
      <dsp:nvSpPr>
        <dsp:cNvPr id="0" name=""/>
        <dsp:cNvSpPr/>
      </dsp:nvSpPr>
      <dsp:spPr>
        <a:xfrm>
          <a:off x="0" y="3853073"/>
          <a:ext cx="6245265" cy="954719"/>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defRPr cap="all"/>
          </a:pPr>
          <a:r>
            <a:rPr lang="en-US" sz="2400" kern="1200"/>
            <a:t>There are 4 activities that should take place within the teaching of each sound </a:t>
          </a:r>
        </a:p>
      </dsp:txBody>
      <dsp:txXfrm>
        <a:off x="46606" y="3899679"/>
        <a:ext cx="6152053" cy="861507"/>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C07EF4E-099C-7244-B460-7FAFB1660B85}"/>
              </a:ext>
            </a:extLst>
          </p:cNvPr>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74157643-7F28-844B-AFCB-378D857EF738}"/>
              </a:ext>
            </a:extLst>
          </p:cNvPr>
          <p:cNvSpPr>
            <a:spLocks noGrp="1"/>
          </p:cNvSpPr>
          <p:nvPr>
            <p:ph type="dt" sz="quarter" idx="1"/>
          </p:nvPr>
        </p:nvSpPr>
        <p:spPr>
          <a:xfrm>
            <a:off x="5179484" y="0"/>
            <a:ext cx="3962400" cy="344091"/>
          </a:xfrm>
          <a:prstGeom prst="rect">
            <a:avLst/>
          </a:prstGeom>
        </p:spPr>
        <p:txBody>
          <a:bodyPr vert="horz" lIns="91440" tIns="45720" rIns="91440" bIns="45720" rtlCol="0"/>
          <a:lstStyle>
            <a:lvl1pPr algn="r">
              <a:defRPr sz="1200"/>
            </a:lvl1pPr>
          </a:lstStyle>
          <a:p>
            <a:fld id="{B6681E24-1D9C-4E4C-BCA1-C6413C2FB833}" type="datetimeFigureOut">
              <a:rPr lang="en-US" smtClean="0"/>
              <a:t>1/26/2023</a:t>
            </a:fld>
            <a:endParaRPr lang="en-US"/>
          </a:p>
        </p:txBody>
      </p:sp>
      <p:sp>
        <p:nvSpPr>
          <p:cNvPr id="4" name="Footer Placeholder 3">
            <a:extLst>
              <a:ext uri="{FF2B5EF4-FFF2-40B4-BE49-F238E27FC236}">
                <a16:creationId xmlns:a16="http://schemas.microsoft.com/office/drawing/2014/main" id="{E5489CA1-242D-BB48-B20A-9A83B3F902F4}"/>
              </a:ext>
            </a:extLst>
          </p:cNvPr>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CC5B774-2077-7D42-A476-D72A064B4FFC}"/>
              </a:ext>
            </a:extLst>
          </p:cNvPr>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200"/>
            </a:lvl1pPr>
          </a:lstStyle>
          <a:p>
            <a:fld id="{F2BD76E0-D7C7-C04E-8AFB-2360A8846915}" type="slidenum">
              <a:rPr lang="en-US" smtClean="0"/>
              <a:t>‹#›</a:t>
            </a:fld>
            <a:endParaRPr lang="en-US"/>
          </a:p>
        </p:txBody>
      </p:sp>
    </p:spTree>
    <p:extLst>
      <p:ext uri="{BB962C8B-B14F-4D97-AF65-F5344CB8AC3E}">
        <p14:creationId xmlns:p14="http://schemas.microsoft.com/office/powerpoint/2010/main" val="4117781405"/>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1/26/2023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1/26/2023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1/26/2023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1/26/2023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1/26/2023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7" name="Rectangle 56">
            <a:extLst>
              <a:ext uri="{FF2B5EF4-FFF2-40B4-BE49-F238E27FC236}">
                <a16:creationId xmlns:a16="http://schemas.microsoft.com/office/drawing/2014/main" id="{16F9E488-0718-4E1E-9D12-26779F6062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9" name="Group 58">
            <a:extLst>
              <a:ext uri="{FF2B5EF4-FFF2-40B4-BE49-F238E27FC236}">
                <a16:creationId xmlns:a16="http://schemas.microsoft.com/office/drawing/2014/main" id="{5CA4BCD1-F813-4A68-8727-7A3DE67AC57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90440" y="1049670"/>
            <a:ext cx="1128382" cy="847206"/>
            <a:chOff x="7393391" y="1075612"/>
            <a:chExt cx="1128382" cy="847206"/>
          </a:xfrm>
        </p:grpSpPr>
        <p:sp>
          <p:nvSpPr>
            <p:cNvPr id="60" name="Freeform 5">
              <a:extLst>
                <a:ext uri="{FF2B5EF4-FFF2-40B4-BE49-F238E27FC236}">
                  <a16:creationId xmlns:a16="http://schemas.microsoft.com/office/drawing/2014/main" id="{A152F29E-C625-4313-96BF-5675B357C03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393391" y="1327438"/>
              <a:ext cx="675351" cy="595380"/>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sp>
          <p:nvSpPr>
            <p:cNvPr id="61" name="Freeform 5">
              <a:extLst>
                <a:ext uri="{FF2B5EF4-FFF2-40B4-BE49-F238E27FC236}">
                  <a16:creationId xmlns:a16="http://schemas.microsoft.com/office/drawing/2014/main" id="{C2A5CB78-6497-4151-83B6-568BD27EC57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971281" y="1075612"/>
              <a:ext cx="550492" cy="485306"/>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grpSp>
      <p:sp>
        <p:nvSpPr>
          <p:cNvPr id="63" name="Freeform: Shape 62">
            <a:extLst>
              <a:ext uri="{FF2B5EF4-FFF2-40B4-BE49-F238E27FC236}">
                <a16:creationId xmlns:a16="http://schemas.microsoft.com/office/drawing/2014/main" id="{91AFB7FD-C0D0-4D48-B008-DEA973A726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90946" y="426510"/>
            <a:ext cx="1366757" cy="1232062"/>
          </a:xfrm>
          <a:custGeom>
            <a:avLst/>
            <a:gdLst>
              <a:gd name="connsiteX0" fmla="*/ 389939 w 1366757"/>
              <a:gd name="connsiteY0" fmla="*/ 0 h 1232062"/>
              <a:gd name="connsiteX1" fmla="*/ 978131 w 1366757"/>
              <a:gd name="connsiteY1" fmla="*/ 0 h 1232062"/>
              <a:gd name="connsiteX2" fmla="*/ 1062158 w 1366757"/>
              <a:gd name="connsiteY2" fmla="*/ 48072 h 1232062"/>
              <a:gd name="connsiteX3" fmla="*/ 1356254 w 1366757"/>
              <a:gd name="connsiteY3" fmla="*/ 566179 h 1232062"/>
              <a:gd name="connsiteX4" fmla="*/ 1356254 w 1366757"/>
              <a:gd name="connsiteY4" fmla="*/ 665884 h 1232062"/>
              <a:gd name="connsiteX5" fmla="*/ 1062158 w 1366757"/>
              <a:gd name="connsiteY5" fmla="*/ 1183990 h 1232062"/>
              <a:gd name="connsiteX6" fmla="*/ 978131 w 1366757"/>
              <a:gd name="connsiteY6" fmla="*/ 1232062 h 1232062"/>
              <a:gd name="connsiteX7" fmla="*/ 389939 w 1366757"/>
              <a:gd name="connsiteY7" fmla="*/ 1232062 h 1232062"/>
              <a:gd name="connsiteX8" fmla="*/ 305913 w 1366757"/>
              <a:gd name="connsiteY8" fmla="*/ 1183990 h 1232062"/>
              <a:gd name="connsiteX9" fmla="*/ 11817 w 1366757"/>
              <a:gd name="connsiteY9" fmla="*/ 665884 h 1232062"/>
              <a:gd name="connsiteX10" fmla="*/ 11817 w 1366757"/>
              <a:gd name="connsiteY10" fmla="*/ 566179 h 1232062"/>
              <a:gd name="connsiteX11" fmla="*/ 305913 w 1366757"/>
              <a:gd name="connsiteY11" fmla="*/ 48072 h 1232062"/>
              <a:gd name="connsiteX12" fmla="*/ 389939 w 1366757"/>
              <a:gd name="connsiteY12" fmla="*/ 0 h 1232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66757" h="1232062">
                <a:moveTo>
                  <a:pt x="389939" y="0"/>
                </a:moveTo>
                <a:cubicBezTo>
                  <a:pt x="978131" y="0"/>
                  <a:pt x="978131" y="0"/>
                  <a:pt x="978131" y="0"/>
                </a:cubicBezTo>
                <a:cubicBezTo>
                  <a:pt x="1007891" y="0"/>
                  <a:pt x="1046404" y="21366"/>
                  <a:pt x="1062158" y="48072"/>
                </a:cubicBezTo>
                <a:cubicBezTo>
                  <a:pt x="1356254" y="566179"/>
                  <a:pt x="1356254" y="566179"/>
                  <a:pt x="1356254" y="566179"/>
                </a:cubicBezTo>
                <a:cubicBezTo>
                  <a:pt x="1370259" y="594666"/>
                  <a:pt x="1370259" y="637396"/>
                  <a:pt x="1356254" y="665884"/>
                </a:cubicBezTo>
                <a:cubicBezTo>
                  <a:pt x="1062158" y="1183990"/>
                  <a:pt x="1062158" y="1183990"/>
                  <a:pt x="1062158" y="1183990"/>
                </a:cubicBezTo>
                <a:cubicBezTo>
                  <a:pt x="1046404" y="1210698"/>
                  <a:pt x="1007891" y="1232062"/>
                  <a:pt x="978131" y="1232062"/>
                </a:cubicBezTo>
                <a:lnTo>
                  <a:pt x="389939" y="1232062"/>
                </a:lnTo>
                <a:cubicBezTo>
                  <a:pt x="358429" y="1232062"/>
                  <a:pt x="319917" y="1210698"/>
                  <a:pt x="305913" y="1183990"/>
                </a:cubicBezTo>
                <a:cubicBezTo>
                  <a:pt x="11817" y="665884"/>
                  <a:pt x="11817" y="665884"/>
                  <a:pt x="11817" y="665884"/>
                </a:cubicBezTo>
                <a:cubicBezTo>
                  <a:pt x="-3939" y="637396"/>
                  <a:pt x="-3939" y="594666"/>
                  <a:pt x="11817" y="566179"/>
                </a:cubicBezTo>
                <a:cubicBezTo>
                  <a:pt x="305913" y="48072"/>
                  <a:pt x="305913" y="48072"/>
                  <a:pt x="305913" y="48072"/>
                </a:cubicBezTo>
                <a:cubicBezTo>
                  <a:pt x="319917" y="21366"/>
                  <a:pt x="358429" y="0"/>
                  <a:pt x="389939" y="0"/>
                </a:cubicBezTo>
                <a:close/>
              </a:path>
            </a:pathLst>
          </a:custGeom>
          <a:solidFill>
            <a:schemeClr val="bg1"/>
          </a:solidFill>
          <a:ln w="50800" cmpd="sng">
            <a:solidFill>
              <a:schemeClr val="tx1"/>
            </a:solidFill>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pic>
        <p:nvPicPr>
          <p:cNvPr id="8" name="Picture 8" descr="A picture containing drawing&#10;&#10;Description generated with very high confidence">
            <a:extLst>
              <a:ext uri="{FF2B5EF4-FFF2-40B4-BE49-F238E27FC236}">
                <a16:creationId xmlns:a16="http://schemas.microsoft.com/office/drawing/2014/main" id="{CACB2ACF-D5E6-402A-978F-495ABCB0CB56}"/>
              </a:ext>
            </a:extLst>
          </p:cNvPr>
          <p:cNvPicPr>
            <a:picLocks noChangeAspect="1"/>
          </p:cNvPicPr>
          <p:nvPr/>
        </p:nvPicPr>
        <p:blipFill>
          <a:blip r:embed="rId2"/>
          <a:stretch>
            <a:fillRect/>
          </a:stretch>
        </p:blipFill>
        <p:spPr>
          <a:xfrm>
            <a:off x="8759922" y="622356"/>
            <a:ext cx="428802" cy="854627"/>
          </a:xfrm>
          <a:prstGeom prst="rect">
            <a:avLst/>
          </a:prstGeom>
        </p:spPr>
      </p:pic>
      <p:sp useBgFill="1">
        <p:nvSpPr>
          <p:cNvPr id="65" name="Freeform: Shape 64">
            <a:extLst>
              <a:ext uri="{FF2B5EF4-FFF2-40B4-BE49-F238E27FC236}">
                <a16:creationId xmlns:a16="http://schemas.microsoft.com/office/drawing/2014/main" id="{C06D11DA-88D8-46C1-A244-41C5A8A9EE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30791" y="1799112"/>
            <a:ext cx="4808198" cy="4261906"/>
          </a:xfrm>
          <a:custGeom>
            <a:avLst/>
            <a:gdLst>
              <a:gd name="connsiteX0" fmla="*/ 853538 w 2991693"/>
              <a:gd name="connsiteY0" fmla="*/ 0 h 2651787"/>
              <a:gd name="connsiteX1" fmla="*/ 2141030 w 2991693"/>
              <a:gd name="connsiteY1" fmla="*/ 0 h 2651787"/>
              <a:gd name="connsiteX2" fmla="*/ 2324957 w 2991693"/>
              <a:gd name="connsiteY2" fmla="*/ 103466 h 2651787"/>
              <a:gd name="connsiteX3" fmla="*/ 2968702 w 2991693"/>
              <a:gd name="connsiteY3" fmla="*/ 1218596 h 2651787"/>
              <a:gd name="connsiteX4" fmla="*/ 2968702 w 2991693"/>
              <a:gd name="connsiteY4" fmla="*/ 1433192 h 2651787"/>
              <a:gd name="connsiteX5" fmla="*/ 2324957 w 2991693"/>
              <a:gd name="connsiteY5" fmla="*/ 2548321 h 2651787"/>
              <a:gd name="connsiteX6" fmla="*/ 2141030 w 2991693"/>
              <a:gd name="connsiteY6" fmla="*/ 2651787 h 2651787"/>
              <a:gd name="connsiteX7" fmla="*/ 853538 w 2991693"/>
              <a:gd name="connsiteY7" fmla="*/ 2651787 h 2651787"/>
              <a:gd name="connsiteX8" fmla="*/ 669612 w 2991693"/>
              <a:gd name="connsiteY8" fmla="*/ 2548321 h 2651787"/>
              <a:gd name="connsiteX9" fmla="*/ 25866 w 2991693"/>
              <a:gd name="connsiteY9" fmla="*/ 1433192 h 2651787"/>
              <a:gd name="connsiteX10" fmla="*/ 25866 w 2991693"/>
              <a:gd name="connsiteY10" fmla="*/ 1218596 h 2651787"/>
              <a:gd name="connsiteX11" fmla="*/ 669612 w 2991693"/>
              <a:gd name="connsiteY11" fmla="*/ 103466 h 2651787"/>
              <a:gd name="connsiteX12" fmla="*/ 853538 w 2991693"/>
              <a:gd name="connsiteY12" fmla="*/ 0 h 265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91693" h="2651787">
                <a:moveTo>
                  <a:pt x="853538" y="0"/>
                </a:moveTo>
                <a:cubicBezTo>
                  <a:pt x="2141030" y="0"/>
                  <a:pt x="2141030" y="0"/>
                  <a:pt x="2141030" y="0"/>
                </a:cubicBezTo>
                <a:cubicBezTo>
                  <a:pt x="2206170" y="0"/>
                  <a:pt x="2290471" y="45985"/>
                  <a:pt x="2324957" y="103466"/>
                </a:cubicBezTo>
                <a:cubicBezTo>
                  <a:pt x="2968702" y="1218596"/>
                  <a:pt x="2968702" y="1218596"/>
                  <a:pt x="2968702" y="1218596"/>
                </a:cubicBezTo>
                <a:cubicBezTo>
                  <a:pt x="2999357" y="1279909"/>
                  <a:pt x="2999357" y="1371878"/>
                  <a:pt x="2968702" y="1433192"/>
                </a:cubicBezTo>
                <a:cubicBezTo>
                  <a:pt x="2324957" y="2548321"/>
                  <a:pt x="2324957" y="2548321"/>
                  <a:pt x="2324957" y="2548321"/>
                </a:cubicBezTo>
                <a:cubicBezTo>
                  <a:pt x="2290471" y="2605803"/>
                  <a:pt x="2206170" y="2651787"/>
                  <a:pt x="2141030" y="2651787"/>
                </a:cubicBezTo>
                <a:lnTo>
                  <a:pt x="853538" y="2651787"/>
                </a:lnTo>
                <a:cubicBezTo>
                  <a:pt x="784566" y="2651787"/>
                  <a:pt x="700266" y="2605803"/>
                  <a:pt x="669612" y="2548321"/>
                </a:cubicBezTo>
                <a:cubicBezTo>
                  <a:pt x="25866" y="1433192"/>
                  <a:pt x="25866" y="1433192"/>
                  <a:pt x="25866" y="1433192"/>
                </a:cubicBezTo>
                <a:cubicBezTo>
                  <a:pt x="-8621" y="1371878"/>
                  <a:pt x="-8621" y="1279909"/>
                  <a:pt x="25866" y="1218596"/>
                </a:cubicBezTo>
                <a:cubicBezTo>
                  <a:pt x="669612" y="103466"/>
                  <a:pt x="669612" y="103466"/>
                  <a:pt x="669612" y="103466"/>
                </a:cubicBezTo>
                <a:cubicBezTo>
                  <a:pt x="700266" y="45985"/>
                  <a:pt x="784566" y="0"/>
                  <a:pt x="853538" y="0"/>
                </a:cubicBezTo>
                <a:close/>
              </a:path>
            </a:pathLst>
          </a:custGeom>
          <a:ln w="50800" cmpd="sng">
            <a:solidFill>
              <a:schemeClr val="tx1"/>
            </a:solid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pic>
        <p:nvPicPr>
          <p:cNvPr id="4" name="Picture 4" descr="A picture containing drawing&#10;&#10;Description generated with very high confidence">
            <a:extLst>
              <a:ext uri="{FF2B5EF4-FFF2-40B4-BE49-F238E27FC236}">
                <a16:creationId xmlns:a16="http://schemas.microsoft.com/office/drawing/2014/main" id="{F4F4CE02-9F89-4863-BBA7-650BA3191A48}"/>
              </a:ext>
            </a:extLst>
          </p:cNvPr>
          <p:cNvPicPr>
            <a:picLocks noChangeAspect="1"/>
          </p:cNvPicPr>
          <p:nvPr/>
        </p:nvPicPr>
        <p:blipFill>
          <a:blip r:embed="rId3"/>
          <a:stretch>
            <a:fillRect/>
          </a:stretch>
        </p:blipFill>
        <p:spPr>
          <a:xfrm>
            <a:off x="7962044" y="3445138"/>
            <a:ext cx="2745693" cy="969572"/>
          </a:xfrm>
          <a:prstGeom prst="rect">
            <a:avLst/>
          </a:prstGeom>
        </p:spPr>
      </p:pic>
      <p:sp>
        <p:nvSpPr>
          <p:cNvPr id="67" name="Freeform: Shape 66">
            <a:extLst>
              <a:ext uri="{FF2B5EF4-FFF2-40B4-BE49-F238E27FC236}">
                <a16:creationId xmlns:a16="http://schemas.microsoft.com/office/drawing/2014/main" id="{9ED24E9E-3415-42C3-B58A-42D618995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32560" y="1208098"/>
            <a:ext cx="2426310" cy="2187196"/>
          </a:xfrm>
          <a:custGeom>
            <a:avLst/>
            <a:gdLst>
              <a:gd name="connsiteX0" fmla="*/ 638327 w 2237370"/>
              <a:gd name="connsiteY0" fmla="*/ 0 h 2016876"/>
              <a:gd name="connsiteX1" fmla="*/ 1601193 w 2237370"/>
              <a:gd name="connsiteY1" fmla="*/ 0 h 2016876"/>
              <a:gd name="connsiteX2" fmla="*/ 1738744 w 2237370"/>
              <a:gd name="connsiteY2" fmla="*/ 78694 h 2016876"/>
              <a:gd name="connsiteX3" fmla="*/ 2220176 w 2237370"/>
              <a:gd name="connsiteY3" fmla="*/ 926830 h 2016876"/>
              <a:gd name="connsiteX4" fmla="*/ 2220176 w 2237370"/>
              <a:gd name="connsiteY4" fmla="*/ 1090047 h 2016876"/>
              <a:gd name="connsiteX5" fmla="*/ 1738744 w 2237370"/>
              <a:gd name="connsiteY5" fmla="*/ 1938183 h 2016876"/>
              <a:gd name="connsiteX6" fmla="*/ 1601193 w 2237370"/>
              <a:gd name="connsiteY6" fmla="*/ 2016876 h 2016876"/>
              <a:gd name="connsiteX7" fmla="*/ 638327 w 2237370"/>
              <a:gd name="connsiteY7" fmla="*/ 2016876 h 2016876"/>
              <a:gd name="connsiteX8" fmla="*/ 500776 w 2237370"/>
              <a:gd name="connsiteY8" fmla="*/ 1938183 h 2016876"/>
              <a:gd name="connsiteX9" fmla="*/ 19344 w 2237370"/>
              <a:gd name="connsiteY9" fmla="*/ 1090047 h 2016876"/>
              <a:gd name="connsiteX10" fmla="*/ 19344 w 2237370"/>
              <a:gd name="connsiteY10" fmla="*/ 926830 h 2016876"/>
              <a:gd name="connsiteX11" fmla="*/ 500776 w 2237370"/>
              <a:gd name="connsiteY11" fmla="*/ 78694 h 2016876"/>
              <a:gd name="connsiteX12" fmla="*/ 638327 w 2237370"/>
              <a:gd name="connsiteY12" fmla="*/ 0 h 201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37370" h="2016876">
                <a:moveTo>
                  <a:pt x="638327" y="0"/>
                </a:moveTo>
                <a:cubicBezTo>
                  <a:pt x="1601193" y="0"/>
                  <a:pt x="1601193" y="0"/>
                  <a:pt x="1601193" y="0"/>
                </a:cubicBezTo>
                <a:cubicBezTo>
                  <a:pt x="1649909" y="0"/>
                  <a:pt x="1712954" y="34975"/>
                  <a:pt x="1738744" y="78694"/>
                </a:cubicBezTo>
                <a:cubicBezTo>
                  <a:pt x="2220176" y="926830"/>
                  <a:pt x="2220176" y="926830"/>
                  <a:pt x="2220176" y="926830"/>
                </a:cubicBezTo>
                <a:cubicBezTo>
                  <a:pt x="2243102" y="973464"/>
                  <a:pt x="2243102" y="1043413"/>
                  <a:pt x="2220176" y="1090047"/>
                </a:cubicBezTo>
                <a:cubicBezTo>
                  <a:pt x="1738744" y="1938183"/>
                  <a:pt x="1738744" y="1938183"/>
                  <a:pt x="1738744" y="1938183"/>
                </a:cubicBezTo>
                <a:cubicBezTo>
                  <a:pt x="1712954" y="1981902"/>
                  <a:pt x="1649909" y="2016876"/>
                  <a:pt x="1601193" y="2016876"/>
                </a:cubicBezTo>
                <a:lnTo>
                  <a:pt x="638327" y="2016876"/>
                </a:lnTo>
                <a:cubicBezTo>
                  <a:pt x="586746" y="2016876"/>
                  <a:pt x="523702" y="1981902"/>
                  <a:pt x="500776" y="1938183"/>
                </a:cubicBezTo>
                <a:cubicBezTo>
                  <a:pt x="19344" y="1090047"/>
                  <a:pt x="19344" y="1090047"/>
                  <a:pt x="19344" y="1090047"/>
                </a:cubicBezTo>
                <a:cubicBezTo>
                  <a:pt x="-6448" y="1043413"/>
                  <a:pt x="-6448" y="973464"/>
                  <a:pt x="19344" y="926830"/>
                </a:cubicBezTo>
                <a:cubicBezTo>
                  <a:pt x="500776" y="78694"/>
                  <a:pt x="500776" y="78694"/>
                  <a:pt x="500776" y="78694"/>
                </a:cubicBezTo>
                <a:cubicBezTo>
                  <a:pt x="523702" y="34975"/>
                  <a:pt x="586746" y="0"/>
                  <a:pt x="638327" y="0"/>
                </a:cubicBezTo>
                <a:close/>
              </a:path>
            </a:pathLst>
          </a:custGeom>
          <a:solidFill>
            <a:schemeClr val="bg1"/>
          </a:solidFill>
          <a:ln w="50800" cmpd="sng">
            <a:solidFill>
              <a:schemeClr val="tx1"/>
            </a:solidFill>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pic>
        <p:nvPicPr>
          <p:cNvPr id="6" name="Picture 6" descr="A drawing of a face&#10;&#10;Description generated with high confidence">
            <a:extLst>
              <a:ext uri="{FF2B5EF4-FFF2-40B4-BE49-F238E27FC236}">
                <a16:creationId xmlns:a16="http://schemas.microsoft.com/office/drawing/2014/main" id="{FDEBD803-923D-45E6-8F78-AA990ACEB8DB}"/>
              </a:ext>
            </a:extLst>
          </p:cNvPr>
          <p:cNvPicPr>
            <a:picLocks noChangeAspect="1"/>
          </p:cNvPicPr>
          <p:nvPr/>
        </p:nvPicPr>
        <p:blipFill>
          <a:blip r:embed="rId4"/>
          <a:stretch>
            <a:fillRect/>
          </a:stretch>
        </p:blipFill>
        <p:spPr>
          <a:xfrm>
            <a:off x="6997797" y="1637142"/>
            <a:ext cx="1095835" cy="1329108"/>
          </a:xfrm>
          <a:prstGeom prst="rect">
            <a:avLst/>
          </a:prstGeom>
        </p:spPr>
      </p:pic>
      <p:sp>
        <p:nvSpPr>
          <p:cNvPr id="69" name="Freeform: Shape 68">
            <a:extLst>
              <a:ext uri="{FF2B5EF4-FFF2-40B4-BE49-F238E27FC236}">
                <a16:creationId xmlns:a16="http://schemas.microsoft.com/office/drawing/2014/main" id="{15882B67-4A02-4BCD-AD70-1D2B5F5EFB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82185" y="4925651"/>
            <a:ext cx="1839293" cy="1658029"/>
          </a:xfrm>
          <a:custGeom>
            <a:avLst/>
            <a:gdLst>
              <a:gd name="connsiteX0" fmla="*/ 485386 w 1701304"/>
              <a:gd name="connsiteY0" fmla="*/ 0 h 1533639"/>
              <a:gd name="connsiteX1" fmla="*/ 1217552 w 1701304"/>
              <a:gd name="connsiteY1" fmla="*/ 0 h 1533639"/>
              <a:gd name="connsiteX2" fmla="*/ 1322147 w 1701304"/>
              <a:gd name="connsiteY2" fmla="*/ 59839 h 1533639"/>
              <a:gd name="connsiteX3" fmla="*/ 1688230 w 1701304"/>
              <a:gd name="connsiteY3" fmla="*/ 704765 h 1533639"/>
              <a:gd name="connsiteX4" fmla="*/ 1688230 w 1701304"/>
              <a:gd name="connsiteY4" fmla="*/ 828876 h 1533639"/>
              <a:gd name="connsiteX5" fmla="*/ 1322147 w 1701304"/>
              <a:gd name="connsiteY5" fmla="*/ 1473800 h 1533639"/>
              <a:gd name="connsiteX6" fmla="*/ 1217552 w 1701304"/>
              <a:gd name="connsiteY6" fmla="*/ 1533639 h 1533639"/>
              <a:gd name="connsiteX7" fmla="*/ 485386 w 1701304"/>
              <a:gd name="connsiteY7" fmla="*/ 1533639 h 1533639"/>
              <a:gd name="connsiteX8" fmla="*/ 380793 w 1701304"/>
              <a:gd name="connsiteY8" fmla="*/ 1473800 h 1533639"/>
              <a:gd name="connsiteX9" fmla="*/ 14709 w 1701304"/>
              <a:gd name="connsiteY9" fmla="*/ 828876 h 1533639"/>
              <a:gd name="connsiteX10" fmla="*/ 14709 w 1701304"/>
              <a:gd name="connsiteY10" fmla="*/ 704765 h 1533639"/>
              <a:gd name="connsiteX11" fmla="*/ 380793 w 1701304"/>
              <a:gd name="connsiteY11" fmla="*/ 59839 h 1533639"/>
              <a:gd name="connsiteX12" fmla="*/ 485386 w 1701304"/>
              <a:gd name="connsiteY12" fmla="*/ 0 h 1533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01304" h="1533639">
                <a:moveTo>
                  <a:pt x="485386" y="0"/>
                </a:moveTo>
                <a:cubicBezTo>
                  <a:pt x="1217552" y="0"/>
                  <a:pt x="1217552" y="0"/>
                  <a:pt x="1217552" y="0"/>
                </a:cubicBezTo>
                <a:cubicBezTo>
                  <a:pt x="1254597" y="0"/>
                  <a:pt x="1302536" y="26596"/>
                  <a:pt x="1322147" y="59839"/>
                </a:cubicBezTo>
                <a:cubicBezTo>
                  <a:pt x="1688230" y="704765"/>
                  <a:pt x="1688230" y="704765"/>
                  <a:pt x="1688230" y="704765"/>
                </a:cubicBezTo>
                <a:cubicBezTo>
                  <a:pt x="1705663" y="740225"/>
                  <a:pt x="1705663" y="793415"/>
                  <a:pt x="1688230" y="828876"/>
                </a:cubicBezTo>
                <a:cubicBezTo>
                  <a:pt x="1322147" y="1473800"/>
                  <a:pt x="1322147" y="1473800"/>
                  <a:pt x="1322147" y="1473800"/>
                </a:cubicBezTo>
                <a:cubicBezTo>
                  <a:pt x="1302536" y="1507046"/>
                  <a:pt x="1254597" y="1533639"/>
                  <a:pt x="1217552" y="1533639"/>
                </a:cubicBezTo>
                <a:lnTo>
                  <a:pt x="485386" y="1533639"/>
                </a:lnTo>
                <a:cubicBezTo>
                  <a:pt x="446164" y="1533639"/>
                  <a:pt x="398225" y="1507046"/>
                  <a:pt x="380793" y="1473800"/>
                </a:cubicBezTo>
                <a:cubicBezTo>
                  <a:pt x="14709" y="828876"/>
                  <a:pt x="14709" y="828876"/>
                  <a:pt x="14709" y="828876"/>
                </a:cubicBezTo>
                <a:cubicBezTo>
                  <a:pt x="-4903" y="793415"/>
                  <a:pt x="-4903" y="740225"/>
                  <a:pt x="14709" y="704765"/>
                </a:cubicBezTo>
                <a:cubicBezTo>
                  <a:pt x="380793" y="59839"/>
                  <a:pt x="380793" y="59839"/>
                  <a:pt x="380793" y="59839"/>
                </a:cubicBezTo>
                <a:cubicBezTo>
                  <a:pt x="398225" y="26596"/>
                  <a:pt x="446164" y="0"/>
                  <a:pt x="485386" y="0"/>
                </a:cubicBezTo>
                <a:close/>
              </a:path>
            </a:pathLst>
          </a:custGeom>
          <a:solidFill>
            <a:schemeClr val="bg1"/>
          </a:solidFill>
          <a:ln w="50800" cmpd="sng">
            <a:solidFill>
              <a:schemeClr val="tx1"/>
            </a:solidFill>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2" name="Title 1"/>
          <p:cNvSpPr>
            <a:spLocks noGrp="1"/>
          </p:cNvSpPr>
          <p:nvPr>
            <p:ph type="ctrTitle"/>
          </p:nvPr>
        </p:nvSpPr>
        <p:spPr>
          <a:xfrm>
            <a:off x="1190440" y="2945523"/>
            <a:ext cx="4905560" cy="3066471"/>
          </a:xfrm>
        </p:spPr>
        <p:txBody>
          <a:bodyPr vert="horz" lIns="91440" tIns="45720" rIns="91440" bIns="45720" rtlCol="0" anchor="t">
            <a:normAutofit/>
          </a:bodyPr>
          <a:lstStyle/>
          <a:p>
            <a:pPr algn="l"/>
            <a:r>
              <a:rPr lang="en-US" sz="6100" kern="1200" dirty="0">
                <a:latin typeface="+mj-lt"/>
                <a:ea typeface="+mj-ea"/>
                <a:cs typeface="+mj-cs"/>
              </a:rPr>
              <a:t>Sound Reading System at Grange P1</a:t>
            </a:r>
          </a:p>
        </p:txBody>
      </p:sp>
      <p:pic>
        <p:nvPicPr>
          <p:cNvPr id="10" name="Picture 10" descr="A picture containing drawing&#10;&#10;Description generated with very high confidence">
            <a:extLst>
              <a:ext uri="{FF2B5EF4-FFF2-40B4-BE49-F238E27FC236}">
                <a16:creationId xmlns:a16="http://schemas.microsoft.com/office/drawing/2014/main" id="{E1832DC1-855D-4313-93A1-584FB2C73C7C}"/>
              </a:ext>
            </a:extLst>
          </p:cNvPr>
          <p:cNvPicPr>
            <a:picLocks noChangeAspect="1"/>
          </p:cNvPicPr>
          <p:nvPr/>
        </p:nvPicPr>
        <p:blipFill>
          <a:blip r:embed="rId5"/>
          <a:stretch>
            <a:fillRect/>
          </a:stretch>
        </p:blipFill>
        <p:spPr>
          <a:xfrm>
            <a:off x="6523900" y="5254388"/>
            <a:ext cx="555863" cy="1000554"/>
          </a:xfrm>
          <a:prstGeom prst="rect">
            <a:avLst/>
          </a:prstGeom>
        </p:spPr>
      </p:pic>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4968A68-21CE-4B87-85FB-81E137BC3369}"/>
              </a:ext>
            </a:extLst>
          </p:cNvPr>
          <p:cNvSpPr>
            <a:spLocks noGrp="1"/>
          </p:cNvSpPr>
          <p:nvPr>
            <p:ph type="title"/>
          </p:nvPr>
        </p:nvSpPr>
        <p:spPr>
          <a:xfrm>
            <a:off x="686834" y="1153572"/>
            <a:ext cx="3200400" cy="4461163"/>
          </a:xfrm>
        </p:spPr>
        <p:txBody>
          <a:bodyPr>
            <a:normAutofit/>
          </a:bodyPr>
          <a:lstStyle/>
          <a:p>
            <a:r>
              <a:rPr lang="en-US" sz="3400">
                <a:solidFill>
                  <a:srgbClr val="FFFFFF"/>
                </a:solidFill>
                <a:cs typeface="Calibri Light"/>
              </a:rPr>
              <a:t>SRS Foundation – Activity 5  (only used at this stage to  introduce key 3- one sound more than one spelling (simple)</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2336227F-89AC-4D77-9841-5FDA64AAEAA8}"/>
              </a:ext>
            </a:extLst>
          </p:cNvPr>
          <p:cNvSpPr>
            <a:spLocks noGrp="1"/>
          </p:cNvSpPr>
          <p:nvPr>
            <p:ph idx="1"/>
          </p:nvPr>
        </p:nvSpPr>
        <p:spPr>
          <a:xfrm>
            <a:off x="4447308" y="591344"/>
            <a:ext cx="6906491" cy="5585619"/>
          </a:xfrm>
        </p:spPr>
        <p:txBody>
          <a:bodyPr vert="horz" lIns="91440" tIns="45720" rIns="91440" bIns="45720" rtlCol="0" anchor="ctr">
            <a:normAutofit/>
          </a:bodyPr>
          <a:lstStyle/>
          <a:p>
            <a:pPr marL="0" indent="0">
              <a:buNone/>
            </a:pPr>
            <a:r>
              <a:rPr lang="en-US" sz="1800" b="1" dirty="0">
                <a:latin typeface="Century Gothic" panose="020B0502020202020204" pitchFamily="34" charset="0"/>
                <a:cs typeface="Calibri"/>
              </a:rPr>
              <a:t>Spell Sort</a:t>
            </a:r>
          </a:p>
          <a:p>
            <a:r>
              <a:rPr lang="en-US" sz="1800" dirty="0">
                <a:latin typeface="Century Gothic" panose="020B0502020202020204" pitchFamily="34" charset="0"/>
                <a:cs typeface="Calibri" panose="020F0502020204030204"/>
              </a:rPr>
              <a:t>Ask learner to read words cat, kit, cup, cot, kid, can, kip </a:t>
            </a:r>
          </a:p>
          <a:p>
            <a:r>
              <a:rPr lang="en-US" sz="1800" dirty="0">
                <a:latin typeface="Century Gothic" panose="020B0502020202020204" pitchFamily="34" charset="0"/>
                <a:cs typeface="Calibri" panose="020F0502020204030204"/>
              </a:rPr>
              <a:t>They are then asked to sort the words by spelling. </a:t>
            </a:r>
          </a:p>
          <a:p>
            <a:r>
              <a:rPr lang="en-US" sz="1800" dirty="0">
                <a:latin typeface="Century Gothic" panose="020B0502020202020204" pitchFamily="34" charset="0"/>
                <a:cs typeface="Calibri" panose="020F0502020204030204"/>
              </a:rPr>
              <a:t>The learner discovers early on that one sound can have more than one spelling</a:t>
            </a:r>
          </a:p>
          <a:p>
            <a:pPr marL="0" indent="0">
              <a:buNone/>
            </a:pPr>
            <a:endParaRPr lang="en-US" dirty="0">
              <a:cs typeface="Calibri" panose="020F0502020204030204"/>
            </a:endParaRPr>
          </a:p>
        </p:txBody>
      </p:sp>
      <p:sp>
        <p:nvSpPr>
          <p:cNvPr id="7" name="TextBox 6">
            <a:extLst>
              <a:ext uri="{FF2B5EF4-FFF2-40B4-BE49-F238E27FC236}">
                <a16:creationId xmlns:a16="http://schemas.microsoft.com/office/drawing/2014/main" id="{31AE893A-9721-41D0-A17F-430A1FF85E4B}"/>
              </a:ext>
            </a:extLst>
          </p:cNvPr>
          <p:cNvSpPr txBox="1"/>
          <p:nvPr/>
        </p:nvSpPr>
        <p:spPr>
          <a:xfrm>
            <a:off x="237507" y="134422"/>
            <a:ext cx="10652166" cy="369332"/>
          </a:xfrm>
          <a:prstGeom prst="rect">
            <a:avLst/>
          </a:prstGeom>
          <a:noFill/>
        </p:spPr>
        <p:txBody>
          <a:bodyPr wrap="square" rtlCol="0">
            <a:spAutoFit/>
          </a:bodyPr>
          <a:lstStyle/>
          <a:p>
            <a:r>
              <a:rPr lang="en-GB" b="1" dirty="0">
                <a:latin typeface="Century Gothic" panose="020B0502020202020204" pitchFamily="34" charset="0"/>
              </a:rPr>
              <a:t>All Activities are completed for each sound before moving on to the next sound</a:t>
            </a:r>
          </a:p>
        </p:txBody>
      </p:sp>
    </p:spTree>
    <p:extLst>
      <p:ext uri="{BB962C8B-B14F-4D97-AF65-F5344CB8AC3E}">
        <p14:creationId xmlns:p14="http://schemas.microsoft.com/office/powerpoint/2010/main" val="30513808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 name="Rectangle 3">
            <a:extLst>
              <a:ext uri="{FF2B5EF4-FFF2-40B4-BE49-F238E27FC236}">
                <a16:creationId xmlns:a16="http://schemas.microsoft.com/office/drawing/2014/main" id="{B50C3FC5-9797-5D45-ADB2-7EA7744443B9}"/>
              </a:ext>
            </a:extLst>
          </p:cNvPr>
          <p:cNvSpPr/>
          <p:nvPr/>
        </p:nvSpPr>
        <p:spPr>
          <a:xfrm>
            <a:off x="0" y="1827167"/>
            <a:ext cx="4118344" cy="954107"/>
          </a:xfrm>
          <a:prstGeom prst="rect">
            <a:avLst/>
          </a:prstGeom>
        </p:spPr>
        <p:txBody>
          <a:bodyPr wrap="square">
            <a:spAutoFit/>
          </a:bodyPr>
          <a:lstStyle/>
          <a:p>
            <a:pPr algn="ctr"/>
            <a:r>
              <a:rPr lang="en-US" sz="2800" b="1" dirty="0">
                <a:latin typeface="Century Gothic" panose="020B0502020202020204" pitchFamily="34" charset="0"/>
                <a:cs typeface="Calibri"/>
              </a:rPr>
              <a:t>Reading Books</a:t>
            </a:r>
          </a:p>
          <a:p>
            <a:pPr algn="ctr"/>
            <a:r>
              <a:rPr lang="en-US" sz="2800" b="1" dirty="0">
                <a:latin typeface="Century Gothic" panose="020B0502020202020204" pitchFamily="34" charset="0"/>
                <a:cs typeface="Calibri"/>
              </a:rPr>
              <a:t>Dandelion Launchers</a:t>
            </a:r>
            <a:endParaRPr lang="en-US" b="1" dirty="0">
              <a:latin typeface="Century Gothic" panose="020B0502020202020204" pitchFamily="34" charset="0"/>
              <a:cs typeface="Calibri"/>
            </a:endParaRPr>
          </a:p>
        </p:txBody>
      </p:sp>
      <p:pic>
        <p:nvPicPr>
          <p:cNvPr id="9" name="Picture 8" descr="A picture containing book&#10;&#10;Description generated with very high confidence">
            <a:extLst>
              <a:ext uri="{FF2B5EF4-FFF2-40B4-BE49-F238E27FC236}">
                <a16:creationId xmlns:a16="http://schemas.microsoft.com/office/drawing/2014/main" id="{D35C58C2-D276-0D49-969F-D5809F4A5976}"/>
              </a:ext>
            </a:extLst>
          </p:cNvPr>
          <p:cNvPicPr>
            <a:picLocks noChangeAspect="1"/>
          </p:cNvPicPr>
          <p:nvPr/>
        </p:nvPicPr>
        <p:blipFill rotWithShape="1">
          <a:blip r:embed="rId2"/>
          <a:srcRect l="4743" t="12683" r="5609" b="1640"/>
          <a:stretch/>
        </p:blipFill>
        <p:spPr>
          <a:xfrm rot="5340000">
            <a:off x="829554" y="3393925"/>
            <a:ext cx="2459236" cy="1755467"/>
          </a:xfrm>
          <a:prstGeom prst="rect">
            <a:avLst/>
          </a:prstGeom>
        </p:spPr>
      </p:pic>
      <p:pic>
        <p:nvPicPr>
          <p:cNvPr id="11" name="Picture 11" descr="A picture containing sitting, photo, open, book&#10;&#10;Description generated with very high confidence">
            <a:extLst>
              <a:ext uri="{FF2B5EF4-FFF2-40B4-BE49-F238E27FC236}">
                <a16:creationId xmlns:a16="http://schemas.microsoft.com/office/drawing/2014/main" id="{38F831FC-F791-7F46-A762-6BDE010AC8C9}"/>
              </a:ext>
            </a:extLst>
          </p:cNvPr>
          <p:cNvPicPr>
            <a:picLocks noChangeAspect="1"/>
          </p:cNvPicPr>
          <p:nvPr/>
        </p:nvPicPr>
        <p:blipFill rotWithShape="1">
          <a:blip r:embed="rId3"/>
          <a:srcRect l="6316" t="11189" r="3956" b="5594"/>
          <a:stretch/>
        </p:blipFill>
        <p:spPr>
          <a:xfrm rot="5400000">
            <a:off x="9090273" y="3527555"/>
            <a:ext cx="2349898" cy="1627807"/>
          </a:xfrm>
          <a:prstGeom prst="rect">
            <a:avLst/>
          </a:prstGeom>
        </p:spPr>
      </p:pic>
      <p:sp>
        <p:nvSpPr>
          <p:cNvPr id="14" name="Rectangle 13">
            <a:extLst>
              <a:ext uri="{FF2B5EF4-FFF2-40B4-BE49-F238E27FC236}">
                <a16:creationId xmlns:a16="http://schemas.microsoft.com/office/drawing/2014/main" id="{569B9D98-6134-D141-B7D7-CFA6D973F308}"/>
              </a:ext>
            </a:extLst>
          </p:cNvPr>
          <p:cNvSpPr/>
          <p:nvPr/>
        </p:nvSpPr>
        <p:spPr>
          <a:xfrm>
            <a:off x="4074620" y="257376"/>
            <a:ext cx="7900219" cy="1938992"/>
          </a:xfrm>
          <a:prstGeom prst="rect">
            <a:avLst/>
          </a:prstGeom>
        </p:spPr>
        <p:txBody>
          <a:bodyPr wrap="square">
            <a:spAutoFit/>
          </a:bodyPr>
          <a:lstStyle/>
          <a:p>
            <a:r>
              <a:rPr lang="en-US" sz="2400" dirty="0">
                <a:latin typeface="Century Gothic" panose="020B0502020202020204" pitchFamily="34" charset="0"/>
              </a:rPr>
              <a:t>The reading books support the SRS as they build on sounds taught and words can be read using knowledge of phonics. Words like 'I' and 'the' are introduced slowly and within the context of the story. </a:t>
            </a:r>
          </a:p>
        </p:txBody>
      </p:sp>
      <p:sp>
        <p:nvSpPr>
          <p:cNvPr id="6" name="Rectangle 5">
            <a:extLst>
              <a:ext uri="{FF2B5EF4-FFF2-40B4-BE49-F238E27FC236}">
                <a16:creationId xmlns:a16="http://schemas.microsoft.com/office/drawing/2014/main" id="{4BA13E8D-B04D-4C49-9927-E20A3E8376F4}"/>
              </a:ext>
            </a:extLst>
          </p:cNvPr>
          <p:cNvSpPr/>
          <p:nvPr/>
        </p:nvSpPr>
        <p:spPr>
          <a:xfrm>
            <a:off x="4167272" y="2304220"/>
            <a:ext cx="5284046" cy="3046988"/>
          </a:xfrm>
          <a:prstGeom prst="rect">
            <a:avLst/>
          </a:prstGeom>
        </p:spPr>
        <p:txBody>
          <a:bodyPr wrap="square">
            <a:spAutoFit/>
          </a:bodyPr>
          <a:lstStyle/>
          <a:p>
            <a:r>
              <a:rPr lang="en-US" sz="2400" dirty="0">
                <a:latin typeface="Century Gothic" panose="020B0502020202020204" pitchFamily="34" charset="0"/>
              </a:rPr>
              <a:t>Children use their knowledge of sounds taught to read the books.</a:t>
            </a:r>
            <a:r>
              <a:rPr lang="en-US" sz="2400" dirty="0"/>
              <a:t> </a:t>
            </a:r>
          </a:p>
          <a:p>
            <a:endParaRPr lang="en-US" sz="2400" dirty="0"/>
          </a:p>
          <a:p>
            <a:r>
              <a:rPr lang="en-US" sz="2400" dirty="0">
                <a:latin typeface="Century Gothic" panose="020B0502020202020204" pitchFamily="34" charset="0"/>
              </a:rPr>
              <a:t>Encourage your child to use their finger to read the words and please discourage guessing and relying on the pictures to read the words.  </a:t>
            </a:r>
          </a:p>
        </p:txBody>
      </p:sp>
    </p:spTree>
    <p:extLst>
      <p:ext uri="{BB962C8B-B14F-4D97-AF65-F5344CB8AC3E}">
        <p14:creationId xmlns:p14="http://schemas.microsoft.com/office/powerpoint/2010/main" val="16551340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 name="Rectangle 3">
            <a:extLst>
              <a:ext uri="{FF2B5EF4-FFF2-40B4-BE49-F238E27FC236}">
                <a16:creationId xmlns:a16="http://schemas.microsoft.com/office/drawing/2014/main" id="{B50C3FC5-9797-5D45-ADB2-7EA7744443B9}"/>
              </a:ext>
            </a:extLst>
          </p:cNvPr>
          <p:cNvSpPr/>
          <p:nvPr/>
        </p:nvSpPr>
        <p:spPr>
          <a:xfrm>
            <a:off x="0" y="1827167"/>
            <a:ext cx="4118344" cy="954107"/>
          </a:xfrm>
          <a:prstGeom prst="rect">
            <a:avLst/>
          </a:prstGeom>
        </p:spPr>
        <p:txBody>
          <a:bodyPr wrap="square">
            <a:spAutoFit/>
          </a:bodyPr>
          <a:lstStyle/>
          <a:p>
            <a:pPr algn="ctr"/>
            <a:r>
              <a:rPr lang="en-US" sz="2800" b="1" dirty="0">
                <a:latin typeface="Century Gothic" panose="020B0502020202020204" pitchFamily="34" charset="0"/>
                <a:cs typeface="Calibri"/>
              </a:rPr>
              <a:t>Reading Books</a:t>
            </a:r>
          </a:p>
          <a:p>
            <a:pPr algn="ctr"/>
            <a:r>
              <a:rPr lang="en-US" sz="2800" b="1" dirty="0">
                <a:latin typeface="Century Gothic" panose="020B0502020202020204" pitchFamily="34" charset="0"/>
                <a:cs typeface="Calibri"/>
              </a:rPr>
              <a:t>Dandelion Launchers</a:t>
            </a:r>
            <a:endParaRPr lang="en-US" b="1" dirty="0">
              <a:latin typeface="Century Gothic" panose="020B0502020202020204" pitchFamily="34" charset="0"/>
              <a:cs typeface="Calibri"/>
            </a:endParaRPr>
          </a:p>
        </p:txBody>
      </p:sp>
      <p:pic>
        <p:nvPicPr>
          <p:cNvPr id="13" name="Picture 9" descr="A picture containing food, table&#10;&#10;Description generated with very high confidence">
            <a:extLst>
              <a:ext uri="{FF2B5EF4-FFF2-40B4-BE49-F238E27FC236}">
                <a16:creationId xmlns:a16="http://schemas.microsoft.com/office/drawing/2014/main" id="{DDD22C6E-6C66-1643-95CB-129C0BF9B9B1}"/>
              </a:ext>
            </a:extLst>
          </p:cNvPr>
          <p:cNvPicPr>
            <a:picLocks noChangeAspect="1"/>
          </p:cNvPicPr>
          <p:nvPr/>
        </p:nvPicPr>
        <p:blipFill rotWithShape="1">
          <a:blip r:embed="rId2"/>
          <a:srcRect l="6450" r="-526" b="-179"/>
          <a:stretch/>
        </p:blipFill>
        <p:spPr>
          <a:xfrm rot="5400000">
            <a:off x="5191413" y="497197"/>
            <a:ext cx="2544416" cy="2023738"/>
          </a:xfrm>
          <a:prstGeom prst="rect">
            <a:avLst/>
          </a:prstGeom>
        </p:spPr>
      </p:pic>
      <p:pic>
        <p:nvPicPr>
          <p:cNvPr id="15" name="Picture 7" descr="A calculator on a coat&#10;&#10;Description generated with high confidence">
            <a:extLst>
              <a:ext uri="{FF2B5EF4-FFF2-40B4-BE49-F238E27FC236}">
                <a16:creationId xmlns:a16="http://schemas.microsoft.com/office/drawing/2014/main" id="{9291007F-96B9-8E4A-AE69-DDC0E912F1A3}"/>
              </a:ext>
            </a:extLst>
          </p:cNvPr>
          <p:cNvPicPr>
            <a:picLocks noChangeAspect="1"/>
          </p:cNvPicPr>
          <p:nvPr/>
        </p:nvPicPr>
        <p:blipFill rotWithShape="1">
          <a:blip r:embed="rId3"/>
          <a:srcRect l="5789" t="7692" r="12632" b="12230"/>
          <a:stretch/>
        </p:blipFill>
        <p:spPr>
          <a:xfrm rot="5400000">
            <a:off x="8217114" y="603833"/>
            <a:ext cx="2544415" cy="1810466"/>
          </a:xfrm>
          <a:prstGeom prst="rect">
            <a:avLst/>
          </a:prstGeom>
        </p:spPr>
      </p:pic>
      <p:sp>
        <p:nvSpPr>
          <p:cNvPr id="2" name="Rectangle 1">
            <a:extLst>
              <a:ext uri="{FF2B5EF4-FFF2-40B4-BE49-F238E27FC236}">
                <a16:creationId xmlns:a16="http://schemas.microsoft.com/office/drawing/2014/main" id="{48245934-A91D-7B48-98E3-8191CB30B3DC}"/>
              </a:ext>
            </a:extLst>
          </p:cNvPr>
          <p:cNvSpPr/>
          <p:nvPr/>
        </p:nvSpPr>
        <p:spPr>
          <a:xfrm>
            <a:off x="4391858" y="3094693"/>
            <a:ext cx="7241976" cy="830997"/>
          </a:xfrm>
          <a:prstGeom prst="rect">
            <a:avLst/>
          </a:prstGeom>
        </p:spPr>
        <p:txBody>
          <a:bodyPr wrap="square">
            <a:spAutoFit/>
          </a:bodyPr>
          <a:lstStyle/>
          <a:p>
            <a:r>
              <a:rPr lang="en-US" sz="2400" dirty="0">
                <a:latin typeface="Century Gothic" panose="020B0502020202020204" pitchFamily="34" charset="0"/>
                <a:cs typeface="Calibri"/>
              </a:rPr>
              <a:t>Each book has a game at the end to practice building reading fluency.</a:t>
            </a:r>
            <a:endParaRPr lang="en-US" sz="2400" dirty="0"/>
          </a:p>
        </p:txBody>
      </p:sp>
      <p:sp>
        <p:nvSpPr>
          <p:cNvPr id="3" name="Rectangle 2">
            <a:extLst>
              <a:ext uri="{FF2B5EF4-FFF2-40B4-BE49-F238E27FC236}">
                <a16:creationId xmlns:a16="http://schemas.microsoft.com/office/drawing/2014/main" id="{955F35C1-D737-DB47-9D4B-9E9E90E21859}"/>
              </a:ext>
            </a:extLst>
          </p:cNvPr>
          <p:cNvSpPr/>
          <p:nvPr/>
        </p:nvSpPr>
        <p:spPr>
          <a:xfrm>
            <a:off x="560597" y="4357915"/>
            <a:ext cx="11073853" cy="2031325"/>
          </a:xfrm>
          <a:prstGeom prst="rect">
            <a:avLst/>
          </a:prstGeom>
        </p:spPr>
        <p:txBody>
          <a:bodyPr wrap="square">
            <a:spAutoFit/>
          </a:bodyPr>
          <a:lstStyle/>
          <a:p>
            <a:r>
              <a:rPr lang="en-US" dirty="0">
                <a:solidFill>
                  <a:srgbClr val="0000FF"/>
                </a:solidFill>
                <a:latin typeface="Century Gothic" panose="020B0502020202020204" pitchFamily="34" charset="0"/>
              </a:rPr>
              <a:t>What to expect….</a:t>
            </a:r>
          </a:p>
          <a:p>
            <a:pPr marL="285750" indent="-285750">
              <a:buFont typeface="Arial" panose="020B0604020202020204" pitchFamily="34" charset="0"/>
              <a:buChar char="•"/>
            </a:pPr>
            <a:r>
              <a:rPr lang="en-US" dirty="0">
                <a:latin typeface="Century Gothic" panose="020B0502020202020204" pitchFamily="34" charset="0"/>
              </a:rPr>
              <a:t>Books are not sent home initially, it will most likely be Really Reading stories. We must ensure that your child is confident with their sounds before moving onto reading books. Even then, they may not bring a book home every week. It may alternate between books and really reading stories. </a:t>
            </a:r>
          </a:p>
          <a:p>
            <a:pPr marL="285750" indent="-285750">
              <a:buFont typeface="Arial" panose="020B0604020202020204" pitchFamily="34" charset="0"/>
              <a:buChar char="•"/>
            </a:pPr>
            <a:r>
              <a:rPr lang="en-US" dirty="0">
                <a:latin typeface="Century Gothic" panose="020B0502020202020204" pitchFamily="34" charset="0"/>
              </a:rPr>
              <a:t>Continue to read familiar stories, bedtime stories / their chosen library book should be read by an adult perhaps making a game to identify sounds they are learning.</a:t>
            </a:r>
          </a:p>
        </p:txBody>
      </p:sp>
    </p:spTree>
    <p:extLst>
      <p:ext uri="{BB962C8B-B14F-4D97-AF65-F5344CB8AC3E}">
        <p14:creationId xmlns:p14="http://schemas.microsoft.com/office/powerpoint/2010/main" val="12435959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BE62BB8C-B8CC-1041-A2F0-8918F59CD7B5}"/>
              </a:ext>
            </a:extLst>
          </p:cNvPr>
          <p:cNvSpPr txBox="1"/>
          <p:nvPr/>
        </p:nvSpPr>
        <p:spPr>
          <a:xfrm>
            <a:off x="1171074" y="1396686"/>
            <a:ext cx="3240506" cy="4064628"/>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400" kern="1200">
                <a:solidFill>
                  <a:srgbClr val="FFFFFF"/>
                </a:solidFill>
                <a:latin typeface="+mj-lt"/>
                <a:ea typeface="+mj-ea"/>
                <a:cs typeface="+mj-cs"/>
              </a:rPr>
              <a:t>Homework</a:t>
            </a:r>
          </a:p>
          <a:p>
            <a:pPr>
              <a:lnSpc>
                <a:spcPct val="90000"/>
              </a:lnSpc>
              <a:spcBef>
                <a:spcPct val="0"/>
              </a:spcBef>
              <a:spcAft>
                <a:spcPts val="600"/>
              </a:spcAft>
            </a:pPr>
            <a:endParaRPr lang="en-US" sz="4400" kern="1200">
              <a:solidFill>
                <a:srgbClr val="FFFFFF"/>
              </a:solidFill>
              <a:latin typeface="+mj-lt"/>
              <a:ea typeface="+mj-ea"/>
              <a:cs typeface="+mj-cs"/>
            </a:endParaRPr>
          </a:p>
        </p:txBody>
      </p:sp>
      <p:sp>
        <p:nvSpPr>
          <p:cNvPr id="34" name="Arc 33">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6" name="Oval 35">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44560655-1562-34AD-555A-5B7FFCA81E4D}"/>
              </a:ext>
            </a:extLst>
          </p:cNvPr>
          <p:cNvSpPr txBox="1"/>
          <p:nvPr/>
        </p:nvSpPr>
        <p:spPr>
          <a:xfrm>
            <a:off x="5365121" y="1118761"/>
            <a:ext cx="5536397" cy="3935281"/>
          </a:xfrm>
          <a:prstGeom prst="rect">
            <a:avLst/>
          </a:prstGeom>
        </p:spPr>
        <p:txBody>
          <a:bodyPr vert="horz" lIns="91440" tIns="45720" rIns="91440" bIns="45720" rtlCol="0" anchor="t">
            <a:noAutofit/>
          </a:bodyPr>
          <a:lstStyle/>
          <a:p>
            <a:pPr indent="-228600">
              <a:lnSpc>
                <a:spcPct val="90000"/>
              </a:lnSpc>
              <a:spcAft>
                <a:spcPts val="600"/>
              </a:spcAft>
              <a:buFont typeface="Arial" panose="020B0604020202020204" pitchFamily="34" charset="0"/>
              <a:buChar char="•"/>
            </a:pPr>
            <a:endParaRPr lang="en-US" sz="2000" dirty="0"/>
          </a:p>
          <a:p>
            <a:pPr indent="-228600">
              <a:lnSpc>
                <a:spcPct val="90000"/>
              </a:lnSpc>
              <a:spcAft>
                <a:spcPts val="600"/>
              </a:spcAft>
              <a:buFont typeface="Arial" panose="020B0604020202020204" pitchFamily="34" charset="0"/>
              <a:buChar char="•"/>
            </a:pPr>
            <a:r>
              <a:rPr lang="en-US" sz="2000" dirty="0"/>
              <a:t>Homework is vital for this stage of reading and writing and you can make all the difference!</a:t>
            </a:r>
          </a:p>
          <a:p>
            <a:pPr indent="-228600">
              <a:lnSpc>
                <a:spcPct val="90000"/>
              </a:lnSpc>
              <a:spcAft>
                <a:spcPts val="600"/>
              </a:spcAft>
              <a:buFont typeface="Arial" panose="020B0604020202020204" pitchFamily="34" charset="0"/>
              <a:buChar char="•"/>
            </a:pPr>
            <a:endParaRPr lang="en-US" sz="2000" dirty="0"/>
          </a:p>
          <a:p>
            <a:pPr indent="-228600">
              <a:lnSpc>
                <a:spcPct val="90000"/>
              </a:lnSpc>
              <a:spcAft>
                <a:spcPts val="600"/>
              </a:spcAft>
              <a:buFont typeface="Arial" panose="020B0604020202020204" pitchFamily="34" charset="0"/>
              <a:buChar char="•"/>
            </a:pPr>
            <a:r>
              <a:rPr lang="en-US" sz="2000" dirty="0"/>
              <a:t>It is very important that your child </a:t>
            </a:r>
            <a:r>
              <a:rPr lang="en-US" sz="2000" dirty="0" err="1"/>
              <a:t>practises</a:t>
            </a:r>
            <a:r>
              <a:rPr lang="en-US" sz="2000" dirty="0"/>
              <a:t> most days, repeating and revisiting all letter sounds old and new. Exposure and practice is key for reading and writing. Neither are easy. We recommend short bursts of 10 minutes max a day. One day may be building words, the next reading the words etc. </a:t>
            </a:r>
          </a:p>
          <a:p>
            <a:pPr indent="-228600">
              <a:lnSpc>
                <a:spcPct val="90000"/>
              </a:lnSpc>
              <a:spcAft>
                <a:spcPts val="600"/>
              </a:spcAft>
              <a:buFont typeface="Arial" panose="020B0604020202020204" pitchFamily="34" charset="0"/>
              <a:buChar char="•"/>
            </a:pPr>
            <a:endParaRPr lang="en-US" sz="2000" dirty="0"/>
          </a:p>
          <a:p>
            <a:pPr indent="-228600">
              <a:lnSpc>
                <a:spcPct val="90000"/>
              </a:lnSpc>
              <a:spcAft>
                <a:spcPts val="600"/>
              </a:spcAft>
              <a:buFont typeface="Arial" panose="020B0604020202020204" pitchFamily="34" charset="0"/>
              <a:buChar char="•"/>
            </a:pPr>
            <a:r>
              <a:rPr lang="en-US" sz="2000" dirty="0"/>
              <a:t>Please model clean sounds to your child and if writing encourage correct pencil grip and formation of letters (as modelled in homework videos). </a:t>
            </a:r>
          </a:p>
          <a:p>
            <a:pPr indent="-228600">
              <a:lnSpc>
                <a:spcPct val="90000"/>
              </a:lnSpc>
              <a:spcAft>
                <a:spcPts val="600"/>
              </a:spcAft>
              <a:buFont typeface="Arial" panose="020B0604020202020204" pitchFamily="34" charset="0"/>
              <a:buChar char="•"/>
            </a:pPr>
            <a:endParaRPr lang="en-US" sz="2000" dirty="0"/>
          </a:p>
          <a:p>
            <a:pPr indent="-228600">
              <a:lnSpc>
                <a:spcPct val="90000"/>
              </a:lnSpc>
              <a:spcAft>
                <a:spcPts val="600"/>
              </a:spcAft>
              <a:buFont typeface="Arial" panose="020B0604020202020204" pitchFamily="34" charset="0"/>
              <a:buChar char="•"/>
            </a:pPr>
            <a:r>
              <a:rPr lang="en-US" sz="2000" dirty="0"/>
              <a:t>Use our homework videos to help support you.</a:t>
            </a:r>
            <a:endParaRPr lang="en-US" sz="2000" dirty="0">
              <a:cs typeface="Calibri"/>
            </a:endParaRPr>
          </a:p>
        </p:txBody>
      </p:sp>
    </p:spTree>
    <p:extLst>
      <p:ext uri="{BB962C8B-B14F-4D97-AF65-F5344CB8AC3E}">
        <p14:creationId xmlns:p14="http://schemas.microsoft.com/office/powerpoint/2010/main" val="23889264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7" name="Rectangle 56">
            <a:extLst>
              <a:ext uri="{FF2B5EF4-FFF2-40B4-BE49-F238E27FC236}">
                <a16:creationId xmlns:a16="http://schemas.microsoft.com/office/drawing/2014/main" id="{16F9E488-0718-4E1E-9D12-26779F6062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9" name="Group 58">
            <a:extLst>
              <a:ext uri="{FF2B5EF4-FFF2-40B4-BE49-F238E27FC236}">
                <a16:creationId xmlns:a16="http://schemas.microsoft.com/office/drawing/2014/main" id="{5CA4BCD1-F813-4A68-8727-7A3DE67AC57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90440" y="1049670"/>
            <a:ext cx="1128382" cy="847206"/>
            <a:chOff x="7393391" y="1075612"/>
            <a:chExt cx="1128382" cy="847206"/>
          </a:xfrm>
        </p:grpSpPr>
        <p:sp>
          <p:nvSpPr>
            <p:cNvPr id="60" name="Freeform 5">
              <a:extLst>
                <a:ext uri="{FF2B5EF4-FFF2-40B4-BE49-F238E27FC236}">
                  <a16:creationId xmlns:a16="http://schemas.microsoft.com/office/drawing/2014/main" id="{A152F29E-C625-4313-96BF-5675B357C03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393391" y="1327438"/>
              <a:ext cx="675351" cy="595380"/>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sp>
          <p:nvSpPr>
            <p:cNvPr id="61" name="Freeform 5">
              <a:extLst>
                <a:ext uri="{FF2B5EF4-FFF2-40B4-BE49-F238E27FC236}">
                  <a16:creationId xmlns:a16="http://schemas.microsoft.com/office/drawing/2014/main" id="{C2A5CB78-6497-4151-83B6-568BD27EC57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971281" y="1075612"/>
              <a:ext cx="550492" cy="485306"/>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grpSp>
      <p:sp>
        <p:nvSpPr>
          <p:cNvPr id="63" name="Freeform: Shape 62">
            <a:extLst>
              <a:ext uri="{FF2B5EF4-FFF2-40B4-BE49-F238E27FC236}">
                <a16:creationId xmlns:a16="http://schemas.microsoft.com/office/drawing/2014/main" id="{91AFB7FD-C0D0-4D48-B008-DEA973A726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90946" y="426510"/>
            <a:ext cx="1366757" cy="1232062"/>
          </a:xfrm>
          <a:custGeom>
            <a:avLst/>
            <a:gdLst>
              <a:gd name="connsiteX0" fmla="*/ 389939 w 1366757"/>
              <a:gd name="connsiteY0" fmla="*/ 0 h 1232062"/>
              <a:gd name="connsiteX1" fmla="*/ 978131 w 1366757"/>
              <a:gd name="connsiteY1" fmla="*/ 0 h 1232062"/>
              <a:gd name="connsiteX2" fmla="*/ 1062158 w 1366757"/>
              <a:gd name="connsiteY2" fmla="*/ 48072 h 1232062"/>
              <a:gd name="connsiteX3" fmla="*/ 1356254 w 1366757"/>
              <a:gd name="connsiteY3" fmla="*/ 566179 h 1232062"/>
              <a:gd name="connsiteX4" fmla="*/ 1356254 w 1366757"/>
              <a:gd name="connsiteY4" fmla="*/ 665884 h 1232062"/>
              <a:gd name="connsiteX5" fmla="*/ 1062158 w 1366757"/>
              <a:gd name="connsiteY5" fmla="*/ 1183990 h 1232062"/>
              <a:gd name="connsiteX6" fmla="*/ 978131 w 1366757"/>
              <a:gd name="connsiteY6" fmla="*/ 1232062 h 1232062"/>
              <a:gd name="connsiteX7" fmla="*/ 389939 w 1366757"/>
              <a:gd name="connsiteY7" fmla="*/ 1232062 h 1232062"/>
              <a:gd name="connsiteX8" fmla="*/ 305913 w 1366757"/>
              <a:gd name="connsiteY8" fmla="*/ 1183990 h 1232062"/>
              <a:gd name="connsiteX9" fmla="*/ 11817 w 1366757"/>
              <a:gd name="connsiteY9" fmla="*/ 665884 h 1232062"/>
              <a:gd name="connsiteX10" fmla="*/ 11817 w 1366757"/>
              <a:gd name="connsiteY10" fmla="*/ 566179 h 1232062"/>
              <a:gd name="connsiteX11" fmla="*/ 305913 w 1366757"/>
              <a:gd name="connsiteY11" fmla="*/ 48072 h 1232062"/>
              <a:gd name="connsiteX12" fmla="*/ 389939 w 1366757"/>
              <a:gd name="connsiteY12" fmla="*/ 0 h 1232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66757" h="1232062">
                <a:moveTo>
                  <a:pt x="389939" y="0"/>
                </a:moveTo>
                <a:cubicBezTo>
                  <a:pt x="978131" y="0"/>
                  <a:pt x="978131" y="0"/>
                  <a:pt x="978131" y="0"/>
                </a:cubicBezTo>
                <a:cubicBezTo>
                  <a:pt x="1007891" y="0"/>
                  <a:pt x="1046404" y="21366"/>
                  <a:pt x="1062158" y="48072"/>
                </a:cubicBezTo>
                <a:cubicBezTo>
                  <a:pt x="1356254" y="566179"/>
                  <a:pt x="1356254" y="566179"/>
                  <a:pt x="1356254" y="566179"/>
                </a:cubicBezTo>
                <a:cubicBezTo>
                  <a:pt x="1370259" y="594666"/>
                  <a:pt x="1370259" y="637396"/>
                  <a:pt x="1356254" y="665884"/>
                </a:cubicBezTo>
                <a:cubicBezTo>
                  <a:pt x="1062158" y="1183990"/>
                  <a:pt x="1062158" y="1183990"/>
                  <a:pt x="1062158" y="1183990"/>
                </a:cubicBezTo>
                <a:cubicBezTo>
                  <a:pt x="1046404" y="1210698"/>
                  <a:pt x="1007891" y="1232062"/>
                  <a:pt x="978131" y="1232062"/>
                </a:cubicBezTo>
                <a:lnTo>
                  <a:pt x="389939" y="1232062"/>
                </a:lnTo>
                <a:cubicBezTo>
                  <a:pt x="358429" y="1232062"/>
                  <a:pt x="319917" y="1210698"/>
                  <a:pt x="305913" y="1183990"/>
                </a:cubicBezTo>
                <a:cubicBezTo>
                  <a:pt x="11817" y="665884"/>
                  <a:pt x="11817" y="665884"/>
                  <a:pt x="11817" y="665884"/>
                </a:cubicBezTo>
                <a:cubicBezTo>
                  <a:pt x="-3939" y="637396"/>
                  <a:pt x="-3939" y="594666"/>
                  <a:pt x="11817" y="566179"/>
                </a:cubicBezTo>
                <a:cubicBezTo>
                  <a:pt x="305913" y="48072"/>
                  <a:pt x="305913" y="48072"/>
                  <a:pt x="305913" y="48072"/>
                </a:cubicBezTo>
                <a:cubicBezTo>
                  <a:pt x="319917" y="21366"/>
                  <a:pt x="358429" y="0"/>
                  <a:pt x="389939" y="0"/>
                </a:cubicBezTo>
                <a:close/>
              </a:path>
            </a:pathLst>
          </a:custGeom>
          <a:solidFill>
            <a:schemeClr val="bg1"/>
          </a:solidFill>
          <a:ln w="50800" cmpd="sng">
            <a:solidFill>
              <a:schemeClr val="tx1"/>
            </a:solidFill>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pic>
        <p:nvPicPr>
          <p:cNvPr id="8" name="Picture 8" descr="A picture containing drawing&#10;&#10;Description generated with very high confidence">
            <a:extLst>
              <a:ext uri="{FF2B5EF4-FFF2-40B4-BE49-F238E27FC236}">
                <a16:creationId xmlns:a16="http://schemas.microsoft.com/office/drawing/2014/main" id="{CACB2ACF-D5E6-402A-978F-495ABCB0CB56}"/>
              </a:ext>
            </a:extLst>
          </p:cNvPr>
          <p:cNvPicPr>
            <a:picLocks noChangeAspect="1"/>
          </p:cNvPicPr>
          <p:nvPr/>
        </p:nvPicPr>
        <p:blipFill>
          <a:blip r:embed="rId2"/>
          <a:stretch>
            <a:fillRect/>
          </a:stretch>
        </p:blipFill>
        <p:spPr>
          <a:xfrm>
            <a:off x="8759922" y="622356"/>
            <a:ext cx="428802" cy="854627"/>
          </a:xfrm>
          <a:prstGeom prst="rect">
            <a:avLst/>
          </a:prstGeom>
        </p:spPr>
      </p:pic>
      <p:sp useBgFill="1">
        <p:nvSpPr>
          <p:cNvPr id="65" name="Freeform: Shape 64">
            <a:extLst>
              <a:ext uri="{FF2B5EF4-FFF2-40B4-BE49-F238E27FC236}">
                <a16:creationId xmlns:a16="http://schemas.microsoft.com/office/drawing/2014/main" id="{C06D11DA-88D8-46C1-A244-41C5A8A9EE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30791" y="1799112"/>
            <a:ext cx="4808198" cy="4261906"/>
          </a:xfrm>
          <a:custGeom>
            <a:avLst/>
            <a:gdLst>
              <a:gd name="connsiteX0" fmla="*/ 853538 w 2991693"/>
              <a:gd name="connsiteY0" fmla="*/ 0 h 2651787"/>
              <a:gd name="connsiteX1" fmla="*/ 2141030 w 2991693"/>
              <a:gd name="connsiteY1" fmla="*/ 0 h 2651787"/>
              <a:gd name="connsiteX2" fmla="*/ 2324957 w 2991693"/>
              <a:gd name="connsiteY2" fmla="*/ 103466 h 2651787"/>
              <a:gd name="connsiteX3" fmla="*/ 2968702 w 2991693"/>
              <a:gd name="connsiteY3" fmla="*/ 1218596 h 2651787"/>
              <a:gd name="connsiteX4" fmla="*/ 2968702 w 2991693"/>
              <a:gd name="connsiteY4" fmla="*/ 1433192 h 2651787"/>
              <a:gd name="connsiteX5" fmla="*/ 2324957 w 2991693"/>
              <a:gd name="connsiteY5" fmla="*/ 2548321 h 2651787"/>
              <a:gd name="connsiteX6" fmla="*/ 2141030 w 2991693"/>
              <a:gd name="connsiteY6" fmla="*/ 2651787 h 2651787"/>
              <a:gd name="connsiteX7" fmla="*/ 853538 w 2991693"/>
              <a:gd name="connsiteY7" fmla="*/ 2651787 h 2651787"/>
              <a:gd name="connsiteX8" fmla="*/ 669612 w 2991693"/>
              <a:gd name="connsiteY8" fmla="*/ 2548321 h 2651787"/>
              <a:gd name="connsiteX9" fmla="*/ 25866 w 2991693"/>
              <a:gd name="connsiteY9" fmla="*/ 1433192 h 2651787"/>
              <a:gd name="connsiteX10" fmla="*/ 25866 w 2991693"/>
              <a:gd name="connsiteY10" fmla="*/ 1218596 h 2651787"/>
              <a:gd name="connsiteX11" fmla="*/ 669612 w 2991693"/>
              <a:gd name="connsiteY11" fmla="*/ 103466 h 2651787"/>
              <a:gd name="connsiteX12" fmla="*/ 853538 w 2991693"/>
              <a:gd name="connsiteY12" fmla="*/ 0 h 265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91693" h="2651787">
                <a:moveTo>
                  <a:pt x="853538" y="0"/>
                </a:moveTo>
                <a:cubicBezTo>
                  <a:pt x="2141030" y="0"/>
                  <a:pt x="2141030" y="0"/>
                  <a:pt x="2141030" y="0"/>
                </a:cubicBezTo>
                <a:cubicBezTo>
                  <a:pt x="2206170" y="0"/>
                  <a:pt x="2290471" y="45985"/>
                  <a:pt x="2324957" y="103466"/>
                </a:cubicBezTo>
                <a:cubicBezTo>
                  <a:pt x="2968702" y="1218596"/>
                  <a:pt x="2968702" y="1218596"/>
                  <a:pt x="2968702" y="1218596"/>
                </a:cubicBezTo>
                <a:cubicBezTo>
                  <a:pt x="2999357" y="1279909"/>
                  <a:pt x="2999357" y="1371878"/>
                  <a:pt x="2968702" y="1433192"/>
                </a:cubicBezTo>
                <a:cubicBezTo>
                  <a:pt x="2324957" y="2548321"/>
                  <a:pt x="2324957" y="2548321"/>
                  <a:pt x="2324957" y="2548321"/>
                </a:cubicBezTo>
                <a:cubicBezTo>
                  <a:pt x="2290471" y="2605803"/>
                  <a:pt x="2206170" y="2651787"/>
                  <a:pt x="2141030" y="2651787"/>
                </a:cubicBezTo>
                <a:lnTo>
                  <a:pt x="853538" y="2651787"/>
                </a:lnTo>
                <a:cubicBezTo>
                  <a:pt x="784566" y="2651787"/>
                  <a:pt x="700266" y="2605803"/>
                  <a:pt x="669612" y="2548321"/>
                </a:cubicBezTo>
                <a:cubicBezTo>
                  <a:pt x="25866" y="1433192"/>
                  <a:pt x="25866" y="1433192"/>
                  <a:pt x="25866" y="1433192"/>
                </a:cubicBezTo>
                <a:cubicBezTo>
                  <a:pt x="-8621" y="1371878"/>
                  <a:pt x="-8621" y="1279909"/>
                  <a:pt x="25866" y="1218596"/>
                </a:cubicBezTo>
                <a:cubicBezTo>
                  <a:pt x="669612" y="103466"/>
                  <a:pt x="669612" y="103466"/>
                  <a:pt x="669612" y="103466"/>
                </a:cubicBezTo>
                <a:cubicBezTo>
                  <a:pt x="700266" y="45985"/>
                  <a:pt x="784566" y="0"/>
                  <a:pt x="853538" y="0"/>
                </a:cubicBezTo>
                <a:close/>
              </a:path>
            </a:pathLst>
          </a:custGeom>
          <a:ln w="50800" cmpd="sng">
            <a:solidFill>
              <a:schemeClr val="tx1"/>
            </a:solid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pic>
        <p:nvPicPr>
          <p:cNvPr id="4" name="Picture 4" descr="A picture containing drawing&#10;&#10;Description generated with very high confidence">
            <a:extLst>
              <a:ext uri="{FF2B5EF4-FFF2-40B4-BE49-F238E27FC236}">
                <a16:creationId xmlns:a16="http://schemas.microsoft.com/office/drawing/2014/main" id="{F4F4CE02-9F89-4863-BBA7-650BA3191A48}"/>
              </a:ext>
            </a:extLst>
          </p:cNvPr>
          <p:cNvPicPr>
            <a:picLocks noChangeAspect="1"/>
          </p:cNvPicPr>
          <p:nvPr/>
        </p:nvPicPr>
        <p:blipFill>
          <a:blip r:embed="rId3"/>
          <a:stretch>
            <a:fillRect/>
          </a:stretch>
        </p:blipFill>
        <p:spPr>
          <a:xfrm>
            <a:off x="7962044" y="3445138"/>
            <a:ext cx="2745693" cy="969572"/>
          </a:xfrm>
          <a:prstGeom prst="rect">
            <a:avLst/>
          </a:prstGeom>
        </p:spPr>
      </p:pic>
      <p:sp>
        <p:nvSpPr>
          <p:cNvPr id="67" name="Freeform: Shape 66">
            <a:extLst>
              <a:ext uri="{FF2B5EF4-FFF2-40B4-BE49-F238E27FC236}">
                <a16:creationId xmlns:a16="http://schemas.microsoft.com/office/drawing/2014/main" id="{9ED24E9E-3415-42C3-B58A-42D618995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32560" y="1208098"/>
            <a:ext cx="2426310" cy="2187196"/>
          </a:xfrm>
          <a:custGeom>
            <a:avLst/>
            <a:gdLst>
              <a:gd name="connsiteX0" fmla="*/ 638327 w 2237370"/>
              <a:gd name="connsiteY0" fmla="*/ 0 h 2016876"/>
              <a:gd name="connsiteX1" fmla="*/ 1601193 w 2237370"/>
              <a:gd name="connsiteY1" fmla="*/ 0 h 2016876"/>
              <a:gd name="connsiteX2" fmla="*/ 1738744 w 2237370"/>
              <a:gd name="connsiteY2" fmla="*/ 78694 h 2016876"/>
              <a:gd name="connsiteX3" fmla="*/ 2220176 w 2237370"/>
              <a:gd name="connsiteY3" fmla="*/ 926830 h 2016876"/>
              <a:gd name="connsiteX4" fmla="*/ 2220176 w 2237370"/>
              <a:gd name="connsiteY4" fmla="*/ 1090047 h 2016876"/>
              <a:gd name="connsiteX5" fmla="*/ 1738744 w 2237370"/>
              <a:gd name="connsiteY5" fmla="*/ 1938183 h 2016876"/>
              <a:gd name="connsiteX6" fmla="*/ 1601193 w 2237370"/>
              <a:gd name="connsiteY6" fmla="*/ 2016876 h 2016876"/>
              <a:gd name="connsiteX7" fmla="*/ 638327 w 2237370"/>
              <a:gd name="connsiteY7" fmla="*/ 2016876 h 2016876"/>
              <a:gd name="connsiteX8" fmla="*/ 500776 w 2237370"/>
              <a:gd name="connsiteY8" fmla="*/ 1938183 h 2016876"/>
              <a:gd name="connsiteX9" fmla="*/ 19344 w 2237370"/>
              <a:gd name="connsiteY9" fmla="*/ 1090047 h 2016876"/>
              <a:gd name="connsiteX10" fmla="*/ 19344 w 2237370"/>
              <a:gd name="connsiteY10" fmla="*/ 926830 h 2016876"/>
              <a:gd name="connsiteX11" fmla="*/ 500776 w 2237370"/>
              <a:gd name="connsiteY11" fmla="*/ 78694 h 2016876"/>
              <a:gd name="connsiteX12" fmla="*/ 638327 w 2237370"/>
              <a:gd name="connsiteY12" fmla="*/ 0 h 201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37370" h="2016876">
                <a:moveTo>
                  <a:pt x="638327" y="0"/>
                </a:moveTo>
                <a:cubicBezTo>
                  <a:pt x="1601193" y="0"/>
                  <a:pt x="1601193" y="0"/>
                  <a:pt x="1601193" y="0"/>
                </a:cubicBezTo>
                <a:cubicBezTo>
                  <a:pt x="1649909" y="0"/>
                  <a:pt x="1712954" y="34975"/>
                  <a:pt x="1738744" y="78694"/>
                </a:cubicBezTo>
                <a:cubicBezTo>
                  <a:pt x="2220176" y="926830"/>
                  <a:pt x="2220176" y="926830"/>
                  <a:pt x="2220176" y="926830"/>
                </a:cubicBezTo>
                <a:cubicBezTo>
                  <a:pt x="2243102" y="973464"/>
                  <a:pt x="2243102" y="1043413"/>
                  <a:pt x="2220176" y="1090047"/>
                </a:cubicBezTo>
                <a:cubicBezTo>
                  <a:pt x="1738744" y="1938183"/>
                  <a:pt x="1738744" y="1938183"/>
                  <a:pt x="1738744" y="1938183"/>
                </a:cubicBezTo>
                <a:cubicBezTo>
                  <a:pt x="1712954" y="1981902"/>
                  <a:pt x="1649909" y="2016876"/>
                  <a:pt x="1601193" y="2016876"/>
                </a:cubicBezTo>
                <a:lnTo>
                  <a:pt x="638327" y="2016876"/>
                </a:lnTo>
                <a:cubicBezTo>
                  <a:pt x="586746" y="2016876"/>
                  <a:pt x="523702" y="1981902"/>
                  <a:pt x="500776" y="1938183"/>
                </a:cubicBezTo>
                <a:cubicBezTo>
                  <a:pt x="19344" y="1090047"/>
                  <a:pt x="19344" y="1090047"/>
                  <a:pt x="19344" y="1090047"/>
                </a:cubicBezTo>
                <a:cubicBezTo>
                  <a:pt x="-6448" y="1043413"/>
                  <a:pt x="-6448" y="973464"/>
                  <a:pt x="19344" y="926830"/>
                </a:cubicBezTo>
                <a:cubicBezTo>
                  <a:pt x="500776" y="78694"/>
                  <a:pt x="500776" y="78694"/>
                  <a:pt x="500776" y="78694"/>
                </a:cubicBezTo>
                <a:cubicBezTo>
                  <a:pt x="523702" y="34975"/>
                  <a:pt x="586746" y="0"/>
                  <a:pt x="638327" y="0"/>
                </a:cubicBezTo>
                <a:close/>
              </a:path>
            </a:pathLst>
          </a:custGeom>
          <a:solidFill>
            <a:schemeClr val="bg1"/>
          </a:solidFill>
          <a:ln w="50800" cmpd="sng">
            <a:solidFill>
              <a:schemeClr val="tx1"/>
            </a:solidFill>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pic>
        <p:nvPicPr>
          <p:cNvPr id="6" name="Picture 6" descr="A drawing of a face&#10;&#10;Description generated with high confidence">
            <a:extLst>
              <a:ext uri="{FF2B5EF4-FFF2-40B4-BE49-F238E27FC236}">
                <a16:creationId xmlns:a16="http://schemas.microsoft.com/office/drawing/2014/main" id="{FDEBD803-923D-45E6-8F78-AA990ACEB8DB}"/>
              </a:ext>
            </a:extLst>
          </p:cNvPr>
          <p:cNvPicPr>
            <a:picLocks noChangeAspect="1"/>
          </p:cNvPicPr>
          <p:nvPr/>
        </p:nvPicPr>
        <p:blipFill>
          <a:blip r:embed="rId4"/>
          <a:stretch>
            <a:fillRect/>
          </a:stretch>
        </p:blipFill>
        <p:spPr>
          <a:xfrm>
            <a:off x="6997797" y="1637142"/>
            <a:ext cx="1095835" cy="1329108"/>
          </a:xfrm>
          <a:prstGeom prst="rect">
            <a:avLst/>
          </a:prstGeom>
        </p:spPr>
      </p:pic>
      <p:sp>
        <p:nvSpPr>
          <p:cNvPr id="69" name="Freeform: Shape 68">
            <a:extLst>
              <a:ext uri="{FF2B5EF4-FFF2-40B4-BE49-F238E27FC236}">
                <a16:creationId xmlns:a16="http://schemas.microsoft.com/office/drawing/2014/main" id="{15882B67-4A02-4BCD-AD70-1D2B5F5EFB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82185" y="4925651"/>
            <a:ext cx="1839293" cy="1658029"/>
          </a:xfrm>
          <a:custGeom>
            <a:avLst/>
            <a:gdLst>
              <a:gd name="connsiteX0" fmla="*/ 485386 w 1701304"/>
              <a:gd name="connsiteY0" fmla="*/ 0 h 1533639"/>
              <a:gd name="connsiteX1" fmla="*/ 1217552 w 1701304"/>
              <a:gd name="connsiteY1" fmla="*/ 0 h 1533639"/>
              <a:gd name="connsiteX2" fmla="*/ 1322147 w 1701304"/>
              <a:gd name="connsiteY2" fmla="*/ 59839 h 1533639"/>
              <a:gd name="connsiteX3" fmla="*/ 1688230 w 1701304"/>
              <a:gd name="connsiteY3" fmla="*/ 704765 h 1533639"/>
              <a:gd name="connsiteX4" fmla="*/ 1688230 w 1701304"/>
              <a:gd name="connsiteY4" fmla="*/ 828876 h 1533639"/>
              <a:gd name="connsiteX5" fmla="*/ 1322147 w 1701304"/>
              <a:gd name="connsiteY5" fmla="*/ 1473800 h 1533639"/>
              <a:gd name="connsiteX6" fmla="*/ 1217552 w 1701304"/>
              <a:gd name="connsiteY6" fmla="*/ 1533639 h 1533639"/>
              <a:gd name="connsiteX7" fmla="*/ 485386 w 1701304"/>
              <a:gd name="connsiteY7" fmla="*/ 1533639 h 1533639"/>
              <a:gd name="connsiteX8" fmla="*/ 380793 w 1701304"/>
              <a:gd name="connsiteY8" fmla="*/ 1473800 h 1533639"/>
              <a:gd name="connsiteX9" fmla="*/ 14709 w 1701304"/>
              <a:gd name="connsiteY9" fmla="*/ 828876 h 1533639"/>
              <a:gd name="connsiteX10" fmla="*/ 14709 w 1701304"/>
              <a:gd name="connsiteY10" fmla="*/ 704765 h 1533639"/>
              <a:gd name="connsiteX11" fmla="*/ 380793 w 1701304"/>
              <a:gd name="connsiteY11" fmla="*/ 59839 h 1533639"/>
              <a:gd name="connsiteX12" fmla="*/ 485386 w 1701304"/>
              <a:gd name="connsiteY12" fmla="*/ 0 h 1533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01304" h="1533639">
                <a:moveTo>
                  <a:pt x="485386" y="0"/>
                </a:moveTo>
                <a:cubicBezTo>
                  <a:pt x="1217552" y="0"/>
                  <a:pt x="1217552" y="0"/>
                  <a:pt x="1217552" y="0"/>
                </a:cubicBezTo>
                <a:cubicBezTo>
                  <a:pt x="1254597" y="0"/>
                  <a:pt x="1302536" y="26596"/>
                  <a:pt x="1322147" y="59839"/>
                </a:cubicBezTo>
                <a:cubicBezTo>
                  <a:pt x="1688230" y="704765"/>
                  <a:pt x="1688230" y="704765"/>
                  <a:pt x="1688230" y="704765"/>
                </a:cubicBezTo>
                <a:cubicBezTo>
                  <a:pt x="1705663" y="740225"/>
                  <a:pt x="1705663" y="793415"/>
                  <a:pt x="1688230" y="828876"/>
                </a:cubicBezTo>
                <a:cubicBezTo>
                  <a:pt x="1322147" y="1473800"/>
                  <a:pt x="1322147" y="1473800"/>
                  <a:pt x="1322147" y="1473800"/>
                </a:cubicBezTo>
                <a:cubicBezTo>
                  <a:pt x="1302536" y="1507046"/>
                  <a:pt x="1254597" y="1533639"/>
                  <a:pt x="1217552" y="1533639"/>
                </a:cubicBezTo>
                <a:lnTo>
                  <a:pt x="485386" y="1533639"/>
                </a:lnTo>
                <a:cubicBezTo>
                  <a:pt x="446164" y="1533639"/>
                  <a:pt x="398225" y="1507046"/>
                  <a:pt x="380793" y="1473800"/>
                </a:cubicBezTo>
                <a:cubicBezTo>
                  <a:pt x="14709" y="828876"/>
                  <a:pt x="14709" y="828876"/>
                  <a:pt x="14709" y="828876"/>
                </a:cubicBezTo>
                <a:cubicBezTo>
                  <a:pt x="-4903" y="793415"/>
                  <a:pt x="-4903" y="740225"/>
                  <a:pt x="14709" y="704765"/>
                </a:cubicBezTo>
                <a:cubicBezTo>
                  <a:pt x="380793" y="59839"/>
                  <a:pt x="380793" y="59839"/>
                  <a:pt x="380793" y="59839"/>
                </a:cubicBezTo>
                <a:cubicBezTo>
                  <a:pt x="398225" y="26596"/>
                  <a:pt x="446164" y="0"/>
                  <a:pt x="485386" y="0"/>
                </a:cubicBezTo>
                <a:close/>
              </a:path>
            </a:pathLst>
          </a:custGeom>
          <a:solidFill>
            <a:schemeClr val="bg1"/>
          </a:solidFill>
          <a:ln w="50800" cmpd="sng">
            <a:solidFill>
              <a:schemeClr val="tx1"/>
            </a:solidFill>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2" name="Title 1"/>
          <p:cNvSpPr>
            <a:spLocks noGrp="1"/>
          </p:cNvSpPr>
          <p:nvPr>
            <p:ph type="ctrTitle"/>
          </p:nvPr>
        </p:nvSpPr>
        <p:spPr>
          <a:xfrm>
            <a:off x="899661" y="2751112"/>
            <a:ext cx="4905560" cy="1084217"/>
          </a:xfrm>
        </p:spPr>
        <p:txBody>
          <a:bodyPr vert="horz" lIns="91440" tIns="45720" rIns="91440" bIns="45720" rtlCol="0" anchor="t">
            <a:normAutofit/>
          </a:bodyPr>
          <a:lstStyle/>
          <a:p>
            <a:r>
              <a:rPr lang="en-US" sz="6100" kern="1200" dirty="0">
                <a:latin typeface="+mj-lt"/>
                <a:ea typeface="+mj-ea"/>
                <a:cs typeface="+mj-cs"/>
              </a:rPr>
              <a:t>THANK YOU!</a:t>
            </a:r>
          </a:p>
        </p:txBody>
      </p:sp>
      <p:pic>
        <p:nvPicPr>
          <p:cNvPr id="10" name="Picture 10" descr="A picture containing drawing&#10;&#10;Description generated with very high confidence">
            <a:extLst>
              <a:ext uri="{FF2B5EF4-FFF2-40B4-BE49-F238E27FC236}">
                <a16:creationId xmlns:a16="http://schemas.microsoft.com/office/drawing/2014/main" id="{E1832DC1-855D-4313-93A1-584FB2C73C7C}"/>
              </a:ext>
            </a:extLst>
          </p:cNvPr>
          <p:cNvPicPr>
            <a:picLocks noChangeAspect="1"/>
          </p:cNvPicPr>
          <p:nvPr/>
        </p:nvPicPr>
        <p:blipFill>
          <a:blip r:embed="rId5"/>
          <a:stretch>
            <a:fillRect/>
          </a:stretch>
        </p:blipFill>
        <p:spPr>
          <a:xfrm>
            <a:off x="6523900" y="5254388"/>
            <a:ext cx="555863" cy="1000554"/>
          </a:xfrm>
          <a:prstGeom prst="rect">
            <a:avLst/>
          </a:prstGeom>
        </p:spPr>
      </p:pic>
    </p:spTree>
    <p:extLst>
      <p:ext uri="{BB962C8B-B14F-4D97-AF65-F5344CB8AC3E}">
        <p14:creationId xmlns:p14="http://schemas.microsoft.com/office/powerpoint/2010/main" val="29358592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7" name="Rectangle 43">
            <a:extLst>
              <a:ext uri="{FF2B5EF4-FFF2-40B4-BE49-F238E27FC236}">
                <a16:creationId xmlns:a16="http://schemas.microsoft.com/office/drawing/2014/main" id="{2659FDB4-FCBE-4A89-B46D-43D4FA544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313"/>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id="{519B3F29-E870-45AC-8F28-1CF7F4236D4D}"/>
              </a:ext>
            </a:extLst>
          </p:cNvPr>
          <p:cNvSpPr>
            <a:spLocks noGrp="1"/>
          </p:cNvSpPr>
          <p:nvPr>
            <p:ph type="title"/>
          </p:nvPr>
        </p:nvSpPr>
        <p:spPr>
          <a:xfrm>
            <a:off x="479394" y="1070800"/>
            <a:ext cx="3939688" cy="5583126"/>
          </a:xfrm>
        </p:spPr>
        <p:txBody>
          <a:bodyPr>
            <a:normAutofit/>
          </a:bodyPr>
          <a:lstStyle/>
          <a:p>
            <a:pPr algn="r"/>
            <a:r>
              <a:rPr lang="en-US" sz="8000">
                <a:latin typeface="Century Gothic"/>
                <a:cs typeface="Calibri Light"/>
              </a:rPr>
              <a:t>What does SRS Do?</a:t>
            </a:r>
            <a:endParaRPr lang="en-US" sz="8000">
              <a:latin typeface="Century Gothic"/>
            </a:endParaRPr>
          </a:p>
        </p:txBody>
      </p:sp>
      <p:cxnSp>
        <p:nvCxnSpPr>
          <p:cNvPr id="46" name="Straight Connector 45">
            <a:extLst>
              <a:ext uri="{FF2B5EF4-FFF2-40B4-BE49-F238E27FC236}">
                <a16:creationId xmlns:a16="http://schemas.microsoft.com/office/drawing/2014/main" id="{C8F51B3F-8331-4E4A-AE96-D47B1006EE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8053" y="1132114"/>
            <a:ext cx="0" cy="5717573"/>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graphicFrame>
        <p:nvGraphicFramePr>
          <p:cNvPr id="15" name="Content Placeholder 2">
            <a:extLst>
              <a:ext uri="{FF2B5EF4-FFF2-40B4-BE49-F238E27FC236}">
                <a16:creationId xmlns:a16="http://schemas.microsoft.com/office/drawing/2014/main" id="{28E52EFB-59A0-61AE-43DB-022470D9FBDA}"/>
              </a:ext>
            </a:extLst>
          </p:cNvPr>
          <p:cNvGraphicFramePr>
            <a:graphicFrameLocks noGrp="1"/>
          </p:cNvGraphicFramePr>
          <p:nvPr>
            <p:ph idx="1"/>
            <p:extLst>
              <p:ext uri="{D42A27DB-BD31-4B8C-83A1-F6EECF244321}">
                <p14:modId xmlns:p14="http://schemas.microsoft.com/office/powerpoint/2010/main" val="1757813310"/>
              </p:ext>
            </p:extLst>
          </p:nvPr>
        </p:nvGraphicFramePr>
        <p:xfrm>
          <a:off x="5108535" y="1070800"/>
          <a:ext cx="6245265" cy="55893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282201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D898B8EB-E53C-4E72-9817-B4BFCAD736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7" name="Freeform: Shape 16">
            <a:extLst>
              <a:ext uri="{FF2B5EF4-FFF2-40B4-BE49-F238E27FC236}">
                <a16:creationId xmlns:a16="http://schemas.microsoft.com/office/drawing/2014/main" id="{4E130362-2F35-4AB7-9EA5-DBC0F771A5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rgbClr val="EFEFEF"/>
            </a:solidFill>
          </a:ln>
          <a:effectLst>
            <a:outerShdw blurRad="889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9" name="Freeform: Shape 18">
            <a:extLst>
              <a:ext uri="{FF2B5EF4-FFF2-40B4-BE49-F238E27FC236}">
                <a16:creationId xmlns:a16="http://schemas.microsoft.com/office/drawing/2014/main" id="{56BE988C-7A5B-41EC-A46C-AEA93D8D32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22E4761-C7CF-439A-8A43-556BAF598EA9}"/>
              </a:ext>
            </a:extLst>
          </p:cNvPr>
          <p:cNvSpPr>
            <a:spLocks noGrp="1"/>
          </p:cNvSpPr>
          <p:nvPr>
            <p:ph type="title"/>
          </p:nvPr>
        </p:nvSpPr>
        <p:spPr>
          <a:xfrm>
            <a:off x="532997" y="1225354"/>
            <a:ext cx="3318870" cy="3315419"/>
          </a:xfrm>
        </p:spPr>
        <p:txBody>
          <a:bodyPr vert="horz" lIns="91440" tIns="45720" rIns="91440" bIns="45720" rtlCol="0" anchor="b">
            <a:normAutofit fontScale="90000"/>
          </a:bodyPr>
          <a:lstStyle/>
          <a:p>
            <a:r>
              <a:rPr lang="en-US" sz="2800" dirty="0">
                <a:latin typeface="Century Gothic"/>
              </a:rPr>
              <a:t>SRS Works on unlocking </a:t>
            </a:r>
            <a:br>
              <a:rPr lang="en-US" sz="2800" dirty="0">
                <a:latin typeface="Century Gothic"/>
              </a:rPr>
            </a:br>
            <a:r>
              <a:rPr lang="en-US" sz="2800" dirty="0">
                <a:latin typeface="Century Gothic"/>
              </a:rPr>
              <a:t>4 Main Keys </a:t>
            </a:r>
            <a:br>
              <a:rPr lang="en-US" sz="2800" dirty="0">
                <a:latin typeface="Century Gothic"/>
              </a:rPr>
            </a:br>
            <a:br>
              <a:rPr lang="en-US" sz="2800" dirty="0">
                <a:latin typeface="Century Gothic"/>
              </a:rPr>
            </a:br>
            <a:r>
              <a:rPr lang="en-US" sz="2800" dirty="0">
                <a:latin typeface="Century Gothic"/>
              </a:rPr>
              <a:t>These are opened systemically from simple to complex</a:t>
            </a:r>
          </a:p>
        </p:txBody>
      </p:sp>
      <p:sp>
        <p:nvSpPr>
          <p:cNvPr id="21" name="Rectangle 20">
            <a:extLst>
              <a:ext uri="{FF2B5EF4-FFF2-40B4-BE49-F238E27FC236}">
                <a16:creationId xmlns:a16="http://schemas.microsoft.com/office/drawing/2014/main" id="{E3CB1EC0-40A9-4D5E-B7E2-6E3423CE28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Picture 10" descr="A screenshot of a cell phone&#10;&#10;Description generated with very high confidence">
            <a:extLst>
              <a:ext uri="{FF2B5EF4-FFF2-40B4-BE49-F238E27FC236}">
                <a16:creationId xmlns:a16="http://schemas.microsoft.com/office/drawing/2014/main" id="{944497FE-99F9-4EA5-8AB5-3FEBF30BDB45}"/>
              </a:ext>
            </a:extLst>
          </p:cNvPr>
          <p:cNvPicPr>
            <a:picLocks noChangeAspect="1"/>
          </p:cNvPicPr>
          <p:nvPr/>
        </p:nvPicPr>
        <p:blipFill>
          <a:blip r:embed="rId2"/>
          <a:stretch>
            <a:fillRect/>
          </a:stretch>
        </p:blipFill>
        <p:spPr>
          <a:xfrm>
            <a:off x="8859893" y="3343003"/>
            <a:ext cx="3223079" cy="3202010"/>
          </a:xfrm>
          <a:prstGeom prst="rect">
            <a:avLst/>
          </a:prstGeom>
        </p:spPr>
      </p:pic>
      <p:pic>
        <p:nvPicPr>
          <p:cNvPr id="8" name="Picture 8" descr="A screenshot of a cell phone&#10;&#10;Description generated with very high confidence">
            <a:extLst>
              <a:ext uri="{FF2B5EF4-FFF2-40B4-BE49-F238E27FC236}">
                <a16:creationId xmlns:a16="http://schemas.microsoft.com/office/drawing/2014/main" id="{CEF44BCF-FECC-419B-B508-664ACCEFCF55}"/>
              </a:ext>
            </a:extLst>
          </p:cNvPr>
          <p:cNvPicPr>
            <a:picLocks noChangeAspect="1"/>
          </p:cNvPicPr>
          <p:nvPr/>
        </p:nvPicPr>
        <p:blipFill>
          <a:blip r:embed="rId3"/>
          <a:stretch>
            <a:fillRect/>
          </a:stretch>
        </p:blipFill>
        <p:spPr>
          <a:xfrm>
            <a:off x="5409483" y="3184852"/>
            <a:ext cx="3343998" cy="3288274"/>
          </a:xfrm>
          <a:prstGeom prst="rect">
            <a:avLst/>
          </a:prstGeom>
        </p:spPr>
      </p:pic>
      <p:sp>
        <p:nvSpPr>
          <p:cNvPr id="23" name="Rectangle 22">
            <a:extLst>
              <a:ext uri="{FF2B5EF4-FFF2-40B4-BE49-F238E27FC236}">
                <a16:creationId xmlns:a16="http://schemas.microsoft.com/office/drawing/2014/main" id="{DCBE52EF-2889-423F-947C-0E44A760D6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6" descr="A screenshot of a cell phone&#10;&#10;Description generated with very high confidence">
            <a:extLst>
              <a:ext uri="{FF2B5EF4-FFF2-40B4-BE49-F238E27FC236}">
                <a16:creationId xmlns:a16="http://schemas.microsoft.com/office/drawing/2014/main" id="{5E2A9814-C57B-45C4-B97F-78880ACA3520}"/>
              </a:ext>
            </a:extLst>
          </p:cNvPr>
          <p:cNvPicPr>
            <a:picLocks noChangeAspect="1"/>
          </p:cNvPicPr>
          <p:nvPr/>
        </p:nvPicPr>
        <p:blipFill>
          <a:blip r:embed="rId4"/>
          <a:stretch>
            <a:fillRect/>
          </a:stretch>
        </p:blipFill>
        <p:spPr>
          <a:xfrm>
            <a:off x="8849017" y="124399"/>
            <a:ext cx="3287962" cy="3072614"/>
          </a:xfrm>
          <a:prstGeom prst="rect">
            <a:avLst/>
          </a:prstGeom>
        </p:spPr>
      </p:pic>
      <p:pic>
        <p:nvPicPr>
          <p:cNvPr id="4" name="Picture 4" descr="A screenshot of a cell phone&#10;&#10;Description generated with very high confidence">
            <a:extLst>
              <a:ext uri="{FF2B5EF4-FFF2-40B4-BE49-F238E27FC236}">
                <a16:creationId xmlns:a16="http://schemas.microsoft.com/office/drawing/2014/main" id="{8F6D5171-9472-480F-8E32-BCB7FBACC96C}"/>
              </a:ext>
            </a:extLst>
          </p:cNvPr>
          <p:cNvPicPr>
            <a:picLocks noGrp="1" noChangeAspect="1"/>
          </p:cNvPicPr>
          <p:nvPr>
            <p:ph idx="1"/>
          </p:nvPr>
        </p:nvPicPr>
        <p:blipFill>
          <a:blip r:embed="rId5"/>
          <a:stretch>
            <a:fillRect/>
          </a:stretch>
        </p:blipFill>
        <p:spPr>
          <a:xfrm>
            <a:off x="5332101" y="186273"/>
            <a:ext cx="3529421" cy="3000727"/>
          </a:xfrm>
          <a:prstGeom prst="rect">
            <a:avLst/>
          </a:prstGeom>
        </p:spPr>
      </p:pic>
    </p:spTree>
    <p:extLst>
      <p:ext uri="{BB962C8B-B14F-4D97-AF65-F5344CB8AC3E}">
        <p14:creationId xmlns:p14="http://schemas.microsoft.com/office/powerpoint/2010/main" val="20493369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36">
            <a:extLst>
              <a:ext uri="{FF2B5EF4-FFF2-40B4-BE49-F238E27FC236}">
                <a16:creationId xmlns:a16="http://schemas.microsoft.com/office/drawing/2014/main" id="{2659FDB4-FCBE-4A89-B46D-43D4FA544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313"/>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id="{46EF993B-1259-46B0-B2C2-43BFEE01FB9E}"/>
              </a:ext>
            </a:extLst>
          </p:cNvPr>
          <p:cNvSpPr>
            <a:spLocks noGrp="1"/>
          </p:cNvSpPr>
          <p:nvPr>
            <p:ph type="title"/>
          </p:nvPr>
        </p:nvSpPr>
        <p:spPr>
          <a:xfrm>
            <a:off x="479394" y="1070800"/>
            <a:ext cx="3939688" cy="5583126"/>
          </a:xfrm>
        </p:spPr>
        <p:txBody>
          <a:bodyPr>
            <a:normAutofit/>
          </a:bodyPr>
          <a:lstStyle/>
          <a:p>
            <a:pPr algn="r"/>
            <a:r>
              <a:rPr lang="en-US" sz="6200">
                <a:cs typeface="Calibri Light"/>
              </a:rPr>
              <a:t>SRS Foundation </a:t>
            </a:r>
            <a:br>
              <a:rPr lang="en-US" sz="6200">
                <a:cs typeface="Calibri Light"/>
              </a:rPr>
            </a:br>
            <a:r>
              <a:rPr lang="en-US" sz="6200">
                <a:cs typeface="Calibri Light"/>
              </a:rPr>
              <a:t>(P1 and non-readers)</a:t>
            </a:r>
            <a:endParaRPr lang="en-US" sz="6200"/>
          </a:p>
        </p:txBody>
      </p:sp>
      <p:cxnSp>
        <p:nvCxnSpPr>
          <p:cNvPr id="39" name="Straight Connector 38">
            <a:extLst>
              <a:ext uri="{FF2B5EF4-FFF2-40B4-BE49-F238E27FC236}">
                <a16:creationId xmlns:a16="http://schemas.microsoft.com/office/drawing/2014/main" id="{C8F51B3F-8331-4E4A-AE96-D47B1006EE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8053" y="1132114"/>
            <a:ext cx="0" cy="5717573"/>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9D223290-A9F8-4167-BD2E-188BA3A70A0C}"/>
              </a:ext>
            </a:extLst>
          </p:cNvPr>
          <p:cNvGraphicFramePr>
            <a:graphicFrameLocks noGrp="1"/>
          </p:cNvGraphicFramePr>
          <p:nvPr>
            <p:ph idx="1"/>
            <p:extLst>
              <p:ext uri="{D42A27DB-BD31-4B8C-83A1-F6EECF244321}">
                <p14:modId xmlns:p14="http://schemas.microsoft.com/office/powerpoint/2010/main" val="3463165970"/>
              </p:ext>
            </p:extLst>
          </p:nvPr>
        </p:nvGraphicFramePr>
        <p:xfrm>
          <a:off x="5108535" y="1070800"/>
          <a:ext cx="6245265" cy="55893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30283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0" name="Rectangle 45">
            <a:extLst>
              <a:ext uri="{FF2B5EF4-FFF2-40B4-BE49-F238E27FC236}">
                <a16:creationId xmlns:a16="http://schemas.microsoft.com/office/drawing/2014/main" id="{B7BD7FCF-A254-4A97-A15C-319B676226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47">
            <a:extLst>
              <a:ext uri="{FF2B5EF4-FFF2-40B4-BE49-F238E27FC236}">
                <a16:creationId xmlns:a16="http://schemas.microsoft.com/office/drawing/2014/main" id="{52FFAF72-6204-4676-9C6F-9A4CC4D918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5962785" cy="6858000"/>
          </a:xfrm>
          <a:custGeom>
            <a:avLst/>
            <a:gdLst>
              <a:gd name="connsiteX0" fmla="*/ 1044839 w 5962785"/>
              <a:gd name="connsiteY0" fmla="*/ 0 h 6858000"/>
              <a:gd name="connsiteX1" fmla="*/ 5962785 w 5962785"/>
              <a:gd name="connsiteY1" fmla="*/ 0 h 6858000"/>
              <a:gd name="connsiteX2" fmla="*/ 5962785 w 5962785"/>
              <a:gd name="connsiteY2" fmla="*/ 6858000 h 6858000"/>
              <a:gd name="connsiteX3" fmla="*/ 1469886 w 5962785"/>
              <a:gd name="connsiteY3" fmla="*/ 6858000 h 6858000"/>
              <a:gd name="connsiteX4" fmla="*/ 1416006 w 5962785"/>
              <a:gd name="connsiteY4" fmla="*/ 6823984 h 6858000"/>
              <a:gd name="connsiteX5" fmla="*/ 1232473 w 5962785"/>
              <a:gd name="connsiteY5" fmla="*/ 6733873 h 6858000"/>
              <a:gd name="connsiteX6" fmla="*/ 1075471 w 5962785"/>
              <a:gd name="connsiteY6" fmla="*/ 6503186 h 6858000"/>
              <a:gd name="connsiteX7" fmla="*/ 1020229 w 5962785"/>
              <a:gd name="connsiteY7" fmla="*/ 6438306 h 6858000"/>
              <a:gd name="connsiteX8" fmla="*/ 883579 w 5962785"/>
              <a:gd name="connsiteY8" fmla="*/ 6351798 h 6858000"/>
              <a:gd name="connsiteX9" fmla="*/ 645167 w 5962785"/>
              <a:gd name="connsiteY9" fmla="*/ 6167969 h 6858000"/>
              <a:gd name="connsiteX10" fmla="*/ 732391 w 5962785"/>
              <a:gd name="connsiteY10" fmla="*/ 6124716 h 6858000"/>
              <a:gd name="connsiteX11" fmla="*/ 985339 w 5962785"/>
              <a:gd name="connsiteY11" fmla="*/ 6236455 h 6858000"/>
              <a:gd name="connsiteX12" fmla="*/ 1168509 w 5962785"/>
              <a:gd name="connsiteY12" fmla="*/ 6265291 h 6858000"/>
              <a:gd name="connsiteX13" fmla="*/ 909746 w 5962785"/>
              <a:gd name="connsiteY13" fmla="*/ 6070649 h 6858000"/>
              <a:gd name="connsiteX14" fmla="*/ 659704 w 5962785"/>
              <a:gd name="connsiteY14" fmla="*/ 5818335 h 6858000"/>
              <a:gd name="connsiteX15" fmla="*/ 851597 w 5962785"/>
              <a:gd name="connsiteY15" fmla="*/ 5865193 h 6858000"/>
              <a:gd name="connsiteX16" fmla="*/ 860319 w 5962785"/>
              <a:gd name="connsiteY16" fmla="*/ 5832753 h 6858000"/>
              <a:gd name="connsiteX17" fmla="*/ 691686 w 5962785"/>
              <a:gd name="connsiteY17" fmla="*/ 5533581 h 6858000"/>
              <a:gd name="connsiteX18" fmla="*/ 610278 w 5962785"/>
              <a:gd name="connsiteY18" fmla="*/ 5411029 h 6858000"/>
              <a:gd name="connsiteX19" fmla="*/ 238123 w 5962785"/>
              <a:gd name="connsiteY19" fmla="*/ 5046976 h 6858000"/>
              <a:gd name="connsiteX20" fmla="*/ 592833 w 5962785"/>
              <a:gd name="connsiteY20" fmla="*/ 5209177 h 6858000"/>
              <a:gd name="connsiteX21" fmla="*/ 226494 w 5962785"/>
              <a:gd name="connsiteY21" fmla="*/ 4855939 h 6858000"/>
              <a:gd name="connsiteX22" fmla="*/ 49139 w 5962785"/>
              <a:gd name="connsiteY22" fmla="*/ 4726177 h 6858000"/>
              <a:gd name="connsiteX23" fmla="*/ 5527 w 5962785"/>
              <a:gd name="connsiteY23" fmla="*/ 4650483 h 6858000"/>
              <a:gd name="connsiteX24" fmla="*/ 84029 w 5962785"/>
              <a:gd name="connsiteY24" fmla="*/ 4632460 h 6858000"/>
              <a:gd name="connsiteX25" fmla="*/ 325347 w 5962785"/>
              <a:gd name="connsiteY25" fmla="*/ 4661296 h 6858000"/>
              <a:gd name="connsiteX26" fmla="*/ 25879 w 5962785"/>
              <a:gd name="connsiteY26" fmla="*/ 4423401 h 6858000"/>
              <a:gd name="connsiteX27" fmla="*/ 249753 w 5962785"/>
              <a:gd name="connsiteY27" fmla="*/ 4459446 h 6858000"/>
              <a:gd name="connsiteX28" fmla="*/ 313718 w 5962785"/>
              <a:gd name="connsiteY28" fmla="*/ 4365729 h 6858000"/>
              <a:gd name="connsiteX29" fmla="*/ 418386 w 5962785"/>
              <a:gd name="connsiteY29" fmla="*/ 4214341 h 6858000"/>
              <a:gd name="connsiteX30" fmla="*/ 491072 w 5962785"/>
              <a:gd name="connsiteY30" fmla="*/ 4131438 h 6858000"/>
              <a:gd name="connsiteX31" fmla="*/ 520147 w 5962785"/>
              <a:gd name="connsiteY31" fmla="*/ 3864706 h 6858000"/>
              <a:gd name="connsiteX32" fmla="*/ 459090 w 5962785"/>
              <a:gd name="connsiteY32" fmla="*/ 3572743 h 6858000"/>
              <a:gd name="connsiteX33" fmla="*/ 290458 w 5962785"/>
              <a:gd name="connsiteY33" fmla="*/ 3424959 h 6858000"/>
              <a:gd name="connsiteX34" fmla="*/ 339884 w 5962785"/>
              <a:gd name="connsiteY34" fmla="*/ 3259153 h 6858000"/>
              <a:gd name="connsiteX35" fmla="*/ 697501 w 5962785"/>
              <a:gd name="connsiteY35" fmla="*/ 3360078 h 6858000"/>
              <a:gd name="connsiteX36" fmla="*/ 165437 w 5962785"/>
              <a:gd name="connsiteY36" fmla="*/ 2967190 h 6858000"/>
              <a:gd name="connsiteX37" fmla="*/ 255568 w 5962785"/>
              <a:gd name="connsiteY37" fmla="*/ 2949167 h 6858000"/>
              <a:gd name="connsiteX38" fmla="*/ 578296 w 5962785"/>
              <a:gd name="connsiteY38" fmla="*/ 2725691 h 6858000"/>
              <a:gd name="connsiteX39" fmla="*/ 595740 w 5962785"/>
              <a:gd name="connsiteY39" fmla="*/ 2714876 h 6858000"/>
              <a:gd name="connsiteX40" fmla="*/ 650982 w 5962785"/>
              <a:gd name="connsiteY40" fmla="*/ 2574301 h 6858000"/>
              <a:gd name="connsiteX41" fmla="*/ 825429 w 5962785"/>
              <a:gd name="connsiteY41" fmla="*/ 2552674 h 6858000"/>
              <a:gd name="connsiteX42" fmla="*/ 970802 w 5962785"/>
              <a:gd name="connsiteY42" fmla="*/ 2585115 h 6858000"/>
              <a:gd name="connsiteX43" fmla="*/ 1127805 w 5962785"/>
              <a:gd name="connsiteY43" fmla="*/ 2545465 h 6858000"/>
              <a:gd name="connsiteX44" fmla="*/ 1267362 w 5962785"/>
              <a:gd name="connsiteY44" fmla="*/ 2563488 h 6858000"/>
              <a:gd name="connsiteX45" fmla="*/ 1386568 w 5962785"/>
              <a:gd name="connsiteY45" fmla="*/ 2538257 h 6858000"/>
              <a:gd name="connsiteX46" fmla="*/ 1270270 w 5962785"/>
              <a:gd name="connsiteY46" fmla="*/ 2419309 h 6858000"/>
              <a:gd name="connsiteX47" fmla="*/ 1107453 w 5962785"/>
              <a:gd name="connsiteY47" fmla="*/ 2419309 h 6858000"/>
              <a:gd name="connsiteX48" fmla="*/ 991154 w 5962785"/>
              <a:gd name="connsiteY48" fmla="*/ 2343615 h 6858000"/>
              <a:gd name="connsiteX49" fmla="*/ 880671 w 5962785"/>
              <a:gd name="connsiteY49" fmla="*/ 2206645 h 6858000"/>
              <a:gd name="connsiteX50" fmla="*/ 491072 w 5962785"/>
              <a:gd name="connsiteY50" fmla="*/ 1986771 h 6858000"/>
              <a:gd name="connsiteX51" fmla="*/ 421293 w 5962785"/>
              <a:gd name="connsiteY51" fmla="*/ 1903868 h 6858000"/>
              <a:gd name="connsiteX52" fmla="*/ 1531941 w 5962785"/>
              <a:gd name="connsiteY52" fmla="*/ 2224667 h 6858000"/>
              <a:gd name="connsiteX53" fmla="*/ 1188861 w 5962785"/>
              <a:gd name="connsiteY53" fmla="*/ 2091301 h 6858000"/>
              <a:gd name="connsiteX54" fmla="*/ 1421458 w 5962785"/>
              <a:gd name="connsiteY54" fmla="*/ 2116532 h 6858000"/>
              <a:gd name="connsiteX55" fmla="*/ 1549386 w 5962785"/>
              <a:gd name="connsiteY55" fmla="*/ 2026420 h 6858000"/>
              <a:gd name="connsiteX56" fmla="*/ 1549386 w 5962785"/>
              <a:gd name="connsiteY56" fmla="*/ 1997584 h 6858000"/>
              <a:gd name="connsiteX57" fmla="*/ 1453440 w 5962785"/>
              <a:gd name="connsiteY57" fmla="*/ 1914682 h 6858000"/>
              <a:gd name="connsiteX58" fmla="*/ 1398198 w 5962785"/>
              <a:gd name="connsiteY58" fmla="*/ 1860614 h 6858000"/>
              <a:gd name="connsiteX59" fmla="*/ 1247011 w 5962785"/>
              <a:gd name="connsiteY59" fmla="*/ 1665972 h 6858000"/>
              <a:gd name="connsiteX60" fmla="*/ 1354586 w 5962785"/>
              <a:gd name="connsiteY60" fmla="*/ 1644345 h 6858000"/>
              <a:gd name="connsiteX61" fmla="*/ 1395290 w 5962785"/>
              <a:gd name="connsiteY61" fmla="*/ 1604696 h 6858000"/>
              <a:gd name="connsiteX62" fmla="*/ 1366216 w 5962785"/>
              <a:gd name="connsiteY62" fmla="*/ 1547025 h 6858000"/>
              <a:gd name="connsiteX63" fmla="*/ 1031858 w 5962785"/>
              <a:gd name="connsiteY63" fmla="*/ 1370405 h 6858000"/>
              <a:gd name="connsiteX64" fmla="*/ 1005692 w 5962785"/>
              <a:gd name="connsiteY64" fmla="*/ 1233435 h 6858000"/>
              <a:gd name="connsiteX65" fmla="*/ 1069655 w 5962785"/>
              <a:gd name="connsiteY65" fmla="*/ 1211808 h 6858000"/>
              <a:gd name="connsiteX66" fmla="*/ 1142342 w 5962785"/>
              <a:gd name="connsiteY66" fmla="*/ 1222621 h 6858000"/>
              <a:gd name="connsiteX67" fmla="*/ 1084193 w 5962785"/>
              <a:gd name="connsiteY67" fmla="*/ 1114487 h 6858000"/>
              <a:gd name="connsiteX68" fmla="*/ 848689 w 5962785"/>
              <a:gd name="connsiteY68" fmla="*/ 1006353 h 6858000"/>
              <a:gd name="connsiteX69" fmla="*/ 805077 w 5962785"/>
              <a:gd name="connsiteY69" fmla="*/ 948681 h 6858000"/>
              <a:gd name="connsiteX70" fmla="*/ 863226 w 5962785"/>
              <a:gd name="connsiteY70" fmla="*/ 919844 h 6858000"/>
              <a:gd name="connsiteX71" fmla="*/ 906838 w 5962785"/>
              <a:gd name="connsiteY71" fmla="*/ 909031 h 6858000"/>
              <a:gd name="connsiteX72" fmla="*/ 5527 w 5962785"/>
              <a:gd name="connsiteY72" fmla="*/ 458471 h 6858000"/>
              <a:gd name="connsiteX73" fmla="*/ 209049 w 5962785"/>
              <a:gd name="connsiteY73" fmla="*/ 454867 h 6858000"/>
              <a:gd name="connsiteX74" fmla="*/ 409664 w 5962785"/>
              <a:gd name="connsiteY74" fmla="*/ 526956 h 6858000"/>
              <a:gd name="connsiteX75" fmla="*/ 621908 w 5962785"/>
              <a:gd name="connsiteY75" fmla="*/ 516143 h 6858000"/>
              <a:gd name="connsiteX76" fmla="*/ 822522 w 5962785"/>
              <a:gd name="connsiteY76" fmla="*/ 552188 h 6858000"/>
              <a:gd name="connsiteX77" fmla="*/ 996969 w 5962785"/>
              <a:gd name="connsiteY77" fmla="*/ 552188 h 6858000"/>
              <a:gd name="connsiteX78" fmla="*/ 834151 w 5962785"/>
              <a:gd name="connsiteY78" fmla="*/ 498120 h 6858000"/>
              <a:gd name="connsiteX79" fmla="*/ 773095 w 5962785"/>
              <a:gd name="connsiteY79" fmla="*/ 408008 h 6858000"/>
              <a:gd name="connsiteX80" fmla="*/ 793447 w 5962785"/>
              <a:gd name="connsiteY80" fmla="*/ 325106 h 6858000"/>
              <a:gd name="connsiteX81" fmla="*/ 860319 w 5962785"/>
              <a:gd name="connsiteY81" fmla="*/ 350336 h 6858000"/>
              <a:gd name="connsiteX82" fmla="*/ 938820 w 5962785"/>
              <a:gd name="connsiteY82" fmla="*/ 444054 h 6858000"/>
              <a:gd name="connsiteX83" fmla="*/ 956265 w 5962785"/>
              <a:gd name="connsiteY83" fmla="*/ 386381 h 6858000"/>
              <a:gd name="connsiteX84" fmla="*/ 1002784 w 5962785"/>
              <a:gd name="connsiteY84" fmla="*/ 343127 h 6858000"/>
              <a:gd name="connsiteX85" fmla="*/ 1270270 w 5962785"/>
              <a:gd name="connsiteY85" fmla="*/ 364755 h 6858000"/>
              <a:gd name="connsiteX86" fmla="*/ 1092915 w 5962785"/>
              <a:gd name="connsiteY86" fmla="*/ 180926 h 6858000"/>
              <a:gd name="connsiteX87" fmla="*/ 979525 w 5962785"/>
              <a:gd name="connsiteY87" fmla="*/ 152090 h 6858000"/>
              <a:gd name="connsiteX88" fmla="*/ 953358 w 5962785"/>
              <a:gd name="connsiteY88" fmla="*/ 76396 h 6858000"/>
              <a:gd name="connsiteX89" fmla="*/ 1005692 w 5962785"/>
              <a:gd name="connsiteY89" fmla="*/ 58373 h 6858000"/>
              <a:gd name="connsiteX90" fmla="*/ 1267362 w 5962785"/>
              <a:gd name="connsiteY90" fmla="*/ 123254 h 6858000"/>
              <a:gd name="connsiteX91" fmla="*/ 1310975 w 5962785"/>
              <a:gd name="connsiteY91" fmla="*/ 98023 h 6858000"/>
              <a:gd name="connsiteX92" fmla="*/ 1159787 w 5962785"/>
              <a:gd name="connsiteY92" fmla="*/ 4350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46EF993B-1259-46B0-B2C2-43BFEE01FB9E}"/>
              </a:ext>
            </a:extLst>
          </p:cNvPr>
          <p:cNvSpPr>
            <a:spLocks noGrp="1"/>
          </p:cNvSpPr>
          <p:nvPr>
            <p:ph type="title"/>
          </p:nvPr>
        </p:nvSpPr>
        <p:spPr>
          <a:xfrm>
            <a:off x="643468" y="643467"/>
            <a:ext cx="4620584" cy="4567137"/>
          </a:xfrm>
        </p:spPr>
        <p:txBody>
          <a:bodyPr vert="horz" lIns="91440" tIns="45720" rIns="91440" bIns="45720" rtlCol="0" anchor="b">
            <a:normAutofit/>
          </a:bodyPr>
          <a:lstStyle/>
          <a:p>
            <a:r>
              <a:rPr lang="en-US" kern="1200" dirty="0">
                <a:solidFill>
                  <a:schemeClr val="tx1"/>
                </a:solidFill>
                <a:latin typeface="+mj-lt"/>
                <a:ea typeface="+mj-ea"/>
                <a:cs typeface="+mj-cs"/>
              </a:rPr>
              <a:t>SRS Foundation </a:t>
            </a:r>
            <a:br>
              <a:rPr lang="en-US" kern="1200" dirty="0">
                <a:solidFill>
                  <a:schemeClr val="tx1"/>
                </a:solidFill>
                <a:latin typeface="+mj-lt"/>
                <a:ea typeface="+mj-ea"/>
                <a:cs typeface="+mj-cs"/>
              </a:rPr>
            </a:br>
            <a:r>
              <a:rPr lang="en-US" kern="1200" dirty="0">
                <a:solidFill>
                  <a:schemeClr val="tx1"/>
                </a:solidFill>
                <a:latin typeface="+mj-lt"/>
                <a:ea typeface="+mj-ea"/>
                <a:cs typeface="+mj-cs"/>
              </a:rPr>
              <a:t>sounds</a:t>
            </a:r>
            <a:br>
              <a:rPr lang="en-US" kern="1200" dirty="0">
                <a:solidFill>
                  <a:schemeClr val="tx1"/>
                </a:solidFill>
                <a:latin typeface="+mj-lt"/>
                <a:ea typeface="+mj-ea"/>
                <a:cs typeface="+mj-cs"/>
              </a:rPr>
            </a:br>
            <a:r>
              <a:rPr lang="en-US" sz="2000" kern="1200" dirty="0">
                <a:solidFill>
                  <a:schemeClr val="tx1"/>
                </a:solidFill>
                <a:latin typeface="+mj-lt"/>
                <a:ea typeface="+mj-ea"/>
                <a:cs typeface="+mj-cs"/>
              </a:rPr>
              <a:t>(there are 13 steps altogether)</a:t>
            </a:r>
          </a:p>
        </p:txBody>
      </p:sp>
      <p:graphicFrame>
        <p:nvGraphicFramePr>
          <p:cNvPr id="7" name="Table 7">
            <a:extLst>
              <a:ext uri="{FF2B5EF4-FFF2-40B4-BE49-F238E27FC236}">
                <a16:creationId xmlns:a16="http://schemas.microsoft.com/office/drawing/2014/main" id="{FA49C2FB-D3D9-3C24-09CD-9659F64FBA31}"/>
              </a:ext>
            </a:extLst>
          </p:cNvPr>
          <p:cNvGraphicFramePr>
            <a:graphicFrameLocks noGrp="1"/>
          </p:cNvGraphicFramePr>
          <p:nvPr>
            <p:extLst>
              <p:ext uri="{D42A27DB-BD31-4B8C-83A1-F6EECF244321}">
                <p14:modId xmlns:p14="http://schemas.microsoft.com/office/powerpoint/2010/main" val="2207540018"/>
              </p:ext>
            </p:extLst>
          </p:nvPr>
        </p:nvGraphicFramePr>
        <p:xfrm>
          <a:off x="6429272" y="303999"/>
          <a:ext cx="4942281" cy="6250002"/>
        </p:xfrm>
        <a:graphic>
          <a:graphicData uri="http://schemas.openxmlformats.org/drawingml/2006/table">
            <a:tbl>
              <a:tblPr firstRow="1" bandRow="1">
                <a:solidFill>
                  <a:schemeClr val="bg1">
                    <a:lumMod val="95000"/>
                  </a:schemeClr>
                </a:solidFill>
                <a:tableStyleId>{5C22544A-7EE6-4342-B048-85BDC9FD1C3A}</a:tableStyleId>
              </a:tblPr>
              <a:tblGrid>
                <a:gridCol w="725895">
                  <a:extLst>
                    <a:ext uri="{9D8B030D-6E8A-4147-A177-3AD203B41FA5}">
                      <a16:colId xmlns:a16="http://schemas.microsoft.com/office/drawing/2014/main" val="3724620092"/>
                    </a:ext>
                  </a:extLst>
                </a:gridCol>
                <a:gridCol w="1958559">
                  <a:extLst>
                    <a:ext uri="{9D8B030D-6E8A-4147-A177-3AD203B41FA5}">
                      <a16:colId xmlns:a16="http://schemas.microsoft.com/office/drawing/2014/main" val="408914390"/>
                    </a:ext>
                  </a:extLst>
                </a:gridCol>
                <a:gridCol w="2257827">
                  <a:extLst>
                    <a:ext uri="{9D8B030D-6E8A-4147-A177-3AD203B41FA5}">
                      <a16:colId xmlns:a16="http://schemas.microsoft.com/office/drawing/2014/main" val="2603943740"/>
                    </a:ext>
                  </a:extLst>
                </a:gridCol>
              </a:tblGrid>
              <a:tr h="392770">
                <a:tc>
                  <a:txBody>
                    <a:bodyPr/>
                    <a:lstStyle/>
                    <a:p>
                      <a:r>
                        <a:rPr lang="en-GB" sz="1600" b="0" cap="none" spc="0">
                          <a:solidFill>
                            <a:schemeClr val="bg1"/>
                          </a:solidFill>
                        </a:rPr>
                        <a:t>Step </a:t>
                      </a:r>
                    </a:p>
                  </a:txBody>
                  <a:tcPr marL="74840" marR="74840" marT="85134" marB="37420" anchor="ctr">
                    <a:lnL w="12700" cmpd="sng">
                      <a:noFill/>
                    </a:lnL>
                    <a:lnR w="12700" cmpd="sng">
                      <a:noFill/>
                    </a:lnR>
                    <a:lnT w="19050" cap="flat" cmpd="sng" algn="ctr">
                      <a:noFill/>
                      <a:prstDash val="solid"/>
                    </a:lnT>
                    <a:lnB w="38100" cmpd="sng">
                      <a:noFill/>
                    </a:lnB>
                    <a:solidFill>
                      <a:schemeClr val="accent2"/>
                    </a:solidFill>
                  </a:tcPr>
                </a:tc>
                <a:tc>
                  <a:txBody>
                    <a:bodyPr/>
                    <a:lstStyle/>
                    <a:p>
                      <a:r>
                        <a:rPr lang="en-GB" sz="1600" b="0" cap="none" spc="0">
                          <a:solidFill>
                            <a:schemeClr val="bg1"/>
                          </a:solidFill>
                        </a:rPr>
                        <a:t>Sounds and Letters</a:t>
                      </a:r>
                    </a:p>
                  </a:txBody>
                  <a:tcPr marL="74840" marR="74840" marT="85134" marB="37420" anchor="ctr">
                    <a:lnL w="12700" cmpd="sng">
                      <a:noFill/>
                    </a:lnL>
                    <a:lnR w="12700" cmpd="sng">
                      <a:noFill/>
                    </a:lnR>
                    <a:lnT w="19050" cap="flat" cmpd="sng" algn="ctr">
                      <a:noFill/>
                      <a:prstDash val="solid"/>
                    </a:lnT>
                    <a:lnB w="38100" cmpd="sng">
                      <a:noFill/>
                    </a:lnB>
                    <a:solidFill>
                      <a:schemeClr val="accent2"/>
                    </a:solidFill>
                  </a:tcPr>
                </a:tc>
                <a:tc>
                  <a:txBody>
                    <a:bodyPr/>
                    <a:lstStyle/>
                    <a:p>
                      <a:r>
                        <a:rPr lang="en-GB" sz="1600" b="0" cap="none" spc="0">
                          <a:solidFill>
                            <a:schemeClr val="bg1"/>
                          </a:solidFill>
                          <a:latin typeface="Comic Sans MS" panose="030F0702030302020204" pitchFamily="66" charset="0"/>
                        </a:rPr>
                        <a:t>Example words</a:t>
                      </a:r>
                    </a:p>
                  </a:txBody>
                  <a:tcPr marL="74840" marR="74840" marT="85134" marB="37420" anchor="ctr">
                    <a:lnL w="12700" cmpd="sng">
                      <a:noFill/>
                    </a:lnL>
                    <a:lnR w="12700" cmpd="sng">
                      <a:noFill/>
                    </a:lnR>
                    <a:lnT w="19050" cap="flat" cmpd="sng" algn="ctr">
                      <a:noFill/>
                      <a:prstDash val="solid"/>
                    </a:lnT>
                    <a:lnB w="38100" cmpd="sng">
                      <a:noFill/>
                    </a:lnB>
                    <a:solidFill>
                      <a:schemeClr val="accent2"/>
                    </a:solidFill>
                  </a:tcPr>
                </a:tc>
                <a:extLst>
                  <a:ext uri="{0D108BD9-81ED-4DB2-BD59-A6C34878D82A}">
                    <a16:rowId xmlns:a16="http://schemas.microsoft.com/office/drawing/2014/main" val="1549651572"/>
                  </a:ext>
                </a:extLst>
              </a:tr>
              <a:tr h="330651">
                <a:tc>
                  <a:txBody>
                    <a:bodyPr/>
                    <a:lstStyle/>
                    <a:p>
                      <a:r>
                        <a:rPr lang="en-GB" sz="1600" cap="none" spc="0">
                          <a:solidFill>
                            <a:schemeClr val="tx1"/>
                          </a:solidFill>
                        </a:rPr>
                        <a:t>1</a:t>
                      </a:r>
                    </a:p>
                  </a:txBody>
                  <a:tcPr marL="74840" marR="74840" marT="85134" marB="37420">
                    <a:lnL w="12700" cmpd="sng">
                      <a:noFill/>
                      <a:prstDash val="solid"/>
                    </a:lnL>
                    <a:lnR w="12700" cmpd="sng">
                      <a:noFill/>
                      <a:prstDash val="solid"/>
                    </a:lnR>
                    <a:lnT w="38100" cmpd="sng">
                      <a:noFill/>
                    </a:lnT>
                    <a:lnB w="9525" cap="flat" cmpd="sng" algn="ctr">
                      <a:solidFill>
                        <a:schemeClr val="tx1">
                          <a:lumMod val="50000"/>
                          <a:lumOff val="50000"/>
                        </a:schemeClr>
                      </a:solidFill>
                      <a:prstDash val="solid"/>
                    </a:lnB>
                    <a:solidFill>
                      <a:schemeClr val="bg1">
                        <a:lumMod val="95000"/>
                      </a:schemeClr>
                    </a:solidFill>
                  </a:tcPr>
                </a:tc>
                <a:tc>
                  <a:txBody>
                    <a:bodyPr/>
                    <a:lstStyle/>
                    <a:p>
                      <a:r>
                        <a:rPr lang="en-GB" sz="1600" cap="none" spc="0" baseline="0">
                          <a:solidFill>
                            <a:schemeClr val="tx1"/>
                          </a:solidFill>
                          <a:latin typeface="Comic Sans MS" panose="030F0702030302020204" pitchFamily="66" charset="0"/>
                        </a:rPr>
                        <a:t>a o m n p t </a:t>
                      </a:r>
                    </a:p>
                  </a:txBody>
                  <a:tcPr marL="74840" marR="74840" marT="85134" marB="37420">
                    <a:lnL w="12700" cmpd="sng">
                      <a:noFill/>
                      <a:prstDash val="solid"/>
                    </a:lnL>
                    <a:lnR w="12700" cmpd="sng">
                      <a:noFill/>
                      <a:prstDash val="solid"/>
                    </a:lnR>
                    <a:lnT w="38100" cmpd="sng">
                      <a:noFill/>
                    </a:lnT>
                    <a:lnB w="9525" cap="flat" cmpd="sng" algn="ctr">
                      <a:solidFill>
                        <a:schemeClr val="tx1">
                          <a:lumMod val="50000"/>
                          <a:lumOff val="50000"/>
                        </a:schemeClr>
                      </a:solidFill>
                      <a:prstDash val="solid"/>
                    </a:lnB>
                    <a:solidFill>
                      <a:schemeClr val="bg1">
                        <a:lumMod val="95000"/>
                      </a:schemeClr>
                    </a:solidFill>
                  </a:tcPr>
                </a:tc>
                <a:tc>
                  <a:txBody>
                    <a:bodyPr/>
                    <a:lstStyle/>
                    <a:p>
                      <a:r>
                        <a:rPr lang="en-GB" sz="1600" b="0" cap="none" spc="0">
                          <a:solidFill>
                            <a:schemeClr val="tx1"/>
                          </a:solidFill>
                          <a:latin typeface="Comic Sans MS" panose="030F0702030302020204" pitchFamily="66" charset="0"/>
                        </a:rPr>
                        <a:t>top mop mat map tap man </a:t>
                      </a:r>
                    </a:p>
                  </a:txBody>
                  <a:tcPr marL="74840" marR="74840" marT="85134" marB="37420">
                    <a:lnL w="12700" cmpd="sng">
                      <a:noFill/>
                      <a:prstDash val="solid"/>
                    </a:lnL>
                    <a:lnR w="12700" cmpd="sng">
                      <a:noFill/>
                      <a:prstDash val="solid"/>
                    </a:lnR>
                    <a:lnT w="38100" cmpd="sng">
                      <a:noFill/>
                    </a:lnT>
                    <a:lnB w="9525" cap="flat" cmpd="sng" algn="ctr">
                      <a:solidFill>
                        <a:schemeClr val="tx1">
                          <a:lumMod val="50000"/>
                          <a:lumOff val="50000"/>
                        </a:schemeClr>
                      </a:solidFill>
                      <a:prstDash val="solid"/>
                    </a:lnB>
                    <a:solidFill>
                      <a:schemeClr val="bg1">
                        <a:lumMod val="95000"/>
                      </a:schemeClr>
                    </a:solidFill>
                  </a:tcPr>
                </a:tc>
                <a:extLst>
                  <a:ext uri="{0D108BD9-81ED-4DB2-BD59-A6C34878D82A}">
                    <a16:rowId xmlns:a16="http://schemas.microsoft.com/office/drawing/2014/main" val="2200569535"/>
                  </a:ext>
                </a:extLst>
              </a:tr>
              <a:tr h="501477">
                <a:tc>
                  <a:txBody>
                    <a:bodyPr/>
                    <a:lstStyle/>
                    <a:p>
                      <a:r>
                        <a:rPr lang="en-GB" sz="1600" cap="none" spc="0">
                          <a:solidFill>
                            <a:schemeClr val="tx1"/>
                          </a:solidFill>
                        </a:rPr>
                        <a:t>2</a:t>
                      </a:r>
                    </a:p>
                  </a:txBody>
                  <a:tcPr marL="74840" marR="74840" marT="85134" marB="37420">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r>
                        <a:rPr lang="en-GB" sz="1600" cap="none" spc="0" baseline="0">
                          <a:solidFill>
                            <a:schemeClr val="tx1"/>
                          </a:solidFill>
                          <a:latin typeface="Comic Sans MS" panose="030F0702030302020204" pitchFamily="66" charset="0"/>
                        </a:rPr>
                        <a:t>c d i  </a:t>
                      </a:r>
                    </a:p>
                  </a:txBody>
                  <a:tcPr marL="74840" marR="74840" marT="85134" marB="37420">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r>
                        <a:rPr lang="en-GB" sz="1600" b="0" cap="none" spc="0">
                          <a:solidFill>
                            <a:schemeClr val="tx1"/>
                          </a:solidFill>
                          <a:latin typeface="Comic Sans MS" panose="030F0702030302020204" pitchFamily="66" charset="0"/>
                        </a:rPr>
                        <a:t>pin tip dad mad dot cat can cap cot did  camp (CVCC)</a:t>
                      </a:r>
                    </a:p>
                  </a:txBody>
                  <a:tcPr marL="74840" marR="74840" marT="85134" marB="37420">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extLst>
                  <a:ext uri="{0D108BD9-81ED-4DB2-BD59-A6C34878D82A}">
                    <a16:rowId xmlns:a16="http://schemas.microsoft.com/office/drawing/2014/main" val="225442956"/>
                  </a:ext>
                </a:extLst>
              </a:tr>
              <a:tr h="672303">
                <a:tc>
                  <a:txBody>
                    <a:bodyPr/>
                    <a:lstStyle/>
                    <a:p>
                      <a:r>
                        <a:rPr lang="en-GB" sz="1600" cap="none" spc="0">
                          <a:solidFill>
                            <a:schemeClr val="tx1"/>
                          </a:solidFill>
                        </a:rPr>
                        <a:t>3</a:t>
                      </a:r>
                    </a:p>
                  </a:txBody>
                  <a:tcPr marL="74840" marR="74840" marT="85134" marB="37420">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r>
                        <a:rPr lang="en-GB" sz="1600" cap="none" spc="0" baseline="0">
                          <a:solidFill>
                            <a:schemeClr val="tx1"/>
                          </a:solidFill>
                          <a:latin typeface="Comic Sans MS" panose="030F0702030302020204" pitchFamily="66" charset="0"/>
                        </a:rPr>
                        <a:t>g b </a:t>
                      </a:r>
                    </a:p>
                  </a:txBody>
                  <a:tcPr marL="74840" marR="74840" marT="85134" marB="37420">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r>
                        <a:rPr lang="en-GB" sz="1600" cap="none" spc="0">
                          <a:solidFill>
                            <a:schemeClr val="tx1"/>
                          </a:solidFill>
                          <a:latin typeface="Comic Sans MS" panose="030F0702030302020204" pitchFamily="66" charset="0"/>
                        </a:rPr>
                        <a:t>bad bit bat pig </a:t>
                      </a:r>
                    </a:p>
                    <a:p>
                      <a:r>
                        <a:rPr lang="en-GB" sz="1600" cap="none" spc="0">
                          <a:solidFill>
                            <a:schemeClr val="tx1"/>
                          </a:solidFill>
                          <a:latin typeface="Comic Sans MS" panose="030F0702030302020204" pitchFamily="66" charset="0"/>
                        </a:rPr>
                        <a:t>Pam Dan Tom (capital letters in names)</a:t>
                      </a:r>
                    </a:p>
                  </a:txBody>
                  <a:tcPr marL="74840" marR="74840" marT="85134" marB="37420">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extLst>
                  <a:ext uri="{0D108BD9-81ED-4DB2-BD59-A6C34878D82A}">
                    <a16:rowId xmlns:a16="http://schemas.microsoft.com/office/drawing/2014/main" val="1781880749"/>
                  </a:ext>
                </a:extLst>
              </a:tr>
              <a:tr h="501477">
                <a:tc>
                  <a:txBody>
                    <a:bodyPr/>
                    <a:lstStyle/>
                    <a:p>
                      <a:r>
                        <a:rPr lang="en-GB" sz="1600" cap="none" spc="0">
                          <a:solidFill>
                            <a:schemeClr val="tx1"/>
                          </a:solidFill>
                        </a:rPr>
                        <a:t>4</a:t>
                      </a:r>
                    </a:p>
                  </a:txBody>
                  <a:tcPr marL="74840" marR="74840" marT="85134" marB="37420">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r>
                        <a:rPr lang="en-GB" sz="1600" cap="none" spc="0">
                          <a:solidFill>
                            <a:schemeClr val="tx1"/>
                          </a:solidFill>
                          <a:latin typeface="Comic Sans MS" panose="030F0702030302020204" pitchFamily="66" charset="0"/>
                        </a:rPr>
                        <a:t>u s </a:t>
                      </a:r>
                    </a:p>
                  </a:txBody>
                  <a:tcPr marL="74840" marR="74840" marT="85134" marB="37420">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r>
                        <a:rPr lang="en-GB" sz="1600" cap="none" spc="0">
                          <a:solidFill>
                            <a:schemeClr val="tx1"/>
                          </a:solidFill>
                          <a:latin typeface="Comic Sans MS" panose="030F0702030302020204" pitchFamily="66" charset="0"/>
                        </a:rPr>
                        <a:t>sat sad sun sip sit bus bud lost  gust (CVCC)</a:t>
                      </a:r>
                    </a:p>
                  </a:txBody>
                  <a:tcPr marL="74840" marR="74840" marT="85134" marB="37420">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extLst>
                  <a:ext uri="{0D108BD9-81ED-4DB2-BD59-A6C34878D82A}">
                    <a16:rowId xmlns:a16="http://schemas.microsoft.com/office/drawing/2014/main" val="1135502182"/>
                  </a:ext>
                </a:extLst>
              </a:tr>
              <a:tr h="501477">
                <a:tc>
                  <a:txBody>
                    <a:bodyPr/>
                    <a:lstStyle/>
                    <a:p>
                      <a:r>
                        <a:rPr lang="en-GB" sz="1600" cap="none" spc="0">
                          <a:solidFill>
                            <a:schemeClr val="tx1"/>
                          </a:solidFill>
                        </a:rPr>
                        <a:t>5</a:t>
                      </a:r>
                    </a:p>
                  </a:txBody>
                  <a:tcPr marL="74840" marR="74840" marT="85134" marB="37420">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r>
                        <a:rPr lang="en-GB" sz="1600" cap="none" spc="0" dirty="0">
                          <a:solidFill>
                            <a:schemeClr val="tx1"/>
                          </a:solidFill>
                          <a:latin typeface="Comic Sans MS" panose="030F0702030302020204" pitchFamily="66" charset="0"/>
                        </a:rPr>
                        <a:t>e</a:t>
                      </a:r>
                    </a:p>
                  </a:txBody>
                  <a:tcPr marL="74840" marR="74840" marT="85134" marB="37420">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cap="none" spc="0">
                          <a:solidFill>
                            <a:schemeClr val="tx1"/>
                          </a:solidFill>
                          <a:latin typeface="Comic Sans MS" panose="030F0702030302020204" pitchFamily="66" charset="0"/>
                        </a:rPr>
                        <a:t>bed  get  men  pen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cap="none" spc="0">
                          <a:solidFill>
                            <a:schemeClr val="tx1"/>
                          </a:solidFill>
                          <a:latin typeface="Comic Sans MS" panose="030F0702030302020204" pitchFamily="66" charset="0"/>
                        </a:rPr>
                        <a:t>pond tent bend band (CVCC)</a:t>
                      </a:r>
                    </a:p>
                  </a:txBody>
                  <a:tcPr marL="74840" marR="74840" marT="85134" marB="37420">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extLst>
                  <a:ext uri="{0D108BD9-81ED-4DB2-BD59-A6C34878D82A}">
                    <a16:rowId xmlns:a16="http://schemas.microsoft.com/office/drawing/2014/main" val="3490943656"/>
                  </a:ext>
                </a:extLst>
              </a:tr>
              <a:tr h="501477">
                <a:tc>
                  <a:txBody>
                    <a:bodyPr/>
                    <a:lstStyle/>
                    <a:p>
                      <a:r>
                        <a:rPr lang="en-GB" sz="1600" cap="none" spc="0">
                          <a:solidFill>
                            <a:schemeClr val="tx1"/>
                          </a:solidFill>
                        </a:rPr>
                        <a:t>6</a:t>
                      </a:r>
                    </a:p>
                  </a:txBody>
                  <a:tcPr marL="74840" marR="74840" marT="85134" marB="37420">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r>
                        <a:rPr lang="en-GB" sz="1600" cap="none" spc="0" baseline="0">
                          <a:solidFill>
                            <a:schemeClr val="tx1"/>
                          </a:solidFill>
                          <a:latin typeface="Comic Sans MS" panose="030F0702030302020204" pitchFamily="66" charset="0"/>
                        </a:rPr>
                        <a:t>h w</a:t>
                      </a:r>
                    </a:p>
                  </a:txBody>
                  <a:tcPr marL="74840" marR="74840" marT="85134" marB="37420">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r>
                        <a:rPr lang="en-GB" sz="1600" cap="none" spc="0" baseline="0">
                          <a:solidFill>
                            <a:schemeClr val="tx1"/>
                          </a:solidFill>
                          <a:latin typeface="Comic Sans MS" panose="030F0702030302020204" pitchFamily="66" charset="0"/>
                        </a:rPr>
                        <a:t>had hat hot web wet </a:t>
                      </a:r>
                    </a:p>
                    <a:p>
                      <a:endParaRPr lang="en-GB" sz="1600" cap="none" spc="0" baseline="0">
                        <a:solidFill>
                          <a:schemeClr val="tx1"/>
                        </a:solidFill>
                        <a:latin typeface="Comic Sans MS" panose="030F0702030302020204" pitchFamily="66" charset="0"/>
                      </a:endParaRPr>
                    </a:p>
                  </a:txBody>
                  <a:tcPr marL="74840" marR="74840" marT="85134" marB="37420">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extLst>
                  <a:ext uri="{0D108BD9-81ED-4DB2-BD59-A6C34878D82A}">
                    <a16:rowId xmlns:a16="http://schemas.microsoft.com/office/drawing/2014/main" val="4192221629"/>
                  </a:ext>
                </a:extLst>
              </a:tr>
              <a:tr h="672303">
                <a:tc>
                  <a:txBody>
                    <a:bodyPr/>
                    <a:lstStyle/>
                    <a:p>
                      <a:r>
                        <a:rPr lang="en-GB" sz="1600" cap="none" spc="0">
                          <a:solidFill>
                            <a:schemeClr val="tx1"/>
                          </a:solidFill>
                        </a:rPr>
                        <a:t>7</a:t>
                      </a:r>
                    </a:p>
                  </a:txBody>
                  <a:tcPr marL="74840" marR="74840" marT="85134" marB="37420">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r>
                        <a:rPr lang="en-GB" sz="1600" cap="none" spc="0" baseline="0">
                          <a:solidFill>
                            <a:schemeClr val="tx1"/>
                          </a:solidFill>
                          <a:latin typeface="Comic Sans MS" panose="030F0702030302020204" pitchFamily="66" charset="0"/>
                        </a:rPr>
                        <a:t>r j k </a:t>
                      </a:r>
                    </a:p>
                    <a:p>
                      <a:r>
                        <a:rPr lang="en-GB" sz="1600" cap="none" spc="0" baseline="0">
                          <a:solidFill>
                            <a:schemeClr val="tx1"/>
                          </a:solidFill>
                          <a:latin typeface="Comic Sans MS" panose="030F0702030302020204" pitchFamily="66" charset="0"/>
                        </a:rPr>
                        <a:t>sound/k/ has two spellings cat/kit</a:t>
                      </a:r>
                    </a:p>
                  </a:txBody>
                  <a:tcPr marL="74840" marR="74840" marT="85134" marB="37420">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r>
                        <a:rPr lang="en-GB" sz="1600" cap="none" spc="0" baseline="0">
                          <a:solidFill>
                            <a:schemeClr val="tx1"/>
                          </a:solidFill>
                          <a:latin typeface="Comic Sans MS" panose="030F0702030302020204" pitchFamily="66" charset="0"/>
                        </a:rPr>
                        <a:t>run rob rug ran red rag kit kip</a:t>
                      </a:r>
                    </a:p>
                  </a:txBody>
                  <a:tcPr marL="74840" marR="74840" marT="85134" marB="37420">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extLst>
                  <a:ext uri="{0D108BD9-81ED-4DB2-BD59-A6C34878D82A}">
                    <a16:rowId xmlns:a16="http://schemas.microsoft.com/office/drawing/2014/main" val="129949277"/>
                  </a:ext>
                </a:extLst>
              </a:tr>
              <a:tr h="501477">
                <a:tc>
                  <a:txBody>
                    <a:bodyPr/>
                    <a:lstStyle/>
                    <a:p>
                      <a:r>
                        <a:rPr lang="en-GB" sz="1600" cap="none" spc="0">
                          <a:solidFill>
                            <a:schemeClr val="tx1"/>
                          </a:solidFill>
                        </a:rPr>
                        <a:t>7a</a:t>
                      </a:r>
                    </a:p>
                  </a:txBody>
                  <a:tcPr marL="74840" marR="74840" marT="85134" marB="37420">
                    <a:lnL w="12700" cmpd="sng">
                      <a:noFill/>
                      <a:prstDash val="solid"/>
                    </a:lnL>
                    <a:lnR w="12700" cmpd="sng">
                      <a:noFill/>
                      <a:prstDash val="solid"/>
                    </a:lnR>
                    <a:lnT w="9525" cap="flat" cmpd="sng" algn="ctr">
                      <a:solidFill>
                        <a:schemeClr val="tx1">
                          <a:lumMod val="50000"/>
                          <a:lumOff val="50000"/>
                        </a:schemeClr>
                      </a:solidFill>
                      <a:prstDash val="solid"/>
                    </a:lnT>
                    <a:lnB w="12700" cmpd="sng">
                      <a:noFill/>
                      <a:prstDash val="solid"/>
                    </a:lnB>
                    <a:solidFill>
                      <a:schemeClr val="bg1">
                        <a:lumMod val="95000"/>
                      </a:schemeClr>
                    </a:solidFill>
                  </a:tcPr>
                </a:tc>
                <a:tc>
                  <a:txBody>
                    <a:bodyPr/>
                    <a:lstStyle/>
                    <a:p>
                      <a:r>
                        <a:rPr lang="en-GB" sz="1600" cap="none" spc="0" baseline="0" dirty="0">
                          <a:solidFill>
                            <a:schemeClr val="tx1"/>
                          </a:solidFill>
                          <a:latin typeface="Comic Sans MS" panose="030F0702030302020204" pitchFamily="66" charset="0"/>
                        </a:rPr>
                        <a:t>Key 3 – one sound two spelling </a:t>
                      </a:r>
                    </a:p>
                  </a:txBody>
                  <a:tcPr marL="74840" marR="74840" marT="85134" marB="37420">
                    <a:lnL w="12700" cmpd="sng">
                      <a:noFill/>
                      <a:prstDash val="solid"/>
                    </a:lnL>
                    <a:lnR w="12700" cmpd="sng">
                      <a:noFill/>
                      <a:prstDash val="solid"/>
                    </a:lnR>
                    <a:lnT w="9525" cap="flat" cmpd="sng" algn="ctr">
                      <a:solidFill>
                        <a:schemeClr val="tx1">
                          <a:lumMod val="50000"/>
                          <a:lumOff val="50000"/>
                        </a:schemeClr>
                      </a:solidFill>
                      <a:prstDash val="solid"/>
                    </a:lnT>
                    <a:lnB w="12700" cmpd="sng">
                      <a:noFill/>
                      <a:prstDash val="solid"/>
                    </a:lnB>
                    <a:solidFill>
                      <a:schemeClr val="bg1">
                        <a:lumMod val="95000"/>
                      </a:schemeClr>
                    </a:solidFill>
                  </a:tcPr>
                </a:tc>
                <a:tc>
                  <a:txBody>
                    <a:bodyPr/>
                    <a:lstStyle/>
                    <a:p>
                      <a:r>
                        <a:rPr lang="en-GB" sz="1600" cap="none" spc="0" dirty="0">
                          <a:solidFill>
                            <a:schemeClr val="tx1"/>
                          </a:solidFill>
                          <a:latin typeface="Comic Sans MS" panose="030F0702030302020204" pitchFamily="66" charset="0"/>
                        </a:rPr>
                        <a:t>Sort </a:t>
                      </a:r>
                      <a:r>
                        <a:rPr lang="en-GB" sz="1600" u="sng" cap="none" spc="0" dirty="0">
                          <a:solidFill>
                            <a:schemeClr val="tx1"/>
                          </a:solidFill>
                          <a:latin typeface="Comic Sans MS" panose="030F0702030302020204" pitchFamily="66" charset="0"/>
                        </a:rPr>
                        <a:t>c</a:t>
                      </a:r>
                      <a:r>
                        <a:rPr lang="en-GB" sz="1600" cap="none" spc="0" dirty="0">
                          <a:solidFill>
                            <a:schemeClr val="tx1"/>
                          </a:solidFill>
                          <a:latin typeface="Comic Sans MS" panose="030F0702030302020204" pitchFamily="66" charset="0"/>
                        </a:rPr>
                        <a:t> and</a:t>
                      </a:r>
                      <a:r>
                        <a:rPr lang="en-GB" sz="1600" u="sng" cap="none" spc="0" dirty="0">
                          <a:solidFill>
                            <a:schemeClr val="tx1"/>
                          </a:solidFill>
                          <a:latin typeface="Comic Sans MS" panose="030F0702030302020204" pitchFamily="66" charset="0"/>
                        </a:rPr>
                        <a:t> k </a:t>
                      </a:r>
                      <a:r>
                        <a:rPr lang="en-GB" sz="1600" cap="none" spc="0" dirty="0">
                          <a:solidFill>
                            <a:schemeClr val="tx1"/>
                          </a:solidFill>
                          <a:latin typeface="Comic Sans MS" panose="030F0702030302020204" pitchFamily="66" charset="0"/>
                        </a:rPr>
                        <a:t>spellings</a:t>
                      </a:r>
                    </a:p>
                  </a:txBody>
                  <a:tcPr marL="74840" marR="74840" marT="85134" marB="37420">
                    <a:lnL w="12700" cmpd="sng">
                      <a:noFill/>
                      <a:prstDash val="solid"/>
                    </a:lnL>
                    <a:lnR w="12700" cmpd="sng">
                      <a:noFill/>
                      <a:prstDash val="solid"/>
                    </a:lnR>
                    <a:lnT w="9525" cap="flat" cmpd="sng" algn="ctr">
                      <a:solidFill>
                        <a:schemeClr val="tx1">
                          <a:lumMod val="50000"/>
                          <a:lumOff val="50000"/>
                        </a:schemeClr>
                      </a:solidFill>
                      <a:prstDash val="solid"/>
                    </a:lnT>
                    <a:lnB w="12700" cmpd="sng">
                      <a:noFill/>
                      <a:prstDash val="solid"/>
                    </a:lnB>
                    <a:solidFill>
                      <a:schemeClr val="bg1">
                        <a:lumMod val="95000"/>
                      </a:schemeClr>
                    </a:solidFill>
                  </a:tcPr>
                </a:tc>
                <a:extLst>
                  <a:ext uri="{0D108BD9-81ED-4DB2-BD59-A6C34878D82A}">
                    <a16:rowId xmlns:a16="http://schemas.microsoft.com/office/drawing/2014/main" val="45311467"/>
                  </a:ext>
                </a:extLst>
              </a:tr>
            </a:tbl>
          </a:graphicData>
        </a:graphic>
      </p:graphicFrame>
    </p:spTree>
    <p:extLst>
      <p:ext uri="{BB962C8B-B14F-4D97-AF65-F5344CB8AC3E}">
        <p14:creationId xmlns:p14="http://schemas.microsoft.com/office/powerpoint/2010/main" val="33112401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4968A68-21CE-4B87-85FB-81E137BC3369}"/>
              </a:ext>
            </a:extLst>
          </p:cNvPr>
          <p:cNvSpPr>
            <a:spLocks noGrp="1"/>
          </p:cNvSpPr>
          <p:nvPr>
            <p:ph type="title"/>
          </p:nvPr>
        </p:nvSpPr>
        <p:spPr>
          <a:xfrm>
            <a:off x="686834" y="1153572"/>
            <a:ext cx="3200400" cy="4461163"/>
          </a:xfrm>
        </p:spPr>
        <p:txBody>
          <a:bodyPr>
            <a:normAutofit/>
          </a:bodyPr>
          <a:lstStyle/>
          <a:p>
            <a:r>
              <a:rPr lang="en-US" dirty="0">
                <a:solidFill>
                  <a:srgbClr val="FFFFFF"/>
                </a:solidFill>
                <a:cs typeface="Calibri Light"/>
              </a:rPr>
              <a:t>SRS Foundation – Activity 1</a:t>
            </a:r>
            <a:endParaRPr lang="en-US" dirty="0">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2336227F-89AC-4D77-9841-5FDA64AAEAA8}"/>
              </a:ext>
            </a:extLst>
          </p:cNvPr>
          <p:cNvSpPr>
            <a:spLocks noGrp="1"/>
          </p:cNvSpPr>
          <p:nvPr>
            <p:ph idx="1"/>
          </p:nvPr>
        </p:nvSpPr>
        <p:spPr>
          <a:xfrm>
            <a:off x="4447308" y="591344"/>
            <a:ext cx="6906491" cy="5585619"/>
          </a:xfrm>
        </p:spPr>
        <p:txBody>
          <a:bodyPr vert="horz" lIns="91440" tIns="45720" rIns="91440" bIns="45720" rtlCol="0" anchor="ctr">
            <a:normAutofit/>
          </a:bodyPr>
          <a:lstStyle/>
          <a:p>
            <a:pPr marL="0" indent="0">
              <a:buNone/>
            </a:pPr>
            <a:r>
              <a:rPr lang="en-US" sz="2400" b="1" dirty="0">
                <a:latin typeface="Century Gothic" panose="020B0502020202020204" pitchFamily="34" charset="0"/>
                <a:cs typeface="Calibri"/>
              </a:rPr>
              <a:t>Building and Writing Words</a:t>
            </a:r>
            <a:endParaRPr lang="en-US" sz="2400" b="1" dirty="0">
              <a:latin typeface="Century Gothic" panose="020B0502020202020204" pitchFamily="34" charset="0"/>
            </a:endParaRPr>
          </a:p>
          <a:p>
            <a:r>
              <a:rPr lang="en-US" sz="1800" dirty="0">
                <a:latin typeface="Century Gothic" panose="020B0502020202020204" pitchFamily="34" charset="0"/>
                <a:cs typeface="Calibri"/>
              </a:rPr>
              <a:t>Using letter cards the teacher says the word </a:t>
            </a:r>
            <a:r>
              <a:rPr lang="en-US" sz="1800" u="sng" dirty="0">
                <a:latin typeface="Century Gothic" panose="020B0502020202020204" pitchFamily="34" charset="0"/>
                <a:cs typeface="Calibri"/>
              </a:rPr>
              <a:t>t o p</a:t>
            </a:r>
            <a:r>
              <a:rPr lang="en-US" sz="1800" dirty="0">
                <a:latin typeface="Century Gothic" panose="020B0502020202020204" pitchFamily="34" charset="0"/>
                <a:cs typeface="Calibri"/>
              </a:rPr>
              <a:t>  can you hear the sounds in </a:t>
            </a:r>
            <a:r>
              <a:rPr lang="en-US" sz="1800" u="sng" dirty="0">
                <a:latin typeface="Century Gothic" panose="020B0502020202020204" pitchFamily="34" charset="0"/>
                <a:cs typeface="Calibri"/>
              </a:rPr>
              <a:t>t</a:t>
            </a:r>
            <a:r>
              <a:rPr lang="en-US" sz="1800" dirty="0">
                <a:latin typeface="Century Gothic" panose="020B0502020202020204" pitchFamily="34" charset="0"/>
                <a:cs typeface="Calibri"/>
              </a:rPr>
              <a:t> </a:t>
            </a:r>
            <a:r>
              <a:rPr lang="en-US" sz="1800" u="sng" dirty="0">
                <a:latin typeface="Century Gothic" panose="020B0502020202020204" pitchFamily="34" charset="0"/>
                <a:cs typeface="Calibri"/>
              </a:rPr>
              <a:t>o</a:t>
            </a:r>
            <a:r>
              <a:rPr lang="en-US" sz="1800" dirty="0">
                <a:latin typeface="Century Gothic" panose="020B0502020202020204" pitchFamily="34" charset="0"/>
                <a:cs typeface="Calibri"/>
              </a:rPr>
              <a:t> </a:t>
            </a:r>
            <a:r>
              <a:rPr lang="en-US" sz="1800" u="sng" dirty="0">
                <a:latin typeface="Century Gothic" panose="020B0502020202020204" pitchFamily="34" charset="0"/>
                <a:cs typeface="Calibri"/>
              </a:rPr>
              <a:t>p</a:t>
            </a:r>
            <a:r>
              <a:rPr lang="en-US" sz="1800" dirty="0">
                <a:latin typeface="Century Gothic" panose="020B0502020202020204" pitchFamily="34" charset="0"/>
                <a:cs typeface="Calibri"/>
              </a:rPr>
              <a:t> while pointing at each individual sound. The teacher then builds the word </a:t>
            </a:r>
            <a:r>
              <a:rPr lang="en-US" sz="1800" u="sng" dirty="0">
                <a:latin typeface="Century Gothic" panose="020B0502020202020204" pitchFamily="34" charset="0"/>
                <a:cs typeface="Calibri"/>
              </a:rPr>
              <a:t>t</a:t>
            </a:r>
            <a:r>
              <a:rPr lang="en-US" sz="1800" dirty="0">
                <a:latin typeface="Century Gothic" panose="020B0502020202020204" pitchFamily="34" charset="0"/>
                <a:cs typeface="Calibri"/>
              </a:rPr>
              <a:t> </a:t>
            </a:r>
            <a:r>
              <a:rPr lang="en-US" sz="1800" u="sng" dirty="0">
                <a:latin typeface="Century Gothic" panose="020B0502020202020204" pitchFamily="34" charset="0"/>
                <a:cs typeface="Calibri"/>
              </a:rPr>
              <a:t>o</a:t>
            </a:r>
            <a:r>
              <a:rPr lang="en-US" sz="1800" dirty="0">
                <a:latin typeface="Century Gothic" panose="020B0502020202020204" pitchFamily="34" charset="0"/>
                <a:cs typeface="Calibri"/>
              </a:rPr>
              <a:t> </a:t>
            </a:r>
            <a:r>
              <a:rPr lang="en-US" sz="1800" u="sng" dirty="0">
                <a:latin typeface="Century Gothic" panose="020B0502020202020204" pitchFamily="34" charset="0"/>
                <a:cs typeface="Calibri"/>
              </a:rPr>
              <a:t>p</a:t>
            </a:r>
            <a:r>
              <a:rPr lang="en-US" sz="1800" dirty="0">
                <a:latin typeface="Century Gothic" panose="020B0502020202020204" pitchFamily="34" charset="0"/>
                <a:cs typeface="Calibri"/>
              </a:rPr>
              <a:t> while saying the word and then blending them together</a:t>
            </a:r>
          </a:p>
          <a:p>
            <a:endParaRPr lang="en-US" sz="1800" dirty="0">
              <a:latin typeface="Century Gothic" panose="020B0502020202020204" pitchFamily="34" charset="0"/>
              <a:cs typeface="Calibri"/>
            </a:endParaRPr>
          </a:p>
          <a:p>
            <a:r>
              <a:rPr lang="en-US" sz="1800" dirty="0">
                <a:latin typeface="Century Gothic" panose="020B0502020202020204" pitchFamily="34" charset="0"/>
                <a:cs typeface="Calibri"/>
              </a:rPr>
              <a:t>Ask learner to say each sound with you while they point to each sound individually. The child will then build the word in the same way while saying the sounds.</a:t>
            </a:r>
          </a:p>
          <a:p>
            <a:endParaRPr lang="en-US" sz="1800" dirty="0">
              <a:latin typeface="Century Gothic" panose="020B0502020202020204" pitchFamily="34" charset="0"/>
              <a:cs typeface="Calibri"/>
            </a:endParaRPr>
          </a:p>
          <a:p>
            <a:r>
              <a:rPr lang="en-US" sz="1800" dirty="0">
                <a:latin typeface="Century Gothic" panose="020B0502020202020204" pitchFamily="34" charset="0"/>
                <a:cs typeface="Calibri"/>
              </a:rPr>
              <a:t>Build and write </a:t>
            </a:r>
          </a:p>
          <a:p>
            <a:pPr marL="0" indent="0">
              <a:buNone/>
            </a:pPr>
            <a:endParaRPr lang="en-US" sz="1800" dirty="0">
              <a:latin typeface="Century Gothic" panose="020B0502020202020204" pitchFamily="34" charset="0"/>
              <a:cs typeface="Calibri"/>
            </a:endParaRPr>
          </a:p>
        </p:txBody>
      </p:sp>
      <p:sp>
        <p:nvSpPr>
          <p:cNvPr id="4" name="TextBox 3">
            <a:extLst>
              <a:ext uri="{FF2B5EF4-FFF2-40B4-BE49-F238E27FC236}">
                <a16:creationId xmlns:a16="http://schemas.microsoft.com/office/drawing/2014/main" id="{B2742A2F-8D89-4A19-89E4-73F0B570C412}"/>
              </a:ext>
            </a:extLst>
          </p:cNvPr>
          <p:cNvSpPr txBox="1"/>
          <p:nvPr/>
        </p:nvSpPr>
        <p:spPr>
          <a:xfrm>
            <a:off x="510639" y="213756"/>
            <a:ext cx="10652166" cy="369332"/>
          </a:xfrm>
          <a:prstGeom prst="rect">
            <a:avLst/>
          </a:prstGeom>
          <a:noFill/>
        </p:spPr>
        <p:txBody>
          <a:bodyPr wrap="square" rtlCol="0">
            <a:spAutoFit/>
          </a:bodyPr>
          <a:lstStyle/>
          <a:p>
            <a:r>
              <a:rPr lang="en-GB" b="1" dirty="0">
                <a:latin typeface="Century Gothic" panose="020B0502020202020204" pitchFamily="34" charset="0"/>
              </a:rPr>
              <a:t>All Activities are completed for each sound before moving on to the next sound</a:t>
            </a:r>
          </a:p>
        </p:txBody>
      </p:sp>
    </p:spTree>
    <p:extLst>
      <p:ext uri="{BB962C8B-B14F-4D97-AF65-F5344CB8AC3E}">
        <p14:creationId xmlns:p14="http://schemas.microsoft.com/office/powerpoint/2010/main" val="42580003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4968A68-21CE-4B87-85FB-81E137BC3369}"/>
              </a:ext>
            </a:extLst>
          </p:cNvPr>
          <p:cNvSpPr>
            <a:spLocks noGrp="1"/>
          </p:cNvSpPr>
          <p:nvPr>
            <p:ph type="title"/>
          </p:nvPr>
        </p:nvSpPr>
        <p:spPr>
          <a:xfrm>
            <a:off x="686834" y="1153572"/>
            <a:ext cx="3200400" cy="4461163"/>
          </a:xfrm>
        </p:spPr>
        <p:txBody>
          <a:bodyPr>
            <a:normAutofit/>
          </a:bodyPr>
          <a:lstStyle/>
          <a:p>
            <a:r>
              <a:rPr lang="en-US">
                <a:solidFill>
                  <a:srgbClr val="FFFFFF"/>
                </a:solidFill>
                <a:cs typeface="Calibri Light"/>
              </a:rPr>
              <a:t>SRS Foundation – Activity 2</a:t>
            </a:r>
            <a:endParaRPr lang="en-US">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2336227F-89AC-4D77-9841-5FDA64AAEAA8}"/>
              </a:ext>
            </a:extLst>
          </p:cNvPr>
          <p:cNvSpPr>
            <a:spLocks noGrp="1"/>
          </p:cNvSpPr>
          <p:nvPr>
            <p:ph idx="1"/>
          </p:nvPr>
        </p:nvSpPr>
        <p:spPr>
          <a:xfrm>
            <a:off x="4447308" y="591344"/>
            <a:ext cx="6906491" cy="5585619"/>
          </a:xfrm>
        </p:spPr>
        <p:txBody>
          <a:bodyPr vert="horz" lIns="91440" tIns="45720" rIns="91440" bIns="45720" rtlCol="0" anchor="ctr">
            <a:normAutofit/>
          </a:bodyPr>
          <a:lstStyle/>
          <a:p>
            <a:pPr marL="0" indent="0">
              <a:buNone/>
            </a:pPr>
            <a:r>
              <a:rPr lang="en-US" sz="1900" b="1" dirty="0">
                <a:latin typeface="Century Gothic" panose="020B0502020202020204" pitchFamily="34" charset="0"/>
                <a:cs typeface="Calibri"/>
              </a:rPr>
              <a:t>Sound Processing</a:t>
            </a:r>
          </a:p>
          <a:p>
            <a:r>
              <a:rPr lang="en-US" sz="1900" dirty="0">
                <a:latin typeface="Century Gothic" panose="020B0502020202020204" pitchFamily="34" charset="0"/>
                <a:cs typeface="Calibri" panose="020F0502020204030204"/>
              </a:rPr>
              <a:t>Teacher has a set of sounds that can be used to build several 2/3 sound words</a:t>
            </a:r>
          </a:p>
          <a:p>
            <a:r>
              <a:rPr lang="en-US" sz="1900" dirty="0">
                <a:latin typeface="Century Gothic" panose="020B0502020202020204" pitchFamily="34" charset="0"/>
                <a:cs typeface="Calibri" panose="020F0502020204030204"/>
              </a:rPr>
              <a:t>Ask learner the sounds to confirm they know what they are.</a:t>
            </a:r>
          </a:p>
          <a:p>
            <a:r>
              <a:rPr lang="en-US" sz="1900" dirty="0">
                <a:latin typeface="Century Gothic" panose="020B0502020202020204" pitchFamily="34" charset="0"/>
                <a:cs typeface="Calibri" panose="020F0502020204030204"/>
              </a:rPr>
              <a:t>Explain to learner you are going to build lots of new words. They will have to listen carefully as sometimes one sound will change or it might be more than one sound. </a:t>
            </a:r>
          </a:p>
          <a:p>
            <a:r>
              <a:rPr lang="en-US" sz="1900" dirty="0">
                <a:latin typeface="Century Gothic" panose="020B0502020202020204" pitchFamily="34" charset="0"/>
                <a:cs typeface="Calibri" panose="020F0502020204030204"/>
              </a:rPr>
              <a:t>Build a word with the child e.g. t o p then say now we are going to build m o p , then m a p, t a p </a:t>
            </a:r>
            <a:r>
              <a:rPr lang="en-US" sz="1900" dirty="0" err="1">
                <a:latin typeface="Century Gothic" panose="020B0502020202020204" pitchFamily="34" charset="0"/>
                <a:cs typeface="Calibri" panose="020F0502020204030204"/>
              </a:rPr>
              <a:t>etc</a:t>
            </a:r>
            <a:endParaRPr lang="en-US" sz="1900" dirty="0">
              <a:latin typeface="Century Gothic" panose="020B0502020202020204" pitchFamily="34" charset="0"/>
              <a:cs typeface="Calibri" panose="020F0502020204030204"/>
            </a:endParaRPr>
          </a:p>
          <a:p>
            <a:pPr marL="0" indent="0">
              <a:buNone/>
            </a:pPr>
            <a:endParaRPr lang="en-US" sz="2400" dirty="0">
              <a:cs typeface="Calibri" panose="020F0502020204030204"/>
            </a:endParaRPr>
          </a:p>
        </p:txBody>
      </p:sp>
      <p:sp>
        <p:nvSpPr>
          <p:cNvPr id="7" name="TextBox 6">
            <a:extLst>
              <a:ext uri="{FF2B5EF4-FFF2-40B4-BE49-F238E27FC236}">
                <a16:creationId xmlns:a16="http://schemas.microsoft.com/office/drawing/2014/main" id="{618D9077-4CD2-47CC-84BD-D9EC61A0D54F}"/>
              </a:ext>
            </a:extLst>
          </p:cNvPr>
          <p:cNvSpPr txBox="1"/>
          <p:nvPr/>
        </p:nvSpPr>
        <p:spPr>
          <a:xfrm>
            <a:off x="201880" y="36839"/>
            <a:ext cx="10652166" cy="369332"/>
          </a:xfrm>
          <a:prstGeom prst="rect">
            <a:avLst/>
          </a:prstGeom>
          <a:noFill/>
        </p:spPr>
        <p:txBody>
          <a:bodyPr wrap="square" rtlCol="0">
            <a:spAutoFit/>
          </a:bodyPr>
          <a:lstStyle/>
          <a:p>
            <a:r>
              <a:rPr lang="en-GB" b="1" dirty="0">
                <a:latin typeface="Century Gothic" panose="020B0502020202020204" pitchFamily="34" charset="0"/>
              </a:rPr>
              <a:t>All Activities are completed for each sound before moving on to the next sound</a:t>
            </a:r>
          </a:p>
        </p:txBody>
      </p:sp>
    </p:spTree>
    <p:extLst>
      <p:ext uri="{BB962C8B-B14F-4D97-AF65-F5344CB8AC3E}">
        <p14:creationId xmlns:p14="http://schemas.microsoft.com/office/powerpoint/2010/main" val="23863179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4968A68-21CE-4B87-85FB-81E137BC3369}"/>
              </a:ext>
            </a:extLst>
          </p:cNvPr>
          <p:cNvSpPr>
            <a:spLocks noGrp="1"/>
          </p:cNvSpPr>
          <p:nvPr>
            <p:ph type="title"/>
          </p:nvPr>
        </p:nvSpPr>
        <p:spPr>
          <a:xfrm>
            <a:off x="686834" y="1153572"/>
            <a:ext cx="3200400" cy="4461163"/>
          </a:xfrm>
        </p:spPr>
        <p:txBody>
          <a:bodyPr>
            <a:normAutofit/>
          </a:bodyPr>
          <a:lstStyle/>
          <a:p>
            <a:r>
              <a:rPr lang="en-US">
                <a:solidFill>
                  <a:srgbClr val="FFFFFF"/>
                </a:solidFill>
                <a:cs typeface="Calibri Light"/>
              </a:rPr>
              <a:t>SRS Foundation – Activity 3</a:t>
            </a:r>
            <a:endParaRPr lang="en-US">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2336227F-89AC-4D77-9841-5FDA64AAEAA8}"/>
              </a:ext>
            </a:extLst>
          </p:cNvPr>
          <p:cNvSpPr>
            <a:spLocks noGrp="1"/>
          </p:cNvSpPr>
          <p:nvPr>
            <p:ph idx="1"/>
          </p:nvPr>
        </p:nvSpPr>
        <p:spPr>
          <a:xfrm>
            <a:off x="4447308" y="591344"/>
            <a:ext cx="6906491" cy="5585619"/>
          </a:xfrm>
        </p:spPr>
        <p:txBody>
          <a:bodyPr vert="horz" lIns="91440" tIns="45720" rIns="91440" bIns="45720" rtlCol="0" anchor="ctr">
            <a:normAutofit/>
          </a:bodyPr>
          <a:lstStyle/>
          <a:p>
            <a:pPr marL="0" indent="0">
              <a:buNone/>
            </a:pPr>
            <a:r>
              <a:rPr lang="en-US" sz="1800" b="1" dirty="0">
                <a:latin typeface="Century Gothic" panose="020B0502020202020204" pitchFamily="34" charset="0"/>
                <a:cs typeface="Calibri"/>
              </a:rPr>
              <a:t>Really Reading</a:t>
            </a:r>
            <a:endParaRPr lang="en-US" sz="1800" b="1" dirty="0">
              <a:latin typeface="Century Gothic" panose="020B0502020202020204" pitchFamily="34" charset="0"/>
            </a:endParaRPr>
          </a:p>
          <a:p>
            <a:r>
              <a:rPr lang="en-US" sz="1800" dirty="0">
                <a:latin typeface="Century Gothic" panose="020B0502020202020204" pitchFamily="34" charset="0"/>
                <a:cs typeface="Calibri" panose="020F0502020204030204"/>
              </a:rPr>
              <a:t>The aim of this activity is to show the learner that they can use the skills in activity 1&amp;2 to read text.</a:t>
            </a:r>
          </a:p>
          <a:p>
            <a:r>
              <a:rPr lang="en-US" sz="1800" dirty="0">
                <a:latin typeface="Century Gothic" panose="020B0502020202020204" pitchFamily="34" charset="0"/>
                <a:cs typeface="Calibri" panose="020F0502020204030204"/>
              </a:rPr>
              <a:t>Start by going over the words you have worked on . Let's read m a t. Let's read p a t </a:t>
            </a:r>
            <a:r>
              <a:rPr lang="en-US" sz="1800" dirty="0" err="1">
                <a:latin typeface="Century Gothic" panose="020B0502020202020204" pitchFamily="34" charset="0"/>
                <a:cs typeface="Calibri" panose="020F0502020204030204"/>
              </a:rPr>
              <a:t>etc</a:t>
            </a:r>
            <a:endParaRPr lang="en-US" sz="1800" dirty="0">
              <a:latin typeface="Century Gothic" panose="020B0502020202020204" pitchFamily="34" charset="0"/>
            </a:endParaRPr>
          </a:p>
          <a:p>
            <a:r>
              <a:rPr lang="en-US" sz="1800" dirty="0">
                <a:latin typeface="Century Gothic" panose="020B0502020202020204" pitchFamily="34" charset="0"/>
                <a:cs typeface="Calibri" panose="020F0502020204030204"/>
              </a:rPr>
              <a:t>Then give the learner a 'Really Reading Story'</a:t>
            </a:r>
          </a:p>
          <a:p>
            <a:pPr marL="0" indent="0">
              <a:buNone/>
            </a:pPr>
            <a:r>
              <a:rPr lang="en-US" sz="1800" dirty="0">
                <a:latin typeface="Century Gothic" panose="020B0502020202020204" pitchFamily="34" charset="0"/>
                <a:cs typeface="Calibri" panose="020F0502020204030204"/>
              </a:rPr>
              <a:t>                              Pat a mat</a:t>
            </a:r>
          </a:p>
          <a:p>
            <a:pPr marL="0" indent="0">
              <a:buNone/>
            </a:pPr>
            <a:r>
              <a:rPr lang="en-US" sz="1800" dirty="0">
                <a:latin typeface="Century Gothic" panose="020B0502020202020204" pitchFamily="34" charset="0"/>
                <a:cs typeface="Calibri" panose="020F0502020204030204"/>
              </a:rPr>
              <a:t>                              Pat a tap</a:t>
            </a:r>
          </a:p>
          <a:p>
            <a:pPr marL="0" indent="0">
              <a:buNone/>
            </a:pPr>
            <a:r>
              <a:rPr lang="en-US" sz="1800" dirty="0">
                <a:latin typeface="Century Gothic" panose="020B0502020202020204" pitchFamily="34" charset="0"/>
                <a:cs typeface="Calibri" panose="020F0502020204030204"/>
              </a:rPr>
              <a:t>                              Pat an ant. Pop!</a:t>
            </a:r>
          </a:p>
          <a:p>
            <a:r>
              <a:rPr lang="en-US" sz="1800" dirty="0">
                <a:latin typeface="Century Gothic" panose="020B0502020202020204" pitchFamily="34" charset="0"/>
                <a:cs typeface="Calibri" panose="020F0502020204030204"/>
              </a:rPr>
              <a:t>The learner will soon </a:t>
            </a:r>
            <a:r>
              <a:rPr lang="en-US" sz="1800" dirty="0" err="1">
                <a:latin typeface="Century Gothic" panose="020B0502020202020204" pitchFamily="34" charset="0"/>
                <a:cs typeface="Calibri" panose="020F0502020204030204"/>
              </a:rPr>
              <a:t>realise</a:t>
            </a:r>
            <a:r>
              <a:rPr lang="en-US" sz="1800" dirty="0">
                <a:latin typeface="Century Gothic" panose="020B0502020202020204" pitchFamily="34" charset="0"/>
                <a:cs typeface="Calibri" panose="020F0502020204030204"/>
              </a:rPr>
              <a:t> they are really reading. </a:t>
            </a:r>
          </a:p>
          <a:p>
            <a:pPr marL="0" indent="0">
              <a:buNone/>
            </a:pPr>
            <a:endParaRPr lang="en-US" sz="2600" dirty="0">
              <a:cs typeface="Calibri" panose="020F0502020204030204"/>
            </a:endParaRPr>
          </a:p>
        </p:txBody>
      </p:sp>
      <p:sp>
        <p:nvSpPr>
          <p:cNvPr id="7" name="TextBox 6">
            <a:extLst>
              <a:ext uri="{FF2B5EF4-FFF2-40B4-BE49-F238E27FC236}">
                <a16:creationId xmlns:a16="http://schemas.microsoft.com/office/drawing/2014/main" id="{BDD4652F-EFF7-47E8-86D6-2230C68BFF70}"/>
              </a:ext>
            </a:extLst>
          </p:cNvPr>
          <p:cNvSpPr txBox="1"/>
          <p:nvPr/>
        </p:nvSpPr>
        <p:spPr>
          <a:xfrm>
            <a:off x="261257" y="87590"/>
            <a:ext cx="10652166" cy="369332"/>
          </a:xfrm>
          <a:prstGeom prst="rect">
            <a:avLst/>
          </a:prstGeom>
          <a:noFill/>
        </p:spPr>
        <p:txBody>
          <a:bodyPr wrap="square" rtlCol="0">
            <a:spAutoFit/>
          </a:bodyPr>
          <a:lstStyle/>
          <a:p>
            <a:r>
              <a:rPr lang="en-GB" b="1" dirty="0">
                <a:latin typeface="Century Gothic" panose="020B0502020202020204" pitchFamily="34" charset="0"/>
              </a:rPr>
              <a:t>All Activities are completed for each sound before moving on to the next sound</a:t>
            </a:r>
          </a:p>
        </p:txBody>
      </p:sp>
    </p:spTree>
    <p:extLst>
      <p:ext uri="{BB962C8B-B14F-4D97-AF65-F5344CB8AC3E}">
        <p14:creationId xmlns:p14="http://schemas.microsoft.com/office/powerpoint/2010/main" val="41730883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4968A68-21CE-4B87-85FB-81E137BC3369}"/>
              </a:ext>
            </a:extLst>
          </p:cNvPr>
          <p:cNvSpPr>
            <a:spLocks noGrp="1"/>
          </p:cNvSpPr>
          <p:nvPr>
            <p:ph type="title"/>
          </p:nvPr>
        </p:nvSpPr>
        <p:spPr>
          <a:xfrm>
            <a:off x="686834" y="1153572"/>
            <a:ext cx="3200400" cy="4461163"/>
          </a:xfrm>
        </p:spPr>
        <p:txBody>
          <a:bodyPr>
            <a:normAutofit/>
          </a:bodyPr>
          <a:lstStyle/>
          <a:p>
            <a:r>
              <a:rPr lang="en-US">
                <a:solidFill>
                  <a:srgbClr val="FFFFFF"/>
                </a:solidFill>
                <a:cs typeface="Calibri Light"/>
              </a:rPr>
              <a:t>SRS Foundation – Activity 4</a:t>
            </a:r>
            <a:endParaRPr lang="en-US">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2336227F-89AC-4D77-9841-5FDA64AAEAA8}"/>
              </a:ext>
            </a:extLst>
          </p:cNvPr>
          <p:cNvSpPr>
            <a:spLocks noGrp="1"/>
          </p:cNvSpPr>
          <p:nvPr>
            <p:ph idx="1"/>
          </p:nvPr>
        </p:nvSpPr>
        <p:spPr>
          <a:xfrm>
            <a:off x="4447308" y="591344"/>
            <a:ext cx="6906491" cy="5585619"/>
          </a:xfrm>
        </p:spPr>
        <p:txBody>
          <a:bodyPr vert="horz" lIns="91440" tIns="45720" rIns="91440" bIns="45720" rtlCol="0" anchor="ctr">
            <a:normAutofit/>
          </a:bodyPr>
          <a:lstStyle/>
          <a:p>
            <a:pPr marL="0" indent="0">
              <a:buNone/>
            </a:pPr>
            <a:r>
              <a:rPr lang="en-US" sz="1900" b="1" dirty="0">
                <a:latin typeface="Century Gothic" panose="020B0502020202020204" pitchFamily="34" charset="0"/>
                <a:cs typeface="Calibri"/>
              </a:rPr>
              <a:t>Dictation</a:t>
            </a:r>
            <a:endParaRPr lang="en-US" sz="1900" b="1" dirty="0">
              <a:latin typeface="Century Gothic" panose="020B0502020202020204" pitchFamily="34" charset="0"/>
            </a:endParaRPr>
          </a:p>
          <a:p>
            <a:r>
              <a:rPr lang="en-US" sz="1900" dirty="0">
                <a:latin typeface="Century Gothic" panose="020B0502020202020204" pitchFamily="34" charset="0"/>
                <a:cs typeface="Calibri" panose="020F0502020204030204"/>
              </a:rPr>
              <a:t>Reading is decoding and spelling is encoding. This </a:t>
            </a:r>
            <a:r>
              <a:rPr lang="en-US" sz="1900" dirty="0" err="1">
                <a:latin typeface="Century Gothic" panose="020B0502020202020204" pitchFamily="34" charset="0"/>
                <a:cs typeface="Calibri" panose="020F0502020204030204"/>
              </a:rPr>
              <a:t>emphasises</a:t>
            </a:r>
            <a:r>
              <a:rPr lang="en-US" sz="1900" dirty="0">
                <a:latin typeface="Century Gothic" panose="020B0502020202020204" pitchFamily="34" charset="0"/>
                <a:cs typeface="Calibri" panose="020F0502020204030204"/>
              </a:rPr>
              <a:t> the reversibility of the code. </a:t>
            </a:r>
          </a:p>
          <a:p>
            <a:r>
              <a:rPr lang="en-US" sz="1900" dirty="0">
                <a:latin typeface="Century Gothic" panose="020B0502020202020204" pitchFamily="34" charset="0"/>
                <a:cs typeface="Calibri" panose="020F0502020204030204"/>
              </a:rPr>
              <a:t>This is a supported activity. Teacher asks the child to spell the word pat. The teacher says the word sounding out the sounds. The child writes the word while whispering the sounds to his/her pencil.</a:t>
            </a:r>
          </a:p>
          <a:p>
            <a:r>
              <a:rPr lang="en-US" sz="1900" dirty="0">
                <a:latin typeface="Century Gothic" panose="020B0502020202020204" pitchFamily="34" charset="0"/>
                <a:cs typeface="Calibri" panose="020F0502020204030204"/>
              </a:rPr>
              <a:t>Next the teacher gives no sound clues and the child has to say the sounds and write them down </a:t>
            </a:r>
          </a:p>
          <a:p>
            <a:pPr marL="0" indent="0">
              <a:buNone/>
            </a:pPr>
            <a:endParaRPr lang="en-US" dirty="0">
              <a:cs typeface="Calibri" panose="020F0502020204030204"/>
            </a:endParaRPr>
          </a:p>
        </p:txBody>
      </p:sp>
      <p:sp>
        <p:nvSpPr>
          <p:cNvPr id="7" name="TextBox 6">
            <a:extLst>
              <a:ext uri="{FF2B5EF4-FFF2-40B4-BE49-F238E27FC236}">
                <a16:creationId xmlns:a16="http://schemas.microsoft.com/office/drawing/2014/main" id="{720A54E8-EA97-443C-A6F3-0A80C1158402}"/>
              </a:ext>
            </a:extLst>
          </p:cNvPr>
          <p:cNvSpPr txBox="1"/>
          <p:nvPr/>
        </p:nvSpPr>
        <p:spPr>
          <a:xfrm>
            <a:off x="190005" y="134422"/>
            <a:ext cx="10652166" cy="369332"/>
          </a:xfrm>
          <a:prstGeom prst="rect">
            <a:avLst/>
          </a:prstGeom>
          <a:noFill/>
        </p:spPr>
        <p:txBody>
          <a:bodyPr wrap="square" rtlCol="0">
            <a:spAutoFit/>
          </a:bodyPr>
          <a:lstStyle/>
          <a:p>
            <a:r>
              <a:rPr lang="en-GB" b="1" dirty="0">
                <a:latin typeface="Century Gothic" panose="020B0502020202020204" pitchFamily="34" charset="0"/>
              </a:rPr>
              <a:t>All Activities are completed for each sound before moving on to the next sound</a:t>
            </a:r>
          </a:p>
        </p:txBody>
      </p:sp>
    </p:spTree>
    <p:extLst>
      <p:ext uri="{BB962C8B-B14F-4D97-AF65-F5344CB8AC3E}">
        <p14:creationId xmlns:p14="http://schemas.microsoft.com/office/powerpoint/2010/main" val="155149157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9e06174d-2a38-4743-9b03-c08f3ef977ea">
      <UserInfo>
        <DisplayName>Miss Kean</DisplayName>
        <AccountId>17</AccountId>
        <AccountType/>
      </UserInfo>
    </SharedWithUsers>
    <lcf76f155ced4ddcb4097134ff3c332f xmlns="9543b217-8bd1-43a6-b426-9be2e4b15c62">
      <Terms xmlns="http://schemas.microsoft.com/office/infopath/2007/PartnerControls"/>
    </lcf76f155ced4ddcb4097134ff3c332f>
    <TaxCatchAll xmlns="9e06174d-2a38-4743-9b03-c08f3ef977ea"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24660738857F54C9922D4571C0CF1E2" ma:contentTypeVersion="16" ma:contentTypeDescription="Create a new document." ma:contentTypeScope="" ma:versionID="1a14a1a27a28228d369e3db41458e05b">
  <xsd:schema xmlns:xsd="http://www.w3.org/2001/XMLSchema" xmlns:xs="http://www.w3.org/2001/XMLSchema" xmlns:p="http://schemas.microsoft.com/office/2006/metadata/properties" xmlns:ns2="9543b217-8bd1-43a6-b426-9be2e4b15c62" xmlns:ns3="9e06174d-2a38-4743-9b03-c08f3ef977ea" targetNamespace="http://schemas.microsoft.com/office/2006/metadata/properties" ma:root="true" ma:fieldsID="a00bd6159c31676751d4a22ecc6f484b" ns2:_="" ns3:_="">
    <xsd:import namespace="9543b217-8bd1-43a6-b426-9be2e4b15c62"/>
    <xsd:import namespace="9e06174d-2a38-4743-9b03-c08f3ef977ea"/>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GenerationTime" minOccurs="0"/>
                <xsd:element ref="ns2:MediaServiceEventHashCode" minOccurs="0"/>
                <xsd:element ref="ns2:MediaServiceLocation" minOccurs="0"/>
                <xsd:element ref="ns2:MediaServiceOCR" minOccurs="0"/>
                <xsd:element ref="ns2:MediaServiceAutoKeyPoints" minOccurs="0"/>
                <xsd:element ref="ns2:MediaServiceKeyPoint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543b217-8bd1-43a6-b426-9be2e4b15c6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ca8110b4-7946-418e-8ab0-d3d0ec8bffd7"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9e06174d-2a38-4743-9b03-c08f3ef977ea"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4fa5c0fc-f0e5-4efd-9dce-5383d705cda3}" ma:internalName="TaxCatchAll" ma:showField="CatchAllData" ma:web="9e06174d-2a38-4743-9b03-c08f3ef977e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49FDED1-32C8-4E46-A979-2378DB07129C}">
  <ds:schemaRefs>
    <ds:schemaRef ds:uri="http://schemas.microsoft.com/sharepoint/v3/contenttype/forms"/>
  </ds:schemaRefs>
</ds:datastoreItem>
</file>

<file path=customXml/itemProps2.xml><?xml version="1.0" encoding="utf-8"?>
<ds:datastoreItem xmlns:ds="http://schemas.openxmlformats.org/officeDocument/2006/customXml" ds:itemID="{D8A0D0DB-9ACB-49EB-AA78-6C4E7FD99847}">
  <ds:schemaRefs>
    <ds:schemaRef ds:uri="http://purl.org/dc/dcmitype/"/>
    <ds:schemaRef ds:uri="http://purl.org/dc/terms/"/>
    <ds:schemaRef ds:uri="http://schemas.microsoft.com/office/2006/documentManagement/types"/>
    <ds:schemaRef ds:uri="http://www.w3.org/XML/1998/namespace"/>
    <ds:schemaRef ds:uri="http://schemas.microsoft.com/office/2006/metadata/properties"/>
    <ds:schemaRef ds:uri="http://purl.org/dc/elements/1.1/"/>
    <ds:schemaRef ds:uri="ec1826e2-8f69-4870-9f8e-07a0822c2cc9"/>
    <ds:schemaRef ds:uri="http://schemas.microsoft.com/office/infopath/2007/PartnerControls"/>
    <ds:schemaRef ds:uri="http://schemas.openxmlformats.org/package/2006/metadata/core-properties"/>
    <ds:schemaRef ds:uri="90627ed9-e8b0-45fc-8541-fb6c313480d7"/>
    <ds:schemaRef ds:uri="9e06174d-2a38-4743-9b03-c08f3ef977ea"/>
    <ds:schemaRef ds:uri="9543b217-8bd1-43a6-b426-9be2e4b15c62"/>
  </ds:schemaRefs>
</ds:datastoreItem>
</file>

<file path=customXml/itemProps3.xml><?xml version="1.0" encoding="utf-8"?>
<ds:datastoreItem xmlns:ds="http://schemas.openxmlformats.org/officeDocument/2006/customXml" ds:itemID="{7748F771-7669-4507-8238-24E30521038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543b217-8bd1-43a6-b426-9be2e4b15c62"/>
    <ds:schemaRef ds:uri="9e06174d-2a38-4743-9b03-c08f3ef977e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201</TotalTime>
  <Words>1148</Words>
  <Application>Microsoft Office PowerPoint</Application>
  <PresentationFormat>Widescreen</PresentationFormat>
  <Paragraphs>103</Paragraphs>
  <Slides>14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Calibri Light</vt:lpstr>
      <vt:lpstr>Century Gothic</vt:lpstr>
      <vt:lpstr>Comic Sans MS</vt:lpstr>
      <vt:lpstr>office theme</vt:lpstr>
      <vt:lpstr>Sound Reading System at Grange P1</vt:lpstr>
      <vt:lpstr>What does SRS Do?</vt:lpstr>
      <vt:lpstr>SRS Works on unlocking  4 Main Keys   These are opened systemically from simple to complex</vt:lpstr>
      <vt:lpstr>SRS Foundation  (P1 and non-readers)</vt:lpstr>
      <vt:lpstr>SRS Foundation  sounds (there are 13 steps altogether)</vt:lpstr>
      <vt:lpstr>SRS Foundation – Activity 1</vt:lpstr>
      <vt:lpstr>SRS Foundation – Activity 2</vt:lpstr>
      <vt:lpstr>SRS Foundation – Activity 3</vt:lpstr>
      <vt:lpstr>SRS Foundation – Activity 4</vt:lpstr>
      <vt:lpstr>SRS Foundation – Activity 5  (only used at this stage to  introduce key 3- one sound more than one spelling (simple)</vt:lpstr>
      <vt:lpstr>PowerPoint Presentation</vt:lpstr>
      <vt:lpstr>PowerPoint Presentation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Sound Reading System at Grange</dc:title>
  <dc:creator>Morag Oldham</dc:creator>
  <cp:lastModifiedBy>Mrs Anderson</cp:lastModifiedBy>
  <cp:revision>16</cp:revision>
  <cp:lastPrinted>2021-03-20T16:21:47Z</cp:lastPrinted>
  <dcterms:created xsi:type="dcterms:W3CDTF">2020-05-20T15:01:33Z</dcterms:created>
  <dcterms:modified xsi:type="dcterms:W3CDTF">2023-01-26T21:14:21Z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r8>1097500</vt:r8>
  </property>
  <property fmtid="{D5CDD505-2E9C-101B-9397-08002B2CF9AE}" pid="3" name="ContentTypeId">
    <vt:lpwstr>0x010100224660738857F54C9922D4571C0CF1E2</vt:lpwstr>
  </property>
  <property fmtid="{D5CDD505-2E9C-101B-9397-08002B2CF9AE}" pid="4" name="_SourceUrl">
    <vt:lpwstr/>
  </property>
  <property fmtid="{D5CDD505-2E9C-101B-9397-08002B2CF9AE}" pid="5" name="_SharedFileIndex">
    <vt:lpwstr/>
  </property>
  <property fmtid="{D5CDD505-2E9C-101B-9397-08002B2CF9AE}" pid="6" name="ComplianceAssetId">
    <vt:lpwstr/>
  </property>
  <property fmtid="{D5CDD505-2E9C-101B-9397-08002B2CF9AE}" pid="7" name="_ExtendedDescription">
    <vt:lpwstr/>
  </property>
</Properties>
</file>