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4" r:id="rId4"/>
    <p:sldId id="270" r:id="rId5"/>
    <p:sldId id="272" r:id="rId6"/>
    <p:sldId id="276" r:id="rId7"/>
    <p:sldId id="261" r:id="rId8"/>
    <p:sldId id="262" r:id="rId9"/>
    <p:sldId id="263" r:id="rId10"/>
    <p:sldId id="266" r:id="rId11"/>
    <p:sldId id="264" r:id="rId12"/>
    <p:sldId id="267" r:id="rId13"/>
    <p:sldId id="275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B95AD-B0AB-4047-8A8F-D5303EDB2E49}" type="datetimeFigureOut">
              <a:rPr lang="en-GB" smtClean="0"/>
              <a:pPr/>
              <a:t>10/10/2019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486D5-FDD1-4E01-898F-65C358FD7B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62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solidFill>
                  <a:srgbClr val="000000"/>
                </a:solidFill>
                <a:latin typeface="Century Gothic" pitchFamily="34" charset="0"/>
              </a:rPr>
              <a:t>SC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solidFill>
                  <a:srgbClr val="000000"/>
                </a:solidFill>
                <a:latin typeface="Century Gothic" pitchFamily="34" charset="0"/>
              </a:rPr>
              <a:t>Vital – children given opportunities in early Years to develop Gross and Fine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7363D-9531-43DE-AE2B-DE602EF4646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13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GB" altLang="en-US" dirty="0"/>
              <a:t>FL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dirty="0"/>
              <a:t>Outcome of physical experiences and education is to develop physical literacy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dirty="0"/>
              <a:t>Physical benefits of being active: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Capacity for increased levels of activity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Being able to sit still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Ability to perform gross and fine motor skills with confidence and control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Hand eye coordination to develop reading and writing and catching a ball( eye movement)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Speech and language</a:t>
            </a:r>
            <a:r>
              <a:rPr lang="en-GB" altLang="en-US" baseline="0" dirty="0"/>
              <a:t> development</a:t>
            </a:r>
            <a:endParaRPr lang="en-GB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Maintaining good  health(healthy weight, strong bones and muscles)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Enjoyment of being physically active and appreciating how much fun it 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>
              <a:lnSpc>
                <a:spcPct val="150000"/>
              </a:lnSpc>
              <a:defRPr/>
            </a:pPr>
            <a:r>
              <a:rPr lang="en-GB" altLang="en-US" dirty="0"/>
              <a:t>Cognitive benefits of being active: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Good listening skills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Good concentration skills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Able to express creativity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Able to use imagination and think in different ways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Enhanced memory skills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Wider vocabulary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Ability to seek solutions to problems and challenges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>
              <a:lnSpc>
                <a:spcPct val="150000"/>
              </a:lnSpc>
              <a:defRPr/>
            </a:pPr>
            <a:r>
              <a:rPr lang="en-GB" altLang="en-US" dirty="0"/>
              <a:t>Personal, social and emotional benefits of being active:</a:t>
            </a:r>
          </a:p>
          <a:p>
            <a:pPr>
              <a:lnSpc>
                <a:spcPct val="150000"/>
              </a:lnSpc>
              <a:defRPr/>
            </a:pPr>
            <a:endParaRPr lang="en-GB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Confidence and competence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High levels of self esteem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Understand acceptable behaviour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Resilient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Independent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Tolerance and respect for others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Playing cooperatively and fairly</a:t>
            </a:r>
            <a:endParaRPr lang="en-US" altLang="en-US" kern="0" dirty="0">
              <a:solidFill>
                <a:schemeClr val="bg2"/>
              </a:solidFill>
              <a:cs typeface="ＭＳ Ｐゴシック" pitchFamily="-110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52C840-313D-4116-99F0-33C0E5C2B98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Children spend the majority of their</a:t>
            </a:r>
            <a:r>
              <a:rPr lang="en-GB" baseline="0" dirty="0"/>
              <a:t> time after school, during holidays, weekends at home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486D5-FDD1-4E01-898F-65C358FD7BA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5900" indent="-21272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GB" dirty="0">
                <a:latin typeface="Calibri" charset="0"/>
                <a:ea typeface="Microsoft YaHei" charset="-122"/>
              </a:rPr>
              <a:t>There are different methods you can use to help your child to learn.  Learning from adults; at home and at</a:t>
            </a:r>
            <a:r>
              <a:rPr lang="en-GB" baseline="0" dirty="0">
                <a:latin typeface="Calibri" charset="0"/>
                <a:ea typeface="Microsoft YaHei" charset="-122"/>
              </a:rPr>
              <a:t> nursery/school </a:t>
            </a:r>
            <a:r>
              <a:rPr lang="en-GB" baseline="0" dirty="0" err="1">
                <a:latin typeface="Calibri" charset="0"/>
                <a:ea typeface="Microsoft YaHei" charset="-122"/>
              </a:rPr>
              <a:t>etc</a:t>
            </a:r>
            <a:endParaRPr lang="en-GB" dirty="0">
              <a:latin typeface="Calibri" charset="0"/>
              <a:ea typeface="Microsoft YaHei" charset="-122"/>
            </a:endParaRPr>
          </a:p>
          <a:p>
            <a:pPr marL="215900" indent="-21272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GB" dirty="0">
                <a:latin typeface="Calibri" charset="0"/>
                <a:ea typeface="Microsoft YaHei" charset="-122"/>
              </a:rPr>
              <a:t>You can </a:t>
            </a:r>
            <a:r>
              <a:rPr lang="en-GB" b="1" dirty="0">
                <a:latin typeface="Calibri" charset="0"/>
                <a:ea typeface="Microsoft YaHei" charset="-122"/>
              </a:rPr>
              <a:t>show your child and model, do the activity next to them or watch videos of the task.  The child is watching.</a:t>
            </a:r>
          </a:p>
          <a:p>
            <a:pPr marL="215900" indent="-21272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GB" dirty="0">
                <a:latin typeface="Calibri" charset="0"/>
                <a:ea typeface="Microsoft YaHei" charset="-122"/>
              </a:rPr>
              <a:t>You can </a:t>
            </a:r>
            <a:r>
              <a:rPr lang="en-GB" b="1" dirty="0">
                <a:latin typeface="Calibri" charset="0"/>
                <a:ea typeface="Microsoft YaHei" charset="-122"/>
              </a:rPr>
              <a:t>explain what you are doing whilst you're doing it and the same when they are trying something…”Look at how you are pressing the play</a:t>
            </a:r>
            <a:r>
              <a:rPr lang="en-GB" b="1" baseline="0" dirty="0">
                <a:latin typeface="Calibri" charset="0"/>
                <a:ea typeface="Microsoft YaHei" charset="-122"/>
              </a:rPr>
              <a:t> dough”</a:t>
            </a:r>
            <a:endParaRPr lang="en-GB" b="1" dirty="0">
              <a:latin typeface="Calibri" charset="0"/>
              <a:ea typeface="Microsoft YaHei" charset="-122"/>
            </a:endParaRPr>
          </a:p>
          <a:p>
            <a:pPr marL="215900" indent="-21272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GB" dirty="0">
                <a:latin typeface="Calibri" charset="0"/>
                <a:ea typeface="Microsoft YaHei" charset="-122"/>
              </a:rPr>
              <a:t>You can </a:t>
            </a:r>
            <a:r>
              <a:rPr lang="en-GB" b="1" dirty="0">
                <a:latin typeface="Calibri" charset="0"/>
                <a:ea typeface="Microsoft YaHei" charset="-122"/>
              </a:rPr>
              <a:t>encourage your child to do the task by putting your hands over theirs and doing the task.  The child is doing.</a:t>
            </a:r>
          </a:p>
          <a:p>
            <a:pPr marL="215900" indent="-21272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en-GB" b="1" dirty="0">
              <a:latin typeface="Calibri" charset="0"/>
              <a:ea typeface="Microsoft YaHei" charset="-122"/>
            </a:endParaRPr>
          </a:p>
          <a:p>
            <a:pPr marL="215900" indent="-21272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GB" dirty="0">
                <a:latin typeface="Calibri" charset="0"/>
                <a:ea typeface="Microsoft YaHei" charset="-122"/>
              </a:rPr>
              <a:t>Today we are going to show you things you can do with your child, so that you can do these with your child.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E7F12-01EA-44D5-8CA6-A7F34CEA787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158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GMS – big</a:t>
            </a:r>
            <a:r>
              <a:rPr lang="en-US" baseline="0" dirty="0"/>
              <a:t> movements.  Any ideas of what they might be?</a:t>
            </a:r>
          </a:p>
          <a:p>
            <a:r>
              <a:rPr lang="en-US" dirty="0"/>
              <a:t>Shoulder and pelvic</a:t>
            </a:r>
            <a:r>
              <a:rPr lang="en-US" baseline="0" dirty="0"/>
              <a:t> stability</a:t>
            </a:r>
            <a:r>
              <a:rPr lang="mr-IN" baseline="0" dirty="0"/>
              <a:t>…</a:t>
            </a:r>
            <a:r>
              <a:rPr lang="en-GB" baseline="0" dirty="0"/>
              <a:t>gross motor development</a:t>
            </a:r>
          </a:p>
          <a:p>
            <a:r>
              <a:rPr lang="en-GB" baseline="0" dirty="0"/>
              <a:t>We develop these things before we develop our fine motor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486D5-FDD1-4E01-898F-65C358FD7BA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55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>
                <a:latin typeface="Times New Roman" pitchFamily="18" charset="0"/>
              </a:rPr>
              <a:t>These are examples of children’s occupations. We often categorise them into self care, play and learning.</a:t>
            </a: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9D2DF94-BBFC-4780-8B06-147A929D826B}" type="slidenum">
              <a:rPr lang="en-GB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9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903E-A45C-4715-8C85-93F2C2E4CD7E}" type="datetimeFigureOut">
              <a:rPr lang="en-GB" smtClean="0"/>
              <a:pPr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ECC4-A536-48E7-BBD4-70B5A1C5DD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903E-A45C-4715-8C85-93F2C2E4CD7E}" type="datetimeFigureOut">
              <a:rPr lang="en-GB" smtClean="0"/>
              <a:pPr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ECC4-A536-48E7-BBD4-70B5A1C5DD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903E-A45C-4715-8C85-93F2C2E4CD7E}" type="datetimeFigureOut">
              <a:rPr lang="en-GB" smtClean="0"/>
              <a:pPr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ECC4-A536-48E7-BBD4-70B5A1C5DD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903E-A45C-4715-8C85-93F2C2E4CD7E}" type="datetimeFigureOut">
              <a:rPr lang="en-GB" smtClean="0"/>
              <a:pPr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ECC4-A536-48E7-BBD4-70B5A1C5DD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903E-A45C-4715-8C85-93F2C2E4CD7E}" type="datetimeFigureOut">
              <a:rPr lang="en-GB" smtClean="0"/>
              <a:pPr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ECC4-A536-48E7-BBD4-70B5A1C5DD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903E-A45C-4715-8C85-93F2C2E4CD7E}" type="datetimeFigureOut">
              <a:rPr lang="en-GB" smtClean="0"/>
              <a:pPr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ECC4-A536-48E7-BBD4-70B5A1C5DD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903E-A45C-4715-8C85-93F2C2E4CD7E}" type="datetimeFigureOut">
              <a:rPr lang="en-GB" smtClean="0"/>
              <a:pPr/>
              <a:t>10/10/2019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ECC4-A536-48E7-BBD4-70B5A1C5DD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903E-A45C-4715-8C85-93F2C2E4CD7E}" type="datetimeFigureOut">
              <a:rPr lang="en-GB" smtClean="0"/>
              <a:pPr/>
              <a:t>10/10/2019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ECC4-A536-48E7-BBD4-70B5A1C5DD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903E-A45C-4715-8C85-93F2C2E4CD7E}" type="datetimeFigureOut">
              <a:rPr lang="en-GB" smtClean="0"/>
              <a:pPr/>
              <a:t>10/10/2019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ECC4-A536-48E7-BBD4-70B5A1C5DD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903E-A45C-4715-8C85-93F2C2E4CD7E}" type="datetimeFigureOut">
              <a:rPr lang="en-GB" smtClean="0"/>
              <a:pPr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ECC4-A536-48E7-BBD4-70B5A1C5DD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903E-A45C-4715-8C85-93F2C2E4CD7E}" type="datetimeFigureOut">
              <a:rPr lang="en-GB" smtClean="0"/>
              <a:pPr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ECC4-A536-48E7-BBD4-70B5A1C5DD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903E-A45C-4715-8C85-93F2C2E4CD7E}" type="datetimeFigureOut">
              <a:rPr lang="en-GB" smtClean="0"/>
              <a:pPr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ECC4-A536-48E7-BBD4-70B5A1C5DD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google.co.uk/url?sa=i&amp;rct=j&amp;q=&amp;esrc=s&amp;source=images&amp;cd=&amp;cad=rja&amp;uact=8&amp;ved=0ahUKEwiZ4-CjsPTTAhWjIcAKHfQDCy4QjRwIBw&amp;url=https://twitter.com/anguscouncil&amp;psig=AFQjCNGoz77U-7rfBfebNdO0rRh4bYFn1g&amp;ust=1495022805219313" TargetMode="Externa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hyperlink" Target="http://www.google.co.uk/url?url=http://etc.usf.edu/clipart/40600/40694/pb_tri_40694.htm&amp;rct=j&amp;frm=1&amp;q=&amp;esrc=s&amp;sa=U&amp;ei=hb6TVba5K6jW7QaK2orIAg&amp;ved=0CBYQ9QEwAA&amp;usg=AFQjCNECMllC3Dlo7HWouRiVBSwNkGDvaw" TargetMode="External"/><Relationship Id="rId18" Type="http://schemas.openxmlformats.org/officeDocument/2006/relationships/oleObject" Target="../embeddings/oleObject8.bin"/><Relationship Id="rId3" Type="http://schemas.openxmlformats.org/officeDocument/2006/relationships/hyperlink" Target="http://www.google.co.uk/url?sa=i&amp;rct=j&amp;q=&amp;esrc=s&amp;source=images&amp;cd=&amp;cad=rja&amp;uact=8&amp;ved=0ahUKEwipmLiBoobUAhWCHsAKHX1SCdYQjRwIBw&amp;url=http://revivenations.org/blog/2011/05/14/circle-sand-revival-you/&amp;psig=AFQjCNF53FEaRNc6sgmyMgVvBDTne35g_A&amp;ust=1495637496499247" TargetMode="External"/><Relationship Id="rId21" Type="http://schemas.openxmlformats.org/officeDocument/2006/relationships/image" Target="../media/image3.jpeg"/><Relationship Id="rId7" Type="http://schemas.openxmlformats.org/officeDocument/2006/relationships/hyperlink" Target="https://www.google.co.uk/url?sa=i&amp;rct=j&amp;q=&amp;esrc=s&amp;source=images&amp;cd=&amp;cad=rja&amp;uact=8&amp;ved=0ahUKEwjZxOKMp4bUAhVBC8AKHV8uCDsQjRwIBw&amp;url=https://www.pinterest.com/pin/153122456054140390/&amp;psig=AFQjCNEMYQqZX85RdeOmCWocN6y423OA_A&amp;ust=1495638760211079" TargetMode="External"/><Relationship Id="rId12" Type="http://schemas.openxmlformats.org/officeDocument/2006/relationships/image" Target="https://encrypted-tbn1.gstatic.com/images?q=tbn:ANd9GcTKDt4VPVzxkzWuked2J0An57A0-lrI4uU-Aa3CF7R-1ML9vkdVzq9DBN0" TargetMode="External"/><Relationship Id="rId1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google.co.uk/url?sa=i&amp;rct=j&amp;q=&amp;esrc=s&amp;source=images&amp;cd=&amp;cad=rja&amp;uact=8&amp;ved=0ahUKEwjMpJfgyorUAhUqCMAKHU47BAsQjRwIBw&amp;url=https://www.pinterest.com/explore/cross-crafts/&amp;psig=AFQjCNEqMtUDAMcdxrz2Q8d4CW0fkksd5A&amp;ust=1495785869800959" TargetMode="External"/><Relationship Id="rId20" Type="http://schemas.openxmlformats.org/officeDocument/2006/relationships/hyperlink" Target="https://www.google.co.uk/url?sa=i&amp;rct=j&amp;q=&amp;esrc=s&amp;source=images&amp;cd=&amp;cad=rja&amp;uact=8&amp;ved=0ahUKEwiZ4-CjsPTTAhWjIcAKHfQDCy4QjRwIBw&amp;url=https://twitter.com/anguscouncil&amp;psig=AFQjCNGoz77U-7rfBfebNdO0rRh4bYFn1g&amp;ust=1495022805219313" TargetMode="Externa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jpeg"/><Relationship Id="rId11" Type="http://schemas.openxmlformats.org/officeDocument/2006/relationships/image" Target="../media/image30.png"/><Relationship Id="rId5" Type="http://schemas.openxmlformats.org/officeDocument/2006/relationships/hyperlink" Target="http://www.google.co.uk/url?sa=i&amp;rct=j&amp;q=&amp;esrc=s&amp;source=images&amp;cd=&amp;cad=rja&amp;uact=8&amp;ved=0ahUKEwjDpNC4pIbUAhUJBcAKHafiBZoQjRwIBw&amp;url=http://www.kidsplaybox.com/art-activities-for-kids-fold-and-dye-tissue-art/&amp;psig=AFQjCNHjCC6OvV5eUliLYRfGgap7mTPf8A&amp;ust=1495638070214873" TargetMode="External"/><Relationship Id="rId15" Type="http://schemas.openxmlformats.org/officeDocument/2006/relationships/image" Target="https://encrypted-tbn0.gstatic.com/images?q=tbn:ANd9GcQyvYt9jXVbxAM--ZrfZZfMgRuOqxQ9sy3sSuGZ2xpqZZyG83mClpVnvIoW" TargetMode="External"/><Relationship Id="rId10" Type="http://schemas.openxmlformats.org/officeDocument/2006/relationships/hyperlink" Target="http://www.google.co.uk/url?url=http://etc.usf.edu/clipart/40600/40690/pb_sq_40690.htm&amp;rct=j&amp;frm=1&amp;q=&amp;esrc=s&amp;sa=U&amp;ei=U76TVdiYN8zV7Qbe1ZbgAw&amp;ved=0CBgQ9QEwAQ&amp;usg=AFQjCNGz3zxvXEfD2o93N0qi3hC_bs4XwA" TargetMode="External"/><Relationship Id="rId19" Type="http://schemas.openxmlformats.org/officeDocument/2006/relationships/image" Target="../media/image1.png"/><Relationship Id="rId4" Type="http://schemas.openxmlformats.org/officeDocument/2006/relationships/image" Target="../media/image27.jpeg"/><Relationship Id="rId9" Type="http://schemas.openxmlformats.org/officeDocument/2006/relationships/hyperlink" Target="http://www.google.co.uk/url?sa=i&amp;rct=j&amp;q=&amp;esrc=s&amp;source=images&amp;cd=&amp;cad=rja&amp;uact=8&amp;ved=0ahUKEwix0oDiqIbUAhUsJcAKHWzNAmAQjRwIBw&amp;url=http://www.keywordsuggests.com/u8rNrM|ccICOk5wSfLKDBBe29Ef*RA1Wj5rXCaG|dGJq0uUE8PfnNx|uIESn8p9uZOTIfskKNRbAGTCEz5|a|w/&amp;psig=AFQjCNEuXkamwmvSbSVjnaR4WFjqMQwsnQ&amp;ust=1495639285332917" TargetMode="External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.jpeg"/><Relationship Id="rId3" Type="http://schemas.openxmlformats.org/officeDocument/2006/relationships/hyperlink" Target="http://www.google.co.uk/url?sa=i&amp;rct=j&amp;q=&amp;esrc=s&amp;source=images&amp;cd=&amp;cad=rja&amp;uact=8&amp;ved=0ahUKEwiyhOGm-9rSAhWnCsAKHb97AqkQjRwIBw&amp;url=http://montessorionthedouble.com/tag/nature/&amp;bvm=bv.149760088,d.ZGg&amp;psig=AFQjCNHzAkGOb1dcKonshK9GQEANgmWVxA&amp;ust=1489751582846920" TargetMode="External"/><Relationship Id="rId7" Type="http://schemas.openxmlformats.org/officeDocument/2006/relationships/oleObject" Target="../embeddings/oleObject9.bin"/><Relationship Id="rId12" Type="http://schemas.openxmlformats.org/officeDocument/2006/relationships/hyperlink" Target="https://www.google.co.uk/url?sa=i&amp;rct=j&amp;q=&amp;esrc=s&amp;source=images&amp;cd=&amp;cad=rja&amp;uact=8&amp;ved=0ahUKEwiZ4-CjsPTTAhWjIcAKHfQDCy4QjRwIBw&amp;url=https://twitter.com/anguscouncil&amp;psig=AFQjCNGoz77U-7rfBfebNdO0rRh4bYFn1g&amp;ust=149502280521931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jpeg"/><Relationship Id="rId11" Type="http://schemas.openxmlformats.org/officeDocument/2006/relationships/image" Target="../media/image37.png"/><Relationship Id="rId5" Type="http://schemas.openxmlformats.org/officeDocument/2006/relationships/hyperlink" Target="http://www.google.co.uk/url?sa=i&amp;rct=j&amp;q=&amp;esrc=s&amp;source=images&amp;cd=&amp;cad=rja&amp;uact=8&amp;ved=0ahUKEwjE8pDO-9rSAhVMAsAKHXdrBeQQjRwIBw&amp;url=http://drzachryspedsottips.blogspot.com/2012/02/ot-activity-for-pincer-grasp.html&amp;bvm=bv.149760088,d.ZGg&amp;psig=AFQjCNHzAkGOb1dcKonshK9GQEANgmWVxA&amp;ust=1489751582846920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3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2ahUKEwi488qHg6HdAhUKLFAKHbWGAAQQjRx6BAgBEAU&amp;url=http://sarahlipoff.com/2013/02/20/fine-art-for-kids-its-a-wash-with-sam-francis/&amp;psig=AOvVaw1elje7PFEdzZ8-NSBfKFTP&amp;ust=1536139312476158" TargetMode="External"/><Relationship Id="rId13" Type="http://schemas.openxmlformats.org/officeDocument/2006/relationships/image" Target="../media/image1.png"/><Relationship Id="rId3" Type="http://schemas.openxmlformats.org/officeDocument/2006/relationships/hyperlink" Target="https://www.google.com/url?sa=i&amp;rct=j&amp;q=&amp;esrc=s&amp;source=images&amp;cd=&amp;cad=rja&amp;uact=8&amp;ved=2ahUKEwjd0NaqgqHdAhWIa1AKHV4QCgEQjRx6BAgBEAU&amp;url=https://www.cdchk.org/parent-tips/hand-strengthening-activities/&amp;psig=AOvVaw21ayxcXZ_ZEtJM9fUgafUV&amp;ust=1536139118452502" TargetMode="External"/><Relationship Id="rId7" Type="http://schemas.openxmlformats.org/officeDocument/2006/relationships/image" Target="../media/image39.jpe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hyperlink" Target="https://www.google.com/url?sa=i&amp;rct=j&amp;q=&amp;esrc=s&amp;source=images&amp;cd=&amp;cad=rja&amp;uact=8&amp;ved=2ahUKEwjl7tvtgqHdAhWBfFAKHXqaC_oQjRx6BAgBEAU&amp;url=https://www.theguardian.com/music/2014/aug/21/pop-five-odd-sexual-lyrics-justin-timberlake-led-zeppelin-radiohead-prince&amp;psig=AOvVaw1KGh0FnunFEEG4d-zSD5jJ&amp;ust=1536139217624590" TargetMode="External"/><Relationship Id="rId11" Type="http://schemas.openxmlformats.org/officeDocument/2006/relationships/image" Target="../media/image41.jpeg"/><Relationship Id="rId5" Type="http://schemas.openxmlformats.org/officeDocument/2006/relationships/hyperlink" Target="https://www.google.com/url?sa=i&amp;rct=j&amp;q=&amp;esrc=s&amp;source=images&amp;cd=&amp;cad=rja&amp;uact=8&amp;ved=2ahUKEwjK3cTXgqHdAhUHYlAKHUTXCwoQjRx6BAgBEAU&amp;url=https://proprocure.com/have-you-been-squeezing-your-lemons-properly/&amp;psig=AOvVaw1KGh0FnunFEEG4d-zSD5jJ&amp;ust=1536139217624590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s://www.google.com/url?sa=i&amp;rct=j&amp;q=&amp;esrc=s&amp;source=images&amp;cd=&amp;cad=rja&amp;uact=8&amp;ved=2ahUKEwj3gqCng6HdAhVRIlAKHapyAPUQjRx6BAgBEAU&amp;url=https://www.livestrong.com/article/117446-handstrengthening-exercises-kids/&amp;psig=AOvVaw1eMp7em6ZFBFlqMU_VCGa_&amp;ust=1536139381283754" TargetMode="External"/><Relationship Id="rId4" Type="http://schemas.openxmlformats.org/officeDocument/2006/relationships/image" Target="../media/image38.jpeg"/><Relationship Id="rId9" Type="http://schemas.openxmlformats.org/officeDocument/2006/relationships/image" Target="../media/image40.jpeg"/><Relationship Id="rId14" Type="http://schemas.openxmlformats.org/officeDocument/2006/relationships/hyperlink" Target="https://www.google.co.uk/url?sa=i&amp;rct=j&amp;q=&amp;esrc=s&amp;source=images&amp;cd=&amp;cad=rja&amp;uact=8&amp;ved=0ahUKEwiZ4-CjsPTTAhWjIcAKHfQDCy4QjRwIBw&amp;url=https://twitter.com/anguscouncil&amp;psig=AFQjCNGoz77U-7rfBfebNdO0rRh4bYFn1g&amp;ust=149502280521931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k4oKnsoDSAhVnKsAKHXbKCS4QjRwIBw&amp;url=http://www.mykiddytracker.com/blog/help-your-child-improve-their-scissor-skills&amp;bvm=bv.146496531,d.ZGg&amp;psig=AFQjCNGoV9B7fAtFInOWpS7ZmcsEQR8Bjg&amp;ust=1486639609727264" TargetMode="External"/><Relationship Id="rId13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12" Type="http://schemas.openxmlformats.org/officeDocument/2006/relationships/hyperlink" Target="http://www.google.co.uk/url?sa=i&amp;rct=j&amp;q=&amp;esrc=s&amp;source=images&amp;cd=&amp;cad=rja&amp;uact=8&amp;ved=0ahUKEwjq48nisoDSAhXsC8AKHV3pBcQQjRwIBw&amp;url=http://www.bbc.co.uk/thingstodo/activity/parent-child-fitstars/occurrence/786504&amp;bvm=bv.146496531,d.ZGg&amp;psig=AFQjCNFquN6Xi3ShaURpgTG7X4XvxYejaw&amp;ust=1486639740410158" TargetMode="External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www.google.co.uk/url?sa=i&amp;rct=j&amp;q=&amp;esrc=s&amp;source=images&amp;cd=&amp;cad=rja&amp;uact=8&amp;ved=0ahUKEwimgbGEs4DSAhVjC8AKHdF2A1QQjRwIBw&amp;url=https://www.dad.info/kids/children/teaching-your-child-to-ride-a-bike&amp;bvm=bv.146496531,d.ZGg&amp;psig=AFQjCNEYlGmQCvvRGbkUTkbt_kqfLl6R4Q&amp;ust=148663981174544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rct=j&amp;q=&amp;esrc=s&amp;source=images&amp;cd=&amp;cad=rja&amp;uact=8&amp;ved=0ahUKEwiIrcmOsoDSAhVqIcAKHT_oBgsQjRwIBw&amp;url=https://www.pinterest.com/pin/271341946274200314/&amp;bvm=bv.146496531,d.ZGg&amp;psig=AFQjCNHXp7AOP93jOsah9d2TjoTVtW_aMw&amp;ust=1486639569029070" TargetMode="External"/><Relationship Id="rId11" Type="http://schemas.openxmlformats.org/officeDocument/2006/relationships/image" Target="../media/image46.jpeg"/><Relationship Id="rId5" Type="http://schemas.openxmlformats.org/officeDocument/2006/relationships/image" Target="../media/image43.jpeg"/><Relationship Id="rId15" Type="http://schemas.openxmlformats.org/officeDocument/2006/relationships/image" Target="../media/image48.jpeg"/><Relationship Id="rId10" Type="http://schemas.openxmlformats.org/officeDocument/2006/relationships/hyperlink" Target="http://www.google.co.uk/url?sa=i&amp;rct=j&amp;q=&amp;esrc=s&amp;source=images&amp;cd=&amp;cad=rja&amp;uact=8&amp;ved=0ahUKEwiGwbe2soDSAhUkLcAKHVqjCUwQjRwIBw&amp;url=http://www.sheknows.com/parenting/articles/844895/lessons-to-teach-while-playing-with-blocks&amp;bvm=bv.146496531,d.ZGg&amp;psig=AFQjCNGL25-KnlEQWcPg0OhV2z7BW0DlRg&amp;ust=1486639651466633" TargetMode="External"/><Relationship Id="rId4" Type="http://schemas.openxmlformats.org/officeDocument/2006/relationships/hyperlink" Target="http://www.google.co.uk/url?sa=i&amp;rct=j&amp;q=&amp;esrc=s&amp;source=images&amp;cd=&amp;cad=rja&amp;uact=8&amp;ved=0ahUKEwjjvJ7XsYDSAhVnKsAKHXbKCS4QjRwIBw&amp;url=http://www.whattoexpect.com/toddler/photo-gallery/dressing-skills.aspx&amp;bvm=bv.146496531,d.ZGg&amp;psig=AFQjCNHOyFvhAfyZjerZjjDGR1yV64tMqw&amp;ust=1486639422806617" TargetMode="External"/><Relationship Id="rId9" Type="http://schemas.openxmlformats.org/officeDocument/2006/relationships/image" Target="../media/image45.jpeg"/><Relationship Id="rId14" Type="http://schemas.openxmlformats.org/officeDocument/2006/relationships/hyperlink" Target="https://www.google.co.uk/url?sa=i&amp;rct=j&amp;q=&amp;esrc=s&amp;source=images&amp;cd=&amp;cad=rja&amp;uact=8&amp;ved=0ahUKEwj1mo7xsoDSAhVLIMAKHUkUDWAQjRwIBw&amp;url=https://www.adoption.net/a/parenting/blogs-parenting/tips-for-writing-updates-for-birth-parents/31637/&amp;bvm=bv.146496531,d.ZGg&amp;psig=AFQjCNFgozBV4svEHzs3Tfjg5IsF9-aYnw&amp;ust=148663977454373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tcyp.scot.nhs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8PIXqp3Jp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google.co.uk/url?sa=i&amp;rct=j&amp;q=&amp;esrc=s&amp;source=images&amp;cd=&amp;cad=rja&amp;uact=8&amp;ved=0ahUKEwiZ4-CjsPTTAhWjIcAKHfQDCy4QjRwIBw&amp;url=https://twitter.com/anguscouncil&amp;psig=AFQjCNGoz77U-7rfBfebNdO0rRh4bYFn1g&amp;ust=149502280521931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google.com/url?sa=i&amp;rct=j&amp;q=&amp;esrc=s&amp;source=images&amp;cd=&amp;ved=2ahUKEwiKkvqHpIXkAhVbAWMBHYS3APgQjRx6BAgBEAQ&amp;url=https%3A%2F%2Fwww.ctvnews.ca%2Fsci-tech%2Fone-third-of-children-under-one-are-tablet-smartphone-users-1.2346325&amp;psig=AOvVaw00NJTLEHI1pJdibo7jabTj&amp;ust=1565972415768033" TargetMode="External"/><Relationship Id="rId7" Type="http://schemas.openxmlformats.org/officeDocument/2006/relationships/hyperlink" Target="https://www.google.co.uk/url?sa=i&amp;rct=j&amp;q=&amp;esrc=s&amp;source=images&amp;cd=&amp;cad=rja&amp;uact=8&amp;ved=0ahUKEwiZ4-CjsPTTAhWjIcAKHfQDCy4QjRwIBw&amp;url=https://twitter.com/anguscouncil&amp;psig=AFQjCNGoz77U-7rfBfebNdO0rRh4bYFn1g&amp;ust=149502280521931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.png"/><Relationship Id="rId4" Type="http://schemas.openxmlformats.org/officeDocument/2006/relationships/image" Target="../media/image8.jpe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hyperlink" Target="https://www.google.co.uk/url?sa=i&amp;rct=j&amp;q=&amp;esrc=s&amp;source=images&amp;cd=&amp;cad=rja&amp;uact=8&amp;ved=0ahUKEwiZ4-CjsPTTAhWjIcAKHfQDCy4QjRwIBw&amp;url=https://twitter.com/anguscouncil&amp;psig=AFQjCNGoz77U-7rfBfebNdO0rRh4bYFn1g&amp;ust=149502280521931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pn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jpeg"/><Relationship Id="rId5" Type="http://schemas.openxmlformats.org/officeDocument/2006/relationships/image" Target="../media/image12.jpeg"/><Relationship Id="rId15" Type="http://schemas.openxmlformats.org/officeDocument/2006/relationships/image" Target="../media/image3.jpeg"/><Relationship Id="rId10" Type="http://schemas.openxmlformats.org/officeDocument/2006/relationships/image" Target="../media/image15.png"/><Relationship Id="rId4" Type="http://schemas.openxmlformats.org/officeDocument/2006/relationships/hyperlink" Target="http://www.google.co.uk/url?sa=i&amp;rct=j&amp;q=&amp;esrc=s&amp;source=images&amp;cd=&amp;cad=rja&amp;uact=8&amp;ved=0ahUKEwiyrcTt-drSAhWLBsAKHRfnCG0QjRwIBw&amp;url=http://www.physiocomestoyou.co.uk/blog/will-child-learn-jump/&amp;bvm=bv.149760088,d.ZGg&amp;psig=AFQjCNGcceUOq6QFFf-SfwApsjIpb7_fHQ&amp;ust=1489751193061264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www.google.co.uk/url?sa=i&amp;rct=j&amp;q=&amp;esrc=s&amp;source=images&amp;cd=&amp;cad=rja&amp;uact=8&amp;ved=0ahUKEwiZ4-CjsPTTAhWjIcAKHfQDCy4QjRwIBw&amp;url=https://twitter.com/anguscouncil&amp;psig=AFQjCNGoz77U-7rfBfebNdO0rRh4bYFn1g&amp;ust=149502280521931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bnZD5-trSAhUrDcAKHUQLD_MQjRwIBw&amp;url=http://theinspiredtreehouse.com/developmental-skills-crossing-the-midline/&amp;bvm=bv.149760088,d.ZGg&amp;psig=AFQjCNGA7GGR4rwxhyi9qORt8aN5Kxu14w&amp;ust=1489751496889860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0.jpeg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https://www.google.co.uk/url?sa=i&amp;rct=j&amp;q=&amp;esrc=s&amp;source=images&amp;cd=&amp;cad=rja&amp;uact=8&amp;ved=0ahUKEwi7wOHW-trSAhWkB8AKHWWvCUwQjRwIBw&amp;url=https://sharinwithsharron.wordpress.com/2008/12/04/crossing-the-midline-cross-lateral-movement-brain-development/&amp;bvm=bv.149760088,d.ZGg&amp;psig=AFQjCNECn_vrSNMFvuMhdwtLTwSwPjYp-A&amp;ust=1489751419558585" TargetMode="External"/><Relationship Id="rId11" Type="http://schemas.openxmlformats.org/officeDocument/2006/relationships/hyperlink" Target="https://www.google.co.uk/url?sa=i&amp;rct=j&amp;q=&amp;esrc=s&amp;source=images&amp;cd=&amp;cad=rja&amp;uact=8&amp;ved=0ahUKEwiZ4-CjsPTTAhWjIcAKHfQDCy4QjRwIBw&amp;url=https://twitter.com/anguscouncil&amp;psig=AFQjCNGoz77U-7rfBfebNdO0rRh4bYFn1g&amp;ust=1495022805219313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22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ved=2ahUKEwiSkvPZpYXkAhWRAWMBHebZDEIQjRx6BAgBEAQ&amp;url=https%3A%2F%2Fwww.parent24.com%2FBaby%2FToddler_1-2%2FHow-climbing-and-outside-play-help-your-childs-growth-20150826&amp;psig=AOvVaw2JpbXTQ0uNHD0Q4gMfspej&amp;ust=1565972839529651" TargetMode="External"/><Relationship Id="rId3" Type="http://schemas.openxmlformats.org/officeDocument/2006/relationships/oleObject" Target="../embeddings/oleObject7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jpeg"/><Relationship Id="rId11" Type="http://schemas.openxmlformats.org/officeDocument/2006/relationships/image" Target="../media/image3.jpeg"/><Relationship Id="rId5" Type="http://schemas.openxmlformats.org/officeDocument/2006/relationships/image" Target="../media/image23.jpeg"/><Relationship Id="rId10" Type="http://schemas.openxmlformats.org/officeDocument/2006/relationships/hyperlink" Target="https://www.google.co.uk/url?sa=i&amp;rct=j&amp;q=&amp;esrc=s&amp;source=images&amp;cd=&amp;cad=rja&amp;uact=8&amp;ved=0ahUKEwiZ4-CjsPTTAhWjIcAKHfQDCy4QjRwIBw&amp;url=https://twitter.com/anguscouncil&amp;psig=AFQjCNGoz77U-7rfBfebNdO0rRh4bYFn1g&amp;ust=1495022805219313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b="7417"/>
          <a:stretch>
            <a:fillRect/>
          </a:stretch>
        </p:blipFill>
        <p:spPr bwMode="auto">
          <a:xfrm>
            <a:off x="1043608" y="404663"/>
            <a:ext cx="6912768" cy="65201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4904"/>
            <a:ext cx="9144000" cy="1470025"/>
          </a:xfrm>
        </p:spPr>
        <p:txBody>
          <a:bodyPr>
            <a:noAutofit/>
          </a:bodyPr>
          <a:lstStyle/>
          <a:p>
            <a:r>
              <a:rPr lang="en-GB" sz="7200" dirty="0"/>
              <a:t>BIG Movers</a:t>
            </a:r>
            <a:br>
              <a:rPr lang="en-GB" sz="7200" dirty="0"/>
            </a:br>
            <a:r>
              <a:rPr lang="en-GB" sz="7200" dirty="0"/>
              <a:t>Little Scribblers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452320" y="188640"/>
          <a:ext cx="1512863" cy="145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3238952" imgH="3238952" progId="">
                  <p:embed/>
                </p:oleObj>
              </mc:Choice>
              <mc:Fallback>
                <p:oleObj r:id="rId4" imgW="3238952" imgH="3238952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188640"/>
                        <a:ext cx="1512863" cy="14538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AutoShape 8" descr="Image result for angus council imag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Image result for angus council imag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AutoShape 14" descr="Image result for angus council imag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AutoShape 16" descr="Image result for angus council imag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AutoShape 18" descr="Image result for angus council imag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AutoShape 20" descr="Image result for angus council imag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6" descr="Image result for angus council 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632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Shape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26626" name="Picture 2" descr="Image result for circle in sa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76872"/>
            <a:ext cx="3168352" cy="1895502"/>
          </a:xfrm>
          <a:prstGeom prst="rect">
            <a:avLst/>
          </a:prstGeom>
          <a:noFill/>
        </p:spPr>
      </p:pic>
      <p:pic>
        <p:nvPicPr>
          <p:cNvPr id="26630" name="Picture 6" descr="Image result for triangle in messy play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077072"/>
            <a:ext cx="3096344" cy="1994046"/>
          </a:xfrm>
          <a:prstGeom prst="rect">
            <a:avLst/>
          </a:prstGeom>
          <a:noFill/>
        </p:spPr>
      </p:pic>
      <p:pic>
        <p:nvPicPr>
          <p:cNvPr id="26634" name="Picture 10" descr="Image result for shape formation activiti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2244036"/>
            <a:ext cx="2483768" cy="3834939"/>
          </a:xfrm>
          <a:prstGeom prst="rect">
            <a:avLst/>
          </a:prstGeom>
          <a:noFill/>
        </p:spPr>
      </p:pic>
      <p:sp>
        <p:nvSpPr>
          <p:cNvPr id="26636" name="AutoShape 12" descr="Image result for perpendicular lines in real lif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38" name="AutoShape 14" descr="Image result for perpendicular lines in real lif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40" name="AutoShape 16" descr="Image result for perpendicular lines in real life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46038" y="-1157288"/>
            <a:ext cx="361950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42" name="AutoShape 18" descr="Image result for perpendicular lines in real life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46038" y="-1157288"/>
            <a:ext cx="361950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044608" y="5949280"/>
            <a:ext cx="36036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8" descr="https://encrypted-tbn1.gstatic.com/images?q=tbn:ANd9GcTKDt4VPVzxkzWuked2J0An57A0-lrI4uU-Aa3CF7R-1ML9vkdVzq9DBN0">
            <a:hlinkClick r:id="rId10"/>
          </p:cNvPr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3995936" y="1916832"/>
            <a:ext cx="295275" cy="295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629" name="Picture 49" descr="https://encrypted-tbn0.gstatic.com/images?q=tbn:ANd9GcQyvYt9jXVbxAM--ZrfZZfMgRuOqxQ9sy3sSuGZ2xpqZZyG83mClpVnvIoW">
            <a:hlinkClick r:id="rId13"/>
          </p:cNvPr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4572000" y="1916832"/>
            <a:ext cx="349250" cy="303212"/>
          </a:xfrm>
          <a:prstGeom prst="rect">
            <a:avLst/>
          </a:prstGeom>
          <a:noFill/>
          <a:ln w="19050">
            <a:miter lim="800000"/>
            <a:headEnd/>
            <a:tailEnd/>
          </a:ln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203848" y="-459432"/>
            <a:ext cx="2951449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  - O /  \  +  X  S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   </a:t>
            </a:r>
            <a:endParaRPr kumimoji="0" lang="en-GB" sz="7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Image result for making a cross child playi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28184" y="2348880"/>
            <a:ext cx="2495550" cy="3743325"/>
          </a:xfrm>
          <a:prstGeom prst="rect">
            <a:avLst/>
          </a:prstGeom>
          <a:noFill/>
        </p:spPr>
      </p:pic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7594600" y="254000"/>
          <a:ext cx="1295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r:id="rId18" imgW="3238952" imgH="3238952" progId="">
                  <p:embed/>
                </p:oleObj>
              </mc:Choice>
              <mc:Fallback>
                <p:oleObj r:id="rId18" imgW="3238952" imgH="3238952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254000"/>
                        <a:ext cx="1295400" cy="1244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6" descr="Image result for angus council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9512" y="116632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Pincer grasp</a:t>
            </a:r>
          </a:p>
        </p:txBody>
      </p:sp>
      <p:pic>
        <p:nvPicPr>
          <p:cNvPr id="13314" name="Picture 2" descr="Image result for pincer gras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46731"/>
            <a:ext cx="4032448" cy="2690581"/>
          </a:xfrm>
          <a:prstGeom prst="rect">
            <a:avLst/>
          </a:prstGeom>
          <a:noFill/>
        </p:spPr>
      </p:pic>
      <p:pic>
        <p:nvPicPr>
          <p:cNvPr id="13318" name="Picture 6" descr="Image result for pincer gras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7196" r="15814"/>
          <a:stretch>
            <a:fillRect/>
          </a:stretch>
        </p:blipFill>
        <p:spPr bwMode="auto">
          <a:xfrm>
            <a:off x="1259632" y="1268760"/>
            <a:ext cx="2311224" cy="2304256"/>
          </a:xfrm>
          <a:prstGeom prst="rect">
            <a:avLst/>
          </a:prstGeom>
          <a:noFill/>
        </p:spPr>
      </p:pic>
      <p:graphicFrame>
        <p:nvGraphicFramePr>
          <p:cNvPr id="15361" name="Object 6"/>
          <p:cNvGraphicFramePr>
            <a:graphicFrameLocks noChangeAspect="1"/>
          </p:cNvGraphicFramePr>
          <p:nvPr/>
        </p:nvGraphicFramePr>
        <p:xfrm>
          <a:off x="7596188" y="260350"/>
          <a:ext cx="129698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r:id="rId7" imgW="3238952" imgH="3238952" progId="">
                  <p:embed/>
                </p:oleObj>
              </mc:Choice>
              <mc:Fallback>
                <p:oleObj r:id="rId7" imgW="3238952" imgH="323895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260350"/>
                        <a:ext cx="1296987" cy="1246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Picture 3" descr="Image result for pincer grasp"/>
          <p:cNvPicPr>
            <a:picLocks noChangeAspect="1" noChangeArrowheads="1"/>
          </p:cNvPicPr>
          <p:nvPr/>
        </p:nvPicPr>
        <p:blipFill>
          <a:blip r:embed="rId9" cstate="print"/>
          <a:srcRect l="12871" t="15455" r="38217" b="20151"/>
          <a:stretch>
            <a:fillRect/>
          </a:stretch>
        </p:blipFill>
        <p:spPr bwMode="auto">
          <a:xfrm>
            <a:off x="4427985" y="3501008"/>
            <a:ext cx="3096343" cy="2736304"/>
          </a:xfrm>
          <a:prstGeom prst="rect">
            <a:avLst/>
          </a:prstGeom>
          <a:noFill/>
        </p:spPr>
      </p:pic>
      <p:pic>
        <p:nvPicPr>
          <p:cNvPr id="15365" name="Picture 5" descr="Image result for pincer grasp pegs"/>
          <p:cNvPicPr>
            <a:picLocks noChangeAspect="1" noChangeArrowheads="1"/>
          </p:cNvPicPr>
          <p:nvPr/>
        </p:nvPicPr>
        <p:blipFill>
          <a:blip r:embed="rId10" cstate="print"/>
          <a:srcRect b="13304"/>
          <a:stretch>
            <a:fillRect/>
          </a:stretch>
        </p:blipFill>
        <p:spPr bwMode="auto">
          <a:xfrm>
            <a:off x="5508104" y="1268760"/>
            <a:ext cx="2016224" cy="2304256"/>
          </a:xfrm>
          <a:prstGeom prst="rect">
            <a:avLst/>
          </a:prstGeom>
          <a:noFill/>
        </p:spPr>
      </p:pic>
      <p:pic>
        <p:nvPicPr>
          <p:cNvPr id="15367" name="Picture 7" descr="Image result for pincer grasp stampers"/>
          <p:cNvPicPr>
            <a:picLocks noChangeAspect="1" noChangeArrowheads="1"/>
          </p:cNvPicPr>
          <p:nvPr/>
        </p:nvPicPr>
        <p:blipFill>
          <a:blip r:embed="rId11" cstate="print"/>
          <a:srcRect l="29295" t="2837" r="28181" b="19153"/>
          <a:stretch>
            <a:fillRect/>
          </a:stretch>
        </p:blipFill>
        <p:spPr bwMode="auto">
          <a:xfrm>
            <a:off x="3491880" y="1268760"/>
            <a:ext cx="2029316" cy="2304256"/>
          </a:xfrm>
          <a:prstGeom prst="rect">
            <a:avLst/>
          </a:prstGeom>
          <a:noFill/>
        </p:spPr>
      </p:pic>
      <p:pic>
        <p:nvPicPr>
          <p:cNvPr id="9" name="Picture 6" descr="Image result for angus council 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116632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 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698" name="Picture 2" descr="Image result for activities to develop hand strengt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014" y="1556792"/>
            <a:ext cx="4014986" cy="2007494"/>
          </a:xfrm>
          <a:prstGeom prst="rect">
            <a:avLst/>
          </a:prstGeom>
          <a:noFill/>
        </p:spPr>
      </p:pic>
      <p:sp>
        <p:nvSpPr>
          <p:cNvPr id="29700" name="AutoShape 4" descr="Image result for squeezing lemon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227138"/>
            <a:ext cx="2562225" cy="2562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702" name="Picture 6" descr="Image result for squeezing lemon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556792"/>
            <a:ext cx="3750375" cy="2248669"/>
          </a:xfrm>
          <a:prstGeom prst="rect">
            <a:avLst/>
          </a:prstGeom>
          <a:noFill/>
        </p:spPr>
      </p:pic>
      <p:pic>
        <p:nvPicPr>
          <p:cNvPr id="29704" name="Picture 8" descr="Image result for spray bottle kid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429000"/>
            <a:ext cx="3769579" cy="2924944"/>
          </a:xfrm>
          <a:prstGeom prst="rect">
            <a:avLst/>
          </a:prstGeom>
          <a:noFill/>
        </p:spPr>
      </p:pic>
      <p:pic>
        <p:nvPicPr>
          <p:cNvPr id="29706" name="Picture 10" descr="Image result for kids hand strength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3645024"/>
            <a:ext cx="3892468" cy="2592288"/>
          </a:xfrm>
          <a:prstGeom prst="rect">
            <a:avLst/>
          </a:prstGeom>
          <a:noFill/>
        </p:spPr>
      </p:pic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7594600" y="254000"/>
          <a:ext cx="1295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r:id="rId12" imgW="3238952" imgH="3238952" progId="">
                  <p:embed/>
                </p:oleObj>
              </mc:Choice>
              <mc:Fallback>
                <p:oleObj r:id="rId12" imgW="3238952" imgH="3238952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254000"/>
                        <a:ext cx="1295400" cy="1244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6" descr="Image result for angus council logo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116632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9" descr="ANd9GcTc-6gUiwBbTSHOx1lGyoOFaitjl3zrsg_usqelhptRFJoqIRRh6XUte-j7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508500"/>
            <a:ext cx="238918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AutoShape 2" descr="Image result for child riding with play doug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45412" name="AutoShape 4" descr="Image result for child riding with play doug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45413" name="AutoShape 6" descr="Image result for child doing button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145414" name="Picture 8" descr="Image result for child doing butto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420888"/>
            <a:ext cx="1722437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5" name="AutoShape 10" descr="Image result for child using cutler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145416" name="Picture 16" descr="Image result for child using knife and for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204864"/>
            <a:ext cx="1862261" cy="24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7" name="Picture 18" descr="Image result for child using scissor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797152"/>
            <a:ext cx="2817045" cy="187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8" name="Picture 20" descr="Image result for child playi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5816" y="4653136"/>
            <a:ext cx="30988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9" name="Picture 22" descr="Image result for child crawling through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6332" y="404665"/>
            <a:ext cx="24814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20" name="Picture 24" descr="Image result for child writi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800" y="260648"/>
            <a:ext cx="3188717" cy="19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22" name="Picture 26" descr="Image result for child learning to ride a bik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70026" y="332656"/>
            <a:ext cx="270396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>
          <a:xfrm>
            <a:off x="2627784" y="2276872"/>
            <a:ext cx="3600400" cy="2304256"/>
            <a:chOff x="-684584" y="1628800"/>
            <a:chExt cx="3816424" cy="4608512"/>
          </a:xfrm>
        </p:grpSpPr>
        <p:sp>
          <p:nvSpPr>
            <p:cNvPr id="19" name="Rectangle 18"/>
            <p:cNvSpPr/>
            <p:nvPr/>
          </p:nvSpPr>
          <p:spPr>
            <a:xfrm>
              <a:off x="-684584" y="1628800"/>
              <a:ext cx="3816424" cy="4608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379270" y="1772816"/>
              <a:ext cx="3168352" cy="4001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OCCUPATION</a:t>
              </a:r>
              <a:r>
                <a:rPr lang="en-GB" sz="2400" dirty="0">
                  <a:solidFill>
                    <a:schemeClr val="bg1"/>
                  </a:solidFill>
                </a:rPr>
                <a:t> Is our fancy word for things you want to do, need to do, and are expected to 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43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>
              <a:buNone/>
            </a:pPr>
            <a:r>
              <a:rPr lang="en-GB" sz="6000" dirty="0">
                <a:hlinkClick r:id="rId2"/>
              </a:rPr>
              <a:t>www.OTCYP.scot.nhs.uk</a:t>
            </a:r>
            <a:r>
              <a:rPr lang="en-GB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88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  <a:latin typeface="Century Gothic" pitchFamily="34" charset="0"/>
              </a:rPr>
              <a:t>Physical literacy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78291" y="692696"/>
            <a:ext cx="7408862" cy="5256584"/>
          </a:xfrm>
        </p:spPr>
        <p:txBody>
          <a:bodyPr/>
          <a:lstStyle/>
          <a:p>
            <a:pPr marL="0" indent="0" algn="ctr">
              <a:buNone/>
            </a:pPr>
            <a:endParaRPr lang="en-GB" altLang="en-US" dirty="0">
              <a:hlinkClick r:id="rId3"/>
            </a:endParaRPr>
          </a:p>
          <a:p>
            <a:pPr marL="0" indent="0" algn="ctr">
              <a:buNone/>
            </a:pPr>
            <a:endParaRPr lang="en-GB" altLang="en-US" dirty="0">
              <a:hlinkClick r:id="rId3"/>
            </a:endParaRPr>
          </a:p>
          <a:p>
            <a:pPr marL="0" indent="0" algn="ctr">
              <a:buNone/>
            </a:pPr>
            <a:r>
              <a:rPr lang="en-GB" altLang="en-US" sz="2800" dirty="0">
                <a:hlinkClick r:id="rId3"/>
              </a:rPr>
              <a:t>Sport Wales -  Physical Literacy</a:t>
            </a:r>
          </a:p>
          <a:p>
            <a:pPr marL="0" indent="0" algn="ctr">
              <a:buNone/>
            </a:pPr>
            <a:r>
              <a:rPr lang="en-GB" altLang="en-US" dirty="0">
                <a:hlinkClick r:id="rId3"/>
              </a:rPr>
              <a:t>Video link</a:t>
            </a:r>
            <a:endParaRPr lang="en-GB" altLang="en-US" dirty="0"/>
          </a:p>
          <a:p>
            <a:pPr marL="0" indent="0" algn="ctr">
              <a:buNone/>
            </a:pPr>
            <a:r>
              <a:rPr lang="en-GB" altLang="en-US" dirty="0">
                <a:hlinkClick r:id="rId3"/>
              </a:rPr>
              <a:t>https://www.youtube.com/watch?v=R8PIXqp3JpA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4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enefits of physical literacy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169" y="0"/>
            <a:ext cx="10241135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Physical literacy is developed at </a:t>
            </a:r>
            <a:r>
              <a:rPr lang="en-GB" i="1" u="sng" dirty="0"/>
              <a:t>nursery</a:t>
            </a:r>
            <a:r>
              <a:rPr lang="en-GB" dirty="0"/>
              <a:t> or </a:t>
            </a:r>
            <a:r>
              <a:rPr lang="en-GB" i="1" u="sng" dirty="0"/>
              <a:t>school</a:t>
            </a:r>
            <a:r>
              <a:rPr lang="en-GB" dirty="0"/>
              <a:t>, at play time and Physical Education</a:t>
            </a:r>
          </a:p>
          <a:p>
            <a:r>
              <a:rPr lang="en-GB" dirty="0"/>
              <a:t>At </a:t>
            </a:r>
            <a:r>
              <a:rPr lang="en-GB" i="1" u="sng" dirty="0"/>
              <a:t>home</a:t>
            </a:r>
            <a:r>
              <a:rPr lang="en-GB" dirty="0"/>
              <a:t>, by going to the play park, going swimming, going to clubs and by exploring the outdoors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365104"/>
            <a:ext cx="15319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365104"/>
            <a:ext cx="1555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41168"/>
            <a:ext cx="24352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angus council logo">
            <a:hlinkClick r:id="rId7"/>
            <a:extLst>
              <a:ext uri="{FF2B5EF4-FFF2-40B4-BE49-F238E27FC236}">
                <a16:creationId xmlns:a16="http://schemas.microsoft.com/office/drawing/2014/main" id="{57B33362-8354-684A-B339-311B9B715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60648"/>
            <a:ext cx="1296144" cy="1296144"/>
          </a:xfrm>
          <a:prstGeom prst="rect">
            <a:avLst/>
          </a:prstGeom>
          <a:noFill/>
        </p:spPr>
      </p:pic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0202FF23-1C17-004B-8628-A72A49D7A7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6188" y="260350"/>
          <a:ext cx="129698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r:id="rId9" imgW="3238952" imgH="3238952" progId="">
                  <p:embed/>
                </p:oleObj>
              </mc:Choice>
              <mc:Fallback>
                <p:oleObj r:id="rId9" imgW="3238952" imgH="3238952" progId="">
                  <p:embed/>
                  <p:pic>
                    <p:nvPicPr>
                      <p:cNvPr id="184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260350"/>
                        <a:ext cx="1296987" cy="1246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460" name="AutoShape 4" descr="Image result for children using a phon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4" name="AutoShape 8" descr="Image result for children using a table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6" name="Picture 10" descr="Image result for children using a table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996952"/>
            <a:ext cx="5734050" cy="3228975"/>
          </a:xfrm>
          <a:prstGeom prst="rect">
            <a:avLst/>
          </a:prstGeom>
          <a:noFill/>
        </p:spPr>
      </p:pic>
      <p:pic>
        <p:nvPicPr>
          <p:cNvPr id="19462" name="Picture 6" descr="Image result for children using a 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797" y="555248"/>
            <a:ext cx="3456384" cy="2468847"/>
          </a:xfrm>
          <a:prstGeom prst="rect">
            <a:avLst/>
          </a:prstGeom>
          <a:noFill/>
        </p:spPr>
      </p:pic>
      <p:pic>
        <p:nvPicPr>
          <p:cNvPr id="19458" name="Picture 2" descr="Image result for children watching t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7847" y="647831"/>
            <a:ext cx="3570887" cy="2376264"/>
          </a:xfrm>
          <a:prstGeom prst="rect">
            <a:avLst/>
          </a:prstGeom>
          <a:noFill/>
        </p:spPr>
      </p:pic>
      <p:pic>
        <p:nvPicPr>
          <p:cNvPr id="9" name="Picture 6" descr="Image result for angus council logo">
            <a:hlinkClick r:id="rId7"/>
            <a:extLst>
              <a:ext uri="{FF2B5EF4-FFF2-40B4-BE49-F238E27FC236}">
                <a16:creationId xmlns:a16="http://schemas.microsoft.com/office/drawing/2014/main" id="{2C09DFA4-D23B-714B-9363-9684AA2F9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60648"/>
            <a:ext cx="1296144" cy="1296144"/>
          </a:xfrm>
          <a:prstGeom prst="rect">
            <a:avLst/>
          </a:prstGeom>
          <a:noFill/>
        </p:spPr>
      </p:pic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4E49D634-9FD4-1841-BF04-C3F5309FB6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6188" y="260350"/>
          <a:ext cx="129698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r:id="rId9" imgW="3238952" imgH="3238952" progId="">
                  <p:embed/>
                </p:oleObj>
              </mc:Choice>
              <mc:Fallback>
                <p:oleObj r:id="rId9" imgW="3238952" imgH="3238952" progId="">
                  <p:embed/>
                  <p:pic>
                    <p:nvPicPr>
                      <p:cNvPr id="184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260350"/>
                        <a:ext cx="1296987" cy="1246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557338"/>
            <a:ext cx="5472112" cy="439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99592" y="47667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Ways to Help your Child Learn</a:t>
            </a:r>
          </a:p>
        </p:txBody>
      </p:sp>
      <p:pic>
        <p:nvPicPr>
          <p:cNvPr id="4" name="Picture 6" descr="Image result for angus council logo">
            <a:hlinkClick r:id="rId5"/>
            <a:extLst>
              <a:ext uri="{FF2B5EF4-FFF2-40B4-BE49-F238E27FC236}">
                <a16:creationId xmlns:a16="http://schemas.microsoft.com/office/drawing/2014/main" id="{8151F1B9-6E98-A144-9623-096C1FCD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0648"/>
            <a:ext cx="1296144" cy="1296144"/>
          </a:xfrm>
          <a:prstGeom prst="rect">
            <a:avLst/>
          </a:prstGeom>
          <a:noFill/>
        </p:spPr>
      </p:pic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6B354FDC-D6AE-0540-AB01-55A89D311A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6188" y="260350"/>
          <a:ext cx="129698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r:id="rId7" imgW="3238952" imgH="3238952" progId="">
                  <p:embed/>
                </p:oleObj>
              </mc:Choice>
              <mc:Fallback>
                <p:oleObj r:id="rId7" imgW="3238952" imgH="3238952" progId="">
                  <p:embed/>
                  <p:pic>
                    <p:nvPicPr>
                      <p:cNvPr id="184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260350"/>
                        <a:ext cx="1296987" cy="1246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99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jumping chil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10605"/>
          <a:stretch>
            <a:fillRect/>
          </a:stretch>
        </p:blipFill>
        <p:spPr bwMode="auto">
          <a:xfrm>
            <a:off x="6318926" y="3284984"/>
            <a:ext cx="1997489" cy="32403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Gross Motor</a:t>
            </a:r>
          </a:p>
        </p:txBody>
      </p:sp>
      <p:sp>
        <p:nvSpPr>
          <p:cNvPr id="2050" name="AutoShape 2" descr="Image result for gross motor activities to help pre-writ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Image result for gross motor activities to help pre-writ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8433" name="Object 6"/>
          <p:cNvGraphicFramePr>
            <a:graphicFrameLocks noChangeAspect="1"/>
          </p:cNvGraphicFramePr>
          <p:nvPr/>
        </p:nvGraphicFramePr>
        <p:xfrm>
          <a:off x="7596188" y="260350"/>
          <a:ext cx="129698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6" imgW="3238952" imgH="3238952" progId="">
                  <p:embed/>
                </p:oleObj>
              </mc:Choice>
              <mc:Fallback>
                <p:oleObj r:id="rId6" imgW="3238952" imgH="323895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260350"/>
                        <a:ext cx="1296987" cy="1246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3" name="Picture 11" descr="https://encrypted-tbn1.gstatic.com/shopping?q=tbn:ANd9GcTJhYlWPPvkWyPhmwAw5ca3GAz5T0LBQ_ETzajCuD4rb2Gib3wk1cURT2IlGmxaldBNhuCUs88&amp;usqp=CA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645024"/>
            <a:ext cx="2160240" cy="2160240"/>
          </a:xfrm>
          <a:prstGeom prst="rect">
            <a:avLst/>
          </a:prstGeom>
          <a:noFill/>
        </p:spPr>
      </p:pic>
      <p:pic>
        <p:nvPicPr>
          <p:cNvPr id="18447" name="Picture 15" descr="Image result for gross motor skills skipping"/>
          <p:cNvPicPr>
            <a:picLocks noChangeAspect="1" noChangeArrowheads="1"/>
          </p:cNvPicPr>
          <p:nvPr/>
        </p:nvPicPr>
        <p:blipFill>
          <a:blip r:embed="rId9" cstate="print"/>
          <a:srcRect l="5670" t="2423" r="5501" b="5501"/>
          <a:stretch>
            <a:fillRect/>
          </a:stretch>
        </p:blipFill>
        <p:spPr bwMode="auto">
          <a:xfrm>
            <a:off x="827584" y="1556792"/>
            <a:ext cx="2520280" cy="2037673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588224" y="6093296"/>
            <a:ext cx="13681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449" name="Picture 17" descr="Image result for pre school sports"/>
          <p:cNvPicPr>
            <a:picLocks noChangeAspect="1" noChangeArrowheads="1"/>
          </p:cNvPicPr>
          <p:nvPr/>
        </p:nvPicPr>
        <p:blipFill>
          <a:blip r:embed="rId10" cstate="print"/>
          <a:srcRect l="3024" r="10793"/>
          <a:stretch>
            <a:fillRect/>
          </a:stretch>
        </p:blipFill>
        <p:spPr bwMode="auto">
          <a:xfrm>
            <a:off x="539552" y="3645024"/>
            <a:ext cx="3784055" cy="2160240"/>
          </a:xfrm>
          <a:prstGeom prst="rect">
            <a:avLst/>
          </a:prstGeom>
          <a:noFill/>
        </p:spPr>
      </p:pic>
      <p:pic>
        <p:nvPicPr>
          <p:cNvPr id="18435" name="Picture 3" descr="Image result for gross motor tricycle"/>
          <p:cNvPicPr>
            <a:picLocks noChangeAspect="1" noChangeArrowheads="1"/>
          </p:cNvPicPr>
          <p:nvPr/>
        </p:nvPicPr>
        <p:blipFill>
          <a:blip r:embed="rId11" cstate="print"/>
          <a:srcRect t="16494" r="4447" b="17528"/>
          <a:stretch>
            <a:fillRect/>
          </a:stretch>
        </p:blipFill>
        <p:spPr bwMode="auto">
          <a:xfrm>
            <a:off x="6444208" y="1844824"/>
            <a:ext cx="2016224" cy="1440160"/>
          </a:xfrm>
          <a:prstGeom prst="rect">
            <a:avLst/>
          </a:prstGeom>
          <a:noFill/>
        </p:spPr>
      </p:pic>
      <p:pic>
        <p:nvPicPr>
          <p:cNvPr id="18439" name="Picture 7" descr="https://encrypted-tbn1.gstatic.com/shopping?q=tbn:ANd9GcRwR8GyZG_CXaSPuekFxMySYNZWC8CX0vhRE706a5754En5tcoRtVcgDhVXcqQ509KX0h5u6nWJ&amp;usqp=CA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1844824"/>
            <a:ext cx="1656184" cy="1656184"/>
          </a:xfrm>
          <a:prstGeom prst="rect">
            <a:avLst/>
          </a:prstGeom>
          <a:noFill/>
        </p:spPr>
      </p:pic>
      <p:pic>
        <p:nvPicPr>
          <p:cNvPr id="18441" name="Picture 9" descr="https://encrypted-tbn0.gstatic.com/shopping?q=tbn:ANd9GcTcLqI4ozBVXnuNUUEtRJ4s3LWBv_Ma5-lSrYPTMY63vdM93ELRoqEW_Mt_Y4aNytvLvTFKJXA&amp;usqp=CA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1880" y="1916832"/>
            <a:ext cx="1584176" cy="1656184"/>
          </a:xfrm>
          <a:prstGeom prst="rect">
            <a:avLst/>
          </a:prstGeom>
          <a:noFill/>
        </p:spPr>
      </p:pic>
      <p:pic>
        <p:nvPicPr>
          <p:cNvPr id="14" name="Picture 6" descr="Image result for angus council logo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260648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 descr="Image result for crossing the mid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2376264" cy="3553293"/>
          </a:xfrm>
          <a:prstGeom prst="rect">
            <a:avLst/>
          </a:prstGeom>
          <a:noFill/>
        </p:spPr>
      </p:pic>
      <p:graphicFrame>
        <p:nvGraphicFramePr>
          <p:cNvPr id="17409" name="Object 6"/>
          <p:cNvGraphicFramePr>
            <a:graphicFrameLocks noChangeAspect="1"/>
          </p:cNvGraphicFramePr>
          <p:nvPr/>
        </p:nvGraphicFramePr>
        <p:xfrm>
          <a:off x="7596188" y="260350"/>
          <a:ext cx="129698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r:id="rId4" imgW="3238952" imgH="3238952" progId="">
                  <p:embed/>
                </p:oleObj>
              </mc:Choice>
              <mc:Fallback>
                <p:oleObj r:id="rId4" imgW="3238952" imgH="323895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260350"/>
                        <a:ext cx="1296987" cy="1246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Crossing the midline</a:t>
            </a:r>
          </a:p>
        </p:txBody>
      </p:sp>
      <p:pic>
        <p:nvPicPr>
          <p:cNvPr id="15362" name="Picture 2" descr="Image result for crossing the midlin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268760"/>
            <a:ext cx="2214658" cy="4975303"/>
          </a:xfrm>
          <a:prstGeom prst="rect">
            <a:avLst/>
          </a:prstGeom>
          <a:noFill/>
        </p:spPr>
      </p:pic>
      <p:pic>
        <p:nvPicPr>
          <p:cNvPr id="15366" name="Picture 6" descr="Image result for crossing the midlin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4149080"/>
            <a:ext cx="2952328" cy="1828276"/>
          </a:xfrm>
          <a:prstGeom prst="rect">
            <a:avLst/>
          </a:prstGeom>
          <a:noFill/>
        </p:spPr>
      </p:pic>
      <p:pic>
        <p:nvPicPr>
          <p:cNvPr id="17417" name="Picture 9" descr="Image result for crossing the midlin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1772816"/>
            <a:ext cx="2376264" cy="1656184"/>
          </a:xfrm>
          <a:prstGeom prst="rect">
            <a:avLst/>
          </a:prstGeom>
          <a:noFill/>
        </p:spPr>
      </p:pic>
      <p:pic>
        <p:nvPicPr>
          <p:cNvPr id="11" name="Picture 6" descr="Image result for angus council log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116632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two hands together</a:t>
            </a:r>
          </a:p>
        </p:txBody>
      </p:sp>
      <p:graphicFrame>
        <p:nvGraphicFramePr>
          <p:cNvPr id="16385" name="Object 6"/>
          <p:cNvGraphicFramePr>
            <a:graphicFrameLocks noChangeAspect="1"/>
          </p:cNvGraphicFramePr>
          <p:nvPr/>
        </p:nvGraphicFramePr>
        <p:xfrm>
          <a:off x="7596188" y="260350"/>
          <a:ext cx="129698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r:id="rId3" imgW="3238952" imgH="3238952" progId="">
                  <p:embed/>
                </p:oleObj>
              </mc:Choice>
              <mc:Fallback>
                <p:oleObj r:id="rId3" imgW="3238952" imgH="323895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260350"/>
                        <a:ext cx="1296987" cy="1246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3" descr="Image result for bilateral integration"/>
          <p:cNvPicPr>
            <a:picLocks noChangeAspect="1" noChangeArrowheads="1"/>
          </p:cNvPicPr>
          <p:nvPr/>
        </p:nvPicPr>
        <p:blipFill>
          <a:blip r:embed="rId5" cstate="print"/>
          <a:srcRect l="9980" t="12920" r="16169" b="12145"/>
          <a:stretch>
            <a:fillRect/>
          </a:stretch>
        </p:blipFill>
        <p:spPr bwMode="auto">
          <a:xfrm>
            <a:off x="1187624" y="1484784"/>
            <a:ext cx="2664296" cy="2088232"/>
          </a:xfrm>
          <a:prstGeom prst="rect">
            <a:avLst/>
          </a:prstGeom>
          <a:noFill/>
        </p:spPr>
      </p:pic>
      <p:pic>
        <p:nvPicPr>
          <p:cNvPr id="16395" name="Picture 11" descr="Image result for bilateral integr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573016"/>
            <a:ext cx="3810000" cy="2592288"/>
          </a:xfrm>
          <a:prstGeom prst="rect">
            <a:avLst/>
          </a:prstGeom>
          <a:noFill/>
        </p:spPr>
      </p:pic>
      <p:pic>
        <p:nvPicPr>
          <p:cNvPr id="16397" name="Picture 13" descr="Image result for using two hands together occupational therapy bak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573016"/>
            <a:ext cx="3888432" cy="2592288"/>
          </a:xfrm>
          <a:prstGeom prst="rect">
            <a:avLst/>
          </a:prstGeom>
          <a:noFill/>
        </p:spPr>
      </p:pic>
      <p:sp>
        <p:nvSpPr>
          <p:cNvPr id="3" name="AutoShape 7" descr="Image result for child climbi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93" name="AutoShape 9" descr="Image result for child climbi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11" descr="Image result for child climbi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484784"/>
            <a:ext cx="3888432" cy="2568374"/>
          </a:xfrm>
          <a:prstGeom prst="rect">
            <a:avLst/>
          </a:prstGeom>
          <a:noFill/>
        </p:spPr>
      </p:pic>
      <p:pic>
        <p:nvPicPr>
          <p:cNvPr id="11" name="Picture 6" descr="Image result for angus council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116632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496</Words>
  <Application>Microsoft Macintosh PowerPoint</Application>
  <PresentationFormat>On-screen Show (4:3)</PresentationFormat>
  <Paragraphs>78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Microsoft YaHei</vt:lpstr>
      <vt:lpstr>ＭＳ Ｐゴシック</vt:lpstr>
      <vt:lpstr>Arial</vt:lpstr>
      <vt:lpstr>Calibri</vt:lpstr>
      <vt:lpstr>Century Gothic</vt:lpstr>
      <vt:lpstr>Mangal</vt:lpstr>
      <vt:lpstr>Times New Roman</vt:lpstr>
      <vt:lpstr>Office Theme</vt:lpstr>
      <vt:lpstr>BIG Movers Little Scribblers</vt:lpstr>
      <vt:lpstr>Physical literacy</vt:lpstr>
      <vt:lpstr>PowerPoint Presentation</vt:lpstr>
      <vt:lpstr>Physical Literacy</vt:lpstr>
      <vt:lpstr>PowerPoint Presentation</vt:lpstr>
      <vt:lpstr>PowerPoint Presentation</vt:lpstr>
      <vt:lpstr>Gross Motor</vt:lpstr>
      <vt:lpstr>Crossing the midline</vt:lpstr>
      <vt:lpstr>Using two hands together</vt:lpstr>
      <vt:lpstr>Shape Formation</vt:lpstr>
      <vt:lpstr>Pincer grasp</vt:lpstr>
      <vt:lpstr>Hand Strength</vt:lpstr>
      <vt:lpstr>PowerPoint Presentation</vt:lpstr>
      <vt:lpstr>PowerPoint Presentation</vt:lpstr>
    </vt:vector>
  </TitlesOfParts>
  <Company>NHS Tayside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Therapy</dc:title>
  <dc:creator>floudoun</dc:creator>
  <cp:lastModifiedBy>Mrs Landsburgh</cp:lastModifiedBy>
  <cp:revision>37</cp:revision>
  <dcterms:created xsi:type="dcterms:W3CDTF">2017-03-16T11:37:57Z</dcterms:created>
  <dcterms:modified xsi:type="dcterms:W3CDTF">2019-10-10T08:41:37Z</dcterms:modified>
</cp:coreProperties>
</file>