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60" r:id="rId4"/>
    <p:sldId id="261" r:id="rId5"/>
    <p:sldId id="262" r:id="rId6"/>
    <p:sldId id="264" r:id="rId7"/>
    <p:sldId id="265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66" r:id="rId18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1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66" autoAdjust="0"/>
    <p:restoredTop sz="86176" autoAdjust="0"/>
  </p:normalViewPr>
  <p:slideViewPr>
    <p:cSldViewPr snapToGrid="0">
      <p:cViewPr varScale="1">
        <p:scale>
          <a:sx n="64" d="100"/>
          <a:sy n="64" d="100"/>
        </p:scale>
        <p:origin x="81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E5D1E-8435-4D48-B8FF-AA9018AAD3CE}" type="datetimeFigureOut">
              <a:rPr lang="en-GB"/>
              <a:pPr>
                <a:defRPr/>
              </a:pPr>
              <a:t>13/06/2017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23431-2A79-4D1B-A106-755E28E94E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FF4F6-ECB1-4F00-A565-B23D76E5142F}" type="datetimeFigureOut">
              <a:rPr lang="en-GB"/>
              <a:pPr>
                <a:defRPr/>
              </a:pPr>
              <a:t>13/06/2017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A91F-E23E-42BF-9F59-12A0363A5A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C0FAA-D5DD-4959-9EF6-7A9A6AE78246}" type="datetimeFigureOut">
              <a:rPr lang="en-GB"/>
              <a:pPr>
                <a:defRPr/>
              </a:pPr>
              <a:t>13/06/2017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7F5C9-240E-4DB8-B1A3-9C1D084F57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18CE9-9605-4EAA-9AA1-D062AE9F7E0F}" type="datetimeFigureOut">
              <a:rPr lang="en-GB"/>
              <a:pPr>
                <a:defRPr/>
              </a:pPr>
              <a:t>13/06/2017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25642-B5B5-4178-827B-9A82C2B5A1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DBE36-B394-4919-9839-9B84C16654CE}" type="datetimeFigureOut">
              <a:rPr lang="en-GB"/>
              <a:pPr>
                <a:defRPr/>
              </a:pPr>
              <a:t>13/06/2017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C336-9677-4308-A465-78256D21BE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542E9-1869-4664-9E80-AF2C6E30CE06}" type="datetimeFigureOut">
              <a:rPr lang="en-GB"/>
              <a:pPr>
                <a:defRPr/>
              </a:pPr>
              <a:t>13/06/2017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C3636-FFC9-45B0-A3F9-FCCC01FCE6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55350-D1CD-430E-B3CF-EFA6C2D08235}" type="datetimeFigureOut">
              <a:rPr lang="en-GB"/>
              <a:pPr>
                <a:defRPr/>
              </a:pPr>
              <a:t>13/06/2017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0570E-102D-44DC-9DEA-92202B58FF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F14D3-4F7C-42C2-9117-05D186745362}" type="datetimeFigureOut">
              <a:rPr lang="en-GB"/>
              <a:pPr>
                <a:defRPr/>
              </a:pPr>
              <a:t>13/06/2017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DE6D9-F2A8-42DA-A16E-82B3418E86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07F65-886B-430E-963F-BC51CBBCEB60}" type="datetimeFigureOut">
              <a:rPr lang="en-GB"/>
              <a:pPr>
                <a:defRPr/>
              </a:pPr>
              <a:t>13/06/2017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F614E-8EB5-44E7-A231-ACF3F24FE7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51D2B-F9B9-47F0-8A2B-0424950EF859}" type="datetimeFigureOut">
              <a:rPr lang="en-GB"/>
              <a:pPr>
                <a:defRPr/>
              </a:pPr>
              <a:t>13/06/2017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F0196-BA4D-49F7-A8BD-AE9350EEFD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64451-9404-4DB6-93FA-D34D73010D73}" type="datetimeFigureOut">
              <a:rPr lang="en-GB"/>
              <a:pPr>
                <a:defRPr/>
              </a:pPr>
              <a:t>13/06/2017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0C2A5-4A01-413F-B7A1-CA052A005E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55BC25-6643-4FB0-B652-4A1C9EB8C1F6}" type="datetimeFigureOut">
              <a:rPr lang="en-GB"/>
              <a:pPr>
                <a:defRPr/>
              </a:pPr>
              <a:t>13/06/2017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9B35DAB-1BAC-4673-96EA-D4BC83B2AB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Callout 4"/>
          <p:cNvSpPr/>
          <p:nvPr/>
        </p:nvSpPr>
        <p:spPr>
          <a:xfrm>
            <a:off x="695325" y="390525"/>
            <a:ext cx="11217275" cy="6350000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6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3314" name="Picture 2" descr="grange kids colou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6813" y="1000125"/>
            <a:ext cx="2562225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ular Callout 1"/>
          <p:cNvSpPr/>
          <p:nvPr/>
        </p:nvSpPr>
        <p:spPr>
          <a:xfrm>
            <a:off x="5168900" y="636588"/>
            <a:ext cx="6224588" cy="3398837"/>
          </a:xfrm>
          <a:prstGeom prst="wedgeRoundRectCallout">
            <a:avLst>
              <a:gd name="adj1" fmla="val -75856"/>
              <a:gd name="adj2" fmla="val -16860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4000">
                <a:solidFill>
                  <a:schemeClr val="tx1"/>
                </a:solidFill>
                <a:latin typeface="Comic Sans MS" pitchFamily="66" charset="0"/>
              </a:rPr>
              <a:t>In primary 3 I am improving my writing skills so that I can write my ideas </a:t>
            </a:r>
            <a:r>
              <a:rPr lang="en-GB" sz="4000" b="1">
                <a:solidFill>
                  <a:schemeClr val="tx1"/>
                </a:solidFill>
                <a:latin typeface="Comic Sans MS" pitchFamily="66" charset="0"/>
              </a:rPr>
              <a:t>on my own</a:t>
            </a:r>
            <a:r>
              <a:rPr lang="en-GB" sz="4000">
                <a:solidFill>
                  <a:schemeClr val="tx1"/>
                </a:solidFill>
                <a:latin typeface="Comic Sans MS" pitchFamily="66" charset="0"/>
              </a:rPr>
              <a:t>. To do this…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I make notes to plan what I am going to write in a story.</a:t>
            </a:r>
          </a:p>
        </p:txBody>
      </p:sp>
      <p:sp>
        <p:nvSpPr>
          <p:cNvPr id="6" name="Down Arrow Callout 5"/>
          <p:cNvSpPr/>
          <p:nvPr/>
        </p:nvSpPr>
        <p:spPr>
          <a:xfrm>
            <a:off x="498475" y="3654425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I can tell the difference between the present and past tense.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I can write simple instructional, personal or imaginative text in order.</a:t>
            </a:r>
          </a:p>
        </p:txBody>
      </p:sp>
      <p:sp>
        <p:nvSpPr>
          <p:cNvPr id="5" name="Down Arrow Callout 4"/>
          <p:cNvSpPr/>
          <p:nvPr/>
        </p:nvSpPr>
        <p:spPr>
          <a:xfrm>
            <a:off x="695325" y="3502025"/>
            <a:ext cx="11217275" cy="3201988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I can communicate my feelings, opinions </a:t>
            </a:r>
            <a:r>
              <a:rPr lang="en-GB" sz="4800">
                <a:solidFill>
                  <a:schemeClr val="tx1"/>
                </a:solidFill>
                <a:latin typeface="Comic Sans MS" panose="030F0702030302020204" pitchFamily="66" charset="0"/>
              </a:rPr>
              <a:t>and ideas in </a:t>
            </a: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a series of sentences.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I can </a:t>
            </a:r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create texts of my own choice.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695325" y="3502025"/>
            <a:ext cx="11217275" cy="3201988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I can </a:t>
            </a:r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spell commonly used words correctly.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9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I can </a:t>
            </a:r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use my knowledge of phonics and spelling strategies when spelling familiar and unfamiliar words.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695325" y="3502025"/>
            <a:ext cx="11217275" cy="3201988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I can </a:t>
            </a:r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link sentences using common conjunctions for example, and, because, but or so.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52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I can start sentences in a variety of ways to engage the reader.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695325" y="3502025"/>
            <a:ext cx="11217275" cy="3201988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I can </a:t>
            </a:r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check my writing carefully to ensure it makes sense.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93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I can present writing in a clear and legible way.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695325" y="3502025"/>
            <a:ext cx="11217275" cy="3201988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I can </a:t>
            </a:r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plan and organise information using an appropriate format.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31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GB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can write about personal experiences using appropriate vocabulary to describe feelings, thoughts and events.</a:t>
            </a:r>
            <a:endParaRPr lang="en-GB" sz="4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695325" y="3502025"/>
            <a:ext cx="11217275" cy="3201988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I can </a:t>
            </a:r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create interesting characters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t</a:t>
            </a:r>
            <a:r>
              <a:rPr lang="en-GB" sz="4800" smtClean="0">
                <a:solidFill>
                  <a:schemeClr val="tx1"/>
                </a:solidFill>
                <a:latin typeface="Comic Sans MS" panose="030F0702030302020204" pitchFamily="66" charset="0"/>
              </a:rPr>
              <a:t>hrough </a:t>
            </a:r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their feelings and actions and physical description</a:t>
            </a:r>
            <a:r>
              <a:rPr lang="en-GB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  <a:endParaRPr lang="en-GB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18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grange kids colou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29663" y="576263"/>
            <a:ext cx="2562225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ular Callout 1"/>
          <p:cNvSpPr/>
          <p:nvPr/>
        </p:nvSpPr>
        <p:spPr>
          <a:xfrm>
            <a:off x="520700" y="515938"/>
            <a:ext cx="6224588" cy="3287712"/>
          </a:xfrm>
          <a:prstGeom prst="wedgeRoundRectCallout">
            <a:avLst>
              <a:gd name="adj1" fmla="val 78990"/>
              <a:gd name="adj2" fmla="val -1164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40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What learner qualities could you practise to help you get better at writing?</a:t>
            </a:r>
          </a:p>
        </p:txBody>
      </p:sp>
      <p:sp>
        <p:nvSpPr>
          <p:cNvPr id="3" name="5-Point Star 2"/>
          <p:cNvSpPr/>
          <p:nvPr/>
        </p:nvSpPr>
        <p:spPr>
          <a:xfrm>
            <a:off x="9844088" y="4191000"/>
            <a:ext cx="1828800" cy="1828800"/>
          </a:xfrm>
          <a:prstGeom prst="star5">
            <a:avLst/>
          </a:prstGeom>
          <a:solidFill>
            <a:srgbClr val="C010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bg1"/>
                </a:solidFill>
                <a:latin typeface="Comic Sans MS" pitchFamily="66" charset="0"/>
              </a:rPr>
              <a:t>Safe</a:t>
            </a:r>
          </a:p>
        </p:txBody>
      </p:sp>
      <p:sp>
        <p:nvSpPr>
          <p:cNvPr id="6" name="5-Point Star 5"/>
          <p:cNvSpPr/>
          <p:nvPr/>
        </p:nvSpPr>
        <p:spPr>
          <a:xfrm>
            <a:off x="2717800" y="4191000"/>
            <a:ext cx="2093913" cy="18288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1"/>
                </a:solidFill>
                <a:latin typeface="Comic Sans MS" pitchFamily="66" charset="0"/>
              </a:rPr>
              <a:t>Trying Hard</a:t>
            </a:r>
          </a:p>
        </p:txBody>
      </p:sp>
      <p:sp>
        <p:nvSpPr>
          <p:cNvPr id="7" name="5-Point Star 6"/>
          <p:cNvSpPr/>
          <p:nvPr/>
        </p:nvSpPr>
        <p:spPr>
          <a:xfrm>
            <a:off x="7224713" y="4191000"/>
            <a:ext cx="2279650" cy="1828800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schemeClr val="bg1"/>
                </a:solidFill>
                <a:latin typeface="Comic Sans MS" pitchFamily="66" charset="0"/>
              </a:rPr>
              <a:t>Respectful</a:t>
            </a:r>
          </a:p>
        </p:txBody>
      </p:sp>
      <p:sp>
        <p:nvSpPr>
          <p:cNvPr id="10" name="5-Point Star 9"/>
          <p:cNvSpPr/>
          <p:nvPr/>
        </p:nvSpPr>
        <p:spPr>
          <a:xfrm>
            <a:off x="4962525" y="4191000"/>
            <a:ext cx="2052638" cy="1828800"/>
          </a:xfrm>
          <a:prstGeom prst="star5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bg1"/>
                </a:solidFill>
                <a:latin typeface="Comic Sans MS" pitchFamily="66" charset="0"/>
              </a:rPr>
              <a:t>Active</a:t>
            </a:r>
          </a:p>
        </p:txBody>
      </p:sp>
      <p:sp>
        <p:nvSpPr>
          <p:cNvPr id="12" name="5-Point Star 11"/>
          <p:cNvSpPr/>
          <p:nvPr/>
        </p:nvSpPr>
        <p:spPr>
          <a:xfrm>
            <a:off x="195263" y="4191000"/>
            <a:ext cx="2368550" cy="1828800"/>
          </a:xfrm>
          <a:prstGeom prst="star5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dirty="0">
                <a:solidFill>
                  <a:schemeClr val="bg1"/>
                </a:solidFill>
                <a:latin typeface="Comic Sans MS" pitchFamily="66" charset="0"/>
              </a:rPr>
              <a:t>Successful</a:t>
            </a:r>
            <a:endParaRPr lang="en-GB" sz="105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Callout 4"/>
          <p:cNvSpPr/>
          <p:nvPr/>
        </p:nvSpPr>
        <p:spPr>
          <a:xfrm>
            <a:off x="427038" y="230188"/>
            <a:ext cx="11217275" cy="3201987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I write most lower and upper case letters in the correct position on the line.</a:t>
            </a:r>
          </a:p>
        </p:txBody>
      </p:sp>
      <p:sp>
        <p:nvSpPr>
          <p:cNvPr id="6" name="Down Arrow Callout 5"/>
          <p:cNvSpPr/>
          <p:nvPr/>
        </p:nvSpPr>
        <p:spPr>
          <a:xfrm>
            <a:off x="427038" y="3509963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000" dirty="0">
                <a:solidFill>
                  <a:schemeClr val="tx1"/>
                </a:solidFill>
                <a:latin typeface="Comic Sans MS" panose="030F0702030302020204" pitchFamily="66" charset="0"/>
              </a:rPr>
              <a:t>I use finger spaces.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000" dirty="0">
                <a:solidFill>
                  <a:schemeClr val="tx1"/>
                </a:solidFill>
                <a:latin typeface="Comic Sans MS" panose="030F0702030302020204" pitchFamily="66" charset="0"/>
              </a:rPr>
              <a:t>I can spell most common words correctly.</a:t>
            </a:r>
          </a:p>
        </p:txBody>
      </p:sp>
      <p:sp>
        <p:nvSpPr>
          <p:cNvPr id="5" name="Down Arrow Callout 4"/>
          <p:cNvSpPr/>
          <p:nvPr/>
        </p:nvSpPr>
        <p:spPr>
          <a:xfrm>
            <a:off x="695325" y="3536950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dirty="0">
                <a:solidFill>
                  <a:schemeClr val="tx1"/>
                </a:solidFill>
                <a:latin typeface="Comic Sans MS" panose="030F0702030302020204" pitchFamily="66" charset="0"/>
              </a:rPr>
              <a:t>I use my knowledge of phonics to help me spell difficult words.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000" dirty="0">
                <a:solidFill>
                  <a:schemeClr val="tx1"/>
                </a:solidFill>
                <a:latin typeface="Comic Sans MS" panose="030F0702030302020204" pitchFamily="66" charset="0"/>
              </a:rPr>
              <a:t>I use full stops and capital letters in most sentences.</a:t>
            </a:r>
          </a:p>
        </p:txBody>
      </p:sp>
      <p:sp>
        <p:nvSpPr>
          <p:cNvPr id="7" name="Down Arrow Callout 6"/>
          <p:cNvSpPr/>
          <p:nvPr/>
        </p:nvSpPr>
        <p:spPr>
          <a:xfrm>
            <a:off x="471488" y="3435350"/>
            <a:ext cx="11217275" cy="3201988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000" dirty="0">
                <a:solidFill>
                  <a:schemeClr val="tx1"/>
                </a:solidFill>
                <a:latin typeface="Comic Sans MS" panose="030F0702030302020204" pitchFamily="66" charset="0"/>
              </a:rPr>
              <a:t>I am beginning to use question marks correctly.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000" dirty="0">
                <a:solidFill>
                  <a:schemeClr val="tx1"/>
                </a:solidFill>
                <a:latin typeface="Comic Sans MS" panose="030F0702030302020204" pitchFamily="66" charset="0"/>
              </a:rPr>
              <a:t>I know what an exclamation mark looks like. </a:t>
            </a:r>
          </a:p>
        </p:txBody>
      </p:sp>
      <p:sp>
        <p:nvSpPr>
          <p:cNvPr id="5" name="Down Arrow Callout 4"/>
          <p:cNvSpPr/>
          <p:nvPr/>
        </p:nvSpPr>
        <p:spPr>
          <a:xfrm>
            <a:off x="695325" y="3536950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dirty="0">
                <a:solidFill>
                  <a:schemeClr val="tx1"/>
                </a:solidFill>
                <a:latin typeface="Comic Sans MS" panose="030F0702030302020204" pitchFamily="66" charset="0"/>
              </a:rPr>
              <a:t>I know commas are used in lists and will have a go at using them.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dirty="0">
                <a:solidFill>
                  <a:schemeClr val="tx1"/>
                </a:solidFill>
                <a:latin typeface="Comic Sans MS" panose="030F0702030302020204" pitchFamily="66" charset="0"/>
              </a:rPr>
              <a:t>I use WOW words, at least twice, to make my writing interesting.</a:t>
            </a:r>
          </a:p>
        </p:txBody>
      </p:sp>
      <p:sp>
        <p:nvSpPr>
          <p:cNvPr id="5" name="Down Arrow Callout 4"/>
          <p:cNvSpPr/>
          <p:nvPr/>
        </p:nvSpPr>
        <p:spPr>
          <a:xfrm>
            <a:off x="695325" y="3536950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I use joining words like “because”, “so” and “but” to join at least two sentences.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I can start sentences using different openers like: soon, at last, next and then.</a:t>
            </a:r>
          </a:p>
        </p:txBody>
      </p:sp>
      <p:sp>
        <p:nvSpPr>
          <p:cNvPr id="6" name="Down Arrow Callout 5"/>
          <p:cNvSpPr/>
          <p:nvPr/>
        </p:nvSpPr>
        <p:spPr>
          <a:xfrm>
            <a:off x="498475" y="3654425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I can write a simple imaginative text, personal account or set of instructions.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I can write a number of sentences in an order that makes sense.</a:t>
            </a:r>
          </a:p>
        </p:txBody>
      </p:sp>
      <p:sp>
        <p:nvSpPr>
          <p:cNvPr id="6" name="Down Arrow Callout 5"/>
          <p:cNvSpPr/>
          <p:nvPr/>
        </p:nvSpPr>
        <p:spPr>
          <a:xfrm>
            <a:off x="498475" y="3654425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I can use an adjective to describe a noun and an adverb to describe a verb.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I can describe what a character might look like, how they might feel and what they might think.</a:t>
            </a:r>
          </a:p>
        </p:txBody>
      </p:sp>
      <p:sp>
        <p:nvSpPr>
          <p:cNvPr id="6" name="Down Arrow Callout 5"/>
          <p:cNvSpPr/>
          <p:nvPr/>
        </p:nvSpPr>
        <p:spPr>
          <a:xfrm>
            <a:off x="498475" y="3654425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I can write a story with a beginning, middle and end.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454</Words>
  <Application>Microsoft Office PowerPoint</Application>
  <PresentationFormat>Widescreen</PresentationFormat>
  <Paragraphs>39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tweed</dc:creator>
  <cp:lastModifiedBy>graMcmahonE</cp:lastModifiedBy>
  <cp:revision>26</cp:revision>
  <dcterms:created xsi:type="dcterms:W3CDTF">2016-03-29T16:13:23Z</dcterms:created>
  <dcterms:modified xsi:type="dcterms:W3CDTF">2017-06-13T09:07:00Z</dcterms:modified>
</cp:coreProperties>
</file>