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60" r:id="rId6"/>
    <p:sldId id="259" r:id="rId7"/>
    <p:sldId id="261" r:id="rId8"/>
    <p:sldId id="266" r:id="rId9"/>
    <p:sldId id="264"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9" d="100"/>
          <a:sy n="69" d="100"/>
        </p:scale>
        <p:origin x="5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37BE9D-F160-490C-8DBA-5E25A269A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15C69A5F-4F89-43E5-BD38-6C02955767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B711C2A5-514D-4694-92AF-E28E7ABAD072}"/>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5" name="Footer Placeholder 4">
            <a:extLst>
              <a:ext uri="{FF2B5EF4-FFF2-40B4-BE49-F238E27FC236}">
                <a16:creationId xmlns="" xmlns:a16="http://schemas.microsoft.com/office/drawing/2014/main" id="{26274172-A0F0-4FFD-A1B1-BECD0551A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3D72BBC-F864-480C-A053-F79334CE9B77}"/>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665041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C08861-5B32-4438-830C-3EF1C8A1D5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C0B3C1DD-EE5E-4561-B722-73610A728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56745CF-34A1-42DB-A3ED-11F54068B7FC}"/>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5" name="Footer Placeholder 4">
            <a:extLst>
              <a:ext uri="{FF2B5EF4-FFF2-40B4-BE49-F238E27FC236}">
                <a16:creationId xmlns="" xmlns:a16="http://schemas.microsoft.com/office/drawing/2014/main" id="{11DF3681-4B1A-4408-B73A-825D068D50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60FBFF4-68EF-4677-A79B-0BCD3A9EB291}"/>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364824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C32AC2B-C2B5-47E8-9255-4536DB7381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5FAA144E-07F0-49D1-8851-EE4F7A0FF2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90B268B-9B25-478E-81D9-2B64CCE94310}"/>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5" name="Footer Placeholder 4">
            <a:extLst>
              <a:ext uri="{FF2B5EF4-FFF2-40B4-BE49-F238E27FC236}">
                <a16:creationId xmlns="" xmlns:a16="http://schemas.microsoft.com/office/drawing/2014/main" id="{B255315A-F78F-431F-9E9E-4FF4476E90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E890809-B915-49BB-929C-BF28235364E9}"/>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14879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8CA389-7EA9-4D89-A467-DBA0536B9C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A2DA547-6328-44FC-91B9-EA7F6E4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A79B450-8405-45FD-A7DD-1BAE3604FD43}"/>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5" name="Footer Placeholder 4">
            <a:extLst>
              <a:ext uri="{FF2B5EF4-FFF2-40B4-BE49-F238E27FC236}">
                <a16:creationId xmlns="" xmlns:a16="http://schemas.microsoft.com/office/drawing/2014/main" id="{7837C4A9-158C-4689-974A-2B8AC1B24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AACAFE0-30A9-4785-8DAD-3A6FF45BD7F7}"/>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701393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307E8B-6F15-481D-98FE-99F86D8605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14B0671-F524-4C42-A1BD-98616A6841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D807F60-6FB7-4C99-8901-2828BFF489C8}"/>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5" name="Footer Placeholder 4">
            <a:extLst>
              <a:ext uri="{FF2B5EF4-FFF2-40B4-BE49-F238E27FC236}">
                <a16:creationId xmlns="" xmlns:a16="http://schemas.microsoft.com/office/drawing/2014/main" id="{C33C9D46-FE67-4C0C-B097-F0E365C7F6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D44EAFB-E182-43EB-B95E-3CC7D0C67981}"/>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371306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7C83DC-AAA5-401C-9931-0135571D9D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A023755-9C9B-4A35-800E-1292747259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B658A525-3557-4B48-9768-A984F432DC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68BBEEE6-E13E-44E3-BE86-149AF3CE8491}"/>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6" name="Footer Placeholder 5">
            <a:extLst>
              <a:ext uri="{FF2B5EF4-FFF2-40B4-BE49-F238E27FC236}">
                <a16:creationId xmlns="" xmlns:a16="http://schemas.microsoft.com/office/drawing/2014/main" id="{A8FEA0CA-FE73-4652-9A22-822A0F14E3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EB2FCDF-0862-48A2-AE82-70E1E3D6C7B9}"/>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121249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D47A64-3FF6-4D2B-9D49-C94D5E1EA9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785C4DA7-1D1F-4809-9853-85C0DEACA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FC33D64-E165-4C30-8294-03C1A60BBE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DD636B70-0782-4BB5-96A7-8EDC644014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B592231-6A5B-4ECD-AD06-0C08C8B11F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6808D517-2EA5-4423-8BA0-7961B6AE6D9D}"/>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8" name="Footer Placeholder 7">
            <a:extLst>
              <a:ext uri="{FF2B5EF4-FFF2-40B4-BE49-F238E27FC236}">
                <a16:creationId xmlns="" xmlns:a16="http://schemas.microsoft.com/office/drawing/2014/main" id="{A8F592F1-E93D-4066-8048-5861E30210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85E0A037-08FB-4816-ADD4-D6C486511D7B}"/>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35246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D3EAE7-112A-4A0A-BA3B-C8C9D4FA32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9B85B7C4-9581-4EF2-808C-A7C6B175FB48}"/>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4" name="Footer Placeholder 3">
            <a:extLst>
              <a:ext uri="{FF2B5EF4-FFF2-40B4-BE49-F238E27FC236}">
                <a16:creationId xmlns="" xmlns:a16="http://schemas.microsoft.com/office/drawing/2014/main" id="{DAFA70F2-8F94-42A4-A86E-21BFB8E106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CAEA1F22-026C-425F-9835-D1F5E37CB683}"/>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192834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774DA58-24AA-414C-8BF5-567E2AC6EBD6}"/>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3" name="Footer Placeholder 2">
            <a:extLst>
              <a:ext uri="{FF2B5EF4-FFF2-40B4-BE49-F238E27FC236}">
                <a16:creationId xmlns="" xmlns:a16="http://schemas.microsoft.com/office/drawing/2014/main" id="{89E5BB1D-571B-4A71-857A-F5666EC42B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71E979FC-DE90-4BCD-A2EE-BD265502B2A6}"/>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226793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031A33-FD76-4D6F-8777-B0AA27185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6EA7D376-FB9A-4A28-B3D8-145BD2A3F1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4DA9D419-DE31-4367-8135-715F2D28F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F38F589-C487-4DEC-B3A9-B59D7EC75D12}"/>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6" name="Footer Placeholder 5">
            <a:extLst>
              <a:ext uri="{FF2B5EF4-FFF2-40B4-BE49-F238E27FC236}">
                <a16:creationId xmlns="" xmlns:a16="http://schemas.microsoft.com/office/drawing/2014/main" id="{6B173910-33A3-47C3-819B-9D3CC3F330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060D35D7-17D3-4F23-BF8F-363A3EEE8520}"/>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4038643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332670-B750-4C5C-8C7B-64A86893D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AD47441B-3D7C-4B86-BF50-D4D48404B5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028BE08B-5B9F-4C40-9A3F-0FD4912EC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E144C1C-F698-4F51-BD87-D5D586EC7BD4}"/>
              </a:ext>
            </a:extLst>
          </p:cNvPr>
          <p:cNvSpPr>
            <a:spLocks noGrp="1"/>
          </p:cNvSpPr>
          <p:nvPr>
            <p:ph type="dt" sz="half" idx="10"/>
          </p:nvPr>
        </p:nvSpPr>
        <p:spPr/>
        <p:txBody>
          <a:bodyPr/>
          <a:lstStyle/>
          <a:p>
            <a:fld id="{6BD019D1-FAC7-4E89-8E91-9557628A2D55}" type="datetimeFigureOut">
              <a:rPr lang="en-GB" smtClean="0"/>
              <a:t>11/05/2022</a:t>
            </a:fld>
            <a:endParaRPr lang="en-GB"/>
          </a:p>
        </p:txBody>
      </p:sp>
      <p:sp>
        <p:nvSpPr>
          <p:cNvPr id="6" name="Footer Placeholder 5">
            <a:extLst>
              <a:ext uri="{FF2B5EF4-FFF2-40B4-BE49-F238E27FC236}">
                <a16:creationId xmlns="" xmlns:a16="http://schemas.microsoft.com/office/drawing/2014/main" id="{7E701708-7690-44A5-B4BC-AE1C2BCC1E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AFA13A7-9EFB-4431-ACB5-877D455F5711}"/>
              </a:ext>
            </a:extLst>
          </p:cNvPr>
          <p:cNvSpPr>
            <a:spLocks noGrp="1"/>
          </p:cNvSpPr>
          <p:nvPr>
            <p:ph type="sldNum" sz="quarter" idx="12"/>
          </p:nvPr>
        </p:nvSpPr>
        <p:spPr/>
        <p:txBody>
          <a:bodyPr/>
          <a:lstStyle/>
          <a:p>
            <a:fld id="{EC8090E7-0D56-4D91-A6B2-6FD3B09617B1}" type="slidenum">
              <a:rPr lang="en-GB" smtClean="0"/>
              <a:t>‹#›</a:t>
            </a:fld>
            <a:endParaRPr lang="en-GB"/>
          </a:p>
        </p:txBody>
      </p:sp>
    </p:spTree>
    <p:extLst>
      <p:ext uri="{BB962C8B-B14F-4D97-AF65-F5344CB8AC3E}">
        <p14:creationId xmlns:p14="http://schemas.microsoft.com/office/powerpoint/2010/main" val="244405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1A652CA-4CF6-4AF4-82F4-3C1FE1C08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29621F91-EA8B-4F68-AB21-4A52270E61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FCD2BC0-5011-49A2-B666-277EDB1880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019D1-FAC7-4E89-8E91-9557628A2D55}" type="datetimeFigureOut">
              <a:rPr lang="en-GB" smtClean="0"/>
              <a:t>11/05/2022</a:t>
            </a:fld>
            <a:endParaRPr lang="en-GB"/>
          </a:p>
        </p:txBody>
      </p:sp>
      <p:sp>
        <p:nvSpPr>
          <p:cNvPr id="5" name="Footer Placeholder 4">
            <a:extLst>
              <a:ext uri="{FF2B5EF4-FFF2-40B4-BE49-F238E27FC236}">
                <a16:creationId xmlns="" xmlns:a16="http://schemas.microsoft.com/office/drawing/2014/main" id="{755ACC27-32B6-4B45-916F-A12C3A3065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F65BA3E9-4D0E-4B42-BD31-8EFA7471C8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090E7-0D56-4D91-A6B2-6FD3B09617B1}" type="slidenum">
              <a:rPr lang="en-GB" smtClean="0"/>
              <a:t>‹#›</a:t>
            </a:fld>
            <a:endParaRPr lang="en-GB"/>
          </a:p>
        </p:txBody>
      </p:sp>
    </p:spTree>
    <p:extLst>
      <p:ext uri="{BB962C8B-B14F-4D97-AF65-F5344CB8AC3E}">
        <p14:creationId xmlns:p14="http://schemas.microsoft.com/office/powerpoint/2010/main" val="2481537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1.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65">
            <a:extLst>
              <a:ext uri="{FF2B5EF4-FFF2-40B4-BE49-F238E27FC236}">
                <a16:creationId xmlns="" xmlns:a16="http://schemas.microsoft.com/office/drawing/2014/main" id="{4D4677D2-D5AC-4CF9-9EED-2B89D0A1C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7">
            <a:extLst>
              <a:ext uri="{FF2B5EF4-FFF2-40B4-BE49-F238E27FC236}">
                <a16:creationId xmlns="" xmlns:a16="http://schemas.microsoft.com/office/drawing/2014/main" id="{C6D54F7E-825A-4BBA-815F-35CCA8B977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EDDCCC0F-C32E-4249-A293-602FF634DE26}"/>
              </a:ext>
            </a:extLst>
          </p:cNvPr>
          <p:cNvPicPr>
            <a:picLocks noChangeAspect="1"/>
          </p:cNvPicPr>
          <p:nvPr/>
        </p:nvPicPr>
        <p:blipFill rotWithShape="1">
          <a:blip r:embed="rId2"/>
          <a:srcRect t="23490" b="1259"/>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 xmlns:a16="http://schemas.microsoft.com/office/drawing/2014/main" id="{F805EC89-54D4-449E-A110-DA573AEF62CA}"/>
              </a:ext>
            </a:extLst>
          </p:cNvPr>
          <p:cNvSpPr>
            <a:spLocks noGrp="1"/>
          </p:cNvSpPr>
          <p:nvPr>
            <p:ph type="ctrTitle"/>
          </p:nvPr>
        </p:nvSpPr>
        <p:spPr>
          <a:xfrm>
            <a:off x="214184" y="4912979"/>
            <a:ext cx="6931319" cy="752217"/>
          </a:xfrm>
        </p:spPr>
        <p:txBody>
          <a:bodyPr anchor="b">
            <a:normAutofit/>
          </a:bodyPr>
          <a:lstStyle/>
          <a:p>
            <a:pPr algn="l"/>
            <a:r>
              <a:rPr lang="en-GB" sz="3600" dirty="0" err="1">
                <a:solidFill>
                  <a:schemeClr val="tx1">
                    <a:lumMod val="85000"/>
                    <a:lumOff val="15000"/>
                  </a:schemeClr>
                </a:solidFill>
              </a:rPr>
              <a:t>Auchterhouse</a:t>
            </a:r>
            <a:r>
              <a:rPr lang="en-GB" sz="3600" dirty="0">
                <a:solidFill>
                  <a:schemeClr val="tx1">
                    <a:lumMod val="85000"/>
                    <a:lumOff val="15000"/>
                  </a:schemeClr>
                </a:solidFill>
              </a:rPr>
              <a:t> Nursery</a:t>
            </a:r>
          </a:p>
        </p:txBody>
      </p:sp>
      <p:sp>
        <p:nvSpPr>
          <p:cNvPr id="3" name="Subtitle 2">
            <a:extLst>
              <a:ext uri="{FF2B5EF4-FFF2-40B4-BE49-F238E27FC236}">
                <a16:creationId xmlns="" xmlns:a16="http://schemas.microsoft.com/office/drawing/2014/main" id="{CCBCD288-E811-4DBA-86FF-FCAEEBCA4E86}"/>
              </a:ext>
            </a:extLst>
          </p:cNvPr>
          <p:cNvSpPr>
            <a:spLocks noGrp="1"/>
          </p:cNvSpPr>
          <p:nvPr>
            <p:ph type="subTitle" idx="1"/>
          </p:nvPr>
        </p:nvSpPr>
        <p:spPr>
          <a:xfrm>
            <a:off x="214184" y="5759485"/>
            <a:ext cx="7359688" cy="752217"/>
          </a:xfrm>
        </p:spPr>
        <p:txBody>
          <a:bodyPr anchor="t">
            <a:noAutofit/>
          </a:bodyPr>
          <a:lstStyle/>
          <a:p>
            <a:pPr algn="l"/>
            <a:r>
              <a:rPr lang="en-GB" sz="2000" dirty="0">
                <a:solidFill>
                  <a:schemeClr val="tx1">
                    <a:lumMod val="85000"/>
                    <a:lumOff val="15000"/>
                  </a:schemeClr>
                </a:solidFill>
              </a:rPr>
              <a:t>One Planet Picnic Pocket Garden 2022</a:t>
            </a:r>
          </a:p>
          <a:p>
            <a:pPr algn="l"/>
            <a:r>
              <a:rPr lang="en-GB" sz="2000" dirty="0">
                <a:solidFill>
                  <a:schemeClr val="tx1">
                    <a:lumMod val="85000"/>
                    <a:lumOff val="15000"/>
                  </a:schemeClr>
                </a:solidFill>
              </a:rPr>
              <a:t>Our design story</a:t>
            </a:r>
          </a:p>
        </p:txBody>
      </p:sp>
    </p:spTree>
    <p:extLst>
      <p:ext uri="{BB962C8B-B14F-4D97-AF65-F5344CB8AC3E}">
        <p14:creationId xmlns:p14="http://schemas.microsoft.com/office/powerpoint/2010/main" val="3158645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playing a board game&#10;&#10;Description automatically generated with low confidence">
            <a:extLst>
              <a:ext uri="{FF2B5EF4-FFF2-40B4-BE49-F238E27FC236}">
                <a16:creationId xmlns="" xmlns:a16="http://schemas.microsoft.com/office/drawing/2014/main" id="{91308F8F-4649-483D-8A0E-153E17A34B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820" t="17778" r="11202"/>
          <a:stretch/>
        </p:blipFill>
        <p:spPr>
          <a:xfrm>
            <a:off x="9029700" y="1690688"/>
            <a:ext cx="2864708" cy="2666521"/>
          </a:xfrm>
          <a:prstGeom prst="rect">
            <a:avLst/>
          </a:prstGeom>
        </p:spPr>
      </p:pic>
      <p:sp>
        <p:nvSpPr>
          <p:cNvPr id="2" name="Title 1">
            <a:extLst>
              <a:ext uri="{FF2B5EF4-FFF2-40B4-BE49-F238E27FC236}">
                <a16:creationId xmlns="" xmlns:a16="http://schemas.microsoft.com/office/drawing/2014/main" id="{BA4D5F40-8613-403E-8AC8-A29ED811E1C3}"/>
              </a:ext>
            </a:extLst>
          </p:cNvPr>
          <p:cNvSpPr>
            <a:spLocks noGrp="1"/>
          </p:cNvSpPr>
          <p:nvPr>
            <p:ph type="title"/>
          </p:nvPr>
        </p:nvSpPr>
        <p:spPr/>
        <p:txBody>
          <a:bodyPr/>
          <a:lstStyle/>
          <a:p>
            <a:r>
              <a:rPr lang="en-GB" dirty="0">
                <a:latin typeface="Century Gothic" panose="020B0502020202020204" pitchFamily="34" charset="0"/>
              </a:rPr>
              <a:t>Index of planting:</a:t>
            </a:r>
          </a:p>
        </p:txBody>
      </p:sp>
      <p:sp>
        <p:nvSpPr>
          <p:cNvPr id="3" name="Content Placeholder 2">
            <a:extLst>
              <a:ext uri="{FF2B5EF4-FFF2-40B4-BE49-F238E27FC236}">
                <a16:creationId xmlns="" xmlns:a16="http://schemas.microsoft.com/office/drawing/2014/main" id="{C77D654F-7C0B-42AE-ABF7-F6AB9951EA0E}"/>
              </a:ext>
            </a:extLst>
          </p:cNvPr>
          <p:cNvSpPr>
            <a:spLocks noGrp="1"/>
          </p:cNvSpPr>
          <p:nvPr>
            <p:ph sz="half" idx="1"/>
          </p:nvPr>
        </p:nvSpPr>
        <p:spPr/>
        <p:txBody>
          <a:bodyPr>
            <a:normAutofit fontScale="70000" lnSpcReduction="20000"/>
          </a:bodyPr>
          <a:lstStyle/>
          <a:p>
            <a:r>
              <a:rPr lang="en-GB" sz="2900" dirty="0">
                <a:latin typeface="Century Gothic" panose="020B0502020202020204" pitchFamily="34" charset="0"/>
              </a:rPr>
              <a:t>1 </a:t>
            </a:r>
            <a:r>
              <a:rPr lang="en-GB" sz="2900" dirty="0">
                <a:effectLst/>
                <a:latin typeface="Century Gothic" panose="020B0502020202020204" pitchFamily="34" charset="0"/>
                <a:ea typeface="Calibri" panose="020F0502020204030204" pitchFamily="34" charset="0"/>
                <a:cs typeface="Times New Roman" panose="02020603050405020304" pitchFamily="18" charset="0"/>
              </a:rPr>
              <a:t>Low growing ajuga (Summer)</a:t>
            </a:r>
            <a:endParaRPr lang="en-GB" sz="2900" dirty="0">
              <a:latin typeface="Century Gothic" panose="020B0502020202020204" pitchFamily="34" charset="0"/>
            </a:endParaRPr>
          </a:p>
          <a:p>
            <a:r>
              <a:rPr lang="en-GB" sz="2900" dirty="0">
                <a:latin typeface="Century Gothic" panose="020B0502020202020204" pitchFamily="34" charset="0"/>
              </a:rPr>
              <a:t>2* </a:t>
            </a:r>
            <a:r>
              <a:rPr lang="en-GB" sz="2900" dirty="0">
                <a:effectLst/>
                <a:latin typeface="Century Gothic" panose="020B0502020202020204" pitchFamily="34" charset="0"/>
                <a:ea typeface="Calibri" panose="020F0502020204030204" pitchFamily="34" charset="0"/>
                <a:cs typeface="Times New Roman" panose="02020603050405020304" pitchFamily="18" charset="0"/>
              </a:rPr>
              <a:t>Geranium (Summer)</a:t>
            </a:r>
          </a:p>
          <a:p>
            <a:r>
              <a:rPr lang="en-GB" sz="2900" dirty="0">
                <a:latin typeface="Century Gothic" panose="020B0502020202020204" pitchFamily="34" charset="0"/>
              </a:rPr>
              <a:t>3 </a:t>
            </a:r>
            <a:r>
              <a:rPr lang="en-GB" sz="2900" dirty="0">
                <a:effectLst/>
                <a:latin typeface="Century Gothic" panose="020B0502020202020204" pitchFamily="34" charset="0"/>
                <a:ea typeface="Calibri" panose="020F0502020204030204" pitchFamily="34" charset="0"/>
                <a:cs typeface="Times New Roman" panose="02020603050405020304" pitchFamily="18" charset="0"/>
              </a:rPr>
              <a:t>Marjoram (Summer/Autumn)</a:t>
            </a:r>
            <a:endParaRPr lang="en-GB" sz="2900" dirty="0">
              <a:latin typeface="Century Gothic" panose="020B0502020202020204" pitchFamily="34" charset="0"/>
            </a:endParaRPr>
          </a:p>
          <a:p>
            <a:r>
              <a:rPr lang="en-GB" sz="2900" dirty="0">
                <a:latin typeface="Century Gothic" panose="020B0502020202020204" pitchFamily="34" charset="0"/>
              </a:rPr>
              <a:t>4* </a:t>
            </a:r>
            <a:r>
              <a:rPr lang="en-GB" sz="2900" dirty="0">
                <a:effectLst/>
                <a:latin typeface="Century Gothic" panose="020B0502020202020204" pitchFamily="34" charset="0"/>
                <a:ea typeface="Calibri" panose="020F0502020204030204" pitchFamily="34" charset="0"/>
                <a:cs typeface="Times New Roman" panose="02020603050405020304" pitchFamily="18" charset="0"/>
              </a:rPr>
              <a:t>Michaelmas daises (Autumn)</a:t>
            </a:r>
          </a:p>
          <a:p>
            <a:r>
              <a:rPr lang="en-GB" sz="2900" dirty="0">
                <a:latin typeface="Century Gothic" panose="020B0502020202020204" pitchFamily="34" charset="0"/>
              </a:rPr>
              <a:t>5* Apple tree – will be supported with established trees in the school grounds.</a:t>
            </a:r>
          </a:p>
          <a:p>
            <a:r>
              <a:rPr lang="en-GB" sz="2900" dirty="0">
                <a:latin typeface="Century Gothic" panose="020B0502020202020204" pitchFamily="34" charset="0"/>
              </a:rPr>
              <a:t>6 </a:t>
            </a:r>
            <a:r>
              <a:rPr lang="en-GB" sz="2900" dirty="0">
                <a:effectLst/>
                <a:latin typeface="Century Gothic" panose="020B0502020202020204" pitchFamily="34" charset="0"/>
                <a:ea typeface="Calibri" panose="020F0502020204030204" pitchFamily="34" charset="0"/>
                <a:cs typeface="Times New Roman" panose="02020603050405020304" pitchFamily="18" charset="0"/>
              </a:rPr>
              <a:t>Nasturtiums (Spring/Summer)</a:t>
            </a:r>
            <a:endParaRPr lang="en-GB" sz="2900" dirty="0">
              <a:latin typeface="Century Gothic" panose="020B0502020202020204" pitchFamily="34" charset="0"/>
            </a:endParaRPr>
          </a:p>
          <a:p>
            <a:r>
              <a:rPr lang="en-GB" sz="2900" dirty="0">
                <a:effectLst/>
                <a:latin typeface="Century Gothic" panose="020B0502020202020204" pitchFamily="34" charset="0"/>
                <a:ea typeface="Calibri" panose="020F0502020204030204" pitchFamily="34" charset="0"/>
                <a:cs typeface="Times New Roman" panose="02020603050405020304" pitchFamily="18" charset="0"/>
              </a:rPr>
              <a:t>7* Rosemary (evergreen)</a:t>
            </a:r>
          </a:p>
          <a:p>
            <a:r>
              <a:rPr lang="en-GB" sz="2900" dirty="0">
                <a:latin typeface="Century Gothic" panose="020B0502020202020204" pitchFamily="34" charset="0"/>
              </a:rPr>
              <a:t>8* </a:t>
            </a:r>
            <a:r>
              <a:rPr lang="en-GB" sz="2900" dirty="0">
                <a:effectLst/>
                <a:latin typeface="Century Gothic" panose="020B0502020202020204" pitchFamily="34" charset="0"/>
                <a:ea typeface="Calibri" panose="020F0502020204030204" pitchFamily="34" charset="0"/>
                <a:cs typeface="Times New Roman" panose="02020603050405020304" pitchFamily="18" charset="0"/>
              </a:rPr>
              <a:t>Lungwort (Winter/Spring)</a:t>
            </a:r>
          </a:p>
          <a:p>
            <a:r>
              <a:rPr lang="en-GB" sz="2900" dirty="0">
                <a:effectLst/>
                <a:latin typeface="Century Gothic" panose="020B0502020202020204" pitchFamily="34" charset="0"/>
                <a:ea typeface="Calibri" panose="020F0502020204030204" pitchFamily="34" charset="0"/>
                <a:cs typeface="Times New Roman" panose="02020603050405020304" pitchFamily="18" charset="0"/>
              </a:rPr>
              <a:t>9 Marigolds (Spring/Summer)</a:t>
            </a:r>
            <a:endParaRPr lang="en-GB" sz="2900" dirty="0">
              <a:latin typeface="Century Gothic" panose="020B0502020202020204" pitchFamily="34" charset="0"/>
            </a:endParaRPr>
          </a:p>
          <a:p>
            <a:r>
              <a:rPr lang="en-GB" sz="2900" dirty="0">
                <a:effectLst/>
                <a:latin typeface="Century Gothic" panose="020B0502020202020204" pitchFamily="34" charset="0"/>
                <a:ea typeface="Calibri" panose="020F0502020204030204" pitchFamily="34" charset="0"/>
                <a:cs typeface="Times New Roman" panose="02020603050405020304" pitchFamily="18" charset="0"/>
              </a:rPr>
              <a:t>10* Hellebore (Winter/Spring)</a:t>
            </a:r>
          </a:p>
          <a:p>
            <a:r>
              <a:rPr lang="en-GB" sz="2900" dirty="0">
                <a:latin typeface="Century Gothic" panose="020B0502020202020204" pitchFamily="34" charset="0"/>
              </a:rPr>
              <a:t>11 </a:t>
            </a:r>
            <a:r>
              <a:rPr lang="en-GB" sz="2900" dirty="0">
                <a:effectLst/>
                <a:latin typeface="Century Gothic" panose="020B0502020202020204" pitchFamily="34" charset="0"/>
                <a:ea typeface="Calibri" panose="020F0502020204030204" pitchFamily="34" charset="0"/>
                <a:cs typeface="Times New Roman" panose="02020603050405020304" pitchFamily="18" charset="0"/>
              </a:rPr>
              <a:t>Scabious (Summer)</a:t>
            </a:r>
            <a:endParaRPr lang="en-GB" sz="2900" dirty="0">
              <a:latin typeface="Century Gothic" panose="020B0502020202020204" pitchFamily="34" charset="0"/>
            </a:endParaRPr>
          </a:p>
          <a:p>
            <a:endParaRPr lang="en-GB" sz="2600" dirty="0">
              <a:latin typeface="Century Gothic" panose="020B0502020202020204" pitchFamily="34" charset="0"/>
            </a:endParaRPr>
          </a:p>
          <a:p>
            <a:pPr marL="0" indent="0">
              <a:buNone/>
            </a:pPr>
            <a:endParaRPr lang="en-GB" sz="2600" dirty="0">
              <a:latin typeface="Century Gothic" panose="020B0502020202020204" pitchFamily="34" charset="0"/>
            </a:endParaRPr>
          </a:p>
          <a:p>
            <a:pPr marL="0" indent="0">
              <a:buNone/>
            </a:pPr>
            <a:endParaRPr lang="en-GB" dirty="0"/>
          </a:p>
        </p:txBody>
      </p:sp>
      <p:sp>
        <p:nvSpPr>
          <p:cNvPr id="4" name="Content Placeholder 3">
            <a:extLst>
              <a:ext uri="{FF2B5EF4-FFF2-40B4-BE49-F238E27FC236}">
                <a16:creationId xmlns="" xmlns:a16="http://schemas.microsoft.com/office/drawing/2014/main" id="{57709360-AEE5-4EF6-9B8E-E7EFD70BC1C9}"/>
              </a:ext>
            </a:extLst>
          </p:cNvPr>
          <p:cNvSpPr>
            <a:spLocks noGrp="1"/>
          </p:cNvSpPr>
          <p:nvPr>
            <p:ph sz="half" idx="2"/>
          </p:nvPr>
        </p:nvSpPr>
        <p:spPr>
          <a:xfrm>
            <a:off x="5761264" y="1836964"/>
            <a:ext cx="5181600" cy="4351338"/>
          </a:xfrm>
        </p:spPr>
        <p:txBody>
          <a:bodyPr>
            <a:noAutofit/>
          </a:bodyPr>
          <a:lstStyle/>
          <a:p>
            <a:r>
              <a:rPr lang="en-GB" sz="1800" dirty="0">
                <a:latin typeface="Century Gothic" panose="020B0502020202020204" pitchFamily="34" charset="0"/>
              </a:rPr>
              <a:t>12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Heather (Autumn) – </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covers our local hill bright</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purple when the sun shines </a:t>
            </a:r>
            <a:endParaRPr lang="en-GB" sz="1800" dirty="0">
              <a:latin typeface="Century Gothic" panose="020B0502020202020204" pitchFamily="34" charset="0"/>
            </a:endParaRPr>
          </a:p>
          <a:p>
            <a:r>
              <a:rPr lang="en-GB" sz="1800" dirty="0">
                <a:latin typeface="Century Gothic" panose="020B0502020202020204" pitchFamily="34" charset="0"/>
              </a:rPr>
              <a:t>13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Red Campion (Summer)</a:t>
            </a:r>
            <a:endParaRPr lang="en-GB" sz="1800" dirty="0">
              <a:latin typeface="Century Gothic" panose="020B0502020202020204" pitchFamily="34" charset="0"/>
            </a:endParaRPr>
          </a:p>
          <a:p>
            <a:r>
              <a:rPr lang="en-GB" sz="1800" dirty="0">
                <a:latin typeface="Century Gothic" panose="020B0502020202020204" pitchFamily="34" charset="0"/>
              </a:rPr>
              <a:t>14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Tall evening primrose </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(Summer)</a:t>
            </a:r>
          </a:p>
          <a:p>
            <a:r>
              <a:rPr lang="en-GB" sz="1800" dirty="0">
                <a:latin typeface="Century Gothic" panose="020B0502020202020204" pitchFamily="34" charset="0"/>
              </a:rPr>
              <a:t>15*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Chives (Summer)</a:t>
            </a:r>
            <a:endParaRPr lang="en-GB" sz="1800" dirty="0">
              <a:latin typeface="Century Gothic" panose="020B0502020202020204" pitchFamily="34" charset="0"/>
            </a:endParaRPr>
          </a:p>
          <a:p>
            <a:r>
              <a:rPr lang="en-GB" sz="1800" dirty="0">
                <a:latin typeface="Century Gothic" panose="020B0502020202020204" pitchFamily="34" charset="0"/>
              </a:rPr>
              <a:t>16*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Thyme (Summer)</a:t>
            </a:r>
          </a:p>
          <a:p>
            <a:pPr marL="0" indent="0">
              <a:buNone/>
            </a:pPr>
            <a:r>
              <a:rPr lang="en-GB" sz="1800" dirty="0">
                <a:latin typeface="Century Gothic" panose="020B0502020202020204" pitchFamily="34" charset="0"/>
              </a:rPr>
              <a:t>The children selected the planting, making their preferences by colour, shape and how tasty the herbs will be.</a:t>
            </a:r>
          </a:p>
          <a:p>
            <a:pPr marL="0" indent="0">
              <a:buNone/>
            </a:pPr>
            <a:endParaRPr lang="en-GB" sz="1800" dirty="0">
              <a:latin typeface="Century Gothic" panose="020B0502020202020204" pitchFamily="34" charset="0"/>
            </a:endParaRPr>
          </a:p>
          <a:p>
            <a:pPr marL="0" indent="0">
              <a:buNone/>
            </a:pPr>
            <a:r>
              <a:rPr lang="en-GB" sz="1800" dirty="0">
                <a:latin typeface="Century Gothic" panose="020B0502020202020204" pitchFamily="34" charset="0"/>
              </a:rPr>
              <a:t>* Indicates planting specific to supporting bees.</a:t>
            </a:r>
          </a:p>
        </p:txBody>
      </p:sp>
    </p:spTree>
    <p:extLst>
      <p:ext uri="{BB962C8B-B14F-4D97-AF65-F5344CB8AC3E}">
        <p14:creationId xmlns:p14="http://schemas.microsoft.com/office/powerpoint/2010/main" val="1129101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CB664C2-5A88-4069-8D48-52337A05931E}"/>
              </a:ext>
            </a:extLst>
          </p:cNvPr>
          <p:cNvSpPr>
            <a:spLocks noGrp="1"/>
          </p:cNvSpPr>
          <p:nvPr>
            <p:ph type="title"/>
          </p:nvPr>
        </p:nvSpPr>
        <p:spPr/>
        <p:txBody>
          <a:bodyPr/>
          <a:lstStyle/>
          <a:p>
            <a:r>
              <a:rPr lang="en-GB" dirty="0">
                <a:latin typeface="Century Gothic" panose="020B0502020202020204" pitchFamily="34" charset="0"/>
              </a:rPr>
              <a:t>Starting point:</a:t>
            </a:r>
          </a:p>
        </p:txBody>
      </p:sp>
      <p:sp>
        <p:nvSpPr>
          <p:cNvPr id="5" name="Content Placeholder 4">
            <a:extLst>
              <a:ext uri="{FF2B5EF4-FFF2-40B4-BE49-F238E27FC236}">
                <a16:creationId xmlns="" xmlns:a16="http://schemas.microsoft.com/office/drawing/2014/main" id="{A4B313D1-EC8A-499D-A8C1-B28C39FF8C9F}"/>
              </a:ext>
            </a:extLst>
          </p:cNvPr>
          <p:cNvSpPr>
            <a:spLocks noGrp="1"/>
          </p:cNvSpPr>
          <p:nvPr>
            <p:ph sz="half" idx="1"/>
          </p:nvPr>
        </p:nvSpPr>
        <p:spPr/>
        <p:txBody>
          <a:bodyPr>
            <a:normAutofit fontScale="92500" lnSpcReduction="20000"/>
          </a:bodyPr>
          <a:lstStyle/>
          <a:p>
            <a:pPr marL="0" indent="0">
              <a:buNone/>
            </a:pP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Bippity</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Boppity</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Bumble Bee visits our nursery every week. It is very forgetful and needs reminding of our names. We take it turn to ask each other:</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indent="0">
              <a:buNone/>
            </a:pPr>
            <a:r>
              <a:rPr lang="en-GB" sz="1800" b="1" dirty="0" err="1">
                <a:effectLst/>
                <a:latin typeface="Century Gothic" panose="020B0502020202020204" pitchFamily="34" charset="0"/>
                <a:ea typeface="Calibri" panose="020F0502020204030204" pitchFamily="34" charset="0"/>
                <a:cs typeface="Times New Roman" panose="02020603050405020304" pitchFamily="18" charset="0"/>
              </a:rPr>
              <a:t>Bippity</a:t>
            </a: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1800" b="1" dirty="0" err="1">
                <a:effectLst/>
                <a:latin typeface="Century Gothic" panose="020B0502020202020204" pitchFamily="34" charset="0"/>
                <a:ea typeface="Calibri" panose="020F0502020204030204" pitchFamily="34" charset="0"/>
                <a:cs typeface="Times New Roman" panose="02020603050405020304" pitchFamily="18" charset="0"/>
              </a:rPr>
              <a:t>Boppity</a:t>
            </a: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 Bumble bee, can you tell your name to me?</a:t>
            </a:r>
          </a:p>
          <a:p>
            <a:pPr marL="0" indent="0">
              <a:buNone/>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Can you clap your name?</a:t>
            </a:r>
          </a:p>
          <a:p>
            <a:pPr marL="0" indent="0">
              <a:buNone/>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How many claps do you have?</a:t>
            </a:r>
          </a:p>
          <a:p>
            <a:pPr marL="0" indent="0">
              <a:buNone/>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Can everyone clap …..’s name? </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The children were asked where they thought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Bippity</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went when it wasn’t at nursery. Through their ideas, the garden was most frequently mentioned and seemed a natural starting point for our design. </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577" r="13646"/>
          <a:stretch/>
        </p:blipFill>
        <p:spPr>
          <a:xfrm rot="5400000">
            <a:off x="8239242" y="964098"/>
            <a:ext cx="2743200" cy="3485915"/>
          </a:xfrm>
          <a:prstGeom prst="rect">
            <a:avLst/>
          </a:prstGeom>
        </p:spPr>
      </p:pic>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3034" t="11049" r="14371" b="12164"/>
          <a:stretch/>
        </p:blipFill>
        <p:spPr>
          <a:xfrm>
            <a:off x="6909954" y="3338958"/>
            <a:ext cx="2971802" cy="2347887"/>
          </a:xfrm>
        </p:spPr>
      </p:pic>
    </p:spTree>
    <p:extLst>
      <p:ext uri="{BB962C8B-B14F-4D97-AF65-F5344CB8AC3E}">
        <p14:creationId xmlns:p14="http://schemas.microsoft.com/office/powerpoint/2010/main" val="519437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B22205-07F7-4696-ACAF-CDC02D62016F}"/>
              </a:ext>
            </a:extLst>
          </p:cNvPr>
          <p:cNvSpPr>
            <a:spLocks noGrp="1"/>
          </p:cNvSpPr>
          <p:nvPr>
            <p:ph type="title"/>
          </p:nvPr>
        </p:nvSpPr>
        <p:spPr/>
        <p:txBody>
          <a:bodyPr/>
          <a:lstStyle/>
          <a:p>
            <a:endParaRPr lang="en-GB" dirty="0"/>
          </a:p>
        </p:txBody>
      </p:sp>
      <p:sp>
        <p:nvSpPr>
          <p:cNvPr id="4" name="Content Placeholder 3">
            <a:extLst>
              <a:ext uri="{FF2B5EF4-FFF2-40B4-BE49-F238E27FC236}">
                <a16:creationId xmlns="" xmlns:a16="http://schemas.microsoft.com/office/drawing/2014/main" id="{8DA90D3B-64AC-4BEA-955D-D5B118488F48}"/>
              </a:ext>
            </a:extLst>
          </p:cNvPr>
          <p:cNvSpPr>
            <a:spLocks noGrp="1"/>
          </p:cNvSpPr>
          <p:nvPr>
            <p:ph sz="half" idx="2"/>
          </p:nvPr>
        </p:nvSpPr>
        <p:spPr/>
        <p:txBody>
          <a:bodyPr/>
          <a:lstStyle/>
          <a:p>
            <a:endParaRPr lang="en-GB"/>
          </a:p>
        </p:txBody>
      </p:sp>
      <p:pic>
        <p:nvPicPr>
          <p:cNvPr id="9" name="Content Placeholder 8" descr="Text&#10;&#10;Description automatically generated">
            <a:extLst>
              <a:ext uri="{FF2B5EF4-FFF2-40B4-BE49-F238E27FC236}">
                <a16:creationId xmlns="" xmlns:a16="http://schemas.microsoft.com/office/drawing/2014/main" id="{397F1217-9513-44ED-A1A3-305A5F2E5F3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
            <a:ext cx="12191999" cy="6858000"/>
          </a:xfrm>
        </p:spPr>
      </p:pic>
    </p:spTree>
    <p:extLst>
      <p:ext uri="{BB962C8B-B14F-4D97-AF65-F5344CB8AC3E}">
        <p14:creationId xmlns:p14="http://schemas.microsoft.com/office/powerpoint/2010/main" val="189850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723AA4-DDD8-4395-AD10-217C8FB54AD4}"/>
              </a:ext>
            </a:extLst>
          </p:cNvPr>
          <p:cNvSpPr>
            <a:spLocks noGrp="1"/>
          </p:cNvSpPr>
          <p:nvPr>
            <p:ph type="title"/>
          </p:nvPr>
        </p:nvSpPr>
        <p:spPr/>
        <p:txBody>
          <a:bodyPr/>
          <a:lstStyle/>
          <a:p>
            <a:r>
              <a:rPr lang="en-GB" sz="3200" dirty="0">
                <a:latin typeface="Century Gothic" panose="020B0502020202020204" pitchFamily="34" charset="0"/>
              </a:rPr>
              <a:t>Where does </a:t>
            </a:r>
            <a:r>
              <a:rPr lang="en-GB" sz="3200" dirty="0" err="1">
                <a:latin typeface="Century Gothic" panose="020B0502020202020204" pitchFamily="34" charset="0"/>
              </a:rPr>
              <a:t>Bippity</a:t>
            </a:r>
            <a:r>
              <a:rPr lang="en-GB" sz="3200" dirty="0">
                <a:latin typeface="Century Gothic" panose="020B0502020202020204" pitchFamily="34" charset="0"/>
              </a:rPr>
              <a:t> go when it is not at nursery? What might it do</a:t>
            </a:r>
            <a:r>
              <a:rPr lang="en-GB" dirty="0">
                <a:latin typeface="Century Gothic" panose="020B0502020202020204" pitchFamily="34" charset="0"/>
              </a:rPr>
              <a:t>?</a:t>
            </a:r>
          </a:p>
        </p:txBody>
      </p:sp>
      <p:sp>
        <p:nvSpPr>
          <p:cNvPr id="3" name="Content Placeholder 2">
            <a:extLst>
              <a:ext uri="{FF2B5EF4-FFF2-40B4-BE49-F238E27FC236}">
                <a16:creationId xmlns="" xmlns:a16="http://schemas.microsoft.com/office/drawing/2014/main" id="{45B8CC7B-FCED-454E-83A5-523B0CECC04B}"/>
              </a:ext>
            </a:extLst>
          </p:cNvPr>
          <p:cNvSpPr>
            <a:spLocks noGrp="1"/>
          </p:cNvSpPr>
          <p:nvPr>
            <p:ph sz="half" idx="1"/>
          </p:nvPr>
        </p:nvSpPr>
        <p:spPr/>
        <p:txBody>
          <a:bodyPr>
            <a:normAutofit fontScale="92500" lnSpcReduction="20000"/>
          </a:bodyPr>
          <a:lstStyle/>
          <a:p>
            <a:r>
              <a:rPr lang="en-GB" sz="1900" dirty="0">
                <a:effectLst/>
                <a:latin typeface="Century Gothic" panose="020B0502020202020204" pitchFamily="34" charset="0"/>
                <a:ea typeface="Calibri" panose="020F0502020204030204" pitchFamily="34" charset="0"/>
                <a:cs typeface="Times New Roman" panose="02020603050405020304" pitchFamily="18" charset="0"/>
              </a:rPr>
              <a:t>We read ‘Bee – Nature’s tiny miracle’ by Patricia Hegarty and  Britta </a:t>
            </a:r>
            <a:r>
              <a:rPr lang="en-GB" sz="1900" dirty="0" err="1">
                <a:effectLst/>
                <a:latin typeface="Century Gothic" panose="020B0502020202020204" pitchFamily="34" charset="0"/>
                <a:ea typeface="Calibri" panose="020F0502020204030204" pitchFamily="34" charset="0"/>
                <a:cs typeface="Times New Roman" panose="02020603050405020304" pitchFamily="18" charset="0"/>
              </a:rPr>
              <a:t>Teckentrup</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 The bee travelled through beautifully coloured gardens, woodlands alongside other animals and with its bee friends, sharing pollen.  This predominately visual story communicated with all the children in our setting, sparking curiosity and generating ideas.</a:t>
            </a:r>
          </a:p>
          <a:p>
            <a:pPr marL="0" indent="0">
              <a:buNone/>
            </a:pPr>
            <a:endParaRPr lang="en-GB" sz="19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1900" dirty="0">
                <a:effectLst/>
                <a:latin typeface="Century Gothic" panose="020B0502020202020204" pitchFamily="34" charset="0"/>
                <a:ea typeface="Calibri" panose="020F0502020204030204" pitchFamily="34" charset="0"/>
                <a:cs typeface="Times New Roman" panose="02020603050405020304" pitchFamily="18" charset="0"/>
              </a:rPr>
              <a:t>The illustrations inspired us to experiment with a variety of resources to create a garden that </a:t>
            </a:r>
            <a:r>
              <a:rPr lang="en-GB" sz="1900" dirty="0" err="1">
                <a:effectLst/>
                <a:latin typeface="Century Gothic" panose="020B0502020202020204" pitchFamily="34" charset="0"/>
                <a:ea typeface="Calibri" panose="020F0502020204030204" pitchFamily="34" charset="0"/>
                <a:cs typeface="Times New Roman" panose="02020603050405020304" pitchFamily="18" charset="0"/>
              </a:rPr>
              <a:t>Bippity</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 would like to hang out in.  We were also mindful of how </a:t>
            </a:r>
            <a:r>
              <a:rPr lang="en-GB" sz="1900" dirty="0" err="1">
                <a:effectLst/>
                <a:latin typeface="Century Gothic" panose="020B0502020202020204" pitchFamily="34" charset="0"/>
                <a:ea typeface="Calibri" panose="020F0502020204030204" pitchFamily="34" charset="0"/>
                <a:cs typeface="Times New Roman" panose="02020603050405020304" pitchFamily="18" charset="0"/>
              </a:rPr>
              <a:t>Bippity</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 needed to feel safe and having a garden of it’s own would be a nice home.  These ideas were connected to our nursery and school values, SHANARRI (Scottish Government 2006) and UNCRC Article 27.</a:t>
            </a:r>
          </a:p>
          <a:p>
            <a:pPr marL="0" indent="0">
              <a:buNone/>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
        <p:nvSpPr>
          <p:cNvPr id="4" name="Content Placeholder 3">
            <a:extLst>
              <a:ext uri="{FF2B5EF4-FFF2-40B4-BE49-F238E27FC236}">
                <a16:creationId xmlns="" xmlns:a16="http://schemas.microsoft.com/office/drawing/2014/main" id="{7C53E921-9655-4C73-AE8D-94EFF6C7AE95}"/>
              </a:ext>
            </a:extLst>
          </p:cNvPr>
          <p:cNvSpPr>
            <a:spLocks noGrp="1"/>
          </p:cNvSpPr>
          <p:nvPr>
            <p:ph sz="half" idx="2"/>
          </p:nvPr>
        </p:nvSpPr>
        <p:spPr/>
        <p:txBody>
          <a:bodyPr>
            <a:normAutofit fontScale="92500" lnSpcReduction="20000"/>
          </a:bodyPr>
          <a:lstStyle/>
          <a:p>
            <a:pPr marL="0" indent="0">
              <a:buNone/>
            </a:pPr>
            <a:endParaRPr lang="en-GB" dirty="0"/>
          </a:p>
          <a:p>
            <a:endParaRPr lang="en-GB" dirty="0"/>
          </a:p>
        </p:txBody>
      </p:sp>
      <p:pic>
        <p:nvPicPr>
          <p:cNvPr id="7" name="Picture 6">
            <a:extLst>
              <a:ext uri="{FF2B5EF4-FFF2-40B4-BE49-F238E27FC236}">
                <a16:creationId xmlns="" xmlns:a16="http://schemas.microsoft.com/office/drawing/2014/main" id="{EB89D701-0B75-4529-90F3-09E7816F12EA}"/>
              </a:ext>
            </a:extLst>
          </p:cNvPr>
          <p:cNvPicPr>
            <a:picLocks noChangeAspect="1"/>
          </p:cNvPicPr>
          <p:nvPr/>
        </p:nvPicPr>
        <p:blipFill>
          <a:blip r:embed="rId2"/>
          <a:stretch>
            <a:fillRect/>
          </a:stretch>
        </p:blipFill>
        <p:spPr>
          <a:xfrm>
            <a:off x="8489373" y="2560482"/>
            <a:ext cx="3316432" cy="4044429"/>
          </a:xfrm>
          <a:prstGeom prst="rect">
            <a:avLst/>
          </a:prstGeom>
        </p:spPr>
      </p:pic>
      <p:pic>
        <p:nvPicPr>
          <p:cNvPr id="6" name="Picture 5">
            <a:extLst>
              <a:ext uri="{FF2B5EF4-FFF2-40B4-BE49-F238E27FC236}">
                <a16:creationId xmlns="" xmlns:a16="http://schemas.microsoft.com/office/drawing/2014/main" id="{517986A8-0000-47F2-99D2-BB9894E51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69" r="10321"/>
          <a:stretch/>
        </p:blipFill>
        <p:spPr>
          <a:xfrm rot="5400000">
            <a:off x="5827857" y="1370157"/>
            <a:ext cx="3039688" cy="2830598"/>
          </a:xfrm>
          <a:prstGeom prst="rect">
            <a:avLst/>
          </a:prstGeom>
        </p:spPr>
      </p:pic>
    </p:spTree>
    <p:extLst>
      <p:ext uri="{BB962C8B-B14F-4D97-AF65-F5344CB8AC3E}">
        <p14:creationId xmlns:p14="http://schemas.microsoft.com/office/powerpoint/2010/main" val="200580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ED6EEE-F54A-4760-9C45-6A5B5DE80B57}"/>
              </a:ext>
            </a:extLst>
          </p:cNvPr>
          <p:cNvSpPr>
            <a:spLocks noGrp="1"/>
          </p:cNvSpPr>
          <p:nvPr>
            <p:ph type="title" idx="4294967295"/>
          </p:nvPr>
        </p:nvSpPr>
        <p:spPr>
          <a:xfrm>
            <a:off x="20909" y="0"/>
            <a:ext cx="10515600" cy="1325562"/>
          </a:xfrm>
        </p:spPr>
        <p:txBody>
          <a:bodyPr/>
          <a:lstStyle/>
          <a:p>
            <a:r>
              <a:rPr lang="en-GB" dirty="0"/>
              <a:t>Our garden ideas</a:t>
            </a:r>
          </a:p>
        </p:txBody>
      </p:sp>
      <p:pic>
        <p:nvPicPr>
          <p:cNvPr id="5" name="Content Placeholder 4">
            <a:extLst>
              <a:ext uri="{FF2B5EF4-FFF2-40B4-BE49-F238E27FC236}">
                <a16:creationId xmlns="" xmlns:a16="http://schemas.microsoft.com/office/drawing/2014/main" id="{277DBADD-6E48-4955-A6A6-F9D20BD518A8}"/>
              </a:ext>
            </a:extLst>
          </p:cNvPr>
          <p:cNvPicPr>
            <a:picLocks noGrp="1" noChangeAspect="1"/>
          </p:cNvPicPr>
          <p:nvPr>
            <p:ph sz="half" idx="4294967295"/>
          </p:nvPr>
        </p:nvPicPr>
        <p:blipFill>
          <a:blip r:embed="rId2"/>
          <a:stretch>
            <a:fillRect/>
          </a:stretch>
        </p:blipFill>
        <p:spPr>
          <a:xfrm>
            <a:off x="188197" y="1216337"/>
            <a:ext cx="3573463" cy="2798762"/>
          </a:xfrm>
          <a:prstGeom prst="rect">
            <a:avLst/>
          </a:prstGeom>
        </p:spPr>
      </p:pic>
      <p:pic>
        <p:nvPicPr>
          <p:cNvPr id="9" name="Picture 8">
            <a:extLst>
              <a:ext uri="{FF2B5EF4-FFF2-40B4-BE49-F238E27FC236}">
                <a16:creationId xmlns="" xmlns:a16="http://schemas.microsoft.com/office/drawing/2014/main" id="{3778E018-B1EA-417B-96DF-E27DDB633FEC}"/>
              </a:ext>
            </a:extLst>
          </p:cNvPr>
          <p:cNvPicPr>
            <a:picLocks noChangeAspect="1"/>
          </p:cNvPicPr>
          <p:nvPr/>
        </p:nvPicPr>
        <p:blipFill rotWithShape="1">
          <a:blip r:embed="rId3"/>
          <a:srcRect l="16147" t="17277"/>
          <a:stretch/>
        </p:blipFill>
        <p:spPr>
          <a:xfrm>
            <a:off x="284886" y="3940255"/>
            <a:ext cx="3808303" cy="2806124"/>
          </a:xfrm>
          <a:prstGeom prst="rect">
            <a:avLst/>
          </a:prstGeom>
        </p:spPr>
      </p:pic>
      <p:pic>
        <p:nvPicPr>
          <p:cNvPr id="13" name="Picture 12" descr="A painting of a child's face&#10;&#10;Description automatically generated with low confidence">
            <a:extLst>
              <a:ext uri="{FF2B5EF4-FFF2-40B4-BE49-F238E27FC236}">
                <a16:creationId xmlns="" xmlns:a16="http://schemas.microsoft.com/office/drawing/2014/main" id="{70F17958-CE1C-4878-A07C-A5B60832EF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659" y="0"/>
            <a:ext cx="3179432" cy="4972897"/>
          </a:xfrm>
          <a:prstGeom prst="rect">
            <a:avLst/>
          </a:prstGeom>
        </p:spPr>
      </p:pic>
      <p:pic>
        <p:nvPicPr>
          <p:cNvPr id="10" name="Picture 9">
            <a:extLst>
              <a:ext uri="{FF2B5EF4-FFF2-40B4-BE49-F238E27FC236}">
                <a16:creationId xmlns="" xmlns:a16="http://schemas.microsoft.com/office/drawing/2014/main" id="{1D307688-1F7B-4F2A-A931-4475CFF8DDBD}"/>
              </a:ext>
            </a:extLst>
          </p:cNvPr>
          <p:cNvPicPr>
            <a:picLocks noChangeAspect="1"/>
          </p:cNvPicPr>
          <p:nvPr/>
        </p:nvPicPr>
        <p:blipFill>
          <a:blip r:embed="rId5"/>
          <a:stretch>
            <a:fillRect/>
          </a:stretch>
        </p:blipFill>
        <p:spPr>
          <a:xfrm>
            <a:off x="5149631" y="3058059"/>
            <a:ext cx="4342503" cy="3441164"/>
          </a:xfrm>
          <a:prstGeom prst="rect">
            <a:avLst/>
          </a:prstGeom>
        </p:spPr>
      </p:pic>
      <p:pic>
        <p:nvPicPr>
          <p:cNvPr id="7" name="Picture 6">
            <a:extLst>
              <a:ext uri="{FF2B5EF4-FFF2-40B4-BE49-F238E27FC236}">
                <a16:creationId xmlns="" xmlns:a16="http://schemas.microsoft.com/office/drawing/2014/main" id="{1CF41950-465A-416A-A697-ECBDBE90CDD9}"/>
              </a:ext>
            </a:extLst>
          </p:cNvPr>
          <p:cNvPicPr>
            <a:picLocks noChangeAspect="1"/>
          </p:cNvPicPr>
          <p:nvPr/>
        </p:nvPicPr>
        <p:blipFill rotWithShape="1">
          <a:blip r:embed="rId6"/>
          <a:srcRect t="1759" b="47163"/>
          <a:stretch/>
        </p:blipFill>
        <p:spPr>
          <a:xfrm>
            <a:off x="8954420" y="4153008"/>
            <a:ext cx="3179432" cy="2380618"/>
          </a:xfrm>
          <a:prstGeom prst="rect">
            <a:avLst/>
          </a:prstGeom>
        </p:spPr>
      </p:pic>
      <p:pic>
        <p:nvPicPr>
          <p:cNvPr id="15" name="Picture 14" descr="A picture containing vegetable&#10;&#10;Description automatically generated">
            <a:extLst>
              <a:ext uri="{FF2B5EF4-FFF2-40B4-BE49-F238E27FC236}">
                <a16:creationId xmlns="" xmlns:a16="http://schemas.microsoft.com/office/drawing/2014/main" id="{F88B1F89-391F-4084-8AA9-2EDBDDF2B1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957" y="3298532"/>
            <a:ext cx="2551726" cy="1703476"/>
          </a:xfrm>
          <a:prstGeom prst="rect">
            <a:avLst/>
          </a:prstGeom>
        </p:spPr>
      </p:pic>
      <p:pic>
        <p:nvPicPr>
          <p:cNvPr id="6" name="Content Placeholder 5">
            <a:extLst>
              <a:ext uri="{FF2B5EF4-FFF2-40B4-BE49-F238E27FC236}">
                <a16:creationId xmlns="" xmlns:a16="http://schemas.microsoft.com/office/drawing/2014/main" id="{4150E9C3-8B97-42C6-9CC6-F973C55DCD41}"/>
              </a:ext>
            </a:extLst>
          </p:cNvPr>
          <p:cNvPicPr>
            <a:picLocks noGrp="1" noChangeAspect="1"/>
          </p:cNvPicPr>
          <p:nvPr>
            <p:ph sz="half" idx="4294967295"/>
          </p:nvPr>
        </p:nvPicPr>
        <p:blipFill>
          <a:blip r:embed="rId8"/>
          <a:stretch>
            <a:fillRect/>
          </a:stretch>
        </p:blipFill>
        <p:spPr>
          <a:xfrm>
            <a:off x="5649060" y="340413"/>
            <a:ext cx="3616435" cy="2538207"/>
          </a:xfrm>
          <a:prstGeom prst="rect">
            <a:avLst/>
          </a:prstGeom>
        </p:spPr>
      </p:pic>
      <p:pic>
        <p:nvPicPr>
          <p:cNvPr id="8" name="Picture 7">
            <a:extLst>
              <a:ext uri="{FF2B5EF4-FFF2-40B4-BE49-F238E27FC236}">
                <a16:creationId xmlns="" xmlns:a16="http://schemas.microsoft.com/office/drawing/2014/main" id="{9C419CF4-7CA5-4496-B73A-026D3D07D9AF}"/>
              </a:ext>
            </a:extLst>
          </p:cNvPr>
          <p:cNvPicPr>
            <a:picLocks noChangeAspect="1"/>
          </p:cNvPicPr>
          <p:nvPr/>
        </p:nvPicPr>
        <p:blipFill rotWithShape="1">
          <a:blip r:embed="rId9"/>
          <a:srcRect r="15370"/>
          <a:stretch/>
        </p:blipFill>
        <p:spPr>
          <a:xfrm>
            <a:off x="3949857" y="1070435"/>
            <a:ext cx="2435014" cy="2048658"/>
          </a:xfrm>
          <a:prstGeom prst="rect">
            <a:avLst/>
          </a:prstGeom>
        </p:spPr>
      </p:pic>
      <p:pic>
        <p:nvPicPr>
          <p:cNvPr id="16" name="Picture 15">
            <a:extLst>
              <a:ext uri="{FF2B5EF4-FFF2-40B4-BE49-F238E27FC236}">
                <a16:creationId xmlns="" xmlns:a16="http://schemas.microsoft.com/office/drawing/2014/main" id="{BF9E219E-2156-45BB-850F-05EBCC0BF1C3}"/>
              </a:ext>
            </a:extLst>
          </p:cNvPr>
          <p:cNvPicPr>
            <a:picLocks noChangeAspect="1"/>
          </p:cNvPicPr>
          <p:nvPr/>
        </p:nvPicPr>
        <p:blipFill>
          <a:blip r:embed="rId10"/>
          <a:stretch>
            <a:fillRect/>
          </a:stretch>
        </p:blipFill>
        <p:spPr>
          <a:xfrm rot="5400000">
            <a:off x="3636893" y="4969227"/>
            <a:ext cx="2065383" cy="1488926"/>
          </a:xfrm>
          <a:prstGeom prst="rect">
            <a:avLst/>
          </a:prstGeom>
        </p:spPr>
      </p:pic>
    </p:spTree>
    <p:extLst>
      <p:ext uri="{BB962C8B-B14F-4D97-AF65-F5344CB8AC3E}">
        <p14:creationId xmlns:p14="http://schemas.microsoft.com/office/powerpoint/2010/main" val="2279753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A955F6-FFE5-4559-8F59-376F1B349380}"/>
              </a:ext>
            </a:extLst>
          </p:cNvPr>
          <p:cNvSpPr>
            <a:spLocks noGrp="1"/>
          </p:cNvSpPr>
          <p:nvPr>
            <p:ph type="title"/>
          </p:nvPr>
        </p:nvSpPr>
        <p:spPr/>
        <p:txBody>
          <a:bodyPr/>
          <a:lstStyle/>
          <a:p>
            <a:r>
              <a:rPr lang="en-GB" dirty="0">
                <a:latin typeface="Century Gothic" panose="020B0502020202020204" pitchFamily="34" charset="0"/>
              </a:rPr>
              <a:t>Meaningful learning for the future:</a:t>
            </a:r>
          </a:p>
        </p:txBody>
      </p:sp>
      <p:sp>
        <p:nvSpPr>
          <p:cNvPr id="3" name="Content Placeholder 2">
            <a:extLst>
              <a:ext uri="{FF2B5EF4-FFF2-40B4-BE49-F238E27FC236}">
                <a16:creationId xmlns="" xmlns:a16="http://schemas.microsoft.com/office/drawing/2014/main" id="{76AD0FE3-8965-4551-863D-13F216C5280A}"/>
              </a:ext>
            </a:extLst>
          </p:cNvPr>
          <p:cNvSpPr>
            <a:spLocks noGrp="1"/>
          </p:cNvSpPr>
          <p:nvPr>
            <p:ph sz="half" idx="1"/>
          </p:nvPr>
        </p:nvSpPr>
        <p:spPr/>
        <p:txBody>
          <a:bodyPr>
            <a:normAutofit/>
          </a:bodyPr>
          <a:lstStyle/>
          <a:p>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The relationship the children have with a fictional bee is full of warmth and care. The opportunity to build on the emotional attachment through the development of a physical space is a true opportunity to celebrate how we can </a:t>
            </a:r>
            <a:r>
              <a:rPr lang="en-GB" sz="1800" dirty="0" smtClean="0">
                <a:effectLst/>
                <a:latin typeface="Century Gothic" panose="020B0502020202020204" pitchFamily="34" charset="0"/>
                <a:ea typeface="Calibri" panose="020F0502020204030204" pitchFamily="34" charset="0"/>
                <a:cs typeface="Times New Roman" panose="02020603050405020304" pitchFamily="18" charset="0"/>
              </a:rPr>
              <a:t>make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positive </a:t>
            </a:r>
            <a:r>
              <a:rPr lang="en-GB" sz="1800" dirty="0" smtClean="0">
                <a:effectLst/>
                <a:latin typeface="Century Gothic" panose="020B0502020202020204" pitchFamily="34" charset="0"/>
                <a:ea typeface="Calibri" panose="020F0502020204030204" pitchFamily="34" charset="0"/>
                <a:cs typeface="Times New Roman" panose="02020603050405020304" pitchFamily="18" charset="0"/>
              </a:rPr>
              <a:t>impacts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on our environment. </a:t>
            </a:r>
          </a:p>
          <a:p>
            <a:r>
              <a:rPr lang="en-GB" sz="1800" dirty="0">
                <a:latin typeface="Century Gothic" panose="020B0502020202020204" pitchFamily="34" charset="0"/>
                <a:ea typeface="Calibri" panose="020F0502020204030204" pitchFamily="34" charset="0"/>
                <a:cs typeface="Times New Roman" panose="02020603050405020304" pitchFamily="18" charset="0"/>
              </a:rPr>
              <a:t>The small independent sections of our design</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honour the Froebelian principle of </a:t>
            </a:r>
            <a:r>
              <a:rPr lang="en-GB" sz="1800" dirty="0">
                <a:latin typeface="Century Gothic" panose="020B0502020202020204" pitchFamily="34" charset="0"/>
                <a:ea typeface="Calibri" panose="020F0502020204030204" pitchFamily="34" charset="0"/>
                <a:cs typeface="Times New Roman" panose="02020603050405020304" pitchFamily="18" charset="0"/>
              </a:rPr>
              <a:t>the connection a</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child </a:t>
            </a:r>
            <a:r>
              <a:rPr lang="en-GB" sz="1800" dirty="0">
                <a:latin typeface="Century Gothic" panose="020B0502020202020204" pitchFamily="34" charset="0"/>
                <a:ea typeface="Calibri" panose="020F0502020204030204" pitchFamily="34" charset="0"/>
                <a:cs typeface="Times New Roman" panose="02020603050405020304" pitchFamily="18" charset="0"/>
              </a:rPr>
              <a:t>develops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with nature.  The children will be enabled to tend an individual space to grow and nurture living things.  Mistakes are an essential part of the learning process and build our skills of problem solving and perseverance. </a:t>
            </a:r>
          </a:p>
          <a:p>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666018" y="1459717"/>
            <a:ext cx="2926773" cy="2186046"/>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5489" y="3272207"/>
            <a:ext cx="3618311" cy="27025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846" y="1631238"/>
            <a:ext cx="2665798" cy="2358736"/>
          </a:xfrm>
          <a:prstGeom prst="rect">
            <a:avLst/>
          </a:prstGeom>
        </p:spPr>
      </p:pic>
    </p:spTree>
    <p:extLst>
      <p:ext uri="{BB962C8B-B14F-4D97-AF65-F5344CB8AC3E}">
        <p14:creationId xmlns:p14="http://schemas.microsoft.com/office/powerpoint/2010/main" val="1785968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E35B933-2B80-4C5B-B610-B83AB5FBE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2" y="1028700"/>
            <a:ext cx="4914898" cy="5148263"/>
          </a:xfrm>
          <a:prstGeom prst="rect">
            <a:avLst/>
          </a:prstGeom>
        </p:spPr>
      </p:pic>
      <p:sp>
        <p:nvSpPr>
          <p:cNvPr id="2" name="Title 1">
            <a:extLst>
              <a:ext uri="{FF2B5EF4-FFF2-40B4-BE49-F238E27FC236}">
                <a16:creationId xmlns="" xmlns:a16="http://schemas.microsoft.com/office/drawing/2014/main" id="{155C32E2-7468-4989-BB3A-7133D9F1F765}"/>
              </a:ext>
            </a:extLst>
          </p:cNvPr>
          <p:cNvSpPr>
            <a:spLocks noGrp="1"/>
          </p:cNvSpPr>
          <p:nvPr>
            <p:ph type="title"/>
          </p:nvPr>
        </p:nvSpPr>
        <p:spPr/>
        <p:txBody>
          <a:bodyPr/>
          <a:lstStyle/>
          <a:p>
            <a:r>
              <a:rPr lang="en-GB" dirty="0">
                <a:latin typeface="Century Gothic" panose="020B0502020202020204" pitchFamily="34" charset="0"/>
              </a:rPr>
              <a:t>The details</a:t>
            </a:r>
            <a:r>
              <a:rPr lang="en-GB" dirty="0"/>
              <a:t>:</a:t>
            </a:r>
          </a:p>
        </p:txBody>
      </p:sp>
      <p:sp>
        <p:nvSpPr>
          <p:cNvPr id="3" name="Content Placeholder 2">
            <a:extLst>
              <a:ext uri="{FF2B5EF4-FFF2-40B4-BE49-F238E27FC236}">
                <a16:creationId xmlns="" xmlns:a16="http://schemas.microsoft.com/office/drawing/2014/main" id="{9748CF69-1900-442B-B667-72B8349113A5}"/>
              </a:ext>
            </a:extLst>
          </p:cNvPr>
          <p:cNvSpPr>
            <a:spLocks noGrp="1"/>
          </p:cNvSpPr>
          <p:nvPr>
            <p:ph sz="half" idx="1"/>
          </p:nvPr>
        </p:nvSpPr>
        <p:spPr/>
        <p:txBody>
          <a:bodyPr>
            <a:normAutofit fontScale="62500" lnSpcReduction="20000"/>
          </a:bodyPr>
          <a:lstStyle/>
          <a:p>
            <a:pPr marL="342900" lvl="0" indent="-342900">
              <a:buFont typeface="Courier New" panose="02070309020205020404" pitchFamily="49" charset="0"/>
              <a:buChar char="o"/>
            </a:pPr>
            <a:r>
              <a:rPr lang="en-GB" sz="2600" dirty="0">
                <a:effectLst/>
                <a:latin typeface="Century Gothic" panose="020B0502020202020204" pitchFamily="34" charset="0"/>
                <a:ea typeface="Calibri" panose="020F0502020204030204" pitchFamily="34" charset="0"/>
                <a:cs typeface="Times New Roman" panose="02020603050405020304" pitchFamily="18" charset="0"/>
              </a:rPr>
              <a:t>Our raised-bed plan has been influenced by the bee’s hexagon design</a:t>
            </a:r>
            <a:r>
              <a:rPr lang="en-GB" sz="2600" dirty="0" smtClean="0">
                <a:effectLst/>
                <a:latin typeface="Century Gothic" panose="020B0502020202020204" pitchFamily="34" charset="0"/>
                <a:ea typeface="Calibri" panose="020F0502020204030204" pitchFamily="34" charset="0"/>
                <a:cs typeface="Times New Roman" panose="02020603050405020304" pitchFamily="18" charset="0"/>
              </a:rPr>
              <a:t>. </a:t>
            </a:r>
          </a:p>
          <a:p>
            <a:pPr marL="342900" lvl="0" indent="-342900">
              <a:buFont typeface="Courier New" panose="02070309020205020404" pitchFamily="49" charset="0"/>
              <a:buChar char="o"/>
            </a:pPr>
            <a:r>
              <a:rPr lang="en-GB" sz="2600" i="1" dirty="0" smtClean="0">
                <a:latin typeface="Century Gothic" panose="020B0502020202020204" pitchFamily="34" charset="0"/>
                <a:ea typeface="Calibri" panose="020F0502020204030204" pitchFamily="34" charset="0"/>
                <a:cs typeface="Times New Roman" panose="02020603050405020304" pitchFamily="18" charset="0"/>
              </a:rPr>
              <a:t>‘The bees would like to be outside with the flowers. They make the honey from the flowers. This is what the hive looks like outside’</a:t>
            </a:r>
            <a:r>
              <a:rPr lang="en-GB" sz="2600" dirty="0" smtClean="0">
                <a:latin typeface="Century Gothic" panose="020B0502020202020204" pitchFamily="34" charset="0"/>
                <a:ea typeface="Calibri" panose="020F0502020204030204" pitchFamily="34" charset="0"/>
                <a:cs typeface="Times New Roman" panose="02020603050405020304" pitchFamily="18" charset="0"/>
              </a:rPr>
              <a:t> (BK)</a:t>
            </a:r>
            <a:endParaRPr lang="en-GB" sz="2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GB" sz="2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The location of our bed has been chosen because of it’s sun and shade. It is also protected by trees on one side as our nursery garden is windy.  </a:t>
            </a:r>
            <a:endParaRPr lang="en-GB" sz="26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Courier New" panose="02070309020205020404" pitchFamily="49" charset="0"/>
              <a:buChar char="o"/>
            </a:pPr>
            <a:r>
              <a:rPr lang="en-GB" sz="2600" dirty="0">
                <a:latin typeface="Century Gothic" panose="020B0502020202020204" pitchFamily="34" charset="0"/>
                <a:ea typeface="Calibri" panose="020F0502020204030204" pitchFamily="34" charset="0"/>
                <a:cs typeface="Times New Roman" panose="02020603050405020304" pitchFamily="18" charset="0"/>
              </a:rPr>
              <a:t>Our building materials </a:t>
            </a:r>
            <a:r>
              <a:rPr lang="en-GB" sz="2600" dirty="0">
                <a:effectLst/>
                <a:latin typeface="Century Gothic" panose="020B0502020202020204" pitchFamily="34" charset="0"/>
                <a:ea typeface="Calibri" panose="020F0502020204030204" pitchFamily="34" charset="0"/>
                <a:cs typeface="Times New Roman" panose="02020603050405020304" pitchFamily="18" charset="0"/>
              </a:rPr>
              <a:t>for the raised bed will come from our old wooden story shed which is being replaced.  </a:t>
            </a:r>
            <a:endParaRPr lang="en-GB" sz="2600" dirty="0" smtClean="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Courier New" panose="02070309020205020404" pitchFamily="49" charset="0"/>
              <a:buChar char="o"/>
            </a:pPr>
            <a:r>
              <a:rPr lang="en-GB" sz="2600" dirty="0" smtClean="0">
                <a:effectLst/>
                <a:latin typeface="Century Gothic" panose="020B0502020202020204" pitchFamily="34" charset="0"/>
                <a:ea typeface="Calibri" panose="020F0502020204030204" pitchFamily="34" charset="0"/>
                <a:cs typeface="Times New Roman" panose="02020603050405020304" pitchFamily="18" charset="0"/>
              </a:rPr>
              <a:t>The </a:t>
            </a:r>
            <a:r>
              <a:rPr lang="en-GB" sz="2600" dirty="0">
                <a:effectLst/>
                <a:latin typeface="Century Gothic" panose="020B0502020202020204" pitchFamily="34" charset="0"/>
                <a:ea typeface="Calibri" panose="020F0502020204030204" pitchFamily="34" charset="0"/>
                <a:cs typeface="Times New Roman" panose="02020603050405020304" pitchFamily="18" charset="0"/>
              </a:rPr>
              <a:t>compost will be supplied by our community garden and soil from a surplus created by our sandpit</a:t>
            </a:r>
            <a:r>
              <a:rPr lang="en-GB" sz="2600" dirty="0" smtClean="0">
                <a:effectLst/>
                <a:latin typeface="Century Gothic" panose="020B0502020202020204" pitchFamily="34" charset="0"/>
                <a:ea typeface="Calibri" panose="020F0502020204030204" pitchFamily="34" charset="0"/>
                <a:cs typeface="Times New Roman" panose="02020603050405020304" pitchFamily="18" charset="0"/>
              </a:rPr>
              <a:t>.</a:t>
            </a:r>
          </a:p>
          <a:p>
            <a:pPr marL="342900" lvl="0" indent="-342900">
              <a:buFont typeface="Courier New" panose="02070309020205020404" pitchFamily="49" charset="0"/>
              <a:buChar char="o"/>
            </a:pPr>
            <a:r>
              <a:rPr lang="en-GB" sz="2600" dirty="0" smtClean="0">
                <a:latin typeface="Century Gothic" panose="020B0502020202020204" pitchFamily="34" charset="0"/>
                <a:ea typeface="Calibri" panose="020F0502020204030204" pitchFamily="34" charset="0"/>
                <a:cs typeface="Times New Roman" panose="02020603050405020304" pitchFamily="18" charset="0"/>
              </a:rPr>
              <a:t>We will problem solve as our garden grows, thinking about water for the plants and insects. This will give the children the real-life situation of trial and error to experiment with their actions. </a:t>
            </a:r>
            <a:endParaRPr lang="en-GB" sz="26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42293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F600F1-5637-4411-9262-E8F7ABD95906}"/>
              </a:ext>
            </a:extLst>
          </p:cNvPr>
          <p:cNvSpPr>
            <a:spLocks noGrp="1"/>
          </p:cNvSpPr>
          <p:nvPr>
            <p:ph type="title"/>
          </p:nvPr>
        </p:nvSpPr>
        <p:spPr/>
        <p:txBody>
          <a:bodyPr/>
          <a:lstStyle/>
          <a:p>
            <a:r>
              <a:rPr lang="en-GB" dirty="0"/>
              <a:t>More details:</a:t>
            </a:r>
          </a:p>
        </p:txBody>
      </p:sp>
      <p:pic>
        <p:nvPicPr>
          <p:cNvPr id="5" name="Content Placeholder 4">
            <a:extLst>
              <a:ext uri="{FF2B5EF4-FFF2-40B4-BE49-F238E27FC236}">
                <a16:creationId xmlns="" xmlns:a16="http://schemas.microsoft.com/office/drawing/2014/main" id="{B6E2F2E8-F594-49B5-A4BE-BDCF83C1B91D}"/>
              </a:ext>
            </a:extLst>
          </p:cNvPr>
          <p:cNvPicPr>
            <a:picLocks noGrp="1" noChangeAspect="1"/>
          </p:cNvPicPr>
          <p:nvPr>
            <p:ph sz="half" idx="1"/>
          </p:nvPr>
        </p:nvPicPr>
        <p:blipFill>
          <a:blip r:embed="rId2"/>
          <a:stretch>
            <a:fillRect/>
          </a:stretch>
        </p:blipFill>
        <p:spPr>
          <a:xfrm>
            <a:off x="1600200" y="1690688"/>
            <a:ext cx="3162300" cy="4074968"/>
          </a:xfrm>
          <a:prstGeom prst="rect">
            <a:avLst/>
          </a:prstGeom>
        </p:spPr>
      </p:pic>
      <p:sp>
        <p:nvSpPr>
          <p:cNvPr id="4" name="Content Placeholder 3">
            <a:extLst>
              <a:ext uri="{FF2B5EF4-FFF2-40B4-BE49-F238E27FC236}">
                <a16:creationId xmlns="" xmlns:a16="http://schemas.microsoft.com/office/drawing/2014/main" id="{AC329389-79D8-4988-AB3F-9D239A2DD693}"/>
              </a:ext>
            </a:extLst>
          </p:cNvPr>
          <p:cNvSpPr>
            <a:spLocks noGrp="1"/>
          </p:cNvSpPr>
          <p:nvPr>
            <p:ph sz="half" idx="2"/>
          </p:nvPr>
        </p:nvSpPr>
        <p:spPr/>
        <p:txBody>
          <a:bodyPr>
            <a:normAutofit fontScale="62500" lnSpcReduction="20000"/>
          </a:bodyPr>
          <a:lstStyle/>
          <a:p>
            <a:pPr marL="342900" lvl="0" indent="-342900">
              <a:buFont typeface="Courier New" panose="02070309020205020404" pitchFamily="49" charset="0"/>
              <a:buChar char="o"/>
            </a:pPr>
            <a:r>
              <a:rPr lang="en-GB" sz="2800" dirty="0">
                <a:effectLst/>
                <a:latin typeface="Century Gothic" panose="020B0502020202020204" pitchFamily="34" charset="0"/>
                <a:ea typeface="Calibri" panose="020F0502020204030204" pitchFamily="34" charset="0"/>
                <a:cs typeface="Times New Roman" panose="02020603050405020304" pitchFamily="18" charset="0"/>
              </a:rPr>
              <a:t>We have been exploring air and gas and have experimented with carbon dioxide. We have emerging knowledge about damaging gases and what we can do to support planet Earth. We will use volcanic rock dust to capture carbon and enhance our plant growth. </a:t>
            </a:r>
          </a:p>
          <a:p>
            <a:pPr marL="342900" lvl="0" indent="-342900">
              <a:buFont typeface="Courier New" panose="02070309020205020404" pitchFamily="49" charset="0"/>
              <a:buChar char="o"/>
            </a:pPr>
            <a:r>
              <a:rPr lang="en-GB" sz="2800" dirty="0">
                <a:effectLst/>
                <a:latin typeface="Century Gothic" panose="020B0502020202020204" pitchFamily="34" charset="0"/>
                <a:ea typeface="Calibri" panose="020F0502020204030204" pitchFamily="34" charset="0"/>
                <a:cs typeface="Times New Roman" panose="02020603050405020304" pitchFamily="18" charset="0"/>
              </a:rPr>
              <a:t>Our planting has been influenced by our research, </a:t>
            </a:r>
            <a:r>
              <a:rPr lang="en-GB" dirty="0">
                <a:latin typeface="Century Gothic" panose="020B0502020202020204" pitchFamily="34" charset="0"/>
                <a:ea typeface="Calibri" panose="020F0502020204030204" pitchFamily="34" charset="0"/>
                <a:cs typeface="Times New Roman" panose="02020603050405020304" pitchFamily="18" charset="0"/>
              </a:rPr>
              <a:t>collecting </a:t>
            </a:r>
            <a:r>
              <a:rPr lang="en-GB" sz="2800" dirty="0">
                <a:effectLst/>
                <a:latin typeface="Century Gothic" panose="020B0502020202020204" pitchFamily="34" charset="0"/>
                <a:ea typeface="Calibri" panose="020F0502020204030204" pitchFamily="34" charset="0"/>
                <a:cs typeface="Times New Roman" panose="02020603050405020304" pitchFamily="18" charset="0"/>
              </a:rPr>
              <a:t>advice from a local gardener through emails, sourcing planting from the community garden and local gardens near the nursery. </a:t>
            </a:r>
          </a:p>
          <a:p>
            <a:pPr marL="342900" lvl="0" indent="-342900">
              <a:buFont typeface="Courier New" panose="02070309020205020404" pitchFamily="49" charset="0"/>
              <a:buChar char="o"/>
            </a:pPr>
            <a:r>
              <a:rPr lang="en-GB" sz="2800" dirty="0">
                <a:effectLst/>
                <a:latin typeface="Century Gothic" panose="020B0502020202020204" pitchFamily="34" charset="0"/>
                <a:ea typeface="Calibri" panose="020F0502020204030204" pitchFamily="34" charset="0"/>
                <a:cs typeface="Times New Roman" panose="02020603050405020304" pitchFamily="18" charset="0"/>
              </a:rPr>
              <a:t>The nursery is in a rural location with local produce provided by some of the families. Growing herbs and edible plants (nasturtiums) will give the children their own produce to share with their family.</a:t>
            </a:r>
          </a:p>
          <a:p>
            <a:endParaRPr lang="en-GB" dirty="0"/>
          </a:p>
        </p:txBody>
      </p:sp>
    </p:spTree>
    <p:extLst>
      <p:ext uri="{BB962C8B-B14F-4D97-AF65-F5344CB8AC3E}">
        <p14:creationId xmlns:p14="http://schemas.microsoft.com/office/powerpoint/2010/main" val="1554693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BBB7B5F1-3FC7-47D7-875D-67B3282A92A2}"/>
              </a:ext>
            </a:extLst>
          </p:cNvPr>
          <p:cNvSpPr/>
          <p:nvPr/>
        </p:nvSpPr>
        <p:spPr>
          <a:xfrm rot="1810896">
            <a:off x="4423637" y="2255223"/>
            <a:ext cx="2578374" cy="2321041"/>
          </a:xfrm>
          <a:prstGeom prst="hexagon">
            <a:avLst>
              <a:gd name="adj" fmla="val 25042"/>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211</a:t>
            </a:r>
          </a:p>
        </p:txBody>
      </p:sp>
      <p:sp>
        <p:nvSpPr>
          <p:cNvPr id="4" name="Hexagon 3">
            <a:extLst>
              <a:ext uri="{FF2B5EF4-FFF2-40B4-BE49-F238E27FC236}">
                <a16:creationId xmlns="" xmlns:a16="http://schemas.microsoft.com/office/drawing/2014/main" id="{6D2E66F7-BA7C-4FE1-BDCA-A942A2C0F95B}"/>
              </a:ext>
            </a:extLst>
          </p:cNvPr>
          <p:cNvSpPr/>
          <p:nvPr/>
        </p:nvSpPr>
        <p:spPr>
          <a:xfrm rot="19519444">
            <a:off x="5163746" y="3101811"/>
            <a:ext cx="1098332" cy="889172"/>
          </a:xfrm>
          <a:prstGeom prst="hexagon">
            <a:avLst>
              <a:gd name="adj" fmla="val 28543"/>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cxnSp>
        <p:nvCxnSpPr>
          <p:cNvPr id="5" name="Straight Connector 4">
            <a:extLst>
              <a:ext uri="{FF2B5EF4-FFF2-40B4-BE49-F238E27FC236}">
                <a16:creationId xmlns="" xmlns:a16="http://schemas.microsoft.com/office/drawing/2014/main" id="{829E1176-8E49-43A2-BDC3-688D0F5963A9}"/>
              </a:ext>
            </a:extLst>
          </p:cNvPr>
          <p:cNvCxnSpPr>
            <a:cxnSpLocks/>
            <a:stCxn id="2" idx="3"/>
            <a:endCxn id="4" idx="4"/>
          </p:cNvCxnSpPr>
          <p:nvPr/>
        </p:nvCxnSpPr>
        <p:spPr>
          <a:xfrm>
            <a:off x="4598404" y="2767615"/>
            <a:ext cx="618661" cy="581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E1DE7A2B-8582-4F70-8992-F65355CEE65C}"/>
              </a:ext>
            </a:extLst>
          </p:cNvPr>
          <p:cNvCxnSpPr>
            <a:cxnSpLocks/>
            <a:stCxn id="4" idx="1"/>
          </p:cNvCxnSpPr>
          <p:nvPr/>
        </p:nvCxnSpPr>
        <p:spPr>
          <a:xfrm>
            <a:off x="6208759" y="3743971"/>
            <a:ext cx="688928" cy="409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611259DD-D171-464B-9528-22E0C1FDFD51}"/>
              </a:ext>
            </a:extLst>
          </p:cNvPr>
          <p:cNvCxnSpPr>
            <a:cxnSpLocks/>
            <a:stCxn id="2" idx="4"/>
            <a:endCxn id="4" idx="5"/>
          </p:cNvCxnSpPr>
          <p:nvPr/>
        </p:nvCxnSpPr>
        <p:spPr>
          <a:xfrm>
            <a:off x="5684287" y="2056631"/>
            <a:ext cx="18592" cy="956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ECDEAC2B-4052-4573-A618-2692589F42EF}"/>
              </a:ext>
            </a:extLst>
          </p:cNvPr>
          <p:cNvCxnSpPr>
            <a:cxnSpLocks/>
            <a:stCxn id="4" idx="3"/>
            <a:endCxn id="2" idx="2"/>
          </p:cNvCxnSpPr>
          <p:nvPr/>
        </p:nvCxnSpPr>
        <p:spPr>
          <a:xfrm flipH="1">
            <a:off x="4517402" y="3858836"/>
            <a:ext cx="743885" cy="204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DC496CC5-B53A-41B2-8FE4-85FF24B168EA}"/>
              </a:ext>
            </a:extLst>
          </p:cNvPr>
          <p:cNvCxnSpPr>
            <a:cxnSpLocks/>
            <a:endCxn id="2" idx="5"/>
          </p:cNvCxnSpPr>
          <p:nvPr/>
        </p:nvCxnSpPr>
        <p:spPr>
          <a:xfrm flipV="1">
            <a:off x="6142094" y="2768466"/>
            <a:ext cx="766152" cy="400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07EEDEDA-0BDA-4821-A8D1-CABBDFF8E05F}"/>
              </a:ext>
            </a:extLst>
          </p:cNvPr>
          <p:cNvCxnSpPr>
            <a:cxnSpLocks/>
            <a:stCxn id="4" idx="2"/>
            <a:endCxn id="2" idx="1"/>
          </p:cNvCxnSpPr>
          <p:nvPr/>
        </p:nvCxnSpPr>
        <p:spPr>
          <a:xfrm>
            <a:off x="5722945" y="4080063"/>
            <a:ext cx="18416" cy="69479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F687CAF5-8E7D-4256-8B07-C1020D2DEDEE}"/>
              </a:ext>
            </a:extLst>
          </p:cNvPr>
          <p:cNvCxnSpPr>
            <a:cxnSpLocks/>
          </p:cNvCxnSpPr>
          <p:nvPr/>
        </p:nvCxnSpPr>
        <p:spPr>
          <a:xfrm>
            <a:off x="5074273" y="2442439"/>
            <a:ext cx="373700" cy="695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9E62EF8A-0CE3-4D29-98B3-05F54B02827E}"/>
              </a:ext>
            </a:extLst>
          </p:cNvPr>
          <p:cNvCxnSpPr>
            <a:cxnSpLocks/>
          </p:cNvCxnSpPr>
          <p:nvPr/>
        </p:nvCxnSpPr>
        <p:spPr>
          <a:xfrm flipV="1">
            <a:off x="4502724" y="3472521"/>
            <a:ext cx="737800" cy="16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6C0FC0C-BE0F-4907-AE8D-7D6F748F56F3}"/>
              </a:ext>
            </a:extLst>
          </p:cNvPr>
          <p:cNvCxnSpPr>
            <a:cxnSpLocks/>
          </p:cNvCxnSpPr>
          <p:nvPr/>
        </p:nvCxnSpPr>
        <p:spPr>
          <a:xfrm flipH="1">
            <a:off x="5896450" y="2358302"/>
            <a:ext cx="287406" cy="6975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94D45073-4DB6-40BC-8259-15690383B3E2}"/>
              </a:ext>
            </a:extLst>
          </p:cNvPr>
          <p:cNvCxnSpPr>
            <a:cxnSpLocks/>
          </p:cNvCxnSpPr>
          <p:nvPr/>
        </p:nvCxnSpPr>
        <p:spPr>
          <a:xfrm>
            <a:off x="5927505" y="3809885"/>
            <a:ext cx="363875" cy="563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7DC93CB5-C11C-4697-A06A-1DF7A398354F}"/>
              </a:ext>
            </a:extLst>
          </p:cNvPr>
          <p:cNvCxnSpPr>
            <a:cxnSpLocks/>
          </p:cNvCxnSpPr>
          <p:nvPr/>
        </p:nvCxnSpPr>
        <p:spPr>
          <a:xfrm>
            <a:off x="6112085" y="3409575"/>
            <a:ext cx="795653" cy="19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F2404F6-4766-4D47-9563-EEA1DAA26736}"/>
              </a:ext>
            </a:extLst>
          </p:cNvPr>
          <p:cNvCxnSpPr>
            <a:cxnSpLocks/>
          </p:cNvCxnSpPr>
          <p:nvPr/>
        </p:nvCxnSpPr>
        <p:spPr>
          <a:xfrm flipH="1">
            <a:off x="5091651" y="3880389"/>
            <a:ext cx="327777" cy="492515"/>
          </a:xfrm>
          <a:prstGeom prst="line">
            <a:avLst/>
          </a:prstGeom>
        </p:spPr>
        <p:style>
          <a:lnRef idx="1">
            <a:schemeClr val="accent1"/>
          </a:lnRef>
          <a:fillRef idx="0">
            <a:schemeClr val="accent1"/>
          </a:fillRef>
          <a:effectRef idx="0">
            <a:schemeClr val="accent1"/>
          </a:effectRef>
          <a:fontRef idx="minor">
            <a:schemeClr val="tx1"/>
          </a:fontRef>
        </p:style>
      </p:cxnSp>
      <p:pic>
        <p:nvPicPr>
          <p:cNvPr id="122" name="Picture 121">
            <a:extLst>
              <a:ext uri="{FF2B5EF4-FFF2-40B4-BE49-F238E27FC236}">
                <a16:creationId xmlns="" xmlns:a16="http://schemas.microsoft.com/office/drawing/2014/main" id="{788D51B4-7A51-4EB8-A159-FF7DBD432763}"/>
              </a:ext>
            </a:extLst>
          </p:cNvPr>
          <p:cNvPicPr>
            <a:picLocks noChangeAspect="1"/>
          </p:cNvPicPr>
          <p:nvPr/>
        </p:nvPicPr>
        <p:blipFill>
          <a:blip r:embed="rId2"/>
          <a:stretch>
            <a:fillRect/>
          </a:stretch>
        </p:blipFill>
        <p:spPr>
          <a:xfrm>
            <a:off x="510003" y="1059074"/>
            <a:ext cx="1626239" cy="1630912"/>
          </a:xfrm>
          <a:prstGeom prst="rect">
            <a:avLst/>
          </a:prstGeom>
        </p:spPr>
      </p:pic>
      <p:pic>
        <p:nvPicPr>
          <p:cNvPr id="123" name="Picture 122">
            <a:extLst>
              <a:ext uri="{FF2B5EF4-FFF2-40B4-BE49-F238E27FC236}">
                <a16:creationId xmlns="" xmlns:a16="http://schemas.microsoft.com/office/drawing/2014/main" id="{97F43D5E-ECD7-4C66-8F47-9B9ED3A0FCB1}"/>
              </a:ext>
            </a:extLst>
          </p:cNvPr>
          <p:cNvPicPr>
            <a:picLocks noChangeAspect="1"/>
          </p:cNvPicPr>
          <p:nvPr/>
        </p:nvPicPr>
        <p:blipFill>
          <a:blip r:embed="rId3"/>
          <a:stretch>
            <a:fillRect/>
          </a:stretch>
        </p:blipFill>
        <p:spPr>
          <a:xfrm>
            <a:off x="561517" y="2861147"/>
            <a:ext cx="1658506" cy="1416897"/>
          </a:xfrm>
          <a:prstGeom prst="rect">
            <a:avLst/>
          </a:prstGeom>
        </p:spPr>
      </p:pic>
      <p:pic>
        <p:nvPicPr>
          <p:cNvPr id="124" name="Picture 123">
            <a:extLst>
              <a:ext uri="{FF2B5EF4-FFF2-40B4-BE49-F238E27FC236}">
                <a16:creationId xmlns="" xmlns:a16="http://schemas.microsoft.com/office/drawing/2014/main" id="{BF7CEC40-2976-48ED-A24E-CE6903C0147B}"/>
              </a:ext>
            </a:extLst>
          </p:cNvPr>
          <p:cNvPicPr>
            <a:picLocks noChangeAspect="1"/>
          </p:cNvPicPr>
          <p:nvPr/>
        </p:nvPicPr>
        <p:blipFill>
          <a:blip r:embed="rId4"/>
          <a:stretch>
            <a:fillRect/>
          </a:stretch>
        </p:blipFill>
        <p:spPr>
          <a:xfrm>
            <a:off x="9953895" y="4278044"/>
            <a:ext cx="1842133" cy="1842133"/>
          </a:xfrm>
          <a:prstGeom prst="rect">
            <a:avLst/>
          </a:prstGeom>
        </p:spPr>
      </p:pic>
      <p:pic>
        <p:nvPicPr>
          <p:cNvPr id="126" name="Picture 125">
            <a:extLst>
              <a:ext uri="{FF2B5EF4-FFF2-40B4-BE49-F238E27FC236}">
                <a16:creationId xmlns="" xmlns:a16="http://schemas.microsoft.com/office/drawing/2014/main" id="{13C19AC2-7FAD-47ED-8BAE-78F7794CC251}"/>
              </a:ext>
            </a:extLst>
          </p:cNvPr>
          <p:cNvPicPr>
            <a:picLocks noChangeAspect="1"/>
          </p:cNvPicPr>
          <p:nvPr/>
        </p:nvPicPr>
        <p:blipFill>
          <a:blip r:embed="rId5"/>
          <a:stretch>
            <a:fillRect/>
          </a:stretch>
        </p:blipFill>
        <p:spPr>
          <a:xfrm>
            <a:off x="9042950" y="811526"/>
            <a:ext cx="2179933" cy="1630913"/>
          </a:xfrm>
          <a:prstGeom prst="rect">
            <a:avLst/>
          </a:prstGeom>
        </p:spPr>
      </p:pic>
      <p:pic>
        <p:nvPicPr>
          <p:cNvPr id="128" name="Picture 127">
            <a:extLst>
              <a:ext uri="{FF2B5EF4-FFF2-40B4-BE49-F238E27FC236}">
                <a16:creationId xmlns="" xmlns:a16="http://schemas.microsoft.com/office/drawing/2014/main" id="{B6CA1064-C307-4CFD-8645-9E7A6213575A}"/>
              </a:ext>
            </a:extLst>
          </p:cNvPr>
          <p:cNvPicPr>
            <a:picLocks noChangeAspect="1"/>
          </p:cNvPicPr>
          <p:nvPr/>
        </p:nvPicPr>
        <p:blipFill>
          <a:blip r:embed="rId6"/>
          <a:stretch>
            <a:fillRect/>
          </a:stretch>
        </p:blipFill>
        <p:spPr>
          <a:xfrm>
            <a:off x="486511" y="4747940"/>
            <a:ext cx="1794436" cy="1342504"/>
          </a:xfrm>
          <a:prstGeom prst="rect">
            <a:avLst/>
          </a:prstGeom>
        </p:spPr>
      </p:pic>
      <p:pic>
        <p:nvPicPr>
          <p:cNvPr id="129" name="Picture 128">
            <a:extLst>
              <a:ext uri="{FF2B5EF4-FFF2-40B4-BE49-F238E27FC236}">
                <a16:creationId xmlns="" xmlns:a16="http://schemas.microsoft.com/office/drawing/2014/main" id="{730DCA9A-899C-4268-A3CE-91D7522DB24F}"/>
              </a:ext>
            </a:extLst>
          </p:cNvPr>
          <p:cNvPicPr>
            <a:picLocks noChangeAspect="1"/>
          </p:cNvPicPr>
          <p:nvPr/>
        </p:nvPicPr>
        <p:blipFill>
          <a:blip r:embed="rId7"/>
          <a:stretch>
            <a:fillRect/>
          </a:stretch>
        </p:blipFill>
        <p:spPr>
          <a:xfrm>
            <a:off x="2436094" y="4904393"/>
            <a:ext cx="2100314" cy="1572649"/>
          </a:xfrm>
          <a:prstGeom prst="rect">
            <a:avLst/>
          </a:prstGeom>
        </p:spPr>
      </p:pic>
      <p:pic>
        <p:nvPicPr>
          <p:cNvPr id="131" name="Picture 130">
            <a:extLst>
              <a:ext uri="{FF2B5EF4-FFF2-40B4-BE49-F238E27FC236}">
                <a16:creationId xmlns="" xmlns:a16="http://schemas.microsoft.com/office/drawing/2014/main" id="{586C10D5-8A99-4FF0-AF26-6A04B6AB0991}"/>
              </a:ext>
            </a:extLst>
          </p:cNvPr>
          <p:cNvPicPr>
            <a:picLocks noChangeAspect="1"/>
          </p:cNvPicPr>
          <p:nvPr/>
        </p:nvPicPr>
        <p:blipFill>
          <a:blip r:embed="rId8"/>
          <a:stretch>
            <a:fillRect/>
          </a:stretch>
        </p:blipFill>
        <p:spPr>
          <a:xfrm>
            <a:off x="2324577" y="1764419"/>
            <a:ext cx="1849302" cy="1383552"/>
          </a:xfrm>
          <a:prstGeom prst="rect">
            <a:avLst/>
          </a:prstGeom>
        </p:spPr>
      </p:pic>
      <p:pic>
        <p:nvPicPr>
          <p:cNvPr id="132" name="Picture 131">
            <a:extLst>
              <a:ext uri="{FF2B5EF4-FFF2-40B4-BE49-F238E27FC236}">
                <a16:creationId xmlns="" xmlns:a16="http://schemas.microsoft.com/office/drawing/2014/main" id="{2FEAC254-2B10-4C9B-8F01-84F4C8239591}"/>
              </a:ext>
            </a:extLst>
          </p:cNvPr>
          <p:cNvPicPr>
            <a:picLocks noChangeAspect="1"/>
          </p:cNvPicPr>
          <p:nvPr/>
        </p:nvPicPr>
        <p:blipFill>
          <a:blip r:embed="rId9"/>
          <a:stretch>
            <a:fillRect/>
          </a:stretch>
        </p:blipFill>
        <p:spPr>
          <a:xfrm>
            <a:off x="6564061" y="655088"/>
            <a:ext cx="2294384" cy="1526032"/>
          </a:xfrm>
          <a:prstGeom prst="rect">
            <a:avLst/>
          </a:prstGeom>
        </p:spPr>
      </p:pic>
      <p:pic>
        <p:nvPicPr>
          <p:cNvPr id="134" name="Picture 133">
            <a:extLst>
              <a:ext uri="{FF2B5EF4-FFF2-40B4-BE49-F238E27FC236}">
                <a16:creationId xmlns="" xmlns:a16="http://schemas.microsoft.com/office/drawing/2014/main" id="{81D1B4CE-04F5-45AB-8C9F-ED3A9A578DA0}"/>
              </a:ext>
            </a:extLst>
          </p:cNvPr>
          <p:cNvPicPr>
            <a:picLocks noChangeAspect="1"/>
          </p:cNvPicPr>
          <p:nvPr/>
        </p:nvPicPr>
        <p:blipFill>
          <a:blip r:embed="rId10"/>
          <a:stretch>
            <a:fillRect/>
          </a:stretch>
        </p:blipFill>
        <p:spPr>
          <a:xfrm>
            <a:off x="4659844" y="4911539"/>
            <a:ext cx="1596328" cy="1596328"/>
          </a:xfrm>
          <a:prstGeom prst="rect">
            <a:avLst/>
          </a:prstGeom>
        </p:spPr>
      </p:pic>
      <p:pic>
        <p:nvPicPr>
          <p:cNvPr id="135" name="Picture 134">
            <a:extLst>
              <a:ext uri="{FF2B5EF4-FFF2-40B4-BE49-F238E27FC236}">
                <a16:creationId xmlns="" xmlns:a16="http://schemas.microsoft.com/office/drawing/2014/main" id="{BFC9F6BB-5298-423A-BC7A-4F9C6F1AFA18}"/>
              </a:ext>
            </a:extLst>
          </p:cNvPr>
          <p:cNvPicPr>
            <a:picLocks noChangeAspect="1"/>
          </p:cNvPicPr>
          <p:nvPr/>
        </p:nvPicPr>
        <p:blipFill>
          <a:blip r:embed="rId11"/>
          <a:stretch>
            <a:fillRect/>
          </a:stretch>
        </p:blipFill>
        <p:spPr>
          <a:xfrm>
            <a:off x="7339255" y="3099499"/>
            <a:ext cx="2469094" cy="1847248"/>
          </a:xfrm>
          <a:prstGeom prst="rect">
            <a:avLst/>
          </a:prstGeom>
        </p:spPr>
      </p:pic>
      <p:pic>
        <p:nvPicPr>
          <p:cNvPr id="125" name="Picture 124">
            <a:extLst>
              <a:ext uri="{FF2B5EF4-FFF2-40B4-BE49-F238E27FC236}">
                <a16:creationId xmlns="" xmlns:a16="http://schemas.microsoft.com/office/drawing/2014/main" id="{7DCD62D9-3EEC-4F3A-83D0-9F48C0191BCD}"/>
              </a:ext>
            </a:extLst>
          </p:cNvPr>
          <p:cNvPicPr>
            <a:picLocks noChangeAspect="1"/>
          </p:cNvPicPr>
          <p:nvPr/>
        </p:nvPicPr>
        <p:blipFill>
          <a:blip r:embed="rId12"/>
          <a:stretch>
            <a:fillRect/>
          </a:stretch>
        </p:blipFill>
        <p:spPr>
          <a:xfrm>
            <a:off x="9369879" y="2286001"/>
            <a:ext cx="1982582" cy="1447140"/>
          </a:xfrm>
          <a:prstGeom prst="rect">
            <a:avLst/>
          </a:prstGeom>
        </p:spPr>
      </p:pic>
      <p:pic>
        <p:nvPicPr>
          <p:cNvPr id="130" name="Picture 129">
            <a:extLst>
              <a:ext uri="{FF2B5EF4-FFF2-40B4-BE49-F238E27FC236}">
                <a16:creationId xmlns="" xmlns:a16="http://schemas.microsoft.com/office/drawing/2014/main" id="{83A5D56B-E1E3-4346-9F9E-CAC89AD7D9BE}"/>
              </a:ext>
            </a:extLst>
          </p:cNvPr>
          <p:cNvPicPr>
            <a:picLocks noChangeAspect="1"/>
          </p:cNvPicPr>
          <p:nvPr/>
        </p:nvPicPr>
        <p:blipFill>
          <a:blip r:embed="rId13"/>
          <a:stretch>
            <a:fillRect/>
          </a:stretch>
        </p:blipFill>
        <p:spPr>
          <a:xfrm>
            <a:off x="4152112" y="502570"/>
            <a:ext cx="2137664" cy="1599289"/>
          </a:xfrm>
          <a:prstGeom prst="rect">
            <a:avLst/>
          </a:prstGeom>
        </p:spPr>
      </p:pic>
      <p:pic>
        <p:nvPicPr>
          <p:cNvPr id="152" name="Picture 151">
            <a:extLst>
              <a:ext uri="{FF2B5EF4-FFF2-40B4-BE49-F238E27FC236}">
                <a16:creationId xmlns="" xmlns:a16="http://schemas.microsoft.com/office/drawing/2014/main" id="{A35F85B2-3038-497B-AAEC-A7A13BA84AED}"/>
              </a:ext>
            </a:extLst>
          </p:cNvPr>
          <p:cNvPicPr>
            <a:picLocks noChangeAspect="1"/>
          </p:cNvPicPr>
          <p:nvPr/>
        </p:nvPicPr>
        <p:blipFill>
          <a:blip r:embed="rId14"/>
          <a:stretch>
            <a:fillRect/>
          </a:stretch>
        </p:blipFill>
        <p:spPr>
          <a:xfrm>
            <a:off x="2319581" y="3168987"/>
            <a:ext cx="1623947" cy="1623947"/>
          </a:xfrm>
          <a:prstGeom prst="rect">
            <a:avLst/>
          </a:prstGeom>
        </p:spPr>
      </p:pic>
      <p:pic>
        <p:nvPicPr>
          <p:cNvPr id="186" name="Picture 185">
            <a:extLst>
              <a:ext uri="{FF2B5EF4-FFF2-40B4-BE49-F238E27FC236}">
                <a16:creationId xmlns="" xmlns:a16="http://schemas.microsoft.com/office/drawing/2014/main" id="{373B7D01-5588-4D87-A9A7-90BD7E847AEA}"/>
              </a:ext>
            </a:extLst>
          </p:cNvPr>
          <p:cNvPicPr>
            <a:picLocks noChangeAspect="1"/>
          </p:cNvPicPr>
          <p:nvPr/>
        </p:nvPicPr>
        <p:blipFill>
          <a:blip r:embed="rId15"/>
          <a:stretch>
            <a:fillRect/>
          </a:stretch>
        </p:blipFill>
        <p:spPr>
          <a:xfrm>
            <a:off x="6307328" y="5193277"/>
            <a:ext cx="1947497" cy="1287689"/>
          </a:xfrm>
          <a:prstGeom prst="rect">
            <a:avLst/>
          </a:prstGeom>
        </p:spPr>
      </p:pic>
      <p:sp>
        <p:nvSpPr>
          <p:cNvPr id="98" name="Flowchart: Connector 97">
            <a:extLst>
              <a:ext uri="{FF2B5EF4-FFF2-40B4-BE49-F238E27FC236}">
                <a16:creationId xmlns="" xmlns:a16="http://schemas.microsoft.com/office/drawing/2014/main" id="{E3D0C735-6795-493C-99B8-449082FBE926}"/>
              </a:ext>
            </a:extLst>
          </p:cNvPr>
          <p:cNvSpPr/>
          <p:nvPr/>
        </p:nvSpPr>
        <p:spPr>
          <a:xfrm>
            <a:off x="6740826" y="4880306"/>
            <a:ext cx="350639" cy="22949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a:t>
            </a:r>
          </a:p>
        </p:txBody>
      </p:sp>
      <p:sp>
        <p:nvSpPr>
          <p:cNvPr id="61" name="Flowchart: Connector 60">
            <a:extLst>
              <a:ext uri="{FF2B5EF4-FFF2-40B4-BE49-F238E27FC236}">
                <a16:creationId xmlns="" xmlns:a16="http://schemas.microsoft.com/office/drawing/2014/main" id="{5E9250D5-46B5-4817-8722-A245201024F5}"/>
              </a:ext>
            </a:extLst>
          </p:cNvPr>
          <p:cNvSpPr/>
          <p:nvPr/>
        </p:nvSpPr>
        <p:spPr>
          <a:xfrm>
            <a:off x="11222883" y="2286001"/>
            <a:ext cx="745359" cy="5751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13</a:t>
            </a:r>
          </a:p>
        </p:txBody>
      </p:sp>
      <p:sp>
        <p:nvSpPr>
          <p:cNvPr id="62" name="Flowchart: Connector 61">
            <a:extLst>
              <a:ext uri="{FF2B5EF4-FFF2-40B4-BE49-F238E27FC236}">
                <a16:creationId xmlns="" xmlns:a16="http://schemas.microsoft.com/office/drawing/2014/main" id="{80CFF81F-733A-4D75-BAB6-CAC04DE72788}"/>
              </a:ext>
            </a:extLst>
          </p:cNvPr>
          <p:cNvSpPr/>
          <p:nvPr/>
        </p:nvSpPr>
        <p:spPr>
          <a:xfrm>
            <a:off x="10363879" y="397044"/>
            <a:ext cx="698874" cy="57645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14</a:t>
            </a:r>
          </a:p>
        </p:txBody>
      </p:sp>
      <p:sp>
        <p:nvSpPr>
          <p:cNvPr id="64" name="Flowchart: Connector 63">
            <a:extLst>
              <a:ext uri="{FF2B5EF4-FFF2-40B4-BE49-F238E27FC236}">
                <a16:creationId xmlns="" xmlns:a16="http://schemas.microsoft.com/office/drawing/2014/main" id="{4ADF1B8F-08DB-41BF-8AED-85759EB65C4F}"/>
              </a:ext>
            </a:extLst>
          </p:cNvPr>
          <p:cNvSpPr/>
          <p:nvPr/>
        </p:nvSpPr>
        <p:spPr>
          <a:xfrm>
            <a:off x="3818195" y="3051911"/>
            <a:ext cx="468923" cy="38369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65" name="Flowchart: Connector 64">
            <a:extLst>
              <a:ext uri="{FF2B5EF4-FFF2-40B4-BE49-F238E27FC236}">
                <a16:creationId xmlns="" xmlns:a16="http://schemas.microsoft.com/office/drawing/2014/main" id="{D4F7E22D-54F8-497A-95BC-25F9A61BA4DE}"/>
              </a:ext>
            </a:extLst>
          </p:cNvPr>
          <p:cNvSpPr/>
          <p:nvPr/>
        </p:nvSpPr>
        <p:spPr>
          <a:xfrm>
            <a:off x="9146969" y="5948213"/>
            <a:ext cx="702372" cy="59368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10</a:t>
            </a:r>
          </a:p>
        </p:txBody>
      </p:sp>
      <p:sp>
        <p:nvSpPr>
          <p:cNvPr id="66" name="Flowchart: Connector 65">
            <a:extLst>
              <a:ext uri="{FF2B5EF4-FFF2-40B4-BE49-F238E27FC236}">
                <a16:creationId xmlns="" xmlns:a16="http://schemas.microsoft.com/office/drawing/2014/main" id="{62149A3B-080D-4C30-9FA7-3A7846268642}"/>
              </a:ext>
            </a:extLst>
          </p:cNvPr>
          <p:cNvSpPr/>
          <p:nvPr/>
        </p:nvSpPr>
        <p:spPr>
          <a:xfrm>
            <a:off x="11352461" y="3914659"/>
            <a:ext cx="615782" cy="53872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11</a:t>
            </a:r>
          </a:p>
        </p:txBody>
      </p:sp>
      <p:sp>
        <p:nvSpPr>
          <p:cNvPr id="67" name="Flowchart: Connector 66">
            <a:extLst>
              <a:ext uri="{FF2B5EF4-FFF2-40B4-BE49-F238E27FC236}">
                <a16:creationId xmlns="" xmlns:a16="http://schemas.microsoft.com/office/drawing/2014/main" id="{469B4871-42C4-44E3-9386-F3F08EF4C030}"/>
              </a:ext>
            </a:extLst>
          </p:cNvPr>
          <p:cNvSpPr/>
          <p:nvPr/>
        </p:nvSpPr>
        <p:spPr>
          <a:xfrm>
            <a:off x="2755972" y="260935"/>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69" name="Flowchart: Connector 68">
            <a:extLst>
              <a:ext uri="{FF2B5EF4-FFF2-40B4-BE49-F238E27FC236}">
                <a16:creationId xmlns="" xmlns:a16="http://schemas.microsoft.com/office/drawing/2014/main" id="{EE72D0D5-E2BA-448A-A488-D18A90FBE69A}"/>
              </a:ext>
            </a:extLst>
          </p:cNvPr>
          <p:cNvSpPr/>
          <p:nvPr/>
        </p:nvSpPr>
        <p:spPr>
          <a:xfrm>
            <a:off x="3408105" y="3895379"/>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
        <p:nvSpPr>
          <p:cNvPr id="70" name="Flowchart: Connector 69">
            <a:extLst>
              <a:ext uri="{FF2B5EF4-FFF2-40B4-BE49-F238E27FC236}">
                <a16:creationId xmlns="" xmlns:a16="http://schemas.microsoft.com/office/drawing/2014/main" id="{E2DBC8FB-7E96-4140-A073-8A31C10DE8FC}"/>
              </a:ext>
            </a:extLst>
          </p:cNvPr>
          <p:cNvSpPr/>
          <p:nvPr/>
        </p:nvSpPr>
        <p:spPr>
          <a:xfrm>
            <a:off x="1404285" y="6014850"/>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a:t>
            </a:r>
          </a:p>
        </p:txBody>
      </p:sp>
      <p:sp>
        <p:nvSpPr>
          <p:cNvPr id="71" name="Flowchart: Connector 70">
            <a:extLst>
              <a:ext uri="{FF2B5EF4-FFF2-40B4-BE49-F238E27FC236}">
                <a16:creationId xmlns="" xmlns:a16="http://schemas.microsoft.com/office/drawing/2014/main" id="{2B28DE2A-B0DA-4B1F-93E4-781B470B6139}"/>
              </a:ext>
            </a:extLst>
          </p:cNvPr>
          <p:cNvSpPr/>
          <p:nvPr/>
        </p:nvSpPr>
        <p:spPr>
          <a:xfrm>
            <a:off x="3408105" y="6405243"/>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7</a:t>
            </a:r>
          </a:p>
        </p:txBody>
      </p:sp>
      <p:sp>
        <p:nvSpPr>
          <p:cNvPr id="72" name="Flowchart: Connector 71">
            <a:extLst>
              <a:ext uri="{FF2B5EF4-FFF2-40B4-BE49-F238E27FC236}">
                <a16:creationId xmlns="" xmlns:a16="http://schemas.microsoft.com/office/drawing/2014/main" id="{4D102204-7BFA-43D0-8557-BB6C8520578D}"/>
              </a:ext>
            </a:extLst>
          </p:cNvPr>
          <p:cNvSpPr/>
          <p:nvPr/>
        </p:nvSpPr>
        <p:spPr>
          <a:xfrm>
            <a:off x="4884838" y="129865"/>
            <a:ext cx="588520" cy="413742"/>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16</a:t>
            </a:r>
          </a:p>
        </p:txBody>
      </p:sp>
      <p:sp>
        <p:nvSpPr>
          <p:cNvPr id="73" name="Flowchart: Connector 72">
            <a:extLst>
              <a:ext uri="{FF2B5EF4-FFF2-40B4-BE49-F238E27FC236}">
                <a16:creationId xmlns="" xmlns:a16="http://schemas.microsoft.com/office/drawing/2014/main" id="{597F6FD2-5904-4754-B101-AA1B5A62F32F}"/>
              </a:ext>
            </a:extLst>
          </p:cNvPr>
          <p:cNvSpPr/>
          <p:nvPr/>
        </p:nvSpPr>
        <p:spPr>
          <a:xfrm>
            <a:off x="128889" y="2899159"/>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74" name="Flowchart: Connector 73">
            <a:extLst>
              <a:ext uri="{FF2B5EF4-FFF2-40B4-BE49-F238E27FC236}">
                <a16:creationId xmlns="" xmlns:a16="http://schemas.microsoft.com/office/drawing/2014/main" id="{C61C5E97-CAC2-4CDB-B983-5287302F9528}"/>
              </a:ext>
            </a:extLst>
          </p:cNvPr>
          <p:cNvSpPr/>
          <p:nvPr/>
        </p:nvSpPr>
        <p:spPr>
          <a:xfrm>
            <a:off x="343487" y="638608"/>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75" name="Flowchart: Connector 74">
            <a:extLst>
              <a:ext uri="{FF2B5EF4-FFF2-40B4-BE49-F238E27FC236}">
                <a16:creationId xmlns="" xmlns:a16="http://schemas.microsoft.com/office/drawing/2014/main" id="{311417DC-61DE-4592-A9CF-7D7A5BE62C31}"/>
              </a:ext>
            </a:extLst>
          </p:cNvPr>
          <p:cNvSpPr/>
          <p:nvPr/>
        </p:nvSpPr>
        <p:spPr>
          <a:xfrm>
            <a:off x="4531393" y="3072946"/>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2</a:t>
            </a:r>
          </a:p>
        </p:txBody>
      </p:sp>
      <p:sp>
        <p:nvSpPr>
          <p:cNvPr id="76" name="Flowchart: Connector 75">
            <a:extLst>
              <a:ext uri="{FF2B5EF4-FFF2-40B4-BE49-F238E27FC236}">
                <a16:creationId xmlns="" xmlns:a16="http://schemas.microsoft.com/office/drawing/2014/main" id="{2A92B5E2-9E92-43E6-812F-D7B89FD0E146}"/>
              </a:ext>
            </a:extLst>
          </p:cNvPr>
          <p:cNvSpPr/>
          <p:nvPr/>
        </p:nvSpPr>
        <p:spPr>
          <a:xfrm>
            <a:off x="5431567" y="3462411"/>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5</a:t>
            </a:r>
          </a:p>
        </p:txBody>
      </p:sp>
      <p:sp>
        <p:nvSpPr>
          <p:cNvPr id="77" name="Flowchart: Connector 76">
            <a:extLst>
              <a:ext uri="{FF2B5EF4-FFF2-40B4-BE49-F238E27FC236}">
                <a16:creationId xmlns="" xmlns:a16="http://schemas.microsoft.com/office/drawing/2014/main" id="{BF7BC225-F3F2-4684-97B3-9A11769CF192}"/>
              </a:ext>
            </a:extLst>
          </p:cNvPr>
          <p:cNvSpPr/>
          <p:nvPr/>
        </p:nvSpPr>
        <p:spPr>
          <a:xfrm>
            <a:off x="5609653" y="2181121"/>
            <a:ext cx="525504" cy="52325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14</a:t>
            </a:r>
          </a:p>
        </p:txBody>
      </p:sp>
      <p:sp>
        <p:nvSpPr>
          <p:cNvPr id="78" name="Flowchart: Connector 77">
            <a:extLst>
              <a:ext uri="{FF2B5EF4-FFF2-40B4-BE49-F238E27FC236}">
                <a16:creationId xmlns="" xmlns:a16="http://schemas.microsoft.com/office/drawing/2014/main" id="{11A8689B-0C82-45D5-8E22-0A127C5BD028}"/>
              </a:ext>
            </a:extLst>
          </p:cNvPr>
          <p:cNvSpPr/>
          <p:nvPr/>
        </p:nvSpPr>
        <p:spPr>
          <a:xfrm>
            <a:off x="6099327" y="2584699"/>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6</a:t>
            </a:r>
          </a:p>
        </p:txBody>
      </p:sp>
      <p:sp>
        <p:nvSpPr>
          <p:cNvPr id="79" name="Flowchart: Connector 78">
            <a:extLst>
              <a:ext uri="{FF2B5EF4-FFF2-40B4-BE49-F238E27FC236}">
                <a16:creationId xmlns="" xmlns:a16="http://schemas.microsoft.com/office/drawing/2014/main" id="{07ECBD70-D4C6-4179-BFC2-16511228AD35}"/>
              </a:ext>
            </a:extLst>
          </p:cNvPr>
          <p:cNvSpPr/>
          <p:nvPr/>
        </p:nvSpPr>
        <p:spPr>
          <a:xfrm>
            <a:off x="5155672" y="2307805"/>
            <a:ext cx="446406" cy="55334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10</a:t>
            </a:r>
          </a:p>
          <a:p>
            <a:pPr algn="ctr"/>
            <a:r>
              <a:rPr lang="en-GB" sz="1000" dirty="0">
                <a:solidFill>
                  <a:schemeClr val="tx1"/>
                </a:solidFill>
              </a:rPr>
              <a:t>15</a:t>
            </a:r>
          </a:p>
        </p:txBody>
      </p:sp>
      <p:sp>
        <p:nvSpPr>
          <p:cNvPr id="80" name="Flowchart: Connector 79">
            <a:extLst>
              <a:ext uri="{FF2B5EF4-FFF2-40B4-BE49-F238E27FC236}">
                <a16:creationId xmlns="" xmlns:a16="http://schemas.microsoft.com/office/drawing/2014/main" id="{0DB7635B-4E98-49CF-A490-98F9AAC30B4A}"/>
              </a:ext>
            </a:extLst>
          </p:cNvPr>
          <p:cNvSpPr/>
          <p:nvPr/>
        </p:nvSpPr>
        <p:spPr>
          <a:xfrm>
            <a:off x="4756345" y="2698121"/>
            <a:ext cx="447732" cy="393312"/>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13</a:t>
            </a:r>
          </a:p>
        </p:txBody>
      </p:sp>
      <p:sp>
        <p:nvSpPr>
          <p:cNvPr id="81" name="Flowchart: Connector 80">
            <a:extLst>
              <a:ext uri="{FF2B5EF4-FFF2-40B4-BE49-F238E27FC236}">
                <a16:creationId xmlns="" xmlns:a16="http://schemas.microsoft.com/office/drawing/2014/main" id="{4A08EEF5-51FC-466D-8A7C-38070ED7A3A0}"/>
              </a:ext>
            </a:extLst>
          </p:cNvPr>
          <p:cNvSpPr/>
          <p:nvPr/>
        </p:nvSpPr>
        <p:spPr>
          <a:xfrm>
            <a:off x="6750735" y="270006"/>
            <a:ext cx="588520" cy="38508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15</a:t>
            </a:r>
          </a:p>
        </p:txBody>
      </p:sp>
      <p:sp>
        <p:nvSpPr>
          <p:cNvPr id="82" name="Flowchart: Connector 81">
            <a:extLst>
              <a:ext uri="{FF2B5EF4-FFF2-40B4-BE49-F238E27FC236}">
                <a16:creationId xmlns="" xmlns:a16="http://schemas.microsoft.com/office/drawing/2014/main" id="{7D95A9EE-6EA1-498B-931B-C30955FEBDD3}"/>
              </a:ext>
            </a:extLst>
          </p:cNvPr>
          <p:cNvSpPr/>
          <p:nvPr/>
        </p:nvSpPr>
        <p:spPr>
          <a:xfrm>
            <a:off x="6375151" y="3016398"/>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3</a:t>
            </a:r>
          </a:p>
          <a:p>
            <a:pPr algn="ctr"/>
            <a:r>
              <a:rPr lang="en-GB" sz="1000" dirty="0">
                <a:solidFill>
                  <a:schemeClr val="tx1"/>
                </a:solidFill>
              </a:rPr>
              <a:t>9</a:t>
            </a:r>
          </a:p>
        </p:txBody>
      </p:sp>
      <p:sp>
        <p:nvSpPr>
          <p:cNvPr id="83" name="Flowchart: Connector 82">
            <a:extLst>
              <a:ext uri="{FF2B5EF4-FFF2-40B4-BE49-F238E27FC236}">
                <a16:creationId xmlns="" xmlns:a16="http://schemas.microsoft.com/office/drawing/2014/main" id="{42A4AE19-EA48-4623-A61D-54CE02100859}"/>
              </a:ext>
            </a:extLst>
          </p:cNvPr>
          <p:cNvSpPr/>
          <p:nvPr/>
        </p:nvSpPr>
        <p:spPr>
          <a:xfrm>
            <a:off x="6284708" y="3478490"/>
            <a:ext cx="48536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12</a:t>
            </a:r>
          </a:p>
        </p:txBody>
      </p:sp>
      <p:sp>
        <p:nvSpPr>
          <p:cNvPr id="84" name="Flowchart: Connector 83">
            <a:extLst>
              <a:ext uri="{FF2B5EF4-FFF2-40B4-BE49-F238E27FC236}">
                <a16:creationId xmlns="" xmlns:a16="http://schemas.microsoft.com/office/drawing/2014/main" id="{5D8F51C1-B101-40EC-8324-683CC02A1142}"/>
              </a:ext>
            </a:extLst>
          </p:cNvPr>
          <p:cNvSpPr/>
          <p:nvPr/>
        </p:nvSpPr>
        <p:spPr>
          <a:xfrm>
            <a:off x="4545727" y="3545919"/>
            <a:ext cx="462620"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16</a:t>
            </a:r>
          </a:p>
        </p:txBody>
      </p:sp>
      <p:sp>
        <p:nvSpPr>
          <p:cNvPr id="85" name="Flowchart: Connector 84">
            <a:extLst>
              <a:ext uri="{FF2B5EF4-FFF2-40B4-BE49-F238E27FC236}">
                <a16:creationId xmlns="" xmlns:a16="http://schemas.microsoft.com/office/drawing/2014/main" id="{1C00D419-8F69-4CD8-8F7E-55C49D52C5CF}"/>
              </a:ext>
            </a:extLst>
          </p:cNvPr>
          <p:cNvSpPr/>
          <p:nvPr/>
        </p:nvSpPr>
        <p:spPr>
          <a:xfrm>
            <a:off x="4730002" y="4039565"/>
            <a:ext cx="465972" cy="20644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11</a:t>
            </a:r>
          </a:p>
        </p:txBody>
      </p:sp>
      <p:sp>
        <p:nvSpPr>
          <p:cNvPr id="86" name="Flowchart: Connector 85">
            <a:extLst>
              <a:ext uri="{FF2B5EF4-FFF2-40B4-BE49-F238E27FC236}">
                <a16:creationId xmlns="" xmlns:a16="http://schemas.microsoft.com/office/drawing/2014/main" id="{8011E85C-6E9D-416E-9AFB-3B7B71C77512}"/>
              </a:ext>
            </a:extLst>
          </p:cNvPr>
          <p:cNvSpPr/>
          <p:nvPr/>
        </p:nvSpPr>
        <p:spPr>
          <a:xfrm>
            <a:off x="5260182" y="4203736"/>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7</a:t>
            </a:r>
          </a:p>
        </p:txBody>
      </p:sp>
      <p:sp>
        <p:nvSpPr>
          <p:cNvPr id="87" name="Flowchart: Connector 86">
            <a:extLst>
              <a:ext uri="{FF2B5EF4-FFF2-40B4-BE49-F238E27FC236}">
                <a16:creationId xmlns="" xmlns:a16="http://schemas.microsoft.com/office/drawing/2014/main" id="{4506A7FB-886F-41E6-8A1C-ED4C640A8A8F}"/>
              </a:ext>
            </a:extLst>
          </p:cNvPr>
          <p:cNvSpPr/>
          <p:nvPr/>
        </p:nvSpPr>
        <p:spPr>
          <a:xfrm>
            <a:off x="5760473" y="4118501"/>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8</a:t>
            </a:r>
          </a:p>
        </p:txBody>
      </p:sp>
      <p:sp>
        <p:nvSpPr>
          <p:cNvPr id="88" name="Flowchart: Connector 87">
            <a:extLst>
              <a:ext uri="{FF2B5EF4-FFF2-40B4-BE49-F238E27FC236}">
                <a16:creationId xmlns="" xmlns:a16="http://schemas.microsoft.com/office/drawing/2014/main" id="{D6F749F6-6D18-4AE8-9A5C-94BFDD178112}"/>
              </a:ext>
            </a:extLst>
          </p:cNvPr>
          <p:cNvSpPr/>
          <p:nvPr/>
        </p:nvSpPr>
        <p:spPr>
          <a:xfrm>
            <a:off x="6160455" y="3876887"/>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4</a:t>
            </a:r>
          </a:p>
        </p:txBody>
      </p:sp>
      <p:sp>
        <p:nvSpPr>
          <p:cNvPr id="89" name="Flowchart: Connector 88">
            <a:extLst>
              <a:ext uri="{FF2B5EF4-FFF2-40B4-BE49-F238E27FC236}">
                <a16:creationId xmlns="" xmlns:a16="http://schemas.microsoft.com/office/drawing/2014/main" id="{E4D99DC5-B373-4DC3-A769-2ACFFBECAD15}"/>
              </a:ext>
            </a:extLst>
          </p:cNvPr>
          <p:cNvSpPr/>
          <p:nvPr/>
        </p:nvSpPr>
        <p:spPr>
          <a:xfrm>
            <a:off x="4834722" y="4607125"/>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8</a:t>
            </a:r>
          </a:p>
        </p:txBody>
      </p:sp>
      <p:sp>
        <p:nvSpPr>
          <p:cNvPr id="90" name="Flowchart: Connector 89">
            <a:extLst>
              <a:ext uri="{FF2B5EF4-FFF2-40B4-BE49-F238E27FC236}">
                <a16:creationId xmlns="" xmlns:a16="http://schemas.microsoft.com/office/drawing/2014/main" id="{F1E29F7D-5343-4B73-AB94-4D443BCCFA7B}"/>
              </a:ext>
            </a:extLst>
          </p:cNvPr>
          <p:cNvSpPr/>
          <p:nvPr/>
        </p:nvSpPr>
        <p:spPr>
          <a:xfrm>
            <a:off x="8254825" y="2786361"/>
            <a:ext cx="670471" cy="44642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12</a:t>
            </a:r>
          </a:p>
        </p:txBody>
      </p:sp>
      <p:sp>
        <p:nvSpPr>
          <p:cNvPr id="91" name="Flowchart: Connector 90">
            <a:extLst>
              <a:ext uri="{FF2B5EF4-FFF2-40B4-BE49-F238E27FC236}">
                <a16:creationId xmlns="" xmlns:a16="http://schemas.microsoft.com/office/drawing/2014/main" id="{F09B20CF-BDAE-4845-B24A-60810116560C}"/>
              </a:ext>
            </a:extLst>
          </p:cNvPr>
          <p:cNvSpPr/>
          <p:nvPr/>
        </p:nvSpPr>
        <p:spPr>
          <a:xfrm>
            <a:off x="5566050" y="3108446"/>
            <a:ext cx="375583" cy="3348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1</a:t>
            </a:r>
          </a:p>
        </p:txBody>
      </p:sp>
      <p:pic>
        <p:nvPicPr>
          <p:cNvPr id="133" name="Picture 132">
            <a:extLst>
              <a:ext uri="{FF2B5EF4-FFF2-40B4-BE49-F238E27FC236}">
                <a16:creationId xmlns="" xmlns:a16="http://schemas.microsoft.com/office/drawing/2014/main" id="{8A67091C-BED0-46AF-936A-4FB15B2E9719}"/>
              </a:ext>
            </a:extLst>
          </p:cNvPr>
          <p:cNvPicPr>
            <a:picLocks noChangeAspect="1"/>
          </p:cNvPicPr>
          <p:nvPr/>
        </p:nvPicPr>
        <p:blipFill>
          <a:blip r:embed="rId16"/>
          <a:stretch>
            <a:fillRect/>
          </a:stretch>
        </p:blipFill>
        <p:spPr>
          <a:xfrm>
            <a:off x="7753513" y="4690421"/>
            <a:ext cx="1991274" cy="1324429"/>
          </a:xfrm>
          <a:prstGeom prst="rect">
            <a:avLst/>
          </a:prstGeom>
        </p:spPr>
      </p:pic>
      <p:pic>
        <p:nvPicPr>
          <p:cNvPr id="127" name="Picture 126">
            <a:extLst>
              <a:ext uri="{FF2B5EF4-FFF2-40B4-BE49-F238E27FC236}">
                <a16:creationId xmlns="" xmlns:a16="http://schemas.microsoft.com/office/drawing/2014/main" id="{C49293F3-021D-4347-9BE9-F80E7C290092}"/>
              </a:ext>
            </a:extLst>
          </p:cNvPr>
          <p:cNvPicPr>
            <a:picLocks noChangeAspect="1"/>
          </p:cNvPicPr>
          <p:nvPr/>
        </p:nvPicPr>
        <p:blipFill>
          <a:blip r:embed="rId17"/>
          <a:stretch>
            <a:fillRect/>
          </a:stretch>
        </p:blipFill>
        <p:spPr>
          <a:xfrm>
            <a:off x="2629972" y="595821"/>
            <a:ext cx="1829586" cy="1416897"/>
          </a:xfrm>
          <a:prstGeom prst="rect">
            <a:avLst/>
          </a:prstGeom>
        </p:spPr>
      </p:pic>
      <p:sp>
        <p:nvSpPr>
          <p:cNvPr id="220" name="TextBox 219">
            <a:extLst>
              <a:ext uri="{FF2B5EF4-FFF2-40B4-BE49-F238E27FC236}">
                <a16:creationId xmlns="" xmlns:a16="http://schemas.microsoft.com/office/drawing/2014/main" id="{BA6B909A-429F-4E42-BDDE-46E11566421F}"/>
              </a:ext>
            </a:extLst>
          </p:cNvPr>
          <p:cNvSpPr txBox="1"/>
          <p:nvPr/>
        </p:nvSpPr>
        <p:spPr>
          <a:xfrm flipH="1">
            <a:off x="717321" y="104967"/>
            <a:ext cx="1691601" cy="954107"/>
          </a:xfrm>
          <a:prstGeom prst="rect">
            <a:avLst/>
          </a:prstGeom>
          <a:noFill/>
        </p:spPr>
        <p:txBody>
          <a:bodyPr wrap="square" rtlCol="0">
            <a:spAutoFit/>
          </a:bodyPr>
          <a:lstStyle/>
          <a:p>
            <a:r>
              <a:rPr lang="en-GB" sz="2800" dirty="0">
                <a:latin typeface="Century Gothic" panose="020B0502020202020204" pitchFamily="34" charset="0"/>
              </a:rPr>
              <a:t>Our design:</a:t>
            </a:r>
          </a:p>
        </p:txBody>
      </p:sp>
    </p:spTree>
    <p:extLst>
      <p:ext uri="{BB962C8B-B14F-4D97-AF65-F5344CB8AC3E}">
        <p14:creationId xmlns:p14="http://schemas.microsoft.com/office/powerpoint/2010/main" val="1641115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TotalTime>
  <Words>753</Words>
  <Application>Microsoft Office PowerPoint</Application>
  <PresentationFormat>Widescreen</PresentationFormat>
  <Paragraphs>91</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Century Gothic</vt:lpstr>
      <vt:lpstr>Courier New</vt:lpstr>
      <vt:lpstr>Times New Roman</vt:lpstr>
      <vt:lpstr>Office Theme</vt:lpstr>
      <vt:lpstr>Auchterhouse Nursery</vt:lpstr>
      <vt:lpstr>Starting point:</vt:lpstr>
      <vt:lpstr>PowerPoint Presentation</vt:lpstr>
      <vt:lpstr>Where does Bippity go when it is not at nursery? What might it do?</vt:lpstr>
      <vt:lpstr>Our garden ideas</vt:lpstr>
      <vt:lpstr>Meaningful learning for the future:</vt:lpstr>
      <vt:lpstr>The details:</vt:lpstr>
      <vt:lpstr>More details:</vt:lpstr>
      <vt:lpstr>PowerPoint Presentation</vt:lpstr>
      <vt:lpstr>Index of planting: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Auchterhouse Nursery</dc:title>
  <dc:creator>Susan Gilmour (Student)</dc:creator>
  <cp:lastModifiedBy>aucCowperL</cp:lastModifiedBy>
  <cp:revision>17</cp:revision>
  <dcterms:created xsi:type="dcterms:W3CDTF">2022-02-24T09:51:14Z</dcterms:created>
  <dcterms:modified xsi:type="dcterms:W3CDTF">2022-05-11T12:29:09Z</dcterms:modified>
</cp:coreProperties>
</file>