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7"/>
  </p:notesMasterIdLst>
  <p:handoutMasterIdLst>
    <p:handoutMasterId r:id="rId28"/>
  </p:handoutMasterIdLst>
  <p:sldIdLst>
    <p:sldId id="264" r:id="rId5"/>
    <p:sldId id="420" r:id="rId6"/>
    <p:sldId id="802" r:id="rId7"/>
    <p:sldId id="707" r:id="rId8"/>
    <p:sldId id="803" r:id="rId9"/>
    <p:sldId id="812" r:id="rId10"/>
    <p:sldId id="813" r:id="rId11"/>
    <p:sldId id="806" r:id="rId12"/>
    <p:sldId id="805" r:id="rId13"/>
    <p:sldId id="804" r:id="rId14"/>
    <p:sldId id="807" r:id="rId15"/>
    <p:sldId id="808" r:id="rId16"/>
    <p:sldId id="809" r:id="rId17"/>
    <p:sldId id="814" r:id="rId18"/>
    <p:sldId id="816" r:id="rId19"/>
    <p:sldId id="817" r:id="rId20"/>
    <p:sldId id="810" r:id="rId21"/>
    <p:sldId id="815" r:id="rId22"/>
    <p:sldId id="818" r:id="rId23"/>
    <p:sldId id="819" r:id="rId24"/>
    <p:sldId id="820" r:id="rId25"/>
    <p:sldId id="268" r:id="rId26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A843C85-B2E4-4EB1-A05F-456C3B61ED75}">
          <p14:sldIdLst>
            <p14:sldId id="264"/>
            <p14:sldId id="420"/>
            <p14:sldId id="802"/>
            <p14:sldId id="707"/>
            <p14:sldId id="803"/>
            <p14:sldId id="812"/>
            <p14:sldId id="813"/>
            <p14:sldId id="806"/>
            <p14:sldId id="805"/>
            <p14:sldId id="804"/>
            <p14:sldId id="807"/>
            <p14:sldId id="808"/>
            <p14:sldId id="809"/>
            <p14:sldId id="814"/>
            <p14:sldId id="816"/>
            <p14:sldId id="817"/>
            <p14:sldId id="810"/>
            <p14:sldId id="815"/>
            <p14:sldId id="818"/>
            <p14:sldId id="819"/>
            <p14:sldId id="820"/>
            <p14:sldId id="268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BB5"/>
    <a:srgbClr val="B3D236"/>
    <a:srgbClr val="00C4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250" autoAdjust="0"/>
    <p:restoredTop sz="99422" autoAdjust="0"/>
  </p:normalViewPr>
  <p:slideViewPr>
    <p:cSldViewPr snapToGrid="0">
      <p:cViewPr>
        <p:scale>
          <a:sx n="50" d="100"/>
          <a:sy n="50" d="100"/>
        </p:scale>
        <p:origin x="-898" y="-893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2611"/>
    </p:cViewPr>
  </p:sorterViewPr>
  <p:notesViewPr>
    <p:cSldViewPr snapToGrid="0">
      <p:cViewPr varScale="1">
        <p:scale>
          <a:sx n="43" d="100"/>
          <a:sy n="43" d="100"/>
        </p:scale>
        <p:origin x="-2227" y="-86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5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1EEAC2-6BA7-4ABE-8AD8-0D26EC897E9A}" type="datetimeFigureOut">
              <a:rPr lang="en-GB" smtClean="0"/>
              <a:t>17/02/2017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5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7A8C41-7247-444A-9DC9-E9ACA2EFD3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9070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D5B34D-ADEC-457E-B4B9-B8BA594A1FF5}" type="datetimeFigureOut">
              <a:rPr lang="en-GB" smtClean="0"/>
              <a:t>17/02/2017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5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38C683-9137-4122-84BD-5AA5692D6A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7232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C683-9137-4122-84BD-5AA5692D6AF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42257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C683-9137-4122-84BD-5AA5692D6AF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66373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C683-9137-4122-84BD-5AA5692D6AF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66373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C683-9137-4122-84BD-5AA5692D6AF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66373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C683-9137-4122-84BD-5AA5692D6AF0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66373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C683-9137-4122-84BD-5AA5692D6AF0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66373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C683-9137-4122-84BD-5AA5692D6AF0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66373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C683-9137-4122-84BD-5AA5692D6AF0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66373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04A844-A137-4FBB-8C1C-6AFD11846AF0}" type="slidenum">
              <a:rPr lang="en-GB" smtClean="0"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45994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04A844-A137-4FBB-8C1C-6AFD11846AF0}" type="slidenum">
              <a:rPr lang="en-GB" smtClean="0"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45994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04A844-A137-4FBB-8C1C-6AFD11846AF0}" type="slidenum">
              <a:rPr lang="en-GB" smtClean="0"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45994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C683-9137-4122-84BD-5AA5692D6AF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66373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04A844-A137-4FBB-8C1C-6AFD11846AF0}" type="slidenum">
              <a:rPr lang="en-GB" smtClean="0"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45994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This is a back cover page in </a:t>
            </a:r>
            <a:r>
              <a:rPr lang="en-GB" b="1" dirty="0" smtClean="0"/>
              <a:t>blue</a:t>
            </a:r>
            <a:r>
              <a:rPr lang="en-GB" dirty="0" smtClean="0"/>
              <a:t>. You</a:t>
            </a:r>
            <a:r>
              <a:rPr lang="en-GB" baseline="0" dirty="0" smtClean="0"/>
              <a:t> may edit the address if needed only. It can only be once and at the end of the PowerPoint presentation. </a:t>
            </a:r>
            <a:r>
              <a:rPr lang="en-US" dirty="0" smtClean="0"/>
              <a:t>Use the corresponding</a:t>
            </a:r>
            <a:r>
              <a:rPr lang="en-US" baseline="0" dirty="0" smtClean="0"/>
              <a:t> </a:t>
            </a:r>
            <a:r>
              <a:rPr lang="en-US" b="1" baseline="0" dirty="0" smtClean="0"/>
              <a:t>blue</a:t>
            </a:r>
            <a:r>
              <a:rPr lang="en-US" baseline="0" dirty="0" smtClean="0"/>
              <a:t> internal and back pages if you are using this page. 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C683-9137-4122-84BD-5AA5692D6AF0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66373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00ABB5"/>
              </a:buClr>
            </a:pP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C683-9137-4122-84BD-5AA5692D6AF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66373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C683-9137-4122-84BD-5AA5692D6AF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66373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C683-9137-4122-84BD-5AA5692D6AF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66373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C683-9137-4122-84BD-5AA5692D6AF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66373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C683-9137-4122-84BD-5AA5692D6AF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66373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C683-9137-4122-84BD-5AA5692D6AF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66373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C683-9137-4122-84BD-5AA5692D6AF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6637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b="0" baseline="0"/>
            </a:lvl1pPr>
            <a:lvl2pPr marL="742950" indent="-285750">
              <a:buFont typeface="Arial"/>
              <a:buChar char="•"/>
              <a:defRPr/>
            </a:lvl2pPr>
            <a:lvl3pPr marL="1257300" indent="-342900">
              <a:buFont typeface="Lucida Grande"/>
              <a:buChar char="-"/>
              <a:defRPr/>
            </a:lvl3pPr>
            <a:lvl4pPr marL="1714500" indent="-342900">
              <a:buClr>
                <a:srgbClr val="00ABB5"/>
              </a:buClr>
              <a:buFont typeface="Wingdings" charset="2"/>
              <a:buChar char="Ø"/>
              <a:defRPr/>
            </a:lvl4pPr>
            <a:lvl5pPr marL="2171700" indent="-342900">
              <a:buClr>
                <a:srgbClr val="00ABB5"/>
              </a:buClr>
              <a:buFont typeface="Lucida Grande"/>
              <a:buChar char="-"/>
              <a:defRPr/>
            </a:lvl5pPr>
            <a:lvl6pPr>
              <a:buClr>
                <a:srgbClr val="00ABB5"/>
              </a:buClr>
              <a:defRPr/>
            </a:lvl6pPr>
          </a:lstStyle>
          <a:p>
            <a:pPr lvl="0"/>
            <a:r>
              <a:rPr lang="en-US" dirty="0" smtClean="0"/>
              <a:t>Main body style like this and leading into bullets:</a:t>
            </a:r>
          </a:p>
          <a:p>
            <a:pPr lvl="1"/>
            <a:r>
              <a:rPr lang="en-US" dirty="0" smtClean="0"/>
              <a:t>First level bullet</a:t>
            </a:r>
          </a:p>
          <a:p>
            <a:pPr lvl="2"/>
            <a:r>
              <a:rPr lang="en-US" dirty="0" smtClean="0"/>
              <a:t>Second level bullet</a:t>
            </a:r>
          </a:p>
          <a:p>
            <a:pPr lvl="3"/>
            <a:r>
              <a:rPr lang="en-US" dirty="0" smtClean="0"/>
              <a:t>Third level bullet</a:t>
            </a:r>
          </a:p>
          <a:p>
            <a:pPr lvl="4"/>
            <a:r>
              <a:rPr lang="en-US" dirty="0" smtClean="0"/>
              <a:t>Fourth level</a:t>
            </a:r>
          </a:p>
          <a:p>
            <a:pPr lvl="5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4506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11168" y="830264"/>
            <a:ext cx="2747433" cy="4759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6751" y="830264"/>
            <a:ext cx="8041216" cy="4759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4635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083768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87538"/>
            <a:ext cx="5384800" cy="370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3800" y="1887538"/>
            <a:ext cx="5384800" cy="370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7654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9684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5894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3925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8443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8069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3926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66751" y="830263"/>
            <a:ext cx="10836972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GB" dirty="0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87538"/>
            <a:ext cx="10817923" cy="370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Main body style like this and leading into bullets:</a:t>
            </a:r>
          </a:p>
          <a:p>
            <a:pPr lvl="1"/>
            <a:r>
              <a:rPr lang="en-US" dirty="0" smtClean="0"/>
              <a:t>First level bullet</a:t>
            </a:r>
          </a:p>
          <a:p>
            <a:pPr lvl="2"/>
            <a:r>
              <a:rPr lang="en-US" dirty="0" smtClean="0"/>
              <a:t>Second level bullet</a:t>
            </a:r>
          </a:p>
          <a:p>
            <a:pPr lvl="3"/>
            <a:r>
              <a:rPr lang="en-US" dirty="0" smtClean="0"/>
              <a:t>Third level bullet</a:t>
            </a:r>
          </a:p>
          <a:p>
            <a:pPr lvl="4"/>
            <a:r>
              <a:rPr lang="en-US" dirty="0" smtClean="0"/>
              <a:t>Fourth level</a:t>
            </a:r>
          </a:p>
          <a:p>
            <a:pPr lvl="5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29" name="Text Box 7"/>
          <p:cNvSpPr txBox="1">
            <a:spLocks noChangeArrowheads="1"/>
          </p:cNvSpPr>
          <p:nvPr/>
        </p:nvSpPr>
        <p:spPr bwMode="auto">
          <a:xfrm>
            <a:off x="7001910" y="6304472"/>
            <a:ext cx="451273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GB" sz="1200" dirty="0">
                <a:solidFill>
                  <a:srgbClr val="00ABB5"/>
                </a:solidFill>
              </a:rPr>
              <a:t>Transforming lives through learning</a:t>
            </a:r>
          </a:p>
        </p:txBody>
      </p:sp>
      <p:sp>
        <p:nvSpPr>
          <p:cNvPr id="1030" name="Picture 9" descr="Education Scotland White (higher res)"/>
          <p:cNvSpPr>
            <a:spLocks noChangeAspect="1" noChangeArrowheads="1"/>
          </p:cNvSpPr>
          <p:nvPr/>
        </p:nvSpPr>
        <p:spPr bwMode="auto">
          <a:xfrm>
            <a:off x="9359900" y="5892800"/>
            <a:ext cx="2159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sz="1800"/>
          </a:p>
        </p:txBody>
      </p:sp>
      <p:cxnSp>
        <p:nvCxnSpPr>
          <p:cNvPr id="3" name="Straight Connector 2"/>
          <p:cNvCxnSpPr>
            <a:endCxn id="1030" idx="3"/>
          </p:cNvCxnSpPr>
          <p:nvPr/>
        </p:nvCxnSpPr>
        <p:spPr>
          <a:xfrm flipV="1">
            <a:off x="676690" y="6216650"/>
            <a:ext cx="10842210" cy="41072"/>
          </a:xfrm>
          <a:prstGeom prst="line">
            <a:avLst/>
          </a:prstGeom>
          <a:ln w="12700" cmpd="sng">
            <a:solidFill>
              <a:srgbClr val="B3D23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587260" y="6304472"/>
            <a:ext cx="451273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GB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Document title</a:t>
            </a:r>
            <a:endParaRPr lang="en-GB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789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ABB5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  <a:cs typeface="Arial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Font typeface="Arial"/>
        <a:buNone/>
        <a:defRPr sz="20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ABB5"/>
        </a:buClr>
        <a:buFont typeface="Arial"/>
        <a:buChar char="•"/>
        <a:defRPr sz="2000">
          <a:solidFill>
            <a:schemeClr val="tx1">
              <a:lumMod val="65000"/>
              <a:lumOff val="35000"/>
            </a:schemeClr>
          </a:solidFill>
          <a:latin typeface="+mn-lt"/>
          <a:cs typeface="+mn-cs"/>
        </a:defRPr>
      </a:lvl2pPr>
      <a:lvl3pPr marL="1257300" marR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00ABB5"/>
        </a:buClr>
        <a:buSzTx/>
        <a:buFont typeface="Lucida Grande"/>
        <a:buChar char="-"/>
        <a:tabLst/>
        <a:defRPr sz="2000">
          <a:solidFill>
            <a:schemeClr val="tx1">
              <a:lumMod val="65000"/>
              <a:lumOff val="35000"/>
            </a:schemeClr>
          </a:solidFill>
          <a:latin typeface="+mn-lt"/>
          <a:cs typeface="+mn-cs"/>
        </a:defRPr>
      </a:lvl3pPr>
      <a:lvl4pPr marL="1714500" indent="-342900" algn="l" rtl="0" eaLnBrk="1" fontAlgn="base" hangingPunct="1">
        <a:spcBef>
          <a:spcPct val="20000"/>
        </a:spcBef>
        <a:spcAft>
          <a:spcPct val="0"/>
        </a:spcAft>
        <a:buClr>
          <a:srgbClr val="00ABB5"/>
        </a:buClr>
        <a:buFont typeface="Wingdings" charset="2"/>
        <a:buChar char="Ø"/>
        <a:defRPr sz="2000">
          <a:solidFill>
            <a:schemeClr val="tx1">
              <a:lumMod val="65000"/>
              <a:lumOff val="35000"/>
            </a:schemeClr>
          </a:solidFill>
          <a:latin typeface="+mn-lt"/>
          <a:cs typeface="+mn-cs"/>
        </a:defRPr>
      </a:lvl4pPr>
      <a:lvl5pPr marL="2171700" indent="-342900" algn="l" rtl="0" eaLnBrk="1" fontAlgn="base" hangingPunct="1">
        <a:spcBef>
          <a:spcPct val="20000"/>
        </a:spcBef>
        <a:spcAft>
          <a:spcPct val="0"/>
        </a:spcAft>
        <a:buClr>
          <a:srgbClr val="00ABB5"/>
        </a:buClr>
        <a:buFont typeface="Lucida Grande"/>
        <a:buChar char="-"/>
        <a:defRPr sz="2000">
          <a:solidFill>
            <a:schemeClr val="tx1">
              <a:lumMod val="65000"/>
              <a:lumOff val="35000"/>
            </a:schemeClr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ABB5"/>
        </a:buClr>
        <a:buFontTx/>
        <a:buChar char="»"/>
        <a:defRPr sz="2000">
          <a:solidFill>
            <a:schemeClr val="tx1">
              <a:lumMod val="65000"/>
              <a:lumOff val="35000"/>
            </a:schemeClr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education.gov.scot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hyperlink" Target="https://blogs.glowscotland.org.uk/glowblogs/eslb/category/languages/literacy-and-gaidhlig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blogs.glowscotland.org.uk/glowblogs/eslb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hyperlink" Target="https://blogs.glowscotland.org.uk/glowblogs/glowtv/category/watch-again-channels/literacy-and-gaelic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bit.ly/gaidhligyammer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hyperlink" Target="http://www.readwritecount.scot/gaelic-support-page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gaelic.readwritecount.scot/" TargetMode="External"/><Relationship Id="rId5" Type="http://schemas.openxmlformats.org/officeDocument/2006/relationships/hyperlink" Target="http://gaelicbooks.org/index.php?route=information/information&amp;cat=6&amp;information_id=117" TargetMode="External"/><Relationship Id="rId4" Type="http://schemas.openxmlformats.org/officeDocument/2006/relationships/hyperlink" Target="http://www.scottishbooktrust.com/bookbug/bookbug-bags/gaelic-bookbu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education.gov.scot/improvement/assess7-achievement-of-a-level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4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4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4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hyperlink" Target="https://education.gov.scot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hyperlink" Target="https://education.gov.scot/improvement" TargetMode="Externa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hyperlink" Target="https://education.gov.scot/improvement/searchresults?k=Gaelic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hyperlink" Target="https://education.gov.scot/improvement/gael6-supporting-children-with-effective-strategies-in-gaelic-medium-education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hyperlink" Target="https://education.gov.scot/improvement/framework-for-intervention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hyperlink" Target="https://education.gov.scot/NationalQualifications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education.gov.scot/ParentZon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23560" t="23657" r="26010" b="31599"/>
          <a:stretch/>
        </p:blipFill>
        <p:spPr>
          <a:xfrm>
            <a:off x="-32904" y="3768100"/>
            <a:ext cx="12224904" cy="3177533"/>
          </a:xfrm>
          <a:prstGeom prst="rect">
            <a:avLst/>
          </a:prstGeom>
        </p:spPr>
      </p:pic>
      <p:pic>
        <p:nvPicPr>
          <p:cNvPr id="5" name="Picture 4" descr="ES_alllogos_colour-01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1" t="16807" r="10529" b="28484"/>
          <a:stretch/>
        </p:blipFill>
        <p:spPr>
          <a:xfrm>
            <a:off x="658157" y="528429"/>
            <a:ext cx="3392718" cy="142866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106702" y="6292334"/>
            <a:ext cx="47500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 atharrachadh beatha tro ionnsacha</a:t>
            </a:r>
            <a:r>
              <a:rPr lang="en-GB" b="1" dirty="0">
                <a:solidFill>
                  <a:schemeClr val="bg1"/>
                </a:solidFill>
              </a:rPr>
              <a:t>dh</a:t>
            </a:r>
            <a:r>
              <a:rPr lang="en-GB" dirty="0"/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91251" y="2327476"/>
            <a:ext cx="806755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00ABB5"/>
                </a:solidFill>
              </a:rPr>
              <a:t>Maeve MacKinnon</a:t>
            </a:r>
          </a:p>
          <a:p>
            <a:endParaRPr lang="en-GB" sz="3200" b="1" dirty="0">
              <a:solidFill>
                <a:srgbClr val="00ABB5"/>
              </a:solidFill>
            </a:endParaRPr>
          </a:p>
          <a:p>
            <a:r>
              <a:rPr lang="en-GB" sz="3200" b="1" dirty="0" smtClean="0">
                <a:solidFill>
                  <a:srgbClr val="00ABB5"/>
                </a:solidFill>
              </a:rPr>
              <a:t>Update on National Developments</a:t>
            </a:r>
          </a:p>
          <a:p>
            <a:endParaRPr lang="en-GB" sz="3200" b="1" dirty="0">
              <a:solidFill>
                <a:srgbClr val="00ABB5"/>
              </a:solidFill>
            </a:endParaRPr>
          </a:p>
          <a:p>
            <a:r>
              <a:rPr lang="en-GB" sz="3200" b="1" dirty="0" smtClean="0">
                <a:solidFill>
                  <a:srgbClr val="00ABB5"/>
                </a:solidFill>
              </a:rPr>
              <a:t>February </a:t>
            </a:r>
            <a:r>
              <a:rPr lang="en-GB" sz="3200" b="1" dirty="0" smtClean="0">
                <a:solidFill>
                  <a:srgbClr val="00ABB5"/>
                </a:solidFill>
              </a:rPr>
              <a:t>2017</a:t>
            </a:r>
            <a:endParaRPr lang="en-GB" sz="3200" b="1" dirty="0">
              <a:solidFill>
                <a:srgbClr val="00ABB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42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794854"/>
            <a:ext cx="12192000" cy="106314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23560" t="23657" r="26010" b="31599"/>
          <a:stretch/>
        </p:blipFill>
        <p:spPr>
          <a:xfrm>
            <a:off x="-46348" y="5828876"/>
            <a:ext cx="12303237" cy="104559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441982" y="6365129"/>
            <a:ext cx="47500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 atharrachadh beatha tro ionnsacha</a:t>
            </a:r>
            <a:r>
              <a:rPr lang="en-GB" b="1" dirty="0">
                <a:solidFill>
                  <a:schemeClr val="bg1"/>
                </a:solidFill>
              </a:rPr>
              <a:t>dh</a:t>
            </a:r>
            <a:r>
              <a:rPr lang="en-GB" dirty="0"/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02920" y="472440"/>
            <a:ext cx="11247120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rgbClr val="00ABB5"/>
                </a:solidFill>
              </a:rPr>
              <a:t>Corporate Site</a:t>
            </a:r>
          </a:p>
          <a:p>
            <a:endParaRPr lang="en-GB" dirty="0"/>
          </a:p>
          <a:p>
            <a:r>
              <a:rPr lang="en-GB" sz="3200" dirty="0" smtClean="0">
                <a:hlinkClick r:id="rId4"/>
              </a:rPr>
              <a:t>www.education.gov.scot</a:t>
            </a:r>
            <a:endParaRPr lang="en-GB" sz="3200" dirty="0" smtClean="0"/>
          </a:p>
          <a:p>
            <a:endParaRPr lang="en-GB" sz="3200" b="1" dirty="0" smtClean="0">
              <a:solidFill>
                <a:srgbClr val="00ABB5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3200" b="1" dirty="0" smtClean="0">
                <a:solidFill>
                  <a:srgbClr val="00ABB5"/>
                </a:solidFill>
              </a:rPr>
              <a:t>Provides information about Education Scotland, major projects, policy and legislation.</a:t>
            </a:r>
          </a:p>
          <a:p>
            <a:endParaRPr lang="en-GB" sz="3200" b="1" dirty="0">
              <a:solidFill>
                <a:srgbClr val="00ABB5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3200" b="1" dirty="0" smtClean="0">
                <a:solidFill>
                  <a:srgbClr val="00ABB5"/>
                </a:solidFill>
              </a:rPr>
              <a:t>For example: Inspection and review, Delivering the Scottish Attainment Challenge, Developing Employability and Skills.</a:t>
            </a:r>
          </a:p>
          <a:p>
            <a:endParaRPr lang="en-GB" sz="3200" b="1" dirty="0">
              <a:solidFill>
                <a:srgbClr val="00ABB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86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794854"/>
            <a:ext cx="12192000" cy="106314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23560" t="23657" r="26010" b="31599"/>
          <a:stretch/>
        </p:blipFill>
        <p:spPr>
          <a:xfrm>
            <a:off x="-46348" y="5828876"/>
            <a:ext cx="12303237" cy="104559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441982" y="6365129"/>
            <a:ext cx="47500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 atharrachadh beatha tro ionnsacha</a:t>
            </a:r>
            <a:r>
              <a:rPr lang="en-GB" b="1" dirty="0">
                <a:solidFill>
                  <a:schemeClr val="bg1"/>
                </a:solidFill>
              </a:rPr>
              <a:t>dh</a:t>
            </a:r>
            <a:r>
              <a:rPr lang="en-GB" dirty="0"/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72440" y="45720"/>
            <a:ext cx="1124712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rgbClr val="00ABB5"/>
                </a:solidFill>
              </a:rPr>
              <a:t>Education Scotland’s Learning Blog</a:t>
            </a:r>
          </a:p>
          <a:p>
            <a:endParaRPr lang="en-GB" sz="4000" b="1" dirty="0">
              <a:solidFill>
                <a:srgbClr val="00ABB5"/>
              </a:solidFill>
            </a:endParaRPr>
          </a:p>
          <a:p>
            <a:r>
              <a:rPr lang="en-GB" sz="4000" b="1" dirty="0" smtClean="0">
                <a:solidFill>
                  <a:srgbClr val="00ABB5"/>
                </a:solidFill>
              </a:rPr>
              <a:t> </a:t>
            </a:r>
          </a:p>
          <a:p>
            <a:endParaRPr lang="en-GB" sz="4000" b="1" dirty="0" smtClean="0">
              <a:solidFill>
                <a:srgbClr val="00ABB5"/>
              </a:solidFill>
            </a:endParaRPr>
          </a:p>
          <a:p>
            <a:endParaRPr lang="en-GB" sz="3200" b="1" dirty="0">
              <a:solidFill>
                <a:srgbClr val="00ABB5"/>
              </a:solidFill>
            </a:endParaRPr>
          </a:p>
        </p:txBody>
      </p:sp>
      <p:pic>
        <p:nvPicPr>
          <p:cNvPr id="6" name="Picture 5">
            <a:hlinkClick r:id="rId4"/>
          </p:cNvPr>
          <p:cNvPicPr/>
          <p:nvPr/>
        </p:nvPicPr>
        <p:blipFill rotWithShape="1">
          <a:blip r:embed="rId5"/>
          <a:srcRect t="12272" b="6136"/>
          <a:stretch/>
        </p:blipFill>
        <p:spPr bwMode="auto">
          <a:xfrm>
            <a:off x="289560" y="818726"/>
            <a:ext cx="11567160" cy="50101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6711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794854"/>
            <a:ext cx="12192000" cy="106314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23560" t="23657" r="26010" b="31599"/>
          <a:stretch/>
        </p:blipFill>
        <p:spPr>
          <a:xfrm>
            <a:off x="-46348" y="5828876"/>
            <a:ext cx="12303237" cy="104559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441982" y="6365129"/>
            <a:ext cx="47500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 atharrachadh beatha tro ionnsacha</a:t>
            </a:r>
            <a:r>
              <a:rPr lang="en-GB" b="1" dirty="0">
                <a:solidFill>
                  <a:schemeClr val="bg1"/>
                </a:solidFill>
              </a:rPr>
              <a:t>dh</a:t>
            </a:r>
            <a:r>
              <a:rPr lang="en-GB" dirty="0"/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02920" y="472440"/>
            <a:ext cx="11247120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rgbClr val="00ABB5"/>
                </a:solidFill>
              </a:rPr>
              <a:t>Education Scotland’s Learning Blog</a:t>
            </a:r>
          </a:p>
          <a:p>
            <a:endParaRPr lang="en-GB" sz="4000" b="1" dirty="0" smtClean="0">
              <a:solidFill>
                <a:srgbClr val="00ABB5"/>
              </a:solidFill>
            </a:endParaRPr>
          </a:p>
          <a:p>
            <a:endParaRPr lang="en-GB" sz="4000" b="1" dirty="0">
              <a:solidFill>
                <a:srgbClr val="00ABB5"/>
              </a:solidFill>
            </a:endParaRPr>
          </a:p>
          <a:p>
            <a:r>
              <a:rPr lang="en-GB" sz="3200" b="1" dirty="0" smtClean="0">
                <a:solidFill>
                  <a:srgbClr val="00ABB5"/>
                </a:solidFill>
                <a:hlinkClick r:id="rId4"/>
              </a:rPr>
              <a:t>https</a:t>
            </a:r>
            <a:r>
              <a:rPr lang="en-GB" sz="3200" b="1" dirty="0">
                <a:solidFill>
                  <a:srgbClr val="00ABB5"/>
                </a:solidFill>
                <a:hlinkClick r:id="rId4"/>
              </a:rPr>
              <a:t>://blogs.glowscotland.org.uk/glowblogs/eslb</a:t>
            </a:r>
            <a:r>
              <a:rPr lang="en-GB" sz="3200" b="1" dirty="0" smtClean="0">
                <a:solidFill>
                  <a:srgbClr val="00ABB5"/>
                </a:solidFill>
                <a:hlinkClick r:id="rId4"/>
              </a:rPr>
              <a:t>/</a:t>
            </a:r>
            <a:endParaRPr lang="en-GB" sz="3200" b="1" dirty="0" smtClean="0">
              <a:solidFill>
                <a:srgbClr val="00ABB5"/>
              </a:solidFill>
            </a:endParaRPr>
          </a:p>
          <a:p>
            <a:endParaRPr lang="en-GB" sz="3200" b="1" dirty="0">
              <a:solidFill>
                <a:srgbClr val="00ABB5"/>
              </a:solidFill>
            </a:endParaRPr>
          </a:p>
          <a:p>
            <a:endParaRPr lang="en-GB" sz="3200" b="1" dirty="0" smtClean="0">
              <a:solidFill>
                <a:srgbClr val="00ABB5"/>
              </a:solidFill>
            </a:endParaRPr>
          </a:p>
          <a:p>
            <a:r>
              <a:rPr lang="en-GB" sz="3200" b="1" i="1" dirty="0" smtClean="0">
                <a:solidFill>
                  <a:srgbClr val="00ABB5"/>
                </a:solidFill>
              </a:rPr>
              <a:t>ES learning blog </a:t>
            </a:r>
            <a:r>
              <a:rPr lang="en-GB" sz="3200" b="1" dirty="0" smtClean="0">
                <a:solidFill>
                  <a:srgbClr val="00ABB5"/>
                </a:solidFill>
              </a:rPr>
              <a:t>- Google</a:t>
            </a:r>
          </a:p>
          <a:p>
            <a:endParaRPr lang="en-GB" sz="3200" b="1" dirty="0" smtClean="0">
              <a:solidFill>
                <a:srgbClr val="00ABB5"/>
              </a:solidFill>
            </a:endParaRPr>
          </a:p>
          <a:p>
            <a:endParaRPr lang="en-GB" sz="3200" b="1" dirty="0">
              <a:solidFill>
                <a:srgbClr val="00ABB5"/>
              </a:solidFill>
            </a:endParaRPr>
          </a:p>
          <a:p>
            <a:endParaRPr lang="en-GB" sz="3200" b="1" dirty="0" smtClean="0">
              <a:solidFill>
                <a:srgbClr val="00ABB5"/>
              </a:solidFill>
            </a:endParaRPr>
          </a:p>
          <a:p>
            <a:endParaRPr lang="en-GB" sz="3200" b="1" dirty="0">
              <a:solidFill>
                <a:srgbClr val="00ABB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610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794854"/>
            <a:ext cx="12192000" cy="106314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23560" t="23657" r="26010" b="31599"/>
          <a:stretch/>
        </p:blipFill>
        <p:spPr>
          <a:xfrm>
            <a:off x="-46348" y="5828876"/>
            <a:ext cx="12303237" cy="104559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441982" y="6365129"/>
            <a:ext cx="47500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 atharrachadh beatha tro ionnsacha</a:t>
            </a:r>
            <a:r>
              <a:rPr lang="en-GB" b="1" dirty="0">
                <a:solidFill>
                  <a:schemeClr val="bg1"/>
                </a:solidFill>
              </a:rPr>
              <a:t>dh</a:t>
            </a:r>
            <a:r>
              <a:rPr lang="en-GB" dirty="0"/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72440" y="167640"/>
            <a:ext cx="112471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00ABB5"/>
                </a:solidFill>
              </a:rPr>
              <a:t>GLOW TV  (login required) </a:t>
            </a:r>
          </a:p>
          <a:p>
            <a:endParaRPr lang="en-GB" sz="3200" b="1" dirty="0">
              <a:solidFill>
                <a:srgbClr val="00ABB5"/>
              </a:solidFill>
            </a:endParaRPr>
          </a:p>
          <a:p>
            <a:r>
              <a:rPr lang="en-GB" sz="3200" b="1" dirty="0" smtClean="0">
                <a:solidFill>
                  <a:srgbClr val="00ABB5"/>
                </a:solidFill>
              </a:rPr>
              <a:t> </a:t>
            </a:r>
            <a:endParaRPr lang="en-GB" sz="3200" b="1" dirty="0">
              <a:solidFill>
                <a:srgbClr val="00ABB5"/>
              </a:solidFill>
            </a:endParaRPr>
          </a:p>
        </p:txBody>
      </p:sp>
      <p:pic>
        <p:nvPicPr>
          <p:cNvPr id="6" name="Picture 5">
            <a:hlinkClick r:id="rId4"/>
          </p:cNvPr>
          <p:cNvPicPr/>
          <p:nvPr/>
        </p:nvPicPr>
        <p:blipFill rotWithShape="1">
          <a:blip r:embed="rId5"/>
          <a:srcRect t="12530" b="6856"/>
          <a:stretch/>
        </p:blipFill>
        <p:spPr bwMode="auto">
          <a:xfrm>
            <a:off x="198120" y="777240"/>
            <a:ext cx="11826240" cy="50516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5827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794854"/>
            <a:ext cx="12192000" cy="106314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23560" t="23657" r="26010" b="31599"/>
          <a:stretch/>
        </p:blipFill>
        <p:spPr>
          <a:xfrm>
            <a:off x="-46348" y="5828876"/>
            <a:ext cx="12303237" cy="104559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441982" y="6365129"/>
            <a:ext cx="47500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 atharrachadh beatha tro ionnsacha</a:t>
            </a:r>
            <a:r>
              <a:rPr lang="en-GB" b="1" dirty="0">
                <a:solidFill>
                  <a:schemeClr val="bg1"/>
                </a:solidFill>
              </a:rPr>
              <a:t>dh</a:t>
            </a:r>
            <a:r>
              <a:rPr lang="en-GB" dirty="0"/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02920" y="227343"/>
            <a:ext cx="11247120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rgbClr val="00ABB5"/>
                </a:solidFill>
              </a:rPr>
              <a:t>National Gaelic Community on GLOW </a:t>
            </a:r>
            <a:r>
              <a:rPr lang="en-GB" b="1" dirty="0" smtClean="0">
                <a:solidFill>
                  <a:srgbClr val="00ABB5"/>
                </a:solidFill>
              </a:rPr>
              <a:t>(login required)</a:t>
            </a:r>
          </a:p>
          <a:p>
            <a:r>
              <a:rPr lang="en-GB" sz="2000" b="1" i="1" dirty="0" smtClean="0"/>
              <a:t>(Please </a:t>
            </a:r>
            <a:r>
              <a:rPr lang="en-GB" sz="2000" b="1" i="1" dirty="0"/>
              <a:t>check with your school to ensure your SEEMiS details are up to date and then contact the Highland Council Service Desk on (0800 731) 2702 for account </a:t>
            </a:r>
            <a:r>
              <a:rPr lang="en-GB" sz="2000" b="1" i="1" dirty="0" smtClean="0"/>
              <a:t>details.)</a:t>
            </a:r>
            <a:endParaRPr lang="en-GB" sz="2000" b="1" dirty="0"/>
          </a:p>
          <a:p>
            <a:r>
              <a:rPr lang="en-GB" sz="3600" u="sng" dirty="0" smtClean="0">
                <a:hlinkClick r:id="rId4"/>
              </a:rPr>
              <a:t>http://bit.ly/gaidhligyammer</a:t>
            </a:r>
            <a:endParaRPr lang="en-GB" sz="3600" u="sng" dirty="0" smtClean="0"/>
          </a:p>
          <a:p>
            <a:endParaRPr lang="en-GB" sz="40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3000" b="1" dirty="0" smtClean="0">
                <a:solidFill>
                  <a:srgbClr val="00ABB5"/>
                </a:solidFill>
              </a:rPr>
              <a:t>PLC- Professional Learning Community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endParaRPr lang="en-GB" sz="3000" b="1" dirty="0">
              <a:solidFill>
                <a:srgbClr val="00ABB5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3000" b="1" dirty="0" smtClean="0">
                <a:solidFill>
                  <a:srgbClr val="00ABB5"/>
                </a:solidFill>
              </a:rPr>
              <a:t>Closed group for teachers in Gaelic Education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endParaRPr lang="en-GB" sz="3000" b="1" dirty="0">
              <a:solidFill>
                <a:srgbClr val="00ABB5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GB" sz="3000" b="1" dirty="0" smtClean="0">
                <a:solidFill>
                  <a:srgbClr val="00ABB5"/>
                </a:solidFill>
              </a:rPr>
              <a:t>Yammer- Conversations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endParaRPr lang="en-GB" sz="3000" b="1" dirty="0">
              <a:solidFill>
                <a:srgbClr val="00ABB5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GB" sz="3000" b="1" dirty="0" smtClean="0">
                <a:solidFill>
                  <a:srgbClr val="00ABB5"/>
                </a:solidFill>
              </a:rPr>
              <a:t>Join today!  </a:t>
            </a:r>
          </a:p>
          <a:p>
            <a:endParaRPr lang="en-GB" sz="3200" b="1" dirty="0">
              <a:solidFill>
                <a:srgbClr val="00ABB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83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794854"/>
            <a:ext cx="12192000" cy="106314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23560" t="23657" r="26010" b="31599"/>
          <a:stretch/>
        </p:blipFill>
        <p:spPr>
          <a:xfrm>
            <a:off x="-46348" y="5828876"/>
            <a:ext cx="12303237" cy="104559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441982" y="6365129"/>
            <a:ext cx="47500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 atharrachadh beatha tro ionnsacha</a:t>
            </a:r>
            <a:r>
              <a:rPr lang="en-GB" b="1" dirty="0">
                <a:solidFill>
                  <a:schemeClr val="bg1"/>
                </a:solidFill>
              </a:rPr>
              <a:t>dh</a:t>
            </a:r>
            <a:r>
              <a:rPr lang="en-GB" dirty="0"/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02920" y="227343"/>
            <a:ext cx="11247120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rgbClr val="00ABB5"/>
                </a:solidFill>
              </a:rPr>
              <a:t>Update on CLPL audit: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800" b="1" dirty="0" smtClean="0">
                <a:solidFill>
                  <a:srgbClr val="00ABB5"/>
                </a:solidFill>
              </a:rPr>
              <a:t>Shared with partners, Stòrlann, E-stòras;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800" b="1" dirty="0" smtClean="0">
                <a:solidFill>
                  <a:srgbClr val="00ABB5"/>
                </a:solidFill>
              </a:rPr>
              <a:t>ES Digital Team - training on using Glow for E-sgoil;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800" b="1" dirty="0" smtClean="0">
                <a:solidFill>
                  <a:srgbClr val="00ABB5"/>
                </a:solidFill>
              </a:rPr>
              <a:t>Leadership Award- Partnership with Social </a:t>
            </a:r>
            <a:r>
              <a:rPr lang="en-GB" sz="2800" b="1" dirty="0">
                <a:solidFill>
                  <a:srgbClr val="00ABB5"/>
                </a:solidFill>
              </a:rPr>
              <a:t>E</a:t>
            </a:r>
            <a:r>
              <a:rPr lang="en-GB" sz="2800" b="1" dirty="0" smtClean="0">
                <a:solidFill>
                  <a:srgbClr val="00ABB5"/>
                </a:solidFill>
              </a:rPr>
              <a:t>nterprise Academy;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800" b="1" dirty="0" smtClean="0">
                <a:solidFill>
                  <a:srgbClr val="00ABB5"/>
                </a:solidFill>
              </a:rPr>
              <a:t>Translations-  eg. HGIOS 4, Advice on Gaelic Education;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800" b="1" dirty="0" smtClean="0">
                <a:solidFill>
                  <a:srgbClr val="00ABB5"/>
                </a:solidFill>
              </a:rPr>
              <a:t>Support materials for GME and GLE NQs – dedicated site;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800" b="1" dirty="0" smtClean="0">
                <a:solidFill>
                  <a:srgbClr val="00ABB5"/>
                </a:solidFill>
              </a:rPr>
              <a:t>Reading Materials-Giglets in Gaelic (coming soon);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800" b="1" dirty="0" smtClean="0">
                <a:solidFill>
                  <a:srgbClr val="00ABB5"/>
                </a:solidFill>
              </a:rPr>
              <a:t>Reflective Questions included with NIH resources;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800" b="1" dirty="0" smtClean="0">
                <a:solidFill>
                  <a:srgbClr val="00ABB5"/>
                </a:solidFill>
              </a:rPr>
              <a:t>ASN- Effective Strategies Paper and supporting links on NIH;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800" b="1" dirty="0" smtClean="0">
                <a:solidFill>
                  <a:srgbClr val="00ABB5"/>
                </a:solidFill>
              </a:rPr>
              <a:t>Health and Wellbeing resources on NIH;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800" b="1" dirty="0" smtClean="0">
                <a:solidFill>
                  <a:srgbClr val="00ABB5"/>
                </a:solidFill>
              </a:rPr>
              <a:t>Assessment materials- progression frameworks </a:t>
            </a:r>
          </a:p>
          <a:p>
            <a:r>
              <a:rPr lang="en-GB" sz="2800" b="1" dirty="0" smtClean="0">
                <a:solidFill>
                  <a:srgbClr val="00ABB5"/>
                </a:solidFill>
              </a:rPr>
              <a:t>    Benchmarks, Advice on </a:t>
            </a:r>
            <a:r>
              <a:rPr lang="en-GB" sz="2800" b="1" dirty="0" smtClean="0">
                <a:solidFill>
                  <a:srgbClr val="00ABB5"/>
                </a:solidFill>
              </a:rPr>
              <a:t>Data </a:t>
            </a:r>
            <a:r>
              <a:rPr lang="en-GB" sz="2800" b="1" dirty="0">
                <a:solidFill>
                  <a:srgbClr val="00ABB5"/>
                </a:solidFill>
              </a:rPr>
              <a:t>C</a:t>
            </a:r>
            <a:r>
              <a:rPr lang="en-GB" sz="2800" b="1" dirty="0" smtClean="0">
                <a:solidFill>
                  <a:srgbClr val="00ABB5"/>
                </a:solidFill>
              </a:rPr>
              <a:t>ollection </a:t>
            </a:r>
            <a:r>
              <a:rPr lang="en-GB" sz="2800" b="1" dirty="0" smtClean="0">
                <a:solidFill>
                  <a:srgbClr val="00ABB5"/>
                </a:solidFill>
              </a:rPr>
              <a:t>in </a:t>
            </a:r>
            <a:r>
              <a:rPr lang="en-GB" sz="2800" b="1" dirty="0" smtClean="0">
                <a:solidFill>
                  <a:srgbClr val="00ABB5"/>
                </a:solidFill>
              </a:rPr>
              <a:t>GME. </a:t>
            </a:r>
            <a:endParaRPr lang="en-GB" sz="2800" b="1" dirty="0" smtClean="0">
              <a:solidFill>
                <a:srgbClr val="00ABB5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GB" sz="3200" b="1" dirty="0" smtClean="0">
              <a:solidFill>
                <a:srgbClr val="00ABB5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GB" sz="3200" b="1" dirty="0" smtClean="0">
              <a:solidFill>
                <a:srgbClr val="00ABB5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GB" sz="3200" b="1" dirty="0">
              <a:solidFill>
                <a:srgbClr val="00ABB5"/>
              </a:solidFill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9300046" y="5227320"/>
            <a:ext cx="820529" cy="2438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879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794854"/>
            <a:ext cx="12192000" cy="106314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23560" t="23657" r="26010" b="31599"/>
          <a:stretch/>
        </p:blipFill>
        <p:spPr>
          <a:xfrm>
            <a:off x="-46348" y="5828876"/>
            <a:ext cx="12303237" cy="104559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441982" y="6365129"/>
            <a:ext cx="47500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 atharrachadh beatha tro ionnsacha</a:t>
            </a:r>
            <a:r>
              <a:rPr lang="en-GB" b="1" dirty="0">
                <a:solidFill>
                  <a:schemeClr val="bg1"/>
                </a:solidFill>
              </a:rPr>
              <a:t>dh</a:t>
            </a:r>
            <a:r>
              <a:rPr lang="en-GB" dirty="0"/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02920" y="227343"/>
            <a:ext cx="1124712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00ABB5"/>
                </a:solidFill>
              </a:rPr>
              <a:t>Gaelic in National Campaigns</a:t>
            </a:r>
          </a:p>
          <a:p>
            <a:endParaRPr lang="en-GB" sz="3200" b="1" dirty="0">
              <a:solidFill>
                <a:srgbClr val="00ABB5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3200" b="1" dirty="0" smtClean="0">
                <a:solidFill>
                  <a:srgbClr val="00ABB5"/>
                </a:solidFill>
                <a:hlinkClick r:id="rId4"/>
              </a:rPr>
              <a:t>Bookbug</a:t>
            </a:r>
            <a:r>
              <a:rPr lang="en-GB" sz="3200" b="1" dirty="0" smtClean="0">
                <a:solidFill>
                  <a:srgbClr val="00ABB5"/>
                </a:solidFill>
              </a:rPr>
              <a:t> </a:t>
            </a:r>
            <a:r>
              <a:rPr lang="en-GB" sz="3200" b="1" dirty="0">
                <a:solidFill>
                  <a:srgbClr val="00ABB5"/>
                </a:solidFill>
              </a:rPr>
              <a:t>/</a:t>
            </a:r>
            <a:r>
              <a:rPr lang="en-GB" sz="3200" b="1" dirty="0" smtClean="0">
                <a:solidFill>
                  <a:srgbClr val="00ABB5"/>
                </a:solidFill>
              </a:rPr>
              <a:t> </a:t>
            </a:r>
            <a:r>
              <a:rPr lang="en-GB" sz="3200" b="1" dirty="0" smtClean="0">
                <a:solidFill>
                  <a:srgbClr val="00ABB5"/>
                </a:solidFill>
                <a:hlinkClick r:id="rId5"/>
              </a:rPr>
              <a:t>Leugh is Seinn le Linda</a:t>
            </a:r>
            <a:r>
              <a:rPr lang="en-GB" sz="3200" b="1" dirty="0" smtClean="0">
                <a:solidFill>
                  <a:srgbClr val="00ABB5"/>
                </a:solidFill>
              </a:rPr>
              <a:t>  CnL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GB" sz="3200" b="1" dirty="0">
              <a:solidFill>
                <a:srgbClr val="00ABB5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3200" b="1" dirty="0" smtClean="0">
                <a:solidFill>
                  <a:srgbClr val="00ABB5"/>
                </a:solidFill>
                <a:hlinkClick r:id="rId6"/>
              </a:rPr>
              <a:t>Read Write Count / Leugh Sgriobh Cunntais</a:t>
            </a:r>
            <a:endParaRPr lang="en-GB" sz="3200" b="1" dirty="0" smtClean="0">
              <a:solidFill>
                <a:srgbClr val="00ABB5"/>
              </a:solidFill>
            </a:endParaRPr>
          </a:p>
          <a:p>
            <a:endParaRPr lang="en-GB" sz="3200" b="1" dirty="0" smtClean="0">
              <a:solidFill>
                <a:srgbClr val="00ABB5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3200" b="1" dirty="0" smtClean="0">
                <a:solidFill>
                  <a:srgbClr val="00ABB5"/>
                </a:solidFill>
                <a:hlinkClick r:id="rId7"/>
              </a:rPr>
              <a:t>Website, Additional Help page for parents of children in GME</a:t>
            </a:r>
            <a:r>
              <a:rPr lang="en-GB" sz="3200" b="1" dirty="0">
                <a:solidFill>
                  <a:srgbClr val="00ABB5"/>
                </a:solidFill>
              </a:rPr>
              <a:t> http://www.readwritecount.scot/gaelic-support-page/</a:t>
            </a:r>
            <a:endParaRPr lang="en-GB" sz="3200" b="1" dirty="0" smtClean="0">
              <a:solidFill>
                <a:srgbClr val="00ABB5"/>
              </a:solidFill>
            </a:endParaRPr>
          </a:p>
          <a:p>
            <a:endParaRPr lang="en-GB" sz="3200" b="1" dirty="0">
              <a:solidFill>
                <a:srgbClr val="00ABB5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3200" b="1" dirty="0" smtClean="0">
                <a:solidFill>
                  <a:srgbClr val="00ABB5"/>
                </a:solidFill>
              </a:rPr>
              <a:t>First Minister’s Reading Challenge- CnL </a:t>
            </a:r>
          </a:p>
          <a:p>
            <a:endParaRPr lang="en-GB" sz="3200" b="1" dirty="0">
              <a:solidFill>
                <a:srgbClr val="00ABB5"/>
              </a:solidFill>
            </a:endParaRPr>
          </a:p>
          <a:p>
            <a:endParaRPr lang="en-GB" sz="3200" b="1" dirty="0" smtClean="0">
              <a:solidFill>
                <a:srgbClr val="00ABB5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GB" sz="3200" b="1" dirty="0">
              <a:solidFill>
                <a:srgbClr val="00ABB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47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794854"/>
            <a:ext cx="12192000" cy="106314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23560" t="23657" r="26010" b="31599"/>
          <a:stretch/>
        </p:blipFill>
        <p:spPr>
          <a:xfrm>
            <a:off x="-46348" y="6126480"/>
            <a:ext cx="12303237" cy="74799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441982" y="6365129"/>
            <a:ext cx="47500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 atharrachadh beatha tro ionnsacha</a:t>
            </a:r>
            <a:r>
              <a:rPr lang="en-GB" b="1" dirty="0">
                <a:solidFill>
                  <a:schemeClr val="bg1"/>
                </a:solidFill>
              </a:rPr>
              <a:t>dh</a:t>
            </a:r>
            <a:r>
              <a:rPr lang="en-GB" dirty="0"/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3400" y="213360"/>
            <a:ext cx="1129284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00ABB5"/>
                </a:solidFill>
              </a:rPr>
              <a:t>Benchmarks</a:t>
            </a:r>
          </a:p>
          <a:p>
            <a:endParaRPr lang="en-GB" sz="2800" b="1" dirty="0" smtClean="0">
              <a:solidFill>
                <a:srgbClr val="00ABB5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800" b="1" u="sng" dirty="0" smtClean="0">
                <a:solidFill>
                  <a:srgbClr val="00ABB5"/>
                </a:solidFill>
              </a:rPr>
              <a:t>Literacy and Gàidhlig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800" b="1" dirty="0" smtClean="0">
                <a:solidFill>
                  <a:srgbClr val="00ABB5"/>
                </a:solidFill>
              </a:rPr>
              <a:t>Based </a:t>
            </a:r>
            <a:r>
              <a:rPr lang="en-GB" sz="2800" b="1" dirty="0">
                <a:solidFill>
                  <a:srgbClr val="00ABB5"/>
                </a:solidFill>
              </a:rPr>
              <a:t>on </a:t>
            </a:r>
            <a:r>
              <a:rPr lang="en-GB" sz="2800" b="1" dirty="0">
                <a:solidFill>
                  <a:srgbClr val="0070C0"/>
                </a:solidFill>
              </a:rPr>
              <a:t>Learner Statements </a:t>
            </a:r>
            <a:r>
              <a:rPr lang="en-GB" sz="2800" b="1" dirty="0">
                <a:solidFill>
                  <a:srgbClr val="00ABB5"/>
                </a:solidFill>
              </a:rPr>
              <a:t>within the </a:t>
            </a:r>
            <a:r>
              <a:rPr lang="en-GB" sz="2800" b="1" dirty="0" smtClean="0">
                <a:solidFill>
                  <a:srgbClr val="00ABB5"/>
                </a:solidFill>
              </a:rPr>
              <a:t>progression frameworks.                      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800" b="1" dirty="0" smtClean="0">
                <a:solidFill>
                  <a:srgbClr val="00ABB5"/>
                </a:solidFill>
              </a:rPr>
              <a:t>Benchmarks will be used to </a:t>
            </a:r>
            <a:r>
              <a:rPr lang="en-GB" sz="2800" b="1" dirty="0">
                <a:solidFill>
                  <a:srgbClr val="00ABB5"/>
                </a:solidFill>
              </a:rPr>
              <a:t>help monitor progress and support </a:t>
            </a:r>
            <a:r>
              <a:rPr lang="en-GB" sz="2800" b="1" dirty="0" smtClean="0">
                <a:solidFill>
                  <a:srgbClr val="00ABB5"/>
                </a:solidFill>
              </a:rPr>
              <a:t>overall </a:t>
            </a:r>
            <a:r>
              <a:rPr lang="en-GB" sz="2800" b="1" dirty="0">
                <a:solidFill>
                  <a:srgbClr val="00ABB5"/>
                </a:solidFill>
              </a:rPr>
              <a:t>professional judgement of when a learner has achieved a CFE </a:t>
            </a:r>
            <a:r>
              <a:rPr lang="en-GB" sz="2800" b="1" dirty="0" smtClean="0">
                <a:solidFill>
                  <a:srgbClr val="00ABB5"/>
                </a:solidFill>
              </a:rPr>
              <a:t>level. </a:t>
            </a:r>
            <a:r>
              <a:rPr lang="en-GB" sz="2800" b="1" dirty="0" smtClean="0">
                <a:solidFill>
                  <a:srgbClr val="00ABB5"/>
                </a:solidFill>
                <a:hlinkClick r:id="rId4"/>
              </a:rPr>
              <a:t>See GME Data Collection Advice on NIH</a:t>
            </a:r>
            <a:endParaRPr lang="en-GB" sz="2800" b="1" dirty="0" smtClean="0">
              <a:solidFill>
                <a:srgbClr val="00ABB5"/>
              </a:solidFill>
            </a:endParaRPr>
          </a:p>
          <a:p>
            <a:r>
              <a:rPr lang="en-GB" sz="2800" b="1" dirty="0" smtClean="0">
                <a:solidFill>
                  <a:srgbClr val="00ABB5"/>
                </a:solidFill>
              </a:rPr>
              <a:t>                    </a:t>
            </a:r>
            <a:endParaRPr lang="en-GB" sz="2800" b="1" dirty="0">
              <a:solidFill>
                <a:srgbClr val="00ABB5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800" b="1" u="sng" dirty="0" smtClean="0">
                <a:solidFill>
                  <a:srgbClr val="00ABB5"/>
                </a:solidFill>
              </a:rPr>
              <a:t>Gaelic (Learners)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800" b="1" dirty="0" smtClean="0">
                <a:solidFill>
                  <a:srgbClr val="00ABB5"/>
                </a:solidFill>
              </a:rPr>
              <a:t>Based </a:t>
            </a:r>
            <a:r>
              <a:rPr lang="en-GB" sz="2800" b="1" dirty="0">
                <a:solidFill>
                  <a:srgbClr val="00ABB5"/>
                </a:solidFill>
              </a:rPr>
              <a:t>on </a:t>
            </a:r>
            <a:r>
              <a:rPr lang="en-GB" sz="2800" b="1" dirty="0">
                <a:solidFill>
                  <a:srgbClr val="0070C0"/>
                </a:solidFill>
              </a:rPr>
              <a:t>Learner Statements </a:t>
            </a:r>
            <a:r>
              <a:rPr lang="en-GB" sz="2800" b="1" dirty="0">
                <a:solidFill>
                  <a:srgbClr val="00ABB5"/>
                </a:solidFill>
              </a:rPr>
              <a:t>within </a:t>
            </a:r>
            <a:r>
              <a:rPr lang="en-GB" sz="2800" b="1" dirty="0" smtClean="0">
                <a:solidFill>
                  <a:srgbClr val="00ABB5"/>
                </a:solidFill>
              </a:rPr>
              <a:t>the progression </a:t>
            </a:r>
            <a:r>
              <a:rPr lang="en-GB" sz="2800" b="1" dirty="0" smtClean="0">
                <a:solidFill>
                  <a:srgbClr val="00ABB5"/>
                </a:solidFill>
              </a:rPr>
              <a:t>frameworks. </a:t>
            </a:r>
            <a:endParaRPr lang="en-GB" sz="2800" b="1" dirty="0" smtClean="0">
              <a:solidFill>
                <a:srgbClr val="00ABB5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800" b="1" dirty="0" smtClean="0">
                <a:solidFill>
                  <a:srgbClr val="00ABB5"/>
                </a:solidFill>
              </a:rPr>
              <a:t>Monitor progress towards meeting the standards expected.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endParaRPr lang="en-GB" sz="2800" b="1" dirty="0">
              <a:solidFill>
                <a:srgbClr val="00ABB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83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GB" b="1" dirty="0">
              <a:solidFill>
                <a:srgbClr val="00ABB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371" y="1600201"/>
            <a:ext cx="11151029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3560" t="23657" r="26010" b="31599"/>
          <a:stretch/>
        </p:blipFill>
        <p:spPr>
          <a:xfrm>
            <a:off x="-46348" y="5828876"/>
            <a:ext cx="12303237" cy="10455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3313" y="6526480"/>
            <a:ext cx="2804347" cy="18695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1" y="260647"/>
            <a:ext cx="11643279" cy="6091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394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GB" b="1" dirty="0">
              <a:solidFill>
                <a:srgbClr val="00ABB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371" y="1600201"/>
            <a:ext cx="11151029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3560" t="23657" r="26010" b="31599"/>
          <a:stretch/>
        </p:blipFill>
        <p:spPr>
          <a:xfrm>
            <a:off x="-46348" y="5828876"/>
            <a:ext cx="12303237" cy="10455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3313" y="6526480"/>
            <a:ext cx="2804347" cy="186956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3" t="11697" r="11522" b="44152"/>
          <a:stretch/>
        </p:blipFill>
        <p:spPr bwMode="auto">
          <a:xfrm>
            <a:off x="350520" y="198121"/>
            <a:ext cx="11673840" cy="6153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876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3560" t="23657" r="26010" b="31599"/>
          <a:stretch/>
        </p:blipFill>
        <p:spPr>
          <a:xfrm>
            <a:off x="1" y="5828876"/>
            <a:ext cx="12192000" cy="104559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31972" y="47960"/>
            <a:ext cx="11960028" cy="86485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3600" b="1" dirty="0">
              <a:solidFill>
                <a:srgbClr val="00ABB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sz="3600" b="1" dirty="0" err="1" smtClean="0">
                <a:solidFill>
                  <a:srgbClr val="00ABB5"/>
                </a:solidFill>
              </a:rPr>
              <a:t>Amasan</a:t>
            </a:r>
            <a:r>
              <a:rPr lang="en-GB" sz="3600" b="1" dirty="0" smtClean="0">
                <a:solidFill>
                  <a:srgbClr val="00ABB5"/>
                </a:solidFill>
              </a:rPr>
              <a:t> / Aims</a:t>
            </a:r>
          </a:p>
          <a:p>
            <a:endParaRPr lang="en-GB" sz="2800" b="1" dirty="0">
              <a:solidFill>
                <a:srgbClr val="00ABB5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GB" sz="2800" b="1" dirty="0" smtClean="0">
                <a:solidFill>
                  <a:srgbClr val="00ABB5"/>
                </a:solidFill>
              </a:rPr>
              <a:t>To give an overview of Education Scotland’s </a:t>
            </a:r>
            <a:r>
              <a:rPr lang="en-GB" sz="2800" b="1" dirty="0">
                <a:solidFill>
                  <a:srgbClr val="00ABB5"/>
                </a:solidFill>
              </a:rPr>
              <a:t>o</a:t>
            </a:r>
            <a:r>
              <a:rPr lang="en-GB" sz="2800" b="1" dirty="0" smtClean="0">
                <a:solidFill>
                  <a:srgbClr val="00ABB5"/>
                </a:solidFill>
              </a:rPr>
              <a:t>nline services and provide an update on recent developments. 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endParaRPr lang="en-GB" sz="2800" b="1" dirty="0">
              <a:solidFill>
                <a:srgbClr val="00ABB5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GB" sz="2800" b="1" dirty="0" smtClean="0">
                <a:solidFill>
                  <a:srgbClr val="00ABB5"/>
                </a:solidFill>
              </a:rPr>
              <a:t>To increase awareness of how to locate resources to support learning, teaching and assessment in Gaelic.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endParaRPr lang="en-GB" sz="2800" b="1" dirty="0">
              <a:solidFill>
                <a:srgbClr val="00ABB5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GB" sz="2800" b="1" dirty="0" smtClean="0">
                <a:solidFill>
                  <a:srgbClr val="00ABB5"/>
                </a:solidFill>
              </a:rPr>
              <a:t>To highlight the Professional Learning Community for Gaelic Education and encourage engagement; to promote dialogue, share information and practice, to support quality and improvement in Gaelic Education.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endParaRPr lang="en-GB" sz="2800" b="1" dirty="0">
              <a:solidFill>
                <a:srgbClr val="00ABB5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endParaRPr lang="en-GB" sz="2800" b="1" dirty="0" smtClean="0">
              <a:solidFill>
                <a:srgbClr val="00ABB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endParaRPr lang="en-GB" sz="2800" b="1" dirty="0">
              <a:solidFill>
                <a:srgbClr val="00ABB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endParaRPr lang="en-GB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Arial" pitchFamily="34" charset="0"/>
              <a:buChar char="•"/>
            </a:pPr>
            <a:endParaRPr lang="en-GB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sz="2800" b="1" i="1" dirty="0" smtClean="0">
              <a:solidFill>
                <a:srgbClr val="00ABB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381023" y="6351675"/>
            <a:ext cx="47500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 atharrachadh beatha tro ionnsacha</a:t>
            </a:r>
            <a:r>
              <a:rPr lang="en-GB" b="1" dirty="0">
                <a:solidFill>
                  <a:schemeClr val="bg1"/>
                </a:solidFill>
              </a:rPr>
              <a:t>dh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70730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GB" b="1" dirty="0">
              <a:solidFill>
                <a:srgbClr val="00ABB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371" y="1600201"/>
            <a:ext cx="11151029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3560" t="23657" r="26010" b="31599"/>
          <a:stretch/>
        </p:blipFill>
        <p:spPr>
          <a:xfrm>
            <a:off x="-46348" y="5828876"/>
            <a:ext cx="12303237" cy="10455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3313" y="6526480"/>
            <a:ext cx="2804347" cy="186956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 rotWithShape="1">
          <a:blip r:embed="rId5"/>
          <a:srcRect l="5582" t="12259" r="11612" b="44579"/>
          <a:stretch/>
        </p:blipFill>
        <p:spPr bwMode="auto">
          <a:xfrm>
            <a:off x="0" y="289560"/>
            <a:ext cx="11917680" cy="62369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1860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GB" b="1" dirty="0">
              <a:solidFill>
                <a:srgbClr val="00ABB5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3560" t="23657" r="26010" b="31599"/>
          <a:stretch/>
        </p:blipFill>
        <p:spPr>
          <a:xfrm>
            <a:off x="-46348" y="5828876"/>
            <a:ext cx="12303237" cy="10455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3313" y="6526480"/>
            <a:ext cx="2804347" cy="165760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/>
          </p:cNvPicPr>
          <p:nvPr>
            <p:ph idx="1"/>
          </p:nvPr>
        </p:nvPicPr>
        <p:blipFill rotWithShape="1">
          <a:blip r:embed="rId5"/>
          <a:srcRect l="1861" t="10740" r="7713" b="45593"/>
          <a:stretch/>
        </p:blipFill>
        <p:spPr bwMode="auto">
          <a:xfrm>
            <a:off x="123256" y="304800"/>
            <a:ext cx="11964027" cy="60468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0804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23560" t="23657" r="26010" b="31599"/>
          <a:stretch/>
        </p:blipFill>
        <p:spPr>
          <a:xfrm>
            <a:off x="-46348" y="3708280"/>
            <a:ext cx="12303237" cy="317753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318" y="1543044"/>
            <a:ext cx="10827033" cy="3039180"/>
          </a:xfrm>
        </p:spPr>
        <p:txBody>
          <a:bodyPr/>
          <a:lstStyle/>
          <a:p>
            <a:endParaRPr lang="en-GB" sz="5400" b="1" dirty="0" smtClean="0">
              <a:solidFill>
                <a:srgbClr val="00ABB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sz="5400" b="1" dirty="0" smtClean="0">
                <a:solidFill>
                  <a:srgbClr val="00A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Tapadh Leibh!</a:t>
            </a:r>
            <a:r>
              <a:rPr lang="en-GB" sz="3200" b="1" dirty="0"/>
              <a:t/>
            </a:r>
            <a:br>
              <a:rPr lang="en-GB" sz="3200" b="1" dirty="0"/>
            </a:br>
            <a:endParaRPr lang="en-GB" sz="3200" dirty="0"/>
          </a:p>
          <a:p>
            <a:r>
              <a:rPr lang="en-US" sz="3200" b="1" dirty="0">
                <a:solidFill>
                  <a:schemeClr val="tx1"/>
                </a:solidFill>
              </a:rPr>
              <a:t> </a:t>
            </a:r>
            <a:r>
              <a:rPr lang="en-US" sz="3200" b="1" dirty="0" smtClean="0">
                <a:solidFill>
                  <a:schemeClr val="tx1"/>
                </a:solidFill>
              </a:rPr>
              <a:t>Maeve.MacKinnon@educationscotland.gsi.gov.uk</a:t>
            </a:r>
          </a:p>
          <a:p>
            <a:endParaRPr lang="en-GB" sz="3200" b="1" dirty="0">
              <a:solidFill>
                <a:srgbClr val="00ABB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ES_alllogos_colour-01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53" t="15093" r="10209" b="27991"/>
          <a:stretch/>
        </p:blipFill>
        <p:spPr>
          <a:xfrm>
            <a:off x="546913" y="398639"/>
            <a:ext cx="2604792" cy="113102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441982" y="6488668"/>
            <a:ext cx="47500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 atharrachadh beatha tro ionnsacha</a:t>
            </a:r>
            <a:r>
              <a:rPr lang="en-GB" b="1" dirty="0">
                <a:solidFill>
                  <a:schemeClr val="bg1"/>
                </a:solidFill>
              </a:rPr>
              <a:t>dh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9907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794854"/>
            <a:ext cx="12192000" cy="106314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23560" t="23657" r="26010" b="31599"/>
          <a:stretch/>
        </p:blipFill>
        <p:spPr>
          <a:xfrm>
            <a:off x="-46348" y="5828876"/>
            <a:ext cx="12303237" cy="104559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441982" y="6365129"/>
            <a:ext cx="47500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 atharrachadh beatha tro ionnsacha</a:t>
            </a:r>
            <a:r>
              <a:rPr lang="en-GB" b="1" dirty="0">
                <a:solidFill>
                  <a:schemeClr val="bg1"/>
                </a:solidFill>
              </a:rPr>
              <a:t>dh</a:t>
            </a:r>
            <a:r>
              <a:rPr lang="en-GB" dirty="0"/>
              <a:t> </a:t>
            </a:r>
          </a:p>
        </p:txBody>
      </p:sp>
      <p:pic>
        <p:nvPicPr>
          <p:cNvPr id="24" name="Picture 3" descr="C:\Users\n413766\AppData\Local\Microsoft\Windows\INetCache\Content.Outlook\64DCQNRF\Our Websites are On the Move JPEG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52" y="457170"/>
            <a:ext cx="11990231" cy="5147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367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794854"/>
            <a:ext cx="12192000" cy="106314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23560" t="23657" r="26010" b="31599"/>
          <a:stretch/>
        </p:blipFill>
        <p:spPr>
          <a:xfrm>
            <a:off x="-46348" y="5828876"/>
            <a:ext cx="12303237" cy="10455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0113" y="6374080"/>
            <a:ext cx="2804347" cy="186956"/>
          </a:xfrm>
          <a:prstGeom prst="rect">
            <a:avLst/>
          </a:prstGeom>
        </p:spPr>
      </p:pic>
      <p:pic>
        <p:nvPicPr>
          <p:cNvPr id="2052" name="Picture 4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32" r="1926" b="6249"/>
          <a:stretch/>
        </p:blipFill>
        <p:spPr bwMode="auto">
          <a:xfrm>
            <a:off x="1" y="609600"/>
            <a:ext cx="12120108" cy="5764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363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794854"/>
            <a:ext cx="12192000" cy="106314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23560" t="23657" r="26010" b="31599"/>
          <a:stretch/>
        </p:blipFill>
        <p:spPr>
          <a:xfrm>
            <a:off x="-46348" y="5828876"/>
            <a:ext cx="12303237" cy="104559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441982" y="6365129"/>
            <a:ext cx="47500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 atharrachadh beatha tro ionnsacha</a:t>
            </a:r>
            <a:r>
              <a:rPr lang="en-GB" b="1" dirty="0">
                <a:solidFill>
                  <a:schemeClr val="bg1"/>
                </a:solidFill>
              </a:rPr>
              <a:t>dh</a:t>
            </a:r>
            <a:r>
              <a:rPr lang="en-GB" dirty="0"/>
              <a:t> </a:t>
            </a:r>
          </a:p>
        </p:txBody>
      </p:sp>
      <p:pic>
        <p:nvPicPr>
          <p:cNvPr id="1026" name="Picture 2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3" b="5867"/>
          <a:stretch/>
        </p:blipFill>
        <p:spPr bwMode="auto">
          <a:xfrm>
            <a:off x="182880" y="411480"/>
            <a:ext cx="11841480" cy="5623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704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794854"/>
            <a:ext cx="12192000" cy="106314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23560" t="23657" r="26010" b="31599"/>
          <a:stretch/>
        </p:blipFill>
        <p:spPr>
          <a:xfrm>
            <a:off x="-46348" y="5828876"/>
            <a:ext cx="12303237" cy="104559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441982" y="6365129"/>
            <a:ext cx="47500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 atharrachadh beatha tro ionnsacha</a:t>
            </a:r>
            <a:r>
              <a:rPr lang="en-GB" b="1" dirty="0">
                <a:solidFill>
                  <a:schemeClr val="bg1"/>
                </a:solidFill>
              </a:rPr>
              <a:t>dh</a:t>
            </a:r>
            <a:r>
              <a:rPr lang="en-GB" dirty="0"/>
              <a:t> </a:t>
            </a:r>
          </a:p>
        </p:txBody>
      </p:sp>
      <p:pic>
        <p:nvPicPr>
          <p:cNvPr id="6" name="Picture 5">
            <a:hlinkClick r:id="rId4"/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07" r="943" b="2533"/>
          <a:stretch/>
        </p:blipFill>
        <p:spPr bwMode="auto">
          <a:xfrm>
            <a:off x="457200" y="320040"/>
            <a:ext cx="11216640" cy="58521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7162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794854"/>
            <a:ext cx="12192000" cy="106314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23560" t="23657" r="26010" b="31599"/>
          <a:stretch/>
        </p:blipFill>
        <p:spPr>
          <a:xfrm>
            <a:off x="-46348" y="5828876"/>
            <a:ext cx="12303237" cy="104559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441982" y="6365129"/>
            <a:ext cx="47500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 atharrachadh beatha tro ionnsacha</a:t>
            </a:r>
            <a:r>
              <a:rPr lang="en-GB" b="1" dirty="0">
                <a:solidFill>
                  <a:schemeClr val="bg1"/>
                </a:solidFill>
              </a:rPr>
              <a:t>dh</a:t>
            </a:r>
            <a:r>
              <a:rPr lang="en-GB" dirty="0"/>
              <a:t> </a:t>
            </a:r>
          </a:p>
        </p:txBody>
      </p:sp>
      <p:pic>
        <p:nvPicPr>
          <p:cNvPr id="6" name="Picture 5">
            <a:hlinkClick r:id="rId4"/>
          </p:cNvPr>
          <p:cNvPicPr/>
          <p:nvPr/>
        </p:nvPicPr>
        <p:blipFill rotWithShape="1">
          <a:blip r:embed="rId5"/>
          <a:srcRect t="62412" b="2938"/>
          <a:stretch/>
        </p:blipFill>
        <p:spPr bwMode="auto">
          <a:xfrm>
            <a:off x="350520" y="426720"/>
            <a:ext cx="11689080" cy="5791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1970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794854"/>
            <a:ext cx="12192000" cy="106314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23560" t="23657" r="26010" b="31599"/>
          <a:stretch/>
        </p:blipFill>
        <p:spPr>
          <a:xfrm>
            <a:off x="-46348" y="5828876"/>
            <a:ext cx="12303237" cy="104559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441982" y="6365129"/>
            <a:ext cx="47500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 atharrachadh beatha tro ionnsacha</a:t>
            </a:r>
            <a:r>
              <a:rPr lang="en-GB" b="1" dirty="0">
                <a:solidFill>
                  <a:schemeClr val="bg1"/>
                </a:solidFill>
              </a:rPr>
              <a:t>dh</a:t>
            </a:r>
            <a:r>
              <a:rPr lang="en-GB" dirty="0"/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02920" y="472440"/>
            <a:ext cx="112471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00ABB5"/>
                </a:solidFill>
              </a:rPr>
              <a:t>National Qualifications</a:t>
            </a:r>
          </a:p>
          <a:p>
            <a:endParaRPr lang="en-GB" sz="3200" b="1" dirty="0">
              <a:solidFill>
                <a:srgbClr val="00ABB5"/>
              </a:solidFill>
            </a:endParaRPr>
          </a:p>
          <a:p>
            <a:endParaRPr lang="en-GB" sz="3200" b="1" dirty="0">
              <a:solidFill>
                <a:srgbClr val="00ABB5"/>
              </a:solidFill>
            </a:endParaRPr>
          </a:p>
        </p:txBody>
      </p:sp>
      <p:pic>
        <p:nvPicPr>
          <p:cNvPr id="6" name="Picture 5">
            <a:hlinkClick r:id="rId4"/>
          </p:cNvPr>
          <p:cNvPicPr/>
          <p:nvPr/>
        </p:nvPicPr>
        <p:blipFill rotWithShape="1">
          <a:blip r:embed="rId5"/>
          <a:srcRect t="5167" r="6296" b="42553"/>
          <a:stretch/>
        </p:blipFill>
        <p:spPr bwMode="auto">
          <a:xfrm>
            <a:off x="350520" y="1005839"/>
            <a:ext cx="11582400" cy="53592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8984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794854"/>
            <a:ext cx="12192000" cy="106314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23560" t="23657" r="26010" b="31599"/>
          <a:stretch/>
        </p:blipFill>
        <p:spPr>
          <a:xfrm>
            <a:off x="-46348" y="5828876"/>
            <a:ext cx="12303237" cy="104559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441982" y="6365129"/>
            <a:ext cx="47500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 atharrachadh beatha tro ionnsacha</a:t>
            </a:r>
            <a:r>
              <a:rPr lang="en-GB" b="1" dirty="0">
                <a:solidFill>
                  <a:schemeClr val="bg1"/>
                </a:solidFill>
              </a:rPr>
              <a:t>dh</a:t>
            </a:r>
            <a:r>
              <a:rPr lang="en-GB" dirty="0"/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02920" y="472440"/>
            <a:ext cx="1124712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rgbClr val="00ABB5"/>
                </a:solidFill>
              </a:rPr>
              <a:t>Parentzone </a:t>
            </a:r>
          </a:p>
          <a:p>
            <a:r>
              <a:rPr lang="en-GB" sz="3600" dirty="0" smtClean="0">
                <a:solidFill>
                  <a:srgbClr val="00ABB5"/>
                </a:solidFill>
                <a:hlinkClick r:id="rId4"/>
              </a:rPr>
              <a:t>www.education.gov.scot/ParentZone</a:t>
            </a:r>
            <a:endParaRPr lang="en-GB" sz="3600" dirty="0" smtClean="0">
              <a:solidFill>
                <a:srgbClr val="00ABB5"/>
              </a:solidFill>
            </a:endParaRPr>
          </a:p>
          <a:p>
            <a:endParaRPr lang="en-GB" sz="3200" b="1" dirty="0" smtClean="0">
              <a:solidFill>
                <a:srgbClr val="00ABB5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3200" b="1" dirty="0" smtClean="0">
                <a:solidFill>
                  <a:srgbClr val="00ABB5"/>
                </a:solidFill>
              </a:rPr>
              <a:t>Provides a wide range of information about: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GB" sz="3200" b="1" dirty="0" smtClean="0">
                <a:solidFill>
                  <a:srgbClr val="00ABB5"/>
                </a:solidFill>
              </a:rPr>
              <a:t>education in Scotland-GME;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GB" sz="3200" b="1" dirty="0" smtClean="0">
                <a:solidFill>
                  <a:srgbClr val="00ABB5"/>
                </a:solidFill>
              </a:rPr>
              <a:t>how parents and carers can support their child’s learning;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GB" sz="3200" b="1" dirty="0" smtClean="0">
                <a:solidFill>
                  <a:srgbClr val="00ABB5"/>
                </a:solidFill>
              </a:rPr>
              <a:t>schools information;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GB" sz="3200" b="1" dirty="0" smtClean="0">
                <a:solidFill>
                  <a:srgbClr val="00ABB5"/>
                </a:solidFill>
              </a:rPr>
              <a:t>how to get involved in education.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3200" b="1" dirty="0" smtClean="0">
              <a:solidFill>
                <a:srgbClr val="00ABB5"/>
              </a:solidFill>
            </a:endParaRPr>
          </a:p>
          <a:p>
            <a:endParaRPr lang="en-GB" sz="3200" b="1" dirty="0">
              <a:solidFill>
                <a:srgbClr val="00ABB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. Education Scotland Powerpoint Final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C8A5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FFFFFF"/>
        </a:dk1>
        <a:lt1>
          <a:srgbClr val="FFFFFF"/>
        </a:lt1>
        <a:dk2>
          <a:srgbClr val="FFFFFF"/>
        </a:dk2>
        <a:lt2>
          <a:srgbClr val="808080"/>
        </a:lt2>
        <a:accent1>
          <a:srgbClr val="009BAA"/>
        </a:accent1>
        <a:accent2>
          <a:srgbClr val="B2D235"/>
        </a:accent2>
        <a:accent3>
          <a:srgbClr val="FFFFFF"/>
        </a:accent3>
        <a:accent4>
          <a:srgbClr val="DADADA"/>
        </a:accent4>
        <a:accent5>
          <a:srgbClr val="AACBD2"/>
        </a:accent5>
        <a:accent6>
          <a:srgbClr val="A1BE2F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CDC23D987C44B816AEEDA25B50CC4" ma:contentTypeVersion="0" ma:contentTypeDescription="Create a new document." ma:contentTypeScope="" ma:versionID="b6878043c1e9ea6bb1d8ccfc5647808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c96ba11fc0b0f11135d6dc28d8a2ff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7967039-C71A-4B84-9858-0728C216CC08}">
  <ds:schemaRefs>
    <ds:schemaRef ds:uri="http://purl.org/dc/terms/"/>
    <ds:schemaRef ds:uri="http://www.w3.org/XML/1998/namespace"/>
    <ds:schemaRef ds:uri="http://schemas.microsoft.com/office/2006/metadata/properties"/>
    <ds:schemaRef ds:uri="http://purl.org/dc/dcmitype/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FE75B553-2AE0-4B0C-913C-4B15DEBD22D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FC97AF3-2FBD-49FC-BA10-8B6812BE081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12712</TotalTime>
  <Words>593</Words>
  <Application>Microsoft Office PowerPoint</Application>
  <PresentationFormat>Custom</PresentationFormat>
  <Paragraphs>133</Paragraphs>
  <Slides>22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3. Education Scotland Powerpoint Final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Education Scotland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Fiona Andrew</dc:creator>
  <cp:lastModifiedBy>u440430</cp:lastModifiedBy>
  <cp:revision>637</cp:revision>
  <cp:lastPrinted>2016-06-01T12:43:48Z</cp:lastPrinted>
  <dcterms:created xsi:type="dcterms:W3CDTF">2014-01-17T15:23:54Z</dcterms:created>
  <dcterms:modified xsi:type="dcterms:W3CDTF">2017-02-17T15:19:08Z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0x01010079FCDC23D987C44B816AEEDA25B50CC4</vt:lpwstr>
  </property>
  <property fmtid="{D5CDD505-2E9C-101B-9397-08002B2CF9AE}" pid="3" name="_dlc_DocIdItemGuid">
    <vt:lpwstr>c74d0d01-22fa-4460-a599-e806a271597e</vt:lpwstr>
  </property>
</Properties>
</file>