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theme/theme4.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theme/theme3.xml" ContentType="application/vnd.openxmlformats-officedocument.theme+xml"/>
  <Override PartName="/ppt/slideLayouts/slideLayout2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7.xml" ContentType="application/vnd.openxmlformats-officedocument.presentationml.slideLayout+xml"/>
  <Override PartName="/ppt/slideLayouts/slideLayout22.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Layouts/slideLayout1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Default Extension="bin" ContentType="application/vnd.openxmlformats-officedocument.presentationml.printerSettings"/>
  <Override PartName="/ppt/slideMasters/slideMaster2.xml" ContentType="application/vnd.openxmlformats-officedocument.presentationml.slideMaster+xml"/>
  <Override PartName="/ppt/slideLayouts/slideLayout15.xml" ContentType="application/vnd.openxmlformats-officedocument.presentationml.slideLayout+xml"/>
  <Default Extension="rels" ContentType="application/vnd.openxmlformats-package.relationships+xml"/>
  <Override PartName="/ppt/slideLayouts/slideLayout19.xml" ContentType="application/vnd.openxmlformats-officedocument.presentationml.slideLayout+xml"/>
  <Override PartName="/ppt/slides/slide6.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 id="2147483684" r:id="rId2"/>
  </p:sldMasterIdLst>
  <p:notesMasterIdLst>
    <p:notesMasterId r:id="rId10"/>
  </p:notesMasterIdLst>
  <p:handoutMasterIdLst>
    <p:handoutMasterId r:id="rId11"/>
  </p:handoutMasterIdLst>
  <p:sldIdLst>
    <p:sldId id="266" r:id="rId3"/>
    <p:sldId id="267" r:id="rId4"/>
    <p:sldId id="259" r:id="rId5"/>
    <p:sldId id="261" r:id="rId6"/>
    <p:sldId id="264"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46" autoAdjust="0"/>
    <p:restoredTop sz="89229" autoAdjust="0"/>
  </p:normalViewPr>
  <p:slideViewPr>
    <p:cSldViewPr>
      <p:cViewPr>
        <p:scale>
          <a:sx n="100" d="100"/>
          <a:sy n="100" d="100"/>
        </p:scale>
        <p:origin x="-1128" y="-4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viewProps" Target="viewProps.xml"/><Relationship Id="rId4" Type="http://schemas.openxmlformats.org/officeDocument/2006/relationships/slide" Target="slides/slide2.xml"/><Relationship Id="rId7" Type="http://schemas.openxmlformats.org/officeDocument/2006/relationships/slide" Target="slides/slide5.xml"/><Relationship Id="rId1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6" Type="http://schemas.openxmlformats.org/officeDocument/2006/relationships/tableStyles" Target="tableStyles.xml"/><Relationship Id="rId8" Type="http://schemas.openxmlformats.org/officeDocument/2006/relationships/slide" Target="slides/slide6.xml"/><Relationship Id="rId13" Type="http://schemas.openxmlformats.org/officeDocument/2006/relationships/presProps" Target="presProps.xml"/><Relationship Id="rId1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2" Type="http://schemas.openxmlformats.org/officeDocument/2006/relationships/printerSettings" Target="printerSettings/printerSettings1.bin"/><Relationship Id="rId2" Type="http://schemas.openxmlformats.org/officeDocument/2006/relationships/slideMaster" Target="slideMasters/slideMaster2.xml"/><Relationship Id="rId9" Type="http://schemas.openxmlformats.org/officeDocument/2006/relationships/slide" Target="slides/slide7.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641227-6732-4272-9932-844B99FFC7DD}" type="datetimeFigureOut">
              <a:rPr lang="en-US" smtClean="0"/>
              <a:pPr/>
              <a:t>7/3/15</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7F9FB5-96DA-41F6-B694-0C3D0EE6E227}" type="slidenum">
              <a:rPr lang="en-GB" smtClean="0"/>
              <a:pPr/>
              <a:t>‹#›</a:t>
            </a:fld>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56348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F2BDA4-AF5B-40E1-8C3F-D20A3224C0F2}" type="datetimeFigureOut">
              <a:rPr lang="en-US" smtClean="0"/>
              <a:pPr/>
              <a:t>7/3/15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21C505-9D4A-42DC-9264-44E408A0BF28}" type="slidenum">
              <a:rPr lang="en-GB" smtClean="0"/>
              <a:pPr/>
              <a:t>‹#›</a:t>
            </a:fld>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85755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baseline="0" dirty="0" smtClean="0"/>
              <a:t>Curriculum for Excellence 3 – 18</a:t>
            </a:r>
          </a:p>
          <a:p>
            <a:endParaRPr lang="en-GB" baseline="0" dirty="0" smtClean="0"/>
          </a:p>
          <a:p>
            <a:r>
              <a:rPr lang="en-GB" baseline="0" dirty="0" smtClean="0"/>
              <a:t>Curriculum for Excellence aims to achieve a transformation in education in Scotland by providing a coherent, more flexible and enriched curriculum from 3 to 18.</a:t>
            </a:r>
          </a:p>
          <a:p>
            <a:endParaRPr lang="en-GB" baseline="0" dirty="0" smtClean="0"/>
          </a:p>
          <a:p>
            <a:r>
              <a:rPr lang="en-GB" baseline="0" dirty="0" smtClean="0"/>
              <a:t>The curriculum includes the totality of experiences which are planned for children and young people through their education, wherever they are being educated.</a:t>
            </a:r>
          </a:p>
          <a:p>
            <a:endParaRPr lang="en-GB" baseline="0" dirty="0" smtClean="0"/>
          </a:p>
          <a:p>
            <a:r>
              <a:rPr lang="en-GB" baseline="0" dirty="0" smtClean="0"/>
              <a:t>The curriculum aims to help every learner develop knowledge, skills and attributes for learning, life and work.</a:t>
            </a:r>
            <a:endParaRPr lang="en-GB" b="1" dirty="0" smtClean="0"/>
          </a:p>
          <a:p>
            <a:endParaRPr lang="en-GB" b="1" dirty="0" smtClean="0"/>
          </a:p>
          <a:p>
            <a:r>
              <a:rPr lang="en-GB" b="1" dirty="0" smtClean="0"/>
              <a:t>Assessment</a:t>
            </a:r>
          </a:p>
          <a:p>
            <a:endParaRPr lang="en-GB" dirty="0" smtClean="0"/>
          </a:p>
          <a:p>
            <a:r>
              <a:rPr lang="en-GB" dirty="0" smtClean="0"/>
              <a:t>Curriculum</a:t>
            </a:r>
            <a:r>
              <a:rPr lang="en-GB" baseline="0" dirty="0" smtClean="0"/>
              <a:t> for Excellence aims to raise standards of achievement for all from 3 to 18.  This requires us to have effective quality assurance and moderation processes in place.</a:t>
            </a:r>
          </a:p>
          <a:p>
            <a:endParaRPr lang="en-GB" baseline="0" dirty="0" smtClean="0"/>
          </a:p>
          <a:p>
            <a:r>
              <a:rPr lang="en-GB" baseline="0" dirty="0" smtClean="0"/>
              <a:t>Development Assessment requires an appropriate focus on coherent planning, checking, sampling, reviewing and providing feedback for improvement.   Appropriate target setting and monitoring and tracking of learners’ progress should be in place.</a:t>
            </a:r>
          </a:p>
          <a:p>
            <a:endParaRPr lang="en-GB" baseline="0" dirty="0" smtClean="0"/>
          </a:p>
          <a:p>
            <a:r>
              <a:rPr lang="en-GB" b="1" baseline="0" dirty="0" smtClean="0"/>
              <a:t>Broad General Education</a:t>
            </a:r>
          </a:p>
          <a:p>
            <a:endParaRPr lang="en-GB" baseline="0" dirty="0" smtClean="0"/>
          </a:p>
          <a:p>
            <a:r>
              <a:rPr lang="en-GB" baseline="0" dirty="0" smtClean="0"/>
              <a:t>Every child and young person in Scotland is entitled to experience a broad general education.</a:t>
            </a:r>
          </a:p>
          <a:p>
            <a:endParaRPr lang="en-GB" baseline="0" dirty="0" smtClean="0"/>
          </a:p>
          <a:p>
            <a:r>
              <a:rPr lang="en-GB" baseline="0" dirty="0" smtClean="0"/>
              <a:t>This broad general education takes place from the early years to the end of S3.</a:t>
            </a:r>
          </a:p>
          <a:p>
            <a:endParaRPr lang="en-GB" baseline="0" dirty="0" smtClean="0"/>
          </a:p>
          <a:p>
            <a:r>
              <a:rPr lang="en-GB" baseline="0" dirty="0" smtClean="0"/>
              <a:t>It is represented by learning across all of the experiences and outcomes to the third curriculum level together with those selected for study at the fourth, as far as is consistent with each child or young person’s needs.</a:t>
            </a:r>
          </a:p>
          <a:p>
            <a:endParaRPr lang="en-GB" baseline="0" dirty="0" smtClean="0"/>
          </a:p>
          <a:p>
            <a:r>
              <a:rPr lang="en-GB" baseline="0" dirty="0" smtClean="0"/>
              <a:t>‘Not expected that qualifications will feature at this stage’.....aspects of accreditation will</a:t>
            </a:r>
          </a:p>
          <a:p>
            <a:endParaRPr lang="en-GB" baseline="0" dirty="0" smtClean="0"/>
          </a:p>
          <a:p>
            <a:r>
              <a:rPr lang="en-GB" baseline="0" dirty="0" smtClean="0"/>
              <a:t>Providing a strong platform for later learning and qualifications.</a:t>
            </a:r>
          </a:p>
          <a:p>
            <a:endParaRPr lang="en-GB" baseline="0" dirty="0" smtClean="0"/>
          </a:p>
          <a:p>
            <a:r>
              <a:rPr lang="en-GB" b="1" baseline="0" dirty="0" smtClean="0"/>
              <a:t>Senior Phase</a:t>
            </a:r>
          </a:p>
          <a:p>
            <a:endParaRPr lang="en-GB" baseline="0" dirty="0" smtClean="0"/>
          </a:p>
          <a:p>
            <a:r>
              <a:rPr lang="en-GB" baseline="0" dirty="0" smtClean="0"/>
              <a:t>The senior phase, which takes place from S4 to S4 in schools and includes ages 16 to 18 out of school, is the phase when the young person will build up a portfolio of qualifications.  It is the stage of education at which the relationship between the curriculum and National Qualifications becomes of key significance.  The curriculum framework and the qualfications system will provide a range of opportunities to meet the needs of all learners.</a:t>
            </a:r>
          </a:p>
          <a:p>
            <a:endParaRPr lang="en-GB" baseline="0" dirty="0" smtClean="0"/>
          </a:p>
          <a:p>
            <a:r>
              <a:rPr lang="en-GB" b="1" baseline="0" dirty="0" smtClean="0"/>
              <a:t>Continued Professional Development</a:t>
            </a:r>
          </a:p>
          <a:p>
            <a:endParaRPr lang="en-GB" baseline="0" dirty="0" smtClean="0"/>
          </a:p>
          <a:p>
            <a:r>
              <a:rPr lang="en-GB" baseline="0" dirty="0" smtClean="0"/>
              <a:t>It is essential to sustain and extend quality professional development to develop knowledge, skills and confidence in Curriculum for Excellence.</a:t>
            </a:r>
          </a:p>
          <a:p>
            <a:endParaRPr lang="en-GB" baseline="0" dirty="0" smtClean="0"/>
          </a:p>
          <a:p>
            <a:r>
              <a:rPr lang="en-GB" baseline="0" dirty="0" smtClean="0"/>
              <a:t>We are committed to developing our workforce within 3 – 18 curriculum development and provide opportunities for training and professional dialogue.</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DD21C505-9D4A-42DC-9264-44E408A0BF28}" type="slidenum">
              <a:rPr lang="en-GB" smtClean="0"/>
              <a:pPr/>
              <a:t>2</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GB" sz="1200" b="1" u="sng" kern="1200" dirty="0" smtClean="0">
                <a:solidFill>
                  <a:schemeClr val="tx1"/>
                </a:solidFill>
                <a:latin typeface="+mn-lt"/>
                <a:ea typeface="+mn-ea"/>
                <a:cs typeface="+mn-cs"/>
              </a:rPr>
              <a:t>Skills based Curriculum</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A 3-18 curriculum  but working towards a 0-18 curriculum. Skills which progress from the most basic </a:t>
            </a:r>
            <a:r>
              <a:rPr lang="en-GB" sz="1200" kern="1200" dirty="0" err="1" smtClean="0">
                <a:solidFill>
                  <a:schemeClr val="tx1"/>
                </a:solidFill>
                <a:latin typeface="+mn-lt"/>
                <a:ea typeface="+mn-ea"/>
                <a:cs typeface="+mn-cs"/>
              </a:rPr>
              <a:t>e.g</a:t>
            </a:r>
            <a:r>
              <a:rPr lang="en-GB" sz="1200" kern="1200" dirty="0" smtClean="0">
                <a:solidFill>
                  <a:schemeClr val="tx1"/>
                </a:solidFill>
                <a:latin typeface="+mn-lt"/>
                <a:ea typeface="+mn-ea"/>
                <a:cs typeface="+mn-cs"/>
              </a:rPr>
              <a:t> talking to the higher order thinking skills such as synthesis and systems thinking.    A broad general education until the end of S3 with opportunities for informed choice and some specialism. The senior phase from the beginning of S4.  New qualifications, but not only Nationals, also the opportunity to gain wider accreditation – ASDAN, John Muir, Duke of Edinburgh, Millennium Volunteer, YASS, HNC, degree units.</a:t>
            </a:r>
          </a:p>
          <a:p>
            <a:r>
              <a:rPr lang="en-GB" sz="1200" kern="1200" dirty="0" smtClean="0">
                <a:solidFill>
                  <a:schemeClr val="tx1"/>
                </a:solidFill>
                <a:latin typeface="+mn-lt"/>
                <a:ea typeface="+mn-ea"/>
                <a:cs typeface="+mn-cs"/>
              </a:rPr>
              <a:t>More varied experiences for our young people : The Princes Trust; Champions in Schools, Columba 1400, Social Enterprise etc. </a:t>
            </a:r>
          </a:p>
          <a:p>
            <a:r>
              <a:rPr lang="en-GB" sz="1200" kern="1200" dirty="0" smtClean="0">
                <a:solidFill>
                  <a:schemeClr val="tx1"/>
                </a:solidFill>
                <a:latin typeface="+mn-lt"/>
                <a:ea typeface="+mn-ea"/>
                <a:cs typeface="+mn-cs"/>
              </a:rPr>
              <a:t>Wider opportunities for more work based, experiential learning through the use of extended placements and internships.</a:t>
            </a:r>
          </a:p>
          <a:p>
            <a:r>
              <a:rPr lang="en-GB" sz="1200" b="1" u="sng" kern="1200" dirty="0" smtClean="0">
                <a:solidFill>
                  <a:schemeClr val="tx1"/>
                </a:solidFill>
                <a:latin typeface="+mn-lt"/>
                <a:ea typeface="+mn-ea"/>
                <a:cs typeface="+mn-cs"/>
              </a:rPr>
              <a:t>Partnership Working</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Qualifications delivered by a range of partners – schools, CLD, colleges, universities, employers etc.</a:t>
            </a:r>
          </a:p>
          <a:p>
            <a:r>
              <a:rPr lang="en-GB" sz="1200" kern="1200" dirty="0" smtClean="0">
                <a:solidFill>
                  <a:schemeClr val="tx1"/>
                </a:solidFill>
                <a:latin typeface="+mn-lt"/>
                <a:ea typeface="+mn-ea"/>
                <a:cs typeface="+mn-cs"/>
              </a:rPr>
              <a:t>Information –collected and shared by a number of partner agencies e.g. SDS. labour market info etc (GIRFEC ) to ensure the most appropriate opportunities for each young person.</a:t>
            </a:r>
          </a:p>
          <a:p>
            <a:r>
              <a:rPr lang="en-GB" sz="1200" b="1" u="sng" kern="1200" dirty="0" smtClean="0">
                <a:solidFill>
                  <a:schemeClr val="tx1"/>
                </a:solidFill>
                <a:latin typeface="+mn-lt"/>
                <a:ea typeface="+mn-ea"/>
                <a:cs typeface="+mn-cs"/>
              </a:rPr>
              <a:t>Positive Destinations for All</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The offer of a place in Training, Education (FE or HE) or Employment for all our young people.  Of key importance is the matching of the young person to the most appropriate offer and not simply to what is available.</a:t>
            </a:r>
          </a:p>
          <a:p>
            <a:r>
              <a:rPr lang="en-GB" sz="1200" kern="1200" dirty="0" smtClean="0">
                <a:solidFill>
                  <a:schemeClr val="tx1"/>
                </a:solidFill>
                <a:latin typeface="+mn-lt"/>
                <a:ea typeface="+mn-ea"/>
                <a:cs typeface="+mn-cs"/>
              </a:rPr>
              <a:t>Activity agreements for our most vulnerable young people.</a:t>
            </a:r>
          </a:p>
          <a:p>
            <a:r>
              <a:rPr lang="en-GB" sz="1200" b="1" u="none" strike="noStrike"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DD21C505-9D4A-42DC-9264-44E408A0BF28}"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D21C505-9D4A-42DC-9264-44E408A0BF28}"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Each of these drivers</a:t>
            </a:r>
            <a:r>
              <a:rPr lang="en-US" baseline="0" dirty="0" smtClean="0"/>
              <a:t> will form the developments for the next 5 years in Argyll and Bute Schools</a:t>
            </a:r>
            <a:endParaRPr lang="en-US" dirty="0" smtClean="0"/>
          </a:p>
          <a:p>
            <a:endParaRPr lang="en-GB" dirty="0"/>
          </a:p>
        </p:txBody>
      </p:sp>
      <p:sp>
        <p:nvSpPr>
          <p:cNvPr id="4" name="Slide Number Placeholder 3"/>
          <p:cNvSpPr>
            <a:spLocks noGrp="1"/>
          </p:cNvSpPr>
          <p:nvPr>
            <p:ph type="sldNum" sz="quarter" idx="10"/>
          </p:nvPr>
        </p:nvSpPr>
        <p:spPr/>
        <p:txBody>
          <a:bodyPr/>
          <a:lstStyle/>
          <a:p>
            <a:fld id="{DD21C505-9D4A-42DC-9264-44E408A0BF28}" type="slidenum">
              <a:rPr lang="en-GB" smtClean="0"/>
              <a:pPr/>
              <a:t>6</a:t>
            </a:fld>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04608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2" name="Footer Placeholder 1"/>
          <p:cNvSpPr>
            <a:spLocks noGrp="1"/>
          </p:cNvSpPr>
          <p:nvPr>
            <p:ph type="ftr" sz="quarter" idx="11"/>
          </p:nvPr>
        </p:nvSpPr>
        <p:spPr/>
        <p:txBody>
          <a:bodyPr/>
          <a:lstStyle/>
          <a:p>
            <a:endParaRPr lang="en-GB" dirty="0"/>
          </a:p>
        </p:txBody>
      </p:sp>
      <p:sp>
        <p:nvSpPr>
          <p:cNvPr id="15" name="Slide Number Placeholder 14"/>
          <p:cNvSpPr>
            <a:spLocks noGrp="1"/>
          </p:cNvSpPr>
          <p:nvPr>
            <p:ph type="sldNum" sz="quarter" idx="12"/>
          </p:nvPr>
        </p:nvSpPr>
        <p:spPr>
          <a:xfrm>
            <a:off x="8229600" y="6473952"/>
            <a:ext cx="758952" cy="246888"/>
          </a:xfrm>
        </p:spPr>
        <p:txBody>
          <a:bodyPr/>
          <a:lstStyle/>
          <a:p>
            <a:fld id="{775E718E-DA4C-4811-85E2-2F9EF5ADA57D}"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19" name="Footer Placeholder 18"/>
          <p:cNvSpPr>
            <a:spLocks noGrp="1"/>
          </p:cNvSpPr>
          <p:nvPr>
            <p:ph type="ftr" sz="quarter" idx="11"/>
          </p:nvPr>
        </p:nvSpPr>
        <p:spPr>
          <a:xfrm>
            <a:off x="3581400" y="76200"/>
            <a:ext cx="2895600" cy="288925"/>
          </a:xfrm>
        </p:spPr>
        <p:txBody>
          <a:bodyPr/>
          <a:lstStyle/>
          <a:p>
            <a:endParaRPr lang="en-GB" dirty="0"/>
          </a:p>
        </p:txBody>
      </p:sp>
      <p:sp>
        <p:nvSpPr>
          <p:cNvPr id="16" name="Slide Number Placeholder 15"/>
          <p:cNvSpPr>
            <a:spLocks noGrp="1"/>
          </p:cNvSpPr>
          <p:nvPr>
            <p:ph type="sldNum" sz="quarter" idx="12"/>
          </p:nvPr>
        </p:nvSpPr>
        <p:spPr>
          <a:xfrm>
            <a:off x="8229600" y="6473952"/>
            <a:ext cx="758952" cy="246888"/>
          </a:xfrm>
        </p:spPr>
        <p:txBody>
          <a:bodyPr/>
          <a:lstStyle/>
          <a:p>
            <a:fld id="{775E718E-DA4C-4811-85E2-2F9EF5ADA57D}" type="slidenum">
              <a:rPr lang="en-GB" smtClean="0"/>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11" name="Footer Placeholder 10"/>
          <p:cNvSpPr>
            <a:spLocks noGrp="1"/>
          </p:cNvSpPr>
          <p:nvPr>
            <p:ph type="ftr" sz="quarter" idx="11"/>
          </p:nvPr>
        </p:nvSpPr>
        <p:spPr/>
        <p:txBody>
          <a:bodyPr/>
          <a:lstStyle/>
          <a:p>
            <a:endParaRPr lang="en-GB" dirty="0"/>
          </a:p>
        </p:txBody>
      </p:sp>
      <p:sp>
        <p:nvSpPr>
          <p:cNvPr id="16" name="Slide Number Placeholder 15"/>
          <p:cNvSpPr>
            <a:spLocks noGrp="1"/>
          </p:cNvSpPr>
          <p:nvPr>
            <p:ph type="sldNum" sz="quarter" idx="12"/>
          </p:nvPr>
        </p:nvSpPr>
        <p:spPr/>
        <p:txBody>
          <a:bodyPr/>
          <a:lstStyle/>
          <a:p>
            <a:fld id="{775E718E-DA4C-4811-85E2-2F9EF5ADA57D}" type="slidenum">
              <a:rPr lang="en-GB" smtClean="0"/>
              <a:pPr/>
              <a:t>‹#›</a:t>
            </a:fld>
            <a:endParaRPr lang="en-GB"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10" name="Footer Placeholder 9"/>
          <p:cNvSpPr>
            <a:spLocks noGrp="1"/>
          </p:cNvSpPr>
          <p:nvPr>
            <p:ph type="ftr" sz="quarter" idx="11"/>
          </p:nvPr>
        </p:nvSpPr>
        <p:spPr/>
        <p:txBody>
          <a:bodyPr/>
          <a:lstStyle/>
          <a:p>
            <a:endParaRPr lang="en-GB" dirty="0"/>
          </a:p>
        </p:txBody>
      </p:sp>
      <p:sp>
        <p:nvSpPr>
          <p:cNvPr id="31" name="Slide Number Placeholder 30"/>
          <p:cNvSpPr>
            <a:spLocks noGrp="1"/>
          </p:cNvSpPr>
          <p:nvPr>
            <p:ph type="sldNum" sz="quarter" idx="12"/>
          </p:nvPr>
        </p:nvSpPr>
        <p:spPr/>
        <p:txBody>
          <a:bodyPr/>
          <a:lstStyle/>
          <a:p>
            <a:fld id="{775E718E-DA4C-4811-85E2-2F9EF5ADA57D}" type="slidenum">
              <a:rPr lang="en-GB" smtClean="0"/>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229600" y="6477000"/>
            <a:ext cx="762000" cy="246888"/>
          </a:xfrm>
        </p:spPr>
        <p:txBody>
          <a:bodyPr/>
          <a:lstStyle/>
          <a:p>
            <a:fld id="{775E718E-DA4C-4811-85E2-2F9EF5ADA57D}" type="slidenum">
              <a:rPr lang="en-GB" smtClean="0"/>
              <a:pPr/>
              <a:t>‹#›</a:t>
            </a:fld>
            <a:endParaRPr lang="en-GB"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21" name="Footer Placeholder 20"/>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5E718E-DA4C-4811-85E2-2F9EF5ADA57D}" type="slidenum">
              <a:rPr lang="en-GB" smtClean="0"/>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24" name="Footer Placeholder 23"/>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75E718E-DA4C-4811-85E2-2F9EF5ADA57D}" type="slidenum">
              <a:rPr lang="en-GB" smtClean="0"/>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29" name="Footer Placeholder 28"/>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75E718E-DA4C-4811-85E2-2F9EF5ADA57D}"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31" name="Slide Number Placeholder 30"/>
          <p:cNvSpPr>
            <a:spLocks noGrp="1"/>
          </p:cNvSpPr>
          <p:nvPr>
            <p:ph type="sldNum" sz="quarter" idx="12"/>
          </p:nvPr>
        </p:nvSpPr>
        <p:spPr/>
        <p:txBody>
          <a:bodyPr/>
          <a:lstStyle/>
          <a:p>
            <a:fld id="{775E718E-DA4C-4811-85E2-2F9EF5ADA57D}" type="slidenum">
              <a:rPr lang="en-GB" smtClean="0"/>
              <a:pPr/>
              <a:t>‹#›</a:t>
            </a:fld>
            <a:endParaRPr lang="en-GB"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5E718E-DA4C-4811-85E2-2F9EF5ADA57D}" type="slidenum">
              <a:rPr lang="en-GB" smtClean="0"/>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55A25B-938C-46DA-B7B2-D4B8A73F945F}" type="datetimeFigureOut">
              <a:rPr lang="en-US"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75E718E-DA4C-4811-85E2-2F9EF5ADA57D}"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B58E98-B8A7-4719-AAB6-ED6661E0FDBD}" type="datetimeFigureOut">
              <a:rPr lang="en-GB" smtClean="0"/>
              <a:pPr/>
              <a:t>7/3/15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8C71E3-CF01-48B3-9DD9-F024A3FFCBC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4" Type="http://schemas.openxmlformats.org/officeDocument/2006/relationships/slideLayout" Target="../slideLayouts/slideLayout15.xml"/><Relationship Id="rId10" Type="http://schemas.openxmlformats.org/officeDocument/2006/relationships/slideLayout" Target="../slideLayouts/slideLayout21.xml"/><Relationship Id="rId5" Type="http://schemas.openxmlformats.org/officeDocument/2006/relationships/slideLayout" Target="../slideLayouts/slideLayout16.xml"/><Relationship Id="rId7" Type="http://schemas.openxmlformats.org/officeDocument/2006/relationships/slideLayout" Target="../slideLayouts/slideLayout18.xml"/><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9" Type="http://schemas.openxmlformats.org/officeDocument/2006/relationships/slideLayout" Target="../slideLayouts/slideLayout20.xml"/><Relationship Id="rId3" Type="http://schemas.openxmlformats.org/officeDocument/2006/relationships/slideLayout" Target="../slideLayouts/slideLayout14.xml"/><Relationship Id="rId6"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58E98-B8A7-4719-AAB6-ED6661E0FDBD}" type="datetimeFigureOut">
              <a:rPr lang="en-GB" smtClean="0"/>
              <a:pPr/>
              <a:t>7/3/15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8C71E3-CF01-48B3-9DD9-F024A3FFCBC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FB58E98-B8A7-4719-AAB6-ED6661E0FDBD}" type="datetimeFigureOut">
              <a:rPr lang="en-GB" smtClean="0"/>
              <a:pPr/>
              <a:t>7/3/15</a:t>
            </a:fld>
            <a:endParaRPr lang="en-GB"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GB"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88C71E3-CF01-48B3-9DD9-F024A3FFCBC9}" type="slidenum">
              <a:rPr lang="en-GB" smtClean="0"/>
              <a:pPr/>
              <a:t>‹#›</a:t>
            </a:fld>
            <a:endParaRPr lang="en-GB"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3.emf"/></Relationships>
</file>

<file path=ppt/slides/_rels/slide3.xml.rels><?xml version="1.0" encoding="UTF-8" standalone="yes"?>
<Relationships xmlns="http://schemas.openxmlformats.org/package/2006/relationships"><Relationship Id="rId4" Type="http://schemas.openxmlformats.org/officeDocument/2006/relationships/image" Target="../media/image5.jpeg"/><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3.emf"/></Relationships>
</file>

<file path=ppt/slides/_rels/slide4.xml.rels><?xml version="1.0" encoding="UTF-8" standalone="yes"?>
<Relationships xmlns="http://schemas.openxmlformats.org/package/2006/relationships"><Relationship Id="rId4" Type="http://schemas.openxmlformats.org/officeDocument/2006/relationships/image" Target="../media/image6.jpeg"/><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3" Type="http://schemas.openxmlformats.org/officeDocument/2006/relationships/image" Target="../media/image7.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image" Target="../media/image3.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7812360" y="5589240"/>
            <a:ext cx="1204913" cy="1120775"/>
          </a:xfrm>
          <a:prstGeom prst="rect">
            <a:avLst/>
          </a:prstGeom>
          <a:noFill/>
        </p:spPr>
      </p:pic>
      <p:sp>
        <p:nvSpPr>
          <p:cNvPr id="5" name="Title 1"/>
          <p:cNvSpPr txBox="1">
            <a:spLocks/>
          </p:cNvSpPr>
          <p:nvPr/>
        </p:nvSpPr>
        <p:spPr>
          <a:xfrm>
            <a:off x="971600" y="2924944"/>
            <a:ext cx="7200800" cy="1342256"/>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
        <p:nvSpPr>
          <p:cNvPr id="7" name="TextBox 6"/>
          <p:cNvSpPr txBox="1"/>
          <p:nvPr/>
        </p:nvSpPr>
        <p:spPr>
          <a:xfrm>
            <a:off x="762000" y="2743200"/>
            <a:ext cx="7702624" cy="2554545"/>
          </a:xfrm>
          <a:prstGeom prst="rect">
            <a:avLst/>
          </a:prstGeom>
          <a:noFill/>
        </p:spPr>
        <p:txBody>
          <a:bodyPr wrap="square" rtlCol="0">
            <a:spAutoFit/>
          </a:bodyPr>
          <a:lstStyle/>
          <a:p>
            <a:pPr algn="ctr"/>
            <a:r>
              <a:rPr lang="en-GB" sz="3200" dirty="0" smtClean="0">
                <a:solidFill>
                  <a:schemeClr val="tx2"/>
                </a:solidFill>
              </a:rPr>
              <a:t>Curriculum Design Day 3</a:t>
            </a:r>
          </a:p>
          <a:p>
            <a:pPr algn="ctr"/>
            <a:r>
              <a:rPr lang="en-GB" sz="3200" b="1" dirty="0" smtClean="0">
                <a:solidFill>
                  <a:schemeClr val="tx2"/>
                </a:solidFill>
              </a:rPr>
              <a:t>Moving forward with Curriculum for Excellence</a:t>
            </a:r>
          </a:p>
          <a:p>
            <a:pPr algn="ctr"/>
            <a:endParaRPr lang="en-GB" sz="3200" i="1" dirty="0" smtClean="0">
              <a:solidFill>
                <a:schemeClr val="tx2"/>
              </a:solidFill>
            </a:endParaRPr>
          </a:p>
          <a:p>
            <a:pPr algn="ctr"/>
            <a:r>
              <a:rPr lang="en-GB" sz="3200" i="1" dirty="0" smtClean="0">
                <a:solidFill>
                  <a:schemeClr val="tx2"/>
                </a:solidFill>
              </a:rPr>
              <a:t>Anne Paterson Quality Standards Manager</a:t>
            </a:r>
            <a:endParaRPr lang="en-GB" sz="3200" i="1" dirty="0">
              <a:solidFill>
                <a:schemeClr val="tx2"/>
              </a:solidFill>
            </a:endParaRPr>
          </a:p>
        </p:txBody>
      </p:sp>
      <p:sp>
        <p:nvSpPr>
          <p:cNvPr id="9" name="TextBox 8"/>
          <p:cNvSpPr txBox="1"/>
          <p:nvPr/>
        </p:nvSpPr>
        <p:spPr>
          <a:xfrm>
            <a:off x="1079612" y="1340768"/>
            <a:ext cx="6984776" cy="707886"/>
          </a:xfrm>
          <a:prstGeom prst="rect">
            <a:avLst/>
          </a:prstGeom>
          <a:noFill/>
        </p:spPr>
        <p:txBody>
          <a:bodyPr wrap="square" rtlCol="0">
            <a:spAutoFit/>
          </a:bodyPr>
          <a:lstStyle/>
          <a:p>
            <a:r>
              <a:rPr lang="en-GB" sz="4000" b="1" dirty="0" smtClean="0">
                <a:solidFill>
                  <a:schemeClr val="tx2"/>
                </a:solidFill>
              </a:rPr>
              <a:t>Community Services: Education</a:t>
            </a:r>
            <a:endParaRPr lang="en-GB" sz="4000" b="1"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idx="1"/>
          </p:nvPr>
        </p:nvSpPr>
        <p:spPr>
          <a:xfrm>
            <a:off x="107504" y="1412776"/>
            <a:ext cx="7884368" cy="4896544"/>
          </a:xfrm>
        </p:spPr>
        <p:txBody>
          <a:bodyPr>
            <a:normAutofit fontScale="85000" lnSpcReduction="10000"/>
          </a:bodyPr>
          <a:lstStyle/>
          <a:p>
            <a:pPr lvl="1" algn="l">
              <a:buNone/>
            </a:pPr>
            <a:endParaRPr lang="en-GB" sz="2400" b="1" dirty="0" smtClean="0">
              <a:solidFill>
                <a:schemeClr val="tx1"/>
              </a:solidFill>
            </a:endParaRPr>
          </a:p>
          <a:p>
            <a:pPr lvl="1" algn="l">
              <a:buNone/>
            </a:pPr>
            <a:endParaRPr lang="en-GB" sz="2400" b="1" dirty="0" smtClean="0">
              <a:solidFill>
                <a:schemeClr val="tx1"/>
              </a:solidFill>
            </a:endParaRPr>
          </a:p>
          <a:p>
            <a:pPr lvl="1" algn="l">
              <a:buNone/>
            </a:pPr>
            <a:r>
              <a:rPr lang="en-GB" b="1" dirty="0" smtClean="0">
                <a:solidFill>
                  <a:schemeClr val="tx1"/>
                </a:solidFill>
              </a:rPr>
              <a:t>Entitlements:</a:t>
            </a:r>
          </a:p>
          <a:p>
            <a:pPr lvl="1" algn="l">
              <a:buNone/>
            </a:pPr>
            <a:endParaRPr lang="en-GB" sz="2400" b="1" dirty="0" smtClean="0">
              <a:solidFill>
                <a:schemeClr val="tx1"/>
              </a:solidFill>
            </a:endParaRPr>
          </a:p>
          <a:p>
            <a:pPr lvl="1">
              <a:buFont typeface="Wingdings" panose="05000000000000000000" pitchFamily="2" charset="2"/>
              <a:buChar char="v"/>
            </a:pPr>
            <a:r>
              <a:rPr lang="en-GB" sz="2600" dirty="0" smtClean="0">
                <a:solidFill>
                  <a:schemeClr val="tx1"/>
                </a:solidFill>
              </a:rPr>
              <a:t>A coherent curriculum from 3 to 18</a:t>
            </a:r>
          </a:p>
          <a:p>
            <a:pPr lvl="1">
              <a:buFont typeface="Wingdings" panose="05000000000000000000" pitchFamily="2" charset="2"/>
              <a:buChar char="v"/>
            </a:pPr>
            <a:r>
              <a:rPr lang="en-GB" sz="2600" dirty="0" smtClean="0">
                <a:solidFill>
                  <a:schemeClr val="tx1"/>
                </a:solidFill>
              </a:rPr>
              <a:t>A broad general education from age 3 to the end of S3</a:t>
            </a:r>
          </a:p>
          <a:p>
            <a:pPr lvl="1">
              <a:buFont typeface="Wingdings" panose="05000000000000000000" pitchFamily="2" charset="2"/>
              <a:buChar char="v"/>
            </a:pPr>
            <a:r>
              <a:rPr lang="en-GB" sz="2600" dirty="0" smtClean="0">
                <a:solidFill>
                  <a:schemeClr val="tx1"/>
                </a:solidFill>
              </a:rPr>
              <a:t>A senior phase:  opportunities for qualifications and other planned opportunities to develop the four capacities</a:t>
            </a:r>
          </a:p>
          <a:p>
            <a:pPr lvl="1">
              <a:buFont typeface="Wingdings" panose="05000000000000000000" pitchFamily="2" charset="2"/>
              <a:buChar char="v"/>
            </a:pPr>
            <a:r>
              <a:rPr lang="en-GB" sz="2600" dirty="0" smtClean="0">
                <a:solidFill>
                  <a:schemeClr val="tx1"/>
                </a:solidFill>
              </a:rPr>
              <a:t>Opportunities to develop skills for learning, skills for life and skills for work</a:t>
            </a:r>
          </a:p>
          <a:p>
            <a:pPr lvl="1">
              <a:buFont typeface="Wingdings" panose="05000000000000000000" pitchFamily="2" charset="2"/>
              <a:buChar char="v"/>
            </a:pPr>
            <a:r>
              <a:rPr lang="en-GB" sz="2600" dirty="0" smtClean="0">
                <a:solidFill>
                  <a:schemeClr val="tx1"/>
                </a:solidFill>
              </a:rPr>
              <a:t>Opportunities to achieve to the highest levels through personal support and challenge</a:t>
            </a:r>
          </a:p>
          <a:p>
            <a:pPr lvl="1">
              <a:buFont typeface="Wingdings" panose="05000000000000000000" pitchFamily="2" charset="2"/>
              <a:buChar char="v"/>
            </a:pPr>
            <a:r>
              <a:rPr lang="en-GB" sz="2600" dirty="0" smtClean="0">
                <a:solidFill>
                  <a:schemeClr val="tx1"/>
                </a:solidFill>
              </a:rPr>
              <a:t>Opportunities and support to move into positive and sustained destinations beyond school</a:t>
            </a:r>
            <a:endParaRPr lang="en-GB" sz="2600" dirty="0">
              <a:solidFill>
                <a:schemeClr val="tx1"/>
              </a:solidFill>
            </a:endParaRPr>
          </a:p>
        </p:txBody>
      </p:sp>
      <p:pic>
        <p:nvPicPr>
          <p:cNvPr id="1026" name="Picture 2"/>
          <p:cNvPicPr>
            <a:picLocks noChangeAspect="1" noChangeArrowheads="1"/>
          </p:cNvPicPr>
          <p:nvPr/>
        </p:nvPicPr>
        <p:blipFill>
          <a:blip r:embed="rId3" cstate="print"/>
          <a:srcRect/>
          <a:stretch>
            <a:fillRect/>
          </a:stretch>
        </p:blipFill>
        <p:spPr bwMode="auto">
          <a:xfrm>
            <a:off x="7668344" y="5737225"/>
            <a:ext cx="1204913" cy="1120775"/>
          </a:xfrm>
          <a:prstGeom prst="rect">
            <a:avLst/>
          </a:prstGeom>
          <a:noFill/>
        </p:spPr>
      </p:pic>
      <p:sp>
        <p:nvSpPr>
          <p:cNvPr id="6" name="TextBox 5"/>
          <p:cNvSpPr txBox="1"/>
          <p:nvPr/>
        </p:nvSpPr>
        <p:spPr>
          <a:xfrm>
            <a:off x="683568" y="4365104"/>
            <a:ext cx="2376264" cy="369332"/>
          </a:xfrm>
          <a:prstGeom prst="rect">
            <a:avLst/>
          </a:prstGeom>
          <a:noFill/>
        </p:spPr>
        <p:txBody>
          <a:bodyPr wrap="square" rtlCol="0">
            <a:spAutoFit/>
          </a:bodyPr>
          <a:lstStyle/>
          <a:p>
            <a:endParaRPr lang="en-GB" dirty="0"/>
          </a:p>
        </p:txBody>
      </p:sp>
      <p:pic>
        <p:nvPicPr>
          <p:cNvPr id="9" name="Picture 8" descr="C:\Users\smithk\Desktop\PICS FOR FOLDER\DSC_0283.JPG"/>
          <p:cNvPicPr/>
          <p:nvPr/>
        </p:nvPicPr>
        <p:blipFill>
          <a:blip r:embed="rId4" cstate="print"/>
          <a:srcRect/>
          <a:stretch>
            <a:fillRect/>
          </a:stretch>
        </p:blipFill>
        <p:spPr bwMode="auto">
          <a:xfrm>
            <a:off x="5220072" y="1052736"/>
            <a:ext cx="3456384" cy="2160240"/>
          </a:xfrm>
          <a:prstGeom prst="rect">
            <a:avLst/>
          </a:prstGeom>
          <a:noFill/>
          <a:ln w="9525">
            <a:noFill/>
            <a:miter lim="800000"/>
            <a:headEnd/>
            <a:tailEnd/>
          </a:ln>
        </p:spPr>
      </p:pic>
      <p:sp>
        <p:nvSpPr>
          <p:cNvPr id="8" name="TextBox 7"/>
          <p:cNvSpPr txBox="1"/>
          <p:nvPr/>
        </p:nvSpPr>
        <p:spPr>
          <a:xfrm>
            <a:off x="683568" y="478413"/>
            <a:ext cx="6984776" cy="646331"/>
          </a:xfrm>
          <a:prstGeom prst="rect">
            <a:avLst/>
          </a:prstGeom>
          <a:noFill/>
        </p:spPr>
        <p:txBody>
          <a:bodyPr wrap="square" rtlCol="0">
            <a:spAutoFit/>
          </a:bodyPr>
          <a:lstStyle/>
          <a:p>
            <a:r>
              <a:rPr lang="en-GB" sz="3600" b="1" dirty="0" smtClean="0">
                <a:solidFill>
                  <a:schemeClr val="tx2"/>
                </a:solidFill>
              </a:rPr>
              <a:t>Curriculum for Excellence</a:t>
            </a:r>
            <a:endParaRPr lang="en-GB" sz="3600" b="1"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23928" y="1916832"/>
            <a:ext cx="5040560" cy="3456384"/>
          </a:xfrm>
        </p:spPr>
        <p:txBody>
          <a:bodyPr>
            <a:normAutofit/>
          </a:bodyPr>
          <a:lstStyle/>
          <a:p>
            <a:pPr>
              <a:buFont typeface="Wingdings" panose="05000000000000000000" pitchFamily="2" charset="2"/>
              <a:buChar char="v"/>
            </a:pPr>
            <a:r>
              <a:rPr lang="en-GB" sz="2800" dirty="0" smtClean="0"/>
              <a:t>Skills based curriculum</a:t>
            </a:r>
          </a:p>
          <a:p>
            <a:pPr>
              <a:buFont typeface="Wingdings" panose="05000000000000000000" pitchFamily="2" charset="2"/>
              <a:buChar char="v"/>
            </a:pPr>
            <a:endParaRPr lang="en-GB" sz="2800" dirty="0" smtClean="0"/>
          </a:p>
          <a:p>
            <a:pPr>
              <a:buFont typeface="Wingdings" panose="05000000000000000000" pitchFamily="2" charset="2"/>
              <a:buChar char="v"/>
            </a:pPr>
            <a:r>
              <a:rPr lang="en-GB" sz="2800" dirty="0" smtClean="0"/>
              <a:t>Partnership working</a:t>
            </a:r>
          </a:p>
          <a:p>
            <a:pPr>
              <a:buFont typeface="Wingdings" panose="05000000000000000000" pitchFamily="2" charset="2"/>
              <a:buChar char="v"/>
            </a:pPr>
            <a:endParaRPr lang="en-GB" sz="2800" dirty="0" smtClean="0"/>
          </a:p>
          <a:p>
            <a:pPr>
              <a:buFont typeface="Wingdings" panose="05000000000000000000" pitchFamily="2" charset="2"/>
              <a:buChar char="v"/>
            </a:pPr>
            <a:r>
              <a:rPr lang="en-GB" sz="2800" dirty="0" smtClean="0"/>
              <a:t>Positive destinations for all our young people</a:t>
            </a:r>
          </a:p>
          <a:p>
            <a:endParaRPr lang="en-GB" sz="2800" dirty="0"/>
          </a:p>
        </p:txBody>
      </p:sp>
      <p:pic>
        <p:nvPicPr>
          <p:cNvPr id="4" name="Picture 2"/>
          <p:cNvPicPr>
            <a:picLocks noChangeAspect="1" noChangeArrowheads="1"/>
          </p:cNvPicPr>
          <p:nvPr/>
        </p:nvPicPr>
        <p:blipFill>
          <a:blip r:embed="rId3" cstate="print"/>
          <a:srcRect/>
          <a:stretch>
            <a:fillRect/>
          </a:stretch>
        </p:blipFill>
        <p:spPr bwMode="auto">
          <a:xfrm>
            <a:off x="7939087" y="5737225"/>
            <a:ext cx="1204913" cy="1120775"/>
          </a:xfrm>
          <a:prstGeom prst="rect">
            <a:avLst/>
          </a:prstGeom>
          <a:noFill/>
        </p:spPr>
      </p:pic>
      <p:pic>
        <p:nvPicPr>
          <p:cNvPr id="6" name="Picture 5" descr="C:\Users\smithk\Desktop\PICS FOR FOLDER\DSC_0326.JPG"/>
          <p:cNvPicPr/>
          <p:nvPr/>
        </p:nvPicPr>
        <p:blipFill>
          <a:blip r:embed="rId4" cstate="print"/>
          <a:srcRect/>
          <a:stretch>
            <a:fillRect/>
          </a:stretch>
        </p:blipFill>
        <p:spPr bwMode="auto">
          <a:xfrm>
            <a:off x="611560" y="1916832"/>
            <a:ext cx="3096344" cy="3528392"/>
          </a:xfrm>
          <a:prstGeom prst="rect">
            <a:avLst/>
          </a:prstGeom>
          <a:noFill/>
          <a:ln w="9525">
            <a:noFill/>
            <a:miter lim="800000"/>
            <a:headEnd/>
            <a:tailEnd/>
          </a:ln>
        </p:spPr>
      </p:pic>
      <p:sp>
        <p:nvSpPr>
          <p:cNvPr id="7" name="TextBox 6"/>
          <p:cNvSpPr txBox="1"/>
          <p:nvPr/>
        </p:nvSpPr>
        <p:spPr>
          <a:xfrm>
            <a:off x="608534" y="404664"/>
            <a:ext cx="6984776" cy="646331"/>
          </a:xfrm>
          <a:prstGeom prst="rect">
            <a:avLst/>
          </a:prstGeom>
          <a:noFill/>
        </p:spPr>
        <p:txBody>
          <a:bodyPr wrap="square" rtlCol="0">
            <a:spAutoFit/>
          </a:bodyPr>
          <a:lstStyle/>
          <a:p>
            <a:r>
              <a:rPr lang="en-GB" sz="3600" b="1" dirty="0" smtClean="0">
                <a:solidFill>
                  <a:schemeClr val="tx2"/>
                </a:solidFill>
              </a:rPr>
              <a:t>Opportunities for All</a:t>
            </a:r>
            <a:endParaRPr lang="en-GB" sz="3600" b="1" dirty="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556792"/>
            <a:ext cx="8229600" cy="4608512"/>
          </a:xfrm>
        </p:spPr>
        <p:txBody>
          <a:bodyPr>
            <a:noAutofit/>
          </a:bodyPr>
          <a:lstStyle/>
          <a:p>
            <a:pPr>
              <a:buNone/>
            </a:pPr>
            <a:r>
              <a:rPr lang="en-GB" sz="2400" dirty="0" smtClean="0"/>
              <a:t>The practitioners:</a:t>
            </a:r>
          </a:p>
          <a:p>
            <a:pPr>
              <a:buFont typeface="Wingdings" panose="05000000000000000000" pitchFamily="2" charset="2"/>
              <a:buChar char="v"/>
            </a:pPr>
            <a:r>
              <a:rPr lang="en-GB" sz="2000" dirty="0" smtClean="0"/>
              <a:t>Have developed a clear vision and rationale for the curriculum taking account what the learner is entitled to;</a:t>
            </a:r>
          </a:p>
          <a:p>
            <a:pPr>
              <a:buFont typeface="Wingdings" panose="05000000000000000000" pitchFamily="2" charset="2"/>
              <a:buChar char="v"/>
            </a:pPr>
            <a:endParaRPr lang="en-GB" sz="2000" dirty="0" smtClean="0"/>
          </a:p>
          <a:p>
            <a:pPr>
              <a:buFont typeface="Wingdings" panose="05000000000000000000" pitchFamily="2" charset="2"/>
              <a:buChar char="v"/>
            </a:pPr>
            <a:r>
              <a:rPr lang="en-GB" sz="2000" dirty="0" smtClean="0"/>
              <a:t>have been supported by leaders to develop and share a strategy for the development of literacy and numeracy ensuring that it is everyone’s responsibility;</a:t>
            </a:r>
          </a:p>
          <a:p>
            <a:pPr>
              <a:buFont typeface="Wingdings" panose="05000000000000000000" pitchFamily="2" charset="2"/>
              <a:buChar char="v"/>
            </a:pPr>
            <a:endParaRPr lang="en-GB" sz="2000" dirty="0" smtClean="0"/>
          </a:p>
          <a:p>
            <a:pPr>
              <a:buFont typeface="Wingdings" panose="05000000000000000000" pitchFamily="2" charset="2"/>
              <a:buChar char="v"/>
            </a:pPr>
            <a:r>
              <a:rPr lang="en-GB" sz="2000" dirty="0" smtClean="0"/>
              <a:t>have developed or are actively developing a holistic approach towards health and wellbeing through the culture of the organisation.</a:t>
            </a:r>
          </a:p>
          <a:p>
            <a:pPr>
              <a:buFont typeface="Wingdings" panose="05000000000000000000" pitchFamily="2" charset="2"/>
              <a:buChar char="v"/>
            </a:pPr>
            <a:endParaRPr lang="en-GB" sz="2000" dirty="0" smtClean="0"/>
          </a:p>
          <a:p>
            <a:pPr>
              <a:buFont typeface="Wingdings" panose="05000000000000000000" pitchFamily="2" charset="2"/>
              <a:buChar char="v"/>
            </a:pPr>
            <a:r>
              <a:rPr lang="en-GB" sz="2000" dirty="0" smtClean="0"/>
              <a:t>Ensure that the health and wellbeing of young people is at the heart of everything we do.</a:t>
            </a:r>
          </a:p>
        </p:txBody>
      </p:sp>
      <p:pic>
        <p:nvPicPr>
          <p:cNvPr id="4" name="Picture 2"/>
          <p:cNvPicPr>
            <a:picLocks noChangeAspect="1" noChangeArrowheads="1"/>
          </p:cNvPicPr>
          <p:nvPr/>
        </p:nvPicPr>
        <p:blipFill>
          <a:blip r:embed="rId3" cstate="print"/>
          <a:srcRect/>
          <a:stretch>
            <a:fillRect/>
          </a:stretch>
        </p:blipFill>
        <p:spPr bwMode="auto">
          <a:xfrm>
            <a:off x="7939087" y="5737225"/>
            <a:ext cx="1204913" cy="1120775"/>
          </a:xfrm>
          <a:prstGeom prst="rect">
            <a:avLst/>
          </a:prstGeom>
          <a:noFill/>
        </p:spPr>
      </p:pic>
      <p:pic>
        <p:nvPicPr>
          <p:cNvPr id="6" name="Picture 5" descr="C:\Users\smithk\Desktop\PICS FOR FOLDER\100_0162.JPG"/>
          <p:cNvPicPr/>
          <p:nvPr/>
        </p:nvPicPr>
        <p:blipFill>
          <a:blip r:embed="rId4" cstate="print"/>
          <a:srcRect/>
          <a:stretch>
            <a:fillRect/>
          </a:stretch>
        </p:blipFill>
        <p:spPr bwMode="auto">
          <a:xfrm>
            <a:off x="5292080" y="116632"/>
            <a:ext cx="3600400" cy="1944216"/>
          </a:xfrm>
          <a:prstGeom prst="rect">
            <a:avLst/>
          </a:prstGeom>
          <a:noFill/>
          <a:ln w="9525">
            <a:noFill/>
            <a:miter lim="800000"/>
            <a:headEnd/>
            <a:tailEnd/>
          </a:ln>
        </p:spPr>
      </p:pic>
      <p:sp>
        <p:nvSpPr>
          <p:cNvPr id="7" name="TextBox 6"/>
          <p:cNvSpPr txBox="1"/>
          <p:nvPr/>
        </p:nvSpPr>
        <p:spPr>
          <a:xfrm>
            <a:off x="611560" y="406405"/>
            <a:ext cx="6984776" cy="646331"/>
          </a:xfrm>
          <a:prstGeom prst="rect">
            <a:avLst/>
          </a:prstGeom>
          <a:noFill/>
        </p:spPr>
        <p:txBody>
          <a:bodyPr wrap="square" rtlCol="0">
            <a:spAutoFit/>
          </a:bodyPr>
          <a:lstStyle/>
          <a:p>
            <a:r>
              <a:rPr lang="en-GB" sz="3600" b="1" dirty="0" smtClean="0">
                <a:solidFill>
                  <a:schemeClr val="tx2"/>
                </a:solidFill>
              </a:rPr>
              <a:t>What is Expected?</a:t>
            </a:r>
            <a:endParaRPr lang="en-GB" sz="3600" b="1"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3773016"/>
          </a:xfrm>
        </p:spPr>
        <p:txBody>
          <a:bodyPr>
            <a:normAutofit/>
          </a:bodyPr>
          <a:lstStyle/>
          <a:p>
            <a:pPr>
              <a:buFont typeface="Wingdings" panose="05000000000000000000" pitchFamily="2" charset="2"/>
              <a:buChar char="v"/>
            </a:pPr>
            <a:r>
              <a:rPr lang="en-GB" sz="2000" dirty="0" smtClean="0"/>
              <a:t>Can talk about their role in curriculum innovation and to be engaging regularly in professional dialogue with other colleagues;  and</a:t>
            </a:r>
          </a:p>
          <a:p>
            <a:pPr>
              <a:buFont typeface="Wingdings" panose="05000000000000000000" pitchFamily="2" charset="2"/>
              <a:buChar char="v"/>
            </a:pPr>
            <a:endParaRPr lang="en-GB" sz="2000" dirty="0" smtClean="0"/>
          </a:p>
          <a:p>
            <a:pPr>
              <a:buFont typeface="Wingdings" panose="05000000000000000000" pitchFamily="2" charset="2"/>
              <a:buChar char="v"/>
            </a:pPr>
            <a:r>
              <a:rPr lang="en-GB" sz="2000" dirty="0" smtClean="0"/>
              <a:t>are working with others to ensure the curriculum is relevant and meets the need of our young people.</a:t>
            </a:r>
            <a:endParaRPr lang="en-GB" sz="2400" dirty="0"/>
          </a:p>
        </p:txBody>
      </p:sp>
      <p:pic>
        <p:nvPicPr>
          <p:cNvPr id="4" name="Picture 2"/>
          <p:cNvPicPr>
            <a:picLocks noChangeAspect="1" noChangeArrowheads="1"/>
          </p:cNvPicPr>
          <p:nvPr/>
        </p:nvPicPr>
        <p:blipFill>
          <a:blip r:embed="rId2" cstate="print"/>
          <a:srcRect/>
          <a:stretch>
            <a:fillRect/>
          </a:stretch>
        </p:blipFill>
        <p:spPr bwMode="auto">
          <a:xfrm>
            <a:off x="7939087" y="5661248"/>
            <a:ext cx="1204913" cy="1120775"/>
          </a:xfrm>
          <a:prstGeom prst="rect">
            <a:avLst/>
          </a:prstGeom>
          <a:noFill/>
        </p:spPr>
      </p:pic>
      <p:pic>
        <p:nvPicPr>
          <p:cNvPr id="9" name="Picture 8" descr="C:\Users\smithk\Desktop\PICS FOR FOLDER\IMG_2973.jpg"/>
          <p:cNvPicPr/>
          <p:nvPr/>
        </p:nvPicPr>
        <p:blipFill>
          <a:blip r:embed="rId3" cstate="print"/>
          <a:srcRect/>
          <a:stretch>
            <a:fillRect/>
          </a:stretch>
        </p:blipFill>
        <p:spPr bwMode="auto">
          <a:xfrm>
            <a:off x="2987824" y="3429000"/>
            <a:ext cx="3096344" cy="2448272"/>
          </a:xfrm>
          <a:prstGeom prst="rect">
            <a:avLst/>
          </a:prstGeom>
          <a:noFill/>
          <a:ln w="9525">
            <a:noFill/>
            <a:miter lim="800000"/>
            <a:headEnd/>
            <a:tailEnd/>
          </a:ln>
        </p:spPr>
      </p:pic>
      <p:sp>
        <p:nvSpPr>
          <p:cNvPr id="7" name="TextBox 6"/>
          <p:cNvSpPr txBox="1"/>
          <p:nvPr/>
        </p:nvSpPr>
        <p:spPr>
          <a:xfrm>
            <a:off x="539552" y="478413"/>
            <a:ext cx="6984776" cy="646331"/>
          </a:xfrm>
          <a:prstGeom prst="rect">
            <a:avLst/>
          </a:prstGeom>
          <a:noFill/>
        </p:spPr>
        <p:txBody>
          <a:bodyPr wrap="square" rtlCol="0">
            <a:spAutoFit/>
          </a:bodyPr>
          <a:lstStyle/>
          <a:p>
            <a:r>
              <a:rPr lang="en-GB" sz="3600" b="1" dirty="0" smtClean="0">
                <a:solidFill>
                  <a:schemeClr val="tx2"/>
                </a:solidFill>
              </a:rPr>
              <a:t>What is Expected?</a:t>
            </a:r>
            <a:endParaRPr lang="en-GB" sz="3600" b="1" dirty="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US" dirty="0"/>
              <a:t>Increase the ambition, aspiration and expectations of every child and young person</a:t>
            </a:r>
          </a:p>
          <a:p>
            <a:pPr>
              <a:buFont typeface="Wingdings" panose="05000000000000000000" pitchFamily="2" charset="2"/>
              <a:buChar char="v"/>
            </a:pPr>
            <a:r>
              <a:rPr lang="en-US" dirty="0"/>
              <a:t>Delivering excellent learning and teaching in every classroom, every day</a:t>
            </a:r>
          </a:p>
          <a:p>
            <a:pPr>
              <a:buFont typeface="Wingdings" panose="05000000000000000000" pitchFamily="2" charset="2"/>
              <a:buChar char="v"/>
            </a:pPr>
            <a:r>
              <a:rPr lang="en-US" dirty="0"/>
              <a:t>Developing effective leadership at all levels </a:t>
            </a:r>
          </a:p>
          <a:p>
            <a:pPr>
              <a:buFont typeface="Wingdings" panose="05000000000000000000" pitchFamily="2" charset="2"/>
              <a:buChar char="v"/>
            </a:pPr>
            <a:r>
              <a:rPr lang="en-US" dirty="0"/>
              <a:t>Engaging family and wider community</a:t>
            </a:r>
          </a:p>
          <a:p>
            <a:pPr>
              <a:buFont typeface="Wingdings" panose="05000000000000000000" pitchFamily="2" charset="2"/>
              <a:buChar char="v"/>
            </a:pPr>
            <a:r>
              <a:rPr lang="en-US" dirty="0"/>
              <a:t>Focusing on literacy and numeracy as platforms on which to build future learning</a:t>
            </a:r>
          </a:p>
          <a:p>
            <a:pPr>
              <a:buFont typeface="Wingdings" panose="05000000000000000000" pitchFamily="2" charset="2"/>
              <a:buChar char="v"/>
            </a:pPr>
            <a:r>
              <a:rPr lang="en-US" dirty="0"/>
              <a:t>Using information intelligently to understand progress</a:t>
            </a:r>
          </a:p>
        </p:txBody>
      </p:sp>
      <p:pic>
        <p:nvPicPr>
          <p:cNvPr id="4" name="Picture 2"/>
          <p:cNvPicPr>
            <a:picLocks noChangeAspect="1" noChangeArrowheads="1"/>
          </p:cNvPicPr>
          <p:nvPr/>
        </p:nvPicPr>
        <p:blipFill>
          <a:blip r:embed="rId3" cstate="print"/>
          <a:srcRect/>
          <a:stretch>
            <a:fillRect/>
          </a:stretch>
        </p:blipFill>
        <p:spPr bwMode="auto">
          <a:xfrm>
            <a:off x="7812360" y="5589240"/>
            <a:ext cx="1204913" cy="1120775"/>
          </a:xfrm>
          <a:prstGeom prst="rect">
            <a:avLst/>
          </a:prstGeom>
          <a:noFill/>
        </p:spPr>
      </p:pic>
      <p:sp>
        <p:nvSpPr>
          <p:cNvPr id="5" name="TextBox 4"/>
          <p:cNvSpPr txBox="1"/>
          <p:nvPr/>
        </p:nvSpPr>
        <p:spPr>
          <a:xfrm>
            <a:off x="539552" y="478413"/>
            <a:ext cx="6984776" cy="646331"/>
          </a:xfrm>
          <a:prstGeom prst="rect">
            <a:avLst/>
          </a:prstGeom>
          <a:noFill/>
        </p:spPr>
        <p:txBody>
          <a:bodyPr wrap="square" rtlCol="0">
            <a:spAutoFit/>
          </a:bodyPr>
          <a:lstStyle/>
          <a:p>
            <a:r>
              <a:rPr lang="en-GB" sz="3600" b="1" dirty="0" smtClean="0">
                <a:solidFill>
                  <a:schemeClr val="tx2"/>
                </a:solidFill>
              </a:rPr>
              <a:t>6 Key Drivers</a:t>
            </a:r>
            <a:endParaRPr lang="en-GB" sz="3600" b="1" dirty="0">
              <a:solidFill>
                <a:schemeClr val="tx2"/>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3130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4683150"/>
          </a:xfrm>
        </p:spPr>
        <p:txBody>
          <a:bodyPr>
            <a:normAutofit fontScale="92500" lnSpcReduction="20000"/>
          </a:bodyPr>
          <a:lstStyle/>
          <a:p>
            <a:pPr>
              <a:buFont typeface="Wingdings" panose="05000000000000000000" pitchFamily="2" charset="2"/>
              <a:buChar char="v"/>
            </a:pPr>
            <a:r>
              <a:rPr lang="en-US" dirty="0"/>
              <a:t>Sharing the standard</a:t>
            </a:r>
          </a:p>
          <a:p>
            <a:pPr>
              <a:buFont typeface="Wingdings" panose="05000000000000000000" pitchFamily="2" charset="2"/>
              <a:buChar char="v"/>
            </a:pPr>
            <a:r>
              <a:rPr lang="en-US" dirty="0"/>
              <a:t>Assessment is for learning</a:t>
            </a:r>
          </a:p>
          <a:p>
            <a:pPr>
              <a:buFont typeface="Wingdings" panose="05000000000000000000" pitchFamily="2" charset="2"/>
              <a:buChar char="v"/>
            </a:pPr>
            <a:r>
              <a:rPr lang="en-US" dirty="0"/>
              <a:t>Pilots of pedagogical developments – active learning, outdoor learning, technologies, </a:t>
            </a:r>
            <a:endParaRPr lang="en-US" dirty="0" smtClean="0"/>
          </a:p>
          <a:p>
            <a:pPr marL="361950" indent="-361950">
              <a:buNone/>
            </a:pPr>
            <a:r>
              <a:rPr lang="en-US" dirty="0"/>
              <a:t>	</a:t>
            </a:r>
            <a:r>
              <a:rPr lang="en-US" dirty="0" smtClean="0"/>
              <a:t>co-operative </a:t>
            </a:r>
            <a:r>
              <a:rPr lang="en-US" dirty="0"/>
              <a:t>learning – what really works.</a:t>
            </a:r>
          </a:p>
          <a:p>
            <a:pPr>
              <a:buFont typeface="Wingdings" panose="05000000000000000000" pitchFamily="2" charset="2"/>
              <a:buChar char="v"/>
            </a:pPr>
            <a:r>
              <a:rPr lang="en-US" dirty="0"/>
              <a:t>Share the excellent </a:t>
            </a:r>
            <a:r>
              <a:rPr lang="en-US" dirty="0" smtClean="0"/>
              <a:t>practice </a:t>
            </a:r>
            <a:r>
              <a:rPr lang="en-US" dirty="0"/>
              <a:t>–</a:t>
            </a:r>
            <a:r>
              <a:rPr lang="en-US" dirty="0" smtClean="0"/>
              <a:t> </a:t>
            </a:r>
            <a:r>
              <a:rPr lang="en-US" dirty="0"/>
              <a:t>authority and national</a:t>
            </a:r>
          </a:p>
          <a:p>
            <a:pPr>
              <a:buFont typeface="Wingdings" panose="05000000000000000000" pitchFamily="2" charset="2"/>
              <a:buChar char="v"/>
            </a:pPr>
            <a:r>
              <a:rPr lang="en-US" dirty="0"/>
              <a:t>Raise expectation of teachers in their teaching</a:t>
            </a:r>
          </a:p>
          <a:p>
            <a:pPr>
              <a:buFont typeface="Wingdings" panose="05000000000000000000" pitchFamily="2" charset="2"/>
              <a:buChar char="v"/>
            </a:pPr>
            <a:r>
              <a:rPr lang="en-US" dirty="0"/>
              <a:t>Effective use of learning </a:t>
            </a:r>
            <a:r>
              <a:rPr lang="en-US" dirty="0" smtClean="0"/>
              <a:t>technologies</a:t>
            </a:r>
          </a:p>
          <a:p>
            <a:pPr>
              <a:buFont typeface="Wingdings" panose="05000000000000000000" pitchFamily="2" charset="2"/>
              <a:buChar char="v"/>
            </a:pPr>
            <a:r>
              <a:rPr lang="en-US" dirty="0" smtClean="0"/>
              <a:t>Curriculum design </a:t>
            </a:r>
            <a:r>
              <a:rPr lang="en-US" smtClean="0"/>
              <a:t>meeting the needs</a:t>
            </a:r>
            <a:endParaRPr lang="en-US" dirty="0" smtClean="0"/>
          </a:p>
          <a:p>
            <a:pPr>
              <a:buFont typeface="Wingdings" panose="05000000000000000000" pitchFamily="2" charset="2"/>
              <a:buChar char="v"/>
            </a:pPr>
            <a:endParaRPr lang="en-US" dirty="0"/>
          </a:p>
        </p:txBody>
      </p:sp>
      <p:sp>
        <p:nvSpPr>
          <p:cNvPr id="4" name="TextBox 3"/>
          <p:cNvSpPr txBox="1"/>
          <p:nvPr/>
        </p:nvSpPr>
        <p:spPr>
          <a:xfrm>
            <a:off x="539552" y="-3577"/>
            <a:ext cx="8424936" cy="1200329"/>
          </a:xfrm>
          <a:prstGeom prst="rect">
            <a:avLst/>
          </a:prstGeom>
          <a:noFill/>
        </p:spPr>
        <p:txBody>
          <a:bodyPr wrap="square" rtlCol="0">
            <a:spAutoFit/>
          </a:bodyPr>
          <a:lstStyle/>
          <a:p>
            <a:r>
              <a:rPr lang="en-GB" sz="3600" b="1" dirty="0" smtClean="0">
                <a:solidFill>
                  <a:schemeClr val="tx2"/>
                </a:solidFill>
              </a:rPr>
              <a:t>Delivering Excellent Learning and Teaching in Every Classroom, Every Day</a:t>
            </a:r>
            <a:endParaRPr lang="en-GB" sz="3600" b="1" dirty="0">
              <a:solidFill>
                <a:schemeClr val="tx2"/>
              </a:solidFill>
            </a:endParaRPr>
          </a:p>
        </p:txBody>
      </p:sp>
      <p:pic>
        <p:nvPicPr>
          <p:cNvPr id="6" name="Picture 2"/>
          <p:cNvPicPr>
            <a:picLocks noChangeAspect="1" noChangeArrowheads="1"/>
          </p:cNvPicPr>
          <p:nvPr/>
        </p:nvPicPr>
        <p:blipFill>
          <a:blip r:embed="rId2" cstate="print"/>
          <a:srcRect/>
          <a:stretch>
            <a:fillRect/>
          </a:stretch>
        </p:blipFill>
        <p:spPr bwMode="auto">
          <a:xfrm>
            <a:off x="7812360" y="5589240"/>
            <a:ext cx="1204913" cy="1120775"/>
          </a:xfrm>
          <a:prstGeom prst="rect">
            <a:avLst/>
          </a:prstGeom>
          <a:noFill/>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92574722"/>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1031</Words>
  <Application>Microsoft Macintosh PowerPoint</Application>
  <PresentationFormat>On-screen Show (4:3)</PresentationFormat>
  <Paragraphs>104</Paragraphs>
  <Slides>7</Slides>
  <Notes>4</Notes>
  <HiddenSlides>0</HiddenSlides>
  <MMClips>0</MMClips>
  <ScaleCrop>false</ScaleCrop>
  <HeadingPairs>
    <vt:vector size="4" baseType="variant">
      <vt:variant>
        <vt:lpstr>Design Template</vt:lpstr>
      </vt:variant>
      <vt:variant>
        <vt:i4>2</vt:i4>
      </vt:variant>
      <vt:variant>
        <vt:lpstr>Slide Titles</vt:lpstr>
      </vt:variant>
      <vt:variant>
        <vt:i4>7</vt:i4>
      </vt:variant>
    </vt:vector>
  </HeadingPairs>
  <TitlesOfParts>
    <vt:vector size="9" baseType="lpstr">
      <vt:lpstr>Custom Design</vt:lpstr>
      <vt:lpstr>Trek</vt:lpstr>
      <vt:lpstr>Slide 1</vt:lpstr>
      <vt:lpstr>Slide 2</vt:lpstr>
      <vt:lpstr>Slide 3</vt:lpstr>
      <vt:lpstr>Slide 4</vt:lpstr>
      <vt:lpstr>Slide 5</vt:lpstr>
      <vt:lpstr>Slide 6</vt:lpstr>
      <vt:lpstr>Slide 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for Excellence</dc:title>
  <dc:creator>smithk</dc:creator>
  <cp:lastModifiedBy>Office 2004 Test Drive User</cp:lastModifiedBy>
  <cp:revision>50</cp:revision>
  <dcterms:created xsi:type="dcterms:W3CDTF">2015-07-03T11:43:42Z</dcterms:created>
  <dcterms:modified xsi:type="dcterms:W3CDTF">2015-07-03T11:43:57Z</dcterms:modified>
</cp:coreProperties>
</file>