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6"/>
  </p:notesMasterIdLst>
  <p:sldIdLst>
    <p:sldId id="256" r:id="rId2"/>
    <p:sldId id="259" r:id="rId3"/>
    <p:sldId id="257" r:id="rId4"/>
    <p:sldId id="258" r:id="rId5"/>
  </p:sldIdLst>
  <p:sldSz cx="9144000" cy="5143500" type="screen16x9"/>
  <p:notesSz cx="9926638" cy="14301788"/>
  <p:embeddedFontLst>
    <p:embeddedFont>
      <p:font typeface="Caveat" panose="020B0604020202020204" charset="0"/>
      <p:regular r:id="rId7"/>
      <p:bold r:id="rId8"/>
    </p:embeddedFont>
    <p:embeddedFont>
      <p:font typeface="Caveat Medium" panose="020B0604020202020204" charset="0"/>
      <p:regular r:id="rId9"/>
      <p:bold r:id="rId10"/>
    </p:embeddedFont>
    <p:embeddedFont>
      <p:font typeface="Comic Sans MS" panose="030F0702030302020204" pitchFamily="66" charset="0"/>
      <p:regular r:id="rId11"/>
      <p:bold r:id="rId12"/>
      <p:italic r:id="rId13"/>
      <p:boldItalic r:id="rId1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38" d="100"/>
          <a:sy n="138" d="100"/>
        </p:scale>
        <p:origin x="834" y="120"/>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2.fntdata"/><Relationship Id="rId13" Type="http://schemas.openxmlformats.org/officeDocument/2006/relationships/font" Target="fonts/font7.fntdata"/><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font" Target="fonts/font1.fntdata"/><Relationship Id="rId12" Type="http://schemas.openxmlformats.org/officeDocument/2006/relationships/font" Target="fonts/font6.fntdata"/><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font" Target="fonts/font5.fntdata"/><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font" Target="fonts/font3.fntdata"/><Relationship Id="rId14" Type="http://schemas.openxmlformats.org/officeDocument/2006/relationships/font" Target="fonts/font8.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98438" y="1073150"/>
            <a:ext cx="9531350" cy="536257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992664" y="6793349"/>
            <a:ext cx="7941310" cy="6435805"/>
          </a:xfrm>
          <a:prstGeom prst="rect">
            <a:avLst/>
          </a:prstGeom>
          <a:noFill/>
          <a:ln>
            <a:noFill/>
          </a:ln>
        </p:spPr>
        <p:txBody>
          <a:bodyPr spcFirstLastPara="1" wrap="square" lIns="138417" tIns="138417" rIns="138417" bIns="138417"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196850" y="1073150"/>
            <a:ext cx="9532938" cy="53625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992664" y="6793349"/>
            <a:ext cx="7941310" cy="6435805"/>
          </a:xfrm>
          <a:prstGeom prst="rect">
            <a:avLst/>
          </a:prstGeom>
        </p:spPr>
        <p:txBody>
          <a:bodyPr spcFirstLastPara="1" wrap="square" lIns="138417" tIns="138417" rIns="138417" bIns="138417" anchor="t" anchorCtr="0">
            <a:noAutofit/>
          </a:bodyPr>
          <a:lstStyle/>
          <a:p>
            <a:pPr marL="0" indent="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g3b6541bcd9e_0_1:notes"/>
          <p:cNvSpPr>
            <a:spLocks noGrp="1" noRot="1" noChangeAspect="1"/>
          </p:cNvSpPr>
          <p:nvPr>
            <p:ph type="sldImg" idx="2"/>
          </p:nvPr>
        </p:nvSpPr>
        <p:spPr>
          <a:xfrm>
            <a:off x="196850" y="1073150"/>
            <a:ext cx="9532938" cy="53625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 name="Google Shape;60;g3b6541bcd9e_0_1:notes"/>
          <p:cNvSpPr txBox="1">
            <a:spLocks noGrp="1"/>
          </p:cNvSpPr>
          <p:nvPr>
            <p:ph type="body" idx="1"/>
          </p:nvPr>
        </p:nvSpPr>
        <p:spPr>
          <a:xfrm>
            <a:off x="992664" y="6793349"/>
            <a:ext cx="7941310" cy="6435805"/>
          </a:xfrm>
          <a:prstGeom prst="rect">
            <a:avLst/>
          </a:prstGeom>
        </p:spPr>
        <p:txBody>
          <a:bodyPr spcFirstLastPara="1" wrap="square" lIns="138417" tIns="138417" rIns="138417" bIns="138417" anchor="t" anchorCtr="0">
            <a:noAutofit/>
          </a:bodyPr>
          <a:lstStyle/>
          <a:p>
            <a:pPr marL="0" indent="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g3b6541bcd9e_0_7:notes"/>
          <p:cNvSpPr>
            <a:spLocks noGrp="1" noRot="1" noChangeAspect="1"/>
          </p:cNvSpPr>
          <p:nvPr>
            <p:ph type="sldImg" idx="2"/>
          </p:nvPr>
        </p:nvSpPr>
        <p:spPr>
          <a:xfrm>
            <a:off x="196850" y="1073150"/>
            <a:ext cx="9532938" cy="53625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 name="Google Shape;67;g3b6541bcd9e_0_7:notes"/>
          <p:cNvSpPr txBox="1">
            <a:spLocks noGrp="1"/>
          </p:cNvSpPr>
          <p:nvPr>
            <p:ph type="body" idx="1"/>
          </p:nvPr>
        </p:nvSpPr>
        <p:spPr>
          <a:xfrm>
            <a:off x="992664" y="6793349"/>
            <a:ext cx="7941310" cy="6435805"/>
          </a:xfrm>
          <a:prstGeom prst="rect">
            <a:avLst/>
          </a:prstGeom>
        </p:spPr>
        <p:txBody>
          <a:bodyPr spcFirstLastPara="1" wrap="square" lIns="138417" tIns="138417" rIns="138417" bIns="138417" anchor="t" anchorCtr="0">
            <a:noAutofit/>
          </a:bodyPr>
          <a:lstStyle/>
          <a:p>
            <a:pPr marL="0" indent="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gradFill>
          <a:gsLst>
            <a:gs pos="0">
              <a:srgbClr val="D4E5F5"/>
            </a:gs>
            <a:gs pos="100000">
              <a:srgbClr val="70A4D5"/>
            </a:gs>
          </a:gsLst>
          <a:lin ang="5400012" scaled="0"/>
        </a:gra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GB"/>
              <a:t>‹#›</a:t>
            </a:fld>
            <a:endParaRPr/>
          </a:p>
        </p:txBody>
      </p:sp>
      <p:sp>
        <p:nvSpPr>
          <p:cNvPr id="3" name="TextBox 2">
            <a:extLst>
              <a:ext uri="{FF2B5EF4-FFF2-40B4-BE49-F238E27FC236}">
                <a16:creationId xmlns:a16="http://schemas.microsoft.com/office/drawing/2014/main" id="{6A3036A1-B0CF-C7B4-441D-E68ACEFE6F7F}"/>
              </a:ext>
            </a:extLst>
          </p:cNvPr>
          <p:cNvSpPr txBox="1"/>
          <p:nvPr userDrawn="1">
            <p:extLst>
              <p:ext uri="{1162E1C5-73C7-4A58-AE30-91384D911F3F}">
                <p184:classification xmlns:p184="http://schemas.microsoft.com/office/powerpoint/2018/4/main" val="hdr"/>
              </p:ext>
            </p:extLst>
          </p:nvPr>
        </p:nvSpPr>
        <p:spPr>
          <a:xfrm>
            <a:off x="63500" y="63500"/>
            <a:ext cx="1501775" cy="167640"/>
          </a:xfrm>
          <a:prstGeom prst="rect">
            <a:avLst/>
          </a:prstGeom>
        </p:spPr>
        <p:txBody>
          <a:bodyPr horzOverflow="overflow" lIns="0" tIns="0" rIns="0" bIns="0">
            <a:spAutoFit/>
          </a:bodyPr>
          <a:lstStyle/>
          <a:p>
            <a:pPr algn="l"/>
            <a:r>
              <a:rPr lang="en-GB" sz="1100">
                <a:solidFill>
                  <a:srgbClr val="0000FF">
                    <a:alpha val="50000"/>
                  </a:srgbClr>
                </a:solidFill>
                <a:latin typeface="Aptos" panose="020B0004020202020204" pitchFamily="34" charset="0"/>
              </a:rPr>
              <a:t>Classification: OFFICIAL</a:t>
            </a: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18" Type="http://schemas.openxmlformats.org/officeDocument/2006/relationships/image" Target="../media/image22.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png"/><Relationship Id="rId17" Type="http://schemas.openxmlformats.org/officeDocument/2006/relationships/image" Target="../media/image21.png"/><Relationship Id="rId2" Type="http://schemas.openxmlformats.org/officeDocument/2006/relationships/notesSlide" Target="../notesSlides/notesSlide3.xml"/><Relationship Id="rId16" Type="http://schemas.openxmlformats.org/officeDocument/2006/relationships/image" Target="../media/image20.png"/><Relationship Id="rId20" Type="http://schemas.openxmlformats.org/officeDocument/2006/relationships/image" Target="../media/image24.png"/><Relationship Id="rId1" Type="http://schemas.openxmlformats.org/officeDocument/2006/relationships/slideLayout" Target="../slideLayouts/slideLayout3.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5" Type="http://schemas.openxmlformats.org/officeDocument/2006/relationships/image" Target="../media/image19.png"/><Relationship Id="rId10" Type="http://schemas.openxmlformats.org/officeDocument/2006/relationships/image" Target="../media/image14.png"/><Relationship Id="rId19" Type="http://schemas.openxmlformats.org/officeDocument/2006/relationships/image" Target="../media/image23.pn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311700" y="1071146"/>
            <a:ext cx="8520600" cy="2052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GB" dirty="0">
                <a:latin typeface="Comic Sans MS"/>
                <a:ea typeface="Comic Sans MS"/>
                <a:cs typeface="Comic Sans MS"/>
                <a:sym typeface="Comic Sans MS"/>
              </a:rPr>
              <a:t>Small Isles Primary and ELC</a:t>
            </a:r>
            <a:endParaRPr dirty="0">
              <a:latin typeface="Comic Sans MS"/>
              <a:ea typeface="Comic Sans MS"/>
              <a:cs typeface="Comic Sans MS"/>
              <a:sym typeface="Comic Sans MS"/>
            </a:endParaRPr>
          </a:p>
        </p:txBody>
      </p:sp>
      <p:sp>
        <p:nvSpPr>
          <p:cNvPr id="55" name="Google Shape;55;p13"/>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lnSpcReduction="10000"/>
          </a:bodyPr>
          <a:lstStyle/>
          <a:p>
            <a:pPr marL="0" lvl="0" indent="0" algn="ctr" rtl="0">
              <a:spcBef>
                <a:spcPts val="0"/>
              </a:spcBef>
              <a:spcAft>
                <a:spcPts val="0"/>
              </a:spcAft>
              <a:buNone/>
            </a:pPr>
            <a:r>
              <a:rPr lang="en-GB" sz="4200">
                <a:latin typeface="Caveat"/>
                <a:ea typeface="Caveat"/>
                <a:cs typeface="Caveat"/>
                <a:sym typeface="Caveat"/>
              </a:rPr>
              <a:t>Curriculum Rationale</a:t>
            </a:r>
            <a:r>
              <a:rPr lang="en-GB">
                <a:latin typeface="Caveat"/>
                <a:ea typeface="Caveat"/>
                <a:cs typeface="Caveat"/>
                <a:sym typeface="Caveat"/>
              </a:rPr>
              <a:t> </a:t>
            </a:r>
            <a:endParaRPr>
              <a:latin typeface="Caveat"/>
              <a:ea typeface="Caveat"/>
              <a:cs typeface="Caveat"/>
              <a:sym typeface="Caveat"/>
            </a:endParaRPr>
          </a:p>
        </p:txBody>
      </p:sp>
      <p:pic>
        <p:nvPicPr>
          <p:cNvPr id="56" name="Google Shape;56;p13"/>
          <p:cNvPicPr preferRelativeResize="0"/>
          <p:nvPr/>
        </p:nvPicPr>
        <p:blipFill>
          <a:blip r:embed="rId3">
            <a:alphaModFix/>
          </a:blip>
          <a:stretch>
            <a:fillRect/>
          </a:stretch>
        </p:blipFill>
        <p:spPr>
          <a:xfrm>
            <a:off x="-1" y="-16313"/>
            <a:ext cx="1567543" cy="1552575"/>
          </a:xfrm>
          <a:prstGeom prst="rect">
            <a:avLst/>
          </a:prstGeom>
          <a:noFill/>
          <a:ln>
            <a:noFill/>
          </a:ln>
        </p:spPr>
      </p:pic>
      <p:pic>
        <p:nvPicPr>
          <p:cNvPr id="57" name="Google Shape;57;p13"/>
          <p:cNvPicPr preferRelativeResize="0"/>
          <p:nvPr/>
        </p:nvPicPr>
        <p:blipFill>
          <a:blip r:embed="rId4">
            <a:alphaModFix/>
          </a:blip>
          <a:stretch>
            <a:fillRect/>
          </a:stretch>
        </p:blipFill>
        <p:spPr>
          <a:xfrm>
            <a:off x="7339694" y="2309375"/>
            <a:ext cx="1492606" cy="2622051"/>
          </a:xfrm>
          <a:prstGeom prst="rect">
            <a:avLst/>
          </a:prstGeom>
          <a:noFill/>
          <a:ln>
            <a:noFill/>
          </a:ln>
        </p:spPr>
      </p:pic>
      <p:pic>
        <p:nvPicPr>
          <p:cNvPr id="3" name="Picture 2">
            <a:extLst>
              <a:ext uri="{FF2B5EF4-FFF2-40B4-BE49-F238E27FC236}">
                <a16:creationId xmlns:a16="http://schemas.microsoft.com/office/drawing/2014/main" id="{A2B02993-3916-4A7E-4E5D-2562F3E7027B}"/>
              </a:ext>
            </a:extLst>
          </p:cNvPr>
          <p:cNvPicPr>
            <a:picLocks noChangeAspect="1"/>
          </p:cNvPicPr>
          <p:nvPr/>
        </p:nvPicPr>
        <p:blipFill>
          <a:blip r:embed="rId5"/>
          <a:stretch>
            <a:fillRect/>
          </a:stretch>
        </p:blipFill>
        <p:spPr>
          <a:xfrm>
            <a:off x="46864" y="3422991"/>
            <a:ext cx="2929973" cy="1675405"/>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3783E3-A09E-F81E-2BB0-47A46ABD318E}"/>
              </a:ext>
            </a:extLst>
          </p:cNvPr>
          <p:cNvSpPr>
            <a:spLocks noGrp="1"/>
          </p:cNvSpPr>
          <p:nvPr>
            <p:ph type="title"/>
          </p:nvPr>
        </p:nvSpPr>
        <p:spPr/>
        <p:txBody>
          <a:bodyPr/>
          <a:lstStyle/>
          <a:p>
            <a:endParaRPr lang="en-GB"/>
          </a:p>
        </p:txBody>
      </p:sp>
      <p:pic>
        <p:nvPicPr>
          <p:cNvPr id="4" name="Picture 3">
            <a:extLst>
              <a:ext uri="{FF2B5EF4-FFF2-40B4-BE49-F238E27FC236}">
                <a16:creationId xmlns:a16="http://schemas.microsoft.com/office/drawing/2014/main" id="{366A26CF-716A-2447-A46F-43EC68E00E6D}"/>
              </a:ext>
            </a:extLst>
          </p:cNvPr>
          <p:cNvPicPr>
            <a:picLocks noChangeAspect="1"/>
          </p:cNvPicPr>
          <p:nvPr/>
        </p:nvPicPr>
        <p:blipFill>
          <a:blip r:embed="rId2"/>
          <a:stretch>
            <a:fillRect/>
          </a:stretch>
        </p:blipFill>
        <p:spPr>
          <a:xfrm>
            <a:off x="72303" y="0"/>
            <a:ext cx="8999394" cy="5143500"/>
          </a:xfrm>
          <a:prstGeom prst="rect">
            <a:avLst/>
          </a:prstGeom>
        </p:spPr>
      </p:pic>
    </p:spTree>
    <p:extLst>
      <p:ext uri="{BB962C8B-B14F-4D97-AF65-F5344CB8AC3E}">
        <p14:creationId xmlns:p14="http://schemas.microsoft.com/office/powerpoint/2010/main" val="20909706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pic>
        <p:nvPicPr>
          <p:cNvPr id="62" name="Google Shape;62;p14"/>
          <p:cNvPicPr preferRelativeResize="0"/>
          <p:nvPr/>
        </p:nvPicPr>
        <p:blipFill>
          <a:blip r:embed="rId3">
            <a:alphaModFix/>
          </a:blip>
          <a:stretch>
            <a:fillRect/>
          </a:stretch>
        </p:blipFill>
        <p:spPr>
          <a:xfrm>
            <a:off x="6077288" y="120136"/>
            <a:ext cx="2105552" cy="2664628"/>
          </a:xfrm>
          <a:prstGeom prst="rect">
            <a:avLst/>
          </a:prstGeom>
          <a:noFill/>
          <a:ln>
            <a:noFill/>
          </a:ln>
        </p:spPr>
      </p:pic>
      <p:sp>
        <p:nvSpPr>
          <p:cNvPr id="63" name="Google Shape;63;p14"/>
          <p:cNvSpPr txBox="1">
            <a:spLocks noGrp="1"/>
          </p:cNvSpPr>
          <p:nvPr>
            <p:ph type="title"/>
          </p:nvPr>
        </p:nvSpPr>
        <p:spPr>
          <a:xfrm>
            <a:off x="653234" y="0"/>
            <a:ext cx="3624300" cy="15909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GB" u="sng" dirty="0">
                <a:latin typeface="Caveat"/>
                <a:ea typeface="Caveat"/>
                <a:cs typeface="Caveat"/>
                <a:sym typeface="Caveat"/>
              </a:rPr>
              <a:t>Our Vision, Values &amp; Aims  </a:t>
            </a:r>
            <a:endParaRPr u="sng" dirty="0">
              <a:latin typeface="Caveat"/>
              <a:ea typeface="Caveat"/>
              <a:cs typeface="Caveat"/>
              <a:sym typeface="Caveat"/>
            </a:endParaRPr>
          </a:p>
        </p:txBody>
      </p:sp>
      <p:sp>
        <p:nvSpPr>
          <p:cNvPr id="64" name="Google Shape;64;p14"/>
          <p:cNvSpPr txBox="1"/>
          <p:nvPr/>
        </p:nvSpPr>
        <p:spPr>
          <a:xfrm>
            <a:off x="159325" y="504936"/>
            <a:ext cx="5056909" cy="1660739"/>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600" dirty="0">
                <a:solidFill>
                  <a:schemeClr val="tx1"/>
                </a:solidFill>
                <a:latin typeface="Caveat"/>
                <a:ea typeface="Caveat"/>
                <a:cs typeface="Caveat"/>
                <a:sym typeface="Caveat"/>
              </a:rPr>
              <a:t>Our Vision, Values and Aims were developed in 2024 following a consultation  with all stakeholders. </a:t>
            </a:r>
            <a:endParaRPr sz="1600" dirty="0">
              <a:solidFill>
                <a:schemeClr val="tx1"/>
              </a:solidFill>
              <a:latin typeface="Caveat"/>
              <a:ea typeface="Caveat"/>
              <a:cs typeface="Caveat"/>
              <a:sym typeface="Caveat"/>
            </a:endParaRPr>
          </a:p>
          <a:p>
            <a:pPr marL="0" lvl="0" indent="0" algn="l" rtl="0">
              <a:spcBef>
                <a:spcPts val="0"/>
              </a:spcBef>
              <a:spcAft>
                <a:spcPts val="0"/>
              </a:spcAft>
              <a:buNone/>
            </a:pPr>
            <a:r>
              <a:rPr lang="en-GB" sz="1600" dirty="0">
                <a:solidFill>
                  <a:schemeClr val="tx1"/>
                </a:solidFill>
                <a:latin typeface="Caveat"/>
                <a:ea typeface="Caveat"/>
                <a:cs typeface="Caveat"/>
                <a:sym typeface="Caveat"/>
              </a:rPr>
              <a:t>This work establishes a clear, shared foundation that guides all decisions, actions and relationships within the school community.</a:t>
            </a:r>
            <a:endParaRPr sz="1600" dirty="0">
              <a:solidFill>
                <a:schemeClr val="tx1"/>
              </a:solidFill>
              <a:latin typeface="Caveat"/>
              <a:ea typeface="Caveat"/>
              <a:cs typeface="Caveat"/>
              <a:sym typeface="Caveat"/>
            </a:endParaRPr>
          </a:p>
          <a:p>
            <a:pPr marL="0" lvl="0" indent="0" algn="l" rtl="0">
              <a:spcBef>
                <a:spcPts val="0"/>
              </a:spcBef>
              <a:spcAft>
                <a:spcPts val="0"/>
              </a:spcAft>
              <a:buNone/>
            </a:pPr>
            <a:r>
              <a:rPr lang="en-GB" sz="1600" dirty="0">
                <a:solidFill>
                  <a:schemeClr val="tx1"/>
                </a:solidFill>
                <a:latin typeface="Caveat"/>
                <a:ea typeface="Caveat"/>
                <a:cs typeface="Caveat"/>
                <a:sym typeface="Caveat"/>
              </a:rPr>
              <a:t>We feel this defines who we are as a school, what we stand for and what we are striving  to achieve. </a:t>
            </a:r>
            <a:endParaRPr sz="1600" dirty="0">
              <a:solidFill>
                <a:schemeClr val="tx1"/>
              </a:solidFill>
              <a:latin typeface="Caveat"/>
              <a:ea typeface="Caveat"/>
              <a:cs typeface="Caveat"/>
              <a:sym typeface="Caveat"/>
            </a:endParaRPr>
          </a:p>
          <a:p>
            <a:pPr marL="0" lvl="0" indent="0" algn="l" rtl="0">
              <a:spcBef>
                <a:spcPts val="0"/>
              </a:spcBef>
              <a:spcAft>
                <a:spcPts val="0"/>
              </a:spcAft>
              <a:buNone/>
            </a:pPr>
            <a:endParaRPr sz="1800" dirty="0">
              <a:solidFill>
                <a:schemeClr val="dk2"/>
              </a:solidFill>
              <a:latin typeface="Caveat"/>
              <a:ea typeface="Caveat"/>
              <a:cs typeface="Caveat"/>
              <a:sym typeface="Caveat"/>
            </a:endParaRPr>
          </a:p>
        </p:txBody>
      </p:sp>
      <p:sp>
        <p:nvSpPr>
          <p:cNvPr id="3" name="TextBox 2">
            <a:extLst>
              <a:ext uri="{FF2B5EF4-FFF2-40B4-BE49-F238E27FC236}">
                <a16:creationId xmlns:a16="http://schemas.microsoft.com/office/drawing/2014/main" id="{593D4440-E519-FBCF-2A4C-D6261A088E2E}"/>
              </a:ext>
            </a:extLst>
          </p:cNvPr>
          <p:cNvSpPr txBox="1"/>
          <p:nvPr/>
        </p:nvSpPr>
        <p:spPr>
          <a:xfrm>
            <a:off x="1238251" y="2048530"/>
            <a:ext cx="4582390" cy="523220"/>
          </a:xfrm>
          <a:prstGeom prst="rect">
            <a:avLst/>
          </a:prstGeom>
          <a:noFill/>
        </p:spPr>
        <p:txBody>
          <a:bodyPr wrap="square">
            <a:spAutoFit/>
          </a:bodyPr>
          <a:lstStyle/>
          <a:p>
            <a:r>
              <a:rPr kumimoji="0" lang="en-GB" sz="2800" b="0" i="0" u="sng" strike="noStrike" kern="0" cap="none" spc="0" normalizeH="0" baseline="0" noProof="0" dirty="0">
                <a:ln>
                  <a:noFill/>
                </a:ln>
                <a:solidFill>
                  <a:srgbClr val="000000"/>
                </a:solidFill>
                <a:effectLst/>
                <a:uLnTx/>
                <a:uFillTx/>
                <a:latin typeface="Caveat"/>
                <a:ea typeface="Caveat"/>
                <a:cs typeface="Caveat"/>
                <a:sym typeface="Caveat"/>
              </a:rPr>
              <a:t>Our </a:t>
            </a:r>
            <a:r>
              <a:rPr lang="en-GB" sz="2800" u="sng" dirty="0">
                <a:latin typeface="Caveat"/>
                <a:ea typeface="Caveat"/>
                <a:cs typeface="Caveat"/>
                <a:sym typeface="Caveat"/>
              </a:rPr>
              <a:t>Rationale</a:t>
            </a:r>
            <a:endParaRPr lang="en-GB" u="sng" dirty="0"/>
          </a:p>
        </p:txBody>
      </p:sp>
      <p:sp>
        <p:nvSpPr>
          <p:cNvPr id="4" name="Google Shape;64;p14">
            <a:extLst>
              <a:ext uri="{FF2B5EF4-FFF2-40B4-BE49-F238E27FC236}">
                <a16:creationId xmlns:a16="http://schemas.microsoft.com/office/drawing/2014/main" id="{F1B10F3E-9C42-7E89-F484-4CAE88A3D49B}"/>
              </a:ext>
            </a:extLst>
          </p:cNvPr>
          <p:cNvSpPr txBox="1"/>
          <p:nvPr/>
        </p:nvSpPr>
        <p:spPr>
          <a:xfrm>
            <a:off x="249382" y="2571750"/>
            <a:ext cx="5056909" cy="1660739"/>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600" dirty="0">
                <a:solidFill>
                  <a:schemeClr val="tx1"/>
                </a:solidFill>
                <a:latin typeface="Caveat"/>
                <a:ea typeface="Caveat"/>
                <a:cs typeface="Caveat"/>
                <a:sym typeface="Caveat"/>
              </a:rPr>
              <a:t>At Small Isles, our curriculum rationale is simply the "why" and "how" behind everything we teach. Developed alongside our parents, staff, and pupils, it ensures we are all pulling in the same direction for our children. While we deliver the standard 8 curricular areas required across Scotland, we tailor our approach to fit our community. Our goal is to provide a safe, nurturing environment where your child doesn't just memorise facts, but builds actual skills for life, learning, and work. We want every child to leave Small Isles confident, capable, and proud of what they have achieved.</a:t>
            </a:r>
            <a:endParaRPr sz="1800" dirty="0">
              <a:solidFill>
                <a:schemeClr val="tx1"/>
              </a:solidFill>
              <a:latin typeface="Caveat"/>
              <a:ea typeface="Caveat"/>
              <a:cs typeface="Caveat"/>
              <a:sym typeface="Caveat"/>
            </a:endParaRPr>
          </a:p>
        </p:txBody>
      </p:sp>
      <p:pic>
        <p:nvPicPr>
          <p:cNvPr id="7" name="Picture 6">
            <a:extLst>
              <a:ext uri="{FF2B5EF4-FFF2-40B4-BE49-F238E27FC236}">
                <a16:creationId xmlns:a16="http://schemas.microsoft.com/office/drawing/2014/main" id="{DA66B5E7-CF76-8728-C385-0C27329D1818}"/>
              </a:ext>
            </a:extLst>
          </p:cNvPr>
          <p:cNvPicPr>
            <a:picLocks noChangeAspect="1"/>
          </p:cNvPicPr>
          <p:nvPr/>
        </p:nvPicPr>
        <p:blipFill>
          <a:blip r:embed="rId4"/>
          <a:stretch>
            <a:fillRect/>
          </a:stretch>
        </p:blipFill>
        <p:spPr>
          <a:xfrm>
            <a:off x="5515305" y="2985654"/>
            <a:ext cx="3379313" cy="1915629"/>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69" name="Google Shape;69;p15"/>
          <p:cNvSpPr txBox="1">
            <a:spLocks noGrp="1"/>
          </p:cNvSpPr>
          <p:nvPr>
            <p:ph type="title"/>
          </p:nvPr>
        </p:nvSpPr>
        <p:spPr>
          <a:xfrm>
            <a:off x="265450" y="-658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SzPts val="990"/>
              <a:buNone/>
            </a:pPr>
            <a:r>
              <a:rPr lang="en-GB" sz="2720" b="1">
                <a:latin typeface="Caveat"/>
                <a:ea typeface="Caveat"/>
                <a:cs typeface="Caveat"/>
                <a:sym typeface="Caveat"/>
              </a:rPr>
              <a:t>Our Rationale…at a glance</a:t>
            </a:r>
            <a:r>
              <a:rPr lang="en-GB" sz="2720" b="1" u="sng">
                <a:latin typeface="Caveat"/>
                <a:ea typeface="Caveat"/>
                <a:cs typeface="Caveat"/>
                <a:sym typeface="Caveat"/>
              </a:rPr>
              <a:t> </a:t>
            </a:r>
            <a:endParaRPr sz="2720" b="1" u="sng">
              <a:latin typeface="Caveat"/>
              <a:ea typeface="Caveat"/>
              <a:cs typeface="Caveat"/>
              <a:sym typeface="Caveat"/>
            </a:endParaRPr>
          </a:p>
        </p:txBody>
      </p:sp>
      <p:sp>
        <p:nvSpPr>
          <p:cNvPr id="70" name="Google Shape;70;p15"/>
          <p:cNvSpPr txBox="1">
            <a:spLocks noGrp="1"/>
          </p:cNvSpPr>
          <p:nvPr>
            <p:ph type="body" idx="1"/>
          </p:nvPr>
        </p:nvSpPr>
        <p:spPr>
          <a:xfrm>
            <a:off x="3145650" y="1364550"/>
            <a:ext cx="2607000" cy="723900"/>
          </a:xfrm>
          <a:prstGeom prst="rect">
            <a:avLst/>
          </a:prstGeom>
        </p:spPr>
        <p:txBody>
          <a:bodyPr spcFirstLastPara="1" wrap="square" lIns="91425" tIns="91425" rIns="91425" bIns="91425" anchor="t" anchorCtr="0">
            <a:normAutofit fontScale="25000" lnSpcReduction="20000"/>
          </a:bodyPr>
          <a:lstStyle/>
          <a:p>
            <a:pPr marL="0" lvl="0" indent="0" algn="ctr" rtl="0">
              <a:spcBef>
                <a:spcPts val="0"/>
              </a:spcBef>
              <a:spcAft>
                <a:spcPts val="0"/>
              </a:spcAft>
              <a:buNone/>
            </a:pPr>
            <a:r>
              <a:rPr lang="en-GB" sz="7288" b="1" dirty="0">
                <a:latin typeface="Caveat"/>
                <a:ea typeface="Caveat"/>
                <a:cs typeface="Caveat"/>
                <a:sym typeface="Caveat"/>
              </a:rPr>
              <a:t>Curriculum</a:t>
            </a:r>
            <a:r>
              <a:rPr lang="en-GB" sz="7288" dirty="0">
                <a:latin typeface="Caveat"/>
                <a:ea typeface="Caveat"/>
                <a:cs typeface="Caveat"/>
                <a:sym typeface="Caveat"/>
              </a:rPr>
              <a:t> </a:t>
            </a:r>
            <a:endParaRPr sz="7288" dirty="0">
              <a:latin typeface="Caveat"/>
              <a:ea typeface="Caveat"/>
              <a:cs typeface="Caveat"/>
              <a:sym typeface="Caveat"/>
            </a:endParaRPr>
          </a:p>
          <a:p>
            <a:pPr marL="0" lvl="0" indent="0" algn="ctr" rtl="0">
              <a:spcBef>
                <a:spcPts val="1200"/>
              </a:spcBef>
              <a:spcAft>
                <a:spcPts val="0"/>
              </a:spcAft>
              <a:buNone/>
            </a:pPr>
            <a:r>
              <a:rPr lang="en-GB" sz="2200" dirty="0">
                <a:solidFill>
                  <a:schemeClr val="tx1">
                    <a:lumMod val="75000"/>
                    <a:lumOff val="25000"/>
                  </a:schemeClr>
                </a:solidFill>
                <a:latin typeface="Caveat"/>
                <a:ea typeface="Caveat"/>
                <a:cs typeface="Caveat"/>
                <a:sym typeface="Caveat"/>
              </a:rPr>
              <a:t>‘</a:t>
            </a:r>
            <a:r>
              <a:rPr lang="en-GB" sz="2400" dirty="0">
                <a:solidFill>
                  <a:schemeClr val="tx1"/>
                </a:solidFill>
                <a:latin typeface="Caveat"/>
                <a:ea typeface="Caveat"/>
                <a:cs typeface="Caveat"/>
                <a:sym typeface="Caveat"/>
              </a:rPr>
              <a:t>The totality of all that is planned for children throughout their education’</a:t>
            </a:r>
            <a:endParaRPr sz="2400" dirty="0">
              <a:solidFill>
                <a:schemeClr val="tx1"/>
              </a:solidFill>
              <a:latin typeface="Caveat"/>
              <a:ea typeface="Caveat"/>
              <a:cs typeface="Caveat"/>
              <a:sym typeface="Caveat"/>
            </a:endParaRPr>
          </a:p>
          <a:p>
            <a:pPr marL="0" lvl="0" indent="0" algn="ctr" rtl="0">
              <a:spcBef>
                <a:spcPts val="1200"/>
              </a:spcBef>
              <a:spcAft>
                <a:spcPts val="0"/>
              </a:spcAft>
              <a:buNone/>
            </a:pPr>
            <a:endParaRPr sz="2400" dirty="0">
              <a:solidFill>
                <a:schemeClr val="tx1"/>
              </a:solidFill>
              <a:latin typeface="Caveat"/>
              <a:ea typeface="Caveat"/>
              <a:cs typeface="Caveat"/>
              <a:sym typeface="Caveat"/>
            </a:endParaRPr>
          </a:p>
          <a:p>
            <a:pPr marL="0" lvl="0" indent="0" algn="ctr" rtl="0">
              <a:spcBef>
                <a:spcPts val="1200"/>
              </a:spcBef>
              <a:spcAft>
                <a:spcPts val="1200"/>
              </a:spcAft>
              <a:buNone/>
            </a:pPr>
            <a:endParaRPr sz="942" dirty="0"/>
          </a:p>
        </p:txBody>
      </p:sp>
      <p:pic>
        <p:nvPicPr>
          <p:cNvPr id="71" name="Google Shape;71;p15"/>
          <p:cNvPicPr preferRelativeResize="0"/>
          <p:nvPr/>
        </p:nvPicPr>
        <p:blipFill>
          <a:blip r:embed="rId3">
            <a:alphaModFix/>
          </a:blip>
          <a:stretch>
            <a:fillRect/>
          </a:stretch>
        </p:blipFill>
        <p:spPr>
          <a:xfrm>
            <a:off x="3741547" y="2027250"/>
            <a:ext cx="1474649" cy="960401"/>
          </a:xfrm>
          <a:prstGeom prst="rect">
            <a:avLst/>
          </a:prstGeom>
          <a:noFill/>
          <a:ln>
            <a:noFill/>
          </a:ln>
        </p:spPr>
      </p:pic>
      <p:pic>
        <p:nvPicPr>
          <p:cNvPr id="72" name="Google Shape;72;p15"/>
          <p:cNvPicPr preferRelativeResize="0"/>
          <p:nvPr/>
        </p:nvPicPr>
        <p:blipFill>
          <a:blip r:embed="rId4">
            <a:alphaModFix/>
          </a:blip>
          <a:stretch>
            <a:fillRect/>
          </a:stretch>
        </p:blipFill>
        <p:spPr>
          <a:xfrm>
            <a:off x="5464197" y="1402075"/>
            <a:ext cx="1019850" cy="917500"/>
          </a:xfrm>
          <a:prstGeom prst="rect">
            <a:avLst/>
          </a:prstGeom>
          <a:noFill/>
          <a:ln>
            <a:noFill/>
          </a:ln>
        </p:spPr>
      </p:pic>
      <p:pic>
        <p:nvPicPr>
          <p:cNvPr id="73" name="Google Shape;73;p15"/>
          <p:cNvPicPr preferRelativeResize="0"/>
          <p:nvPr/>
        </p:nvPicPr>
        <p:blipFill rotWithShape="1">
          <a:blip r:embed="rId5">
            <a:alphaModFix/>
          </a:blip>
          <a:srcRect l="8291"/>
          <a:stretch/>
        </p:blipFill>
        <p:spPr>
          <a:xfrm>
            <a:off x="2250228" y="1423020"/>
            <a:ext cx="1191794" cy="1004938"/>
          </a:xfrm>
          <a:prstGeom prst="rect">
            <a:avLst/>
          </a:prstGeom>
          <a:noFill/>
          <a:ln>
            <a:noFill/>
          </a:ln>
        </p:spPr>
      </p:pic>
      <p:sp>
        <p:nvSpPr>
          <p:cNvPr id="74" name="Google Shape;74;p15"/>
          <p:cNvSpPr txBox="1">
            <a:spLocks noGrp="1"/>
          </p:cNvSpPr>
          <p:nvPr>
            <p:ph type="body" idx="1"/>
          </p:nvPr>
        </p:nvSpPr>
        <p:spPr>
          <a:xfrm>
            <a:off x="49525" y="59450"/>
            <a:ext cx="2572500" cy="1037400"/>
          </a:xfrm>
          <a:prstGeom prst="rect">
            <a:avLst/>
          </a:prstGeom>
        </p:spPr>
        <p:txBody>
          <a:bodyPr spcFirstLastPara="1" wrap="square" lIns="91425" tIns="91425" rIns="91425" bIns="91425" anchor="t" anchorCtr="0">
            <a:normAutofit fontScale="92500" lnSpcReduction="20000"/>
          </a:bodyPr>
          <a:lstStyle/>
          <a:p>
            <a:pPr marL="0" lvl="0" indent="0" algn="ctr" rtl="0">
              <a:spcBef>
                <a:spcPts val="0"/>
              </a:spcBef>
              <a:spcAft>
                <a:spcPts val="0"/>
              </a:spcAft>
              <a:buNone/>
            </a:pPr>
            <a:r>
              <a:rPr lang="en-GB" b="1" dirty="0">
                <a:latin typeface="Caveat"/>
                <a:ea typeface="Caveat"/>
                <a:cs typeface="Caveat"/>
                <a:sym typeface="Caveat"/>
              </a:rPr>
              <a:t>Children’s Rights </a:t>
            </a:r>
            <a:endParaRPr b="1" dirty="0">
              <a:latin typeface="Caveat"/>
              <a:ea typeface="Caveat"/>
              <a:cs typeface="Caveat"/>
              <a:sym typeface="Caveat"/>
            </a:endParaRPr>
          </a:p>
          <a:p>
            <a:pPr marL="0" lvl="0" indent="0" algn="ctr" rtl="0">
              <a:spcBef>
                <a:spcPts val="1200"/>
              </a:spcBef>
              <a:spcAft>
                <a:spcPts val="1200"/>
              </a:spcAft>
              <a:buNone/>
            </a:pPr>
            <a:r>
              <a:rPr lang="en-GB" sz="1100" dirty="0">
                <a:solidFill>
                  <a:schemeClr val="tx1"/>
                </a:solidFill>
                <a:latin typeface="Caveat"/>
                <a:ea typeface="Caveat"/>
                <a:cs typeface="Caveat"/>
                <a:sym typeface="Caveat"/>
              </a:rPr>
              <a:t>We are a UNICEF Gold Rights Respecting school. Children’s rights are learned, understood and lived.</a:t>
            </a:r>
            <a:endParaRPr sz="1100" dirty="0">
              <a:solidFill>
                <a:schemeClr val="tx1"/>
              </a:solidFill>
            </a:endParaRPr>
          </a:p>
        </p:txBody>
      </p:sp>
      <p:pic>
        <p:nvPicPr>
          <p:cNvPr id="75" name="Google Shape;75;p15"/>
          <p:cNvPicPr preferRelativeResize="0"/>
          <p:nvPr/>
        </p:nvPicPr>
        <p:blipFill>
          <a:blip r:embed="rId6">
            <a:alphaModFix/>
          </a:blip>
          <a:stretch>
            <a:fillRect/>
          </a:stretch>
        </p:blipFill>
        <p:spPr>
          <a:xfrm>
            <a:off x="322718" y="984650"/>
            <a:ext cx="736932" cy="834850"/>
          </a:xfrm>
          <a:prstGeom prst="rect">
            <a:avLst/>
          </a:prstGeom>
          <a:noFill/>
          <a:ln>
            <a:noFill/>
          </a:ln>
        </p:spPr>
      </p:pic>
      <p:sp>
        <p:nvSpPr>
          <p:cNvPr id="76" name="Google Shape;76;p15"/>
          <p:cNvSpPr txBox="1"/>
          <p:nvPr/>
        </p:nvSpPr>
        <p:spPr>
          <a:xfrm>
            <a:off x="968025" y="899017"/>
            <a:ext cx="1291304" cy="997639"/>
          </a:xfrm>
          <a:prstGeom prst="rect">
            <a:avLst/>
          </a:prstGeom>
          <a:noFill/>
          <a:ln>
            <a:noFill/>
          </a:ln>
        </p:spPr>
        <p:txBody>
          <a:bodyPr spcFirstLastPara="1" wrap="square" lIns="91425" tIns="91425" rIns="91425" bIns="91425" anchor="t" anchorCtr="0">
            <a:normAutofit fontScale="92500"/>
          </a:bodyPr>
          <a:lstStyle/>
          <a:p>
            <a:pPr marL="457200" lvl="0" indent="-266700" algn="l" rtl="0">
              <a:spcBef>
                <a:spcPts val="0"/>
              </a:spcBef>
              <a:spcAft>
                <a:spcPts val="0"/>
              </a:spcAft>
              <a:buClr>
                <a:schemeClr val="dk2"/>
              </a:buClr>
              <a:buSzPts val="600"/>
              <a:buFont typeface="Caveat"/>
              <a:buChar char="●"/>
            </a:pPr>
            <a:r>
              <a:rPr lang="en-GB" sz="800" dirty="0">
                <a:solidFill>
                  <a:schemeClr val="tx1"/>
                </a:solidFill>
                <a:latin typeface="Caveat"/>
                <a:ea typeface="Caveat"/>
                <a:cs typeface="Caveat"/>
                <a:sym typeface="Caveat"/>
              </a:rPr>
              <a:t>UNCRC</a:t>
            </a:r>
            <a:endParaRPr sz="800" dirty="0">
              <a:solidFill>
                <a:schemeClr val="tx1"/>
              </a:solidFill>
              <a:latin typeface="Caveat"/>
              <a:ea typeface="Caveat"/>
              <a:cs typeface="Caveat"/>
              <a:sym typeface="Caveat"/>
            </a:endParaRPr>
          </a:p>
          <a:p>
            <a:pPr marL="457200" lvl="0" indent="-266700" algn="l" rtl="0">
              <a:spcBef>
                <a:spcPts val="0"/>
              </a:spcBef>
              <a:spcAft>
                <a:spcPts val="0"/>
              </a:spcAft>
              <a:buClr>
                <a:schemeClr val="dk2"/>
              </a:buClr>
              <a:buSzPts val="600"/>
              <a:buFont typeface="Caveat"/>
              <a:buChar char="●"/>
            </a:pPr>
            <a:r>
              <a:rPr lang="en-GB" sz="800" dirty="0">
                <a:solidFill>
                  <a:schemeClr val="tx1"/>
                </a:solidFill>
                <a:latin typeface="Caveat"/>
                <a:ea typeface="Caveat"/>
                <a:cs typeface="Caveat"/>
                <a:sym typeface="Caveat"/>
              </a:rPr>
              <a:t>Class Charters</a:t>
            </a:r>
            <a:endParaRPr sz="800" dirty="0">
              <a:solidFill>
                <a:schemeClr val="tx1"/>
              </a:solidFill>
              <a:latin typeface="Caveat"/>
              <a:ea typeface="Caveat"/>
              <a:cs typeface="Caveat"/>
              <a:sym typeface="Caveat"/>
            </a:endParaRPr>
          </a:p>
          <a:p>
            <a:pPr marL="457200" lvl="0" indent="-266700" algn="l" rtl="0">
              <a:spcBef>
                <a:spcPts val="0"/>
              </a:spcBef>
              <a:spcAft>
                <a:spcPts val="0"/>
              </a:spcAft>
              <a:buClr>
                <a:schemeClr val="dk2"/>
              </a:buClr>
              <a:buSzPts val="600"/>
              <a:buFont typeface="Caveat"/>
              <a:buChar char="●"/>
            </a:pPr>
            <a:r>
              <a:rPr lang="en-GB" sz="800" dirty="0">
                <a:solidFill>
                  <a:schemeClr val="tx1"/>
                </a:solidFill>
                <a:latin typeface="Caveat"/>
                <a:ea typeface="Caveat"/>
                <a:cs typeface="Caveat"/>
                <a:sym typeface="Caveat"/>
              </a:rPr>
              <a:t>GIRFEC</a:t>
            </a:r>
            <a:endParaRPr sz="800" dirty="0">
              <a:solidFill>
                <a:schemeClr val="tx1"/>
              </a:solidFill>
              <a:latin typeface="Caveat"/>
              <a:ea typeface="Caveat"/>
              <a:cs typeface="Caveat"/>
              <a:sym typeface="Caveat"/>
            </a:endParaRPr>
          </a:p>
          <a:p>
            <a:pPr marL="457200" lvl="0" indent="-266700" algn="l" rtl="0">
              <a:spcBef>
                <a:spcPts val="0"/>
              </a:spcBef>
              <a:spcAft>
                <a:spcPts val="0"/>
              </a:spcAft>
              <a:buClr>
                <a:schemeClr val="dk2"/>
              </a:buClr>
              <a:buSzPts val="600"/>
              <a:buFont typeface="Caveat"/>
              <a:buChar char="●"/>
            </a:pPr>
            <a:r>
              <a:rPr lang="en-GB" sz="800" dirty="0">
                <a:solidFill>
                  <a:schemeClr val="tx1"/>
                </a:solidFill>
                <a:latin typeface="Caveat"/>
                <a:ea typeface="Caveat"/>
                <a:cs typeface="Caveat"/>
                <a:sym typeface="Caveat"/>
              </a:rPr>
              <a:t>Nurture</a:t>
            </a:r>
            <a:endParaRPr sz="800" dirty="0">
              <a:solidFill>
                <a:schemeClr val="tx1"/>
              </a:solidFill>
              <a:latin typeface="Caveat"/>
              <a:ea typeface="Caveat"/>
              <a:cs typeface="Caveat"/>
              <a:sym typeface="Caveat"/>
            </a:endParaRPr>
          </a:p>
          <a:p>
            <a:pPr marL="457200" lvl="0" indent="-266700" algn="l" rtl="0">
              <a:spcBef>
                <a:spcPts val="0"/>
              </a:spcBef>
              <a:spcAft>
                <a:spcPts val="0"/>
              </a:spcAft>
              <a:buClr>
                <a:schemeClr val="dk2"/>
              </a:buClr>
              <a:buSzPts val="600"/>
              <a:buFont typeface="Caveat"/>
              <a:buChar char="●"/>
            </a:pPr>
            <a:r>
              <a:rPr lang="en-GB" sz="800" dirty="0">
                <a:solidFill>
                  <a:schemeClr val="tx1"/>
                </a:solidFill>
                <a:latin typeface="Caveat"/>
                <a:ea typeface="Caveat"/>
                <a:cs typeface="Caveat"/>
                <a:sym typeface="Caveat"/>
              </a:rPr>
              <a:t>Health &amp; Wellbeing</a:t>
            </a:r>
            <a:endParaRPr sz="800" dirty="0">
              <a:solidFill>
                <a:schemeClr val="tx1"/>
              </a:solidFill>
              <a:latin typeface="Caveat"/>
              <a:ea typeface="Caveat"/>
              <a:cs typeface="Caveat"/>
              <a:sym typeface="Caveat"/>
            </a:endParaRPr>
          </a:p>
          <a:p>
            <a:pPr marL="457200" lvl="0" indent="-266700" algn="l" rtl="0">
              <a:spcBef>
                <a:spcPts val="0"/>
              </a:spcBef>
              <a:spcAft>
                <a:spcPts val="0"/>
              </a:spcAft>
              <a:buClr>
                <a:schemeClr val="dk2"/>
              </a:buClr>
              <a:buSzPts val="600"/>
              <a:buFont typeface="Caveat"/>
              <a:buChar char="●"/>
            </a:pPr>
            <a:r>
              <a:rPr lang="en-GB" sz="800" dirty="0">
                <a:solidFill>
                  <a:schemeClr val="tx1"/>
                </a:solidFill>
                <a:latin typeface="Caveat"/>
                <a:ea typeface="Caveat"/>
                <a:cs typeface="Caveat"/>
                <a:sym typeface="Caveat"/>
              </a:rPr>
              <a:t>Pupil Voice</a:t>
            </a:r>
            <a:endParaRPr sz="800" dirty="0">
              <a:solidFill>
                <a:schemeClr val="tx1"/>
              </a:solidFill>
              <a:latin typeface="Caveat"/>
              <a:ea typeface="Caveat"/>
              <a:cs typeface="Caveat"/>
              <a:sym typeface="Caveat"/>
            </a:endParaRPr>
          </a:p>
          <a:p>
            <a:pPr marL="457200" lvl="0" indent="-266700" algn="l" rtl="0">
              <a:spcBef>
                <a:spcPts val="0"/>
              </a:spcBef>
              <a:spcAft>
                <a:spcPts val="0"/>
              </a:spcAft>
              <a:buClr>
                <a:schemeClr val="dk2"/>
              </a:buClr>
              <a:buSzPts val="600"/>
              <a:buFont typeface="Caveat"/>
              <a:buChar char="●"/>
            </a:pPr>
            <a:r>
              <a:rPr lang="en-GB" sz="800" dirty="0">
                <a:solidFill>
                  <a:schemeClr val="tx1"/>
                </a:solidFill>
                <a:latin typeface="Caveat"/>
                <a:ea typeface="Caveat"/>
                <a:cs typeface="Caveat"/>
                <a:sym typeface="Caveat"/>
              </a:rPr>
              <a:t>Committees </a:t>
            </a:r>
            <a:endParaRPr sz="800" dirty="0">
              <a:solidFill>
                <a:schemeClr val="tx1"/>
              </a:solidFill>
              <a:latin typeface="Caveat"/>
              <a:ea typeface="Caveat"/>
              <a:cs typeface="Caveat"/>
              <a:sym typeface="Caveat"/>
            </a:endParaRPr>
          </a:p>
        </p:txBody>
      </p:sp>
      <p:sp>
        <p:nvSpPr>
          <p:cNvPr id="77" name="Google Shape;77;p15"/>
          <p:cNvSpPr txBox="1">
            <a:spLocks noGrp="1"/>
          </p:cNvSpPr>
          <p:nvPr>
            <p:ph type="body" idx="1"/>
          </p:nvPr>
        </p:nvSpPr>
        <p:spPr>
          <a:xfrm>
            <a:off x="2949050" y="2961100"/>
            <a:ext cx="2572500" cy="19449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GB" b="1" dirty="0">
                <a:latin typeface="Caveat"/>
                <a:ea typeface="Caveat"/>
                <a:cs typeface="Caveat"/>
                <a:sym typeface="Caveat"/>
              </a:rPr>
              <a:t>Community &amp; Partnerships </a:t>
            </a:r>
            <a:endParaRPr b="1" dirty="0">
              <a:latin typeface="Caveat"/>
              <a:ea typeface="Caveat"/>
              <a:cs typeface="Caveat"/>
              <a:sym typeface="Caveat"/>
            </a:endParaRPr>
          </a:p>
          <a:p>
            <a:pPr marL="0" lvl="0" indent="0" algn="ctr" rtl="0">
              <a:spcBef>
                <a:spcPts val="1200"/>
              </a:spcBef>
              <a:spcAft>
                <a:spcPts val="0"/>
              </a:spcAft>
              <a:buNone/>
            </a:pPr>
            <a:r>
              <a:rPr lang="en-GB" sz="942" dirty="0">
                <a:solidFill>
                  <a:schemeClr val="tx1"/>
                </a:solidFill>
                <a:latin typeface="Caveat"/>
                <a:ea typeface="Caveat"/>
                <a:cs typeface="Caveat"/>
                <a:sym typeface="Caveat"/>
              </a:rPr>
              <a:t>Our curriculum does not stop at the school gate; the entire island is our classroom</a:t>
            </a:r>
            <a:r>
              <a:rPr lang="en-GB" sz="942" dirty="0">
                <a:solidFill>
                  <a:schemeClr val="tx1"/>
                </a:solidFill>
              </a:rPr>
              <a:t> </a:t>
            </a:r>
            <a:endParaRPr sz="942" dirty="0">
              <a:solidFill>
                <a:schemeClr val="tx1"/>
              </a:solidFill>
            </a:endParaRPr>
          </a:p>
          <a:p>
            <a:pPr marL="0" lvl="0" indent="0" algn="l" rtl="0">
              <a:spcBef>
                <a:spcPts val="1200"/>
              </a:spcBef>
              <a:spcAft>
                <a:spcPts val="1200"/>
              </a:spcAft>
              <a:buNone/>
            </a:pPr>
            <a:r>
              <a:rPr lang="en-GB" sz="942" dirty="0">
                <a:solidFill>
                  <a:schemeClr val="tx1"/>
                </a:solidFill>
                <a:latin typeface="Caveat"/>
                <a:ea typeface="Caveat"/>
                <a:cs typeface="Caveat"/>
                <a:sym typeface="Caveat"/>
              </a:rPr>
              <a:t>School beach, estates, care centre, local musicians and artists, YMI, Gaelic, Hope Spot, Jura Music Festival…</a:t>
            </a:r>
            <a:endParaRPr sz="942" dirty="0">
              <a:solidFill>
                <a:schemeClr val="tx1"/>
              </a:solidFill>
              <a:latin typeface="Caveat"/>
              <a:ea typeface="Caveat"/>
              <a:cs typeface="Caveat"/>
              <a:sym typeface="Caveat"/>
            </a:endParaRPr>
          </a:p>
        </p:txBody>
      </p:sp>
      <p:sp>
        <p:nvSpPr>
          <p:cNvPr id="78" name="Google Shape;78;p15"/>
          <p:cNvSpPr txBox="1">
            <a:spLocks noGrp="1"/>
          </p:cNvSpPr>
          <p:nvPr>
            <p:ph type="body" idx="1"/>
          </p:nvPr>
        </p:nvSpPr>
        <p:spPr>
          <a:xfrm>
            <a:off x="49525" y="2820100"/>
            <a:ext cx="2796600" cy="2085900"/>
          </a:xfrm>
          <a:prstGeom prst="rect">
            <a:avLst/>
          </a:prstGeom>
        </p:spPr>
        <p:txBody>
          <a:bodyPr spcFirstLastPara="1" wrap="square" lIns="91425" tIns="91425" rIns="91425" bIns="91425" anchor="t" anchorCtr="0">
            <a:normAutofit fontScale="32500" lnSpcReduction="20000"/>
          </a:bodyPr>
          <a:lstStyle/>
          <a:p>
            <a:pPr marL="0" lvl="0" indent="0" algn="ctr" rtl="0">
              <a:spcBef>
                <a:spcPts val="0"/>
              </a:spcBef>
              <a:spcAft>
                <a:spcPts val="0"/>
              </a:spcAft>
              <a:buNone/>
            </a:pPr>
            <a:r>
              <a:rPr lang="en-GB" sz="5500" b="1" dirty="0">
                <a:latin typeface="Caveat"/>
                <a:ea typeface="Caveat"/>
                <a:cs typeface="Caveat"/>
                <a:sym typeface="Caveat"/>
              </a:rPr>
              <a:t>Skills for lifelong learning </a:t>
            </a:r>
            <a:r>
              <a:rPr lang="en-GB" sz="6360" b="1" dirty="0">
                <a:latin typeface="Caveat"/>
                <a:ea typeface="Caveat"/>
                <a:cs typeface="Caveat"/>
                <a:sym typeface="Caveat"/>
              </a:rPr>
              <a:t> </a:t>
            </a:r>
            <a:endParaRPr sz="6360" b="1" dirty="0">
              <a:latin typeface="Caveat"/>
              <a:ea typeface="Caveat"/>
              <a:cs typeface="Caveat"/>
              <a:sym typeface="Caveat"/>
            </a:endParaRPr>
          </a:p>
          <a:p>
            <a:pPr marL="0" lvl="0" indent="0" algn="ctr" rtl="0">
              <a:spcBef>
                <a:spcPts val="1200"/>
              </a:spcBef>
              <a:spcAft>
                <a:spcPts val="0"/>
              </a:spcAft>
              <a:buNone/>
            </a:pPr>
            <a:r>
              <a:rPr lang="en-GB" sz="2816" dirty="0">
                <a:solidFill>
                  <a:schemeClr val="tx1"/>
                </a:solidFill>
                <a:latin typeface="Caveat"/>
                <a:ea typeface="Caveat"/>
                <a:cs typeface="Caveat"/>
                <a:sym typeface="Caveat"/>
              </a:rPr>
              <a:t>We are preparing our children for a future that is constantly evolving. Whether they choose to stay and sustain our island economy or travel the world, they will leave us equipped with:</a:t>
            </a:r>
            <a:endParaRPr sz="2816" dirty="0">
              <a:solidFill>
                <a:schemeClr val="tx1"/>
              </a:solidFill>
              <a:latin typeface="Caveat"/>
              <a:ea typeface="Caveat"/>
              <a:cs typeface="Caveat"/>
              <a:sym typeface="Caveat"/>
            </a:endParaRPr>
          </a:p>
          <a:p>
            <a:pPr marL="0" lvl="0" indent="0" algn="l" rtl="0">
              <a:spcBef>
                <a:spcPts val="1200"/>
              </a:spcBef>
              <a:spcAft>
                <a:spcPts val="0"/>
              </a:spcAft>
              <a:buNone/>
            </a:pPr>
            <a:r>
              <a:rPr lang="en-GB" sz="1865" dirty="0">
                <a:solidFill>
                  <a:schemeClr val="tx1"/>
                </a:solidFill>
                <a:latin typeface="Caveat"/>
                <a:ea typeface="Caveat"/>
                <a:cs typeface="Caveat"/>
                <a:sym typeface="Caveat"/>
              </a:rPr>
              <a:t>Digital Literacy</a:t>
            </a:r>
            <a:endParaRPr sz="1865" dirty="0">
              <a:solidFill>
                <a:schemeClr val="tx1"/>
              </a:solidFill>
              <a:latin typeface="Caveat"/>
              <a:ea typeface="Caveat"/>
              <a:cs typeface="Caveat"/>
              <a:sym typeface="Caveat"/>
            </a:endParaRPr>
          </a:p>
          <a:p>
            <a:pPr marL="0" lvl="0" indent="0" algn="l" rtl="0">
              <a:spcBef>
                <a:spcPts val="1200"/>
              </a:spcBef>
              <a:spcAft>
                <a:spcPts val="0"/>
              </a:spcAft>
              <a:buNone/>
            </a:pPr>
            <a:r>
              <a:rPr lang="en-GB" sz="1865" dirty="0">
                <a:solidFill>
                  <a:schemeClr val="tx1"/>
                </a:solidFill>
                <a:latin typeface="Caveat"/>
                <a:ea typeface="Caveat"/>
                <a:cs typeface="Caveat"/>
                <a:sym typeface="Caveat"/>
              </a:rPr>
              <a:t>Adaptability, independence, collaboration, and leadership</a:t>
            </a:r>
            <a:endParaRPr sz="1865" dirty="0">
              <a:solidFill>
                <a:schemeClr val="tx1"/>
              </a:solidFill>
              <a:latin typeface="Caveat"/>
              <a:ea typeface="Caveat"/>
              <a:cs typeface="Caveat"/>
              <a:sym typeface="Caveat"/>
            </a:endParaRPr>
          </a:p>
          <a:p>
            <a:pPr marL="0" lvl="0" indent="0" algn="l" rtl="0">
              <a:spcBef>
                <a:spcPts val="1200"/>
              </a:spcBef>
              <a:spcAft>
                <a:spcPts val="0"/>
              </a:spcAft>
              <a:buNone/>
            </a:pPr>
            <a:r>
              <a:rPr lang="en-GB" sz="1865" dirty="0">
                <a:solidFill>
                  <a:schemeClr val="tx1"/>
                </a:solidFill>
                <a:latin typeface="Caveat"/>
                <a:ea typeface="Caveat"/>
                <a:cs typeface="Caveat"/>
                <a:sym typeface="Caveat"/>
              </a:rPr>
              <a:t>Developing the Young Workforce (DYW)</a:t>
            </a:r>
            <a:endParaRPr sz="1865" dirty="0">
              <a:solidFill>
                <a:schemeClr val="tx1"/>
              </a:solidFill>
              <a:latin typeface="Caveat"/>
              <a:ea typeface="Caveat"/>
              <a:cs typeface="Caveat"/>
              <a:sym typeface="Caveat"/>
            </a:endParaRPr>
          </a:p>
          <a:p>
            <a:pPr marL="0" lvl="0" indent="0" algn="ctr" rtl="0">
              <a:spcBef>
                <a:spcPts val="1200"/>
              </a:spcBef>
              <a:spcAft>
                <a:spcPts val="1200"/>
              </a:spcAft>
              <a:buNone/>
            </a:pPr>
            <a:endParaRPr sz="942" dirty="0">
              <a:latin typeface="Caveat"/>
              <a:ea typeface="Caveat"/>
              <a:cs typeface="Caveat"/>
              <a:sym typeface="Caveat"/>
            </a:endParaRPr>
          </a:p>
        </p:txBody>
      </p:sp>
      <p:pic>
        <p:nvPicPr>
          <p:cNvPr id="79" name="Google Shape;79;p15"/>
          <p:cNvPicPr preferRelativeResize="0"/>
          <p:nvPr/>
        </p:nvPicPr>
        <p:blipFill>
          <a:blip r:embed="rId7">
            <a:alphaModFix/>
          </a:blip>
          <a:stretch>
            <a:fillRect/>
          </a:stretch>
        </p:blipFill>
        <p:spPr>
          <a:xfrm>
            <a:off x="1759750" y="3878450"/>
            <a:ext cx="915294" cy="686475"/>
          </a:xfrm>
          <a:prstGeom prst="rect">
            <a:avLst/>
          </a:prstGeom>
          <a:noFill/>
          <a:ln>
            <a:noFill/>
          </a:ln>
        </p:spPr>
      </p:pic>
      <p:pic>
        <p:nvPicPr>
          <p:cNvPr id="80" name="Google Shape;80;p15"/>
          <p:cNvPicPr preferRelativeResize="0"/>
          <p:nvPr/>
        </p:nvPicPr>
        <p:blipFill>
          <a:blip r:embed="rId8">
            <a:alphaModFix/>
          </a:blip>
          <a:stretch>
            <a:fillRect/>
          </a:stretch>
        </p:blipFill>
        <p:spPr>
          <a:xfrm>
            <a:off x="1067100" y="1908049"/>
            <a:ext cx="806749" cy="783125"/>
          </a:xfrm>
          <a:prstGeom prst="rect">
            <a:avLst/>
          </a:prstGeom>
          <a:noFill/>
          <a:ln>
            <a:noFill/>
          </a:ln>
        </p:spPr>
      </p:pic>
      <p:sp>
        <p:nvSpPr>
          <p:cNvPr id="81" name="Google Shape;81;p15"/>
          <p:cNvSpPr txBox="1"/>
          <p:nvPr/>
        </p:nvSpPr>
        <p:spPr>
          <a:xfrm>
            <a:off x="3038900" y="4750800"/>
            <a:ext cx="6685800" cy="231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2000" b="1" dirty="0">
                <a:solidFill>
                  <a:schemeClr val="dk1"/>
                </a:solidFill>
                <a:latin typeface="Caveat"/>
                <a:ea typeface="Caveat"/>
                <a:cs typeface="Caveat"/>
                <a:sym typeface="Caveat"/>
              </a:rPr>
              <a:t>Ambition </a:t>
            </a:r>
            <a:r>
              <a:rPr lang="en-GB" sz="2000" b="1" dirty="0">
                <a:solidFill>
                  <a:srgbClr val="5B9BD5"/>
                </a:solidFill>
                <a:latin typeface="Caveat"/>
                <a:ea typeface="Caveat"/>
                <a:cs typeface="Caveat"/>
                <a:sym typeface="Caveat"/>
              </a:rPr>
              <a:t>                       </a:t>
            </a:r>
            <a:r>
              <a:rPr lang="en-GB" sz="2000" b="1" dirty="0">
                <a:solidFill>
                  <a:schemeClr val="dk1"/>
                </a:solidFill>
                <a:latin typeface="Caveat"/>
                <a:ea typeface="Caveat"/>
                <a:cs typeface="Caveat"/>
                <a:sym typeface="Caveat"/>
              </a:rPr>
              <a:t>Compassion </a:t>
            </a:r>
            <a:r>
              <a:rPr lang="en-GB" sz="2000" b="1" dirty="0">
                <a:solidFill>
                  <a:srgbClr val="5B9BD5"/>
                </a:solidFill>
                <a:latin typeface="Caveat"/>
                <a:ea typeface="Caveat"/>
                <a:cs typeface="Caveat"/>
                <a:sym typeface="Caveat"/>
              </a:rPr>
              <a:t>                       </a:t>
            </a:r>
            <a:r>
              <a:rPr lang="en-GB" sz="2000" b="1" dirty="0">
                <a:solidFill>
                  <a:schemeClr val="dk1"/>
                </a:solidFill>
                <a:latin typeface="Caveat"/>
                <a:ea typeface="Caveat"/>
                <a:cs typeface="Caveat"/>
                <a:sym typeface="Caveat"/>
              </a:rPr>
              <a:t>Respect</a:t>
            </a:r>
            <a:endParaRPr sz="1800" dirty="0">
              <a:solidFill>
                <a:schemeClr val="dk1"/>
              </a:solidFill>
              <a:latin typeface="Caveat"/>
              <a:ea typeface="Caveat"/>
              <a:cs typeface="Caveat"/>
              <a:sym typeface="Caveat"/>
            </a:endParaRPr>
          </a:p>
        </p:txBody>
      </p:sp>
      <p:pic>
        <p:nvPicPr>
          <p:cNvPr id="82" name="Google Shape;82;p15"/>
          <p:cNvPicPr preferRelativeResize="0"/>
          <p:nvPr/>
        </p:nvPicPr>
        <p:blipFill>
          <a:blip r:embed="rId9">
            <a:alphaModFix/>
          </a:blip>
          <a:stretch>
            <a:fillRect/>
          </a:stretch>
        </p:blipFill>
        <p:spPr>
          <a:xfrm>
            <a:off x="4186125" y="4622612"/>
            <a:ext cx="526025" cy="487425"/>
          </a:xfrm>
          <a:prstGeom prst="rect">
            <a:avLst/>
          </a:prstGeom>
          <a:noFill/>
          <a:ln>
            <a:noFill/>
          </a:ln>
        </p:spPr>
      </p:pic>
      <p:pic>
        <p:nvPicPr>
          <p:cNvPr id="83" name="Google Shape;83;p15"/>
          <p:cNvPicPr preferRelativeResize="0"/>
          <p:nvPr/>
        </p:nvPicPr>
        <p:blipFill>
          <a:blip r:embed="rId10">
            <a:alphaModFix/>
          </a:blip>
          <a:stretch>
            <a:fillRect/>
          </a:stretch>
        </p:blipFill>
        <p:spPr>
          <a:xfrm>
            <a:off x="6505063" y="4749853"/>
            <a:ext cx="526025" cy="472533"/>
          </a:xfrm>
          <a:prstGeom prst="rect">
            <a:avLst/>
          </a:prstGeom>
          <a:noFill/>
          <a:ln>
            <a:noFill/>
          </a:ln>
        </p:spPr>
      </p:pic>
      <p:pic>
        <p:nvPicPr>
          <p:cNvPr id="84" name="Google Shape;84;p15"/>
          <p:cNvPicPr preferRelativeResize="0"/>
          <p:nvPr/>
        </p:nvPicPr>
        <p:blipFill>
          <a:blip r:embed="rId11">
            <a:alphaModFix/>
          </a:blip>
          <a:stretch>
            <a:fillRect/>
          </a:stretch>
        </p:blipFill>
        <p:spPr>
          <a:xfrm>
            <a:off x="8578850" y="4729143"/>
            <a:ext cx="526025" cy="513933"/>
          </a:xfrm>
          <a:prstGeom prst="rect">
            <a:avLst/>
          </a:prstGeom>
          <a:noFill/>
          <a:ln>
            <a:noFill/>
          </a:ln>
        </p:spPr>
      </p:pic>
      <p:sp>
        <p:nvSpPr>
          <p:cNvPr id="85" name="Google Shape;85;p15"/>
          <p:cNvSpPr txBox="1">
            <a:spLocks noGrp="1"/>
          </p:cNvSpPr>
          <p:nvPr>
            <p:ph type="body" idx="1"/>
          </p:nvPr>
        </p:nvSpPr>
        <p:spPr>
          <a:xfrm>
            <a:off x="5624475" y="2946113"/>
            <a:ext cx="2287200" cy="19449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GB" b="1" dirty="0">
                <a:latin typeface="Caveat"/>
                <a:ea typeface="Caveat"/>
                <a:cs typeface="Caveat"/>
                <a:sym typeface="Caveat"/>
              </a:rPr>
              <a:t>Teaching &amp; Learning </a:t>
            </a:r>
            <a:r>
              <a:rPr lang="en-GB" dirty="0">
                <a:latin typeface="Caveat"/>
                <a:ea typeface="Caveat"/>
                <a:cs typeface="Caveat"/>
                <a:sym typeface="Caveat"/>
              </a:rPr>
              <a:t> </a:t>
            </a:r>
            <a:endParaRPr dirty="0">
              <a:latin typeface="Caveat"/>
              <a:ea typeface="Caveat"/>
              <a:cs typeface="Caveat"/>
              <a:sym typeface="Caveat"/>
            </a:endParaRPr>
          </a:p>
          <a:p>
            <a:pPr marL="0" lvl="0" indent="0" algn="ctr" rtl="0">
              <a:spcBef>
                <a:spcPts val="1200"/>
              </a:spcBef>
              <a:spcAft>
                <a:spcPts val="0"/>
              </a:spcAft>
              <a:buNone/>
            </a:pPr>
            <a:r>
              <a:rPr lang="en-GB" sz="942" dirty="0">
                <a:solidFill>
                  <a:schemeClr val="tx1"/>
                </a:solidFill>
                <a:latin typeface="Caveat"/>
                <a:ea typeface="Caveat"/>
                <a:cs typeface="Caveat"/>
                <a:sym typeface="Caveat"/>
              </a:rPr>
              <a:t>These Principles of curriculum design take into account when planning all learning experiences to ensure a high-quality, relevant curriculum.</a:t>
            </a:r>
            <a:endParaRPr sz="942" dirty="0">
              <a:solidFill>
                <a:schemeClr val="tx1"/>
              </a:solidFill>
              <a:latin typeface="Caveat"/>
              <a:ea typeface="Caveat"/>
              <a:cs typeface="Caveat"/>
              <a:sym typeface="Caveat"/>
            </a:endParaRPr>
          </a:p>
          <a:p>
            <a:pPr marL="0" lvl="0" indent="0" algn="ctr" rtl="0">
              <a:spcBef>
                <a:spcPts val="1200"/>
              </a:spcBef>
              <a:spcAft>
                <a:spcPts val="1200"/>
              </a:spcAft>
              <a:buNone/>
            </a:pPr>
            <a:endParaRPr sz="942" dirty="0">
              <a:latin typeface="Caveat"/>
              <a:ea typeface="Caveat"/>
              <a:cs typeface="Caveat"/>
              <a:sym typeface="Caveat"/>
            </a:endParaRPr>
          </a:p>
        </p:txBody>
      </p:sp>
      <p:pic>
        <p:nvPicPr>
          <p:cNvPr id="86" name="Google Shape;86;p15"/>
          <p:cNvPicPr preferRelativeResize="0"/>
          <p:nvPr/>
        </p:nvPicPr>
        <p:blipFill>
          <a:blip r:embed="rId12">
            <a:alphaModFix/>
          </a:blip>
          <a:stretch>
            <a:fillRect/>
          </a:stretch>
        </p:blipFill>
        <p:spPr>
          <a:xfrm>
            <a:off x="7879975" y="3083800"/>
            <a:ext cx="1123350" cy="1392436"/>
          </a:xfrm>
          <a:prstGeom prst="rect">
            <a:avLst/>
          </a:prstGeom>
          <a:noFill/>
          <a:ln>
            <a:noFill/>
          </a:ln>
        </p:spPr>
      </p:pic>
      <p:sp>
        <p:nvSpPr>
          <p:cNvPr id="87" name="Google Shape;87;p15"/>
          <p:cNvSpPr txBox="1">
            <a:spLocks noGrp="1"/>
          </p:cNvSpPr>
          <p:nvPr>
            <p:ph type="body" idx="1"/>
          </p:nvPr>
        </p:nvSpPr>
        <p:spPr>
          <a:xfrm>
            <a:off x="6415875" y="1337625"/>
            <a:ext cx="1760100" cy="16617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GB" b="1" dirty="0">
                <a:latin typeface="Caveat"/>
                <a:ea typeface="Caveat"/>
                <a:cs typeface="Caveat"/>
                <a:sym typeface="Caveat"/>
              </a:rPr>
              <a:t>Health &amp; Wellbeing</a:t>
            </a:r>
            <a:endParaRPr b="1" dirty="0">
              <a:latin typeface="Caveat"/>
              <a:ea typeface="Caveat"/>
              <a:cs typeface="Caveat"/>
              <a:sym typeface="Caveat"/>
            </a:endParaRPr>
          </a:p>
          <a:p>
            <a:pPr marL="0" lvl="0" indent="0" algn="ctr" rtl="0">
              <a:spcBef>
                <a:spcPts val="1200"/>
              </a:spcBef>
              <a:spcAft>
                <a:spcPts val="1200"/>
              </a:spcAft>
              <a:buNone/>
            </a:pPr>
            <a:r>
              <a:rPr lang="en-GB" sz="942" dirty="0">
                <a:solidFill>
                  <a:schemeClr val="tx1"/>
                </a:solidFill>
                <a:latin typeface="Caveat"/>
                <a:ea typeface="Caveat"/>
                <a:cs typeface="Caveat"/>
                <a:sym typeface="Caveat"/>
              </a:rPr>
              <a:t>We provide consistent, coordinated and holistic support tailored to the needs  of our children, promoting their wellbeing and ensuring help is provided as quickly as possible when needed.</a:t>
            </a:r>
            <a:endParaRPr sz="942" dirty="0">
              <a:solidFill>
                <a:schemeClr val="tx1"/>
              </a:solidFill>
              <a:latin typeface="Caveat"/>
              <a:ea typeface="Caveat"/>
              <a:cs typeface="Caveat"/>
              <a:sym typeface="Caveat"/>
            </a:endParaRPr>
          </a:p>
        </p:txBody>
      </p:sp>
      <p:pic>
        <p:nvPicPr>
          <p:cNvPr id="88" name="Google Shape;88;p15"/>
          <p:cNvPicPr preferRelativeResize="0"/>
          <p:nvPr/>
        </p:nvPicPr>
        <p:blipFill>
          <a:blip r:embed="rId13">
            <a:alphaModFix/>
          </a:blip>
          <a:stretch>
            <a:fillRect/>
          </a:stretch>
        </p:blipFill>
        <p:spPr>
          <a:xfrm>
            <a:off x="8085025" y="1669538"/>
            <a:ext cx="1019850" cy="1019850"/>
          </a:xfrm>
          <a:prstGeom prst="rect">
            <a:avLst/>
          </a:prstGeom>
          <a:noFill/>
          <a:ln>
            <a:noFill/>
          </a:ln>
        </p:spPr>
      </p:pic>
      <p:pic>
        <p:nvPicPr>
          <p:cNvPr id="89" name="Google Shape;89;p15"/>
          <p:cNvPicPr preferRelativeResize="0"/>
          <p:nvPr/>
        </p:nvPicPr>
        <p:blipFill>
          <a:blip r:embed="rId14">
            <a:alphaModFix/>
          </a:blip>
          <a:stretch>
            <a:fillRect/>
          </a:stretch>
        </p:blipFill>
        <p:spPr>
          <a:xfrm>
            <a:off x="7981211" y="90449"/>
            <a:ext cx="686475" cy="686475"/>
          </a:xfrm>
          <a:prstGeom prst="rect">
            <a:avLst/>
          </a:prstGeom>
          <a:noFill/>
          <a:ln>
            <a:noFill/>
          </a:ln>
        </p:spPr>
      </p:pic>
      <p:pic>
        <p:nvPicPr>
          <p:cNvPr id="90" name="Google Shape;90;p15"/>
          <p:cNvPicPr preferRelativeResize="0"/>
          <p:nvPr/>
        </p:nvPicPr>
        <p:blipFill>
          <a:blip r:embed="rId15">
            <a:alphaModFix/>
          </a:blip>
          <a:stretch>
            <a:fillRect/>
          </a:stretch>
        </p:blipFill>
        <p:spPr>
          <a:xfrm>
            <a:off x="7143050" y="113284"/>
            <a:ext cx="736925" cy="640804"/>
          </a:xfrm>
          <a:prstGeom prst="rect">
            <a:avLst/>
          </a:prstGeom>
          <a:noFill/>
          <a:ln>
            <a:noFill/>
          </a:ln>
        </p:spPr>
      </p:pic>
      <p:pic>
        <p:nvPicPr>
          <p:cNvPr id="91" name="Google Shape;91;p15"/>
          <p:cNvPicPr preferRelativeResize="0"/>
          <p:nvPr/>
        </p:nvPicPr>
        <p:blipFill rotWithShape="1">
          <a:blip r:embed="rId16">
            <a:alphaModFix/>
          </a:blip>
          <a:srcRect b="43987"/>
          <a:stretch/>
        </p:blipFill>
        <p:spPr>
          <a:xfrm>
            <a:off x="7020750" y="776926"/>
            <a:ext cx="1858099" cy="513924"/>
          </a:xfrm>
          <a:prstGeom prst="rect">
            <a:avLst/>
          </a:prstGeom>
          <a:noFill/>
          <a:ln>
            <a:noFill/>
          </a:ln>
        </p:spPr>
      </p:pic>
      <p:sp>
        <p:nvSpPr>
          <p:cNvPr id="92" name="Google Shape;92;p15"/>
          <p:cNvSpPr txBox="1"/>
          <p:nvPr/>
        </p:nvSpPr>
        <p:spPr>
          <a:xfrm>
            <a:off x="3306713" y="468325"/>
            <a:ext cx="2144100" cy="917400"/>
          </a:xfrm>
          <a:prstGeom prst="rect">
            <a:avLst/>
          </a:prstGeom>
          <a:noFill/>
          <a:ln w="9525" cap="flat" cmpd="sng">
            <a:solidFill>
              <a:schemeClr val="accent1"/>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GB" sz="1200" b="1" dirty="0">
                <a:solidFill>
                  <a:schemeClr val="dk2"/>
                </a:solidFill>
                <a:latin typeface="Caveat"/>
                <a:ea typeface="Caveat"/>
                <a:cs typeface="Caveat"/>
                <a:sym typeface="Caveat"/>
              </a:rPr>
              <a:t>What makes our school unique?</a:t>
            </a:r>
            <a:endParaRPr sz="1200" b="1" dirty="0">
              <a:solidFill>
                <a:schemeClr val="dk2"/>
              </a:solidFill>
              <a:latin typeface="Caveat"/>
              <a:ea typeface="Caveat"/>
              <a:cs typeface="Caveat"/>
              <a:sym typeface="Caveat"/>
            </a:endParaRPr>
          </a:p>
          <a:p>
            <a:pPr marL="0" lvl="0" indent="0" algn="ctr" rtl="0">
              <a:spcBef>
                <a:spcPts val="0"/>
              </a:spcBef>
              <a:spcAft>
                <a:spcPts val="0"/>
              </a:spcAft>
              <a:buNone/>
            </a:pPr>
            <a:r>
              <a:rPr lang="en-GB" sz="1100" dirty="0">
                <a:solidFill>
                  <a:schemeClr val="tx1"/>
                </a:solidFill>
                <a:latin typeface="Caveat"/>
                <a:ea typeface="Caveat"/>
                <a:cs typeface="Caveat"/>
                <a:sym typeface="Caveat"/>
              </a:rPr>
              <a:t>Our beautiful island location</a:t>
            </a:r>
            <a:endParaRPr sz="1100" dirty="0">
              <a:solidFill>
                <a:schemeClr val="tx1"/>
              </a:solidFill>
              <a:latin typeface="Caveat"/>
              <a:ea typeface="Caveat"/>
              <a:cs typeface="Caveat"/>
              <a:sym typeface="Caveat"/>
            </a:endParaRPr>
          </a:p>
          <a:p>
            <a:pPr marL="0" lvl="0" indent="0" algn="ctr" rtl="0">
              <a:spcBef>
                <a:spcPts val="0"/>
              </a:spcBef>
              <a:spcAft>
                <a:spcPts val="0"/>
              </a:spcAft>
              <a:buNone/>
            </a:pPr>
            <a:r>
              <a:rPr lang="en-GB" sz="1100" dirty="0">
                <a:solidFill>
                  <a:schemeClr val="tx1"/>
                </a:solidFill>
                <a:latin typeface="Caveat"/>
                <a:ea typeface="Caveat"/>
                <a:cs typeface="Caveat"/>
                <a:sym typeface="Caveat"/>
              </a:rPr>
              <a:t>Community spirit</a:t>
            </a:r>
            <a:endParaRPr sz="1100" dirty="0">
              <a:solidFill>
                <a:schemeClr val="tx1"/>
              </a:solidFill>
              <a:latin typeface="Caveat"/>
              <a:ea typeface="Caveat"/>
              <a:cs typeface="Caveat"/>
              <a:sym typeface="Caveat"/>
            </a:endParaRPr>
          </a:p>
          <a:p>
            <a:pPr marL="0" lvl="0" indent="0" algn="ctr" rtl="0">
              <a:spcBef>
                <a:spcPts val="0"/>
              </a:spcBef>
              <a:spcAft>
                <a:spcPts val="0"/>
              </a:spcAft>
              <a:buNone/>
            </a:pPr>
            <a:r>
              <a:rPr lang="en-GB" sz="1100" dirty="0">
                <a:solidFill>
                  <a:schemeClr val="tx1"/>
                </a:solidFill>
                <a:latin typeface="Caveat"/>
                <a:ea typeface="Caveat"/>
                <a:cs typeface="Caveat"/>
                <a:sym typeface="Caveat"/>
              </a:rPr>
              <a:t>Pupil Voice </a:t>
            </a:r>
            <a:endParaRPr sz="1100" dirty="0">
              <a:solidFill>
                <a:schemeClr val="tx1"/>
              </a:solidFill>
              <a:latin typeface="Caveat"/>
              <a:ea typeface="Caveat"/>
              <a:cs typeface="Caveat"/>
              <a:sym typeface="Caveat"/>
            </a:endParaRPr>
          </a:p>
          <a:p>
            <a:pPr marL="0" lvl="0" indent="0" algn="ctr" rtl="0">
              <a:spcBef>
                <a:spcPts val="0"/>
              </a:spcBef>
              <a:spcAft>
                <a:spcPts val="0"/>
              </a:spcAft>
              <a:buNone/>
            </a:pPr>
            <a:r>
              <a:rPr lang="en-GB" sz="1100" dirty="0">
                <a:solidFill>
                  <a:schemeClr val="tx1"/>
                </a:solidFill>
                <a:latin typeface="Caveat"/>
                <a:ea typeface="Caveat"/>
                <a:cs typeface="Caveat"/>
                <a:sym typeface="Caveat"/>
              </a:rPr>
              <a:t>Nurturing and Rights based approach</a:t>
            </a:r>
            <a:endParaRPr sz="1100" dirty="0">
              <a:solidFill>
                <a:schemeClr val="tx1"/>
              </a:solidFill>
              <a:latin typeface="Caveat"/>
              <a:ea typeface="Caveat"/>
              <a:cs typeface="Caveat"/>
              <a:sym typeface="Caveat"/>
            </a:endParaRPr>
          </a:p>
          <a:p>
            <a:pPr marL="0" lvl="0" indent="0" algn="ctr" rtl="0">
              <a:spcBef>
                <a:spcPts val="0"/>
              </a:spcBef>
              <a:spcAft>
                <a:spcPts val="0"/>
              </a:spcAft>
              <a:buNone/>
            </a:pPr>
            <a:endParaRPr sz="1000" b="1" dirty="0">
              <a:solidFill>
                <a:schemeClr val="dk2"/>
              </a:solidFill>
              <a:latin typeface="Caveat"/>
              <a:ea typeface="Caveat"/>
              <a:cs typeface="Caveat"/>
              <a:sym typeface="Caveat"/>
            </a:endParaRPr>
          </a:p>
        </p:txBody>
      </p:sp>
      <p:pic>
        <p:nvPicPr>
          <p:cNvPr id="93" name="Google Shape;93;p15"/>
          <p:cNvPicPr preferRelativeResize="0"/>
          <p:nvPr/>
        </p:nvPicPr>
        <p:blipFill>
          <a:blip r:embed="rId17">
            <a:alphaModFix/>
          </a:blip>
          <a:stretch>
            <a:fillRect/>
          </a:stretch>
        </p:blipFill>
        <p:spPr>
          <a:xfrm>
            <a:off x="5516592" y="2359617"/>
            <a:ext cx="686475" cy="686475"/>
          </a:xfrm>
          <a:prstGeom prst="rect">
            <a:avLst/>
          </a:prstGeom>
          <a:noFill/>
          <a:ln>
            <a:noFill/>
          </a:ln>
        </p:spPr>
      </p:pic>
      <p:pic>
        <p:nvPicPr>
          <p:cNvPr id="94" name="Google Shape;94;p15"/>
          <p:cNvPicPr preferRelativeResize="0"/>
          <p:nvPr/>
        </p:nvPicPr>
        <p:blipFill>
          <a:blip r:embed="rId18">
            <a:alphaModFix/>
          </a:blip>
          <a:stretch>
            <a:fillRect/>
          </a:stretch>
        </p:blipFill>
        <p:spPr>
          <a:xfrm>
            <a:off x="5386950" y="4078942"/>
            <a:ext cx="1678801" cy="603558"/>
          </a:xfrm>
          <a:prstGeom prst="rect">
            <a:avLst/>
          </a:prstGeom>
          <a:noFill/>
          <a:ln>
            <a:noFill/>
          </a:ln>
        </p:spPr>
      </p:pic>
      <p:sp>
        <p:nvSpPr>
          <p:cNvPr id="95" name="Google Shape;95;p15"/>
          <p:cNvSpPr txBox="1"/>
          <p:nvPr/>
        </p:nvSpPr>
        <p:spPr>
          <a:xfrm>
            <a:off x="60038" y="4564925"/>
            <a:ext cx="3096000" cy="846355"/>
          </a:xfrm>
          <a:prstGeom prst="rect">
            <a:avLst/>
          </a:prstGeom>
          <a:noFill/>
          <a:ln w="9525" cap="flat" cmpd="sng">
            <a:noFill/>
            <a:prstDash val="solid"/>
            <a:round/>
            <a:headEnd type="none" w="sm" len="sm"/>
            <a:tailEnd type="none" w="sm" len="sm"/>
          </a:ln>
        </p:spPr>
        <p:txBody>
          <a:bodyPr spcFirstLastPara="1" wrap="square" lIns="91425" tIns="91425" rIns="91425" bIns="91425" anchor="t" anchorCtr="0">
            <a:spAutoFit/>
          </a:bodyPr>
          <a:lstStyle/>
          <a:p>
            <a:pPr marL="0" lvl="0" indent="0" algn="l" rtl="0">
              <a:lnSpc>
                <a:spcPct val="115000"/>
              </a:lnSpc>
              <a:spcBef>
                <a:spcPts val="1200"/>
              </a:spcBef>
              <a:spcAft>
                <a:spcPts val="1200"/>
              </a:spcAft>
              <a:buClr>
                <a:schemeClr val="dk1"/>
              </a:buClr>
              <a:buSzPts val="1100"/>
              <a:buFont typeface="Arial"/>
              <a:buNone/>
            </a:pPr>
            <a:r>
              <a:rPr lang="en-GB" sz="1000" dirty="0">
                <a:solidFill>
                  <a:schemeClr val="dk1"/>
                </a:solidFill>
                <a:latin typeface="Caveat Medium"/>
                <a:ea typeface="Caveat Medium"/>
                <a:cs typeface="Caveat Medium"/>
                <a:sym typeface="Caveat Medium"/>
              </a:rPr>
              <a:t>‘At Small Isles we want our children to flourish, be caring local and global citizens, be themselves and be celebrated for who they are’</a:t>
            </a:r>
            <a:endParaRPr sz="1000" dirty="0">
              <a:solidFill>
                <a:schemeClr val="dk1"/>
              </a:solidFill>
              <a:latin typeface="Caveat Medium"/>
              <a:ea typeface="Caveat Medium"/>
              <a:cs typeface="Caveat Medium"/>
              <a:sym typeface="Caveat Medium"/>
            </a:endParaRPr>
          </a:p>
        </p:txBody>
      </p:sp>
      <p:pic>
        <p:nvPicPr>
          <p:cNvPr id="96" name="Google Shape;96;p15"/>
          <p:cNvPicPr preferRelativeResize="0"/>
          <p:nvPr/>
        </p:nvPicPr>
        <p:blipFill>
          <a:blip r:embed="rId19">
            <a:alphaModFix/>
          </a:blip>
          <a:stretch>
            <a:fillRect/>
          </a:stretch>
        </p:blipFill>
        <p:spPr>
          <a:xfrm>
            <a:off x="7129624" y="4138854"/>
            <a:ext cx="686475" cy="483743"/>
          </a:xfrm>
          <a:prstGeom prst="rect">
            <a:avLst/>
          </a:prstGeom>
          <a:noFill/>
          <a:ln>
            <a:noFill/>
          </a:ln>
        </p:spPr>
      </p:pic>
      <p:pic>
        <p:nvPicPr>
          <p:cNvPr id="97" name="Google Shape;97;p15"/>
          <p:cNvPicPr preferRelativeResize="0"/>
          <p:nvPr/>
        </p:nvPicPr>
        <p:blipFill rotWithShape="1">
          <a:blip r:embed="rId20">
            <a:alphaModFix/>
          </a:blip>
          <a:srcRect l="50436"/>
          <a:stretch/>
        </p:blipFill>
        <p:spPr>
          <a:xfrm>
            <a:off x="163750" y="2088452"/>
            <a:ext cx="647862" cy="783125"/>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1158</TotalTime>
  <Words>452</Words>
  <Application>Microsoft Office PowerPoint</Application>
  <PresentationFormat>On-screen Show (16:9)</PresentationFormat>
  <Paragraphs>39</Paragraphs>
  <Slides>4</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vt:i4>
      </vt:variant>
    </vt:vector>
  </HeadingPairs>
  <TitlesOfParts>
    <vt:vector size="10" baseType="lpstr">
      <vt:lpstr>Arial</vt:lpstr>
      <vt:lpstr>Comic Sans MS</vt:lpstr>
      <vt:lpstr>Caveat</vt:lpstr>
      <vt:lpstr>Aptos</vt:lpstr>
      <vt:lpstr>Caveat Medium</vt:lpstr>
      <vt:lpstr>Simple Light</vt:lpstr>
      <vt:lpstr>Small Isles Primary and ELC</vt:lpstr>
      <vt:lpstr>PowerPoint Presentation</vt:lpstr>
      <vt:lpstr>Our Vision, Values &amp; Aims  </vt:lpstr>
      <vt:lpstr>Our Rationale…at a glance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Welch, Andrew</dc:creator>
  <cp:lastModifiedBy>Welch, Andrew</cp:lastModifiedBy>
  <cp:revision>6</cp:revision>
  <cp:lastPrinted>2026-06-01T08:02:15Z</cp:lastPrinted>
  <dcterms:modified xsi:type="dcterms:W3CDTF">2026-06-01T08:55:24Z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173be490-3b68-4c2d-a5fc-d62b22a31ada_Enabled">
    <vt:lpwstr>true</vt:lpwstr>
  </property>
  <property fmtid="{D5CDD505-2E9C-101B-9397-08002B2CF9AE}" pid="3" name="MSIP_Label_173be490-3b68-4c2d-a5fc-d62b22a31ada_SetDate">
    <vt:lpwstr>2026-05-31T12:48:14Z</vt:lpwstr>
  </property>
  <property fmtid="{D5CDD505-2E9C-101B-9397-08002B2CF9AE}" pid="4" name="MSIP_Label_173be490-3b68-4c2d-a5fc-d62b22a31ada_Method">
    <vt:lpwstr>Standard</vt:lpwstr>
  </property>
  <property fmtid="{D5CDD505-2E9C-101B-9397-08002B2CF9AE}" pid="5" name="MSIP_Label_173be490-3b68-4c2d-a5fc-d62b22a31ada_Name">
    <vt:lpwstr>Email Classification - OFFICIAL</vt:lpwstr>
  </property>
  <property fmtid="{D5CDD505-2E9C-101B-9397-08002B2CF9AE}" pid="6" name="MSIP_Label_173be490-3b68-4c2d-a5fc-d62b22a31ada_SiteId">
    <vt:lpwstr>8a444059-4d8c-4970-b42c-299f9c3910e0</vt:lpwstr>
  </property>
  <property fmtid="{D5CDD505-2E9C-101B-9397-08002B2CF9AE}" pid="7" name="MSIP_Label_173be490-3b68-4c2d-a5fc-d62b22a31ada_ActionId">
    <vt:lpwstr>8d01ebd2-8783-4d77-9026-b92d1daa1664</vt:lpwstr>
  </property>
  <property fmtid="{D5CDD505-2E9C-101B-9397-08002B2CF9AE}" pid="8" name="MSIP_Label_173be490-3b68-4c2d-a5fc-d62b22a31ada_ContentBits">
    <vt:lpwstr>1</vt:lpwstr>
  </property>
  <property fmtid="{D5CDD505-2E9C-101B-9397-08002B2CF9AE}" pid="9" name="MSIP_Label_173be490-3b68-4c2d-a5fc-d62b22a31ada_Tag">
    <vt:lpwstr>10, 3, 0, 1</vt:lpwstr>
  </property>
  <property fmtid="{D5CDD505-2E9C-101B-9397-08002B2CF9AE}" pid="10" name="ClassificationContentMarkingHeaderLocations">
    <vt:lpwstr>Simple Light:3</vt:lpwstr>
  </property>
  <property fmtid="{D5CDD505-2E9C-101B-9397-08002B2CF9AE}" pid="11" name="ClassificationContentMarkingHeaderText">
    <vt:lpwstr>Classification: OFFICIAL</vt:lpwstr>
  </property>
</Properties>
</file>