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64" r:id="rId5"/>
    <p:sldId id="311" r:id="rId6"/>
    <p:sldId id="335" r:id="rId7"/>
    <p:sldId id="341" r:id="rId8"/>
    <p:sldId id="337" r:id="rId9"/>
    <p:sldId id="338" r:id="rId10"/>
    <p:sldId id="339" r:id="rId11"/>
    <p:sldId id="370" r:id="rId12"/>
    <p:sldId id="333" r:id="rId13"/>
    <p:sldId id="381" r:id="rId14"/>
    <p:sldId id="401" r:id="rId15"/>
    <p:sldId id="402" r:id="rId16"/>
    <p:sldId id="403" r:id="rId17"/>
    <p:sldId id="396" r:id="rId18"/>
    <p:sldId id="397" r:id="rId19"/>
    <p:sldId id="399" r:id="rId20"/>
    <p:sldId id="400" r:id="rId21"/>
    <p:sldId id="408" r:id="rId22"/>
    <p:sldId id="371" r:id="rId23"/>
    <p:sldId id="336" r:id="rId24"/>
    <p:sldId id="312" r:id="rId25"/>
    <p:sldId id="351" r:id="rId26"/>
    <p:sldId id="327" r:id="rId27"/>
    <p:sldId id="352" r:id="rId28"/>
    <p:sldId id="353" r:id="rId29"/>
    <p:sldId id="355" r:id="rId30"/>
    <p:sldId id="356" r:id="rId31"/>
    <p:sldId id="357" r:id="rId32"/>
    <p:sldId id="358" r:id="rId33"/>
    <p:sldId id="359" r:id="rId34"/>
    <p:sldId id="361" r:id="rId35"/>
    <p:sldId id="392" r:id="rId36"/>
    <p:sldId id="393" r:id="rId37"/>
    <p:sldId id="363" r:id="rId38"/>
    <p:sldId id="364" r:id="rId39"/>
    <p:sldId id="362" r:id="rId40"/>
    <p:sldId id="366" r:id="rId41"/>
    <p:sldId id="367" r:id="rId42"/>
    <p:sldId id="263"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B5"/>
    <a:srgbClr val="00C4C4"/>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2" autoAdjust="0"/>
    <p:restoredTop sz="92717" autoAdjust="0"/>
  </p:normalViewPr>
  <p:slideViewPr>
    <p:cSldViewPr snapToGrid="0">
      <p:cViewPr>
        <p:scale>
          <a:sx n="63" d="100"/>
          <a:sy n="63" d="100"/>
        </p:scale>
        <p:origin x="-732" y="-10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58"/>
    </p:cViewPr>
  </p:sorterViewPr>
  <p:notesViewPr>
    <p:cSldViewPr snapToGrid="0">
      <p:cViewPr>
        <p:scale>
          <a:sx n="100" d="100"/>
          <a:sy n="100" d="100"/>
        </p:scale>
        <p:origin x="-1908" y="93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30/10/2017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30/10/2017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presentation on the moderation process.</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Learners should be involved at each stage of the cycle.  </a:t>
            </a:r>
          </a:p>
          <a:p>
            <a:r>
              <a:rPr lang="en-GB" dirty="0" smtClean="0"/>
              <a:t>In which ways are your learners involved at each stage?</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Learning, teaching and assessment should be planned using the </a:t>
            </a:r>
            <a:r>
              <a:rPr lang="en-GB" dirty="0" err="1" smtClean="0"/>
              <a:t>Es</a:t>
            </a:r>
            <a:r>
              <a:rPr lang="en-GB" dirty="0" smtClean="0"/>
              <a:t> and </a:t>
            </a:r>
            <a:r>
              <a:rPr lang="en-GB" dirty="0" err="1" smtClean="0"/>
              <a:t>Os</a:t>
            </a:r>
            <a:r>
              <a:rPr lang="en-GB" dirty="0" smtClean="0"/>
              <a:t>.  It is important to recognise that the </a:t>
            </a:r>
            <a:r>
              <a:rPr lang="en-GB" dirty="0" err="1" smtClean="0"/>
              <a:t>Es</a:t>
            </a:r>
            <a:r>
              <a:rPr lang="en-GB" dirty="0" smtClean="0"/>
              <a:t> and </a:t>
            </a:r>
            <a:r>
              <a:rPr lang="en-GB" dirty="0" err="1" smtClean="0"/>
              <a:t>Os</a:t>
            </a:r>
            <a:r>
              <a:rPr lang="en-GB" dirty="0" smtClean="0"/>
              <a:t> outline the experiences/pedagogy </a:t>
            </a:r>
            <a:r>
              <a:rPr lang="en-GB" dirty="0" err="1" smtClean="0"/>
              <a:t>aswell</a:t>
            </a:r>
            <a:r>
              <a:rPr lang="en-GB" dirty="0" smtClean="0"/>
              <a:t> as the intended outcomes.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Learning intentions and success criteria have been drawn together into one stage within the cycle as they clearly link.  It is important both to share the learning intention and to co-construct success criteria to ensure learners are clear about what they have to do to be successful.  Success criteria should also provide the framework for feedback discussions.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Learning, teaching and assessment draws together ‘learning experiences’ and ‘assessment approaches’.  This reflects the Quality Indicator 2.3 in Hoe Good is our School 4 and also emphasises the importance of planning for learning, teaching and assessment together.</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A range of evidence demonstrating breadth, challenge and application should be considered when reviewing and evaluating progress towards or achievement of a level.  The evidence will come from a variety of different sources, for example classwork, jotters, displays, observations of learning, planned periodic assessments, standardised assessments.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Practitioners evaluate learning all the time and this informs short term responsive planning.  </a:t>
            </a:r>
          </a:p>
          <a:p>
            <a:r>
              <a:rPr lang="en-GB" dirty="0" smtClean="0"/>
              <a:t>It is also important that practitioners are given opportunities to evaluate together, particularly when coming to teacher professional judgements around progress towards or achievement of a level.</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Feedback and next steps should be based on the co-constructed success criteria.  Feedback should be </a:t>
            </a:r>
            <a:r>
              <a:rPr lang="en-GB" dirty="0" err="1" smtClean="0"/>
              <a:t>ongoing</a:t>
            </a:r>
            <a:r>
              <a:rPr lang="en-GB" dirty="0" smtClean="0"/>
              <a:t> throughout lessons as well as periodically to review a range of learning over time and to set longer term targets.  Feedback and next steps identified should also inform teachers’ planning.</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Reporting should reflect most recent progress and next steps in learning.  Reporting guidance is available on the National Improvement Hub.</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What are the key features of effective moderation</a:t>
            </a:r>
            <a:r>
              <a:rPr lang="en-GB" baseline="0" dirty="0" smtClean="0"/>
              <a:t>?  Please pause the presentation and take 5 minutes to discuss this together.</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aim of this presentation is to support local authorities, schools and practitioners in:</a:t>
            </a:r>
          </a:p>
          <a:p>
            <a:pPr marL="171450" indent="-171450">
              <a:buFont typeface="Arial" panose="020B0604020202020204" pitchFamily="34" charset="0"/>
              <a:buChar char="•"/>
            </a:pPr>
            <a:r>
              <a:rPr lang="en-GB" dirty="0" smtClean="0"/>
              <a:t>Developing understanding of moderation as a process</a:t>
            </a:r>
          </a:p>
          <a:p>
            <a:pPr marL="171450" indent="-171450">
              <a:buFont typeface="Arial" panose="020B0604020202020204" pitchFamily="34" charset="0"/>
              <a:buChar char="•"/>
            </a:pPr>
            <a:r>
              <a:rPr lang="en-GB" dirty="0" smtClean="0"/>
              <a:t>Identifying key features of effective moderation</a:t>
            </a:r>
          </a:p>
          <a:p>
            <a:pPr marL="171450" indent="-171450">
              <a:buFont typeface="Arial" panose="020B0604020202020204" pitchFamily="34" charset="0"/>
              <a:buChar char="•"/>
            </a:pPr>
            <a:r>
              <a:rPr lang="en-GB" dirty="0" smtClean="0"/>
              <a:t>Exploring and understanding the importance of moderating teacher professional judgement</a:t>
            </a:r>
          </a:p>
          <a:p>
            <a:pPr marL="171450" indent="-171450">
              <a:buFont typeface="Arial" panose="020B0604020202020204" pitchFamily="34" charset="0"/>
              <a:buChar char="•"/>
            </a:pPr>
            <a:r>
              <a:rPr lang="en-GB" dirty="0" smtClean="0"/>
              <a:t>Exploring way to facilitate moderation activities</a:t>
            </a:r>
          </a:p>
          <a:p>
            <a:pPr marL="171450" indent="-171450">
              <a:buFont typeface="Arial" panose="020B0604020202020204" pitchFamily="34" charset="0"/>
              <a:buChar char="•"/>
            </a:pPr>
            <a:r>
              <a:rPr lang="en-GB" dirty="0" smtClean="0"/>
              <a:t>Evaluating existing practice and identifying areas for improvement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Effective moderation:</a:t>
            </a:r>
          </a:p>
          <a:p>
            <a:pPr marL="171450" indent="-171450">
              <a:buFont typeface="Arial" panose="020B0604020202020204" pitchFamily="34" charset="0"/>
              <a:buChar char="•"/>
            </a:pPr>
            <a:r>
              <a:rPr lang="en-GB" dirty="0" smtClean="0"/>
              <a:t>Is an on-going process rather than a one-off event</a:t>
            </a:r>
          </a:p>
          <a:p>
            <a:pPr marL="171450" indent="-171450">
              <a:buFont typeface="Arial" panose="020B0604020202020204" pitchFamily="34" charset="0"/>
              <a:buChar char="•"/>
            </a:pPr>
            <a:r>
              <a:rPr lang="en-GB" dirty="0" smtClean="0"/>
              <a:t>Involves high levels of professional dialogue at every stage</a:t>
            </a:r>
          </a:p>
          <a:p>
            <a:pPr marL="171450" indent="-171450">
              <a:buFont typeface="Arial" panose="020B0604020202020204" pitchFamily="34" charset="0"/>
              <a:buChar char="•"/>
            </a:pPr>
            <a:r>
              <a:rPr lang="en-GB" dirty="0" smtClean="0"/>
              <a:t>Is integral to planning, learning, teaching and assessment</a:t>
            </a:r>
          </a:p>
          <a:p>
            <a:pPr marL="171450" indent="-171450">
              <a:buFont typeface="Arial" panose="020B0604020202020204" pitchFamily="34" charset="0"/>
              <a:buChar char="•"/>
            </a:pPr>
            <a:r>
              <a:rPr lang="en-GB" dirty="0" smtClean="0"/>
              <a:t>Includes discussions focused on breadth, challenge and application at every stage</a:t>
            </a:r>
          </a:p>
          <a:p>
            <a:pPr marL="171450" indent="-171450">
              <a:buFont typeface="Arial" panose="020B0604020202020204" pitchFamily="34" charset="0"/>
              <a:buChar char="•"/>
            </a:pPr>
            <a:r>
              <a:rPr lang="en-GB" dirty="0" smtClean="0"/>
              <a:t>Takes place at a range of levels within school and beyond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What are the benefits of moderating teacher professional judgement</a:t>
            </a:r>
            <a:r>
              <a:rPr lang="en-GB" baseline="0" dirty="0" smtClean="0"/>
              <a:t>?  Please pause the presentation and take 5 minutes to discuss this together.</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Moderating teacher professional judgement can lead to:</a:t>
            </a:r>
          </a:p>
          <a:p>
            <a:r>
              <a:rPr lang="en-GB" dirty="0" smtClean="0"/>
              <a:t>Improved planning</a:t>
            </a:r>
          </a:p>
          <a:p>
            <a:r>
              <a:rPr lang="en-GB" dirty="0" smtClean="0"/>
              <a:t>Improved consistency in the quality of learning and teaching</a:t>
            </a:r>
          </a:p>
          <a:p>
            <a:r>
              <a:rPr lang="en-GB" dirty="0" smtClean="0"/>
              <a:t>Improved assessments</a:t>
            </a:r>
          </a:p>
          <a:p>
            <a:r>
              <a:rPr lang="en-GB" dirty="0" smtClean="0"/>
              <a:t>Improved reliability of teacher professional judgements</a:t>
            </a:r>
          </a:p>
          <a:p>
            <a:r>
              <a:rPr lang="en-GB" dirty="0" smtClean="0"/>
              <a:t>Improved pathways into the senior phase</a:t>
            </a:r>
          </a:p>
          <a:p>
            <a:r>
              <a:rPr lang="en-GB" dirty="0" smtClean="0"/>
              <a:t>Improved attainment</a:t>
            </a:r>
          </a:p>
          <a:p>
            <a:r>
              <a:rPr lang="en-GB" dirty="0" smtClean="0"/>
              <a:t>Reduced workload through less assessments</a:t>
            </a:r>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What does moderation look like in your context</a:t>
            </a:r>
            <a:r>
              <a:rPr lang="en-GB" baseline="0" dirty="0" smtClean="0"/>
              <a:t>?  What are your</a:t>
            </a:r>
            <a:r>
              <a:rPr lang="en-GB" dirty="0" smtClean="0"/>
              <a:t> next steps for improving opportunities for moderation?</a:t>
            </a:r>
          </a:p>
          <a:p>
            <a:r>
              <a:rPr lang="en-GB" baseline="0" dirty="0" smtClean="0"/>
              <a:t>Please pause the presentation and take 5 minutes to discuss this together.</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Now that you have thought about moderation within your own context, consider the following questions to help you identify your next steps.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Collegiate planning is a key part of the moderation process.</a:t>
            </a:r>
          </a:p>
          <a:p>
            <a:r>
              <a:rPr lang="en-GB" dirty="0"/>
              <a:t>When planning takes place collegiately, moderation discussions become part of every day practice.  Collegiate planning allows practitioners to discuss and agree the standards from the outset.  Collegiate planning ensures practitioners explicitly plan for breadth, challenge and application of learning.  Assessments should be created at the planning stage. </a:t>
            </a:r>
          </a:p>
          <a:p>
            <a:r>
              <a:rPr lang="en-GB" dirty="0" smtClean="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Collegiate planning can take place with colleagues:</a:t>
            </a:r>
          </a:p>
          <a:p>
            <a:endParaRPr lang="en-GB" dirty="0"/>
          </a:p>
          <a:p>
            <a:pPr marL="457200" indent="-457200">
              <a:buFont typeface="Arial" panose="020B0604020202020204" pitchFamily="34" charset="0"/>
              <a:buChar char="•"/>
            </a:pPr>
            <a:r>
              <a:rPr lang="en-GB" dirty="0"/>
              <a:t>At the same stage</a:t>
            </a:r>
          </a:p>
          <a:p>
            <a:pPr marL="457200" indent="-457200">
              <a:buFont typeface="Arial" panose="020B0604020202020204" pitchFamily="34" charset="0"/>
              <a:buChar char="•"/>
            </a:pPr>
            <a:r>
              <a:rPr lang="en-GB" dirty="0"/>
              <a:t>At the same level</a:t>
            </a:r>
          </a:p>
          <a:p>
            <a:pPr marL="457200" indent="-457200">
              <a:buFont typeface="Arial" panose="020B0604020202020204" pitchFamily="34" charset="0"/>
              <a:buChar char="•"/>
            </a:pPr>
            <a:r>
              <a:rPr lang="en-GB" dirty="0"/>
              <a:t>Across different levels</a:t>
            </a:r>
          </a:p>
          <a:p>
            <a:pPr marL="457200" indent="-457200">
              <a:buFont typeface="Arial" panose="020B0604020202020204" pitchFamily="34" charset="0"/>
              <a:buChar char="•"/>
            </a:pPr>
            <a:r>
              <a:rPr lang="en-GB" dirty="0"/>
              <a:t>Within the same department/subject</a:t>
            </a:r>
          </a:p>
          <a:p>
            <a:pPr marL="457200" indent="-457200">
              <a:buFont typeface="Arial" panose="020B0604020202020204" pitchFamily="34" charset="0"/>
              <a:buChar char="•"/>
            </a:pPr>
            <a:r>
              <a:rPr lang="en-GB" dirty="0"/>
              <a:t>Across departments/subjects</a:t>
            </a:r>
          </a:p>
          <a:p>
            <a:pPr marL="457200" indent="-457200">
              <a:buFont typeface="Arial" panose="020B0604020202020204" pitchFamily="34" charset="0"/>
              <a:buChar char="•"/>
            </a:pPr>
            <a:r>
              <a:rPr lang="en-GB" dirty="0"/>
              <a:t>Across schools within the cluster or local authority</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Planning discussions should involve:</a:t>
            </a:r>
          </a:p>
          <a:p>
            <a:endParaRPr lang="en-GB" dirty="0"/>
          </a:p>
          <a:p>
            <a:pPr marL="285750" indent="-285750">
              <a:lnSpc>
                <a:spcPct val="150000"/>
              </a:lnSpc>
              <a:buFont typeface="Arial" panose="020B0604020202020204" pitchFamily="34" charset="0"/>
              <a:buChar char="•"/>
            </a:pPr>
            <a:r>
              <a:rPr lang="en-GB" dirty="0"/>
              <a:t>Identifying bundles of </a:t>
            </a:r>
            <a:r>
              <a:rPr lang="en-GB" b="1" dirty="0"/>
              <a:t>Experiences and Outcomes</a:t>
            </a:r>
          </a:p>
          <a:p>
            <a:pPr marL="285750" indent="-285750">
              <a:lnSpc>
                <a:spcPct val="150000"/>
              </a:lnSpc>
              <a:buFont typeface="Arial" panose="020B0604020202020204" pitchFamily="34" charset="0"/>
              <a:buChar char="•"/>
            </a:pPr>
            <a:r>
              <a:rPr lang="en-GB" dirty="0"/>
              <a:t>Creating </a:t>
            </a:r>
            <a:r>
              <a:rPr lang="en-GB" b="1" dirty="0"/>
              <a:t>Learning Intentions</a:t>
            </a:r>
            <a:r>
              <a:rPr lang="en-GB" dirty="0"/>
              <a:t> and </a:t>
            </a:r>
            <a:r>
              <a:rPr lang="en-GB" b="1" dirty="0"/>
              <a:t>Success Criteria </a:t>
            </a:r>
            <a:r>
              <a:rPr lang="en-GB" dirty="0"/>
              <a:t>based on the standards within the selected Experiences and Outcomes</a:t>
            </a:r>
          </a:p>
          <a:p>
            <a:pPr marL="285750" indent="-285750">
              <a:lnSpc>
                <a:spcPct val="150000"/>
              </a:lnSpc>
              <a:buFont typeface="Arial" panose="020B0604020202020204" pitchFamily="34" charset="0"/>
              <a:buChar char="•"/>
            </a:pPr>
            <a:r>
              <a:rPr lang="en-GB" dirty="0"/>
              <a:t>Planning </a:t>
            </a:r>
            <a:r>
              <a:rPr lang="en-GB" b="1" dirty="0"/>
              <a:t>Learning Experiences </a:t>
            </a:r>
            <a:r>
              <a:rPr lang="en-GB" u="sng" dirty="0"/>
              <a:t>and</a:t>
            </a:r>
            <a:r>
              <a:rPr lang="en-GB" dirty="0"/>
              <a:t> </a:t>
            </a:r>
            <a:r>
              <a:rPr lang="en-GB" b="1" dirty="0"/>
              <a:t>Assessment</a:t>
            </a:r>
            <a:r>
              <a:rPr lang="en-GB" dirty="0"/>
              <a:t> activities which provide opportunities for </a:t>
            </a:r>
            <a:r>
              <a:rPr lang="en-GB" b="1" dirty="0"/>
              <a:t>Breadth,</a:t>
            </a:r>
            <a:r>
              <a:rPr lang="en-GB" dirty="0"/>
              <a:t> </a:t>
            </a:r>
            <a:r>
              <a:rPr lang="en-GB" b="1" dirty="0"/>
              <a:t>Challenge</a:t>
            </a:r>
            <a:r>
              <a:rPr lang="en-GB" dirty="0"/>
              <a:t> and </a:t>
            </a:r>
            <a:r>
              <a:rPr lang="en-GB" b="1" dirty="0"/>
              <a:t>Application</a:t>
            </a:r>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Observing learning and teaching is part of the moderation process.  Observation of classroom practice by peers, leadership team and across establishments provides invaluable opportunities to discuss and moderate learning, teaching and assessment.  It allows practitioners to share ideas and to moderate their judgements about learner progress together.  </a:t>
            </a:r>
            <a:endParaRPr lang="en-GB" b="1" dirty="0"/>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It is important to have a clear focus for the purpose of observing learning and teaching, for example:</a:t>
            </a:r>
          </a:p>
          <a:p>
            <a:endParaRPr lang="en-GB" dirty="0"/>
          </a:p>
          <a:p>
            <a:pPr marL="457200" indent="-457200">
              <a:buFont typeface="Arial" panose="020B0604020202020204" pitchFamily="34" charset="0"/>
              <a:buChar char="•"/>
            </a:pPr>
            <a:r>
              <a:rPr lang="en-GB" dirty="0"/>
              <a:t>To focus on the progress of particular learners (for example if achievement of a level is borderline)</a:t>
            </a:r>
          </a:p>
          <a:p>
            <a:pPr marL="457200" indent="-457200">
              <a:buFont typeface="Arial" panose="020B0604020202020204" pitchFamily="34" charset="0"/>
              <a:buChar char="•"/>
            </a:pPr>
            <a:r>
              <a:rPr lang="en-GB" dirty="0"/>
              <a:t>To focus on </a:t>
            </a:r>
            <a:r>
              <a:rPr lang="en-GB" dirty="0" smtClean="0"/>
              <a:t>a </a:t>
            </a:r>
            <a:r>
              <a:rPr lang="en-GB" dirty="0"/>
              <a:t>particular aspect of the moderation process (</a:t>
            </a:r>
            <a:r>
              <a:rPr lang="en-GB" dirty="0" err="1"/>
              <a:t>eg</a:t>
            </a:r>
            <a:r>
              <a:rPr lang="en-GB" dirty="0"/>
              <a:t> learning intentions, success criteria)</a:t>
            </a:r>
          </a:p>
          <a:p>
            <a:pPr marL="457200" indent="-457200">
              <a:buFont typeface="Arial" panose="020B0604020202020204" pitchFamily="34" charset="0"/>
              <a:buChar char="•"/>
            </a:pPr>
            <a:r>
              <a:rPr lang="en-GB" dirty="0"/>
              <a:t>To focus on gathering evidence for assessment</a:t>
            </a:r>
          </a:p>
          <a:p>
            <a:pPr marL="457200" indent="-457200">
              <a:buFont typeface="Arial" panose="020B0604020202020204" pitchFamily="34" charset="0"/>
              <a:buChar char="•"/>
            </a:pPr>
            <a:r>
              <a:rPr lang="en-GB" dirty="0"/>
              <a:t>To focus on standards within a particular curricular area or subject</a:t>
            </a:r>
          </a:p>
          <a:p>
            <a:pPr marL="457200" indent="-457200">
              <a:buFont typeface="Arial" panose="020B0604020202020204" pitchFamily="34" charset="0"/>
              <a:buChar char="•"/>
            </a:pPr>
            <a:r>
              <a:rPr lang="en-GB" dirty="0"/>
              <a:t>As part of a larger moderation exercise following collegiate planning</a:t>
            </a:r>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is an extract from the statement for practitioners.  It states that moderation is integral to planning learning, teaching and assessment and is a process rather than a one-off activity or event.  Moderation is on-going throughout the learning and teaching process.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Practitioners should have regular opportunities to moderate a body of evidence in order to share, understand and agree on standards. This includes </a:t>
            </a:r>
            <a:r>
              <a:rPr lang="en-GB" dirty="0" err="1" smtClean="0"/>
              <a:t>ongoing</a:t>
            </a:r>
            <a:r>
              <a:rPr lang="en-GB" dirty="0" smtClean="0"/>
              <a:t> </a:t>
            </a:r>
            <a:r>
              <a:rPr lang="en-GB" dirty="0"/>
              <a:t>discussions within stages, levels or departments as well as more organised opportunities to moderate with colleagues as a whole school, cluster or within local authority groups.</a:t>
            </a:r>
          </a:p>
          <a:p>
            <a:endParaRPr lang="en-GB" dirty="0"/>
          </a:p>
          <a:p>
            <a:r>
              <a:rPr lang="en-GB" dirty="0"/>
              <a:t>It is particularly important to moderate samples of evidence when considering progress towards or achievement of a level.</a:t>
            </a:r>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1" dirty="0" smtClean="0"/>
              <a:t>Moderating planning:</a:t>
            </a:r>
            <a:endParaRPr lang="en-GB" b="1" dirty="0"/>
          </a:p>
          <a:p>
            <a:endParaRPr lang="en-GB" b="1" dirty="0"/>
          </a:p>
          <a:p>
            <a:pPr marL="514350" indent="-514350">
              <a:buFont typeface="+mj-lt"/>
              <a:buAutoNum type="arabicPeriod"/>
            </a:pPr>
            <a:r>
              <a:rPr lang="en-GB" dirty="0"/>
              <a:t>Identify a particular area (</a:t>
            </a:r>
            <a:r>
              <a:rPr lang="en-GB" dirty="0" err="1"/>
              <a:t>eg</a:t>
            </a:r>
            <a:r>
              <a:rPr lang="en-GB" dirty="0"/>
              <a:t> subject or </a:t>
            </a:r>
            <a:r>
              <a:rPr lang="en-GB" dirty="0" err="1"/>
              <a:t>IDL</a:t>
            </a:r>
            <a:r>
              <a:rPr lang="en-GB" dirty="0"/>
              <a:t>)</a:t>
            </a:r>
          </a:p>
          <a:p>
            <a:pPr marL="514350" indent="-514350">
              <a:buFont typeface="+mj-lt"/>
              <a:buAutoNum type="arabicPeriod"/>
            </a:pPr>
            <a:r>
              <a:rPr lang="en-GB" dirty="0"/>
              <a:t>Plan in a trio with colleagues from different stages within the same level (using same bundle of </a:t>
            </a:r>
            <a:r>
              <a:rPr lang="en-GB" dirty="0" err="1"/>
              <a:t>Es</a:t>
            </a:r>
            <a:r>
              <a:rPr lang="en-GB" dirty="0"/>
              <a:t> and </a:t>
            </a:r>
            <a:r>
              <a:rPr lang="en-GB" dirty="0" err="1"/>
              <a:t>Os</a:t>
            </a:r>
            <a:r>
              <a:rPr lang="en-GB" dirty="0"/>
              <a:t>)</a:t>
            </a:r>
          </a:p>
          <a:p>
            <a:pPr marL="514350" indent="-514350">
              <a:buFont typeface="+mj-lt"/>
              <a:buAutoNum type="arabicPeriod"/>
            </a:pPr>
            <a:r>
              <a:rPr lang="en-GB" dirty="0"/>
              <a:t>Gather evidence from learners</a:t>
            </a:r>
          </a:p>
          <a:p>
            <a:pPr marL="514350" indent="-514350">
              <a:buFont typeface="+mj-lt"/>
              <a:buAutoNum type="arabicPeriod"/>
            </a:pPr>
            <a:r>
              <a:rPr lang="en-GB" dirty="0"/>
              <a:t>Bring along evidence from 2 learners </a:t>
            </a:r>
          </a:p>
          <a:p>
            <a:pPr marL="514350" indent="-514350">
              <a:buFont typeface="+mj-lt"/>
              <a:buAutoNum type="arabicPeriod"/>
            </a:pPr>
            <a:r>
              <a:rPr lang="en-GB" dirty="0"/>
              <a:t>Review evidence with colleagues, focusing on standards and progression within the level</a:t>
            </a:r>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aseline="0" dirty="0" smtClean="0"/>
              <a:t>This moderation comment sheet can be used</a:t>
            </a:r>
            <a:r>
              <a:rPr lang="en-GB" dirty="0" smtClean="0"/>
              <a:t> when moderating each stage of the cycle.</a:t>
            </a:r>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32</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This moderation comment sheet can be used when moderating each stage of the cycle.</a:t>
            </a:r>
          </a:p>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33</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1" dirty="0"/>
              <a:t>Moderating holistic assessment:</a:t>
            </a:r>
          </a:p>
          <a:p>
            <a:endParaRPr lang="en-GB" b="1" dirty="0"/>
          </a:p>
          <a:p>
            <a:pPr marL="514350" indent="-514350">
              <a:buFont typeface="+mj-lt"/>
              <a:buAutoNum type="arabicPeriod"/>
            </a:pPr>
            <a:r>
              <a:rPr lang="en-GB" dirty="0"/>
              <a:t>Identify a particular area (</a:t>
            </a:r>
            <a:r>
              <a:rPr lang="en-GB" dirty="0" err="1"/>
              <a:t>eg</a:t>
            </a:r>
            <a:r>
              <a:rPr lang="en-GB" dirty="0"/>
              <a:t> subject or </a:t>
            </a:r>
            <a:r>
              <a:rPr lang="en-GB" dirty="0" err="1"/>
              <a:t>IDL</a:t>
            </a:r>
            <a:r>
              <a:rPr lang="en-GB" dirty="0"/>
              <a:t>)</a:t>
            </a:r>
          </a:p>
          <a:p>
            <a:pPr marL="514350" indent="-514350">
              <a:buFont typeface="+mj-lt"/>
              <a:buAutoNum type="arabicPeriod"/>
            </a:pPr>
            <a:r>
              <a:rPr lang="en-GB" dirty="0"/>
              <a:t>Plan holistic assessment together with colleagues at the same level (</a:t>
            </a:r>
            <a:r>
              <a:rPr lang="en-GB" dirty="0" err="1"/>
              <a:t>eg</a:t>
            </a:r>
            <a:r>
              <a:rPr lang="en-GB" dirty="0"/>
              <a:t> within school/cluster/local authority)</a:t>
            </a:r>
          </a:p>
          <a:p>
            <a:pPr marL="514350" indent="-514350">
              <a:buFont typeface="+mj-lt"/>
              <a:buAutoNum type="arabicPeriod"/>
            </a:pPr>
            <a:r>
              <a:rPr lang="en-GB" dirty="0"/>
              <a:t>Moderate holistic assessments together to ensure quality</a:t>
            </a:r>
          </a:p>
          <a:p>
            <a:pPr marL="514350" indent="-514350">
              <a:buFont typeface="+mj-lt"/>
              <a:buAutoNum type="arabicPeriod"/>
            </a:pPr>
            <a:r>
              <a:rPr lang="en-GB" dirty="0"/>
              <a:t>Gather evidence for chosen holistic assessment</a:t>
            </a:r>
          </a:p>
          <a:p>
            <a:pPr marL="514350" indent="-514350">
              <a:buFont typeface="+mj-lt"/>
              <a:buAutoNum type="arabicPeriod"/>
            </a:pPr>
            <a:r>
              <a:rPr lang="en-GB" dirty="0"/>
              <a:t>Review and moderate evidence </a:t>
            </a:r>
            <a:r>
              <a:rPr lang="en-GB" dirty="0" smtClean="0"/>
              <a:t>together against the standards within the </a:t>
            </a:r>
            <a:r>
              <a:rPr lang="en-GB" dirty="0" err="1" smtClean="0"/>
              <a:t>Es</a:t>
            </a:r>
            <a:r>
              <a:rPr lang="en-GB" dirty="0" smtClean="0"/>
              <a:t> and </a:t>
            </a:r>
            <a:r>
              <a:rPr lang="en-GB" dirty="0" err="1" smtClean="0"/>
              <a:t>Os</a:t>
            </a:r>
            <a:r>
              <a:rPr lang="en-GB" dirty="0" smtClean="0"/>
              <a:t> and Benchmarks.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moderation comment sheet can be used when moderating holistic assessments.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1" dirty="0"/>
              <a:t>Moderating progress towards or achievement of a level:</a:t>
            </a:r>
          </a:p>
          <a:p>
            <a:endParaRPr lang="en-GB" b="1" dirty="0"/>
          </a:p>
          <a:p>
            <a:pPr marL="514350" indent="-514350">
              <a:buFont typeface="+mj-lt"/>
              <a:buAutoNum type="arabicPeriod"/>
            </a:pPr>
            <a:r>
              <a:rPr lang="en-GB" dirty="0"/>
              <a:t>Identify a curricular area or subject</a:t>
            </a:r>
          </a:p>
          <a:p>
            <a:pPr marL="514350" indent="-514350">
              <a:buFont typeface="+mj-lt"/>
              <a:buAutoNum type="arabicPeriod"/>
            </a:pPr>
            <a:r>
              <a:rPr lang="en-GB" dirty="0"/>
              <a:t>Bring along samples of a range of learner evidence (1 or 2 learners)</a:t>
            </a:r>
          </a:p>
          <a:p>
            <a:pPr marL="514350" indent="-514350">
              <a:buFont typeface="+mj-lt"/>
              <a:buAutoNum type="arabicPeriod"/>
            </a:pPr>
            <a:r>
              <a:rPr lang="en-GB" dirty="0"/>
              <a:t>Review and moderate evidence considering progress towards or achievement of a level</a:t>
            </a:r>
          </a:p>
          <a:p>
            <a:pPr marL="514350" indent="-514350">
              <a:buFont typeface="+mj-lt"/>
              <a:buAutoNum type="arabicPeriod"/>
            </a:pPr>
            <a:r>
              <a:rPr lang="en-GB" dirty="0"/>
              <a:t>Identify one or two samples to repeat the exercise with a wider group</a:t>
            </a:r>
          </a:p>
        </p:txBody>
      </p:sp>
      <p:sp>
        <p:nvSpPr>
          <p:cNvPr id="4" name="Slide Number Placeholder 3"/>
          <p:cNvSpPr>
            <a:spLocks noGrp="1"/>
          </p:cNvSpPr>
          <p:nvPr>
            <p:ph type="sldNum" sz="quarter" idx="10"/>
          </p:nvPr>
        </p:nvSpPr>
        <p:spPr/>
        <p:txBody>
          <a:bodyPr/>
          <a:lstStyle/>
          <a:p>
            <a:fld id="{1238C683-9137-4122-84BD-5AA5692D6AF0}" type="slidenum">
              <a:rPr lang="en-GB" smtClean="0"/>
              <a:t>36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37</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38</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39</a:t>
            </a:fld>
            <a:endParaRPr lang="en-GB"/>
          </a:p>
        </p:txBody>
      </p:sp>
    </p:spTree>
    <p:extLst>
      <p:ext uri="{BB962C8B-B14F-4D97-AF65-F5344CB8AC3E}">
        <p14:creationId xmlns:p14="http://schemas.microsoft.com/office/powerpoint/2010/main" val="88677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a:t>
            </a:r>
            <a:r>
              <a:rPr lang="en-GB" baseline="0" dirty="0" smtClean="0"/>
              <a:t>hroughout the Curriculum for Excellence Statement there are direct references to effective moderation.  </a:t>
            </a:r>
          </a:p>
          <a:p>
            <a:r>
              <a:rPr lang="en-GB" baseline="0" dirty="0" smtClean="0"/>
              <a:t>The importance of a collegiate approach to the process of moderation, using a range of assessment evidence and working together to review and reduce any unnecessary bureaucracy.</a:t>
            </a: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In order to arrive at a shared understanding of standards and expectations, moderation should take place at a range of levels within school, locally and nationally.</a:t>
            </a:r>
          </a:p>
          <a:p>
            <a:r>
              <a:rPr lang="en-GB" dirty="0" smtClean="0"/>
              <a:t>Moderation should be </a:t>
            </a:r>
            <a:r>
              <a:rPr lang="en-GB" dirty="0" err="1" smtClean="0"/>
              <a:t>ongoing</a:t>
            </a:r>
            <a:r>
              <a:rPr lang="en-GB" dirty="0" smtClean="0"/>
              <a:t> within schools, for example through collegiate planning and </a:t>
            </a:r>
            <a:r>
              <a:rPr lang="en-GB" dirty="0" err="1" smtClean="0"/>
              <a:t>ongoing</a:t>
            </a:r>
            <a:r>
              <a:rPr lang="en-GB" dirty="0" smtClean="0"/>
              <a:t> conversation with colleagues.  There should also be planned opportunities to moderate as a whole staff within the school, cluster and local authority.</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baseline="0" dirty="0" smtClean="0"/>
              <a:t>Achievement of a Level poster highlights the importance of moderation and highlights</a:t>
            </a:r>
            <a:r>
              <a:rPr lang="en-GB" dirty="0" smtClean="0"/>
              <a:t> the process throughout planning, learning, teaching and assessment.  It</a:t>
            </a:r>
            <a:r>
              <a:rPr lang="en-GB" baseline="0" dirty="0" smtClean="0"/>
              <a:t> can be used to generate discussion and support moderation. The poster outlines</a:t>
            </a:r>
            <a:r>
              <a:rPr lang="en-GB" dirty="0" smtClean="0"/>
              <a:t> that moderation involves:</a:t>
            </a:r>
          </a:p>
          <a:p>
            <a:r>
              <a:rPr lang="en-GB" dirty="0" smtClean="0"/>
              <a:t>1.)  Collegiate planning</a:t>
            </a:r>
          </a:p>
          <a:p>
            <a:r>
              <a:rPr lang="en-GB" dirty="0" smtClean="0"/>
              <a:t>2.)  Observation of classroom practice </a:t>
            </a:r>
          </a:p>
          <a:p>
            <a:r>
              <a:rPr lang="en-GB" dirty="0" smtClean="0"/>
              <a:t>3.)  Reviewing and evaluating a body of evidence</a:t>
            </a:r>
            <a:endParaRPr lang="en-GB" dirty="0"/>
          </a:p>
        </p:txBody>
      </p:sp>
      <p:sp>
        <p:nvSpPr>
          <p:cNvPr id="4" name="Slide Number Placeholder 3"/>
          <p:cNvSpPr>
            <a:spLocks noGrp="1"/>
          </p:cNvSpPr>
          <p:nvPr>
            <p:ph type="sldNum" sz="quarter" idx="10"/>
          </p:nvPr>
        </p:nvSpPr>
        <p:spPr/>
        <p:txBody>
          <a:bodyPr/>
          <a:lstStyle/>
          <a:p>
            <a:fld id="{4A04A844-A137-4FBB-8C1C-6AFD11846AF0}" type="slidenum">
              <a:rPr lang="en-GB" smtClean="0"/>
              <a:t>6</a:t>
            </a:fld>
            <a:endParaRPr lang="en-GB" dirty="0"/>
          </a:p>
        </p:txBody>
      </p:sp>
    </p:spTree>
    <p:extLst>
      <p:ext uri="{BB962C8B-B14F-4D97-AF65-F5344CB8AC3E}">
        <p14:creationId xmlns:p14="http://schemas.microsoft.com/office/powerpoint/2010/main" val="58459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steps in the learning process that we have highlighted for moderation and professional dialogue.</a:t>
            </a:r>
            <a:r>
              <a:rPr lang="en-GB" baseline="0" dirty="0" smtClean="0"/>
              <a:t>  Using this process ensures professional dialogue takes place around planning, learning and teaching, assessment, evaluations etc. </a:t>
            </a:r>
            <a:endParaRPr lang="en-GB" dirty="0"/>
          </a:p>
        </p:txBody>
      </p:sp>
      <p:sp>
        <p:nvSpPr>
          <p:cNvPr id="4" name="Slide Number Placeholder 3"/>
          <p:cNvSpPr>
            <a:spLocks noGrp="1"/>
          </p:cNvSpPr>
          <p:nvPr>
            <p:ph type="sldNum" sz="quarter" idx="10"/>
          </p:nvPr>
        </p:nvSpPr>
        <p:spPr/>
        <p:txBody>
          <a:bodyPr/>
          <a:lstStyle/>
          <a:p>
            <a:fld id="{4A04A844-A137-4FBB-8C1C-6AFD11846AF0}" type="slidenum">
              <a:rPr lang="en-GB" smtClean="0"/>
              <a:t>7</a:t>
            </a:fld>
            <a:endParaRPr lang="en-GB" dirty="0"/>
          </a:p>
        </p:txBody>
      </p:sp>
    </p:spTree>
    <p:extLst>
      <p:ext uri="{BB962C8B-B14F-4D97-AF65-F5344CB8AC3E}">
        <p14:creationId xmlns:p14="http://schemas.microsoft.com/office/powerpoint/2010/main" val="421049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moderation cycle replaces the NAR Flowchart.  The NAR resource no longer exists, however the stages within the NAR flowchart remain valid and are reflected in the moderation cycle.  The change to format is to emphasise the cyclical nature of moderation and the understanding of moderation as a process rather than a ‘one-off event’.  There have been some slight changes to wording, for example learning intentions and success criteria have been drawn together into one stage within the cycle and learning experiences and assessment approaches have been drawn together as ‘Learning, Teaching and Assessment’.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moderation cycle should be used to structure moderation discussions around.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emf"/><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2.emf"/><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image" Target="../media/image2.emf"/><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png"/><Relationship Id="rId3" Type="http://schemas.openxmlformats.org/officeDocument/2006/relationships/image" Target="../media/image1.emf"/><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1.png"/><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image" Target="../media/image2.emf"/><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GB" sz="3600" b="1" dirty="0" smtClean="0">
                <a:solidFill>
                  <a:srgbClr val="00ABB5"/>
                </a:solidFill>
                <a:latin typeface="Calibri" panose="020F0502020204030204" pitchFamily="34" charset="0"/>
              </a:rPr>
              <a:t>The Moderation Process</a:t>
            </a:r>
            <a:endParaRPr lang="en-US" sz="3600" b="1" dirty="0">
              <a:latin typeface="Calibri" panose="020F0502020204030204" pitchFamily="34" charset="0"/>
            </a:endParaRPr>
          </a:p>
        </p:txBody>
      </p:sp>
      <p:sp>
        <p:nvSpPr>
          <p:cNvPr id="8" name="Rectangle 7"/>
          <p:cNvSpPr/>
          <p:nvPr/>
        </p:nvSpPr>
        <p:spPr>
          <a:xfrm>
            <a:off x="666532" y="3049649"/>
            <a:ext cx="10633257" cy="461665"/>
          </a:xfrm>
          <a:prstGeom prst="rect">
            <a:avLst/>
          </a:prstGeom>
        </p:spPr>
        <p:txBody>
          <a:bodyPr wrap="square">
            <a:spAutoFit/>
          </a:bodyPr>
          <a:lstStyle/>
          <a:p>
            <a:r>
              <a:rPr lang="en-GB" sz="2400" b="1" dirty="0" smtClean="0">
                <a:solidFill>
                  <a:srgbClr val="B3D236"/>
                </a:solidFill>
                <a:latin typeface="Calibri" panose="020F0502020204030204" pitchFamily="34" charset="0"/>
              </a:rPr>
              <a:t>Universal support for assessment and moderation</a:t>
            </a:r>
            <a:endParaRPr lang="en-US" sz="2400" b="1" dirty="0">
              <a:solidFill>
                <a:srgbClr val="B3D236"/>
              </a:solidFill>
              <a:latin typeface="Calibri" panose="020F0502020204030204" pitchFamily="34" charset="0"/>
            </a:endParaRPr>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2" name="TextBox 1"/>
          <p:cNvSpPr txBox="1"/>
          <p:nvPr/>
        </p:nvSpPr>
        <p:spPr>
          <a:xfrm>
            <a:off x="746760" y="3566160"/>
            <a:ext cx="10687700" cy="1384995"/>
          </a:xfrm>
          <a:prstGeom prst="rect">
            <a:avLst/>
          </a:prstGeom>
          <a:noFill/>
        </p:spPr>
        <p:txBody>
          <a:bodyPr wrap="square" rtlCol="0">
            <a:spAutoFit/>
          </a:bodyPr>
          <a:lstStyle/>
          <a:p>
            <a:pPr marL="285750" indent="-285750">
              <a:buFont typeface="Arial" panose="020B0604020202020204" pitchFamily="34" charset="0"/>
              <a:buChar char="•"/>
            </a:pPr>
            <a:endParaRPr lang="en-GB" sz="2800" dirty="0" smtClean="0">
              <a:latin typeface="Calibri" panose="020F0502020204030204" pitchFamily="34" charset="0"/>
            </a:endParaRPr>
          </a:p>
          <a:p>
            <a:pPr marL="285750" indent="-285750">
              <a:buFont typeface="Arial" panose="020B0604020202020204" pitchFamily="34" charset="0"/>
              <a:buChar char="•"/>
            </a:pPr>
            <a:r>
              <a:rPr lang="en-GB" sz="2800" b="1" dirty="0" smtClean="0">
                <a:latin typeface="Calibri" panose="020F0502020204030204" pitchFamily="34" charset="0"/>
              </a:rPr>
              <a:t>Learners</a:t>
            </a:r>
            <a:r>
              <a:rPr lang="en-GB" sz="2800" dirty="0" smtClean="0">
                <a:latin typeface="Calibri" panose="020F0502020204030204" pitchFamily="34" charset="0"/>
              </a:rPr>
              <a:t> should be actively involved at each stage of the cycle, from planning through to reviewing and evaluating evidence</a:t>
            </a:r>
            <a:endParaRPr lang="en-GB" sz="2800" dirty="0">
              <a:latin typeface="Calibri" panose="020F050202020403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6970" y="241935"/>
            <a:ext cx="32766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79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9477" y="1547946"/>
            <a:ext cx="1082498"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4261" y="2646179"/>
            <a:ext cx="32480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0520" y="809282"/>
            <a:ext cx="6096000" cy="3970318"/>
          </a:xfrm>
          <a:prstGeom prst="rect">
            <a:avLst/>
          </a:prstGeom>
        </p:spPr>
        <p:txBody>
          <a:bodyPr>
            <a:spAutoFit/>
          </a:bodyPr>
          <a:lstStyle/>
          <a:p>
            <a:pPr marL="285750" indent="-285750">
              <a:buFont typeface="Arial" panose="020B0604020202020204" pitchFamily="34" charset="0"/>
              <a:buChar char="•"/>
            </a:pPr>
            <a:r>
              <a:rPr lang="en-GB" sz="2800" b="1" dirty="0" err="1">
                <a:latin typeface="Calibri" panose="020F0502020204030204" pitchFamily="34" charset="0"/>
              </a:rPr>
              <a:t>Es</a:t>
            </a:r>
            <a:r>
              <a:rPr lang="en-GB" sz="2800" b="1" dirty="0">
                <a:latin typeface="Calibri" panose="020F0502020204030204" pitchFamily="34" charset="0"/>
              </a:rPr>
              <a:t> and </a:t>
            </a:r>
            <a:r>
              <a:rPr lang="en-GB" sz="2800" b="1" dirty="0" err="1">
                <a:latin typeface="Calibri" panose="020F0502020204030204" pitchFamily="34" charset="0"/>
              </a:rPr>
              <a:t>Os</a:t>
            </a:r>
            <a:r>
              <a:rPr lang="en-GB" sz="2800" b="1" dirty="0">
                <a:latin typeface="Calibri" panose="020F0502020204030204" pitchFamily="34" charset="0"/>
              </a:rPr>
              <a:t> </a:t>
            </a:r>
            <a:r>
              <a:rPr lang="en-GB" sz="2800" dirty="0">
                <a:latin typeface="Calibri" panose="020F0502020204030204" pitchFamily="34" charset="0"/>
              </a:rPr>
              <a:t>should be bundled to link concepts </a:t>
            </a:r>
            <a:r>
              <a:rPr lang="en-GB" sz="2800" dirty="0" smtClean="0">
                <a:latin typeface="Calibri" panose="020F0502020204030204" pitchFamily="34" charset="0"/>
              </a:rPr>
              <a:t>appropriately</a:t>
            </a:r>
          </a:p>
          <a:p>
            <a:pPr marL="285750" indent="-285750">
              <a:buFont typeface="Arial" panose="020B0604020202020204" pitchFamily="34" charset="0"/>
              <a:buChar char="•"/>
            </a:pPr>
            <a:endParaRPr lang="en-GB" sz="2800" dirty="0">
              <a:latin typeface="Calibri" panose="020F0502020204030204" pitchFamily="34" charset="0"/>
            </a:endParaRPr>
          </a:p>
          <a:p>
            <a:pPr marL="285750" indent="-285750">
              <a:buFont typeface="Arial" panose="020B0604020202020204" pitchFamily="34" charset="0"/>
              <a:buChar char="•"/>
            </a:pPr>
            <a:r>
              <a:rPr lang="en-GB" sz="2800" dirty="0">
                <a:latin typeface="Calibri" panose="020F0502020204030204" pitchFamily="34" charset="0"/>
              </a:rPr>
              <a:t>Learning, teaching and assessment should be planned together from the </a:t>
            </a:r>
            <a:r>
              <a:rPr lang="en-GB" sz="2800" dirty="0" smtClean="0">
                <a:latin typeface="Calibri" panose="020F0502020204030204" pitchFamily="34" charset="0"/>
              </a:rPr>
              <a:t>outset</a:t>
            </a:r>
          </a:p>
          <a:p>
            <a:pPr marL="285750" indent="-285750">
              <a:buFont typeface="Arial" panose="020B0604020202020204" pitchFamily="34" charset="0"/>
              <a:buChar char="•"/>
            </a:pPr>
            <a:endParaRPr lang="en-GB" sz="2800" dirty="0">
              <a:latin typeface="Calibri" panose="020F0502020204030204" pitchFamily="34" charset="0"/>
            </a:endParaRPr>
          </a:p>
          <a:p>
            <a:pPr marL="285750" indent="-285750">
              <a:buFont typeface="Arial" panose="020B0604020202020204" pitchFamily="34" charset="0"/>
              <a:buChar char="•"/>
            </a:pPr>
            <a:r>
              <a:rPr lang="en-GB" sz="2800" dirty="0">
                <a:latin typeface="Calibri" panose="020F0502020204030204" pitchFamily="34" charset="0"/>
              </a:rPr>
              <a:t>Learning, teaching and assessment should be planned from the </a:t>
            </a:r>
            <a:r>
              <a:rPr lang="en-GB" sz="2800" b="1" dirty="0" err="1">
                <a:latin typeface="Calibri" panose="020F0502020204030204" pitchFamily="34" charset="0"/>
              </a:rPr>
              <a:t>Es</a:t>
            </a:r>
            <a:r>
              <a:rPr lang="en-GB" sz="2800" b="1" dirty="0">
                <a:latin typeface="Calibri" panose="020F0502020204030204" pitchFamily="34" charset="0"/>
              </a:rPr>
              <a:t> and </a:t>
            </a:r>
            <a:r>
              <a:rPr lang="en-GB" sz="2800" b="1" dirty="0" err="1">
                <a:latin typeface="Calibri" panose="020F0502020204030204" pitchFamily="34" charset="0"/>
              </a:rPr>
              <a:t>Os</a:t>
            </a:r>
            <a:endParaRPr lang="en-GB" sz="2800" b="1" dirty="0">
              <a:latin typeface="Calibri" panose="020F0502020204030204" pitchFamily="34" charset="0"/>
            </a:endParaRPr>
          </a:p>
        </p:txBody>
      </p:sp>
    </p:spTree>
    <p:extLst>
      <p:ext uri="{BB962C8B-B14F-4D97-AF65-F5344CB8AC3E}">
        <p14:creationId xmlns:p14="http://schemas.microsoft.com/office/powerpoint/2010/main" val="3369458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9477" y="1547946"/>
            <a:ext cx="1082498"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9477" y="2956327"/>
            <a:ext cx="1082498" cy="109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5270" y="2337249"/>
            <a:ext cx="3707847" cy="365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920621"/>
            <a:ext cx="12192000" cy="5878532"/>
          </a:xfrm>
          <a:prstGeom prst="rect">
            <a:avLst/>
          </a:prstGeom>
        </p:spPr>
        <p:txBody>
          <a:bodyPr wrap="square">
            <a:spAutoFit/>
          </a:bodyPr>
          <a:lstStyle/>
          <a:p>
            <a:pPr marL="285750" indent="-285750">
              <a:buFont typeface="Arial" panose="020B0604020202020204" pitchFamily="34" charset="0"/>
              <a:buChar char="•"/>
            </a:pPr>
            <a:r>
              <a:rPr lang="en-GB" sz="2800" b="1" dirty="0">
                <a:latin typeface="Calibri" panose="020F0502020204030204" pitchFamily="34" charset="0"/>
              </a:rPr>
              <a:t>Learning intentions </a:t>
            </a:r>
            <a:r>
              <a:rPr lang="en-GB" sz="2800" dirty="0">
                <a:latin typeface="Calibri" panose="020F0502020204030204" pitchFamily="34" charset="0"/>
              </a:rPr>
              <a:t>should clearly outline what the learner should know, understand or be able to do by the end of the lesson/series of lessons</a:t>
            </a:r>
            <a:r>
              <a:rPr lang="en-GB" sz="2800" dirty="0" smtClean="0">
                <a:latin typeface="Calibri" panose="020F0502020204030204" pitchFamily="34" charset="0"/>
              </a:rPr>
              <a:t>/</a:t>
            </a:r>
          </a:p>
          <a:p>
            <a:r>
              <a:rPr lang="en-GB" sz="2800" dirty="0">
                <a:latin typeface="Calibri" panose="020F0502020204030204" pitchFamily="34" charset="0"/>
              </a:rPr>
              <a:t> </a:t>
            </a:r>
            <a:r>
              <a:rPr lang="en-GB" sz="2800" dirty="0" smtClean="0">
                <a:latin typeface="Calibri" panose="020F0502020204030204" pitchFamily="34" charset="0"/>
              </a:rPr>
              <a:t>   block </a:t>
            </a:r>
            <a:r>
              <a:rPr lang="en-GB" sz="2800" dirty="0">
                <a:latin typeface="Calibri" panose="020F0502020204030204" pitchFamily="34" charset="0"/>
              </a:rPr>
              <a:t>of </a:t>
            </a:r>
            <a:r>
              <a:rPr lang="en-GB" sz="2800" dirty="0" smtClean="0">
                <a:latin typeface="Calibri" panose="020F0502020204030204" pitchFamily="34" charset="0"/>
              </a:rPr>
              <a:t>learning</a:t>
            </a:r>
          </a:p>
          <a:p>
            <a:endParaRPr lang="en-GB" sz="2800" dirty="0">
              <a:latin typeface="Calibri" panose="020F0502020204030204" pitchFamily="34" charset="0"/>
            </a:endParaRPr>
          </a:p>
          <a:p>
            <a:pPr marL="285750" indent="-285750">
              <a:buFont typeface="Arial" panose="020B0604020202020204" pitchFamily="34" charset="0"/>
              <a:buChar char="•"/>
            </a:pPr>
            <a:endParaRPr lang="en-GB" sz="1200" dirty="0">
              <a:latin typeface="Calibri" panose="020F0502020204030204" pitchFamily="34" charset="0"/>
            </a:endParaRPr>
          </a:p>
          <a:p>
            <a:pPr marL="285750" indent="-285750">
              <a:buFont typeface="Arial" panose="020B0604020202020204" pitchFamily="34" charset="0"/>
              <a:buChar char="•"/>
            </a:pPr>
            <a:r>
              <a:rPr lang="en-GB" sz="2800" b="1" dirty="0">
                <a:latin typeface="Calibri" panose="020F0502020204030204" pitchFamily="34" charset="0"/>
              </a:rPr>
              <a:t>Success criteria </a:t>
            </a:r>
            <a:r>
              <a:rPr lang="en-GB" sz="2800" dirty="0">
                <a:latin typeface="Calibri" panose="020F0502020204030204" pitchFamily="34" charset="0"/>
              </a:rPr>
              <a:t>should: </a:t>
            </a:r>
          </a:p>
          <a:p>
            <a:pPr marL="914400" lvl="1" indent="-457200">
              <a:buFont typeface="Courier New" panose="02070309020205020404" pitchFamily="49" charset="0"/>
              <a:buChar char="o"/>
            </a:pPr>
            <a:r>
              <a:rPr lang="en-GB" sz="2800" dirty="0">
                <a:latin typeface="Calibri" panose="020F0502020204030204" pitchFamily="34" charset="0"/>
              </a:rPr>
              <a:t>outline what the learner has to do </a:t>
            </a:r>
          </a:p>
          <a:p>
            <a:pPr lvl="1"/>
            <a:r>
              <a:rPr lang="en-GB" sz="2800" dirty="0" smtClean="0">
                <a:latin typeface="Calibri" panose="020F0502020204030204" pitchFamily="34" charset="0"/>
              </a:rPr>
              <a:t>      to be </a:t>
            </a:r>
            <a:r>
              <a:rPr lang="en-GB" sz="2800" dirty="0">
                <a:latin typeface="Calibri" panose="020F0502020204030204" pitchFamily="34" charset="0"/>
              </a:rPr>
              <a:t>successful in achieving the </a:t>
            </a:r>
          </a:p>
          <a:p>
            <a:pPr lvl="1"/>
            <a:r>
              <a:rPr lang="en-GB" sz="2800" dirty="0" smtClean="0">
                <a:latin typeface="Calibri" panose="020F0502020204030204" pitchFamily="34" charset="0"/>
              </a:rPr>
              <a:t>      learning intention</a:t>
            </a:r>
          </a:p>
          <a:p>
            <a:pPr lvl="1"/>
            <a:endParaRPr lang="en-GB" sz="2800" dirty="0">
              <a:latin typeface="Calibri" panose="020F0502020204030204" pitchFamily="34" charset="0"/>
            </a:endParaRPr>
          </a:p>
          <a:p>
            <a:pPr marL="914400" lvl="1" indent="-457200">
              <a:buFont typeface="Courier New" panose="02070309020205020404" pitchFamily="49" charset="0"/>
              <a:buChar char="o"/>
            </a:pPr>
            <a:r>
              <a:rPr lang="en-GB" sz="2800" dirty="0">
                <a:latin typeface="Calibri" panose="020F0502020204030204" pitchFamily="34" charset="0"/>
              </a:rPr>
              <a:t>be clear, relevant and </a:t>
            </a:r>
            <a:r>
              <a:rPr lang="en-GB" sz="2800" dirty="0" smtClean="0">
                <a:latin typeface="Calibri" panose="020F0502020204030204" pitchFamily="34" charset="0"/>
              </a:rPr>
              <a:t>measurable</a:t>
            </a:r>
          </a:p>
          <a:p>
            <a:pPr marL="742950" lvl="1" indent="-285750">
              <a:buFont typeface="Arial" panose="020B0604020202020204" pitchFamily="34" charset="0"/>
              <a:buChar char="•"/>
            </a:pPr>
            <a:endParaRPr lang="en-GB" sz="2800" dirty="0">
              <a:latin typeface="Calibri" panose="020F0502020204030204" pitchFamily="34" charset="0"/>
            </a:endParaRPr>
          </a:p>
          <a:p>
            <a:pPr marL="914400" lvl="1" indent="-457200">
              <a:buFont typeface="Courier New" panose="02070309020205020404" pitchFamily="49" charset="0"/>
              <a:buChar char="o"/>
            </a:pPr>
            <a:r>
              <a:rPr lang="en-GB" sz="2800" dirty="0">
                <a:latin typeface="Calibri" panose="020F0502020204030204" pitchFamily="34" charset="0"/>
              </a:rPr>
              <a:t>be co-constructed with </a:t>
            </a:r>
            <a:r>
              <a:rPr lang="en-GB" sz="2800" dirty="0" smtClean="0">
                <a:latin typeface="Calibri" panose="020F0502020204030204" pitchFamily="34" charset="0"/>
              </a:rPr>
              <a:t>learners</a:t>
            </a:r>
          </a:p>
          <a:p>
            <a:pPr marL="742950" lvl="1" indent="-285750">
              <a:buFont typeface="Arial" panose="020B0604020202020204" pitchFamily="34" charset="0"/>
              <a:buChar char="•"/>
            </a:pPr>
            <a:endParaRPr lang="en-GB" sz="2800" dirty="0">
              <a:latin typeface="Calibri" panose="020F0502020204030204" pitchFamily="34" charset="0"/>
            </a:endParaRPr>
          </a:p>
        </p:txBody>
      </p:sp>
    </p:spTree>
    <p:extLst>
      <p:ext uri="{BB962C8B-B14F-4D97-AF65-F5344CB8AC3E}">
        <p14:creationId xmlns:p14="http://schemas.microsoft.com/office/powerpoint/2010/main" val="1145427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9477" y="1547946"/>
            <a:ext cx="1082498"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9477" y="2956327"/>
            <a:ext cx="1082498" cy="109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56001" y="4339133"/>
            <a:ext cx="1114383"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8270" y="2058165"/>
            <a:ext cx="3736689" cy="373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269" y="379010"/>
            <a:ext cx="10580207" cy="4401205"/>
          </a:xfrm>
          <a:prstGeom prst="rect">
            <a:avLst/>
          </a:prstGeom>
        </p:spPr>
        <p:txBody>
          <a:bodyPr wrap="square">
            <a:spAutoFit/>
          </a:bodyPr>
          <a:lstStyle/>
          <a:p>
            <a:pPr marL="457200" indent="-457200">
              <a:buFont typeface="Arial" panose="020B0604020202020204" pitchFamily="34" charset="0"/>
              <a:buChar char="•"/>
            </a:pPr>
            <a:r>
              <a:rPr lang="en-GB" sz="2800" b="1" dirty="0">
                <a:latin typeface="Calibri" panose="020F0502020204030204" pitchFamily="34" charset="0"/>
              </a:rPr>
              <a:t>Learning, teaching and </a:t>
            </a:r>
            <a:r>
              <a:rPr lang="en-GB" sz="2800" b="1" dirty="0" smtClean="0">
                <a:latin typeface="Calibri" panose="020F0502020204030204" pitchFamily="34" charset="0"/>
              </a:rPr>
              <a:t>assessment </a:t>
            </a:r>
            <a:r>
              <a:rPr lang="en-GB" sz="2800" dirty="0" smtClean="0">
                <a:latin typeface="Calibri" panose="020F0502020204030204" pitchFamily="34" charset="0"/>
              </a:rPr>
              <a:t>should be:</a:t>
            </a:r>
          </a:p>
          <a:p>
            <a:pPr marL="914400" lvl="1" indent="-457200">
              <a:buFont typeface="Courier New" panose="02070309020205020404" pitchFamily="49" charset="0"/>
              <a:buChar char="o"/>
            </a:pPr>
            <a:r>
              <a:rPr lang="en-GB" sz="2800" dirty="0" smtClean="0">
                <a:latin typeface="Calibri" panose="020F0502020204030204" pitchFamily="34" charset="0"/>
              </a:rPr>
              <a:t>Planned </a:t>
            </a:r>
            <a:r>
              <a:rPr lang="en-GB" sz="2800" dirty="0">
                <a:latin typeface="Calibri" panose="020F0502020204030204" pitchFamily="34" charset="0"/>
              </a:rPr>
              <a:t>together using the </a:t>
            </a:r>
            <a:r>
              <a:rPr lang="en-GB" sz="2800" dirty="0" err="1">
                <a:latin typeface="Calibri" panose="020F0502020204030204" pitchFamily="34" charset="0"/>
              </a:rPr>
              <a:t>Es</a:t>
            </a:r>
            <a:r>
              <a:rPr lang="en-GB" sz="2800" dirty="0">
                <a:latin typeface="Calibri" panose="020F0502020204030204" pitchFamily="34" charset="0"/>
              </a:rPr>
              <a:t> and </a:t>
            </a:r>
            <a:r>
              <a:rPr lang="en-GB" sz="2800" dirty="0" err="1" smtClean="0">
                <a:latin typeface="Calibri" panose="020F0502020204030204" pitchFamily="34" charset="0"/>
              </a:rPr>
              <a:t>Os</a:t>
            </a:r>
            <a:endParaRPr lang="en-GB" sz="2800" dirty="0" smtClean="0">
              <a:latin typeface="Calibri" panose="020F0502020204030204" pitchFamily="34" charset="0"/>
            </a:endParaRPr>
          </a:p>
          <a:p>
            <a:pPr marL="914400" lvl="1" indent="-457200">
              <a:buFont typeface="Courier New" panose="02070309020205020404" pitchFamily="49" charset="0"/>
              <a:buChar char="o"/>
            </a:pPr>
            <a:endParaRPr lang="en-GB" sz="2800" dirty="0" smtClean="0">
              <a:latin typeface="Calibri" panose="020F0502020204030204" pitchFamily="34" charset="0"/>
            </a:endParaRPr>
          </a:p>
          <a:p>
            <a:pPr marL="914400" lvl="1" indent="-457200">
              <a:buFont typeface="Courier New" panose="02070309020205020404" pitchFamily="49" charset="0"/>
              <a:buChar char="o"/>
            </a:pPr>
            <a:r>
              <a:rPr lang="en-GB" sz="2800" dirty="0" smtClean="0">
                <a:latin typeface="Calibri" panose="020F0502020204030204" pitchFamily="34" charset="0"/>
              </a:rPr>
              <a:t>Planned </a:t>
            </a:r>
            <a:r>
              <a:rPr lang="en-GB" sz="2800" dirty="0">
                <a:latin typeface="Calibri" panose="020F0502020204030204" pitchFamily="34" charset="0"/>
              </a:rPr>
              <a:t>to allow opportunities </a:t>
            </a:r>
            <a:endParaRPr lang="en-GB" sz="2800" dirty="0" smtClean="0">
              <a:latin typeface="Calibri" panose="020F0502020204030204" pitchFamily="34" charset="0"/>
            </a:endParaRPr>
          </a:p>
          <a:p>
            <a:pPr lvl="1"/>
            <a:r>
              <a:rPr lang="en-GB" sz="2800" dirty="0">
                <a:latin typeface="Calibri" panose="020F0502020204030204" pitchFamily="34" charset="0"/>
              </a:rPr>
              <a:t> </a:t>
            </a:r>
            <a:r>
              <a:rPr lang="en-GB" sz="2800" dirty="0" smtClean="0">
                <a:latin typeface="Calibri" panose="020F0502020204030204" pitchFamily="34" charset="0"/>
              </a:rPr>
              <a:t>     for </a:t>
            </a:r>
            <a:r>
              <a:rPr lang="en-GB" sz="2800" dirty="0">
                <a:latin typeface="Calibri" panose="020F0502020204030204" pitchFamily="34" charset="0"/>
              </a:rPr>
              <a:t>breadth, challenge and </a:t>
            </a:r>
            <a:endParaRPr lang="en-GB" sz="2800" dirty="0" smtClean="0">
              <a:latin typeface="Calibri" panose="020F0502020204030204" pitchFamily="34" charset="0"/>
            </a:endParaRPr>
          </a:p>
          <a:p>
            <a:pPr lvl="1"/>
            <a:r>
              <a:rPr lang="en-GB" sz="2800" dirty="0">
                <a:latin typeface="Calibri" panose="020F0502020204030204" pitchFamily="34" charset="0"/>
              </a:rPr>
              <a:t> </a:t>
            </a:r>
            <a:r>
              <a:rPr lang="en-GB" sz="2800" dirty="0" smtClean="0">
                <a:latin typeface="Calibri" panose="020F0502020204030204" pitchFamily="34" charset="0"/>
              </a:rPr>
              <a:t>     application</a:t>
            </a:r>
            <a:endParaRPr lang="en-GB" sz="2800" dirty="0">
              <a:latin typeface="Calibri" panose="020F0502020204030204" pitchFamily="34" charset="0"/>
            </a:endParaRPr>
          </a:p>
          <a:p>
            <a:pPr marL="457200" indent="-457200">
              <a:buFont typeface="Arial" panose="020B0604020202020204" pitchFamily="34" charset="0"/>
              <a:buChar char="•"/>
            </a:pPr>
            <a:endParaRPr lang="en-GB" sz="2800" dirty="0">
              <a:latin typeface="Calibri" panose="020F0502020204030204" pitchFamily="34" charset="0"/>
            </a:endParaRPr>
          </a:p>
          <a:p>
            <a:pPr marL="285750" indent="-285750">
              <a:buFont typeface="Arial" panose="020B0604020202020204" pitchFamily="34" charset="0"/>
              <a:buChar char="•"/>
            </a:pPr>
            <a:r>
              <a:rPr lang="en-GB" sz="2800" dirty="0">
                <a:latin typeface="Calibri" panose="020F0502020204030204" pitchFamily="34" charset="0"/>
              </a:rPr>
              <a:t>There should be an appropriate </a:t>
            </a:r>
            <a:endParaRPr lang="en-GB" sz="2800" dirty="0" smtClean="0">
              <a:latin typeface="Calibri" panose="020F0502020204030204" pitchFamily="34" charset="0"/>
            </a:endParaRPr>
          </a:p>
          <a:p>
            <a:r>
              <a:rPr lang="en-GB" sz="2800" dirty="0">
                <a:latin typeface="Calibri" panose="020F0502020204030204" pitchFamily="34" charset="0"/>
              </a:rPr>
              <a:t> </a:t>
            </a:r>
            <a:r>
              <a:rPr lang="en-GB" sz="2800" dirty="0" smtClean="0">
                <a:latin typeface="Calibri" panose="020F0502020204030204" pitchFamily="34" charset="0"/>
              </a:rPr>
              <a:t>   balance </a:t>
            </a:r>
            <a:r>
              <a:rPr lang="en-GB" sz="2800" dirty="0">
                <a:latin typeface="Calibri" panose="020F0502020204030204" pitchFamily="34" charset="0"/>
              </a:rPr>
              <a:t>between ongoing and </a:t>
            </a:r>
            <a:endParaRPr lang="en-GB" sz="2800" dirty="0" smtClean="0">
              <a:latin typeface="Calibri" panose="020F0502020204030204" pitchFamily="34" charset="0"/>
            </a:endParaRPr>
          </a:p>
          <a:p>
            <a:r>
              <a:rPr lang="en-GB" sz="2800" dirty="0">
                <a:latin typeface="Calibri" panose="020F0502020204030204" pitchFamily="34" charset="0"/>
              </a:rPr>
              <a:t> </a:t>
            </a:r>
            <a:r>
              <a:rPr lang="en-GB" sz="2800" dirty="0" smtClean="0">
                <a:latin typeface="Calibri" panose="020F0502020204030204" pitchFamily="34" charset="0"/>
              </a:rPr>
              <a:t>   periodic </a:t>
            </a:r>
            <a:r>
              <a:rPr lang="en-GB" sz="2800" dirty="0">
                <a:latin typeface="Calibri" panose="020F0502020204030204" pitchFamily="34" charset="0"/>
              </a:rPr>
              <a:t>assessment</a:t>
            </a:r>
          </a:p>
        </p:txBody>
      </p:sp>
    </p:spTree>
    <p:extLst>
      <p:ext uri="{BB962C8B-B14F-4D97-AF65-F5344CB8AC3E}">
        <p14:creationId xmlns:p14="http://schemas.microsoft.com/office/powerpoint/2010/main" val="1059213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2" name="TextBox 1"/>
          <p:cNvSpPr txBox="1"/>
          <p:nvPr/>
        </p:nvSpPr>
        <p:spPr>
          <a:xfrm>
            <a:off x="1569092" y="2688566"/>
            <a:ext cx="8676461"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smtClean="0">
              <a:latin typeface="Calibri" panose="020F0502020204030204" pitchFamily="34" charset="0"/>
            </a:endParaRPr>
          </a:p>
          <a:p>
            <a:endParaRPr lang="en-GB" sz="2800" dirty="0">
              <a:latin typeface="Calibri" panose="020F0502020204030204" pitchFamily="34" charset="0"/>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9477" y="1547946"/>
            <a:ext cx="1082498"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9477" y="2956327"/>
            <a:ext cx="1082498" cy="109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56001" y="4339133"/>
            <a:ext cx="1114383"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7522" y="4734095"/>
            <a:ext cx="1094781" cy="109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1510" y="2486501"/>
            <a:ext cx="3628980" cy="37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5973" y="270673"/>
            <a:ext cx="11288487" cy="4401205"/>
          </a:xfrm>
          <a:prstGeom prst="rect">
            <a:avLst/>
          </a:prstGeom>
        </p:spPr>
        <p:txBody>
          <a:bodyPr wrap="square">
            <a:spAutoFit/>
          </a:bodyPr>
          <a:lstStyle/>
          <a:p>
            <a:pPr marL="285750" indent="-285750">
              <a:buFont typeface="Arial" panose="020B0604020202020204" pitchFamily="34" charset="0"/>
              <a:buChar char="•"/>
            </a:pPr>
            <a:r>
              <a:rPr lang="en-GB" sz="2800" dirty="0">
                <a:latin typeface="Calibri" panose="020F0502020204030204" pitchFamily="34" charset="0"/>
              </a:rPr>
              <a:t>A wide range of </a:t>
            </a:r>
            <a:r>
              <a:rPr lang="en-GB" sz="2800" b="1" dirty="0">
                <a:latin typeface="Calibri" panose="020F0502020204030204" pitchFamily="34" charset="0"/>
              </a:rPr>
              <a:t>evidence</a:t>
            </a:r>
            <a:r>
              <a:rPr lang="en-GB" sz="2800" dirty="0">
                <a:latin typeface="Calibri" panose="020F0502020204030204" pitchFamily="34" charset="0"/>
              </a:rPr>
              <a:t> should be considered when making </a:t>
            </a:r>
            <a:endParaRPr lang="en-GB" sz="2800" dirty="0" smtClean="0">
              <a:latin typeface="Calibri" panose="020F0502020204030204" pitchFamily="34" charset="0"/>
            </a:endParaRPr>
          </a:p>
          <a:p>
            <a:r>
              <a:rPr lang="en-GB" sz="2800" dirty="0" smtClean="0">
                <a:latin typeface="Calibri" panose="020F0502020204030204" pitchFamily="34" charset="0"/>
              </a:rPr>
              <a:t>    judgements </a:t>
            </a:r>
            <a:r>
              <a:rPr lang="en-GB" sz="2800" dirty="0">
                <a:latin typeface="Calibri" panose="020F0502020204030204" pitchFamily="34" charset="0"/>
              </a:rPr>
              <a:t>around progress towards or achievement of a </a:t>
            </a:r>
            <a:r>
              <a:rPr lang="en-GB" sz="2800" dirty="0" smtClean="0">
                <a:latin typeface="Calibri" panose="020F0502020204030204" pitchFamily="34" charset="0"/>
              </a:rPr>
              <a:t>level</a:t>
            </a:r>
          </a:p>
          <a:p>
            <a:pPr marL="285750" indent="-285750">
              <a:buFont typeface="Arial" panose="020B0604020202020204" pitchFamily="34" charset="0"/>
              <a:buChar char="•"/>
            </a:pPr>
            <a:endParaRPr lang="en-GB" sz="2800" dirty="0">
              <a:latin typeface="Calibri" panose="020F0502020204030204" pitchFamily="34" charset="0"/>
            </a:endParaRPr>
          </a:p>
          <a:p>
            <a:pPr marL="285750" indent="-285750">
              <a:buFont typeface="Arial" panose="020B0604020202020204" pitchFamily="34" charset="0"/>
              <a:buChar char="•"/>
            </a:pPr>
            <a:r>
              <a:rPr lang="en-GB" sz="2800" dirty="0">
                <a:latin typeface="Calibri" panose="020F0502020204030204" pitchFamily="34" charset="0"/>
              </a:rPr>
              <a:t>The range of </a:t>
            </a:r>
            <a:r>
              <a:rPr lang="en-GB" sz="2800" b="1" dirty="0">
                <a:latin typeface="Calibri" panose="020F0502020204030204" pitchFamily="34" charset="0"/>
              </a:rPr>
              <a:t>evidence</a:t>
            </a:r>
            <a:r>
              <a:rPr lang="en-GB" sz="2800" dirty="0">
                <a:latin typeface="Calibri" panose="020F0502020204030204" pitchFamily="34" charset="0"/>
              </a:rPr>
              <a:t> will exist in different places </a:t>
            </a:r>
            <a:r>
              <a:rPr lang="en-GB" sz="2800" dirty="0" smtClean="0">
                <a:latin typeface="Calibri" panose="020F0502020204030204" pitchFamily="34" charset="0"/>
              </a:rPr>
              <a:t>(</a:t>
            </a:r>
            <a:r>
              <a:rPr lang="en-GB" sz="2800" dirty="0">
                <a:latin typeface="Calibri" panose="020F0502020204030204" pitchFamily="34" charset="0"/>
              </a:rPr>
              <a:t>e.g. jotters, </a:t>
            </a:r>
            <a:endParaRPr lang="en-GB" sz="2800" dirty="0" smtClean="0">
              <a:latin typeface="Calibri" panose="020F0502020204030204" pitchFamily="34" charset="0"/>
            </a:endParaRPr>
          </a:p>
          <a:p>
            <a:r>
              <a:rPr lang="en-GB" sz="2800" dirty="0" smtClean="0">
                <a:latin typeface="Calibri" panose="020F0502020204030204" pitchFamily="34" charset="0"/>
              </a:rPr>
              <a:t>    displays</a:t>
            </a:r>
            <a:r>
              <a:rPr lang="en-GB" sz="2800" dirty="0">
                <a:latin typeface="Calibri" panose="020F0502020204030204" pitchFamily="34" charset="0"/>
              </a:rPr>
              <a:t>, learner conversations, periodic </a:t>
            </a:r>
            <a:r>
              <a:rPr lang="en-GB" sz="2800" dirty="0" smtClean="0">
                <a:latin typeface="Calibri" panose="020F0502020204030204" pitchFamily="34" charset="0"/>
              </a:rPr>
              <a:t>assessments)</a:t>
            </a:r>
          </a:p>
          <a:p>
            <a:pPr marL="285750" indent="-285750">
              <a:buFont typeface="Arial" panose="020B0604020202020204" pitchFamily="34" charset="0"/>
              <a:buChar char="•"/>
            </a:pPr>
            <a:endParaRPr lang="en-GB" sz="2800" dirty="0">
              <a:latin typeface="Calibri" panose="020F0502020204030204" pitchFamily="34" charset="0"/>
            </a:endParaRPr>
          </a:p>
          <a:p>
            <a:pPr marL="285750" indent="-285750">
              <a:buFont typeface="Arial" panose="020B0604020202020204" pitchFamily="34" charset="0"/>
              <a:buChar char="•"/>
            </a:pPr>
            <a:r>
              <a:rPr lang="en-GB" sz="2800" b="1" dirty="0">
                <a:latin typeface="Calibri" panose="020F0502020204030204" pitchFamily="34" charset="0"/>
              </a:rPr>
              <a:t>Evidence</a:t>
            </a:r>
            <a:r>
              <a:rPr lang="en-GB" sz="2800" dirty="0">
                <a:latin typeface="Calibri" panose="020F0502020204030204" pitchFamily="34" charset="0"/>
              </a:rPr>
              <a:t> should </a:t>
            </a:r>
            <a:endParaRPr lang="en-GB" sz="2800" dirty="0" smtClean="0">
              <a:latin typeface="Calibri" panose="020F0502020204030204" pitchFamily="34" charset="0"/>
            </a:endParaRPr>
          </a:p>
          <a:p>
            <a:r>
              <a:rPr lang="en-GB" sz="2800" dirty="0" smtClean="0">
                <a:latin typeface="Calibri" panose="020F0502020204030204" pitchFamily="34" charset="0"/>
              </a:rPr>
              <a:t>   demonstrate breadth</a:t>
            </a:r>
            <a:r>
              <a:rPr lang="en-GB" sz="2800" dirty="0">
                <a:latin typeface="Calibri" panose="020F0502020204030204" pitchFamily="34" charset="0"/>
              </a:rPr>
              <a:t>, </a:t>
            </a:r>
            <a:endParaRPr lang="en-GB" sz="2800" dirty="0" smtClean="0">
              <a:latin typeface="Calibri" panose="020F0502020204030204" pitchFamily="34" charset="0"/>
            </a:endParaRPr>
          </a:p>
          <a:p>
            <a:r>
              <a:rPr lang="en-GB" sz="2800" dirty="0" smtClean="0">
                <a:latin typeface="Calibri" panose="020F0502020204030204" pitchFamily="34" charset="0"/>
              </a:rPr>
              <a:t>   challenge and </a:t>
            </a:r>
          </a:p>
          <a:p>
            <a:r>
              <a:rPr lang="en-GB" sz="2800" dirty="0">
                <a:latin typeface="Calibri" panose="020F0502020204030204" pitchFamily="34" charset="0"/>
              </a:rPr>
              <a:t> </a:t>
            </a:r>
            <a:r>
              <a:rPr lang="en-GB" sz="2800" dirty="0" smtClean="0">
                <a:latin typeface="Calibri" panose="020F0502020204030204" pitchFamily="34" charset="0"/>
              </a:rPr>
              <a:t>  application</a:t>
            </a:r>
            <a:endParaRPr lang="en-GB" sz="2800" dirty="0">
              <a:latin typeface="Calibri" panose="020F0502020204030204" pitchFamily="34" charset="0"/>
            </a:endParaRPr>
          </a:p>
        </p:txBody>
      </p:sp>
    </p:spTree>
    <p:extLst>
      <p:ext uri="{BB962C8B-B14F-4D97-AF65-F5344CB8AC3E}">
        <p14:creationId xmlns:p14="http://schemas.microsoft.com/office/powerpoint/2010/main" val="4058023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2" name="TextBox 1"/>
          <p:cNvSpPr txBox="1"/>
          <p:nvPr/>
        </p:nvSpPr>
        <p:spPr>
          <a:xfrm>
            <a:off x="1569092" y="2688566"/>
            <a:ext cx="8676461"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smtClean="0">
              <a:latin typeface="Calibri" panose="020F0502020204030204" pitchFamily="34" charset="0"/>
            </a:endParaRPr>
          </a:p>
          <a:p>
            <a:endParaRPr lang="en-GB" sz="2800" dirty="0">
              <a:latin typeface="Calibri" panose="020F0502020204030204" pitchFamily="34" charset="0"/>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9477" y="1547946"/>
            <a:ext cx="1082498"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9477" y="2956327"/>
            <a:ext cx="1082498" cy="109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56001" y="4339133"/>
            <a:ext cx="1114383"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7522" y="4734095"/>
            <a:ext cx="1094781" cy="109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10282" y="5013289"/>
            <a:ext cx="1078925" cy="110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9907" y="2688565"/>
            <a:ext cx="3595682" cy="363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1932" y="101635"/>
            <a:ext cx="11970067" cy="3108543"/>
          </a:xfrm>
          <a:prstGeom prst="rect">
            <a:avLst/>
          </a:prstGeom>
        </p:spPr>
        <p:txBody>
          <a:bodyPr wrap="square">
            <a:spAutoFit/>
          </a:bodyPr>
          <a:lstStyle/>
          <a:p>
            <a:pPr marL="342900" indent="-342900">
              <a:buFont typeface="Arial" panose="020B0604020202020204" pitchFamily="34" charset="0"/>
              <a:buChar char="•"/>
            </a:pPr>
            <a:r>
              <a:rPr lang="en-GB" sz="2800" dirty="0">
                <a:latin typeface="Calibri" panose="020F0502020204030204" pitchFamily="34" charset="0"/>
              </a:rPr>
              <a:t>Standards within the </a:t>
            </a:r>
            <a:r>
              <a:rPr lang="en-GB" sz="2800" dirty="0" err="1">
                <a:latin typeface="Calibri" panose="020F0502020204030204" pitchFamily="34" charset="0"/>
              </a:rPr>
              <a:t>Es</a:t>
            </a:r>
            <a:r>
              <a:rPr lang="en-GB" sz="2800" dirty="0">
                <a:latin typeface="Calibri" panose="020F0502020204030204" pitchFamily="34" charset="0"/>
              </a:rPr>
              <a:t> and </a:t>
            </a:r>
            <a:r>
              <a:rPr lang="en-GB" sz="2800" dirty="0" err="1">
                <a:latin typeface="Calibri" panose="020F0502020204030204" pitchFamily="34" charset="0"/>
              </a:rPr>
              <a:t>Os</a:t>
            </a:r>
            <a:r>
              <a:rPr lang="en-GB" sz="2800" dirty="0">
                <a:latin typeface="Calibri" panose="020F0502020204030204" pitchFamily="34" charset="0"/>
              </a:rPr>
              <a:t> </a:t>
            </a:r>
            <a:r>
              <a:rPr lang="en-GB" sz="2800" dirty="0" smtClean="0">
                <a:latin typeface="Calibri" panose="020F0502020204030204" pitchFamily="34" charset="0"/>
              </a:rPr>
              <a:t>and Benchmarks </a:t>
            </a:r>
            <a:r>
              <a:rPr lang="en-GB" sz="2800" dirty="0">
                <a:latin typeface="Calibri" panose="020F0502020204030204" pitchFamily="34" charset="0"/>
              </a:rPr>
              <a:t>should be used to </a:t>
            </a:r>
            <a:endParaRPr lang="en-GB" sz="2800" dirty="0" smtClean="0">
              <a:latin typeface="Calibri" panose="020F0502020204030204" pitchFamily="34" charset="0"/>
            </a:endParaRPr>
          </a:p>
          <a:p>
            <a:r>
              <a:rPr lang="en-GB" sz="2800" dirty="0">
                <a:latin typeface="Calibri" panose="020F0502020204030204" pitchFamily="34" charset="0"/>
              </a:rPr>
              <a:t> </a:t>
            </a:r>
            <a:r>
              <a:rPr lang="en-GB" sz="2800" dirty="0" smtClean="0">
                <a:latin typeface="Calibri" panose="020F0502020204030204" pitchFamily="34" charset="0"/>
              </a:rPr>
              <a:t>   </a:t>
            </a:r>
            <a:r>
              <a:rPr lang="en-GB" sz="2800" b="1" dirty="0" smtClean="0">
                <a:latin typeface="Calibri" panose="020F0502020204030204" pitchFamily="34" charset="0"/>
              </a:rPr>
              <a:t>evaluate</a:t>
            </a:r>
            <a:r>
              <a:rPr lang="en-GB" sz="2800" dirty="0" smtClean="0">
                <a:latin typeface="Calibri" panose="020F0502020204030204" pitchFamily="34" charset="0"/>
              </a:rPr>
              <a:t> </a:t>
            </a:r>
            <a:r>
              <a:rPr lang="en-GB" sz="2800" dirty="0">
                <a:latin typeface="Calibri" panose="020F0502020204030204" pitchFamily="34" charset="0"/>
              </a:rPr>
              <a:t>and monitor learners’ </a:t>
            </a:r>
            <a:r>
              <a:rPr lang="en-GB" sz="2800" dirty="0" smtClean="0">
                <a:latin typeface="Calibri" panose="020F0502020204030204" pitchFamily="34" charset="0"/>
              </a:rPr>
              <a:t>progress</a:t>
            </a:r>
            <a:endParaRPr lang="en-GB" sz="2800" dirty="0">
              <a:latin typeface="Calibri" panose="020F0502020204030204" pitchFamily="34" charset="0"/>
            </a:endParaRPr>
          </a:p>
          <a:p>
            <a:pPr marL="342900" indent="-342900">
              <a:buFont typeface="Arial" panose="020B0604020202020204" pitchFamily="34" charset="0"/>
              <a:buChar char="•"/>
            </a:pPr>
            <a:r>
              <a:rPr lang="en-GB" sz="2800" b="1" dirty="0">
                <a:latin typeface="Calibri" panose="020F0502020204030204" pitchFamily="34" charset="0"/>
              </a:rPr>
              <a:t>Evaluation</a:t>
            </a:r>
            <a:r>
              <a:rPr lang="en-GB" sz="2800" dirty="0">
                <a:latin typeface="Calibri" panose="020F0502020204030204" pitchFamily="34" charset="0"/>
              </a:rPr>
              <a:t> should be ongoing to inform short term </a:t>
            </a:r>
            <a:r>
              <a:rPr lang="en-GB" sz="2800" dirty="0" smtClean="0">
                <a:latin typeface="Calibri" panose="020F0502020204030204" pitchFamily="34" charset="0"/>
              </a:rPr>
              <a:t>planning</a:t>
            </a:r>
            <a:endParaRPr lang="en-GB" sz="2800" dirty="0">
              <a:latin typeface="Calibri" panose="020F0502020204030204" pitchFamily="34" charset="0"/>
            </a:endParaRPr>
          </a:p>
          <a:p>
            <a:pPr marL="342900" indent="-342900">
              <a:buFont typeface="Arial" panose="020B0604020202020204" pitchFamily="34" charset="0"/>
              <a:buChar char="•"/>
            </a:pPr>
            <a:r>
              <a:rPr lang="en-GB" sz="2800" dirty="0">
                <a:latin typeface="Calibri" panose="020F0502020204030204" pitchFamily="34" charset="0"/>
              </a:rPr>
              <a:t>Practitioners should have opportunities to </a:t>
            </a:r>
            <a:r>
              <a:rPr lang="en-GB" sz="2800" b="1" dirty="0">
                <a:latin typeface="Calibri" panose="020F0502020204030204" pitchFamily="34" charset="0"/>
              </a:rPr>
              <a:t>evaluate</a:t>
            </a:r>
            <a:r>
              <a:rPr lang="en-GB" sz="2800" dirty="0">
                <a:latin typeface="Calibri" panose="020F0502020204030204" pitchFamily="34" charset="0"/>
              </a:rPr>
              <a:t> a range of </a:t>
            </a:r>
            <a:endParaRPr lang="en-GB" sz="2800" dirty="0" smtClean="0">
              <a:latin typeface="Calibri" panose="020F0502020204030204" pitchFamily="34" charset="0"/>
            </a:endParaRPr>
          </a:p>
          <a:p>
            <a:r>
              <a:rPr lang="en-GB" sz="2800" dirty="0">
                <a:latin typeface="Calibri" panose="020F0502020204030204" pitchFamily="34" charset="0"/>
              </a:rPr>
              <a:t> </a:t>
            </a:r>
            <a:r>
              <a:rPr lang="en-GB" sz="2800" dirty="0" smtClean="0">
                <a:latin typeface="Calibri" panose="020F0502020204030204" pitchFamily="34" charset="0"/>
              </a:rPr>
              <a:t>   evidence </a:t>
            </a:r>
            <a:r>
              <a:rPr lang="en-GB" sz="2800" dirty="0">
                <a:latin typeface="Calibri" panose="020F0502020204030204" pitchFamily="34" charset="0"/>
              </a:rPr>
              <a:t>together when considering progress towards or </a:t>
            </a:r>
            <a:endParaRPr lang="en-GB" sz="2800" dirty="0" smtClean="0">
              <a:latin typeface="Calibri" panose="020F0502020204030204" pitchFamily="34" charset="0"/>
            </a:endParaRPr>
          </a:p>
          <a:p>
            <a:r>
              <a:rPr lang="en-GB" sz="2800" dirty="0">
                <a:latin typeface="Calibri" panose="020F0502020204030204" pitchFamily="34" charset="0"/>
              </a:rPr>
              <a:t> </a:t>
            </a:r>
            <a:r>
              <a:rPr lang="en-GB" sz="2800" dirty="0" smtClean="0">
                <a:latin typeface="Calibri" panose="020F0502020204030204" pitchFamily="34" charset="0"/>
              </a:rPr>
              <a:t>   achievement </a:t>
            </a:r>
            <a:r>
              <a:rPr lang="en-GB" sz="2800" dirty="0">
                <a:latin typeface="Calibri" panose="020F0502020204030204" pitchFamily="34" charset="0"/>
              </a:rPr>
              <a:t>of a level to ensure consistency in teacher professional </a:t>
            </a:r>
            <a:endParaRPr lang="en-GB" sz="2800" dirty="0" smtClean="0">
              <a:latin typeface="Calibri" panose="020F0502020204030204" pitchFamily="34" charset="0"/>
            </a:endParaRPr>
          </a:p>
          <a:p>
            <a:r>
              <a:rPr lang="en-GB" sz="2800" dirty="0">
                <a:latin typeface="Calibri" panose="020F0502020204030204" pitchFamily="34" charset="0"/>
              </a:rPr>
              <a:t> </a:t>
            </a:r>
            <a:r>
              <a:rPr lang="en-GB" sz="2800" dirty="0" smtClean="0">
                <a:latin typeface="Calibri" panose="020F0502020204030204" pitchFamily="34" charset="0"/>
              </a:rPr>
              <a:t>   judgement</a:t>
            </a:r>
            <a:endParaRPr lang="en-GB" sz="2800" dirty="0">
              <a:latin typeface="Calibri" panose="020F0502020204030204" pitchFamily="34" charset="0"/>
            </a:endParaRPr>
          </a:p>
        </p:txBody>
      </p:sp>
    </p:spTree>
    <p:extLst>
      <p:ext uri="{BB962C8B-B14F-4D97-AF65-F5344CB8AC3E}">
        <p14:creationId xmlns:p14="http://schemas.microsoft.com/office/powerpoint/2010/main" val="1740996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2" name="TextBox 1"/>
          <p:cNvSpPr txBox="1"/>
          <p:nvPr/>
        </p:nvSpPr>
        <p:spPr>
          <a:xfrm>
            <a:off x="1569092" y="2688566"/>
            <a:ext cx="8676461" cy="954107"/>
          </a:xfrm>
          <a:prstGeom prst="rect">
            <a:avLst/>
          </a:prstGeom>
          <a:noFill/>
        </p:spPr>
        <p:txBody>
          <a:bodyPr wrap="square" rtlCol="0">
            <a:spAutoFit/>
          </a:bodyPr>
          <a:lstStyle/>
          <a:p>
            <a:pPr marL="285750" indent="-285750">
              <a:buFont typeface="Arial" panose="020B0604020202020204" pitchFamily="34" charset="0"/>
              <a:buChar char="•"/>
            </a:pPr>
            <a:endParaRPr lang="en-GB" sz="2800" dirty="0" smtClean="0">
              <a:latin typeface="Calibri" panose="020F0502020204030204" pitchFamily="34" charset="0"/>
            </a:endParaRPr>
          </a:p>
          <a:p>
            <a:endParaRPr lang="en-GB" sz="2800" dirty="0">
              <a:latin typeface="Calibri" panose="020F0502020204030204" pitchFamily="34" charset="0"/>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9477" y="1547946"/>
            <a:ext cx="1082498"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9477" y="2956327"/>
            <a:ext cx="1082498" cy="109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56001" y="4339133"/>
            <a:ext cx="1114383"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7522" y="4734095"/>
            <a:ext cx="1094781" cy="109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10282" y="5013289"/>
            <a:ext cx="1078925" cy="110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3442" y="5028070"/>
            <a:ext cx="1127760" cy="114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137749"/>
            <a:ext cx="12191999" cy="3108543"/>
          </a:xfrm>
          <a:prstGeom prst="rect">
            <a:avLst/>
          </a:prstGeom>
        </p:spPr>
        <p:txBody>
          <a:bodyPr wrap="square">
            <a:spAutoFit/>
          </a:bodyPr>
          <a:lstStyle/>
          <a:p>
            <a:pPr marL="342900" indent="-342900">
              <a:buFont typeface="Arial" panose="020B0604020202020204" pitchFamily="34" charset="0"/>
              <a:buChar char="•"/>
            </a:pPr>
            <a:r>
              <a:rPr lang="en-GB" sz="2800" b="1" dirty="0">
                <a:latin typeface="Calibri" panose="020F0502020204030204" pitchFamily="34" charset="0"/>
              </a:rPr>
              <a:t>Feedback</a:t>
            </a:r>
            <a:r>
              <a:rPr lang="en-GB" sz="2800" dirty="0">
                <a:latin typeface="Calibri" panose="020F0502020204030204" pitchFamily="34" charset="0"/>
              </a:rPr>
              <a:t> should be clearly linked to success criteria</a:t>
            </a:r>
          </a:p>
          <a:p>
            <a:pPr marL="342900" indent="-342900">
              <a:buFont typeface="Arial" panose="020B0604020202020204" pitchFamily="34" charset="0"/>
              <a:buChar char="•"/>
            </a:pPr>
            <a:r>
              <a:rPr lang="en-GB" sz="2800" b="1" dirty="0">
                <a:latin typeface="Calibri" panose="020F0502020204030204" pitchFamily="34" charset="0"/>
              </a:rPr>
              <a:t>Next steps </a:t>
            </a:r>
            <a:r>
              <a:rPr lang="en-GB" sz="2800" dirty="0">
                <a:latin typeface="Calibri" panose="020F0502020204030204" pitchFamily="34" charset="0"/>
              </a:rPr>
              <a:t>in learning should be identified using success criteria</a:t>
            </a:r>
          </a:p>
          <a:p>
            <a:pPr marL="342900" indent="-342900">
              <a:buFont typeface="Arial" panose="020B0604020202020204" pitchFamily="34" charset="0"/>
              <a:buChar char="•"/>
            </a:pPr>
            <a:r>
              <a:rPr lang="en-GB" sz="2800" b="1" dirty="0">
                <a:latin typeface="Calibri" panose="020F0502020204030204" pitchFamily="34" charset="0"/>
              </a:rPr>
              <a:t>Feedback</a:t>
            </a:r>
            <a:r>
              <a:rPr lang="en-GB" sz="2800" dirty="0">
                <a:latin typeface="Calibri" panose="020F0502020204030204" pitchFamily="34" charset="0"/>
              </a:rPr>
              <a:t> discussions should be ongoing throughout lessons </a:t>
            </a:r>
          </a:p>
          <a:p>
            <a:pPr marL="342900" indent="-342900">
              <a:buFont typeface="Arial" panose="020B0604020202020204" pitchFamily="34" charset="0"/>
              <a:buChar char="•"/>
            </a:pPr>
            <a:r>
              <a:rPr lang="en-GB" sz="2800" dirty="0">
                <a:latin typeface="Calibri" panose="020F0502020204030204" pitchFamily="34" charset="0"/>
              </a:rPr>
              <a:t>Learners should have opportunities to take part in </a:t>
            </a:r>
            <a:r>
              <a:rPr lang="en-GB" sz="2800" b="1" dirty="0">
                <a:latin typeface="Calibri" panose="020F0502020204030204" pitchFamily="34" charset="0"/>
              </a:rPr>
              <a:t>feedback </a:t>
            </a:r>
            <a:endParaRPr lang="en-GB" sz="2800" b="1" dirty="0" smtClean="0">
              <a:latin typeface="Calibri" panose="020F0502020204030204" pitchFamily="34" charset="0"/>
            </a:endParaRPr>
          </a:p>
          <a:p>
            <a:r>
              <a:rPr lang="en-GB" sz="2800" dirty="0">
                <a:latin typeface="Calibri" panose="020F0502020204030204" pitchFamily="34" charset="0"/>
              </a:rPr>
              <a:t> </a:t>
            </a:r>
            <a:r>
              <a:rPr lang="en-GB" sz="2800" dirty="0" smtClean="0">
                <a:latin typeface="Calibri" panose="020F0502020204030204" pitchFamily="34" charset="0"/>
              </a:rPr>
              <a:t>   discussions </a:t>
            </a:r>
            <a:r>
              <a:rPr lang="en-GB" sz="2800" dirty="0">
                <a:latin typeface="Calibri" panose="020F0502020204030204" pitchFamily="34" charset="0"/>
              </a:rPr>
              <a:t>when reviewing learning over a period of time in order to </a:t>
            </a:r>
            <a:endParaRPr lang="en-GB" sz="2800" dirty="0" smtClean="0">
              <a:latin typeface="Calibri" panose="020F0502020204030204" pitchFamily="34" charset="0"/>
            </a:endParaRPr>
          </a:p>
          <a:p>
            <a:r>
              <a:rPr lang="en-GB" sz="2800" dirty="0">
                <a:latin typeface="Calibri" panose="020F0502020204030204" pitchFamily="34" charset="0"/>
              </a:rPr>
              <a:t> </a:t>
            </a:r>
            <a:r>
              <a:rPr lang="en-GB" sz="2800" dirty="0" smtClean="0">
                <a:latin typeface="Calibri" panose="020F0502020204030204" pitchFamily="34" charset="0"/>
              </a:rPr>
              <a:t>   set </a:t>
            </a:r>
            <a:r>
              <a:rPr lang="en-GB" sz="2800" dirty="0">
                <a:latin typeface="Calibri" panose="020F0502020204030204" pitchFamily="34" charset="0"/>
              </a:rPr>
              <a:t>longer term targets </a:t>
            </a:r>
            <a:r>
              <a:rPr lang="en-GB" sz="2800" dirty="0" smtClean="0">
                <a:latin typeface="Calibri" panose="020F0502020204030204" pitchFamily="34" charset="0"/>
              </a:rPr>
              <a:t>(</a:t>
            </a:r>
            <a:r>
              <a:rPr lang="en-GB" sz="2800" dirty="0" smtClean="0">
                <a:latin typeface="Calibri" panose="020F0502020204030204" pitchFamily="34" charset="0"/>
              </a:rPr>
              <a:t>e.g.</a:t>
            </a:r>
            <a:r>
              <a:rPr lang="en-GB" sz="2800" dirty="0" smtClean="0">
                <a:latin typeface="Calibri" panose="020F0502020204030204" pitchFamily="34" charset="0"/>
              </a:rPr>
              <a:t> </a:t>
            </a:r>
            <a:r>
              <a:rPr lang="en-GB" sz="2800" dirty="0">
                <a:latin typeface="Calibri" panose="020F0502020204030204" pitchFamily="34" charset="0"/>
              </a:rPr>
              <a:t>as part of the </a:t>
            </a:r>
            <a:r>
              <a:rPr lang="en-GB" sz="2800" dirty="0" smtClean="0">
                <a:latin typeface="Calibri" panose="020F0502020204030204" pitchFamily="34" charset="0"/>
              </a:rPr>
              <a:t>Profiling/Personal learning </a:t>
            </a:r>
          </a:p>
          <a:p>
            <a:r>
              <a:rPr lang="en-GB" sz="2800">
                <a:latin typeface="Calibri" panose="020F0502020204030204" pitchFamily="34" charset="0"/>
              </a:rPr>
              <a:t> </a:t>
            </a:r>
            <a:r>
              <a:rPr lang="en-GB" sz="2800" smtClean="0">
                <a:latin typeface="Calibri" panose="020F0502020204030204" pitchFamily="34" charset="0"/>
              </a:rPr>
              <a:t>                                                                 </a:t>
            </a:r>
            <a:r>
              <a:rPr lang="en-GB" sz="2800" smtClean="0">
                <a:latin typeface="Calibri" panose="020F0502020204030204" pitchFamily="34" charset="0"/>
              </a:rPr>
              <a:t>planning </a:t>
            </a:r>
            <a:r>
              <a:rPr lang="en-GB" sz="2800" dirty="0">
                <a:latin typeface="Calibri" panose="020F0502020204030204" pitchFamily="34" charset="0"/>
              </a:rPr>
              <a:t>process)</a:t>
            </a:r>
          </a:p>
        </p:txBody>
      </p:sp>
      <p:pic>
        <p:nvPicPr>
          <p:cNvPr id="307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9092" y="2804341"/>
            <a:ext cx="3595682" cy="352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496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2" name="TextBox 1"/>
          <p:cNvSpPr txBox="1"/>
          <p:nvPr/>
        </p:nvSpPr>
        <p:spPr>
          <a:xfrm>
            <a:off x="0" y="128246"/>
            <a:ext cx="11671975" cy="2246769"/>
          </a:xfrm>
          <a:prstGeom prst="rect">
            <a:avLst/>
          </a:prstGeom>
          <a:noFill/>
        </p:spPr>
        <p:txBody>
          <a:bodyPr wrap="square" rtlCol="0">
            <a:spAutoFit/>
          </a:bodyPr>
          <a:lstStyle/>
          <a:p>
            <a:pPr marL="342900" indent="-342900">
              <a:buFont typeface="Arial" panose="020B0604020202020204" pitchFamily="34" charset="0"/>
              <a:buChar char="•"/>
            </a:pPr>
            <a:r>
              <a:rPr lang="en-GB" sz="2800" b="1" dirty="0">
                <a:latin typeface="Calibri" panose="020F0502020204030204" pitchFamily="34" charset="0"/>
              </a:rPr>
              <a:t>Reporting</a:t>
            </a:r>
            <a:r>
              <a:rPr lang="en-GB" sz="2800" dirty="0">
                <a:latin typeface="Calibri" panose="020F0502020204030204" pitchFamily="34" charset="0"/>
              </a:rPr>
              <a:t> should highlight the learners most recent progress and next steps in </a:t>
            </a:r>
            <a:r>
              <a:rPr lang="en-GB" sz="2800" dirty="0" smtClean="0">
                <a:latin typeface="Calibri" panose="020F0502020204030204" pitchFamily="34" charset="0"/>
              </a:rPr>
              <a:t>learning</a:t>
            </a:r>
          </a:p>
          <a:p>
            <a:endParaRPr lang="en-GB" sz="2800" dirty="0">
              <a:latin typeface="Calibri" panose="020F0502020204030204" pitchFamily="34" charset="0"/>
            </a:endParaRPr>
          </a:p>
          <a:p>
            <a:pPr marL="342900" indent="-342900">
              <a:buFont typeface="Arial" panose="020B0604020202020204" pitchFamily="34" charset="0"/>
              <a:buChar char="•"/>
            </a:pPr>
            <a:r>
              <a:rPr lang="en-GB" sz="2800" dirty="0">
                <a:latin typeface="Calibri" panose="020F0502020204030204" pitchFamily="34" charset="0"/>
              </a:rPr>
              <a:t>Further advice and guidance can be found in the document </a:t>
            </a:r>
            <a:r>
              <a:rPr lang="en-GB" sz="2800" b="1" dirty="0" smtClean="0">
                <a:latin typeface="Calibri" panose="020F0502020204030204" pitchFamily="34" charset="0"/>
              </a:rPr>
              <a:t>‘</a:t>
            </a:r>
            <a:r>
              <a:rPr lang="en-GB" sz="2800" b="1" dirty="0">
                <a:latin typeface="Calibri" panose="020F0502020204030204" pitchFamily="34" charset="0"/>
              </a:rPr>
              <a:t>Reporting to Parents and Carers Guidance for schools and </a:t>
            </a:r>
            <a:r>
              <a:rPr lang="en-GB" sz="2800" b="1" dirty="0" err="1">
                <a:latin typeface="Calibri" panose="020F0502020204030204" pitchFamily="34" charset="0"/>
              </a:rPr>
              <a:t>ELC</a:t>
            </a:r>
            <a:r>
              <a:rPr lang="en-GB" sz="2800" b="1" dirty="0">
                <a:latin typeface="Calibri" panose="020F0502020204030204" pitchFamily="34" charset="0"/>
              </a:rPr>
              <a:t> </a:t>
            </a:r>
            <a:r>
              <a:rPr lang="en-GB" sz="2800" b="1" dirty="0" smtClean="0">
                <a:latin typeface="Calibri" panose="020F0502020204030204" pitchFamily="34" charset="0"/>
              </a:rPr>
              <a:t>settings</a:t>
            </a:r>
            <a:r>
              <a:rPr lang="en-GB" sz="2800" b="1" dirty="0">
                <a:latin typeface="Calibri" panose="020F0502020204030204" pitchFamily="34" charset="0"/>
              </a:rPr>
              <a:t>’ </a:t>
            </a: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9477" y="1547946"/>
            <a:ext cx="1082498"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9477" y="2956327"/>
            <a:ext cx="1082498" cy="109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56001" y="4339133"/>
            <a:ext cx="1114383" cy="109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7522" y="4734095"/>
            <a:ext cx="1094781" cy="109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3162" y="5013289"/>
            <a:ext cx="1078925" cy="110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1390" y="5028070"/>
            <a:ext cx="1127760" cy="114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74683" y="5028070"/>
            <a:ext cx="1148798" cy="112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652" y="2568311"/>
            <a:ext cx="3595682" cy="3585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60652" y="2956327"/>
            <a:ext cx="3469461" cy="1449806"/>
          </a:xfrm>
          <a:prstGeom prst="rect">
            <a:avLst/>
          </a:prstGeom>
          <a:noFill/>
          <a:ln w="9525">
            <a:solidFill>
              <a:srgbClr val="00ABB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443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5993" y="523382"/>
            <a:ext cx="8918554" cy="527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857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9" name="Title 3"/>
          <p:cNvSpPr txBox="1">
            <a:spLocks/>
          </p:cNvSpPr>
          <p:nvPr/>
        </p:nvSpPr>
        <p:spPr>
          <a:xfrm>
            <a:off x="666751" y="1089343"/>
            <a:ext cx="10836972" cy="3725112"/>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sz="4400" dirty="0">
                <a:latin typeface="Calibri" panose="020F0502020204030204" pitchFamily="34" charset="0"/>
              </a:rPr>
              <a:t>What are the key features of </a:t>
            </a:r>
            <a:r>
              <a:rPr lang="en-GB" sz="4400" dirty="0" smtClean="0">
                <a:latin typeface="Calibri" panose="020F0502020204030204" pitchFamily="34" charset="0"/>
              </a:rPr>
              <a:t>effective moderation?</a:t>
            </a:r>
            <a:r>
              <a:rPr lang="en-GB" sz="4400" dirty="0">
                <a:latin typeface="Calibri" panose="020F0502020204030204" pitchFamily="34" charset="0"/>
              </a:rPr>
              <a:t/>
            </a:r>
            <a:br>
              <a:rPr lang="en-GB" sz="4400" dirty="0">
                <a:latin typeface="Calibri" panose="020F0502020204030204" pitchFamily="34" charset="0"/>
              </a:rPr>
            </a:br>
            <a:endParaRPr lang="en-GB" sz="4400" dirty="0" smtClean="0">
              <a:latin typeface="Calibri" panose="020F0502020204030204" pitchFamily="34" charset="0"/>
            </a:endParaRPr>
          </a:p>
          <a:p>
            <a:pPr algn="ctr"/>
            <a:r>
              <a:rPr lang="en-GB" sz="4400" dirty="0">
                <a:latin typeface="Calibri" panose="020F0502020204030204" pitchFamily="34" charset="0"/>
              </a:rPr>
              <a:t/>
            </a:r>
            <a:br>
              <a:rPr lang="en-GB" sz="4400" dirty="0">
                <a:latin typeface="Calibri" panose="020F0502020204030204" pitchFamily="34" charset="0"/>
              </a:rPr>
            </a:br>
            <a:r>
              <a:rPr lang="en-GB" sz="3200" dirty="0" smtClean="0">
                <a:latin typeface="Calibri" panose="020F0502020204030204" pitchFamily="34" charset="0"/>
              </a:rPr>
              <a:t>(5 </a:t>
            </a:r>
            <a:r>
              <a:rPr lang="en-GB" sz="3200" dirty="0">
                <a:latin typeface="Calibri" panose="020F0502020204030204" pitchFamily="34" charset="0"/>
              </a:rPr>
              <a:t>minutes to discuss)</a:t>
            </a:r>
            <a:endParaRPr lang="en-GB" sz="3200" kern="0" dirty="0">
              <a:latin typeface="Calibri" panose="020F0502020204030204" pitchFamily="34" charset="0"/>
            </a:endParaRPr>
          </a:p>
        </p:txBody>
      </p:sp>
    </p:spTree>
    <p:extLst>
      <p:ext uri="{BB962C8B-B14F-4D97-AF65-F5344CB8AC3E}">
        <p14:creationId xmlns:p14="http://schemas.microsoft.com/office/powerpoint/2010/main" val="212757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p:txBody>
          <a:bodyPr/>
          <a:lstStyle/>
          <a:p>
            <a:pPr algn="ctr"/>
            <a:r>
              <a:rPr lang="en-GB" sz="4400" dirty="0" smtClean="0">
                <a:latin typeface="Calibri" panose="020F0502020204030204" pitchFamily="34" charset="0"/>
              </a:rPr>
              <a:t>Aims</a:t>
            </a:r>
            <a:endParaRPr lang="en-GB" sz="4400" dirty="0">
              <a:latin typeface="Calibri" panose="020F0502020204030204" pitchFamily="34" charset="0"/>
            </a:endParaRPr>
          </a:p>
        </p:txBody>
      </p:sp>
      <p:sp>
        <p:nvSpPr>
          <p:cNvPr id="2" name="Content Placeholder 1"/>
          <p:cNvSpPr>
            <a:spLocks noGrp="1"/>
          </p:cNvSpPr>
          <p:nvPr>
            <p:ph idx="1"/>
          </p:nvPr>
        </p:nvSpPr>
        <p:spPr>
          <a:xfrm>
            <a:off x="83137" y="1582738"/>
            <a:ext cx="11351323" cy="4791342"/>
          </a:xfrm>
        </p:spPr>
        <p:txBody>
          <a:bodyPr/>
          <a:lstStyle/>
          <a:p>
            <a:pPr lvl="1" indent="0">
              <a:buNone/>
            </a:pPr>
            <a:r>
              <a:rPr lang="en-GB" sz="2800" dirty="0">
                <a:solidFill>
                  <a:schemeClr val="tx1"/>
                </a:solidFill>
                <a:latin typeface="Calibri" panose="020F0502020204030204" pitchFamily="34" charset="0"/>
              </a:rPr>
              <a:t>To support local authorities, schools and practitioners in:</a:t>
            </a:r>
          </a:p>
          <a:p>
            <a:pPr lvl="1" indent="0">
              <a:buNone/>
            </a:pPr>
            <a:endParaRPr lang="en-GB" sz="2800" dirty="0">
              <a:solidFill>
                <a:schemeClr val="tx1"/>
              </a:solidFill>
              <a:latin typeface="Calibri" panose="020F0502020204030204" pitchFamily="34" charset="0"/>
            </a:endParaRPr>
          </a:p>
          <a:p>
            <a:pPr marL="1714500" lvl="2" indent="-457200">
              <a:buClr>
                <a:schemeClr val="tx1"/>
              </a:buClr>
              <a:buFont typeface="Arial" panose="020B0604020202020204" pitchFamily="34" charset="0"/>
              <a:buChar char="•"/>
            </a:pPr>
            <a:r>
              <a:rPr lang="en-GB" sz="2800" dirty="0" smtClean="0">
                <a:solidFill>
                  <a:schemeClr val="tx1"/>
                </a:solidFill>
                <a:latin typeface="Calibri" panose="020F0502020204030204" pitchFamily="34" charset="0"/>
              </a:rPr>
              <a:t>Developing understanding of moderation as a process</a:t>
            </a:r>
          </a:p>
          <a:p>
            <a:pPr marL="1714500" lvl="2" indent="-457200">
              <a:buClr>
                <a:schemeClr val="tx1"/>
              </a:buClr>
              <a:buFont typeface="Arial" panose="020B0604020202020204" pitchFamily="34" charset="0"/>
              <a:buChar char="•"/>
            </a:pPr>
            <a:r>
              <a:rPr lang="en-GB" sz="2800" dirty="0" smtClean="0">
                <a:solidFill>
                  <a:schemeClr val="tx1"/>
                </a:solidFill>
                <a:latin typeface="Calibri" panose="020F0502020204030204" pitchFamily="34" charset="0"/>
              </a:rPr>
              <a:t>Identifying </a:t>
            </a:r>
            <a:r>
              <a:rPr lang="en-GB" sz="2800" dirty="0">
                <a:solidFill>
                  <a:schemeClr val="tx1"/>
                </a:solidFill>
                <a:latin typeface="Calibri" panose="020F0502020204030204" pitchFamily="34" charset="0"/>
              </a:rPr>
              <a:t>key features of effective </a:t>
            </a:r>
            <a:r>
              <a:rPr lang="en-GB" sz="2800" dirty="0" smtClean="0">
                <a:solidFill>
                  <a:schemeClr val="tx1"/>
                </a:solidFill>
                <a:latin typeface="Calibri" panose="020F0502020204030204" pitchFamily="34" charset="0"/>
              </a:rPr>
              <a:t>moderation</a:t>
            </a:r>
            <a:endParaRPr lang="en-GB" sz="2800" dirty="0">
              <a:solidFill>
                <a:schemeClr val="tx1"/>
              </a:solidFill>
              <a:latin typeface="Calibri" panose="020F0502020204030204" pitchFamily="34" charset="0"/>
            </a:endParaRPr>
          </a:p>
          <a:p>
            <a:pPr marL="1714500" lvl="2" indent="-457200">
              <a:buClr>
                <a:schemeClr val="tx1"/>
              </a:buClr>
              <a:buFont typeface="Arial" panose="020B0604020202020204" pitchFamily="34" charset="0"/>
              <a:buChar char="•"/>
            </a:pPr>
            <a:r>
              <a:rPr lang="en-GB" sz="2800" dirty="0">
                <a:solidFill>
                  <a:schemeClr val="tx1"/>
                </a:solidFill>
                <a:latin typeface="Calibri" panose="020F0502020204030204" pitchFamily="34" charset="0"/>
              </a:rPr>
              <a:t>Exploring and understanding the importance of </a:t>
            </a:r>
            <a:r>
              <a:rPr lang="en-GB" sz="2800" dirty="0" smtClean="0">
                <a:solidFill>
                  <a:schemeClr val="tx1"/>
                </a:solidFill>
                <a:latin typeface="Calibri" panose="020F0502020204030204" pitchFamily="34" charset="0"/>
              </a:rPr>
              <a:t>moderating teacher professional judgement</a:t>
            </a:r>
          </a:p>
          <a:p>
            <a:pPr marL="1714500" lvl="2" indent="-457200">
              <a:buClr>
                <a:schemeClr val="tx1"/>
              </a:buClr>
              <a:buFont typeface="Arial" panose="020B0604020202020204" pitchFamily="34" charset="0"/>
              <a:buChar char="•"/>
            </a:pPr>
            <a:r>
              <a:rPr lang="en-GB" sz="2800" dirty="0" smtClean="0">
                <a:solidFill>
                  <a:schemeClr val="tx1"/>
                </a:solidFill>
                <a:latin typeface="Calibri" panose="020F0502020204030204" pitchFamily="34" charset="0"/>
              </a:rPr>
              <a:t>Exploring ways to facilitate moderation activities</a:t>
            </a:r>
            <a:endParaRPr lang="en-GB" sz="2800" dirty="0">
              <a:solidFill>
                <a:schemeClr val="tx1"/>
              </a:solidFill>
              <a:latin typeface="Calibri" panose="020F0502020204030204" pitchFamily="34" charset="0"/>
            </a:endParaRPr>
          </a:p>
          <a:p>
            <a:pPr marL="1714500" lvl="2" indent="-457200">
              <a:buClr>
                <a:schemeClr val="tx1"/>
              </a:buClr>
              <a:buFont typeface="Arial" panose="020B0604020202020204" pitchFamily="34" charset="0"/>
              <a:buChar char="•"/>
            </a:pPr>
            <a:r>
              <a:rPr lang="en-GB" sz="2800" dirty="0" smtClean="0">
                <a:solidFill>
                  <a:schemeClr val="tx1"/>
                </a:solidFill>
                <a:latin typeface="Calibri" panose="020F0502020204030204" pitchFamily="34" charset="0"/>
              </a:rPr>
              <a:t>Evaluating </a:t>
            </a:r>
            <a:r>
              <a:rPr lang="en-GB" sz="2800" dirty="0">
                <a:solidFill>
                  <a:schemeClr val="tx1"/>
                </a:solidFill>
                <a:latin typeface="Calibri" panose="020F0502020204030204" pitchFamily="34" charset="0"/>
              </a:rPr>
              <a:t>existing practice and identifying areas for improvement</a:t>
            </a:r>
          </a:p>
          <a:p>
            <a:endParaRPr lang="en-GB" dirty="0"/>
          </a:p>
        </p:txBody>
      </p:sp>
    </p:spTree>
    <p:extLst>
      <p:ext uri="{BB962C8B-B14F-4D97-AF65-F5344CB8AC3E}">
        <p14:creationId xmlns:p14="http://schemas.microsoft.com/office/powerpoint/2010/main" val="426363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677514" y="220663"/>
            <a:ext cx="10836972" cy="711200"/>
          </a:xfrm>
        </p:spPr>
        <p:txBody>
          <a:bodyPr/>
          <a:lstStyle/>
          <a:p>
            <a:r>
              <a:rPr lang="en-GB" sz="3600" dirty="0">
                <a:latin typeface="Calibri" panose="020F0502020204030204" pitchFamily="34" charset="0"/>
              </a:rPr>
              <a:t>What are the key features of effective moderation?</a:t>
            </a:r>
          </a:p>
        </p:txBody>
      </p:sp>
      <p:sp>
        <p:nvSpPr>
          <p:cNvPr id="5" name="Content Placeholder 4"/>
          <p:cNvSpPr>
            <a:spLocks noGrp="1"/>
          </p:cNvSpPr>
          <p:nvPr>
            <p:ph idx="1"/>
          </p:nvPr>
        </p:nvSpPr>
        <p:spPr>
          <a:xfrm>
            <a:off x="696308" y="1034098"/>
            <a:ext cx="10817923" cy="4970462"/>
          </a:xfrm>
        </p:spPr>
        <p:txBody>
          <a:bodyPr/>
          <a:lstStyle/>
          <a:p>
            <a:pPr>
              <a:lnSpc>
                <a:spcPct val="150000"/>
              </a:lnSpc>
            </a:pPr>
            <a:r>
              <a:rPr lang="en-GB" sz="3600" b="1" dirty="0" smtClean="0">
                <a:solidFill>
                  <a:srgbClr val="00ABB5"/>
                </a:solidFill>
                <a:latin typeface="Calibri" panose="020F0502020204030204" pitchFamily="34" charset="0"/>
              </a:rPr>
              <a:t>Moderation: </a:t>
            </a:r>
          </a:p>
          <a:p>
            <a:pPr marL="342900" indent="-342900">
              <a:lnSpc>
                <a:spcPct val="150000"/>
              </a:lnSpc>
              <a:buFont typeface="Arial" panose="020B0604020202020204" pitchFamily="34" charset="0"/>
              <a:buChar char="•"/>
            </a:pPr>
            <a:r>
              <a:rPr lang="en-GB" sz="2800" dirty="0" smtClean="0">
                <a:solidFill>
                  <a:schemeClr val="tx1"/>
                </a:solidFill>
                <a:latin typeface="Calibri" panose="020F0502020204030204" pitchFamily="34" charset="0"/>
              </a:rPr>
              <a:t>Is a process rather than a one-off event</a:t>
            </a:r>
          </a:p>
          <a:p>
            <a:pPr marL="342900" indent="-342900">
              <a:lnSpc>
                <a:spcPct val="150000"/>
              </a:lnSpc>
              <a:buFont typeface="Arial" panose="020B0604020202020204" pitchFamily="34" charset="0"/>
              <a:buChar char="•"/>
            </a:pPr>
            <a:r>
              <a:rPr lang="en-GB" sz="2800" dirty="0" smtClean="0">
                <a:solidFill>
                  <a:schemeClr val="tx1"/>
                </a:solidFill>
                <a:latin typeface="Calibri" panose="020F0502020204030204" pitchFamily="34" charset="0"/>
              </a:rPr>
              <a:t>Involves high levels of professional dialogue at every stage</a:t>
            </a:r>
          </a:p>
          <a:p>
            <a:pPr marL="342900" indent="-342900">
              <a:lnSpc>
                <a:spcPct val="150000"/>
              </a:lnSpc>
              <a:buFont typeface="Arial" panose="020B0604020202020204" pitchFamily="34" charset="0"/>
              <a:buChar char="•"/>
            </a:pPr>
            <a:r>
              <a:rPr lang="en-GB" sz="2800" dirty="0" smtClean="0">
                <a:solidFill>
                  <a:schemeClr val="tx1"/>
                </a:solidFill>
                <a:latin typeface="Calibri" panose="020F0502020204030204" pitchFamily="34" charset="0"/>
              </a:rPr>
              <a:t>Is an integral part of planning, learning, teaching and assessment</a:t>
            </a:r>
          </a:p>
          <a:p>
            <a:pPr marL="342900" indent="-342900">
              <a:buFont typeface="Arial" panose="020B0604020202020204" pitchFamily="34" charset="0"/>
              <a:buChar char="•"/>
            </a:pPr>
            <a:r>
              <a:rPr lang="en-GB" sz="2800" dirty="0" smtClean="0">
                <a:solidFill>
                  <a:schemeClr val="tx1"/>
                </a:solidFill>
                <a:latin typeface="Calibri" panose="020F0502020204030204" pitchFamily="34" charset="0"/>
              </a:rPr>
              <a:t>Involves discussions about breadth, challenge and application at every stage</a:t>
            </a:r>
          </a:p>
          <a:p>
            <a:pPr marL="342900" indent="-342900">
              <a:buFont typeface="Arial" panose="020B0604020202020204" pitchFamily="34" charset="0"/>
              <a:buChar char="•"/>
            </a:pPr>
            <a:r>
              <a:rPr lang="en-GB" sz="2800" dirty="0" smtClean="0">
                <a:solidFill>
                  <a:schemeClr val="tx1"/>
                </a:solidFill>
                <a:latin typeface="Calibri" panose="020F0502020204030204" pitchFamily="34" charset="0"/>
              </a:rPr>
              <a:t>Takes place at a range of levels (school, cluster, local authority and beyond)</a:t>
            </a:r>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811106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9" name="Title 3"/>
          <p:cNvSpPr txBox="1">
            <a:spLocks/>
          </p:cNvSpPr>
          <p:nvPr/>
        </p:nvSpPr>
        <p:spPr>
          <a:xfrm>
            <a:off x="666751" y="1089343"/>
            <a:ext cx="10836972" cy="3725112"/>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sz="4400" kern="0" dirty="0" smtClean="0">
                <a:latin typeface="Calibri" panose="020F0502020204030204" pitchFamily="34" charset="0"/>
              </a:rPr>
              <a:t>What are the benefits of moderating teacher professional judgement?</a:t>
            </a:r>
            <a:br>
              <a:rPr lang="en-GB" sz="4400" kern="0" dirty="0" smtClean="0">
                <a:latin typeface="Calibri" panose="020F0502020204030204" pitchFamily="34" charset="0"/>
              </a:rPr>
            </a:br>
            <a:endParaRPr lang="en-GB" sz="4400" kern="0" dirty="0" smtClean="0">
              <a:latin typeface="Calibri" panose="020F0502020204030204" pitchFamily="34" charset="0"/>
            </a:endParaRPr>
          </a:p>
          <a:p>
            <a:pPr algn="ctr"/>
            <a:r>
              <a:rPr lang="en-GB" sz="3600" kern="0" dirty="0" smtClean="0">
                <a:latin typeface="Calibri" panose="020F0502020204030204" pitchFamily="34" charset="0"/>
              </a:rPr>
              <a:t/>
            </a:r>
            <a:br>
              <a:rPr lang="en-GB" sz="3600" kern="0" dirty="0" smtClean="0">
                <a:latin typeface="Calibri" panose="020F0502020204030204" pitchFamily="34" charset="0"/>
              </a:rPr>
            </a:br>
            <a:r>
              <a:rPr lang="en-GB" sz="3200" kern="0" dirty="0" smtClean="0">
                <a:latin typeface="Calibri" panose="020F0502020204030204" pitchFamily="34" charset="0"/>
              </a:rPr>
              <a:t>(5 minutes to discuss)</a:t>
            </a:r>
            <a:endParaRPr lang="en-GB" sz="3200" kern="0" dirty="0">
              <a:latin typeface="Calibri" panose="020F0502020204030204" pitchFamily="34" charset="0"/>
            </a:endParaRPr>
          </a:p>
        </p:txBody>
      </p:sp>
    </p:spTree>
    <p:extLst>
      <p:ext uri="{BB962C8B-B14F-4D97-AF65-F5344CB8AC3E}">
        <p14:creationId xmlns:p14="http://schemas.microsoft.com/office/powerpoint/2010/main" val="4204264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9270" y="281623"/>
            <a:ext cx="12192000" cy="711200"/>
          </a:xfrm>
        </p:spPr>
        <p:txBody>
          <a:bodyPr/>
          <a:lstStyle/>
          <a:p>
            <a:pPr algn="ctr"/>
            <a:r>
              <a:rPr lang="en-GB" sz="3600" dirty="0">
                <a:latin typeface="Calibri" panose="020F0502020204030204" pitchFamily="34" charset="0"/>
              </a:rPr>
              <a:t>What are the benefits of moderating teacher professional judgement?</a:t>
            </a:r>
          </a:p>
        </p:txBody>
      </p:sp>
      <p:sp>
        <p:nvSpPr>
          <p:cNvPr id="5" name="Content Placeholder 4"/>
          <p:cNvSpPr>
            <a:spLocks noGrp="1"/>
          </p:cNvSpPr>
          <p:nvPr>
            <p:ph idx="1"/>
          </p:nvPr>
        </p:nvSpPr>
        <p:spPr>
          <a:xfrm>
            <a:off x="687038" y="1248856"/>
            <a:ext cx="10817923" cy="5312180"/>
          </a:xfrm>
        </p:spPr>
        <p:txBody>
          <a:bodyPr/>
          <a:lstStyle/>
          <a:p>
            <a:pPr lvl="1">
              <a:lnSpc>
                <a:spcPct val="150000"/>
              </a:lnSpc>
              <a:buClrTx/>
            </a:pPr>
            <a:r>
              <a:rPr lang="en-GB" sz="2800" dirty="0">
                <a:solidFill>
                  <a:schemeClr val="tx1"/>
                </a:solidFill>
                <a:latin typeface="Calibri" panose="020F0502020204030204" pitchFamily="34" charset="0"/>
              </a:rPr>
              <a:t>Improved planning </a:t>
            </a:r>
          </a:p>
          <a:p>
            <a:pPr lvl="1">
              <a:lnSpc>
                <a:spcPct val="150000"/>
              </a:lnSpc>
              <a:buClrTx/>
            </a:pPr>
            <a:r>
              <a:rPr lang="en-GB" sz="2800" dirty="0" smtClean="0">
                <a:solidFill>
                  <a:schemeClr val="tx1"/>
                </a:solidFill>
                <a:latin typeface="Calibri" panose="020F0502020204030204" pitchFamily="34" charset="0"/>
              </a:rPr>
              <a:t>Improved </a:t>
            </a:r>
            <a:r>
              <a:rPr lang="en-GB" sz="2800" dirty="0">
                <a:solidFill>
                  <a:schemeClr val="tx1"/>
                </a:solidFill>
                <a:latin typeface="Calibri" panose="020F0502020204030204" pitchFamily="34" charset="0"/>
              </a:rPr>
              <a:t>consistency in quality of </a:t>
            </a:r>
            <a:r>
              <a:rPr lang="en-GB" sz="2800" dirty="0" smtClean="0">
                <a:solidFill>
                  <a:schemeClr val="tx1"/>
                </a:solidFill>
                <a:latin typeface="Calibri" panose="020F0502020204030204" pitchFamily="34" charset="0"/>
              </a:rPr>
              <a:t>learning and teaching</a:t>
            </a:r>
            <a:endParaRPr lang="en-GB" sz="2800" dirty="0">
              <a:solidFill>
                <a:schemeClr val="tx1"/>
              </a:solidFill>
              <a:latin typeface="Calibri" panose="020F0502020204030204" pitchFamily="34" charset="0"/>
            </a:endParaRPr>
          </a:p>
          <a:p>
            <a:pPr lvl="1">
              <a:lnSpc>
                <a:spcPct val="150000"/>
              </a:lnSpc>
              <a:buClrTx/>
            </a:pPr>
            <a:r>
              <a:rPr lang="en-GB" sz="2800" dirty="0">
                <a:solidFill>
                  <a:schemeClr val="tx1"/>
                </a:solidFill>
                <a:latin typeface="Calibri" panose="020F0502020204030204" pitchFamily="34" charset="0"/>
              </a:rPr>
              <a:t>Improved assessments</a:t>
            </a:r>
          </a:p>
          <a:p>
            <a:pPr lvl="1">
              <a:lnSpc>
                <a:spcPct val="150000"/>
              </a:lnSpc>
              <a:buClrTx/>
            </a:pPr>
            <a:r>
              <a:rPr lang="en-GB" sz="2800" dirty="0">
                <a:solidFill>
                  <a:schemeClr val="tx1"/>
                </a:solidFill>
                <a:latin typeface="Calibri" panose="020F0502020204030204" pitchFamily="34" charset="0"/>
              </a:rPr>
              <a:t>Improved reliability of teacher professional judgements</a:t>
            </a:r>
          </a:p>
          <a:p>
            <a:pPr lvl="1">
              <a:lnSpc>
                <a:spcPct val="150000"/>
              </a:lnSpc>
              <a:buClrTx/>
            </a:pPr>
            <a:r>
              <a:rPr lang="en-GB" sz="2800" dirty="0">
                <a:solidFill>
                  <a:schemeClr val="tx1"/>
                </a:solidFill>
                <a:latin typeface="Calibri" panose="020F0502020204030204" pitchFamily="34" charset="0"/>
              </a:rPr>
              <a:t>Improved pathways into the senior phase</a:t>
            </a:r>
          </a:p>
          <a:p>
            <a:pPr lvl="1">
              <a:lnSpc>
                <a:spcPct val="150000"/>
              </a:lnSpc>
              <a:buClrTx/>
            </a:pPr>
            <a:r>
              <a:rPr lang="en-GB" sz="2800" dirty="0">
                <a:solidFill>
                  <a:schemeClr val="tx1"/>
                </a:solidFill>
                <a:latin typeface="Calibri" panose="020F0502020204030204" pitchFamily="34" charset="0"/>
              </a:rPr>
              <a:t>Improved attainment</a:t>
            </a:r>
          </a:p>
          <a:p>
            <a:pPr lvl="1">
              <a:lnSpc>
                <a:spcPct val="150000"/>
              </a:lnSpc>
              <a:buClrTx/>
            </a:pPr>
            <a:r>
              <a:rPr lang="en-GB" sz="2800" dirty="0" smtClean="0">
                <a:solidFill>
                  <a:schemeClr val="tx1"/>
                </a:solidFill>
                <a:latin typeface="Calibri" panose="020F0502020204030204" pitchFamily="34" charset="0"/>
              </a:rPr>
              <a:t>Reduced </a:t>
            </a:r>
            <a:r>
              <a:rPr lang="en-GB" sz="2800" dirty="0">
                <a:solidFill>
                  <a:schemeClr val="tx1"/>
                </a:solidFill>
                <a:latin typeface="Calibri" panose="020F0502020204030204" pitchFamily="34" charset="0"/>
              </a:rPr>
              <a:t>workload through </a:t>
            </a:r>
            <a:r>
              <a:rPr lang="en-GB" sz="2800" dirty="0" smtClean="0">
                <a:solidFill>
                  <a:schemeClr val="tx1"/>
                </a:solidFill>
                <a:latin typeface="Calibri" panose="020F0502020204030204" pitchFamily="34" charset="0"/>
              </a:rPr>
              <a:t>fewer </a:t>
            </a:r>
            <a:r>
              <a:rPr lang="en-GB" sz="2800" dirty="0">
                <a:solidFill>
                  <a:schemeClr val="tx1"/>
                </a:solidFill>
                <a:latin typeface="Calibri" panose="020F0502020204030204" pitchFamily="34" charset="0"/>
              </a:rPr>
              <a:t>assessments</a:t>
            </a:r>
          </a:p>
          <a:p>
            <a:endParaRPr lang="en-GB" dirty="0"/>
          </a:p>
        </p:txBody>
      </p:sp>
    </p:spTree>
    <p:extLst>
      <p:ext uri="{BB962C8B-B14F-4D97-AF65-F5344CB8AC3E}">
        <p14:creationId xmlns:p14="http://schemas.microsoft.com/office/powerpoint/2010/main" val="4038429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9" name="Title 3"/>
          <p:cNvSpPr txBox="1">
            <a:spLocks/>
          </p:cNvSpPr>
          <p:nvPr/>
        </p:nvSpPr>
        <p:spPr>
          <a:xfrm>
            <a:off x="666751" y="1089342"/>
            <a:ext cx="10836972" cy="5052377"/>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sz="3600" dirty="0" smtClean="0">
                <a:latin typeface="Calibri" panose="020F0502020204030204" pitchFamily="34" charset="0"/>
              </a:rPr>
              <a:t>What does moderation look like in your context?</a:t>
            </a:r>
          </a:p>
          <a:p>
            <a:endParaRPr lang="en-GB" sz="3600" dirty="0">
              <a:latin typeface="Calibri" panose="020F0502020204030204" pitchFamily="34" charset="0"/>
            </a:endParaRPr>
          </a:p>
          <a:p>
            <a:pPr algn="ctr"/>
            <a:r>
              <a:rPr lang="en-GB" sz="3600" dirty="0" smtClean="0">
                <a:latin typeface="Calibri" panose="020F0502020204030204" pitchFamily="34" charset="0"/>
              </a:rPr>
              <a:t>What are your next steps for improving opportunities for moderation?</a:t>
            </a:r>
          </a:p>
          <a:p>
            <a:pPr algn="ctr"/>
            <a:r>
              <a:rPr lang="en-GB" sz="3600" dirty="0">
                <a:latin typeface="Calibri" panose="020F0502020204030204" pitchFamily="34" charset="0"/>
              </a:rPr>
              <a:t/>
            </a:r>
            <a:br>
              <a:rPr lang="en-GB" sz="3600" dirty="0">
                <a:latin typeface="Calibri" panose="020F0502020204030204" pitchFamily="34" charset="0"/>
              </a:rPr>
            </a:br>
            <a:r>
              <a:rPr lang="en-GB" sz="3600" dirty="0">
                <a:latin typeface="Calibri" panose="020F0502020204030204" pitchFamily="34" charset="0"/>
              </a:rPr>
              <a:t/>
            </a:r>
            <a:br>
              <a:rPr lang="en-GB" sz="3600" dirty="0">
                <a:latin typeface="Calibri" panose="020F0502020204030204" pitchFamily="34" charset="0"/>
              </a:rPr>
            </a:br>
            <a:r>
              <a:rPr lang="en-GB" sz="3200" dirty="0">
                <a:latin typeface="Calibri" panose="020F0502020204030204" pitchFamily="34" charset="0"/>
              </a:rPr>
              <a:t>(5 minutes to discuss)</a:t>
            </a:r>
            <a:endParaRPr lang="en-GB" sz="3200" kern="0" dirty="0">
              <a:latin typeface="Calibri" panose="020F0502020204030204" pitchFamily="34" charset="0"/>
            </a:endParaRPr>
          </a:p>
        </p:txBody>
      </p:sp>
    </p:spTree>
    <p:extLst>
      <p:ext uri="{BB962C8B-B14F-4D97-AF65-F5344CB8AC3E}">
        <p14:creationId xmlns:p14="http://schemas.microsoft.com/office/powerpoint/2010/main" val="3244217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597488" y="373063"/>
            <a:ext cx="10836972" cy="711200"/>
          </a:xfrm>
        </p:spPr>
        <p:txBody>
          <a:bodyPr/>
          <a:lstStyle/>
          <a:p>
            <a:r>
              <a:rPr lang="en-GB" sz="3600" dirty="0" smtClean="0">
                <a:latin typeface="Calibri" panose="020F0502020204030204" pitchFamily="34" charset="0"/>
              </a:rPr>
              <a:t>Evaluating moderation in your own context</a:t>
            </a:r>
            <a:endParaRPr lang="en-GB" sz="3600" dirty="0">
              <a:latin typeface="Calibri" panose="020F0502020204030204" pitchFamily="34" charset="0"/>
            </a:endParaRPr>
          </a:p>
        </p:txBody>
      </p:sp>
      <p:sp>
        <p:nvSpPr>
          <p:cNvPr id="5" name="Content Placeholder 4"/>
          <p:cNvSpPr>
            <a:spLocks noGrp="1"/>
          </p:cNvSpPr>
          <p:nvPr>
            <p:ph idx="1"/>
          </p:nvPr>
        </p:nvSpPr>
        <p:spPr>
          <a:xfrm>
            <a:off x="696308" y="1110298"/>
            <a:ext cx="10817923" cy="4930540"/>
          </a:xfrm>
        </p:spPr>
        <p:txBody>
          <a:bodyPr>
            <a:normAutofit fontScale="70000" lnSpcReduction="20000"/>
          </a:bodyPr>
          <a:lstStyle/>
          <a:p>
            <a:pPr>
              <a:lnSpc>
                <a:spcPct val="150000"/>
              </a:lnSpc>
            </a:pPr>
            <a:r>
              <a:rPr lang="en-GB" sz="3300" b="1" dirty="0">
                <a:solidFill>
                  <a:schemeClr val="tx1"/>
                </a:solidFill>
                <a:latin typeface="Calibri" panose="020F0502020204030204" pitchFamily="34" charset="0"/>
              </a:rPr>
              <a:t>How are you doing?</a:t>
            </a:r>
          </a:p>
          <a:p>
            <a:pPr>
              <a:lnSpc>
                <a:spcPct val="150000"/>
              </a:lnSpc>
            </a:pPr>
            <a:r>
              <a:rPr lang="en-GB" sz="3300" dirty="0">
                <a:solidFill>
                  <a:schemeClr val="tx1"/>
                </a:solidFill>
                <a:latin typeface="Calibri" panose="020F0502020204030204" pitchFamily="34" charset="0"/>
              </a:rPr>
              <a:t>Is there a shared understanding of effective moderation? </a:t>
            </a:r>
          </a:p>
          <a:p>
            <a:pPr>
              <a:lnSpc>
                <a:spcPct val="150000"/>
              </a:lnSpc>
            </a:pPr>
            <a:r>
              <a:rPr lang="en-GB" sz="3300" dirty="0">
                <a:solidFill>
                  <a:schemeClr val="tx1"/>
                </a:solidFill>
                <a:latin typeface="Calibri" panose="020F0502020204030204" pitchFamily="34" charset="0"/>
              </a:rPr>
              <a:t>Do you have a policy on assessment and moderation?</a:t>
            </a:r>
          </a:p>
          <a:p>
            <a:pPr>
              <a:lnSpc>
                <a:spcPct val="150000"/>
              </a:lnSpc>
            </a:pPr>
            <a:r>
              <a:rPr lang="en-GB" sz="3300" b="1" dirty="0">
                <a:solidFill>
                  <a:schemeClr val="tx1"/>
                </a:solidFill>
                <a:latin typeface="Calibri" panose="020F0502020204030204" pitchFamily="34" charset="0"/>
              </a:rPr>
              <a:t>How do you know?</a:t>
            </a:r>
          </a:p>
          <a:p>
            <a:pPr>
              <a:lnSpc>
                <a:spcPct val="150000"/>
              </a:lnSpc>
            </a:pPr>
            <a:r>
              <a:rPr lang="en-GB" sz="3300" dirty="0">
                <a:solidFill>
                  <a:schemeClr val="tx1"/>
                </a:solidFill>
                <a:latin typeface="Calibri" panose="020F0502020204030204" pitchFamily="34" charset="0"/>
              </a:rPr>
              <a:t>What evidence do you have?</a:t>
            </a:r>
          </a:p>
          <a:p>
            <a:pPr>
              <a:lnSpc>
                <a:spcPct val="150000"/>
              </a:lnSpc>
            </a:pPr>
            <a:r>
              <a:rPr lang="en-GB" sz="3300" dirty="0">
                <a:solidFill>
                  <a:schemeClr val="tx1"/>
                </a:solidFill>
                <a:latin typeface="Calibri" panose="020F0502020204030204" pitchFamily="34" charset="0"/>
              </a:rPr>
              <a:t>Is time given for moderation?</a:t>
            </a:r>
          </a:p>
          <a:p>
            <a:pPr>
              <a:lnSpc>
                <a:spcPct val="150000"/>
              </a:lnSpc>
            </a:pPr>
            <a:r>
              <a:rPr lang="en-GB" sz="3300" b="1" dirty="0">
                <a:solidFill>
                  <a:schemeClr val="tx1"/>
                </a:solidFill>
                <a:latin typeface="Calibri" panose="020F0502020204030204" pitchFamily="34" charset="0"/>
              </a:rPr>
              <a:t>What are you going to do now?</a:t>
            </a:r>
          </a:p>
          <a:p>
            <a:pPr>
              <a:lnSpc>
                <a:spcPct val="150000"/>
              </a:lnSpc>
            </a:pPr>
            <a:r>
              <a:rPr lang="en-GB" sz="3300" dirty="0">
                <a:solidFill>
                  <a:schemeClr val="tx1"/>
                </a:solidFill>
                <a:latin typeface="Calibri" panose="020F0502020204030204" pitchFamily="34" charset="0"/>
              </a:rPr>
              <a:t>What networks do you already have that you could use?</a:t>
            </a:r>
          </a:p>
          <a:p>
            <a:pPr>
              <a:lnSpc>
                <a:spcPct val="150000"/>
              </a:lnSpc>
            </a:pPr>
            <a:r>
              <a:rPr lang="en-GB" sz="3300" dirty="0">
                <a:solidFill>
                  <a:schemeClr val="tx1"/>
                </a:solidFill>
                <a:latin typeface="Calibri" panose="020F0502020204030204" pitchFamily="34" charset="0"/>
              </a:rPr>
              <a:t>How have you used your </a:t>
            </a:r>
            <a:r>
              <a:rPr lang="en-GB" sz="3300" dirty="0" err="1">
                <a:solidFill>
                  <a:schemeClr val="tx1"/>
                </a:solidFill>
                <a:latin typeface="Calibri" panose="020F0502020204030204" pitchFamily="34" charset="0"/>
              </a:rPr>
              <a:t>QAMSOs</a:t>
            </a:r>
            <a:r>
              <a:rPr lang="en-GB" sz="3300" dirty="0">
                <a:solidFill>
                  <a:schemeClr val="tx1"/>
                </a:solidFill>
                <a:latin typeface="Calibri" panose="020F0502020204030204" pitchFamily="34" charset="0"/>
              </a:rPr>
              <a:t> and Additional Practitioners?</a:t>
            </a:r>
          </a:p>
          <a:p>
            <a:endParaRPr lang="en-GB" dirty="0"/>
          </a:p>
        </p:txBody>
      </p:sp>
    </p:spTree>
    <p:extLst>
      <p:ext uri="{BB962C8B-B14F-4D97-AF65-F5344CB8AC3E}">
        <p14:creationId xmlns:p14="http://schemas.microsoft.com/office/powerpoint/2010/main" val="2419449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624840" y="312103"/>
            <a:ext cx="11384279" cy="711200"/>
          </a:xfrm>
        </p:spPr>
        <p:txBody>
          <a:bodyPr/>
          <a:lstStyle/>
          <a:p>
            <a:r>
              <a:rPr lang="en-GB" sz="3600" dirty="0" smtClean="0">
                <a:latin typeface="Calibri" panose="020F0502020204030204" pitchFamily="34" charset="0"/>
              </a:rPr>
              <a:t>Moderation - Collegiate </a:t>
            </a:r>
            <a:r>
              <a:rPr lang="en-GB" sz="3600" dirty="0">
                <a:latin typeface="Calibri" panose="020F0502020204030204" pitchFamily="34" charset="0"/>
              </a:rPr>
              <a:t>p</a:t>
            </a:r>
            <a:r>
              <a:rPr lang="en-GB" sz="3600" dirty="0" smtClean="0">
                <a:latin typeface="Calibri" panose="020F0502020204030204" pitchFamily="34" charset="0"/>
              </a:rPr>
              <a:t>lanning</a:t>
            </a:r>
            <a:endParaRPr lang="en-GB" sz="3600" dirty="0">
              <a:latin typeface="Calibri" panose="020F0502020204030204" pitchFamily="34" charset="0"/>
            </a:endParaRPr>
          </a:p>
        </p:txBody>
      </p:sp>
      <p:sp>
        <p:nvSpPr>
          <p:cNvPr id="5" name="Content Placeholder 4"/>
          <p:cNvSpPr>
            <a:spLocks noGrp="1"/>
          </p:cNvSpPr>
          <p:nvPr>
            <p:ph idx="1"/>
          </p:nvPr>
        </p:nvSpPr>
        <p:spPr>
          <a:xfrm>
            <a:off x="616537" y="1083254"/>
            <a:ext cx="10817923" cy="4745622"/>
          </a:xfrm>
        </p:spPr>
        <p:txBody>
          <a:bodyPr/>
          <a:lstStyle/>
          <a:p>
            <a:r>
              <a:rPr lang="en-GB" sz="2800" dirty="0" smtClean="0">
                <a:solidFill>
                  <a:schemeClr val="tx1"/>
                </a:solidFill>
                <a:latin typeface="Calibri" panose="020F0502020204030204" pitchFamily="34" charset="0"/>
              </a:rPr>
              <a:t>When planning takes place collegiately, moderation discussions become part of everyday practice.  </a:t>
            </a:r>
          </a:p>
          <a:p>
            <a:endParaRPr lang="en-GB" sz="2800" dirty="0" smtClean="0">
              <a:solidFill>
                <a:schemeClr val="tx1"/>
              </a:solidFill>
              <a:latin typeface="Calibri" panose="020F0502020204030204" pitchFamily="34" charset="0"/>
            </a:endParaRPr>
          </a:p>
          <a:p>
            <a:r>
              <a:rPr lang="en-GB" sz="2800" b="1" dirty="0" smtClean="0">
                <a:solidFill>
                  <a:schemeClr val="tx1"/>
                </a:solidFill>
                <a:latin typeface="Calibri" panose="020F0502020204030204" pitchFamily="34" charset="0"/>
              </a:rPr>
              <a:t>Collegiate planning:</a:t>
            </a:r>
          </a:p>
          <a:p>
            <a:endParaRPr lang="en-GB" sz="2800" dirty="0" smtClean="0">
              <a:solidFill>
                <a:schemeClr val="tx1"/>
              </a:solidFill>
              <a:latin typeface="Calibri" panose="020F0502020204030204" pitchFamily="34" charset="0"/>
            </a:endParaRPr>
          </a:p>
          <a:p>
            <a:pPr marL="457200" indent="-457200">
              <a:buFont typeface="Arial" panose="020B0604020202020204" pitchFamily="34" charset="0"/>
              <a:buChar char="•"/>
            </a:pPr>
            <a:r>
              <a:rPr lang="en-GB" sz="2800" dirty="0">
                <a:solidFill>
                  <a:schemeClr val="tx1"/>
                </a:solidFill>
                <a:latin typeface="Calibri" panose="020F0502020204030204" pitchFamily="34" charset="0"/>
              </a:rPr>
              <a:t>E</a:t>
            </a:r>
            <a:r>
              <a:rPr lang="en-GB" sz="2800" dirty="0" smtClean="0">
                <a:solidFill>
                  <a:schemeClr val="tx1"/>
                </a:solidFill>
                <a:latin typeface="Calibri" panose="020F0502020204030204" pitchFamily="34" charset="0"/>
              </a:rPr>
              <a:t>nsures practitioners are discussing and agreeing the standards from the outset  </a:t>
            </a: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Allows practitioners to discuss and plan opportunities for learners to demonstrate breadth, challenge and application in learning experiences and in planned assessments</a:t>
            </a:r>
            <a:endParaRPr lang="en-GB" sz="2800" b="1" dirty="0" smtClean="0"/>
          </a:p>
          <a:p>
            <a:endParaRPr lang="en-GB" b="1" dirty="0" smtClean="0"/>
          </a:p>
        </p:txBody>
      </p:sp>
    </p:spTree>
    <p:extLst>
      <p:ext uri="{BB962C8B-B14F-4D97-AF65-F5344CB8AC3E}">
        <p14:creationId xmlns:p14="http://schemas.microsoft.com/office/powerpoint/2010/main" val="3393905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487680" y="830263"/>
            <a:ext cx="11597639" cy="711200"/>
          </a:xfrm>
        </p:spPr>
        <p:txBody>
          <a:bodyPr/>
          <a:lstStyle/>
          <a:p>
            <a:r>
              <a:rPr lang="en-GB" sz="3600" dirty="0">
                <a:latin typeface="Calibri" panose="020F0502020204030204" pitchFamily="34" charset="0"/>
              </a:rPr>
              <a:t>Moderation - Collegiate planning</a:t>
            </a:r>
          </a:p>
        </p:txBody>
      </p:sp>
      <p:sp>
        <p:nvSpPr>
          <p:cNvPr id="5" name="Content Placeholder 4"/>
          <p:cNvSpPr>
            <a:spLocks noGrp="1"/>
          </p:cNvSpPr>
          <p:nvPr>
            <p:ph idx="1"/>
          </p:nvPr>
        </p:nvSpPr>
        <p:spPr/>
        <p:txBody>
          <a:bodyPr/>
          <a:lstStyle/>
          <a:p>
            <a:endParaRPr lang="en-GB" b="1" dirty="0" smtClean="0"/>
          </a:p>
          <a:p>
            <a:endParaRPr lang="en-GB" b="1" dirty="0" smtClean="0"/>
          </a:p>
          <a:p>
            <a:endParaRPr lang="en-GB" b="1" dirty="0" smtClean="0"/>
          </a:p>
        </p:txBody>
      </p:sp>
      <p:sp>
        <p:nvSpPr>
          <p:cNvPr id="2" name="TextBox 1"/>
          <p:cNvSpPr txBox="1"/>
          <p:nvPr/>
        </p:nvSpPr>
        <p:spPr>
          <a:xfrm>
            <a:off x="487680" y="1828800"/>
            <a:ext cx="11140440" cy="3970318"/>
          </a:xfrm>
          <a:prstGeom prst="rect">
            <a:avLst/>
          </a:prstGeom>
          <a:noFill/>
        </p:spPr>
        <p:txBody>
          <a:bodyPr wrap="square" rtlCol="0">
            <a:spAutoFit/>
          </a:bodyPr>
          <a:lstStyle/>
          <a:p>
            <a:r>
              <a:rPr lang="en-GB" sz="2800" b="1" dirty="0" smtClean="0">
                <a:latin typeface="Calibri" panose="020F0502020204030204" pitchFamily="34" charset="0"/>
              </a:rPr>
              <a:t>Collegiate planning </a:t>
            </a:r>
            <a:r>
              <a:rPr lang="en-GB" sz="2800" dirty="0" smtClean="0">
                <a:latin typeface="Calibri" panose="020F0502020204030204" pitchFamily="34" charset="0"/>
              </a:rPr>
              <a:t>can take place with colleagues:</a:t>
            </a:r>
          </a:p>
          <a:p>
            <a:endParaRPr lang="en-GB" sz="2800" dirty="0" smtClean="0">
              <a:latin typeface="Calibri" panose="020F0502020204030204" pitchFamily="34" charset="0"/>
            </a:endParaRPr>
          </a:p>
          <a:p>
            <a:pPr marL="457200" indent="-457200">
              <a:buFont typeface="Arial" panose="020B0604020202020204" pitchFamily="34" charset="0"/>
              <a:buChar char="•"/>
            </a:pPr>
            <a:r>
              <a:rPr lang="en-GB" sz="2800" dirty="0" smtClean="0">
                <a:latin typeface="Calibri" panose="020F0502020204030204" pitchFamily="34" charset="0"/>
              </a:rPr>
              <a:t>At </a:t>
            </a:r>
            <a:r>
              <a:rPr lang="en-GB" sz="2800" dirty="0">
                <a:latin typeface="Calibri" panose="020F0502020204030204" pitchFamily="34" charset="0"/>
              </a:rPr>
              <a:t>the same stage</a:t>
            </a:r>
          </a:p>
          <a:p>
            <a:pPr marL="457200" indent="-457200">
              <a:buFont typeface="Arial" panose="020B0604020202020204" pitchFamily="34" charset="0"/>
              <a:buChar char="•"/>
            </a:pPr>
            <a:r>
              <a:rPr lang="en-GB" sz="2800" dirty="0">
                <a:latin typeface="Calibri" panose="020F0502020204030204" pitchFamily="34" charset="0"/>
              </a:rPr>
              <a:t>At the same level</a:t>
            </a:r>
          </a:p>
          <a:p>
            <a:pPr marL="457200" indent="-457200">
              <a:buFont typeface="Arial" panose="020B0604020202020204" pitchFamily="34" charset="0"/>
              <a:buChar char="•"/>
            </a:pPr>
            <a:r>
              <a:rPr lang="en-GB" sz="2800" dirty="0">
                <a:latin typeface="Calibri" panose="020F0502020204030204" pitchFamily="34" charset="0"/>
              </a:rPr>
              <a:t>Across different levels</a:t>
            </a:r>
          </a:p>
          <a:p>
            <a:pPr marL="457200" indent="-457200">
              <a:buFont typeface="Arial" panose="020B0604020202020204" pitchFamily="34" charset="0"/>
              <a:buChar char="•"/>
            </a:pPr>
            <a:r>
              <a:rPr lang="en-GB" sz="2800" dirty="0">
                <a:latin typeface="Calibri" panose="020F0502020204030204" pitchFamily="34" charset="0"/>
              </a:rPr>
              <a:t>Within the same department/subject</a:t>
            </a:r>
          </a:p>
          <a:p>
            <a:pPr marL="457200" indent="-457200">
              <a:buFont typeface="Arial" panose="020B0604020202020204" pitchFamily="34" charset="0"/>
              <a:buChar char="•"/>
            </a:pPr>
            <a:r>
              <a:rPr lang="en-GB" sz="2800" dirty="0">
                <a:latin typeface="Calibri" panose="020F0502020204030204" pitchFamily="34" charset="0"/>
              </a:rPr>
              <a:t>Across departments/subjects</a:t>
            </a:r>
          </a:p>
          <a:p>
            <a:pPr marL="457200" indent="-457200">
              <a:buFont typeface="Arial" panose="020B0604020202020204" pitchFamily="34" charset="0"/>
              <a:buChar char="•"/>
            </a:pPr>
            <a:r>
              <a:rPr lang="en-GB" sz="2800" dirty="0">
                <a:latin typeface="Calibri" panose="020F0502020204030204" pitchFamily="34" charset="0"/>
              </a:rPr>
              <a:t>Across schools within the cluster or local authority</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89271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487680" y="479743"/>
            <a:ext cx="11597639" cy="711200"/>
          </a:xfrm>
        </p:spPr>
        <p:txBody>
          <a:bodyPr/>
          <a:lstStyle/>
          <a:p>
            <a:r>
              <a:rPr lang="en-GB" sz="3600" dirty="0">
                <a:latin typeface="Calibri" panose="020F0502020204030204" pitchFamily="34" charset="0"/>
              </a:rPr>
              <a:t>Moderation - Collegiate planning</a:t>
            </a:r>
          </a:p>
        </p:txBody>
      </p:sp>
      <p:sp>
        <p:nvSpPr>
          <p:cNvPr id="5" name="Content Placeholder 4"/>
          <p:cNvSpPr>
            <a:spLocks noGrp="1"/>
          </p:cNvSpPr>
          <p:nvPr>
            <p:ph idx="1"/>
          </p:nvPr>
        </p:nvSpPr>
        <p:spPr/>
        <p:txBody>
          <a:bodyPr/>
          <a:lstStyle/>
          <a:p>
            <a:endParaRPr lang="en-GB" b="1" dirty="0" smtClean="0"/>
          </a:p>
          <a:p>
            <a:endParaRPr lang="en-GB" b="1" dirty="0" smtClean="0"/>
          </a:p>
          <a:p>
            <a:endParaRPr lang="en-GB" b="1" dirty="0" smtClean="0"/>
          </a:p>
        </p:txBody>
      </p:sp>
      <p:sp>
        <p:nvSpPr>
          <p:cNvPr id="2" name="TextBox 1"/>
          <p:cNvSpPr txBox="1"/>
          <p:nvPr/>
        </p:nvSpPr>
        <p:spPr>
          <a:xfrm>
            <a:off x="487680" y="1402080"/>
            <a:ext cx="11140440" cy="4616648"/>
          </a:xfrm>
          <a:prstGeom prst="rect">
            <a:avLst/>
          </a:prstGeom>
          <a:noFill/>
        </p:spPr>
        <p:txBody>
          <a:bodyPr wrap="square" rtlCol="0">
            <a:spAutoFit/>
          </a:bodyPr>
          <a:lstStyle/>
          <a:p>
            <a:r>
              <a:rPr lang="en-GB" sz="2800" dirty="0" smtClean="0">
                <a:latin typeface="Calibri" panose="020F0502020204030204" pitchFamily="34" charset="0"/>
              </a:rPr>
              <a:t>Planning discussions should involve:</a:t>
            </a:r>
          </a:p>
          <a:p>
            <a:endParaRPr lang="en-GB" sz="2800" dirty="0" smtClean="0">
              <a:latin typeface="Calibri" panose="020F0502020204030204" pitchFamily="34" charset="0"/>
            </a:endParaRPr>
          </a:p>
          <a:p>
            <a:pPr marL="285750" indent="-285750">
              <a:lnSpc>
                <a:spcPct val="150000"/>
              </a:lnSpc>
              <a:buFont typeface="Arial" panose="020B0604020202020204" pitchFamily="34" charset="0"/>
              <a:buChar char="•"/>
            </a:pPr>
            <a:r>
              <a:rPr lang="en-GB" sz="2800" dirty="0">
                <a:latin typeface="Calibri" panose="020F0502020204030204" pitchFamily="34" charset="0"/>
              </a:rPr>
              <a:t>Identifying bundles of </a:t>
            </a:r>
            <a:r>
              <a:rPr lang="en-GB" sz="2800" b="1" dirty="0">
                <a:latin typeface="Calibri" panose="020F0502020204030204" pitchFamily="34" charset="0"/>
              </a:rPr>
              <a:t>Experiences and Outcomes</a:t>
            </a:r>
          </a:p>
          <a:p>
            <a:pPr marL="285750" indent="-285750">
              <a:lnSpc>
                <a:spcPct val="150000"/>
              </a:lnSpc>
              <a:buFont typeface="Arial" panose="020B0604020202020204" pitchFamily="34" charset="0"/>
              <a:buChar char="•"/>
            </a:pPr>
            <a:r>
              <a:rPr lang="en-GB" sz="2800" dirty="0">
                <a:latin typeface="Calibri" panose="020F0502020204030204" pitchFamily="34" charset="0"/>
              </a:rPr>
              <a:t>Creating </a:t>
            </a:r>
            <a:r>
              <a:rPr lang="en-GB" sz="2800" b="1" dirty="0">
                <a:latin typeface="Calibri" panose="020F0502020204030204" pitchFamily="34" charset="0"/>
              </a:rPr>
              <a:t>Learning Intentions</a:t>
            </a:r>
            <a:r>
              <a:rPr lang="en-GB" sz="2800" dirty="0">
                <a:latin typeface="Calibri" panose="020F0502020204030204" pitchFamily="34" charset="0"/>
              </a:rPr>
              <a:t> and </a:t>
            </a:r>
            <a:r>
              <a:rPr lang="en-GB" sz="2800" b="1" dirty="0">
                <a:latin typeface="Calibri" panose="020F0502020204030204" pitchFamily="34" charset="0"/>
              </a:rPr>
              <a:t>Success Criteria </a:t>
            </a:r>
            <a:r>
              <a:rPr lang="en-GB" sz="2800" dirty="0">
                <a:latin typeface="Calibri" panose="020F0502020204030204" pitchFamily="34" charset="0"/>
              </a:rPr>
              <a:t>based on the standards within the selected Experiences and Outcomes</a:t>
            </a:r>
          </a:p>
          <a:p>
            <a:pPr marL="285750" indent="-285750">
              <a:lnSpc>
                <a:spcPct val="150000"/>
              </a:lnSpc>
              <a:buFont typeface="Arial" panose="020B0604020202020204" pitchFamily="34" charset="0"/>
              <a:buChar char="•"/>
            </a:pPr>
            <a:r>
              <a:rPr lang="en-GB" sz="2800" dirty="0">
                <a:latin typeface="Calibri" panose="020F0502020204030204" pitchFamily="34" charset="0"/>
              </a:rPr>
              <a:t>Planning </a:t>
            </a:r>
            <a:r>
              <a:rPr lang="en-GB" sz="2800" b="1" dirty="0">
                <a:latin typeface="Calibri" panose="020F0502020204030204" pitchFamily="34" charset="0"/>
              </a:rPr>
              <a:t>Learning Experiences </a:t>
            </a:r>
            <a:r>
              <a:rPr lang="en-GB" sz="2800" u="sng" dirty="0">
                <a:latin typeface="Calibri" panose="020F0502020204030204" pitchFamily="34" charset="0"/>
              </a:rPr>
              <a:t>and</a:t>
            </a:r>
            <a:r>
              <a:rPr lang="en-GB" sz="2800" dirty="0">
                <a:latin typeface="Calibri" panose="020F0502020204030204" pitchFamily="34" charset="0"/>
              </a:rPr>
              <a:t> </a:t>
            </a:r>
            <a:r>
              <a:rPr lang="en-GB" sz="2800" b="1" dirty="0">
                <a:latin typeface="Calibri" panose="020F0502020204030204" pitchFamily="34" charset="0"/>
              </a:rPr>
              <a:t>Assessment</a:t>
            </a:r>
            <a:r>
              <a:rPr lang="en-GB" sz="2800" dirty="0">
                <a:latin typeface="Calibri" panose="020F0502020204030204" pitchFamily="34" charset="0"/>
              </a:rPr>
              <a:t> activities which provide opportunities for </a:t>
            </a:r>
            <a:r>
              <a:rPr lang="en-GB" sz="2800" b="1" dirty="0">
                <a:latin typeface="Calibri" panose="020F0502020204030204" pitchFamily="34" charset="0"/>
              </a:rPr>
              <a:t>Breadth,</a:t>
            </a:r>
            <a:r>
              <a:rPr lang="en-GB" sz="2800" dirty="0">
                <a:latin typeface="Calibri" panose="020F0502020204030204" pitchFamily="34" charset="0"/>
              </a:rPr>
              <a:t> </a:t>
            </a:r>
            <a:r>
              <a:rPr lang="en-GB" sz="2800" b="1" dirty="0">
                <a:latin typeface="Calibri" panose="020F0502020204030204" pitchFamily="34" charset="0"/>
              </a:rPr>
              <a:t>Challenge</a:t>
            </a:r>
            <a:r>
              <a:rPr lang="en-GB" sz="2800" dirty="0">
                <a:latin typeface="Calibri" panose="020F0502020204030204" pitchFamily="34" charset="0"/>
              </a:rPr>
              <a:t> and </a:t>
            </a:r>
            <a:r>
              <a:rPr lang="en-GB" sz="2800" b="1" dirty="0">
                <a:latin typeface="Calibri" panose="020F0502020204030204" pitchFamily="34" charset="0"/>
              </a:rPr>
              <a:t>Application</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000297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666751" y="799783"/>
            <a:ext cx="11525249" cy="711200"/>
          </a:xfrm>
        </p:spPr>
        <p:txBody>
          <a:bodyPr/>
          <a:lstStyle/>
          <a:p>
            <a:r>
              <a:rPr lang="en-GB" sz="3600" dirty="0" smtClean="0">
                <a:latin typeface="Calibri" panose="020F0502020204030204" pitchFamily="34" charset="0"/>
              </a:rPr>
              <a:t>Moderation - Observation of learning and teaching</a:t>
            </a:r>
            <a:endParaRPr lang="en-GB" sz="3600" dirty="0">
              <a:latin typeface="Calibri" panose="020F0502020204030204" pitchFamily="34" charset="0"/>
            </a:endParaRPr>
          </a:p>
        </p:txBody>
      </p:sp>
      <p:sp>
        <p:nvSpPr>
          <p:cNvPr id="5" name="Content Placeholder 4"/>
          <p:cNvSpPr>
            <a:spLocks noGrp="1"/>
          </p:cNvSpPr>
          <p:nvPr>
            <p:ph idx="1"/>
          </p:nvPr>
        </p:nvSpPr>
        <p:spPr>
          <a:xfrm>
            <a:off x="696308" y="1628457"/>
            <a:ext cx="10817923" cy="4697969"/>
          </a:xfrm>
        </p:spPr>
        <p:txBody>
          <a:bodyPr/>
          <a:lstStyle/>
          <a:p>
            <a:pPr marL="457200" indent="-457200">
              <a:lnSpc>
                <a:spcPct val="150000"/>
              </a:lnSpc>
              <a:buFont typeface="Arial" panose="020B0604020202020204" pitchFamily="34" charset="0"/>
              <a:buChar char="•"/>
            </a:pPr>
            <a:r>
              <a:rPr lang="en-GB" sz="2800" dirty="0" smtClean="0">
                <a:solidFill>
                  <a:schemeClr val="tx1"/>
                </a:solidFill>
                <a:latin typeface="Calibri" panose="020F0502020204030204" pitchFamily="34" charset="0"/>
              </a:rPr>
              <a:t>Observing learning and teaching is part of the moderation process</a:t>
            </a:r>
          </a:p>
          <a:p>
            <a:pPr marL="457200" indent="-457200">
              <a:lnSpc>
                <a:spcPct val="150000"/>
              </a:lnSpc>
              <a:buFont typeface="Arial" panose="020B0604020202020204" pitchFamily="34" charset="0"/>
              <a:buChar char="•"/>
            </a:pPr>
            <a:r>
              <a:rPr lang="en-GB" sz="2800" dirty="0" smtClean="0">
                <a:solidFill>
                  <a:schemeClr val="tx1"/>
                </a:solidFill>
                <a:latin typeface="Calibri" panose="020F0502020204030204" pitchFamily="34" charset="0"/>
              </a:rPr>
              <a:t>Observation of classroom practice by peers, the leadership team and across establishments provides invaluable opportunities to discuss and moderate learning, teaching and assessment  </a:t>
            </a:r>
          </a:p>
          <a:p>
            <a:pPr marL="457200" indent="-457200">
              <a:lnSpc>
                <a:spcPct val="150000"/>
              </a:lnSpc>
              <a:buFont typeface="Arial" panose="020B0604020202020204" pitchFamily="34" charset="0"/>
              <a:buChar char="•"/>
            </a:pPr>
            <a:r>
              <a:rPr lang="en-GB" sz="2800" dirty="0" smtClean="0">
                <a:solidFill>
                  <a:schemeClr val="tx1"/>
                </a:solidFill>
                <a:latin typeface="Calibri" panose="020F0502020204030204" pitchFamily="34" charset="0"/>
              </a:rPr>
              <a:t>Observing learning and teaching allows practitioners to share ideas and to moderate their judgements about learner progress together  </a:t>
            </a:r>
            <a:endParaRPr lang="en-GB" b="1" dirty="0" smtClean="0">
              <a:latin typeface="Calibri" panose="020F0502020204030204" pitchFamily="34" charset="0"/>
            </a:endParaRPr>
          </a:p>
          <a:p>
            <a:endParaRPr lang="en-GB" b="1" dirty="0" smtClean="0"/>
          </a:p>
          <a:p>
            <a:endParaRPr lang="en-GB" b="1" dirty="0" smtClean="0"/>
          </a:p>
        </p:txBody>
      </p:sp>
    </p:spTree>
    <p:extLst>
      <p:ext uri="{BB962C8B-B14F-4D97-AF65-F5344CB8AC3E}">
        <p14:creationId xmlns:p14="http://schemas.microsoft.com/office/powerpoint/2010/main" val="3781678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487680" y="830263"/>
            <a:ext cx="11597639" cy="711200"/>
          </a:xfrm>
        </p:spPr>
        <p:txBody>
          <a:bodyPr/>
          <a:lstStyle/>
          <a:p>
            <a:r>
              <a:rPr lang="en-GB" sz="3600" dirty="0">
                <a:latin typeface="Calibri" panose="020F0502020204030204" pitchFamily="34" charset="0"/>
              </a:rPr>
              <a:t>Moderation - Observation of learning and teaching</a:t>
            </a:r>
          </a:p>
        </p:txBody>
      </p:sp>
      <p:sp>
        <p:nvSpPr>
          <p:cNvPr id="5" name="Content Placeholder 4"/>
          <p:cNvSpPr>
            <a:spLocks noGrp="1"/>
          </p:cNvSpPr>
          <p:nvPr>
            <p:ph idx="1"/>
          </p:nvPr>
        </p:nvSpPr>
        <p:spPr/>
        <p:txBody>
          <a:bodyPr/>
          <a:lstStyle/>
          <a:p>
            <a:endParaRPr lang="en-GB" b="1" dirty="0" smtClean="0"/>
          </a:p>
          <a:p>
            <a:endParaRPr lang="en-GB" b="1" dirty="0" smtClean="0"/>
          </a:p>
          <a:p>
            <a:endParaRPr lang="en-GB" b="1" dirty="0" smtClean="0"/>
          </a:p>
        </p:txBody>
      </p:sp>
      <p:sp>
        <p:nvSpPr>
          <p:cNvPr id="2" name="TextBox 1"/>
          <p:cNvSpPr txBox="1"/>
          <p:nvPr/>
        </p:nvSpPr>
        <p:spPr>
          <a:xfrm>
            <a:off x="487680" y="1611495"/>
            <a:ext cx="11140440" cy="4832092"/>
          </a:xfrm>
          <a:prstGeom prst="rect">
            <a:avLst/>
          </a:prstGeom>
          <a:noFill/>
        </p:spPr>
        <p:txBody>
          <a:bodyPr wrap="square" rtlCol="0">
            <a:spAutoFit/>
          </a:bodyPr>
          <a:lstStyle/>
          <a:p>
            <a:r>
              <a:rPr lang="en-GB" sz="2800" dirty="0" smtClean="0">
                <a:latin typeface="Calibri" panose="020F0502020204030204" pitchFamily="34" charset="0"/>
              </a:rPr>
              <a:t>It is important to have a clear emphasis on the purpose of observing learning and teaching, for example by focusing on:</a:t>
            </a:r>
          </a:p>
          <a:p>
            <a:endParaRPr lang="en-GB" sz="2800" dirty="0" smtClean="0">
              <a:latin typeface="Calibri" panose="020F0502020204030204" pitchFamily="34" charset="0"/>
            </a:endParaRPr>
          </a:p>
          <a:p>
            <a:pPr marL="457200" indent="-457200">
              <a:buFont typeface="Arial" panose="020B0604020202020204" pitchFamily="34" charset="0"/>
              <a:buChar char="•"/>
            </a:pPr>
            <a:r>
              <a:rPr lang="en-GB" sz="2800" dirty="0" smtClean="0">
                <a:latin typeface="Calibri" panose="020F0502020204030204" pitchFamily="34" charset="0"/>
              </a:rPr>
              <a:t>The progress of particular learners (e.g. if achievement of a level is borderline)</a:t>
            </a:r>
          </a:p>
          <a:p>
            <a:pPr marL="457200" indent="-457200">
              <a:buFont typeface="Arial" panose="020B0604020202020204" pitchFamily="34" charset="0"/>
              <a:buChar char="•"/>
            </a:pPr>
            <a:r>
              <a:rPr lang="en-GB" sz="2800" dirty="0" smtClean="0">
                <a:latin typeface="Calibri" panose="020F0502020204030204" pitchFamily="34" charset="0"/>
              </a:rPr>
              <a:t>A particular aspect of the moderation process (e.g. learning intentions and success criteria)</a:t>
            </a:r>
          </a:p>
          <a:p>
            <a:pPr marL="457200" indent="-457200">
              <a:buFont typeface="Arial" panose="020B0604020202020204" pitchFamily="34" charset="0"/>
              <a:buChar char="•"/>
            </a:pPr>
            <a:r>
              <a:rPr lang="en-GB" sz="2800" dirty="0" smtClean="0">
                <a:latin typeface="Calibri" panose="020F0502020204030204" pitchFamily="34" charset="0"/>
              </a:rPr>
              <a:t>Gathering evidence for assessment </a:t>
            </a:r>
          </a:p>
          <a:p>
            <a:pPr marL="457200" indent="-457200">
              <a:buFont typeface="Arial" panose="020B0604020202020204" pitchFamily="34" charset="0"/>
              <a:buChar char="•"/>
            </a:pPr>
            <a:r>
              <a:rPr lang="en-GB" sz="2800" dirty="0">
                <a:latin typeface="Calibri" panose="020F0502020204030204" pitchFamily="34" charset="0"/>
              </a:rPr>
              <a:t>S</a:t>
            </a:r>
            <a:r>
              <a:rPr lang="en-GB" sz="2800" dirty="0" smtClean="0">
                <a:latin typeface="Calibri" panose="020F0502020204030204" pitchFamily="34" charset="0"/>
              </a:rPr>
              <a:t>tandards within a particular curriculum area or subject</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443477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532015" y="525849"/>
            <a:ext cx="11129293" cy="782320"/>
          </a:xfrm>
        </p:spPr>
        <p:txBody>
          <a:bodyPr/>
          <a:lstStyle/>
          <a:p>
            <a:r>
              <a:rPr lang="en-GB" sz="3600" dirty="0" smtClean="0">
                <a:solidFill>
                  <a:srgbClr val="00ABB5"/>
                </a:solidFill>
                <a:latin typeface="Calibri" panose="020F0502020204030204" pitchFamily="34" charset="0"/>
              </a:rPr>
              <a:t>What is moderation</a:t>
            </a:r>
            <a:r>
              <a:rPr lang="en-GB" sz="3600" dirty="0">
                <a:latin typeface="Calibri" panose="020F0502020204030204" pitchFamily="34" charset="0"/>
              </a:rPr>
              <a:t>?</a:t>
            </a:r>
            <a:endParaRPr lang="en-GB" sz="3600" dirty="0">
              <a:solidFill>
                <a:srgbClr val="00ABB5"/>
              </a:solidFill>
              <a:latin typeface="Calibri" panose="020F0502020204030204" pitchFamily="34" charset="0"/>
            </a:endParaRPr>
          </a:p>
        </p:txBody>
      </p:sp>
      <p:sp>
        <p:nvSpPr>
          <p:cNvPr id="3" name="Content Placeholder 2"/>
          <p:cNvSpPr>
            <a:spLocks noGrp="1"/>
          </p:cNvSpPr>
          <p:nvPr>
            <p:ph idx="1"/>
          </p:nvPr>
        </p:nvSpPr>
        <p:spPr>
          <a:xfrm>
            <a:off x="426720" y="1622637"/>
            <a:ext cx="11338560" cy="4206239"/>
          </a:xfrm>
        </p:spPr>
        <p:txBody>
          <a:bodyPr/>
          <a:lstStyle/>
          <a:p>
            <a:pPr lvl="1" indent="0">
              <a:buNone/>
            </a:pPr>
            <a:endParaRPr lang="en-GB" sz="2400" dirty="0" smtClean="0"/>
          </a:p>
          <a:p>
            <a:pPr marL="1085850" lvl="1" indent="-342900"/>
            <a:endParaRPr lang="en-GB" dirty="0"/>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4" name="Rectangle 3"/>
          <p:cNvSpPr/>
          <p:nvPr/>
        </p:nvSpPr>
        <p:spPr>
          <a:xfrm>
            <a:off x="532015" y="1179022"/>
            <a:ext cx="10706792" cy="4893647"/>
          </a:xfrm>
          <a:prstGeom prst="rect">
            <a:avLst/>
          </a:prstGeom>
        </p:spPr>
        <p:txBody>
          <a:bodyPr wrap="square">
            <a:spAutoFit/>
          </a:bodyPr>
          <a:lstStyle/>
          <a:p>
            <a:endParaRPr lang="en-GB" sz="2400" dirty="0" smtClean="0">
              <a:latin typeface="Calibri" panose="020F0502020204030204" pitchFamily="34" charset="0"/>
            </a:endParaRPr>
          </a:p>
          <a:p>
            <a:r>
              <a:rPr lang="en-GB" sz="2400" dirty="0" smtClean="0">
                <a:latin typeface="Calibri" panose="020F0502020204030204" pitchFamily="34" charset="0"/>
              </a:rPr>
              <a:t>Extracts from the Statement for Practitioners:</a:t>
            </a:r>
          </a:p>
          <a:p>
            <a:endParaRPr lang="en-GB" sz="2400" dirty="0" smtClean="0">
              <a:latin typeface="Calibri" panose="020F0502020204030204" pitchFamily="34" charset="0"/>
            </a:endParaRPr>
          </a:p>
          <a:p>
            <a:r>
              <a:rPr lang="en-GB" sz="3200" b="1" i="1" dirty="0" smtClean="0">
                <a:latin typeface="Calibri" panose="020F0502020204030204" pitchFamily="34" charset="0"/>
              </a:rPr>
              <a:t>‘Moderation </a:t>
            </a:r>
            <a:r>
              <a:rPr lang="en-GB" sz="3200" b="1" i="1" dirty="0">
                <a:latin typeface="Calibri" panose="020F0502020204030204" pitchFamily="34" charset="0"/>
              </a:rPr>
              <a:t>is the way in which practitioners arrive at </a:t>
            </a:r>
            <a:endParaRPr lang="en-GB" sz="3200" b="1" i="1" dirty="0" smtClean="0">
              <a:latin typeface="Calibri" panose="020F0502020204030204" pitchFamily="34" charset="0"/>
            </a:endParaRPr>
          </a:p>
          <a:p>
            <a:r>
              <a:rPr lang="en-GB" sz="3200" b="1" i="1" dirty="0" smtClean="0">
                <a:latin typeface="Calibri" panose="020F0502020204030204" pitchFamily="34" charset="0"/>
              </a:rPr>
              <a:t>a shared </a:t>
            </a:r>
            <a:r>
              <a:rPr lang="en-GB" sz="3200" b="1" i="1" dirty="0">
                <a:latin typeface="Calibri" panose="020F0502020204030204" pitchFamily="34" charset="0"/>
              </a:rPr>
              <a:t>understanding of standards and </a:t>
            </a:r>
            <a:r>
              <a:rPr lang="en-GB" sz="3200" b="1" i="1" dirty="0" smtClean="0">
                <a:latin typeface="Calibri" panose="020F0502020204030204" pitchFamily="34" charset="0"/>
              </a:rPr>
              <a:t>expectations.’</a:t>
            </a:r>
            <a:endParaRPr lang="en-GB" sz="3200" b="1" i="1" dirty="0">
              <a:latin typeface="Calibri" panose="020F0502020204030204" pitchFamily="34" charset="0"/>
            </a:endParaRPr>
          </a:p>
          <a:p>
            <a:pPr marL="457200" indent="-457200">
              <a:buFont typeface="Arial" panose="020B0604020202020204" pitchFamily="34" charset="0"/>
              <a:buChar char="•"/>
            </a:pPr>
            <a:endParaRPr lang="en-GB" sz="2800" dirty="0">
              <a:latin typeface="Calibri" panose="020F0502020204030204" pitchFamily="34" charset="0"/>
            </a:endParaRPr>
          </a:p>
          <a:p>
            <a:pPr marL="457200" indent="-457200">
              <a:buFont typeface="Arial" panose="020B0604020202020204" pitchFamily="34" charset="0"/>
              <a:buChar char="•"/>
            </a:pPr>
            <a:r>
              <a:rPr lang="en-GB" sz="2800" dirty="0">
                <a:latin typeface="Calibri" panose="020F0502020204030204" pitchFamily="34" charset="0"/>
              </a:rPr>
              <a:t>Moderation is integral to planning learning, teaching and </a:t>
            </a:r>
            <a:r>
              <a:rPr lang="en-GB" sz="2800" dirty="0" smtClean="0">
                <a:latin typeface="Calibri" panose="020F0502020204030204" pitchFamily="34" charset="0"/>
              </a:rPr>
              <a:t>assessment</a:t>
            </a:r>
            <a:endParaRPr lang="en-GB" sz="2800" dirty="0">
              <a:latin typeface="Calibri" panose="020F0502020204030204" pitchFamily="34" charset="0"/>
            </a:endParaRPr>
          </a:p>
          <a:p>
            <a:pPr marL="457200" indent="-457200">
              <a:buFont typeface="Arial" panose="020B0604020202020204" pitchFamily="34" charset="0"/>
              <a:buChar char="•"/>
            </a:pPr>
            <a:endParaRPr lang="en-GB" sz="2800" dirty="0">
              <a:latin typeface="Calibri" panose="020F0502020204030204" pitchFamily="34" charset="0"/>
            </a:endParaRPr>
          </a:p>
          <a:p>
            <a:pPr marL="457200" indent="-457200">
              <a:buFont typeface="Arial" panose="020B0604020202020204" pitchFamily="34" charset="0"/>
              <a:buChar char="•"/>
            </a:pPr>
            <a:r>
              <a:rPr lang="en-GB" sz="2800" dirty="0">
                <a:latin typeface="Calibri" panose="020F0502020204030204" pitchFamily="34" charset="0"/>
              </a:rPr>
              <a:t>The process of moderation is not an activity that happens only at the end of a block or </a:t>
            </a:r>
            <a:r>
              <a:rPr lang="en-GB" sz="2800" dirty="0" smtClean="0">
                <a:latin typeface="Calibri" panose="020F0502020204030204" pitchFamily="34" charset="0"/>
              </a:rPr>
              <a:t>year</a:t>
            </a:r>
            <a:endParaRPr lang="en-US" altLang="en-US" sz="2800" dirty="0">
              <a:latin typeface="Calibri" panose="020F0502020204030204" pitchFamily="34" charset="0"/>
            </a:endParaRPr>
          </a:p>
          <a:p>
            <a:endParaRPr lang="en-GB" sz="3600"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0321" y="269712"/>
            <a:ext cx="1913452" cy="2717328"/>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6945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487680" y="830263"/>
            <a:ext cx="11597639" cy="711200"/>
          </a:xfrm>
        </p:spPr>
        <p:txBody>
          <a:bodyPr/>
          <a:lstStyle/>
          <a:p>
            <a:r>
              <a:rPr lang="en-GB" sz="3600" dirty="0" smtClean="0">
                <a:latin typeface="Calibri" panose="020F0502020204030204" pitchFamily="34" charset="0"/>
              </a:rPr>
              <a:t>Moderation – Reviewing evidence</a:t>
            </a:r>
            <a:endParaRPr lang="en-GB" sz="3600" dirty="0">
              <a:latin typeface="Calibri" panose="020F0502020204030204" pitchFamily="34" charset="0"/>
            </a:endParaRPr>
          </a:p>
        </p:txBody>
      </p:sp>
      <p:sp>
        <p:nvSpPr>
          <p:cNvPr id="5" name="Content Placeholder 4"/>
          <p:cNvSpPr>
            <a:spLocks noGrp="1"/>
          </p:cNvSpPr>
          <p:nvPr>
            <p:ph idx="1"/>
          </p:nvPr>
        </p:nvSpPr>
        <p:spPr/>
        <p:txBody>
          <a:bodyPr/>
          <a:lstStyle/>
          <a:p>
            <a:endParaRPr lang="en-GB" b="1" dirty="0" smtClean="0"/>
          </a:p>
          <a:p>
            <a:endParaRPr lang="en-GB" b="1" dirty="0" smtClean="0"/>
          </a:p>
          <a:p>
            <a:endParaRPr lang="en-GB" b="1" dirty="0" smtClean="0"/>
          </a:p>
        </p:txBody>
      </p:sp>
      <p:sp>
        <p:nvSpPr>
          <p:cNvPr id="2" name="TextBox 1"/>
          <p:cNvSpPr txBox="1"/>
          <p:nvPr/>
        </p:nvSpPr>
        <p:spPr>
          <a:xfrm>
            <a:off x="487680" y="1828800"/>
            <a:ext cx="11140440"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Calibri" panose="020F0502020204030204" pitchFamily="34" charset="0"/>
              </a:rPr>
              <a:t>Practitioners should have regular opportunities to moderate a body of evidence in order to share, understand and agree on standards</a:t>
            </a:r>
          </a:p>
          <a:p>
            <a:r>
              <a:rPr lang="en-GB" sz="2800" dirty="0" smtClean="0">
                <a:latin typeface="Calibri" panose="020F0502020204030204" pitchFamily="34" charset="0"/>
              </a:rPr>
              <a:t> </a:t>
            </a:r>
          </a:p>
          <a:p>
            <a:pPr marL="457200" indent="-457200">
              <a:buFont typeface="Arial" panose="020B0604020202020204" pitchFamily="34" charset="0"/>
              <a:buChar char="•"/>
            </a:pPr>
            <a:r>
              <a:rPr lang="en-GB" sz="2800" dirty="0" smtClean="0">
                <a:latin typeface="Calibri" panose="020F0502020204030204" pitchFamily="34" charset="0"/>
              </a:rPr>
              <a:t>This includes ongoing discussions within stages, levels or departments as well as more organised opportunities to moderate with colleagues as a whole school, cluster or within local authority groups</a:t>
            </a:r>
          </a:p>
          <a:p>
            <a:endParaRPr lang="en-GB" sz="2800" dirty="0">
              <a:latin typeface="Calibri" panose="020F0502020204030204" pitchFamily="34" charset="0"/>
            </a:endParaRPr>
          </a:p>
          <a:p>
            <a:pPr algn="ctr"/>
            <a:r>
              <a:rPr lang="en-GB" sz="2800" b="1" dirty="0" smtClean="0">
                <a:latin typeface="Calibri" panose="020F0502020204030204" pitchFamily="34" charset="0"/>
              </a:rPr>
              <a:t>It is particularly important to moderate samples of evidence when considering progress towards or achievement of a level.</a:t>
            </a:r>
          </a:p>
          <a:p>
            <a:endParaRPr lang="en-GB" sz="2800" dirty="0"/>
          </a:p>
        </p:txBody>
      </p:sp>
    </p:spTree>
    <p:extLst>
      <p:ext uri="{BB962C8B-B14F-4D97-AF65-F5344CB8AC3E}">
        <p14:creationId xmlns:p14="http://schemas.microsoft.com/office/powerpoint/2010/main" val="1203132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525780" y="830263"/>
            <a:ext cx="11559539" cy="711200"/>
          </a:xfrm>
        </p:spPr>
        <p:txBody>
          <a:bodyPr/>
          <a:lstStyle/>
          <a:p>
            <a:r>
              <a:rPr lang="en-GB" sz="3600" dirty="0" smtClean="0">
                <a:latin typeface="Calibri" panose="020F0502020204030204" pitchFamily="34" charset="0"/>
              </a:rPr>
              <a:t>Ideas for moderation activities</a:t>
            </a:r>
            <a:endParaRPr lang="en-GB" sz="3600" dirty="0">
              <a:latin typeface="Calibri" panose="020F0502020204030204" pitchFamily="34" charset="0"/>
            </a:endParaRPr>
          </a:p>
        </p:txBody>
      </p:sp>
      <p:sp>
        <p:nvSpPr>
          <p:cNvPr id="5" name="Content Placeholder 4"/>
          <p:cNvSpPr>
            <a:spLocks noGrp="1"/>
          </p:cNvSpPr>
          <p:nvPr>
            <p:ph idx="1"/>
          </p:nvPr>
        </p:nvSpPr>
        <p:spPr/>
        <p:txBody>
          <a:bodyPr/>
          <a:lstStyle/>
          <a:p>
            <a:endParaRPr lang="en-GB" b="1" dirty="0" smtClean="0"/>
          </a:p>
          <a:p>
            <a:endParaRPr lang="en-GB" b="1" dirty="0" smtClean="0"/>
          </a:p>
          <a:p>
            <a:endParaRPr lang="en-GB" b="1" dirty="0" smtClean="0"/>
          </a:p>
        </p:txBody>
      </p:sp>
      <p:sp>
        <p:nvSpPr>
          <p:cNvPr id="2" name="TextBox 1"/>
          <p:cNvSpPr txBox="1"/>
          <p:nvPr/>
        </p:nvSpPr>
        <p:spPr>
          <a:xfrm>
            <a:off x="525780" y="1595021"/>
            <a:ext cx="11140440" cy="6124754"/>
          </a:xfrm>
          <a:prstGeom prst="rect">
            <a:avLst/>
          </a:prstGeom>
          <a:noFill/>
        </p:spPr>
        <p:txBody>
          <a:bodyPr wrap="square" rtlCol="0">
            <a:spAutoFit/>
          </a:bodyPr>
          <a:lstStyle/>
          <a:p>
            <a:r>
              <a:rPr lang="en-GB" sz="2800" b="1" dirty="0" smtClean="0">
                <a:latin typeface="Calibri" panose="020F0502020204030204" pitchFamily="34" charset="0"/>
              </a:rPr>
              <a:t>Moderating planning:</a:t>
            </a:r>
          </a:p>
          <a:p>
            <a:endParaRPr lang="en-GB" sz="2800" b="1" dirty="0">
              <a:latin typeface="Calibri" panose="020F0502020204030204" pitchFamily="34" charset="0"/>
            </a:endParaRPr>
          </a:p>
          <a:p>
            <a:pPr marL="514350" indent="-514350">
              <a:buFont typeface="+mj-lt"/>
              <a:buAutoNum type="arabicPeriod"/>
            </a:pPr>
            <a:r>
              <a:rPr lang="en-GB" sz="2800" dirty="0" smtClean="0">
                <a:latin typeface="Calibri" panose="020F0502020204030204" pitchFamily="34" charset="0"/>
              </a:rPr>
              <a:t>Identify a particular area (e.g. curriculum area/subject or </a:t>
            </a:r>
            <a:r>
              <a:rPr lang="en-GB" sz="2800" dirty="0" err="1" smtClean="0">
                <a:latin typeface="Calibri" panose="020F0502020204030204" pitchFamily="34" charset="0"/>
              </a:rPr>
              <a:t>IDL</a:t>
            </a:r>
            <a:r>
              <a:rPr lang="en-GB" sz="2800" dirty="0" smtClean="0">
                <a:latin typeface="Calibri" panose="020F0502020204030204" pitchFamily="34" charset="0"/>
              </a:rPr>
              <a:t>)</a:t>
            </a:r>
          </a:p>
          <a:p>
            <a:pPr marL="514350" indent="-514350">
              <a:buFont typeface="+mj-lt"/>
              <a:buAutoNum type="arabicPeriod"/>
            </a:pPr>
            <a:r>
              <a:rPr lang="en-GB" sz="2800" dirty="0" smtClean="0">
                <a:latin typeface="Calibri" panose="020F0502020204030204" pitchFamily="34" charset="0"/>
              </a:rPr>
              <a:t>Plan in a trio with colleagues from different stages within the same level (using the same bundle of </a:t>
            </a:r>
            <a:r>
              <a:rPr lang="en-GB" sz="2800" dirty="0" err="1" smtClean="0">
                <a:latin typeface="Calibri" panose="020F0502020204030204" pitchFamily="34" charset="0"/>
              </a:rPr>
              <a:t>Es</a:t>
            </a:r>
            <a:r>
              <a:rPr lang="en-GB" sz="2800" dirty="0" smtClean="0">
                <a:latin typeface="Calibri" panose="020F0502020204030204" pitchFamily="34" charset="0"/>
              </a:rPr>
              <a:t> and </a:t>
            </a:r>
            <a:r>
              <a:rPr lang="en-GB" sz="2800" dirty="0" err="1" smtClean="0">
                <a:latin typeface="Calibri" panose="020F0502020204030204" pitchFamily="34" charset="0"/>
              </a:rPr>
              <a:t>Os</a:t>
            </a:r>
            <a:r>
              <a:rPr lang="en-GB" sz="2800" dirty="0" smtClean="0">
                <a:latin typeface="Calibri" panose="020F0502020204030204" pitchFamily="34" charset="0"/>
              </a:rPr>
              <a:t>)</a:t>
            </a:r>
          </a:p>
          <a:p>
            <a:pPr marL="514350" indent="-514350">
              <a:buFont typeface="+mj-lt"/>
              <a:buAutoNum type="arabicPeriod"/>
            </a:pPr>
            <a:r>
              <a:rPr lang="en-GB" sz="2800" dirty="0" smtClean="0">
                <a:latin typeface="Calibri" panose="020F0502020204030204" pitchFamily="34" charset="0"/>
              </a:rPr>
              <a:t>Gather evidence from 2 learners</a:t>
            </a:r>
          </a:p>
          <a:p>
            <a:pPr marL="514350" indent="-514350">
              <a:buFont typeface="+mj-lt"/>
              <a:buAutoNum type="arabicPeriod"/>
            </a:pPr>
            <a:r>
              <a:rPr lang="en-GB" sz="2800" dirty="0" smtClean="0">
                <a:latin typeface="Calibri" panose="020F0502020204030204" pitchFamily="34" charset="0"/>
              </a:rPr>
              <a:t>Bring along evidence from 2 learners</a:t>
            </a:r>
          </a:p>
          <a:p>
            <a:pPr marL="514350" indent="-514350">
              <a:buFont typeface="+mj-lt"/>
              <a:buAutoNum type="arabicPeriod"/>
            </a:pPr>
            <a:r>
              <a:rPr lang="en-GB" sz="2800" dirty="0" smtClean="0">
                <a:latin typeface="Calibri" panose="020F0502020204030204" pitchFamily="34" charset="0"/>
              </a:rPr>
              <a:t>Review evidence against the standards within the </a:t>
            </a:r>
            <a:r>
              <a:rPr lang="en-GB" sz="2800" dirty="0" err="1" smtClean="0">
                <a:latin typeface="Calibri" panose="020F0502020204030204" pitchFamily="34" charset="0"/>
              </a:rPr>
              <a:t>Es</a:t>
            </a:r>
            <a:r>
              <a:rPr lang="en-GB" sz="2800" dirty="0" smtClean="0">
                <a:latin typeface="Calibri" panose="020F0502020204030204" pitchFamily="34" charset="0"/>
              </a:rPr>
              <a:t> and </a:t>
            </a:r>
            <a:r>
              <a:rPr lang="en-GB" sz="2800" dirty="0" err="1" smtClean="0">
                <a:latin typeface="Calibri" panose="020F0502020204030204" pitchFamily="34" charset="0"/>
              </a:rPr>
              <a:t>Os</a:t>
            </a:r>
            <a:r>
              <a:rPr lang="en-GB" sz="2800" dirty="0" smtClean="0">
                <a:latin typeface="Calibri" panose="020F0502020204030204" pitchFamily="34" charset="0"/>
              </a:rPr>
              <a:t> and Benchmarks with colleagues, focusing on standards and progression within the level</a:t>
            </a:r>
          </a:p>
          <a:p>
            <a:pPr marL="514350" indent="-514350">
              <a:buFont typeface="+mj-lt"/>
              <a:buAutoNum type="arabicPeriod"/>
            </a:pPr>
            <a:endParaRPr lang="en-GB" sz="2800" dirty="0" smtClean="0"/>
          </a:p>
          <a:p>
            <a:pPr marL="514350" indent="-514350">
              <a:buFont typeface="+mj-lt"/>
              <a:buAutoNum type="arabicPeriod"/>
            </a:pPr>
            <a:endParaRPr lang="en-GB" sz="2800" dirty="0" smtClean="0"/>
          </a:p>
          <a:p>
            <a:pPr marL="514350" indent="-514350">
              <a:buFont typeface="+mj-lt"/>
              <a:buAutoNum type="arabicPeriod"/>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115421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8630113" y="6374080"/>
            <a:ext cx="2804347" cy="186956"/>
          </a:xfrm>
          <a:prstGeom prst="rect">
            <a:avLst/>
          </a:prstGeom>
        </p:spPr>
      </p:pic>
      <p:pic>
        <p:nvPicPr>
          <p:cNvPr id="33" name="Picture 32"/>
          <p:cNvPicPr>
            <a:picLocks noChangeAspect="1"/>
          </p:cNvPicPr>
          <p:nvPr/>
        </p:nvPicPr>
        <p:blipFill>
          <a:blip r:embed="rId3"/>
          <a:stretch>
            <a:fillRect/>
          </a:stretch>
        </p:blipFill>
        <p:spPr>
          <a:xfrm>
            <a:off x="8833313" y="6526480"/>
            <a:ext cx="2804347" cy="186956"/>
          </a:xfrm>
          <a:prstGeom prst="rect">
            <a:avLst/>
          </a:prstGeom>
        </p:spPr>
      </p:pic>
      <p:sp>
        <p:nvSpPr>
          <p:cNvPr id="2" name="Title 1"/>
          <p:cNvSpPr>
            <a:spLocks noGrp="1"/>
          </p:cNvSpPr>
          <p:nvPr>
            <p:ph type="title"/>
          </p:nvPr>
        </p:nvSpPr>
        <p:spPr>
          <a:xfrm>
            <a:off x="461661" y="125760"/>
            <a:ext cx="11298969" cy="710952"/>
          </a:xfrm>
        </p:spPr>
        <p:txBody>
          <a:bodyPr>
            <a:normAutofit/>
          </a:bodyPr>
          <a:lstStyle/>
          <a:p>
            <a:r>
              <a:rPr lang="en-GB" sz="3600" b="1" dirty="0" smtClean="0">
                <a:solidFill>
                  <a:srgbClr val="00ABB5"/>
                </a:solidFill>
                <a:latin typeface="Calibri" panose="020F0502020204030204" pitchFamily="34" charset="0"/>
              </a:rPr>
              <a:t>Moderation Comment Sheet</a:t>
            </a:r>
            <a:endParaRPr lang="en-GB" sz="3600" b="1" dirty="0">
              <a:solidFill>
                <a:srgbClr val="00ABB5"/>
              </a:solidFill>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9186960" y="6561036"/>
            <a:ext cx="2804347" cy="186956"/>
          </a:xfrm>
          <a:prstGeom prst="rect">
            <a:avLst/>
          </a:prstGeom>
        </p:spPr>
      </p:pic>
      <p:pic>
        <p:nvPicPr>
          <p:cNvPr id="9" name="Picture 8"/>
          <p:cNvPicPr>
            <a:picLocks noChangeAspect="1"/>
          </p:cNvPicPr>
          <p:nvPr/>
        </p:nvPicPr>
        <p:blipFill rotWithShape="1">
          <a:blip r:embed="rId4"/>
          <a:srcRect l="23560" t="23657" r="26010" b="31599"/>
          <a:stretch/>
        </p:blipFill>
        <p:spPr>
          <a:xfrm>
            <a:off x="-46348" y="5828876"/>
            <a:ext cx="12303237" cy="1045598"/>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13" y="976313"/>
            <a:ext cx="822960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04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8630113" y="6374080"/>
            <a:ext cx="2804347" cy="186956"/>
          </a:xfrm>
          <a:prstGeom prst="rect">
            <a:avLst/>
          </a:prstGeom>
        </p:spPr>
      </p:pic>
      <p:pic>
        <p:nvPicPr>
          <p:cNvPr id="33" name="Picture 32"/>
          <p:cNvPicPr>
            <a:picLocks noChangeAspect="1"/>
          </p:cNvPicPr>
          <p:nvPr/>
        </p:nvPicPr>
        <p:blipFill>
          <a:blip r:embed="rId3"/>
          <a:stretch>
            <a:fillRect/>
          </a:stretch>
        </p:blipFill>
        <p:spPr>
          <a:xfrm>
            <a:off x="8833313" y="6526480"/>
            <a:ext cx="2804347" cy="186956"/>
          </a:xfrm>
          <a:prstGeom prst="rect">
            <a:avLst/>
          </a:prstGeom>
        </p:spPr>
      </p:pic>
      <p:sp>
        <p:nvSpPr>
          <p:cNvPr id="11" name="Title 1"/>
          <p:cNvSpPr>
            <a:spLocks noGrp="1"/>
          </p:cNvSpPr>
          <p:nvPr>
            <p:ph type="title"/>
          </p:nvPr>
        </p:nvSpPr>
        <p:spPr>
          <a:xfrm>
            <a:off x="461661" y="125760"/>
            <a:ext cx="11298969" cy="710952"/>
          </a:xfrm>
        </p:spPr>
        <p:txBody>
          <a:bodyPr>
            <a:normAutofit/>
          </a:bodyPr>
          <a:lstStyle/>
          <a:p>
            <a:r>
              <a:rPr lang="en-GB" sz="3600" b="1" dirty="0" smtClean="0">
                <a:solidFill>
                  <a:srgbClr val="00ABB5"/>
                </a:solidFill>
                <a:latin typeface="Calibri" panose="020F0502020204030204" pitchFamily="34" charset="0"/>
              </a:rPr>
              <a:t>Moderation Comment Sheet</a:t>
            </a:r>
            <a:endParaRPr lang="en-GB" sz="3600" b="1" dirty="0">
              <a:solidFill>
                <a:srgbClr val="00ABB5"/>
              </a:solidFill>
              <a:latin typeface="Calibri" panose="020F0502020204030204" pitchFamily="34" charset="0"/>
            </a:endParaRPr>
          </a:p>
        </p:txBody>
      </p:sp>
      <p:pic>
        <p:nvPicPr>
          <p:cNvPr id="9" name="Picture 8"/>
          <p:cNvPicPr>
            <a:picLocks noChangeAspect="1"/>
          </p:cNvPicPr>
          <p:nvPr/>
        </p:nvPicPr>
        <p:blipFill rotWithShape="1">
          <a:blip r:embed="rId4"/>
          <a:srcRect l="23560" t="23657" r="26010" b="31599"/>
          <a:stretch/>
        </p:blipFill>
        <p:spPr>
          <a:xfrm>
            <a:off x="-45212" y="5830838"/>
            <a:ext cx="12303237" cy="1045598"/>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13" y="762000"/>
            <a:ext cx="82296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299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525780" y="251143"/>
            <a:ext cx="11559539" cy="711200"/>
          </a:xfrm>
        </p:spPr>
        <p:txBody>
          <a:bodyPr/>
          <a:lstStyle/>
          <a:p>
            <a:r>
              <a:rPr lang="en-GB" sz="3600" dirty="0" smtClean="0">
                <a:latin typeface="Calibri" panose="020F0502020204030204" pitchFamily="34" charset="0"/>
              </a:rPr>
              <a:t>Ideas for moderation activities</a:t>
            </a:r>
            <a:endParaRPr lang="en-GB" sz="3600" dirty="0">
              <a:latin typeface="Calibri" panose="020F0502020204030204" pitchFamily="34" charset="0"/>
            </a:endParaRPr>
          </a:p>
        </p:txBody>
      </p:sp>
      <p:sp>
        <p:nvSpPr>
          <p:cNvPr id="5" name="Content Placeholder 4"/>
          <p:cNvSpPr>
            <a:spLocks noGrp="1"/>
          </p:cNvSpPr>
          <p:nvPr>
            <p:ph idx="1"/>
          </p:nvPr>
        </p:nvSpPr>
        <p:spPr/>
        <p:txBody>
          <a:bodyPr/>
          <a:lstStyle/>
          <a:p>
            <a:endParaRPr lang="en-GB" b="1" dirty="0" smtClean="0"/>
          </a:p>
          <a:p>
            <a:endParaRPr lang="en-GB" b="1" dirty="0" smtClean="0"/>
          </a:p>
          <a:p>
            <a:endParaRPr lang="en-GB" b="1" dirty="0" smtClean="0"/>
          </a:p>
        </p:txBody>
      </p:sp>
      <p:sp>
        <p:nvSpPr>
          <p:cNvPr id="2" name="TextBox 1"/>
          <p:cNvSpPr txBox="1"/>
          <p:nvPr/>
        </p:nvSpPr>
        <p:spPr>
          <a:xfrm>
            <a:off x="525780" y="954941"/>
            <a:ext cx="11140440" cy="6894195"/>
          </a:xfrm>
          <a:prstGeom prst="rect">
            <a:avLst/>
          </a:prstGeom>
          <a:noFill/>
        </p:spPr>
        <p:txBody>
          <a:bodyPr wrap="square" rtlCol="0">
            <a:spAutoFit/>
          </a:bodyPr>
          <a:lstStyle/>
          <a:p>
            <a:pPr>
              <a:lnSpc>
                <a:spcPct val="150000"/>
              </a:lnSpc>
            </a:pPr>
            <a:r>
              <a:rPr lang="en-GB" sz="2800" b="1" dirty="0" smtClean="0">
                <a:latin typeface="Calibri" panose="020F0502020204030204" pitchFamily="34" charset="0"/>
              </a:rPr>
              <a:t>Moderating holistic assessments:</a:t>
            </a:r>
          </a:p>
          <a:p>
            <a:endParaRPr lang="en-GB" sz="800" b="1" dirty="0">
              <a:latin typeface="Calibri" panose="020F0502020204030204" pitchFamily="34" charset="0"/>
            </a:endParaRPr>
          </a:p>
          <a:p>
            <a:pPr marL="514350" indent="-514350">
              <a:buFont typeface="+mj-lt"/>
              <a:buAutoNum type="arabicPeriod"/>
            </a:pPr>
            <a:r>
              <a:rPr lang="en-GB" sz="2800" dirty="0" smtClean="0">
                <a:latin typeface="Calibri" panose="020F0502020204030204" pitchFamily="34" charset="0"/>
              </a:rPr>
              <a:t>Identify a particular area (e.g. subject or </a:t>
            </a:r>
            <a:r>
              <a:rPr lang="en-GB" sz="2800" dirty="0" err="1" smtClean="0">
                <a:latin typeface="Calibri" panose="020F0502020204030204" pitchFamily="34" charset="0"/>
              </a:rPr>
              <a:t>IDL</a:t>
            </a:r>
            <a:r>
              <a:rPr lang="en-GB" sz="2800" dirty="0" smtClean="0">
                <a:latin typeface="Calibri" panose="020F0502020204030204" pitchFamily="34" charset="0"/>
              </a:rPr>
              <a:t>)</a:t>
            </a:r>
          </a:p>
          <a:p>
            <a:pPr marL="514350" indent="-514350">
              <a:buFont typeface="+mj-lt"/>
              <a:buAutoNum type="arabicPeriod"/>
            </a:pPr>
            <a:endParaRPr lang="en-GB" sz="2400" dirty="0" smtClean="0">
              <a:latin typeface="Calibri" panose="020F0502020204030204" pitchFamily="34" charset="0"/>
            </a:endParaRPr>
          </a:p>
          <a:p>
            <a:pPr marL="514350" indent="-514350">
              <a:buFont typeface="+mj-lt"/>
              <a:buAutoNum type="arabicPeriod"/>
            </a:pPr>
            <a:r>
              <a:rPr lang="en-GB" sz="2800" dirty="0" smtClean="0">
                <a:latin typeface="Calibri" panose="020F0502020204030204" pitchFamily="34" charset="0"/>
              </a:rPr>
              <a:t>Create a holistic assessment together with colleagues at the same level (e.g. within school/cluster/local authority)</a:t>
            </a:r>
          </a:p>
          <a:p>
            <a:pPr marL="514350" indent="-514350">
              <a:buFont typeface="+mj-lt"/>
              <a:buAutoNum type="arabicPeriod"/>
            </a:pPr>
            <a:endParaRPr lang="en-GB" sz="2400" dirty="0" smtClean="0">
              <a:latin typeface="Calibri" panose="020F0502020204030204" pitchFamily="34" charset="0"/>
            </a:endParaRPr>
          </a:p>
          <a:p>
            <a:pPr marL="514350" indent="-514350">
              <a:buFont typeface="+mj-lt"/>
              <a:buAutoNum type="arabicPeriod"/>
            </a:pPr>
            <a:r>
              <a:rPr lang="en-GB" sz="2800" dirty="0" smtClean="0">
                <a:latin typeface="Calibri" panose="020F0502020204030204" pitchFamily="34" charset="0"/>
              </a:rPr>
              <a:t>Moderate holistic assessments together to ensure quality</a:t>
            </a:r>
          </a:p>
          <a:p>
            <a:pPr marL="514350" indent="-514350">
              <a:buFont typeface="+mj-lt"/>
              <a:buAutoNum type="arabicPeriod"/>
            </a:pPr>
            <a:endParaRPr lang="en-GB" sz="2400" dirty="0" smtClean="0">
              <a:latin typeface="Calibri" panose="020F0502020204030204" pitchFamily="34" charset="0"/>
            </a:endParaRPr>
          </a:p>
          <a:p>
            <a:pPr marL="514350" indent="-514350">
              <a:buFont typeface="+mj-lt"/>
              <a:buAutoNum type="arabicPeriod"/>
            </a:pPr>
            <a:r>
              <a:rPr lang="en-GB" sz="2800" dirty="0" smtClean="0">
                <a:latin typeface="Calibri" panose="020F0502020204030204" pitchFamily="34" charset="0"/>
              </a:rPr>
              <a:t>Gather evidence for the planned holistic assessment</a:t>
            </a:r>
          </a:p>
          <a:p>
            <a:pPr marL="514350" indent="-514350">
              <a:buFont typeface="+mj-lt"/>
              <a:buAutoNum type="arabicPeriod"/>
            </a:pPr>
            <a:endParaRPr lang="en-GB" sz="2400" dirty="0" smtClean="0">
              <a:latin typeface="Calibri" panose="020F0502020204030204" pitchFamily="34" charset="0"/>
            </a:endParaRPr>
          </a:p>
          <a:p>
            <a:pPr marL="514350" indent="-514350">
              <a:buFont typeface="+mj-lt"/>
              <a:buAutoNum type="arabicPeriod"/>
            </a:pPr>
            <a:r>
              <a:rPr lang="en-GB" sz="2800" dirty="0" smtClean="0">
                <a:latin typeface="Calibri" panose="020F0502020204030204" pitchFamily="34" charset="0"/>
              </a:rPr>
              <a:t>Review and moderate evidence together against the standards within the </a:t>
            </a:r>
            <a:r>
              <a:rPr lang="en-GB" sz="2800" dirty="0" err="1" smtClean="0">
                <a:latin typeface="Calibri" panose="020F0502020204030204" pitchFamily="34" charset="0"/>
              </a:rPr>
              <a:t>Es</a:t>
            </a:r>
            <a:r>
              <a:rPr lang="en-GB" sz="2800" dirty="0" smtClean="0">
                <a:latin typeface="Calibri" panose="020F0502020204030204" pitchFamily="34" charset="0"/>
              </a:rPr>
              <a:t> and </a:t>
            </a:r>
            <a:r>
              <a:rPr lang="en-GB" sz="2800" dirty="0" err="1" smtClean="0">
                <a:latin typeface="Calibri" panose="020F0502020204030204" pitchFamily="34" charset="0"/>
              </a:rPr>
              <a:t>Os</a:t>
            </a:r>
            <a:r>
              <a:rPr lang="en-GB" sz="2800" dirty="0" smtClean="0">
                <a:latin typeface="Calibri" panose="020F0502020204030204" pitchFamily="34" charset="0"/>
              </a:rPr>
              <a:t> and Benchmarks</a:t>
            </a:r>
          </a:p>
          <a:p>
            <a:pPr marL="514350" indent="-514350">
              <a:buFont typeface="+mj-lt"/>
              <a:buAutoNum type="arabicPeriod"/>
            </a:pPr>
            <a:endParaRPr lang="en-GB" sz="2800" dirty="0" smtClean="0"/>
          </a:p>
          <a:p>
            <a:pPr marL="514350" indent="-514350">
              <a:buFont typeface="+mj-lt"/>
              <a:buAutoNum type="arabicPeriod"/>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4133231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247651" y="205423"/>
            <a:ext cx="11418569" cy="711200"/>
          </a:xfrm>
        </p:spPr>
        <p:txBody>
          <a:bodyPr/>
          <a:lstStyle/>
          <a:p>
            <a:r>
              <a:rPr lang="en-GB" sz="3200" dirty="0" smtClean="0">
                <a:latin typeface="Calibri" panose="020F0502020204030204" pitchFamily="34" charset="0"/>
              </a:rPr>
              <a:t>Moderation Comment </a:t>
            </a:r>
            <a:r>
              <a:rPr lang="en-GB" sz="3200" dirty="0">
                <a:latin typeface="Calibri" panose="020F0502020204030204" pitchFamily="34" charset="0"/>
              </a:rPr>
              <a:t>S</a:t>
            </a:r>
            <a:r>
              <a:rPr lang="en-GB" sz="3200" dirty="0" smtClean="0">
                <a:latin typeface="Calibri" panose="020F0502020204030204" pitchFamily="34" charset="0"/>
              </a:rPr>
              <a:t>heet – holistic </a:t>
            </a:r>
            <a:r>
              <a:rPr lang="en-GB" sz="3200" dirty="0">
                <a:latin typeface="Calibri" panose="020F0502020204030204" pitchFamily="34" charset="0"/>
              </a:rPr>
              <a:t>a</a:t>
            </a:r>
            <a:r>
              <a:rPr lang="en-GB" sz="3200" dirty="0" smtClean="0">
                <a:latin typeface="Calibri" panose="020F0502020204030204" pitchFamily="34" charset="0"/>
              </a:rPr>
              <a:t>ssessment</a:t>
            </a:r>
            <a:endParaRPr lang="en-GB" sz="3200" dirty="0">
              <a:latin typeface="Calibri" panose="020F0502020204030204" pitchFamily="34" charset="0"/>
            </a:endParaRPr>
          </a:p>
        </p:txBody>
      </p:sp>
      <p:sp>
        <p:nvSpPr>
          <p:cNvPr id="5" name="Content Placeholder 4"/>
          <p:cNvSpPr>
            <a:spLocks noGrp="1"/>
          </p:cNvSpPr>
          <p:nvPr>
            <p:ph idx="1"/>
          </p:nvPr>
        </p:nvSpPr>
        <p:spPr/>
        <p:txBody>
          <a:bodyPr/>
          <a:lstStyle/>
          <a:p>
            <a:endParaRPr lang="en-GB" b="1" dirty="0" smtClean="0"/>
          </a:p>
          <a:p>
            <a:endParaRPr lang="en-GB" b="1" dirty="0" smtClean="0"/>
          </a:p>
          <a:p>
            <a:endParaRPr lang="en-GB" b="1" dirty="0" smtClean="0"/>
          </a:p>
        </p:txBody>
      </p:sp>
      <p:sp>
        <p:nvSpPr>
          <p:cNvPr id="2" name="TextBox 1"/>
          <p:cNvSpPr txBox="1"/>
          <p:nvPr/>
        </p:nvSpPr>
        <p:spPr>
          <a:xfrm>
            <a:off x="525780" y="1595021"/>
            <a:ext cx="11140440" cy="1384995"/>
          </a:xfrm>
          <a:prstGeom prst="rect">
            <a:avLst/>
          </a:prstGeom>
          <a:noFill/>
        </p:spPr>
        <p:txBody>
          <a:bodyPr wrap="square" rtlCol="0">
            <a:spAutoFit/>
          </a:bodyPr>
          <a:lstStyle/>
          <a:p>
            <a:pPr marL="514350" indent="-514350">
              <a:buFont typeface="+mj-lt"/>
              <a:buAutoNum type="arabicPeriod"/>
            </a:pPr>
            <a:endParaRPr lang="en-GB" sz="2800" dirty="0" smtClean="0"/>
          </a:p>
          <a:p>
            <a:pPr marL="514350" indent="-514350">
              <a:buFont typeface="+mj-lt"/>
              <a:buAutoNum type="arabicPeriod"/>
            </a:pPr>
            <a:endParaRPr lang="en-GB" sz="2800" dirty="0"/>
          </a:p>
          <a:p>
            <a:pPr marL="457200" indent="-457200">
              <a:buFont typeface="Arial" panose="020B0604020202020204" pitchFamily="34" charset="0"/>
              <a:buChar char="•"/>
            </a:pPr>
            <a:endParaRPr lang="en-GB" sz="28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695" y="866165"/>
            <a:ext cx="9201150" cy="507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992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4" name="Title 3"/>
          <p:cNvSpPr>
            <a:spLocks noGrp="1"/>
          </p:cNvSpPr>
          <p:nvPr>
            <p:ph type="title"/>
          </p:nvPr>
        </p:nvSpPr>
        <p:spPr>
          <a:xfrm>
            <a:off x="289560" y="830263"/>
            <a:ext cx="11795759" cy="711200"/>
          </a:xfrm>
        </p:spPr>
        <p:txBody>
          <a:bodyPr/>
          <a:lstStyle/>
          <a:p>
            <a:pPr algn="ctr"/>
            <a:r>
              <a:rPr lang="en-GB" sz="3600" dirty="0" smtClean="0">
                <a:latin typeface="Calibri" panose="020F0502020204030204" pitchFamily="34" charset="0"/>
              </a:rPr>
              <a:t>Ideas for moderation – progress towards or achievement of a level</a:t>
            </a:r>
            <a:endParaRPr lang="en-GB" sz="3600" dirty="0">
              <a:latin typeface="Calibri" panose="020F0502020204030204" pitchFamily="34" charset="0"/>
            </a:endParaRPr>
          </a:p>
        </p:txBody>
      </p:sp>
      <p:sp>
        <p:nvSpPr>
          <p:cNvPr id="5" name="Content Placeholder 4"/>
          <p:cNvSpPr>
            <a:spLocks noGrp="1"/>
          </p:cNvSpPr>
          <p:nvPr>
            <p:ph idx="1"/>
          </p:nvPr>
        </p:nvSpPr>
        <p:spPr/>
        <p:txBody>
          <a:bodyPr/>
          <a:lstStyle/>
          <a:p>
            <a:endParaRPr lang="en-GB" b="1" dirty="0" smtClean="0"/>
          </a:p>
          <a:p>
            <a:endParaRPr lang="en-GB" b="1" dirty="0" smtClean="0"/>
          </a:p>
          <a:p>
            <a:endParaRPr lang="en-GB" b="1" dirty="0" smtClean="0"/>
          </a:p>
        </p:txBody>
      </p:sp>
      <p:sp>
        <p:nvSpPr>
          <p:cNvPr id="2" name="TextBox 1"/>
          <p:cNvSpPr txBox="1"/>
          <p:nvPr/>
        </p:nvSpPr>
        <p:spPr>
          <a:xfrm>
            <a:off x="525780" y="1442621"/>
            <a:ext cx="11140440" cy="6217087"/>
          </a:xfrm>
          <a:prstGeom prst="rect">
            <a:avLst/>
          </a:prstGeom>
          <a:noFill/>
        </p:spPr>
        <p:txBody>
          <a:bodyPr wrap="square" rtlCol="0">
            <a:spAutoFit/>
          </a:bodyPr>
          <a:lstStyle/>
          <a:p>
            <a:pPr>
              <a:lnSpc>
                <a:spcPct val="150000"/>
              </a:lnSpc>
            </a:pPr>
            <a:endParaRPr lang="en-GB" sz="1600" b="1" dirty="0" smtClean="0">
              <a:latin typeface="Calibri" panose="020F0502020204030204" pitchFamily="34" charset="0"/>
            </a:endParaRPr>
          </a:p>
          <a:p>
            <a:pPr>
              <a:lnSpc>
                <a:spcPct val="150000"/>
              </a:lnSpc>
            </a:pPr>
            <a:r>
              <a:rPr lang="en-GB" sz="2800" b="1" dirty="0" smtClean="0">
                <a:latin typeface="Calibri" panose="020F0502020204030204" pitchFamily="34" charset="0"/>
              </a:rPr>
              <a:t>Moderating progress towards or achievement of a level:</a:t>
            </a:r>
          </a:p>
          <a:p>
            <a:pPr>
              <a:lnSpc>
                <a:spcPct val="150000"/>
              </a:lnSpc>
            </a:pPr>
            <a:endParaRPr lang="en-GB" sz="1600" b="1" dirty="0">
              <a:latin typeface="Calibri" panose="020F0502020204030204" pitchFamily="34" charset="0"/>
            </a:endParaRPr>
          </a:p>
          <a:p>
            <a:pPr marL="514350" indent="-514350">
              <a:buFont typeface="+mj-lt"/>
              <a:buAutoNum type="arabicPeriod"/>
            </a:pPr>
            <a:r>
              <a:rPr lang="en-GB" sz="2800" dirty="0" smtClean="0">
                <a:latin typeface="Calibri" panose="020F0502020204030204" pitchFamily="34" charset="0"/>
              </a:rPr>
              <a:t>Identify a curriculum area or subject</a:t>
            </a:r>
          </a:p>
          <a:p>
            <a:pPr marL="514350" indent="-514350">
              <a:buFont typeface="+mj-lt"/>
              <a:buAutoNum type="arabicPeriod"/>
            </a:pPr>
            <a:endParaRPr lang="en-GB" sz="2800" dirty="0" smtClean="0">
              <a:latin typeface="Calibri" panose="020F0502020204030204" pitchFamily="34" charset="0"/>
            </a:endParaRPr>
          </a:p>
          <a:p>
            <a:pPr marL="514350" indent="-514350">
              <a:buFont typeface="+mj-lt"/>
              <a:buAutoNum type="arabicPeriod"/>
            </a:pPr>
            <a:r>
              <a:rPr lang="en-GB" sz="2800" dirty="0" smtClean="0">
                <a:latin typeface="Calibri" panose="020F0502020204030204" pitchFamily="34" charset="0"/>
              </a:rPr>
              <a:t>Bring along samples of a range of learner evidence (1 or 2 learners)</a:t>
            </a:r>
          </a:p>
          <a:p>
            <a:pPr marL="514350" indent="-514350">
              <a:buFont typeface="+mj-lt"/>
              <a:buAutoNum type="arabicPeriod"/>
            </a:pPr>
            <a:endParaRPr lang="en-GB" sz="2800" dirty="0" smtClean="0">
              <a:latin typeface="Calibri" panose="020F0502020204030204" pitchFamily="34" charset="0"/>
            </a:endParaRPr>
          </a:p>
          <a:p>
            <a:pPr marL="514350" indent="-514350">
              <a:buFont typeface="+mj-lt"/>
              <a:buAutoNum type="arabicPeriod"/>
            </a:pPr>
            <a:r>
              <a:rPr lang="en-GB" sz="2800" dirty="0" smtClean="0">
                <a:latin typeface="Calibri" panose="020F0502020204030204" pitchFamily="34" charset="0"/>
              </a:rPr>
              <a:t>Review and moderate evidence against the standards within the </a:t>
            </a:r>
            <a:r>
              <a:rPr lang="en-GB" sz="2800" dirty="0" err="1" smtClean="0">
                <a:latin typeface="Calibri" panose="020F0502020204030204" pitchFamily="34" charset="0"/>
              </a:rPr>
              <a:t>Es</a:t>
            </a:r>
            <a:r>
              <a:rPr lang="en-GB" sz="2800" dirty="0" smtClean="0">
                <a:latin typeface="Calibri" panose="020F0502020204030204" pitchFamily="34" charset="0"/>
              </a:rPr>
              <a:t> and </a:t>
            </a:r>
            <a:r>
              <a:rPr lang="en-GB" sz="2800" dirty="0" err="1" smtClean="0">
                <a:latin typeface="Calibri" panose="020F0502020204030204" pitchFamily="34" charset="0"/>
              </a:rPr>
              <a:t>Os</a:t>
            </a:r>
            <a:r>
              <a:rPr lang="en-GB" sz="2800" dirty="0" smtClean="0">
                <a:latin typeface="Calibri" panose="020F0502020204030204" pitchFamily="34" charset="0"/>
              </a:rPr>
              <a:t> and Benchmarks considering progress towards or achievement of a level</a:t>
            </a:r>
          </a:p>
          <a:p>
            <a:pPr marL="514350" indent="-514350">
              <a:buFont typeface="+mj-lt"/>
              <a:buAutoNum type="arabicPeriod"/>
            </a:pPr>
            <a:endParaRPr lang="en-GB" sz="2800" dirty="0" smtClean="0"/>
          </a:p>
          <a:p>
            <a:pPr marL="514350" indent="-514350">
              <a:buFont typeface="+mj-lt"/>
              <a:buAutoNum type="arabicPeriod"/>
            </a:pPr>
            <a:endParaRPr lang="en-GB" sz="2800" dirty="0" smtClean="0"/>
          </a:p>
          <a:p>
            <a:pPr marL="514350" indent="-514350">
              <a:buFont typeface="+mj-lt"/>
              <a:buAutoNum type="arabicPeriod"/>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826165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8630113" y="6374080"/>
            <a:ext cx="2804347" cy="186956"/>
          </a:xfrm>
          <a:prstGeom prst="rect">
            <a:avLst/>
          </a:prstGeom>
        </p:spPr>
      </p:pic>
      <p:pic>
        <p:nvPicPr>
          <p:cNvPr id="33" name="Picture 32"/>
          <p:cNvPicPr>
            <a:picLocks noChangeAspect="1"/>
          </p:cNvPicPr>
          <p:nvPr/>
        </p:nvPicPr>
        <p:blipFill>
          <a:blip r:embed="rId3"/>
          <a:stretch>
            <a:fillRect/>
          </a:stretch>
        </p:blipFill>
        <p:spPr>
          <a:xfrm>
            <a:off x="8833313" y="6526480"/>
            <a:ext cx="2804347" cy="186956"/>
          </a:xfrm>
          <a:prstGeom prst="rect">
            <a:avLst/>
          </a:prstGeom>
        </p:spPr>
      </p:pic>
      <p:sp>
        <p:nvSpPr>
          <p:cNvPr id="2" name="Title 1"/>
          <p:cNvSpPr>
            <a:spLocks noGrp="1"/>
          </p:cNvSpPr>
          <p:nvPr>
            <p:ph type="title"/>
          </p:nvPr>
        </p:nvSpPr>
        <p:spPr>
          <a:xfrm>
            <a:off x="461661" y="125760"/>
            <a:ext cx="11298969" cy="710952"/>
          </a:xfrm>
        </p:spPr>
        <p:txBody>
          <a:bodyPr>
            <a:normAutofit/>
          </a:bodyPr>
          <a:lstStyle/>
          <a:p>
            <a:r>
              <a:rPr lang="en-GB" sz="3200" b="1" dirty="0" smtClean="0">
                <a:solidFill>
                  <a:srgbClr val="00ABB5"/>
                </a:solidFill>
                <a:latin typeface="Calibri" panose="020F0502020204030204" pitchFamily="34" charset="0"/>
              </a:rPr>
              <a:t>Moderation Comment Sheet</a:t>
            </a:r>
            <a:endParaRPr lang="en-GB" sz="3200" b="1" dirty="0">
              <a:solidFill>
                <a:srgbClr val="00ABB5"/>
              </a:solidFill>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9186960" y="6561036"/>
            <a:ext cx="2804347" cy="186956"/>
          </a:xfrm>
          <a:prstGeom prst="rect">
            <a:avLst/>
          </a:prstGeom>
        </p:spPr>
      </p:pic>
      <p:pic>
        <p:nvPicPr>
          <p:cNvPr id="9" name="Picture 8"/>
          <p:cNvPicPr>
            <a:picLocks noChangeAspect="1"/>
          </p:cNvPicPr>
          <p:nvPr/>
        </p:nvPicPr>
        <p:blipFill rotWithShape="1">
          <a:blip r:embed="rId4"/>
          <a:srcRect l="23560" t="23657" r="26010" b="31599"/>
          <a:stretch/>
        </p:blipFill>
        <p:spPr>
          <a:xfrm>
            <a:off x="-46348" y="5828876"/>
            <a:ext cx="12303237" cy="1045598"/>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13" y="976313"/>
            <a:ext cx="822960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209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8630113" y="6374080"/>
            <a:ext cx="2804347" cy="186956"/>
          </a:xfrm>
          <a:prstGeom prst="rect">
            <a:avLst/>
          </a:prstGeom>
        </p:spPr>
      </p:pic>
      <p:pic>
        <p:nvPicPr>
          <p:cNvPr id="33" name="Picture 32"/>
          <p:cNvPicPr>
            <a:picLocks noChangeAspect="1"/>
          </p:cNvPicPr>
          <p:nvPr/>
        </p:nvPicPr>
        <p:blipFill>
          <a:blip r:embed="rId3"/>
          <a:stretch>
            <a:fillRect/>
          </a:stretch>
        </p:blipFill>
        <p:spPr>
          <a:xfrm>
            <a:off x="8833313" y="6526480"/>
            <a:ext cx="2804347" cy="186956"/>
          </a:xfrm>
          <a:prstGeom prst="rect">
            <a:avLst/>
          </a:prstGeom>
        </p:spPr>
      </p:pic>
      <p:sp>
        <p:nvSpPr>
          <p:cNvPr id="11" name="Title 1"/>
          <p:cNvSpPr>
            <a:spLocks noGrp="1"/>
          </p:cNvSpPr>
          <p:nvPr>
            <p:ph type="title"/>
          </p:nvPr>
        </p:nvSpPr>
        <p:spPr>
          <a:xfrm>
            <a:off x="461661" y="125760"/>
            <a:ext cx="11298969" cy="710952"/>
          </a:xfrm>
        </p:spPr>
        <p:txBody>
          <a:bodyPr>
            <a:normAutofit/>
          </a:bodyPr>
          <a:lstStyle/>
          <a:p>
            <a:r>
              <a:rPr lang="en-GB" sz="3200" b="1" dirty="0" smtClean="0">
                <a:solidFill>
                  <a:srgbClr val="00ABB5"/>
                </a:solidFill>
                <a:latin typeface="Calibri" panose="020F0502020204030204" pitchFamily="34" charset="0"/>
              </a:rPr>
              <a:t>Moderation Comment Sheet</a:t>
            </a:r>
            <a:endParaRPr lang="en-GB" sz="3200" b="1" dirty="0">
              <a:solidFill>
                <a:srgbClr val="00ABB5"/>
              </a:solidFill>
              <a:latin typeface="Calibri" panose="020F0502020204030204" pitchFamily="34" charset="0"/>
            </a:endParaRPr>
          </a:p>
        </p:txBody>
      </p:sp>
      <p:pic>
        <p:nvPicPr>
          <p:cNvPr id="9" name="Picture 8"/>
          <p:cNvPicPr>
            <a:picLocks noChangeAspect="1"/>
          </p:cNvPicPr>
          <p:nvPr/>
        </p:nvPicPr>
        <p:blipFill rotWithShape="1">
          <a:blip r:embed="rId4"/>
          <a:srcRect l="23560" t="23657" r="26010" b="31599"/>
          <a:stretch/>
        </p:blipFill>
        <p:spPr>
          <a:xfrm>
            <a:off x="-45212" y="5830838"/>
            <a:ext cx="12303237" cy="1045598"/>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13" y="762000"/>
            <a:ext cx="82296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230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2518"/>
            <a:ext cx="12192000" cy="9154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S_alllogos_colou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7514" y="1591288"/>
            <a:ext cx="5986812" cy="3660184"/>
          </a:xfrm>
          <a:prstGeom prst="rect">
            <a:avLst/>
          </a:prstGeom>
        </p:spPr>
      </p:pic>
    </p:spTree>
    <p:extLst>
      <p:ext uri="{BB962C8B-B14F-4D97-AF65-F5344CB8AC3E}">
        <p14:creationId xmlns:p14="http://schemas.microsoft.com/office/powerpoint/2010/main" val="677861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8630113" y="6374080"/>
            <a:ext cx="2804347" cy="186956"/>
          </a:xfrm>
          <a:prstGeom prst="rect">
            <a:avLst/>
          </a:prstGeom>
        </p:spPr>
      </p:pic>
      <p:pic>
        <p:nvPicPr>
          <p:cNvPr id="9" name="Picture 8"/>
          <p:cNvPicPr>
            <a:picLocks noChangeAspect="1"/>
          </p:cNvPicPr>
          <p:nvPr/>
        </p:nvPicPr>
        <p:blipFill rotWithShape="1">
          <a:blip r:embed="rId4"/>
          <a:srcRect l="23560" t="23657" r="26010" b="31599"/>
          <a:stretch/>
        </p:blipFill>
        <p:spPr>
          <a:xfrm>
            <a:off x="-55619" y="5812402"/>
            <a:ext cx="12303237" cy="1045598"/>
          </a:xfrm>
          <a:prstGeom prst="rect">
            <a:avLst/>
          </a:prstGeom>
        </p:spPr>
      </p:pic>
      <p:pic>
        <p:nvPicPr>
          <p:cNvPr id="33" name="Picture 32"/>
          <p:cNvPicPr>
            <a:picLocks noChangeAspect="1"/>
          </p:cNvPicPr>
          <p:nvPr/>
        </p:nvPicPr>
        <p:blipFill>
          <a:blip r:embed="rId3"/>
          <a:stretch>
            <a:fillRect/>
          </a:stretch>
        </p:blipFill>
        <p:spPr>
          <a:xfrm>
            <a:off x="8833313" y="6526480"/>
            <a:ext cx="2804347" cy="186956"/>
          </a:xfrm>
          <a:prstGeom prst="rect">
            <a:avLst/>
          </a:prstGeom>
        </p:spPr>
      </p:pic>
      <p:sp>
        <p:nvSpPr>
          <p:cNvPr id="2" name="Title 1"/>
          <p:cNvSpPr>
            <a:spLocks noGrp="1"/>
          </p:cNvSpPr>
          <p:nvPr>
            <p:ph type="title"/>
          </p:nvPr>
        </p:nvSpPr>
        <p:spPr>
          <a:xfrm>
            <a:off x="451323" y="404664"/>
            <a:ext cx="10972800" cy="1143000"/>
          </a:xfrm>
        </p:spPr>
        <p:txBody>
          <a:bodyPr>
            <a:noAutofit/>
          </a:bodyPr>
          <a:lstStyle/>
          <a:p>
            <a:r>
              <a:rPr lang="en-GB" sz="3600" b="1" dirty="0" err="1" smtClean="0">
                <a:solidFill>
                  <a:srgbClr val="00ABB5"/>
                </a:solidFill>
                <a:latin typeface="Calibri" panose="020F0502020204030204" pitchFamily="34" charset="0"/>
              </a:rPr>
              <a:t>CfE</a:t>
            </a:r>
            <a:r>
              <a:rPr lang="en-GB" sz="3600" b="1" dirty="0" smtClean="0">
                <a:solidFill>
                  <a:srgbClr val="00ABB5"/>
                </a:solidFill>
                <a:latin typeface="Calibri" panose="020F0502020204030204" pitchFamily="34" charset="0"/>
              </a:rPr>
              <a:t> statement</a:t>
            </a:r>
            <a:br>
              <a:rPr lang="en-GB" sz="3600" b="1" dirty="0" smtClean="0">
                <a:solidFill>
                  <a:srgbClr val="00ABB5"/>
                </a:solidFill>
                <a:latin typeface="Calibri" panose="020F0502020204030204" pitchFamily="34" charset="0"/>
              </a:rPr>
            </a:br>
            <a:endParaRPr lang="en-GB" sz="3600" b="1" dirty="0">
              <a:latin typeface="Calibri" panose="020F0502020204030204" pitchFamily="34" charset="0"/>
            </a:endParaRPr>
          </a:p>
        </p:txBody>
      </p:sp>
      <p:sp>
        <p:nvSpPr>
          <p:cNvPr id="4" name="Content Placeholder 3"/>
          <p:cNvSpPr>
            <a:spLocks noGrp="1"/>
          </p:cNvSpPr>
          <p:nvPr>
            <p:ph idx="1"/>
          </p:nvPr>
        </p:nvSpPr>
        <p:spPr>
          <a:xfrm>
            <a:off x="685800" y="1036319"/>
            <a:ext cx="10817923" cy="5290107"/>
          </a:xfrm>
        </p:spPr>
        <p:txBody>
          <a:bodyPr>
            <a:normAutofit lnSpcReduction="10000"/>
          </a:bodyPr>
          <a:lstStyle/>
          <a:p>
            <a:endParaRPr lang="en-GB" sz="1000" b="1" dirty="0" smtClean="0">
              <a:solidFill>
                <a:schemeClr val="tx1"/>
              </a:solidFill>
              <a:latin typeface="Calibri" panose="020F0502020204030204" pitchFamily="34" charset="0"/>
            </a:endParaRPr>
          </a:p>
          <a:p>
            <a:r>
              <a:rPr lang="en-GB" sz="2800" b="1" dirty="0" smtClean="0">
                <a:solidFill>
                  <a:schemeClr val="tx1"/>
                </a:solidFill>
                <a:latin typeface="Calibri" panose="020F0502020204030204" pitchFamily="34" charset="0"/>
              </a:rPr>
              <a:t>Statement for Practitioners</a:t>
            </a:r>
          </a:p>
          <a:p>
            <a:pPr marL="342900" indent="-342900">
              <a:buFont typeface="Arial" panose="020B0604020202020204" pitchFamily="34" charset="0"/>
              <a:buChar char="•"/>
            </a:pPr>
            <a:r>
              <a:rPr lang="en-GB" sz="2800" dirty="0">
                <a:solidFill>
                  <a:schemeClr val="tx1"/>
                </a:solidFill>
                <a:latin typeface="Calibri" panose="020F0502020204030204" pitchFamily="34" charset="0"/>
              </a:rPr>
              <a:t>Take a collegiate approach to moderation of </a:t>
            </a:r>
            <a:r>
              <a:rPr lang="en-GB" sz="2800" dirty="0" smtClean="0">
                <a:solidFill>
                  <a:schemeClr val="tx1"/>
                </a:solidFill>
                <a:latin typeface="Calibri" panose="020F0502020204030204" pitchFamily="34" charset="0"/>
              </a:rPr>
              <a:t>planning learning</a:t>
            </a:r>
            <a:r>
              <a:rPr lang="en-GB" sz="2800" dirty="0">
                <a:solidFill>
                  <a:schemeClr val="tx1"/>
                </a:solidFill>
                <a:latin typeface="Calibri" panose="020F0502020204030204" pitchFamily="34" charset="0"/>
              </a:rPr>
              <a:t>, teaching and </a:t>
            </a:r>
            <a:r>
              <a:rPr lang="en-GB" sz="2800" dirty="0" smtClean="0">
                <a:solidFill>
                  <a:schemeClr val="tx1"/>
                </a:solidFill>
                <a:latin typeface="Calibri" panose="020F0502020204030204" pitchFamily="34" charset="0"/>
              </a:rPr>
              <a:t>assessment</a:t>
            </a:r>
          </a:p>
          <a:p>
            <a:pPr marL="342900" indent="-342900">
              <a:buFont typeface="Arial" panose="020B0604020202020204" pitchFamily="34" charset="0"/>
              <a:buChar char="•"/>
            </a:pPr>
            <a:r>
              <a:rPr lang="en-GB" sz="2800" dirty="0">
                <a:solidFill>
                  <a:schemeClr val="tx1"/>
                </a:solidFill>
                <a:latin typeface="Calibri" panose="020F0502020204030204" pitchFamily="34" charset="0"/>
              </a:rPr>
              <a:t>Work together with colleagues to review and </a:t>
            </a:r>
            <a:r>
              <a:rPr lang="en-GB" sz="2800" dirty="0" smtClean="0">
                <a:solidFill>
                  <a:schemeClr val="tx1"/>
                </a:solidFill>
                <a:latin typeface="Calibri" panose="020F0502020204030204" pitchFamily="34" charset="0"/>
              </a:rPr>
              <a:t>reduce any </a:t>
            </a:r>
            <a:r>
              <a:rPr lang="en-GB" sz="2800" dirty="0">
                <a:solidFill>
                  <a:schemeClr val="tx1"/>
                </a:solidFill>
                <a:latin typeface="Calibri" panose="020F0502020204030204" pitchFamily="34" charset="0"/>
              </a:rPr>
              <a:t>unnecessary </a:t>
            </a:r>
            <a:r>
              <a:rPr lang="en-GB" sz="2800" dirty="0" smtClean="0">
                <a:solidFill>
                  <a:schemeClr val="tx1"/>
                </a:solidFill>
                <a:latin typeface="Calibri" panose="020F0502020204030204" pitchFamily="34" charset="0"/>
              </a:rPr>
              <a:t>bureaucracy</a:t>
            </a:r>
          </a:p>
          <a:p>
            <a:pPr marL="342900" indent="-342900">
              <a:buFont typeface="Arial" panose="020B0604020202020204" pitchFamily="34" charset="0"/>
              <a:buChar char="•"/>
            </a:pPr>
            <a:r>
              <a:rPr lang="en-GB" sz="2800" dirty="0">
                <a:solidFill>
                  <a:schemeClr val="tx1"/>
                </a:solidFill>
                <a:latin typeface="Calibri" panose="020F0502020204030204" pitchFamily="34" charset="0"/>
              </a:rPr>
              <a:t>Moderate assessment judgements by taking </a:t>
            </a:r>
            <a:r>
              <a:rPr lang="en-GB" sz="2800" dirty="0" smtClean="0">
                <a:solidFill>
                  <a:schemeClr val="tx1"/>
                </a:solidFill>
                <a:latin typeface="Calibri" panose="020F0502020204030204" pitchFamily="34" charset="0"/>
              </a:rPr>
              <a:t>account of </a:t>
            </a:r>
            <a:r>
              <a:rPr lang="en-GB" sz="2800" dirty="0">
                <a:solidFill>
                  <a:schemeClr val="tx1"/>
                </a:solidFill>
                <a:latin typeface="Calibri" panose="020F0502020204030204" pitchFamily="34" charset="0"/>
              </a:rPr>
              <a:t>a sample of evidence from different sources </a:t>
            </a:r>
            <a:r>
              <a:rPr lang="en-GB" sz="2800" dirty="0" smtClean="0">
                <a:solidFill>
                  <a:schemeClr val="tx1"/>
                </a:solidFill>
                <a:latin typeface="Calibri" panose="020F0502020204030204" pitchFamily="34" charset="0"/>
              </a:rPr>
              <a:t>to discuss </a:t>
            </a:r>
            <a:r>
              <a:rPr lang="en-GB" sz="2800" dirty="0">
                <a:solidFill>
                  <a:schemeClr val="tx1"/>
                </a:solidFill>
                <a:latin typeface="Calibri" panose="020F0502020204030204" pitchFamily="34" charset="0"/>
              </a:rPr>
              <a:t>standards and the progress of </a:t>
            </a:r>
            <a:r>
              <a:rPr lang="en-GB" sz="2800" dirty="0" smtClean="0">
                <a:solidFill>
                  <a:schemeClr val="tx1"/>
                </a:solidFill>
                <a:latin typeface="Calibri" panose="020F0502020204030204" pitchFamily="34" charset="0"/>
              </a:rPr>
              <a:t>learners</a:t>
            </a:r>
          </a:p>
          <a:p>
            <a:pPr marL="342900" indent="-342900">
              <a:buFont typeface="Arial" panose="020B0604020202020204" pitchFamily="34" charset="0"/>
              <a:buChar char="•"/>
            </a:pPr>
            <a:r>
              <a:rPr lang="en-GB" sz="2800" dirty="0">
                <a:solidFill>
                  <a:schemeClr val="tx1"/>
                </a:solidFill>
                <a:latin typeface="Calibri" panose="020F0502020204030204" pitchFamily="34" charset="0"/>
              </a:rPr>
              <a:t>Regularly discuss tracking information </a:t>
            </a:r>
            <a:r>
              <a:rPr lang="en-GB" sz="2800" dirty="0" smtClean="0">
                <a:solidFill>
                  <a:schemeClr val="tx1"/>
                </a:solidFill>
                <a:latin typeface="Calibri" panose="020F0502020204030204" pitchFamily="34" charset="0"/>
              </a:rPr>
              <a:t>with colleagues </a:t>
            </a:r>
            <a:r>
              <a:rPr lang="en-GB" sz="2800" dirty="0">
                <a:solidFill>
                  <a:schemeClr val="tx1"/>
                </a:solidFill>
                <a:latin typeface="Calibri" panose="020F0502020204030204" pitchFamily="34" charset="0"/>
              </a:rPr>
              <a:t>to plan additional support </a:t>
            </a:r>
            <a:r>
              <a:rPr lang="en-GB" sz="2800" dirty="0" smtClean="0">
                <a:solidFill>
                  <a:schemeClr val="tx1"/>
                </a:solidFill>
                <a:latin typeface="Calibri" panose="020F0502020204030204" pitchFamily="34" charset="0"/>
              </a:rPr>
              <a:t>and interventions </a:t>
            </a:r>
            <a:r>
              <a:rPr lang="en-GB" sz="2800" dirty="0">
                <a:solidFill>
                  <a:schemeClr val="tx1"/>
                </a:solidFill>
                <a:latin typeface="Calibri" panose="020F0502020204030204" pitchFamily="34" charset="0"/>
              </a:rPr>
              <a:t>to help improve learners’ </a:t>
            </a:r>
            <a:r>
              <a:rPr lang="en-GB" sz="2800" dirty="0" smtClean="0">
                <a:solidFill>
                  <a:schemeClr val="tx1"/>
                </a:solidFill>
                <a:latin typeface="Calibri" panose="020F0502020204030204" pitchFamily="34" charset="0"/>
              </a:rPr>
              <a:t>progress</a:t>
            </a:r>
            <a:endParaRPr lang="en-GB" sz="2800" b="1" dirty="0">
              <a:solidFill>
                <a:schemeClr val="tx1"/>
              </a:solidFill>
              <a:latin typeface="Calibri" panose="020F0502020204030204" pitchFamily="34" charset="0"/>
            </a:endParaRPr>
          </a:p>
          <a:p>
            <a:endParaRPr lang="en-GB" dirty="0"/>
          </a:p>
        </p:txBody>
      </p:sp>
    </p:spTree>
    <p:extLst>
      <p:ext uri="{BB962C8B-B14F-4D97-AF65-F5344CB8AC3E}">
        <p14:creationId xmlns:p14="http://schemas.microsoft.com/office/powerpoint/2010/main" val="359537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532015" y="525849"/>
            <a:ext cx="11129294" cy="782320"/>
          </a:xfrm>
        </p:spPr>
        <p:txBody>
          <a:bodyPr/>
          <a:lstStyle/>
          <a:p>
            <a:r>
              <a:rPr lang="en-GB" sz="3600" dirty="0" smtClean="0">
                <a:solidFill>
                  <a:srgbClr val="00ABB5"/>
                </a:solidFill>
                <a:latin typeface="Calibri" panose="020F0502020204030204" pitchFamily="34" charset="0"/>
              </a:rPr>
              <a:t>What is moderation</a:t>
            </a:r>
            <a:r>
              <a:rPr lang="en-GB" sz="3600" dirty="0">
                <a:latin typeface="Calibri" panose="020F0502020204030204" pitchFamily="34" charset="0"/>
              </a:rPr>
              <a:t>?</a:t>
            </a:r>
            <a:endParaRPr lang="en-GB" sz="3600" dirty="0">
              <a:solidFill>
                <a:srgbClr val="00ABB5"/>
              </a:solidFill>
              <a:latin typeface="Calibri" panose="020F0502020204030204" pitchFamily="34" charset="0"/>
            </a:endParaRPr>
          </a:p>
        </p:txBody>
      </p:sp>
      <p:sp>
        <p:nvSpPr>
          <p:cNvPr id="3" name="Content Placeholder 2"/>
          <p:cNvSpPr>
            <a:spLocks noGrp="1"/>
          </p:cNvSpPr>
          <p:nvPr>
            <p:ph idx="1"/>
          </p:nvPr>
        </p:nvSpPr>
        <p:spPr>
          <a:xfrm>
            <a:off x="426720" y="1622637"/>
            <a:ext cx="11338560" cy="4206239"/>
          </a:xfrm>
        </p:spPr>
        <p:txBody>
          <a:bodyPr/>
          <a:lstStyle/>
          <a:p>
            <a:pPr lvl="1" indent="0">
              <a:buNone/>
            </a:pPr>
            <a:endParaRPr lang="en-GB" sz="2400" dirty="0" smtClean="0"/>
          </a:p>
          <a:p>
            <a:pPr marL="1085850" lvl="1" indent="-342900"/>
            <a:endParaRPr lang="en-GB" dirty="0"/>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4" name="Rectangle 3"/>
          <p:cNvSpPr/>
          <p:nvPr/>
        </p:nvSpPr>
        <p:spPr>
          <a:xfrm>
            <a:off x="532014" y="1547537"/>
            <a:ext cx="9236825" cy="4524315"/>
          </a:xfrm>
          <a:prstGeom prst="rect">
            <a:avLst/>
          </a:prstGeom>
        </p:spPr>
        <p:txBody>
          <a:bodyPr wrap="square">
            <a:spAutoFit/>
          </a:bodyPr>
          <a:lstStyle/>
          <a:p>
            <a:r>
              <a:rPr lang="en-GB" sz="2800" dirty="0">
                <a:latin typeface="Calibri" panose="020F0502020204030204" pitchFamily="34" charset="0"/>
              </a:rPr>
              <a:t>Moderation takes place at local, regional and national levels, including</a:t>
            </a:r>
            <a:r>
              <a:rPr lang="en-GB" sz="2800" dirty="0" smtClean="0">
                <a:latin typeface="Calibri" panose="020F0502020204030204" pitchFamily="34" charset="0"/>
              </a:rPr>
              <a:t>:</a:t>
            </a:r>
          </a:p>
          <a:p>
            <a:endParaRPr lang="en-GB" sz="2800" dirty="0">
              <a:latin typeface="Calibri" panose="020F0502020204030204" pitchFamily="34" charset="0"/>
            </a:endParaRPr>
          </a:p>
          <a:p>
            <a:pPr marL="400050" lvl="1" indent="0">
              <a:buNone/>
            </a:pPr>
            <a:r>
              <a:rPr lang="en-GB" sz="2800" dirty="0">
                <a:latin typeface="Calibri" panose="020F0502020204030204" pitchFamily="34" charset="0"/>
              </a:rPr>
              <a:t>• </a:t>
            </a:r>
            <a:r>
              <a:rPr lang="en-GB" sz="2800" dirty="0" smtClean="0">
                <a:latin typeface="Calibri" panose="020F0502020204030204" pitchFamily="34" charset="0"/>
              </a:rPr>
              <a:t>Teachers </a:t>
            </a:r>
            <a:r>
              <a:rPr lang="en-GB" sz="2800" dirty="0">
                <a:latin typeface="Calibri" panose="020F0502020204030204" pitchFamily="34" charset="0"/>
              </a:rPr>
              <a:t>and practitioners at the same curriculum </a:t>
            </a:r>
            <a:r>
              <a:rPr lang="en-GB" sz="2800" dirty="0" smtClean="0">
                <a:latin typeface="Calibri" panose="020F0502020204030204" pitchFamily="34" charset="0"/>
              </a:rPr>
              <a:t>level</a:t>
            </a:r>
            <a:endParaRPr lang="en-GB" sz="2800" dirty="0">
              <a:latin typeface="Calibri" panose="020F0502020204030204" pitchFamily="34" charset="0"/>
            </a:endParaRPr>
          </a:p>
          <a:p>
            <a:pPr marL="400050" lvl="1" indent="0">
              <a:buNone/>
            </a:pPr>
            <a:r>
              <a:rPr lang="en-GB" sz="2800" dirty="0">
                <a:latin typeface="Calibri" panose="020F0502020204030204" pitchFamily="34" charset="0"/>
              </a:rPr>
              <a:t>• </a:t>
            </a:r>
            <a:r>
              <a:rPr lang="en-GB" sz="2800" dirty="0" smtClean="0">
                <a:latin typeface="Calibri" panose="020F0502020204030204" pitchFamily="34" charset="0"/>
              </a:rPr>
              <a:t>Across </a:t>
            </a:r>
            <a:r>
              <a:rPr lang="en-GB" sz="2800" dirty="0">
                <a:latin typeface="Calibri" panose="020F0502020204030204" pitchFamily="34" charset="0"/>
              </a:rPr>
              <a:t>a school or </a:t>
            </a:r>
            <a:r>
              <a:rPr lang="en-GB" sz="2800" dirty="0" smtClean="0">
                <a:latin typeface="Calibri" panose="020F0502020204030204" pitchFamily="34" charset="0"/>
              </a:rPr>
              <a:t>setting</a:t>
            </a:r>
            <a:endParaRPr lang="en-GB" sz="2800" dirty="0">
              <a:latin typeface="Calibri" panose="020F0502020204030204" pitchFamily="34" charset="0"/>
            </a:endParaRPr>
          </a:p>
          <a:p>
            <a:pPr marL="400050" lvl="1" indent="0">
              <a:buNone/>
            </a:pPr>
            <a:r>
              <a:rPr lang="en-GB" sz="2800" dirty="0">
                <a:latin typeface="Calibri" panose="020F0502020204030204" pitchFamily="34" charset="0"/>
              </a:rPr>
              <a:t>• </a:t>
            </a:r>
            <a:r>
              <a:rPr lang="en-GB" sz="2800" dirty="0" smtClean="0">
                <a:latin typeface="Calibri" panose="020F0502020204030204" pitchFamily="34" charset="0"/>
              </a:rPr>
              <a:t>Across </a:t>
            </a:r>
            <a:r>
              <a:rPr lang="en-GB" sz="2800" dirty="0">
                <a:latin typeface="Calibri" panose="020F0502020204030204" pitchFamily="34" charset="0"/>
              </a:rPr>
              <a:t>a group of </a:t>
            </a:r>
            <a:r>
              <a:rPr lang="en-GB" sz="2800" dirty="0" smtClean="0">
                <a:latin typeface="Calibri" panose="020F0502020204030204" pitchFamily="34" charset="0"/>
              </a:rPr>
              <a:t>schools/settings</a:t>
            </a:r>
            <a:endParaRPr lang="en-GB" sz="2800" dirty="0">
              <a:latin typeface="Calibri" panose="020F0502020204030204" pitchFamily="34" charset="0"/>
            </a:endParaRPr>
          </a:p>
          <a:p>
            <a:pPr marL="400050" lvl="1" indent="0">
              <a:buNone/>
            </a:pPr>
            <a:r>
              <a:rPr lang="en-GB" sz="2800" dirty="0">
                <a:latin typeface="Calibri" panose="020F0502020204030204" pitchFamily="34" charset="0"/>
              </a:rPr>
              <a:t>• </a:t>
            </a:r>
            <a:r>
              <a:rPr lang="en-GB" sz="2800" dirty="0" smtClean="0">
                <a:latin typeface="Calibri" panose="020F0502020204030204" pitchFamily="34" charset="0"/>
              </a:rPr>
              <a:t>Within </a:t>
            </a:r>
            <a:r>
              <a:rPr lang="en-GB" sz="2800" dirty="0">
                <a:latin typeface="Calibri" panose="020F0502020204030204" pitchFamily="34" charset="0"/>
              </a:rPr>
              <a:t>local </a:t>
            </a:r>
            <a:r>
              <a:rPr lang="en-GB" sz="2800" dirty="0" smtClean="0">
                <a:latin typeface="Calibri" panose="020F0502020204030204" pitchFamily="34" charset="0"/>
              </a:rPr>
              <a:t>authorities</a:t>
            </a:r>
            <a:endParaRPr lang="en-GB" sz="2800" dirty="0">
              <a:latin typeface="Calibri" panose="020F0502020204030204" pitchFamily="34" charset="0"/>
            </a:endParaRPr>
          </a:p>
          <a:p>
            <a:pPr marL="400050" lvl="1" indent="0">
              <a:buNone/>
            </a:pPr>
            <a:r>
              <a:rPr lang="en-GB" sz="2800" dirty="0">
                <a:latin typeface="Calibri" panose="020F0502020204030204" pitchFamily="34" charset="0"/>
              </a:rPr>
              <a:t>• </a:t>
            </a:r>
            <a:r>
              <a:rPr lang="en-GB" sz="2800" dirty="0" smtClean="0">
                <a:latin typeface="Calibri" panose="020F0502020204030204" pitchFamily="34" charset="0"/>
              </a:rPr>
              <a:t>Through </a:t>
            </a:r>
            <a:r>
              <a:rPr lang="en-GB" sz="2800" dirty="0">
                <a:latin typeface="Calibri" panose="020F0502020204030204" pitchFamily="34" charset="0"/>
              </a:rPr>
              <a:t>regional </a:t>
            </a:r>
            <a:r>
              <a:rPr lang="en-GB" sz="2800" dirty="0" smtClean="0">
                <a:latin typeface="Calibri" panose="020F0502020204030204" pitchFamily="34" charset="0"/>
              </a:rPr>
              <a:t>groups</a:t>
            </a:r>
            <a:endParaRPr lang="en-GB" sz="2800" dirty="0">
              <a:latin typeface="Calibri" panose="020F0502020204030204" pitchFamily="34" charset="0"/>
            </a:endParaRPr>
          </a:p>
          <a:p>
            <a:pPr marL="400050" lvl="1" indent="0">
              <a:buNone/>
            </a:pPr>
            <a:r>
              <a:rPr lang="en-GB" sz="2800" dirty="0">
                <a:latin typeface="Calibri" panose="020F0502020204030204" pitchFamily="34" charset="0"/>
              </a:rPr>
              <a:t>• </a:t>
            </a:r>
            <a:r>
              <a:rPr lang="en-GB" sz="2800" dirty="0" smtClean="0">
                <a:latin typeface="Calibri" panose="020F0502020204030204" pitchFamily="34" charset="0"/>
              </a:rPr>
              <a:t>Via </a:t>
            </a:r>
            <a:r>
              <a:rPr lang="en-GB" sz="2800" dirty="0">
                <a:latin typeface="Calibri" panose="020F0502020204030204" pitchFamily="34" charset="0"/>
              </a:rPr>
              <a:t>national </a:t>
            </a:r>
            <a:r>
              <a:rPr lang="en-GB" sz="2800" dirty="0" smtClean="0">
                <a:latin typeface="Calibri" panose="020F0502020204030204" pitchFamily="34" charset="0"/>
              </a:rPr>
              <a:t>groups</a:t>
            </a:r>
            <a:endParaRPr lang="en-GB" sz="2800" dirty="0">
              <a:latin typeface="Calibri" panose="020F0502020204030204" pitchFamily="34" charset="0"/>
            </a:endParaRPr>
          </a:p>
          <a:p>
            <a:endParaRPr lang="en-GB" sz="3600"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8839" y="451617"/>
            <a:ext cx="1873171" cy="2660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511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b="1" dirty="0">
              <a:solidFill>
                <a:srgbClr val="00ABB5"/>
              </a:solidFill>
            </a:endParaRPr>
          </a:p>
        </p:txBody>
      </p:sp>
      <p:sp>
        <p:nvSpPr>
          <p:cNvPr id="3" name="Content Placeholder 2"/>
          <p:cNvSpPr>
            <a:spLocks noGrp="1"/>
          </p:cNvSpPr>
          <p:nvPr>
            <p:ph idx="1"/>
          </p:nvPr>
        </p:nvSpPr>
        <p:spPr>
          <a:xfrm>
            <a:off x="410996" y="1600201"/>
            <a:ext cx="11151029" cy="4525963"/>
          </a:xfrm>
        </p:spPr>
        <p:txBody>
          <a:bodyPr>
            <a:normAutofit/>
          </a:bodyPr>
          <a:lstStyle/>
          <a:p>
            <a:pPr marL="0" indent="0">
              <a:buNone/>
            </a:pPr>
            <a:endParaRPr lang="en-GB" dirty="0"/>
          </a:p>
        </p:txBody>
      </p:sp>
      <p:pic>
        <p:nvPicPr>
          <p:cNvPr id="4" name="Picture 3"/>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5" name="Picture 4"/>
          <p:cNvPicPr>
            <a:picLocks noChangeAspect="1"/>
          </p:cNvPicPr>
          <p:nvPr/>
        </p:nvPicPr>
        <p:blipFill>
          <a:blip r:embed="rId4"/>
          <a:stretch>
            <a:fillRect/>
          </a:stretch>
        </p:blipFill>
        <p:spPr>
          <a:xfrm>
            <a:off x="8833313" y="6526480"/>
            <a:ext cx="2804347" cy="18695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1" y="260648"/>
            <a:ext cx="11302300"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335361" y="1950720"/>
            <a:ext cx="2316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5360" y="5318760"/>
            <a:ext cx="2316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360" y="1950720"/>
            <a:ext cx="1" cy="33680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51758" y="1950720"/>
            <a:ext cx="1" cy="33680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17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3063"/>
            <a:ext cx="11092243" cy="711200"/>
          </a:xfrm>
        </p:spPr>
        <p:txBody>
          <a:bodyPr>
            <a:normAutofit/>
          </a:bodyPr>
          <a:lstStyle/>
          <a:p>
            <a:r>
              <a:rPr lang="en-GB" sz="3600" dirty="0" smtClean="0">
                <a:solidFill>
                  <a:srgbClr val="00ABB5"/>
                </a:solidFill>
                <a:latin typeface="Calibri" panose="020F0502020204030204" pitchFamily="34" charset="0"/>
              </a:rPr>
              <a:t>Moderation…the process</a:t>
            </a:r>
            <a:endParaRPr lang="en-GB" sz="3600" dirty="0">
              <a:solidFill>
                <a:srgbClr val="00ABB5"/>
              </a:solidFill>
              <a:latin typeface="Calibri" panose="020F0502020204030204" pitchFamily="34" charset="0"/>
            </a:endParaRPr>
          </a:p>
        </p:txBody>
      </p:sp>
      <p:sp>
        <p:nvSpPr>
          <p:cNvPr id="3" name="Content Placeholder 2"/>
          <p:cNvSpPr>
            <a:spLocks noGrp="1"/>
          </p:cNvSpPr>
          <p:nvPr>
            <p:ph idx="1"/>
          </p:nvPr>
        </p:nvSpPr>
        <p:spPr>
          <a:xfrm>
            <a:off x="431371" y="1066801"/>
            <a:ext cx="11151029" cy="5059364"/>
          </a:xfrm>
        </p:spPr>
        <p:txBody>
          <a:bodyPr>
            <a:normAutofit/>
          </a:bodyPr>
          <a:lstStyle/>
          <a:p>
            <a:pPr marL="0" indent="0">
              <a:buNone/>
            </a:pPr>
            <a:endParaRPr lang="en-GB" dirty="0">
              <a:solidFill>
                <a:schemeClr val="tx1"/>
              </a:solidFill>
              <a:latin typeface="Calibri" panose="020F0502020204030204" pitchFamily="34" charset="0"/>
            </a:endParaRP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Experiences </a:t>
            </a:r>
            <a:r>
              <a:rPr lang="en-GB" sz="2800" dirty="0">
                <a:solidFill>
                  <a:schemeClr val="tx1"/>
                </a:solidFill>
                <a:latin typeface="Calibri" panose="020F0502020204030204" pitchFamily="34" charset="0"/>
              </a:rPr>
              <a:t>and Outcomes </a:t>
            </a: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Learning </a:t>
            </a:r>
            <a:r>
              <a:rPr lang="en-GB" sz="2800" dirty="0">
                <a:solidFill>
                  <a:schemeClr val="tx1"/>
                </a:solidFill>
                <a:latin typeface="Calibri" panose="020F0502020204030204" pitchFamily="34" charset="0"/>
              </a:rPr>
              <a:t>Intentions </a:t>
            </a: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Success </a:t>
            </a:r>
            <a:r>
              <a:rPr lang="en-GB" sz="2800" dirty="0">
                <a:solidFill>
                  <a:schemeClr val="tx1"/>
                </a:solidFill>
                <a:latin typeface="Calibri" panose="020F0502020204030204" pitchFamily="34" charset="0"/>
              </a:rPr>
              <a:t>Criteria </a:t>
            </a: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Learning, Teaching and Assessment (breadth, </a:t>
            </a:r>
            <a:r>
              <a:rPr lang="en-GB" sz="2800" dirty="0">
                <a:solidFill>
                  <a:schemeClr val="tx1"/>
                </a:solidFill>
                <a:latin typeface="Calibri" panose="020F0502020204030204" pitchFamily="34" charset="0"/>
              </a:rPr>
              <a:t>challenge and </a:t>
            </a:r>
            <a:r>
              <a:rPr lang="en-GB" sz="2800" dirty="0" smtClean="0">
                <a:solidFill>
                  <a:schemeClr val="tx1"/>
                </a:solidFill>
                <a:latin typeface="Calibri" panose="020F0502020204030204" pitchFamily="34" charset="0"/>
              </a:rPr>
              <a:t>application) </a:t>
            </a:r>
            <a:endParaRPr lang="en-GB" sz="2800" dirty="0">
              <a:solidFill>
                <a:schemeClr val="tx1"/>
              </a:solidFill>
              <a:latin typeface="Calibri" panose="020F0502020204030204" pitchFamily="34" charset="0"/>
            </a:endParaRP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Evidence </a:t>
            </a:r>
            <a:endParaRPr lang="en-GB" sz="2800" dirty="0">
              <a:solidFill>
                <a:schemeClr val="tx1"/>
              </a:solidFill>
              <a:latin typeface="Calibri" panose="020F0502020204030204" pitchFamily="34" charset="0"/>
            </a:endParaRP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Evaluation </a:t>
            </a:r>
            <a:endParaRPr lang="en-GB" sz="2800" dirty="0">
              <a:solidFill>
                <a:schemeClr val="tx1"/>
              </a:solidFill>
              <a:latin typeface="Calibri" panose="020F0502020204030204" pitchFamily="34" charset="0"/>
            </a:endParaRP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Feedback </a:t>
            </a:r>
            <a:endParaRPr lang="en-GB" sz="2800" dirty="0">
              <a:solidFill>
                <a:schemeClr val="tx1"/>
              </a:solidFill>
              <a:latin typeface="Calibri" panose="020F0502020204030204" pitchFamily="34" charset="0"/>
            </a:endParaRP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Next </a:t>
            </a:r>
            <a:r>
              <a:rPr lang="en-GB" sz="2800" dirty="0">
                <a:solidFill>
                  <a:schemeClr val="tx1"/>
                </a:solidFill>
                <a:latin typeface="Calibri" panose="020F0502020204030204" pitchFamily="34" charset="0"/>
              </a:rPr>
              <a:t>steps </a:t>
            </a:r>
          </a:p>
          <a:p>
            <a:pPr marL="457200" indent="-457200">
              <a:buFont typeface="Arial" panose="020B0604020202020204" pitchFamily="34" charset="0"/>
              <a:buChar char="•"/>
            </a:pPr>
            <a:r>
              <a:rPr lang="en-GB" sz="2800" dirty="0" smtClean="0">
                <a:solidFill>
                  <a:schemeClr val="tx1"/>
                </a:solidFill>
                <a:latin typeface="Calibri" panose="020F0502020204030204" pitchFamily="34" charset="0"/>
              </a:rPr>
              <a:t>Reporting </a:t>
            </a:r>
            <a:endParaRPr lang="en-GB" sz="2800" dirty="0">
              <a:solidFill>
                <a:schemeClr val="tx1"/>
              </a:solidFill>
              <a:latin typeface="Calibri" panose="020F0502020204030204" pitchFamily="34" charset="0"/>
            </a:endParaRPr>
          </a:p>
          <a:p>
            <a:pPr marL="0" indent="0">
              <a:buNone/>
            </a:pPr>
            <a:endParaRPr lang="en-GB" dirty="0"/>
          </a:p>
        </p:txBody>
      </p:sp>
      <p:pic>
        <p:nvPicPr>
          <p:cNvPr id="4" name="Picture 3"/>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5" name="Picture 4"/>
          <p:cNvPicPr>
            <a:picLocks noChangeAspect="1"/>
          </p:cNvPicPr>
          <p:nvPr/>
        </p:nvPicPr>
        <p:blipFill>
          <a:blip r:embed="rId4"/>
          <a:stretch>
            <a:fillRect/>
          </a:stretch>
        </p:blipFill>
        <p:spPr>
          <a:xfrm>
            <a:off x="8833313" y="6526480"/>
            <a:ext cx="2804347" cy="186956"/>
          </a:xfrm>
          <a:prstGeom prst="rect">
            <a:avLst/>
          </a:prstGeom>
        </p:spPr>
      </p:pic>
    </p:spTree>
    <p:extLst>
      <p:ext uri="{BB962C8B-B14F-4D97-AF65-F5344CB8AC3E}">
        <p14:creationId xmlns:p14="http://schemas.microsoft.com/office/powerpoint/2010/main" val="185387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sp>
        <p:nvSpPr>
          <p:cNvPr id="7" name="Title 1"/>
          <p:cNvSpPr txBox="1">
            <a:spLocks/>
          </p:cNvSpPr>
          <p:nvPr/>
        </p:nvSpPr>
        <p:spPr>
          <a:xfrm>
            <a:off x="274195" y="106680"/>
            <a:ext cx="11308205" cy="114300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600" kern="0" dirty="0" smtClean="0"/>
              <a:t>Moderation Cycle</a:t>
            </a:r>
            <a:endParaRPr lang="en-GB" sz="3600" kern="0" dirty="0"/>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95" y="1210982"/>
            <a:ext cx="6624736" cy="357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bwMode="auto">
          <a:xfrm>
            <a:off x="8005509" y="678148"/>
            <a:ext cx="382073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r>
              <a:rPr kumimoji="0" lang="en-GB" sz="2800" b="1" i="0" u="none" strike="noStrike" kern="0" cap="none" spc="0" normalizeH="0" baseline="0" noProof="0" dirty="0" smtClean="0">
                <a:ln>
                  <a:noFill/>
                </a:ln>
                <a:solidFill>
                  <a:schemeClr val="tx1"/>
                </a:solidFill>
                <a:effectLst/>
                <a:uLnTx/>
                <a:uFillTx/>
                <a:latin typeface="Arial"/>
              </a:rPr>
              <a:t>The</a:t>
            </a:r>
            <a:r>
              <a:rPr kumimoji="0" lang="en-GB" sz="2800" b="1" i="0" u="none" strike="noStrike" kern="0" cap="none" spc="0" normalizeH="0" noProof="0" dirty="0" smtClean="0">
                <a:ln>
                  <a:noFill/>
                </a:ln>
                <a:solidFill>
                  <a:schemeClr val="tx1"/>
                </a:solidFill>
                <a:effectLst/>
                <a:uLnTx/>
                <a:uFillTx/>
                <a:latin typeface="Arial"/>
              </a:rPr>
              <a:t> Moderation Cycle replaces the NAR Flowchart </a:t>
            </a:r>
            <a:endParaRPr kumimoji="0" lang="en-GB" sz="2800" b="1" i="0" u="none" strike="noStrike" kern="0" cap="none" spc="0" normalizeH="0" baseline="0" noProof="0" dirty="0" smtClean="0">
              <a:ln>
                <a:noFill/>
              </a:ln>
              <a:solidFill>
                <a:schemeClr val="tx1"/>
              </a:solidFill>
              <a:effectLst/>
              <a:uLnTx/>
              <a:uFillTx/>
              <a:latin typeface="Arial"/>
            </a:endParaRP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4703" y="2895920"/>
            <a:ext cx="5583864" cy="289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45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7" cy="186956"/>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5993" y="523382"/>
            <a:ext cx="8918554" cy="527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236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90482BC999494DAD54D013172C1ECF" ma:contentTypeVersion="4" ma:contentTypeDescription="Create a new document." ma:contentTypeScope="" ma:versionID="af1edf11dae793971dca7537fda2e24e">
  <xsd:schema xmlns:xsd="http://www.w3.org/2001/XMLSchema" xmlns:xs="http://www.w3.org/2001/XMLSchema" xmlns:p="http://schemas.microsoft.com/office/2006/metadata/properties" xmlns:ns2="12459f61-1e73-41b4-9dd7-e7737d0a3c13" xmlns:ns3="d3a1e5ea-58c5-4c2a-bf64-5e2de583f512" targetNamespace="http://schemas.microsoft.com/office/2006/metadata/properties" ma:root="true" ma:fieldsID="e310363aa941600e89fb039b67953739" ns2:_="" ns3:_="">
    <xsd:import namespace="12459f61-1e73-41b4-9dd7-e7737d0a3c13"/>
    <xsd:import namespace="d3a1e5ea-58c5-4c2a-bf64-5e2de583f512"/>
    <xsd:element name="properties">
      <xsd:complexType>
        <xsd:sequence>
          <xsd:element name="documentManagement">
            <xsd:complexType>
              <xsd:all>
                <xsd:element ref="ns2:additional_x0020_tags"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59f61-1e73-41b4-9dd7-e7737d0a3c13" elementFormDefault="qualified">
    <xsd:import namespace="http://schemas.microsoft.com/office/2006/documentManagement/types"/>
    <xsd:import namespace="http://schemas.microsoft.com/office/infopath/2007/PartnerControls"/>
    <xsd:element name="additional_x0020_tags" ma:index="8" nillable="true" ma:displayName="additional tags" ma:default="#tagtest" ma:internalName="additional_x0020_tags">
      <xsd:simpleType>
        <xsd:restriction base="dms:Text">
          <xsd:maxLength value="255"/>
        </xsd:restrictio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a1e5ea-58c5-4c2a-bf64-5e2de583f512"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dditional_x0020_tags xmlns="12459f61-1e73-41b4-9dd7-e7737d0a3c13">#tagtest</additional_x0020_tags>
    <SharedWithUsers xmlns="12459f61-1e73-41b4-9dd7-e7737d0a3c13">
      <UserInfo>
        <DisplayName>S Allen</DisplayName>
        <AccountId>4688</AccountId>
        <AccountType/>
      </UserInfo>
      <UserInfo>
        <DisplayName>Mr Coyle</DisplayName>
        <AccountId>406</AccountId>
        <AccountType/>
      </UserInfo>
      <UserInfo>
        <DisplayName>B Horsburgh</DisplayName>
        <AccountId>12128</AccountId>
        <AccountType/>
      </UserInfo>
      <UserInfo>
        <DisplayName>C Latimer</DisplayName>
        <AccountId>345</AccountId>
        <AccountType/>
      </UserInfo>
      <UserInfo>
        <DisplayName>Ms Mathieson</DisplayName>
        <AccountId>475</AccountId>
        <AccountType/>
      </UserInfo>
      <UserInfo>
        <DisplayName>Mrs Law</DisplayName>
        <AccountId>40920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B4A0C-BD49-44F6-90A3-F79CD9F48FAC}"/>
</file>

<file path=customXml/itemProps2.xml><?xml version="1.0" encoding="utf-8"?>
<ds:datastoreItem xmlns:ds="http://schemas.openxmlformats.org/officeDocument/2006/customXml" ds:itemID="{D7967039-C71A-4B84-9858-0728C216CC08}">
  <ds:schemaRefs>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3211</TotalTime>
  <Words>2994</Words>
  <Application>Microsoft Office PowerPoint</Application>
  <PresentationFormat>Custom</PresentationFormat>
  <Paragraphs>364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3. Education Scotland Powerpoint Final</vt:lpstr>
      <vt:lpstr>PowerPoint Presentation</vt:lpstr>
      <vt:lpstr>Aims</vt:lpstr>
      <vt:lpstr>What is moderation?</vt:lpstr>
      <vt:lpstr>CfE statement </vt:lpstr>
      <vt:lpstr>What is moderation?</vt:lpstr>
      <vt:lpstr>PowerPoint Presentation</vt:lpstr>
      <vt:lpstr>Moderation…the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key features of effective moderation?</vt:lpstr>
      <vt:lpstr>PowerPoint Presentation</vt:lpstr>
      <vt:lpstr>What are the benefits of moderating teacher professional judgement?</vt:lpstr>
      <vt:lpstr>PowerPoint Presentation</vt:lpstr>
      <vt:lpstr>Evaluating moderation in your own context</vt:lpstr>
      <vt:lpstr>Moderation - Collegiate planning</vt:lpstr>
      <vt:lpstr>Moderation - Collegiate planning</vt:lpstr>
      <vt:lpstr>Moderation - Collegiate planning</vt:lpstr>
      <vt:lpstr>Moderation - Observation of learning and teaching</vt:lpstr>
      <vt:lpstr>Moderation - Observation of learning and teaching</vt:lpstr>
      <vt:lpstr>Moderation – Reviewing evidence</vt:lpstr>
      <vt:lpstr>Ideas for moderation activities</vt:lpstr>
      <vt:lpstr>Moderation Comment Sheet</vt:lpstr>
      <vt:lpstr>Moderation Comment Sheet</vt:lpstr>
      <vt:lpstr>Ideas for moderation activities</vt:lpstr>
      <vt:lpstr>Moderation Comment Sheet – holistic assessment</vt:lpstr>
      <vt:lpstr>Ideas for moderation – progress towards or achievement of a level</vt:lpstr>
      <vt:lpstr>Moderation Comment Sheet</vt:lpstr>
      <vt:lpstr>Moderation Comment Sheet</vt:lpstr>
      <vt:lpstr>PowerPoint Presentation</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Andrew</dc:creator>
  <cp:lastModifiedBy>z611558</cp:lastModifiedBy>
  <cp:revision>237</cp:revision>
  <cp:lastPrinted>2014-02-19T15:05:01Z</cp:lastPrinted>
  <dcterms:created xsi:type="dcterms:W3CDTF">2014-01-17T15:23:54Z</dcterms:created>
  <dcterms:modified xsi:type="dcterms:W3CDTF">2017-10-30T16:47:59Z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0x0101001890482BC999494DAD54D013172C1ECF</vt:lpwstr>
  </property>
  <property fmtid="{D5CDD505-2E9C-101B-9397-08002B2CF9AE}" pid="3" name="_dlc_DocIdItemGuid">
    <vt:lpwstr>c74d0d01-22fa-4460-a599-e806a271597e</vt:lpwstr>
  </property>
</Properties>
</file>