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65" r:id="rId3"/>
    <p:sldId id="261" r:id="rId4"/>
    <p:sldId id="262" r:id="rId5"/>
    <p:sldId id="258" r:id="rId6"/>
    <p:sldId id="259" r:id="rId7"/>
    <p:sldId id="260" r:id="rId8"/>
    <p:sldId id="263" r:id="rId9"/>
    <p:sldId id="264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4" y="-3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A932A-7227-43CF-9584-9FAE22697193}" type="datetimeFigureOut">
              <a:rPr lang="en-GB" smtClean="0"/>
              <a:t>09/06/2017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9C9E1-E023-4F94-84FE-59C22E17B8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25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25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53B9-7AF4-405E-B945-570560225B85}" type="datetimeFigureOut">
              <a:rPr lang="en-GB" smtClean="0"/>
              <a:t>09/06/2017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50E5-333E-4267-AF24-7910B7FDD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15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53B9-7AF4-405E-B945-570560225B85}" type="datetimeFigureOut">
              <a:rPr lang="en-GB" smtClean="0"/>
              <a:t>09/06/2017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50E5-333E-4267-AF24-7910B7FDD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79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53B9-7AF4-405E-B945-570560225B85}" type="datetimeFigureOut">
              <a:rPr lang="en-GB" smtClean="0"/>
              <a:t>09/06/2017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50E5-333E-4267-AF24-7910B7FDD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12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53B9-7AF4-405E-B945-570560225B85}" type="datetimeFigureOut">
              <a:rPr lang="en-GB" smtClean="0"/>
              <a:t>09/06/2017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50E5-333E-4267-AF24-7910B7FDD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65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53B9-7AF4-405E-B945-570560225B85}" type="datetimeFigureOut">
              <a:rPr lang="en-GB" smtClean="0"/>
              <a:t>09/06/2017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50E5-333E-4267-AF24-7910B7FDD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25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53B9-7AF4-405E-B945-570560225B85}" type="datetimeFigureOut">
              <a:rPr lang="en-GB" smtClean="0"/>
              <a:t>09/06/2017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50E5-333E-4267-AF24-7910B7FDD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695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53B9-7AF4-405E-B945-570560225B85}" type="datetimeFigureOut">
              <a:rPr lang="en-GB" smtClean="0"/>
              <a:t>09/06/2017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50E5-333E-4267-AF24-7910B7FDD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563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53B9-7AF4-405E-B945-570560225B85}" type="datetimeFigureOut">
              <a:rPr lang="en-GB" smtClean="0"/>
              <a:t>09/06/2017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50E5-333E-4267-AF24-7910B7FDD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268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53B9-7AF4-405E-B945-570560225B85}" type="datetimeFigureOut">
              <a:rPr lang="en-GB" smtClean="0"/>
              <a:t>09/06/2017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50E5-333E-4267-AF24-7910B7FDD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10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53B9-7AF4-405E-B945-570560225B85}" type="datetimeFigureOut">
              <a:rPr lang="en-GB" smtClean="0"/>
              <a:t>09/06/2017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50E5-333E-4267-AF24-7910B7FDD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229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53B9-7AF4-405E-B945-570560225B85}" type="datetimeFigureOut">
              <a:rPr lang="en-GB" smtClean="0"/>
              <a:t>09/06/2017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50E5-333E-4267-AF24-7910B7FDD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95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953B9-7AF4-405E-B945-570560225B85}" type="datetimeFigureOut">
              <a:rPr lang="en-GB" smtClean="0"/>
              <a:t>09/06/2017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550E5-333E-4267-AF24-7910B7FDD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98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scot/Topics/Statistics/ScotXed/SchoolEducation/CfELevels" TargetMode="External"/><Relationship Id="rId3" Type="http://schemas.openxmlformats.org/officeDocument/2006/relationships/image" Target="../media/image1.emf"/><Relationship Id="rId7" Type="http://schemas.openxmlformats.org/officeDocument/2006/relationships/hyperlink" Target="https://education.gov.scot/improvement/Pages/CfE-delivery-plan.asp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cation.gov.scot/improvement/Documents/assess7-achievement-of-a-level-gaelic.pdf" TargetMode="External"/><Relationship Id="rId5" Type="http://schemas.openxmlformats.org/officeDocument/2006/relationships/hyperlink" Target="http://www.gaidhlig.scot/bord/education/statutory-guidance/" TargetMode="External"/><Relationship Id="rId4" Type="http://schemas.openxmlformats.org/officeDocument/2006/relationships/hyperlink" Target="https://education.gov.scot/improvement/gael3-advice-on-gaelic-educatio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eve.MacKinnon@educationscotland.gsi.gov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24678" y="3768101"/>
            <a:ext cx="9168678" cy="3177533"/>
          </a:xfrm>
          <a:prstGeom prst="rect">
            <a:avLst/>
          </a:prstGeom>
        </p:spPr>
      </p:pic>
      <p:pic>
        <p:nvPicPr>
          <p:cNvPr id="5" name="Picture 4" descr="ES_alllogos_colour-0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t="16807" r="10529" b="28484"/>
          <a:stretch/>
        </p:blipFill>
        <p:spPr>
          <a:xfrm>
            <a:off x="493618" y="528429"/>
            <a:ext cx="2544539" cy="14286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0026" y="6292334"/>
            <a:ext cx="4141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 atharrachadh beatha tro ionnsacha</a:t>
            </a:r>
            <a:r>
              <a:rPr lang="en-GB" b="1" dirty="0">
                <a:solidFill>
                  <a:schemeClr val="bg1"/>
                </a:solidFill>
              </a:rPr>
              <a:t>dh</a:t>
            </a:r>
            <a:r>
              <a:rPr lang="en-GB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8438" y="2060848"/>
            <a:ext cx="60506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ABB5"/>
                </a:solidFill>
              </a:rPr>
              <a:t>Maeve MacKinnon</a:t>
            </a:r>
          </a:p>
          <a:p>
            <a:endParaRPr lang="en-GB" sz="3200" b="1" dirty="0" smtClean="0">
              <a:solidFill>
                <a:srgbClr val="00ABB5"/>
              </a:solidFill>
            </a:endParaRPr>
          </a:p>
          <a:p>
            <a:r>
              <a:rPr lang="en-GB" sz="3200" b="1" dirty="0" smtClean="0">
                <a:solidFill>
                  <a:srgbClr val="00ABB5"/>
                </a:solidFill>
              </a:rPr>
              <a:t>Literacy and Gaidhlig Benchmarks and the moderation process</a:t>
            </a:r>
          </a:p>
          <a:p>
            <a:endParaRPr lang="en-GB" sz="3200" b="1" dirty="0">
              <a:solidFill>
                <a:srgbClr val="00ABB5"/>
              </a:solidFill>
            </a:endParaRPr>
          </a:p>
          <a:p>
            <a:r>
              <a:rPr lang="en-GB" sz="3200" b="1" dirty="0" smtClean="0">
                <a:solidFill>
                  <a:srgbClr val="00ABB5"/>
                </a:solidFill>
              </a:rPr>
              <a:t>June 2017</a:t>
            </a:r>
            <a:endParaRPr lang="en-GB" sz="3200" b="1" dirty="0">
              <a:solidFill>
                <a:srgbClr val="00AB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48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9144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8775" y="5975414"/>
            <a:ext cx="9227428" cy="8825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04048" y="6402007"/>
            <a:ext cx="4357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 atharrachadh beatha tro ionnsacha</a:t>
            </a:r>
            <a:r>
              <a:rPr lang="en-GB" b="1" dirty="0">
                <a:solidFill>
                  <a:schemeClr val="bg1"/>
                </a:solidFill>
              </a:rPr>
              <a:t>dh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Coileanadh air ìre- </a:t>
            </a:r>
            <a:r>
              <a:rPr lang="en-GB" sz="2800" b="1" dirty="0" err="1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A’cruinneachadh</a:t>
            </a:r>
            <a:r>
              <a:rPr lang="en-GB" sz="2800" b="1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</a:t>
            </a:r>
            <a:r>
              <a:rPr lang="en-US" sz="2800" b="1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</a:t>
            </a:r>
            <a:r>
              <a:rPr lang="en-GB" sz="2800" b="1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 </a:t>
            </a:r>
          </a:p>
          <a:p>
            <a:pPr marL="0" indent="0" algn="ctr">
              <a:buNone/>
            </a:pPr>
            <a:r>
              <a:rPr lang="en-GB" sz="28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Achievement of a level- Data collection</a:t>
            </a:r>
          </a:p>
          <a:p>
            <a:pPr marL="0" indent="0" algn="ctr">
              <a:buNone/>
            </a:pPr>
            <a:endParaRPr lang="en-GB" sz="2800" dirty="0" smtClean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2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is gathered for the National Improvement Framework </a:t>
            </a:r>
            <a:r>
              <a:rPr lang="en-GB" sz="2200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literacy through </a:t>
            </a:r>
            <a:r>
              <a:rPr lang="en-GB" sz="2400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2400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</a:t>
            </a:r>
            <a:r>
              <a:rPr lang="en-GB" sz="2400" dirty="0" err="1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idhlig</a:t>
            </a:r>
            <a:r>
              <a:rPr lang="en-GB" sz="22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200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part of </a:t>
            </a:r>
            <a:r>
              <a:rPr lang="en-GB" sz="22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GME. </a:t>
            </a:r>
          </a:p>
          <a:p>
            <a:pPr marL="0" indent="0">
              <a:buNone/>
            </a:pPr>
            <a:endParaRPr lang="en-GB" sz="2200" dirty="0" smtClean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2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 </a:t>
            </a:r>
            <a:r>
              <a:rPr lang="en-GB" sz="2200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offer Gaelic Medium Education will use the Benchmarks for literacy and Gàidhlig initially and continue to do so throughout the broad general education. </a:t>
            </a:r>
            <a:endParaRPr lang="en-GB" sz="2200" dirty="0" smtClean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sz="2200" dirty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2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 </a:t>
            </a:r>
            <a:r>
              <a:rPr lang="en-GB" sz="2200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P4, practitioners will  also engage with the Benchmarks for literacy and English.  </a:t>
            </a:r>
            <a:endParaRPr lang="en-GB" sz="2200" dirty="0" smtClean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sz="2000" dirty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179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9144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8775" y="5975414"/>
            <a:ext cx="9227428" cy="8825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04048" y="6402007"/>
            <a:ext cx="4357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 atharrachadh beatha tro ionnsacha</a:t>
            </a:r>
            <a:r>
              <a:rPr lang="en-GB" b="1" dirty="0">
                <a:solidFill>
                  <a:schemeClr val="bg1"/>
                </a:solidFill>
              </a:rPr>
              <a:t>dh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Useful documents to engage with alongside the </a:t>
            </a:r>
            <a:r>
              <a:rPr lang="en-GB" sz="2800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literacy and G</a:t>
            </a:r>
            <a:r>
              <a:rPr lang="en-US" sz="2800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</a:t>
            </a:r>
            <a:r>
              <a:rPr lang="en-GB" sz="2800" dirty="0" err="1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idhlig</a:t>
            </a:r>
            <a:r>
              <a:rPr lang="en-GB" sz="2800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Benchmarks</a:t>
            </a:r>
          </a:p>
          <a:p>
            <a:r>
              <a:rPr lang="en-GB" sz="2200" b="1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Comhairle mu </a:t>
            </a:r>
            <a:r>
              <a:rPr lang="en-GB" sz="2200" b="1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Fhoghlam </a:t>
            </a:r>
            <a:r>
              <a:rPr lang="en-GB" sz="2200" b="1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G</a:t>
            </a:r>
            <a:r>
              <a:rPr lang="en-US" sz="2200" b="1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à</a:t>
            </a:r>
            <a:r>
              <a:rPr lang="en-GB" sz="2200" b="1" dirty="0" err="1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idhlig</a:t>
            </a:r>
            <a:r>
              <a:rPr lang="en-GB" sz="2200" b="1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 </a:t>
            </a:r>
            <a:r>
              <a:rPr lang="en-GB" sz="2200" b="1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/ </a:t>
            </a:r>
            <a:r>
              <a:rPr lang="en-GB" sz="22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Advice on Gaelic Education</a:t>
            </a:r>
            <a:endParaRPr lang="en-GB" sz="2200" dirty="0" smtClean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sz="2200" dirty="0" smtClean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200" b="1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Stiuireadh Reachdail airson Foghlam </a:t>
            </a:r>
            <a:r>
              <a:rPr lang="en-GB" sz="2200" b="1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G</a:t>
            </a:r>
            <a:r>
              <a:rPr lang="en-US" sz="2200" b="1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à</a:t>
            </a:r>
            <a:r>
              <a:rPr lang="en-GB" sz="2200" b="1" dirty="0" err="1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idhlig</a:t>
            </a:r>
            <a:r>
              <a:rPr lang="en-GB" sz="2200" b="1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 </a:t>
            </a:r>
            <a:r>
              <a:rPr lang="en-GB" sz="2200" b="1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/ </a:t>
            </a:r>
            <a:r>
              <a:rPr lang="en-GB" sz="22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Statutory Guidance on Gaelic education</a:t>
            </a:r>
            <a:endParaRPr lang="en-GB" sz="2200" dirty="0" smtClean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sz="2200" b="1" dirty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2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Curriculum for Excellence Benchmarks</a:t>
            </a:r>
            <a:endParaRPr lang="en-GB" sz="2200" dirty="0" smtClean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200" dirty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200" b="1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Coileanadh air </a:t>
            </a:r>
            <a:r>
              <a:rPr lang="en-GB" sz="2200" b="1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ì</a:t>
            </a:r>
            <a:r>
              <a:rPr lang="en-GB" sz="2200" b="1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re </a:t>
            </a:r>
            <a:r>
              <a:rPr lang="en-GB" sz="22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/ Achievement of a level poster</a:t>
            </a:r>
            <a:endParaRPr lang="en-GB" sz="2200" dirty="0" smtClean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200" dirty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200" b="1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Aithris CfE / </a:t>
            </a:r>
            <a:r>
              <a:rPr lang="en-GB" sz="22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CfE statement </a:t>
            </a:r>
            <a:endParaRPr lang="en-GB" sz="2200" dirty="0" smtClean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200" dirty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2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Teacher Professional Judgement Data Collection GME</a:t>
            </a:r>
            <a:r>
              <a:rPr lang="en-GB" sz="22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2200" dirty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215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9144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8775" y="5975414"/>
            <a:ext cx="9227428" cy="8825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04048" y="6402007"/>
            <a:ext cx="4357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 atharrachadh beatha tro ionnsacha</a:t>
            </a:r>
            <a:r>
              <a:rPr lang="en-GB" b="1" dirty="0">
                <a:solidFill>
                  <a:schemeClr val="bg1"/>
                </a:solidFill>
              </a:rPr>
              <a:t>dh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Professional Learning Community for Gaelic Education…Please join!</a:t>
            </a:r>
          </a:p>
          <a:p>
            <a:pPr marL="0" indent="0">
              <a:buNone/>
            </a:pPr>
            <a:endParaRPr lang="en-GB" sz="2800" dirty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Glow - (login required)</a:t>
            </a:r>
          </a:p>
          <a:p>
            <a:pPr marL="0" indent="0">
              <a:buNone/>
            </a:pPr>
            <a:endParaRPr lang="en-GB" sz="2800" dirty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would welcome your thoughts!</a:t>
            </a:r>
          </a:p>
          <a:p>
            <a:pPr marL="0" indent="0">
              <a:buNone/>
            </a:pPr>
            <a:endParaRPr lang="en-GB" sz="2800" dirty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Ceud </a:t>
            </a:r>
            <a:r>
              <a:rPr lang="en-GB" sz="2800" dirty="0" err="1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GB" sz="2800" dirty="0" err="1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ì</a:t>
            </a:r>
            <a:r>
              <a:rPr lang="en-GB" sz="2800" dirty="0" err="1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en-GB" sz="28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taing</a:t>
            </a:r>
            <a:r>
              <a:rPr lang="en-GB" sz="28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0" indent="0">
              <a:buNone/>
            </a:pPr>
            <a:endParaRPr lang="en-GB" sz="2800" dirty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Maeve.MacKinnon@educationscotland.gsi.gov.uk</a:t>
            </a:r>
            <a:endParaRPr lang="en-GB" sz="2800" smtClean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sz="2800" smtClean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sz="2800" dirty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349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9144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34761" y="5517232"/>
            <a:ext cx="9227428" cy="13572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2" y="188640"/>
            <a:ext cx="8601075" cy="613778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Clr>
                <a:srgbClr val="00ABB5"/>
              </a:buClr>
              <a:buNone/>
            </a:pPr>
            <a:r>
              <a:rPr lang="en-GB" sz="2800" b="1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Slatan-tomhais Litearrachd </a:t>
            </a:r>
            <a:r>
              <a:rPr lang="en-GB" sz="2800" b="1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G</a:t>
            </a:r>
            <a:r>
              <a:rPr lang="en-US" sz="2800" b="1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</a:t>
            </a:r>
            <a:r>
              <a:rPr lang="en-GB" sz="2800" b="1" dirty="0" err="1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idhlig</a:t>
            </a:r>
            <a:endParaRPr lang="en-GB" sz="2800" b="1" dirty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Clr>
                <a:srgbClr val="00ABB5"/>
              </a:buClr>
              <a:buNone/>
            </a:pPr>
            <a:r>
              <a:rPr lang="en-GB" sz="28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Benchmarks for Literacy and G</a:t>
            </a:r>
            <a:r>
              <a:rPr lang="en-US" sz="2800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</a:t>
            </a:r>
            <a:r>
              <a:rPr lang="en-GB" sz="2800" dirty="0" err="1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idhlig</a:t>
            </a:r>
            <a:endParaRPr lang="en-GB" sz="2800" dirty="0" smtClean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Clr>
                <a:srgbClr val="00ABB5"/>
              </a:buClr>
              <a:buNone/>
            </a:pPr>
            <a:endParaRPr lang="en-GB" sz="2800" dirty="0" smtClean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rgbClr val="00ABB5"/>
              </a:buClr>
              <a:buNone/>
            </a:pPr>
            <a:r>
              <a:rPr lang="en-GB" sz="2800" b="1" dirty="0" err="1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Amasan</a:t>
            </a:r>
            <a:r>
              <a:rPr lang="en-GB" sz="28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/Aims</a:t>
            </a:r>
          </a:p>
          <a:p>
            <a:pPr>
              <a:buClr>
                <a:srgbClr val="00ABB5"/>
              </a:buClr>
            </a:pPr>
            <a:r>
              <a:rPr lang="en-GB" sz="28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provide an overview of the key messages in the use Benchmarks for literacy </a:t>
            </a:r>
            <a:r>
              <a:rPr lang="en-GB" sz="2800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G</a:t>
            </a:r>
            <a:r>
              <a:rPr lang="en-US" sz="2800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</a:t>
            </a:r>
            <a:r>
              <a:rPr lang="en-GB" sz="2800" dirty="0" err="1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idhlig</a:t>
            </a:r>
            <a:r>
              <a:rPr lang="en-GB" sz="28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Clr>
                <a:srgbClr val="00ABB5"/>
              </a:buClr>
              <a:buNone/>
            </a:pPr>
            <a:endParaRPr lang="en-GB" sz="2800" dirty="0" smtClean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ABB5"/>
              </a:buClr>
            </a:pPr>
            <a:r>
              <a:rPr lang="en-GB" sz="28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promote greater understanding of the national </a:t>
            </a:r>
            <a:r>
              <a:rPr lang="en-GB" sz="2800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28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tandard the literacy and </a:t>
            </a:r>
            <a:r>
              <a:rPr lang="en-GB" sz="2800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2800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</a:t>
            </a:r>
            <a:r>
              <a:rPr lang="en-GB" sz="2800" dirty="0" err="1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idhlig</a:t>
            </a:r>
            <a:r>
              <a:rPr lang="en-GB" sz="28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Benchmarks provide practitioners.</a:t>
            </a:r>
          </a:p>
          <a:p>
            <a:pPr marL="0" indent="0">
              <a:buClr>
                <a:srgbClr val="00ABB5"/>
              </a:buClr>
              <a:buNone/>
            </a:pPr>
            <a:endParaRPr lang="en-GB" sz="2800" dirty="0" smtClean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ABB5"/>
              </a:buClr>
            </a:pPr>
            <a:r>
              <a:rPr lang="en-GB" sz="28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promote a deeper understanding of the relationship between the moderation process and the literacy and </a:t>
            </a:r>
            <a:r>
              <a:rPr lang="en-GB" sz="2800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2800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</a:t>
            </a:r>
            <a:r>
              <a:rPr lang="en-GB" sz="2800" dirty="0" err="1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idhlig</a:t>
            </a:r>
            <a:r>
              <a:rPr lang="en-GB" sz="2800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Benchmarks.</a:t>
            </a:r>
          </a:p>
          <a:p>
            <a:pPr>
              <a:buClr>
                <a:srgbClr val="00ABB5"/>
              </a:buClr>
            </a:pPr>
            <a:endParaRPr lang="en-GB" sz="2800" dirty="0" smtClean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rgbClr val="00ABB5"/>
              </a:buClr>
              <a:buNone/>
            </a:pPr>
            <a:endParaRPr lang="en-GB" sz="2800" dirty="0" smtClean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ABB5"/>
              </a:buClr>
            </a:pPr>
            <a:endParaRPr lang="en-GB" sz="2800" dirty="0" smtClean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rgbClr val="00ABB5"/>
              </a:buClr>
              <a:buNone/>
            </a:pPr>
            <a:r>
              <a:rPr lang="en-GB" sz="28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5004048" y="6402007"/>
            <a:ext cx="4357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 atharrachadh beatha tro ionnsacha</a:t>
            </a:r>
            <a:r>
              <a:rPr lang="en-GB" b="1" dirty="0">
                <a:solidFill>
                  <a:schemeClr val="bg1"/>
                </a:solidFill>
              </a:rPr>
              <a:t>dh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883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9144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34761" y="5828876"/>
            <a:ext cx="9227428" cy="10455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2" y="188640"/>
            <a:ext cx="8601075" cy="6137787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00ABB5"/>
              </a:buClr>
              <a:buNone/>
            </a:pPr>
            <a:r>
              <a:rPr lang="en-GB" sz="2800" b="1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Slatan-tomhais Litearrachd is G</a:t>
            </a:r>
            <a:r>
              <a:rPr lang="en-US" sz="2800" b="1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</a:t>
            </a:r>
            <a:r>
              <a:rPr lang="en-GB" sz="2800" b="1" dirty="0" err="1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idhlig</a:t>
            </a:r>
            <a:endParaRPr lang="en-GB" sz="2800" b="1" dirty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Clr>
                <a:srgbClr val="00ABB5"/>
              </a:buClr>
              <a:buNone/>
            </a:pPr>
            <a:r>
              <a:rPr lang="en-GB" sz="28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Benchmarks for Literacy and G</a:t>
            </a:r>
            <a:r>
              <a:rPr lang="en-US" sz="2800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</a:t>
            </a:r>
            <a:r>
              <a:rPr lang="en-GB" sz="2800" dirty="0" err="1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idhlig</a:t>
            </a:r>
            <a:endParaRPr lang="en-GB" sz="2800" dirty="0" smtClean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Clr>
                <a:srgbClr val="00ABB5"/>
              </a:buClr>
              <a:buNone/>
            </a:pPr>
            <a:r>
              <a:rPr lang="en-GB" sz="28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Clr>
                <a:srgbClr val="00ABB5"/>
              </a:buClr>
            </a:pPr>
            <a:r>
              <a:rPr lang="en-GB" sz="20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Published in March 2017 and available on the National Improvement Hub.</a:t>
            </a:r>
          </a:p>
          <a:p>
            <a:pPr marL="0" indent="0">
              <a:buClr>
                <a:srgbClr val="00ABB5"/>
              </a:buClr>
              <a:buNone/>
            </a:pPr>
            <a:endParaRPr lang="en-GB" sz="2000" dirty="0" smtClean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rgbClr val="00ABB5"/>
              </a:buClr>
              <a:buNone/>
            </a:pPr>
            <a:endParaRPr lang="en-GB" sz="2000" dirty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04048" y="6402007"/>
            <a:ext cx="4357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 atharrachadh beatha tro ionnsacha</a:t>
            </a:r>
            <a:r>
              <a:rPr lang="en-GB" b="1" dirty="0">
                <a:solidFill>
                  <a:schemeClr val="bg1"/>
                </a:solidFill>
              </a:rPr>
              <a:t>dh</a:t>
            </a:r>
            <a:r>
              <a:rPr lang="en-GB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14" r="958" b="3242"/>
          <a:stretch/>
        </p:blipFill>
        <p:spPr bwMode="auto">
          <a:xfrm>
            <a:off x="126068" y="2144210"/>
            <a:ext cx="7056783" cy="36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5"/>
          <a:srcRect l="5451" t="67881" r="71942" b="7891"/>
          <a:stretch/>
        </p:blipFill>
        <p:spPr bwMode="auto">
          <a:xfrm>
            <a:off x="7551597" y="2564904"/>
            <a:ext cx="1295400" cy="18211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ight Arrow 8"/>
          <p:cNvSpPr/>
          <p:nvPr/>
        </p:nvSpPr>
        <p:spPr>
          <a:xfrm rot="1758542">
            <a:off x="431341" y="5064968"/>
            <a:ext cx="136815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 Arrow 10"/>
          <p:cNvSpPr/>
          <p:nvPr/>
        </p:nvSpPr>
        <p:spPr>
          <a:xfrm rot="19364621">
            <a:off x="5462822" y="4440113"/>
            <a:ext cx="1548941" cy="3725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11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9144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34761" y="5828876"/>
            <a:ext cx="9227428" cy="10455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2" y="188640"/>
            <a:ext cx="8601075" cy="6137787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00ABB5"/>
              </a:buClr>
              <a:buNone/>
            </a:pPr>
            <a:r>
              <a:rPr lang="en-GB" sz="2800" b="1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Slatan-tomhais Litearrachd is G</a:t>
            </a:r>
            <a:r>
              <a:rPr lang="en-US" sz="2800" b="1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</a:t>
            </a:r>
            <a:r>
              <a:rPr lang="en-GB" sz="2800" b="1" dirty="0" err="1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idhlig</a:t>
            </a:r>
            <a:endParaRPr lang="en-GB" sz="2800" b="1" dirty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Clr>
                <a:srgbClr val="00ABB5"/>
              </a:buClr>
              <a:buNone/>
            </a:pPr>
            <a:r>
              <a:rPr lang="en-GB" sz="28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Benchmarks for Literacy and G</a:t>
            </a:r>
            <a:r>
              <a:rPr lang="en-US" sz="2800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</a:t>
            </a:r>
            <a:r>
              <a:rPr lang="en-GB" sz="2800" dirty="0" err="1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idhlig</a:t>
            </a:r>
            <a:r>
              <a:rPr lang="en-GB" sz="28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Clr>
                <a:srgbClr val="00ABB5"/>
              </a:buClr>
              <a:buNone/>
            </a:pPr>
            <a:endParaRPr lang="en-GB" sz="2000" dirty="0" smtClean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ABB5"/>
              </a:buClr>
            </a:pPr>
            <a:r>
              <a:rPr lang="en-GB" sz="20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clarity on the national standards children and young people need to meet to achieve a level.</a:t>
            </a:r>
          </a:p>
          <a:p>
            <a:pPr marL="0" indent="0">
              <a:buClr>
                <a:srgbClr val="00ABB5"/>
              </a:buClr>
              <a:buNone/>
            </a:pPr>
            <a:endParaRPr lang="en-GB" sz="2000" dirty="0" smtClean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ABB5"/>
              </a:buClr>
            </a:pPr>
            <a:r>
              <a:rPr lang="en-GB" sz="20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Benchmarks draw together and streamline a range of previous assessment guidance - significant aspects of learning, progression frameworks and annotated exemplars which teachers in GME worked on and had been using.</a:t>
            </a:r>
          </a:p>
          <a:p>
            <a:pPr>
              <a:buClr>
                <a:srgbClr val="00ABB5"/>
              </a:buClr>
            </a:pPr>
            <a:endParaRPr lang="en-GB" sz="2000" dirty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ABB5"/>
              </a:buClr>
            </a:pPr>
            <a:r>
              <a:rPr lang="en-GB" sz="20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out clear lines of progression. What learners need to know and be able to do to progress through the levels.</a:t>
            </a:r>
          </a:p>
          <a:p>
            <a:pPr marL="0" indent="0">
              <a:buClr>
                <a:srgbClr val="00ABB5"/>
              </a:buClr>
              <a:buNone/>
            </a:pPr>
            <a:endParaRPr lang="en-GB" sz="2000" dirty="0" smtClean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ABB5"/>
              </a:buClr>
            </a:pPr>
            <a:r>
              <a:rPr lang="en-GB" sz="20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Benchmarks for Literacy and G</a:t>
            </a:r>
            <a:r>
              <a:rPr lang="en-US" sz="20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</a:t>
            </a:r>
            <a:r>
              <a:rPr lang="en-GB" sz="2000" dirty="0" err="1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idhlig</a:t>
            </a:r>
            <a:r>
              <a:rPr lang="en-GB" sz="20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support teachers’ professional judgement of achievement of a level.</a:t>
            </a:r>
          </a:p>
          <a:p>
            <a:pPr marL="0" indent="0">
              <a:buClr>
                <a:srgbClr val="00ABB5"/>
              </a:buClr>
              <a:buNone/>
            </a:pPr>
            <a:endParaRPr lang="en-GB" sz="2000" dirty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04048" y="6402007"/>
            <a:ext cx="4357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 atharrachadh beatha tro ionnsacha</a:t>
            </a:r>
            <a:r>
              <a:rPr lang="en-GB" b="1" dirty="0">
                <a:solidFill>
                  <a:schemeClr val="bg1"/>
                </a:solidFill>
              </a:rPr>
              <a:t>dh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4"/>
          <a:srcRect l="5451" t="67881" r="71942" b="7891"/>
          <a:stretch/>
        </p:blipFill>
        <p:spPr bwMode="auto">
          <a:xfrm>
            <a:off x="7812359" y="4797152"/>
            <a:ext cx="1064687" cy="1440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467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9144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34761" y="5828876"/>
            <a:ext cx="9227428" cy="10455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2" y="188640"/>
            <a:ext cx="8601075" cy="6137787"/>
          </a:xfrm>
        </p:spPr>
        <p:txBody>
          <a:bodyPr>
            <a:normAutofit lnSpcReduction="10000"/>
          </a:bodyPr>
          <a:lstStyle/>
          <a:p>
            <a:pPr marL="0" indent="0" algn="ctr">
              <a:buClr>
                <a:srgbClr val="00ABB5"/>
              </a:buClr>
              <a:buNone/>
            </a:pPr>
            <a:r>
              <a:rPr lang="en-GB" sz="2800" b="1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Slatan-tomhais Litearrachd is G</a:t>
            </a:r>
            <a:r>
              <a:rPr lang="en-US" sz="2800" b="1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</a:t>
            </a:r>
            <a:r>
              <a:rPr lang="en-GB" sz="2800" b="1" dirty="0" err="1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idhlig</a:t>
            </a:r>
            <a:endParaRPr lang="en-GB" sz="2800" b="1" dirty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Clr>
                <a:srgbClr val="00ABB5"/>
              </a:buClr>
              <a:buNone/>
            </a:pPr>
            <a:r>
              <a:rPr lang="en-GB" sz="28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Benchmarks </a:t>
            </a:r>
            <a:r>
              <a:rPr lang="en-GB" sz="2800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Literacy and G</a:t>
            </a:r>
            <a:r>
              <a:rPr lang="en-US" sz="2800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</a:t>
            </a:r>
            <a:r>
              <a:rPr lang="en-GB" sz="2800" dirty="0" err="1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idhlig</a:t>
            </a:r>
            <a:r>
              <a:rPr lang="en-GB" sz="2800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Clr>
                <a:srgbClr val="00ABB5"/>
              </a:buClr>
              <a:buNone/>
            </a:pPr>
            <a:endParaRPr lang="en-GB" sz="2000" dirty="0" smtClean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ABB5"/>
              </a:buClr>
            </a:pPr>
            <a:r>
              <a:rPr lang="en-GB" sz="20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Benchmarks support professional dialogue, moderation and monitoring of progress in learning.</a:t>
            </a:r>
          </a:p>
          <a:p>
            <a:pPr marL="0" indent="0">
              <a:buClr>
                <a:srgbClr val="00ABB5"/>
              </a:buClr>
              <a:buNone/>
            </a:pPr>
            <a:endParaRPr lang="en-GB" sz="2000" dirty="0" smtClean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ctr"/>
            <a:r>
              <a:rPr lang="en-GB" sz="20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should be </a:t>
            </a:r>
            <a:r>
              <a:rPr lang="en-GB" sz="2000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in the joint planning of learning, teaching and assessment; for monitoring and tracking of progress and in the moderation of standards. </a:t>
            </a:r>
            <a:endParaRPr lang="en-GB" sz="2000" dirty="0" smtClean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ctr">
              <a:buNone/>
            </a:pPr>
            <a:endParaRPr lang="en-GB" sz="2000" dirty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0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 moderation of planning learning, teaching and assessment leads to robust and reliable judgements.</a:t>
            </a:r>
          </a:p>
          <a:p>
            <a:endParaRPr lang="en-GB" sz="2000" dirty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0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Achievement of a level is based on teacher professional judgement, well informed by a wide range of evidence.</a:t>
            </a:r>
          </a:p>
          <a:p>
            <a:endParaRPr lang="en-GB" sz="2000" dirty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0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Holistic assessment and not tick box.</a:t>
            </a:r>
          </a:p>
          <a:p>
            <a:endParaRPr lang="en-GB" sz="2000" dirty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ABB5"/>
              </a:buClr>
            </a:pPr>
            <a:endParaRPr lang="en-GB" sz="2000" dirty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04048" y="6402007"/>
            <a:ext cx="4357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 atharrachadh beatha tro ionnsacha</a:t>
            </a:r>
            <a:r>
              <a:rPr lang="en-GB" b="1" dirty="0">
                <a:solidFill>
                  <a:schemeClr val="bg1"/>
                </a:solidFill>
              </a:rPr>
              <a:t>dh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55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9144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8775" y="5975414"/>
            <a:ext cx="9227428" cy="8531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04048" y="6402007"/>
            <a:ext cx="4357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 atharrachadh beatha tro ionnsacha</a:t>
            </a:r>
            <a:r>
              <a:rPr lang="en-GB" b="1" dirty="0">
                <a:solidFill>
                  <a:schemeClr val="bg1"/>
                </a:solidFill>
              </a:rPr>
              <a:t>dh</a:t>
            </a:r>
            <a:r>
              <a:rPr lang="en-GB" dirty="0"/>
              <a:t> 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4"/>
          <a:srcRect l="18187" t="63120" r="19630" b="6362"/>
          <a:stretch/>
        </p:blipFill>
        <p:spPr bwMode="auto">
          <a:xfrm>
            <a:off x="226187" y="188640"/>
            <a:ext cx="8757503" cy="53261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377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9144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8775" y="5975414"/>
            <a:ext cx="9227428" cy="8531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04048" y="6402007"/>
            <a:ext cx="4357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 atharrachadh beatha tro ionnsacha</a:t>
            </a:r>
            <a:r>
              <a:rPr lang="en-GB" b="1" dirty="0">
                <a:solidFill>
                  <a:schemeClr val="bg1"/>
                </a:solidFill>
              </a:rPr>
              <a:t>dh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b="1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Slatan-tomhais Litearrachd is G</a:t>
            </a:r>
            <a:r>
              <a:rPr lang="en-US" sz="2800" b="1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</a:t>
            </a:r>
            <a:r>
              <a:rPr lang="en-GB" sz="2800" b="1" dirty="0" err="1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idhlig</a:t>
            </a:r>
            <a:endParaRPr lang="en-GB" sz="2800" b="1" dirty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GB" sz="28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Benchmarks </a:t>
            </a:r>
            <a:r>
              <a:rPr lang="en-GB" sz="2800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Literacy and G</a:t>
            </a:r>
            <a:r>
              <a:rPr lang="en-US" sz="2800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</a:t>
            </a:r>
            <a:r>
              <a:rPr lang="en-GB" sz="2800" dirty="0" err="1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idhlig</a:t>
            </a:r>
            <a:r>
              <a:rPr lang="en-GB" sz="2800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endParaRPr lang="en-GB" sz="2000" dirty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en-GB" sz="22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Practitioners should familiarise themselves with Benchmarks through using them to support assessment as appropriate in local contexts, taking account of school improvement priorities. </a:t>
            </a:r>
          </a:p>
          <a:p>
            <a:pPr marL="171450" indent="-171450"/>
            <a:endParaRPr lang="en-GB" sz="2200" dirty="0" smtClean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lvl="0"/>
            <a:r>
              <a:rPr lang="en-GB" sz="22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HM Inspectors will be interested in practitioners’ awareness of Benchmarks and how they are starting to use them, but will not expect immediate, full implementation.</a:t>
            </a:r>
          </a:p>
          <a:p>
            <a:pPr lvl="0"/>
            <a:endParaRPr lang="en-GB" sz="2200" dirty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GB" sz="22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key purpose of the Benchmarks is to support professional dialogue and the moderation of learners progress.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31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9144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8775" y="5975414"/>
            <a:ext cx="9227428" cy="8825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04048" y="6402007"/>
            <a:ext cx="4357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 atharrachadh beatha tro ionnsacha</a:t>
            </a:r>
            <a:r>
              <a:rPr lang="en-GB" b="1" dirty="0">
                <a:solidFill>
                  <a:schemeClr val="bg1"/>
                </a:solidFill>
              </a:rPr>
              <a:t>dh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err="1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Cuimseachd</a:t>
            </a:r>
            <a:endParaRPr lang="en-GB" b="1" dirty="0" smtClean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Moderation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Moderation is the way in which practitioners arrive at a shared understanding of standards and expectations. </a:t>
            </a:r>
            <a:endParaRPr lang="en-GB" sz="2200" dirty="0" smtClean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sz="2200" dirty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Moderation takes place at local, regional and national levels, including: </a:t>
            </a:r>
            <a:endParaRPr lang="en-GB" sz="2200" dirty="0" smtClean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sz="2200" dirty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teachers and practitioners at the same curriculum level;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across a school or setting;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across a group of schools/settings;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within local authorities;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through regional groups; or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via national groups.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21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9144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8775" y="5975414"/>
            <a:ext cx="9227428" cy="8825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04048" y="6402007"/>
            <a:ext cx="4357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 atharrachadh beatha tro ionnsacha</a:t>
            </a:r>
            <a:r>
              <a:rPr lang="en-GB" b="1" dirty="0">
                <a:solidFill>
                  <a:schemeClr val="bg1"/>
                </a:solidFill>
              </a:rPr>
              <a:t>dh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b="1" dirty="0" err="1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Cuimseachd</a:t>
            </a:r>
            <a:r>
              <a:rPr lang="en-GB" b="1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…..am </a:t>
            </a:r>
            <a:r>
              <a:rPr lang="en-US" b="1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pròiseas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Moderation….the process</a:t>
            </a:r>
          </a:p>
          <a:p>
            <a:r>
              <a:rPr lang="en-GB" sz="2200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22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tarts with the planning of learning and teaching using the Es and Os;</a:t>
            </a:r>
            <a:endParaRPr lang="en-GB" sz="2200" dirty="0" smtClean="0"/>
          </a:p>
          <a:p>
            <a:r>
              <a:rPr lang="en-GB" sz="22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of learning in GME should be based on the principles of immersion. See Advice on Gaelic Education;</a:t>
            </a:r>
          </a:p>
          <a:p>
            <a:r>
              <a:rPr lang="en-GB" sz="22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intentions and success criteria;</a:t>
            </a:r>
          </a:p>
          <a:p>
            <a:r>
              <a:rPr lang="en-GB" sz="22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range of learning experiences need to be planned for to ensure breadth, challenge and application of knowledge, skills and attributes in Gaelic;</a:t>
            </a:r>
          </a:p>
          <a:p>
            <a:r>
              <a:rPr lang="en-GB" sz="22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example, at </a:t>
            </a:r>
            <a:r>
              <a:rPr lang="en-GB" sz="2200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GB" sz="22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arly level there is an emphasis on developing skills in  listening and talking as </a:t>
            </a:r>
            <a:r>
              <a:rPr lang="en-GB" sz="2200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acquire G</a:t>
            </a:r>
            <a:r>
              <a:rPr lang="en-US" sz="2200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</a:t>
            </a:r>
            <a:r>
              <a:rPr lang="en-GB" sz="2200" dirty="0" err="1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idhlig</a:t>
            </a:r>
            <a:r>
              <a:rPr lang="en-GB" sz="2200" dirty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2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develop fluency;</a:t>
            </a:r>
          </a:p>
          <a:p>
            <a:r>
              <a:rPr lang="en-GB" sz="22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Gather evidence of learning from across the four contexts of learning including day to day, standardised assessments (Aug 2018 )and planned holistic assessment;</a:t>
            </a:r>
          </a:p>
          <a:p>
            <a:r>
              <a:rPr lang="en-GB" sz="2200" dirty="0" smtClean="0">
                <a:solidFill>
                  <a:srgbClr val="00A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Benchmarks to support the monitoring of progress and overall professional judgement of when a learner has achieved a CfE level.</a:t>
            </a:r>
          </a:p>
          <a:p>
            <a:endParaRPr lang="en-GB" sz="2000" dirty="0" smtClean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000" dirty="0" smtClean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000" dirty="0">
              <a:solidFill>
                <a:srgbClr val="00A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775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854</Words>
  <Application>Microsoft Office PowerPoint</Application>
  <PresentationFormat>On-screen Show (4:3)</PresentationFormat>
  <Paragraphs>127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Scottish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u440430</dc:creator>
  <cp:lastModifiedBy>u440430</cp:lastModifiedBy>
  <cp:revision>31</cp:revision>
  <dcterms:created xsi:type="dcterms:W3CDTF">2017-05-31T11:14:10Z</dcterms:created>
  <dcterms:modified xsi:type="dcterms:W3CDTF">2017-06-09T09:20:53Z</dcterms:modified>
</cp:coreProperties>
</file>