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70" r:id="rId5"/>
    <p:sldId id="271" r:id="rId6"/>
    <p:sldId id="272" r:id="rId7"/>
    <p:sldId id="260" r:id="rId8"/>
    <p:sldId id="264" r:id="rId9"/>
    <p:sldId id="268" r:id="rId10"/>
    <p:sldId id="269" r:id="rId11"/>
    <p:sldId id="273" r:id="rId12"/>
    <p:sldId id="274"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7DE6118-2437-4B30-8E3C-4D2BE6020583}" type="datetimeFigureOut">
              <a:rPr lang="en-US" smtClean="0"/>
              <a:pPr/>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65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25194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693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32818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22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62840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934695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9626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59149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6/5/2017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9047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6/5/2017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741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7DE6118-2437-4B30-8E3C-4D2BE6020583}" type="datetimeFigureOut">
              <a:rPr lang="en-US" smtClean="0"/>
              <a:pPr/>
              <a:t>6/5/2017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9E57DC2-970A-4B3E-BB1C-7A09969E49DF}"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840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775" y="4921500"/>
            <a:ext cx="7772400" cy="1463040"/>
          </a:xfrm>
        </p:spPr>
        <p:txBody>
          <a:bodyPr/>
          <a:lstStyle/>
          <a:p>
            <a:r>
              <a:rPr lang="en-GB" dirty="0" smtClean="0"/>
              <a:t>Creating effective holistic assessment tasks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67570" y="4921500"/>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93350" y="5002462"/>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1458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Demonstrates Application</a:t>
            </a:r>
            <a:endParaRPr lang="en-GB" dirty="0"/>
          </a:p>
        </p:txBody>
      </p:sp>
      <p:sp>
        <p:nvSpPr>
          <p:cNvPr id="3" name="Content Placeholder 2"/>
          <p:cNvSpPr>
            <a:spLocks noGrp="1"/>
          </p:cNvSpPr>
          <p:nvPr>
            <p:ph idx="1"/>
          </p:nvPr>
        </p:nvSpPr>
        <p:spPr>
          <a:xfrm>
            <a:off x="1371600" y="2171700"/>
            <a:ext cx="9601200" cy="3581400"/>
          </a:xfrm>
        </p:spPr>
        <p:txBody>
          <a:bodyPr/>
          <a:lstStyle/>
          <a:p>
            <a:r>
              <a:rPr lang="en-GB" dirty="0" smtClean="0"/>
              <a:t>Relevant context – a trip that is happening</a:t>
            </a:r>
          </a:p>
          <a:p>
            <a:r>
              <a:rPr lang="en-GB" dirty="0" smtClean="0"/>
              <a:t>Elements of the question will have been covered previously but this format/combination will be new and unfamiliar.</a:t>
            </a:r>
          </a:p>
          <a:p>
            <a:r>
              <a:rPr lang="en-GB" dirty="0" smtClean="0"/>
              <a:t>Application of key number skills but without explicit instruction</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820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Examples of holistic assessments Literacy</a:t>
            </a:r>
            <a:endParaRPr lang="en-GB" dirty="0"/>
          </a:p>
        </p:txBody>
      </p:sp>
      <p:sp>
        <p:nvSpPr>
          <p:cNvPr id="5" name="Content Placeholder 4"/>
          <p:cNvSpPr>
            <a:spLocks noGrp="1"/>
          </p:cNvSpPr>
          <p:nvPr>
            <p:ph idx="1"/>
          </p:nvPr>
        </p:nvSpPr>
        <p:spPr/>
        <p:txBody>
          <a:bodyPr/>
          <a:lstStyle/>
          <a:p>
            <a:r>
              <a:rPr lang="en-GB" u="sng" dirty="0" smtClean="0"/>
              <a:t>End of 1</a:t>
            </a:r>
            <a:r>
              <a:rPr lang="en-GB" u="sng" baseline="30000" dirty="0" smtClean="0"/>
              <a:t>st</a:t>
            </a:r>
            <a:r>
              <a:rPr lang="en-GB" u="sng" dirty="0" smtClean="0"/>
              <a:t> Level</a:t>
            </a:r>
          </a:p>
          <a:p>
            <a:r>
              <a:rPr lang="en-GB" dirty="0" smtClean="0"/>
              <a:t>Create </a:t>
            </a:r>
            <a:r>
              <a:rPr lang="en-GB" dirty="0"/>
              <a:t>a game for the Christmas Fayre and write a clear set of instructions to help others play the game.</a:t>
            </a:r>
          </a:p>
          <a:p>
            <a:r>
              <a:rPr lang="en-GB" dirty="0"/>
              <a:t>Design a poster to persuade visitors to the fayre that your game is worth playing!</a:t>
            </a:r>
          </a:p>
          <a:p>
            <a:r>
              <a:rPr lang="en-GB" dirty="0"/>
              <a:t>Try each other’s games by reading the instructions provided and choose your favourite, giving a reason for your choice. </a:t>
            </a:r>
          </a:p>
          <a:p>
            <a:endParaRPr lang="en-GB" dirty="0"/>
          </a:p>
        </p:txBody>
      </p:sp>
    </p:spTree>
    <p:extLst>
      <p:ext uri="{BB962C8B-B14F-4D97-AF65-F5344CB8AC3E}">
        <p14:creationId xmlns:p14="http://schemas.microsoft.com/office/powerpoint/2010/main" val="618267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is holistic because…</a:t>
            </a:r>
            <a:endParaRPr lang="en-GB" dirty="0"/>
          </a:p>
        </p:txBody>
      </p:sp>
      <p:sp>
        <p:nvSpPr>
          <p:cNvPr id="3" name="Content Placeholder 2"/>
          <p:cNvSpPr>
            <a:spLocks noGrp="1"/>
          </p:cNvSpPr>
          <p:nvPr>
            <p:ph idx="1"/>
          </p:nvPr>
        </p:nvSpPr>
        <p:spPr/>
        <p:txBody>
          <a:bodyPr/>
          <a:lstStyle/>
          <a:p>
            <a:r>
              <a:rPr lang="en-GB" dirty="0" smtClean="0"/>
              <a:t>Breadth – comes from a range of organisers (writing and reading)</a:t>
            </a:r>
          </a:p>
          <a:p>
            <a:r>
              <a:rPr lang="en-GB" dirty="0" smtClean="0"/>
              <a:t>Challenge – requires learners </a:t>
            </a:r>
            <a:r>
              <a:rPr lang="en-GB" dirty="0" smtClean="0"/>
              <a:t>to create</a:t>
            </a:r>
            <a:r>
              <a:rPr lang="en-GB" dirty="0" smtClean="0"/>
              <a:t>, persuade and evaluate</a:t>
            </a:r>
          </a:p>
          <a:p>
            <a:r>
              <a:rPr lang="en-GB" dirty="0" smtClean="0"/>
              <a:t>Application – using the skills that they have learned in a new context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4421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Task 1: Create holistic assessments</a:t>
            </a:r>
            <a:endParaRPr lang="en-GB" dirty="0"/>
          </a:p>
        </p:txBody>
      </p:sp>
      <p:sp>
        <p:nvSpPr>
          <p:cNvPr id="3" name="Content Placeholder 2"/>
          <p:cNvSpPr>
            <a:spLocks noGrp="1"/>
          </p:cNvSpPr>
          <p:nvPr>
            <p:ph idx="1"/>
          </p:nvPr>
        </p:nvSpPr>
        <p:spPr/>
        <p:txBody>
          <a:bodyPr>
            <a:normAutofit/>
          </a:bodyPr>
          <a:lstStyle/>
          <a:p>
            <a:pPr marL="0" indent="0">
              <a:buNone/>
            </a:pPr>
            <a:r>
              <a:rPr lang="en-GB" sz="2400" dirty="0" smtClean="0"/>
              <a:t>Select a bundle of </a:t>
            </a:r>
            <a:r>
              <a:rPr lang="en-GB" sz="2400" dirty="0" err="1" smtClean="0"/>
              <a:t>Es</a:t>
            </a:r>
            <a:r>
              <a:rPr lang="en-GB" sz="2400" dirty="0" smtClean="0"/>
              <a:t> and </a:t>
            </a:r>
            <a:r>
              <a:rPr lang="en-GB" sz="2400" dirty="0" err="1" smtClean="0"/>
              <a:t>Os</a:t>
            </a:r>
            <a:r>
              <a:rPr lang="en-GB" sz="2400" dirty="0" smtClean="0"/>
              <a:t> which reflect the learning happening in the classroom.</a:t>
            </a:r>
          </a:p>
          <a:p>
            <a:pPr marL="0" indent="0">
              <a:buNone/>
            </a:pPr>
            <a:r>
              <a:rPr lang="en-GB" sz="2400" dirty="0" smtClean="0"/>
              <a:t>Create 2 holistic assessments which require:</a:t>
            </a:r>
          </a:p>
          <a:p>
            <a:pPr>
              <a:buFont typeface="Courier New" panose="02070309020205020404" pitchFamily="49" charset="0"/>
              <a:buChar char="o"/>
            </a:pPr>
            <a:r>
              <a:rPr lang="en-GB" sz="2400" dirty="0" smtClean="0"/>
              <a:t>The learner to draw on a range of learning</a:t>
            </a:r>
          </a:p>
          <a:p>
            <a:pPr>
              <a:buFont typeface="Courier New" panose="02070309020205020404" pitchFamily="49" charset="0"/>
              <a:buChar char="o"/>
            </a:pPr>
            <a:r>
              <a:rPr lang="en-GB" sz="2400" dirty="0" smtClean="0"/>
              <a:t>Appropriate level of challenge</a:t>
            </a:r>
          </a:p>
          <a:p>
            <a:pPr>
              <a:buFont typeface="Courier New" panose="02070309020205020404" pitchFamily="49" charset="0"/>
              <a:buChar char="o"/>
            </a:pPr>
            <a:r>
              <a:rPr lang="en-GB" sz="2400" dirty="0" smtClean="0"/>
              <a:t>Higher order thinking skills</a:t>
            </a:r>
          </a:p>
          <a:p>
            <a:pPr>
              <a:buFont typeface="Courier New" panose="02070309020205020404" pitchFamily="49" charset="0"/>
              <a:buChar char="o"/>
            </a:pPr>
            <a:r>
              <a:rPr lang="en-GB" sz="2400" dirty="0" smtClean="0"/>
              <a:t>Application of learning in a new and unfamiliar situation</a:t>
            </a:r>
          </a:p>
          <a:p>
            <a:pPr>
              <a:buFont typeface="Courier New" panose="02070309020205020404" pitchFamily="49" charset="0"/>
              <a:buChar char="o"/>
            </a:pPr>
            <a:r>
              <a:rPr lang="en-GB" sz="2400" dirty="0" smtClean="0"/>
              <a:t>Come from one of the four contexts of learning</a:t>
            </a:r>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06229" y="5177028"/>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87192" y="0"/>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55337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Task 2: Evaluation of holistic assessments</a:t>
            </a:r>
            <a:endParaRPr lang="en-GB" dirty="0"/>
          </a:p>
        </p:txBody>
      </p:sp>
      <p:sp>
        <p:nvSpPr>
          <p:cNvPr id="3" name="Content Placeholder 2"/>
          <p:cNvSpPr>
            <a:spLocks noGrp="1"/>
          </p:cNvSpPr>
          <p:nvPr>
            <p:ph idx="1"/>
          </p:nvPr>
        </p:nvSpPr>
        <p:spPr/>
        <p:txBody>
          <a:bodyPr>
            <a:normAutofit/>
          </a:bodyPr>
          <a:lstStyle/>
          <a:p>
            <a:r>
              <a:rPr lang="en-GB" sz="4000" dirty="0" smtClean="0"/>
              <a:t>Now look at the task created by another group. </a:t>
            </a:r>
          </a:p>
          <a:p>
            <a:r>
              <a:rPr lang="en-GB" sz="4000" dirty="0" smtClean="0"/>
              <a:t>Using the evaluative comment checklist, moderate the effectiveness of this task as a holistic assessment.</a:t>
            </a:r>
            <a:endParaRPr lang="en-GB" sz="4000"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7737" y="4910797"/>
            <a:ext cx="1434904" cy="191320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06229" y="5177028"/>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42493" y="358011"/>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5425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218" y="2478410"/>
            <a:ext cx="9720072" cy="1499616"/>
          </a:xfrm>
        </p:spPr>
        <p:txBody>
          <a:bodyPr/>
          <a:lstStyle/>
          <a:p>
            <a:pPr algn="ctr"/>
            <a:r>
              <a:rPr lang="en-GB" dirty="0" smtClean="0"/>
              <a:t>What is your understanding of “holistic assessment task”?</a:t>
            </a:r>
            <a:endParaRPr lang="en-GB"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5057954"/>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9816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Holistic assessment tasks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Demonstrate </a:t>
            </a:r>
            <a:r>
              <a:rPr lang="en-GB" sz="3200" b="1" dirty="0" smtClean="0"/>
              <a:t>breadth</a:t>
            </a:r>
            <a:r>
              <a:rPr lang="en-GB" dirty="0" smtClean="0"/>
              <a:t> of learning – they come from a range of </a:t>
            </a:r>
            <a:r>
              <a:rPr lang="en-GB" dirty="0" err="1" smtClean="0"/>
              <a:t>Es</a:t>
            </a:r>
            <a:r>
              <a:rPr lang="en-GB" dirty="0" smtClean="0"/>
              <a:t> and </a:t>
            </a:r>
            <a:r>
              <a:rPr lang="en-GB" dirty="0" err="1" smtClean="0"/>
              <a:t>Os</a:t>
            </a:r>
            <a:r>
              <a:rPr lang="en-GB" dirty="0" smtClean="0"/>
              <a:t> across different organisers</a:t>
            </a:r>
          </a:p>
          <a:p>
            <a:r>
              <a:rPr lang="en-GB" dirty="0" smtClean="0"/>
              <a:t>Demonstrate </a:t>
            </a:r>
            <a:r>
              <a:rPr lang="en-GB" sz="3200" b="1" dirty="0" smtClean="0"/>
              <a:t>challenge</a:t>
            </a:r>
            <a:r>
              <a:rPr lang="en-GB" b="1" dirty="0" smtClean="0"/>
              <a:t> </a:t>
            </a:r>
            <a:r>
              <a:rPr lang="en-GB" dirty="0" smtClean="0"/>
              <a:t>– they ask pupils to use a range of higher order thinking skills such as analysis, creation, evaluation, problem solving, tackling multi step tasks, interpreting tasks</a:t>
            </a:r>
          </a:p>
          <a:p>
            <a:r>
              <a:rPr lang="en-GB" dirty="0" smtClean="0"/>
              <a:t>Demonstrate </a:t>
            </a:r>
            <a:r>
              <a:rPr lang="en-GB" sz="3200" b="1" dirty="0" smtClean="0"/>
              <a:t>application</a:t>
            </a:r>
            <a:r>
              <a:rPr lang="en-GB" dirty="0" smtClean="0"/>
              <a:t> of learning in new and unfamiliar situations</a:t>
            </a:r>
          </a:p>
          <a:p>
            <a:r>
              <a:rPr lang="en-GB" dirty="0" smtClean="0"/>
              <a:t>Come from one of the four contexts of learning:</a:t>
            </a:r>
          </a:p>
          <a:p>
            <a:pPr marL="0" indent="0">
              <a:buNone/>
            </a:pPr>
            <a:r>
              <a:rPr lang="en-GB" dirty="0"/>
              <a:t>	</a:t>
            </a:r>
            <a:r>
              <a:rPr lang="en-GB" dirty="0" smtClean="0"/>
              <a:t>Life and ethos of the school as a community</a:t>
            </a:r>
          </a:p>
          <a:p>
            <a:pPr marL="0" indent="0">
              <a:buNone/>
            </a:pPr>
            <a:r>
              <a:rPr lang="en-GB" dirty="0"/>
              <a:t>	</a:t>
            </a:r>
            <a:r>
              <a:rPr lang="en-GB" dirty="0" smtClean="0"/>
              <a:t>Curriculum areas and subjects</a:t>
            </a:r>
          </a:p>
          <a:p>
            <a:pPr marL="0" indent="0">
              <a:buNone/>
            </a:pPr>
            <a:r>
              <a:rPr lang="en-GB" dirty="0"/>
              <a:t>	</a:t>
            </a:r>
            <a:r>
              <a:rPr lang="en-GB" dirty="0" smtClean="0"/>
              <a:t>Interdisciplinary learning</a:t>
            </a:r>
          </a:p>
          <a:p>
            <a:pPr marL="0" indent="0">
              <a:buNone/>
            </a:pPr>
            <a:r>
              <a:rPr lang="en-GB" dirty="0"/>
              <a:t>	</a:t>
            </a:r>
            <a:r>
              <a:rPr lang="en-GB" dirty="0" smtClean="0"/>
              <a:t>Opportunities for personal achievement</a:t>
            </a:r>
          </a:p>
          <a:p>
            <a:endParaRPr lang="en-GB"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61530" y="5177028"/>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42493" y="358011"/>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983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and how should we use holistic assessments?</a:t>
            </a:r>
            <a:endParaRPr lang="en-GB" dirty="0"/>
          </a:p>
        </p:txBody>
      </p:sp>
      <p:sp>
        <p:nvSpPr>
          <p:cNvPr id="3" name="Content Placeholder 2"/>
          <p:cNvSpPr>
            <a:spLocks noGrp="1"/>
          </p:cNvSpPr>
          <p:nvPr>
            <p:ph idx="1"/>
          </p:nvPr>
        </p:nvSpPr>
        <p:spPr/>
        <p:txBody>
          <a:bodyPr/>
          <a:lstStyle/>
          <a:p>
            <a:r>
              <a:rPr lang="en-GB" dirty="0" smtClean="0"/>
              <a:t>As pre-assessment to ascertain levels of understanding and/or competency</a:t>
            </a:r>
          </a:p>
          <a:p>
            <a:r>
              <a:rPr lang="en-GB" dirty="0" smtClean="0"/>
              <a:t>As part of on-going learning and teaching approaches</a:t>
            </a:r>
          </a:p>
          <a:p>
            <a:r>
              <a:rPr lang="en-GB" dirty="0" smtClean="0"/>
              <a:t>To assess application of knowledge and skills in new and unfamiliar contexts</a:t>
            </a:r>
          </a:p>
          <a:p>
            <a:r>
              <a:rPr lang="en-GB" dirty="0" smtClean="0"/>
              <a:t>As part of the evidence base for making a professional judgement of achievement of a </a:t>
            </a:r>
            <a:r>
              <a:rPr lang="en-GB" dirty="0" err="1" smtClean="0"/>
              <a:t>CfE</a:t>
            </a:r>
            <a:r>
              <a:rPr lang="en-GB" dirty="0" smtClean="0"/>
              <a:t> level.</a:t>
            </a:r>
            <a:endParaRPr lang="en-GB"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42493" y="358011"/>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139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we use holistic assessments?</a:t>
            </a:r>
            <a:endParaRPr lang="en-GB" dirty="0"/>
          </a:p>
        </p:txBody>
      </p:sp>
      <p:sp>
        <p:nvSpPr>
          <p:cNvPr id="3" name="Content Placeholder 2"/>
          <p:cNvSpPr>
            <a:spLocks noGrp="1"/>
          </p:cNvSpPr>
          <p:nvPr>
            <p:ph idx="1"/>
          </p:nvPr>
        </p:nvSpPr>
        <p:spPr/>
        <p:txBody>
          <a:bodyPr/>
          <a:lstStyle/>
          <a:p>
            <a:r>
              <a:rPr lang="en-GB" dirty="0" smtClean="0"/>
              <a:t>Demonstrate genuine understanding of learning</a:t>
            </a:r>
          </a:p>
          <a:p>
            <a:r>
              <a:rPr lang="en-GB" dirty="0" smtClean="0"/>
              <a:t>Promotes whole school focuses on literacy and numeracy</a:t>
            </a:r>
          </a:p>
          <a:p>
            <a:r>
              <a:rPr lang="en-GB" dirty="0" smtClean="0"/>
              <a:t>Promotes pupil engagement</a:t>
            </a:r>
          </a:p>
          <a:p>
            <a:r>
              <a:rPr lang="en-GB" dirty="0" smtClean="0"/>
              <a:t>Gives pupils more independence as learners</a:t>
            </a:r>
          </a:p>
          <a:p>
            <a:r>
              <a:rPr lang="en-GB" dirty="0" smtClean="0"/>
              <a:t>Enables clearer identification of next steps</a:t>
            </a:r>
          </a:p>
          <a:p>
            <a:r>
              <a:rPr lang="en-GB" dirty="0" smtClean="0"/>
              <a:t>Fuller range of evidence</a:t>
            </a:r>
          </a:p>
          <a:p>
            <a:r>
              <a:rPr lang="en-GB" dirty="0" smtClean="0"/>
              <a:t>INCREASE ATTAINMENT</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194954"/>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653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 of things might a holistic assessment contain?</a:t>
            </a:r>
            <a:endParaRPr lang="en-GB" dirty="0"/>
          </a:p>
        </p:txBody>
      </p:sp>
      <p:sp>
        <p:nvSpPr>
          <p:cNvPr id="3" name="Content Placeholder 2"/>
          <p:cNvSpPr>
            <a:spLocks noGrp="1"/>
          </p:cNvSpPr>
          <p:nvPr>
            <p:ph idx="1"/>
          </p:nvPr>
        </p:nvSpPr>
        <p:spPr/>
        <p:txBody>
          <a:bodyPr/>
          <a:lstStyle/>
          <a:p>
            <a:r>
              <a:rPr lang="en-GB" dirty="0"/>
              <a:t>Tasks which draw on learning from earlier in </a:t>
            </a:r>
            <a:r>
              <a:rPr lang="en-GB" dirty="0" smtClean="0"/>
              <a:t>the year</a:t>
            </a:r>
          </a:p>
          <a:p>
            <a:r>
              <a:rPr lang="en-GB" dirty="0" smtClean="0"/>
              <a:t>Tasks which bring in elements of learning from </a:t>
            </a:r>
            <a:r>
              <a:rPr lang="en-GB" b="1" dirty="0" smtClean="0"/>
              <a:t>more than one </a:t>
            </a:r>
            <a:r>
              <a:rPr lang="en-GB" dirty="0" smtClean="0"/>
              <a:t>organiser</a:t>
            </a:r>
          </a:p>
          <a:p>
            <a:r>
              <a:rPr lang="en-GB" dirty="0" smtClean="0"/>
              <a:t>Multi-stage task</a:t>
            </a:r>
          </a:p>
          <a:p>
            <a:r>
              <a:rPr lang="en-GB" dirty="0" smtClean="0"/>
              <a:t>Tasks which require higher order thinking skills</a:t>
            </a:r>
          </a:p>
          <a:p>
            <a:r>
              <a:rPr lang="en-GB" dirty="0" smtClean="0"/>
              <a:t>Tasks without too much explicit instruction</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8317" y="3115059"/>
            <a:ext cx="4819784" cy="360188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15612" y="5524500"/>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531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Numeracy Example – St Columba’s</a:t>
            </a:r>
            <a:endParaRPr lang="en-GB" dirty="0"/>
          </a:p>
        </p:txBody>
      </p:sp>
      <p:sp>
        <p:nvSpPr>
          <p:cNvPr id="4" name="Content Placeholder 3"/>
          <p:cNvSpPr>
            <a:spLocks noGrp="1"/>
          </p:cNvSpPr>
          <p:nvPr>
            <p:ph idx="1"/>
          </p:nvPr>
        </p:nvSpPr>
        <p:spPr/>
        <p:txBody>
          <a:bodyPr/>
          <a:lstStyle/>
          <a:p>
            <a:r>
              <a:rPr lang="en-GB" dirty="0"/>
              <a:t>In June, P7/6 will be going to Iona for a day trip to learn about St Columba.  There will be 23 children going and 3 adults.  We must travel from Oban to Mull by ferry and then when we arrive on Mull, we must travel by bus from </a:t>
            </a:r>
            <a:r>
              <a:rPr lang="en-GB" dirty="0" err="1"/>
              <a:t>Craignure</a:t>
            </a:r>
            <a:r>
              <a:rPr lang="en-GB" dirty="0"/>
              <a:t> to </a:t>
            </a:r>
            <a:r>
              <a:rPr lang="en-GB" dirty="0" err="1"/>
              <a:t>Fionnphort</a:t>
            </a:r>
            <a:r>
              <a:rPr lang="en-GB" dirty="0"/>
              <a:t> before getting the ferry from </a:t>
            </a:r>
            <a:r>
              <a:rPr lang="en-GB" dirty="0" err="1"/>
              <a:t>Fionnphort</a:t>
            </a:r>
            <a:r>
              <a:rPr lang="en-GB" dirty="0"/>
              <a:t> to Iona. We must also have time to explore the Iona Abbey before returning to Oban. </a:t>
            </a:r>
          </a:p>
          <a:p>
            <a:r>
              <a:rPr lang="en-GB" dirty="0"/>
              <a:t>You must plan our day.  This should include when you get up, what time you need to leave your own house and you must ensure that we leave on the ferry from Oban no earlier that 8am and that we are back in Oban by 6pm.  You must also </a:t>
            </a:r>
            <a:r>
              <a:rPr lang="en-GB" dirty="0" smtClean="0"/>
              <a:t>calculate the </a:t>
            </a:r>
            <a:r>
              <a:rPr lang="en-GB" dirty="0"/>
              <a:t>average cost per </a:t>
            </a:r>
            <a:r>
              <a:rPr lang="en-GB" dirty="0" smtClean="0"/>
              <a:t>person.</a:t>
            </a: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429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Demonstrates Breadth</a:t>
            </a:r>
            <a:endParaRPr lang="en-GB" dirty="0"/>
          </a:p>
        </p:txBody>
      </p:sp>
      <p:sp>
        <p:nvSpPr>
          <p:cNvPr id="4" name="Content Placeholder 3"/>
          <p:cNvSpPr>
            <a:spLocks noGrp="1"/>
          </p:cNvSpPr>
          <p:nvPr>
            <p:ph idx="1"/>
          </p:nvPr>
        </p:nvSpPr>
        <p:spPr/>
        <p:txBody>
          <a:bodyPr/>
          <a:lstStyle/>
          <a:p>
            <a:r>
              <a:rPr lang="en-GB" dirty="0"/>
              <a:t>MNU </a:t>
            </a:r>
            <a:r>
              <a:rPr lang="en-GB" dirty="0" smtClean="0"/>
              <a:t>2-10a</a:t>
            </a:r>
          </a:p>
          <a:p>
            <a:r>
              <a:rPr lang="en-GB" dirty="0" smtClean="0"/>
              <a:t>MNU 2-10c</a:t>
            </a:r>
          </a:p>
          <a:p>
            <a:r>
              <a:rPr lang="en-GB" dirty="0" smtClean="0"/>
              <a:t>MNU 2-09a</a:t>
            </a:r>
          </a:p>
          <a:p>
            <a:r>
              <a:rPr lang="en-GB" dirty="0" smtClean="0"/>
              <a:t>MNU 2-02a</a:t>
            </a:r>
          </a:p>
          <a:p>
            <a:r>
              <a:rPr lang="en-GB" dirty="0" smtClean="0"/>
              <a:t>MNU </a:t>
            </a:r>
            <a:r>
              <a:rPr lang="en-GB" dirty="0"/>
              <a:t>2-03a.</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7484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Demonstrates challenge</a:t>
            </a:r>
            <a:endParaRPr lang="en-GB" dirty="0"/>
          </a:p>
        </p:txBody>
      </p:sp>
      <p:sp>
        <p:nvSpPr>
          <p:cNvPr id="3" name="Content Placeholder 2"/>
          <p:cNvSpPr>
            <a:spLocks noGrp="1"/>
          </p:cNvSpPr>
          <p:nvPr>
            <p:ph idx="1"/>
          </p:nvPr>
        </p:nvSpPr>
        <p:spPr/>
        <p:txBody>
          <a:bodyPr/>
          <a:lstStyle/>
          <a:p>
            <a:r>
              <a:rPr lang="en-GB" dirty="0" smtClean="0"/>
              <a:t>Careful reading of the question to extract the relevant information</a:t>
            </a:r>
          </a:p>
          <a:p>
            <a:r>
              <a:rPr lang="en-GB" dirty="0" smtClean="0"/>
              <a:t>Problem solving</a:t>
            </a:r>
          </a:p>
          <a:p>
            <a:r>
              <a:rPr lang="en-GB" dirty="0" smtClean="0"/>
              <a:t>Multi-step question with evaluation</a:t>
            </a:r>
          </a:p>
          <a:p>
            <a:r>
              <a:rPr lang="en-GB" dirty="0" smtClean="0"/>
              <a:t>Drawing on a range of learning – possibly from throughout the year</a:t>
            </a:r>
          </a:p>
          <a:p>
            <a:endParaRPr lang="en-GB" dirty="0" smtClean="0"/>
          </a:p>
          <a:p>
            <a:endParaRPr lang="en-GB" dirty="0" smtClean="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1987" y="182075"/>
            <a:ext cx="14954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440" y="5070833"/>
            <a:ext cx="1576388"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43539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333</TotalTime>
  <Words>662</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Courier New</vt:lpstr>
      <vt:lpstr>Tw Cen MT</vt:lpstr>
      <vt:lpstr>Tw Cen MT Condensed</vt:lpstr>
      <vt:lpstr>Wingdings 3</vt:lpstr>
      <vt:lpstr>Integral</vt:lpstr>
      <vt:lpstr>Creating effective holistic assessment tasks</vt:lpstr>
      <vt:lpstr>What is your understanding of “holistic assessment task”?</vt:lpstr>
      <vt:lpstr>Holistic assessment tasks</vt:lpstr>
      <vt:lpstr>When and how should we use holistic assessments?</vt:lpstr>
      <vt:lpstr>Why do we use holistic assessments?</vt:lpstr>
      <vt:lpstr>What kind of things might a holistic assessment contain?</vt:lpstr>
      <vt:lpstr>Numeracy Example – St Columba’s</vt:lpstr>
      <vt:lpstr>Demonstrates Breadth</vt:lpstr>
      <vt:lpstr>Demonstrates challenge</vt:lpstr>
      <vt:lpstr>Demonstrates Application</vt:lpstr>
      <vt:lpstr>Examples of holistic assessments Literacy</vt:lpstr>
      <vt:lpstr>This is holistic because…</vt:lpstr>
      <vt:lpstr>Group Task 1: Create holistic assessments</vt:lpstr>
      <vt:lpstr>Group Task 2: Evaluation of holistic assessments</vt:lpstr>
    </vt:vector>
  </TitlesOfParts>
  <Company>Argyll &amp; Bute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effective holistic assessment tasks</dc:title>
  <dc:creator>Bryden, Clare</dc:creator>
  <cp:lastModifiedBy>Dudley, Emma</cp:lastModifiedBy>
  <cp:revision>17</cp:revision>
  <dcterms:created xsi:type="dcterms:W3CDTF">2017-01-18T13:31:37Z</dcterms:created>
  <dcterms:modified xsi:type="dcterms:W3CDTF">2017-06-05T08:16:17Z</dcterms:modified>
</cp:coreProperties>
</file>