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2" r:id="rId20"/>
    <p:sldId id="275" r:id="rId21"/>
    <p:sldId id="276" r:id="rId22"/>
    <p:sldId id="283" r:id="rId23"/>
    <p:sldId id="277" r:id="rId24"/>
    <p:sldId id="279" r:id="rId25"/>
    <p:sldId id="278" r:id="rId26"/>
    <p:sldId id="280" r:id="rId27"/>
    <p:sldId id="281"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9AA1E-C489-4F81-A1DB-4C662AFF7BE0}" type="datetimeFigureOut">
              <a:rPr lang="en-GB" smtClean="0"/>
              <a:t>05/05/2017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BAAAA-D23C-4B64-801B-54CC24A1B135}" type="slidenum">
              <a:rPr lang="en-GB" smtClean="0"/>
              <a:t>‹#›</a:t>
            </a:fld>
            <a:endParaRPr lang="en-GB"/>
          </a:p>
        </p:txBody>
      </p:sp>
    </p:spTree>
    <p:extLst>
      <p:ext uri="{BB962C8B-B14F-4D97-AF65-F5344CB8AC3E}">
        <p14:creationId xmlns:p14="http://schemas.microsoft.com/office/powerpoint/2010/main" val="194523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3</a:t>
            </a:fld>
            <a:endParaRPr lang="en-US"/>
          </a:p>
        </p:txBody>
      </p:sp>
    </p:spTree>
    <p:extLst>
      <p:ext uri="{BB962C8B-B14F-4D97-AF65-F5344CB8AC3E}">
        <p14:creationId xmlns:p14="http://schemas.microsoft.com/office/powerpoint/2010/main" val="385481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Jay – what I asked staff to do</a:t>
            </a:r>
          </a:p>
          <a:p>
            <a:r>
              <a:rPr lang="en-US" dirty="0"/>
              <a:t>Emma details in practice</a:t>
            </a:r>
          </a:p>
        </p:txBody>
      </p:sp>
      <p:sp>
        <p:nvSpPr>
          <p:cNvPr id="4" name="Slide Number Placeholder 3"/>
          <p:cNvSpPr>
            <a:spLocks noGrp="1"/>
          </p:cNvSpPr>
          <p:nvPr>
            <p:ph type="sldNum" sz="quarter" idx="10"/>
          </p:nvPr>
        </p:nvSpPr>
        <p:spPr/>
        <p:txBody>
          <a:bodyPr/>
          <a:lstStyle/>
          <a:p>
            <a:fld id="{5D632047-9A23-C640-8A7F-81AAFA50FDB6}" type="slidenum">
              <a:rPr lang="en-US" smtClean="0"/>
              <a:pPr/>
              <a:t>12</a:t>
            </a:fld>
            <a:endParaRPr lang="en-US"/>
          </a:p>
        </p:txBody>
      </p:sp>
    </p:spTree>
    <p:extLst>
      <p:ext uri="{BB962C8B-B14F-4D97-AF65-F5344CB8AC3E}">
        <p14:creationId xmlns:p14="http://schemas.microsoft.com/office/powerpoint/2010/main" val="2452433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Emma – when we evaluated it, the impact of CPD on practice was evident – How pupils understanding of learning improved</a:t>
            </a:r>
            <a:endParaRPr lang="en-US"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13</a:t>
            </a:fld>
            <a:endParaRPr lang="en-US"/>
          </a:p>
        </p:txBody>
      </p:sp>
    </p:spTree>
    <p:extLst>
      <p:ext uri="{BB962C8B-B14F-4D97-AF65-F5344CB8AC3E}">
        <p14:creationId xmlns:p14="http://schemas.microsoft.com/office/powerpoint/2010/main" val="3744438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Sandbank links – Emma talk about supporting other clusters</a:t>
            </a:r>
          </a:p>
        </p:txBody>
      </p:sp>
      <p:sp>
        <p:nvSpPr>
          <p:cNvPr id="4" name="Slide Number Placeholder 3"/>
          <p:cNvSpPr>
            <a:spLocks noGrp="1"/>
          </p:cNvSpPr>
          <p:nvPr>
            <p:ph type="sldNum" sz="quarter" idx="10"/>
          </p:nvPr>
        </p:nvSpPr>
        <p:spPr/>
        <p:txBody>
          <a:bodyPr/>
          <a:lstStyle/>
          <a:p>
            <a:fld id="{5D632047-9A23-C640-8A7F-81AAFA50FDB6}" type="slidenum">
              <a:rPr lang="en-US" smtClean="0"/>
              <a:pPr/>
              <a:t>15</a:t>
            </a:fld>
            <a:endParaRPr lang="en-US"/>
          </a:p>
        </p:txBody>
      </p:sp>
    </p:spTree>
    <p:extLst>
      <p:ext uri="{BB962C8B-B14F-4D97-AF65-F5344CB8AC3E}">
        <p14:creationId xmlns:p14="http://schemas.microsoft.com/office/powerpoint/2010/main" val="4210627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16</a:t>
            </a:fld>
            <a:endParaRPr lang="en-US"/>
          </a:p>
        </p:txBody>
      </p:sp>
    </p:spTree>
    <p:extLst>
      <p:ext uri="{BB962C8B-B14F-4D97-AF65-F5344CB8AC3E}">
        <p14:creationId xmlns:p14="http://schemas.microsoft.com/office/powerpoint/2010/main" val="62488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4</a:t>
            </a:fld>
            <a:endParaRPr lang="en-US"/>
          </a:p>
        </p:txBody>
      </p:sp>
    </p:spTree>
    <p:extLst>
      <p:ext uri="{BB962C8B-B14F-4D97-AF65-F5344CB8AC3E}">
        <p14:creationId xmlns:p14="http://schemas.microsoft.com/office/powerpoint/2010/main" val="83598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Jay These themes were drawn</a:t>
            </a:r>
            <a:r>
              <a:rPr lang="en-US" baseline="0" dirty="0">
                <a:solidFill>
                  <a:srgbClr val="FF0000"/>
                </a:solidFill>
              </a:rPr>
              <a:t> from aspects of Ardrishaig Skill List, a document that was inspired by </a:t>
            </a:r>
            <a:r>
              <a:rPr lang="en-US" baseline="0" dirty="0" err="1">
                <a:solidFill>
                  <a:srgbClr val="FF0000"/>
                </a:solidFill>
              </a:rPr>
              <a:t>Govan</a:t>
            </a:r>
            <a:r>
              <a:rPr lang="en-US" baseline="0" dirty="0">
                <a:solidFill>
                  <a:srgbClr val="FF0000"/>
                </a:solidFill>
              </a:rPr>
              <a:t> High’s Skills agenda and made relevant for Primary Schools by members of staff at Ardrishaig.  The four themes cover aspects of skills not explicitly part of Es and Os.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5D632047-9A23-C640-8A7F-81AAFA50FDB6}" type="slidenum">
              <a:rPr lang="en-US" smtClean="0"/>
              <a:pPr/>
              <a:t>5</a:t>
            </a:fld>
            <a:endParaRPr lang="en-US"/>
          </a:p>
        </p:txBody>
      </p:sp>
    </p:spTree>
    <p:extLst>
      <p:ext uri="{BB962C8B-B14F-4D97-AF65-F5344CB8AC3E}">
        <p14:creationId xmlns:p14="http://schemas.microsoft.com/office/powerpoint/2010/main" val="164956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6</a:t>
            </a:fld>
            <a:endParaRPr lang="en-US"/>
          </a:p>
        </p:txBody>
      </p:sp>
    </p:spTree>
    <p:extLst>
      <p:ext uri="{BB962C8B-B14F-4D97-AF65-F5344CB8AC3E}">
        <p14:creationId xmlns:p14="http://schemas.microsoft.com/office/powerpoint/2010/main" val="80399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7</a:t>
            </a:fld>
            <a:endParaRPr lang="en-US"/>
          </a:p>
        </p:txBody>
      </p:sp>
    </p:spTree>
    <p:extLst>
      <p:ext uri="{BB962C8B-B14F-4D97-AF65-F5344CB8AC3E}">
        <p14:creationId xmlns:p14="http://schemas.microsoft.com/office/powerpoint/2010/main" val="185688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8</a:t>
            </a:fld>
            <a:endParaRPr lang="en-US"/>
          </a:p>
        </p:txBody>
      </p:sp>
    </p:spTree>
    <p:extLst>
      <p:ext uri="{BB962C8B-B14F-4D97-AF65-F5344CB8AC3E}">
        <p14:creationId xmlns:p14="http://schemas.microsoft.com/office/powerpoint/2010/main" val="214765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1</a:t>
            </a:r>
            <a:r>
              <a:rPr lang="en-US" baseline="30000" dirty="0"/>
              <a:t>st</a:t>
            </a:r>
            <a:r>
              <a:rPr lang="en-US" dirty="0"/>
              <a:t> lesson and how that was different from P1/2 through to P7 – what evidence might be gathered</a:t>
            </a:r>
          </a:p>
        </p:txBody>
      </p:sp>
      <p:sp>
        <p:nvSpPr>
          <p:cNvPr id="4" name="Slide Number Placeholder 3"/>
          <p:cNvSpPr>
            <a:spLocks noGrp="1"/>
          </p:cNvSpPr>
          <p:nvPr>
            <p:ph type="sldNum" sz="quarter" idx="10"/>
          </p:nvPr>
        </p:nvSpPr>
        <p:spPr/>
        <p:txBody>
          <a:bodyPr/>
          <a:lstStyle/>
          <a:p>
            <a:fld id="{5D632047-9A23-C640-8A7F-81AAFA50FDB6}" type="slidenum">
              <a:rPr lang="en-US" smtClean="0"/>
              <a:pPr/>
              <a:t>9</a:t>
            </a:fld>
            <a:endParaRPr lang="en-US"/>
          </a:p>
        </p:txBody>
      </p:sp>
    </p:spTree>
    <p:extLst>
      <p:ext uri="{BB962C8B-B14F-4D97-AF65-F5344CB8AC3E}">
        <p14:creationId xmlns:p14="http://schemas.microsoft.com/office/powerpoint/2010/main" val="320877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10</a:t>
            </a:fld>
            <a:endParaRPr lang="en-US"/>
          </a:p>
        </p:txBody>
      </p:sp>
    </p:spTree>
    <p:extLst>
      <p:ext uri="{BB962C8B-B14F-4D97-AF65-F5344CB8AC3E}">
        <p14:creationId xmlns:p14="http://schemas.microsoft.com/office/powerpoint/2010/main" val="124290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Emma – how it was with</a:t>
            </a:r>
            <a:r>
              <a:rPr lang="en-US" baseline="0" dirty="0"/>
              <a:t> P5-7</a:t>
            </a:r>
          </a:p>
          <a:p>
            <a:r>
              <a:rPr lang="en-US" baseline="0" dirty="0"/>
              <a:t>Jay – what exactly each class did</a:t>
            </a:r>
            <a:endParaRPr lang="en-US"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11</a:t>
            </a:fld>
            <a:endParaRPr lang="en-US"/>
          </a:p>
        </p:txBody>
      </p:sp>
    </p:spTree>
    <p:extLst>
      <p:ext uri="{BB962C8B-B14F-4D97-AF65-F5344CB8AC3E}">
        <p14:creationId xmlns:p14="http://schemas.microsoft.com/office/powerpoint/2010/main" val="417191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9D3A602-0352-46EE-AC3A-223A25071930}" type="datetimeFigureOut">
              <a:rPr lang="en-GB" smtClean="0"/>
              <a:t>05/05/2017</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40A2357-38A5-4759-B5BF-D8181CF11352}"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D3A602-0352-46EE-AC3A-223A25071930}" type="datetimeFigureOut">
              <a:rPr lang="en-GB" smtClean="0"/>
              <a:t>05/05/2017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0A2357-38A5-4759-B5BF-D8181CF1135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D3A602-0352-46EE-AC3A-223A25071930}" type="datetimeFigureOut">
              <a:rPr lang="en-GB" smtClean="0"/>
              <a:t>05/05/2017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0A2357-38A5-4759-B5BF-D8181CF1135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D3A602-0352-46EE-AC3A-223A25071930}" type="datetimeFigureOut">
              <a:rPr lang="en-GB" smtClean="0"/>
              <a:t>05/05/2017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0A2357-38A5-4759-B5BF-D8181CF1135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D3A602-0352-46EE-AC3A-223A25071930}" type="datetimeFigureOut">
              <a:rPr lang="en-GB" smtClean="0"/>
              <a:t>05/05/2017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0A2357-38A5-4759-B5BF-D8181CF1135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59D3A602-0352-46EE-AC3A-223A25071930}" type="datetimeFigureOut">
              <a:rPr lang="en-GB" smtClean="0"/>
              <a:t>05/05/2017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0A2357-38A5-4759-B5BF-D8181CF11352}"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D3A602-0352-46EE-AC3A-223A25071930}" type="datetimeFigureOut">
              <a:rPr lang="en-GB" smtClean="0"/>
              <a:t>05/05/2017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0A2357-38A5-4759-B5BF-D8181CF1135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D3A602-0352-46EE-AC3A-223A25071930}" type="datetimeFigureOut">
              <a:rPr lang="en-GB" smtClean="0"/>
              <a:t>05/05/2017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0A2357-38A5-4759-B5BF-D8181CF1135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3A602-0352-46EE-AC3A-223A25071930}" type="datetimeFigureOut">
              <a:rPr lang="en-GB" smtClean="0"/>
              <a:t>05/05/2017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0A2357-38A5-4759-B5BF-D8181CF1135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9D3A602-0352-46EE-AC3A-223A25071930}" type="datetimeFigureOut">
              <a:rPr lang="en-GB" smtClean="0"/>
              <a:t>05/05/2017</a:t>
            </a:fld>
            <a:endParaRPr lang="en-GB"/>
          </a:p>
        </p:txBody>
      </p:sp>
      <p:sp>
        <p:nvSpPr>
          <p:cNvPr id="7" name="Slide Number Placeholder 6"/>
          <p:cNvSpPr>
            <a:spLocks noGrp="1"/>
          </p:cNvSpPr>
          <p:nvPr>
            <p:ph type="sldNum" sz="quarter" idx="12"/>
          </p:nvPr>
        </p:nvSpPr>
        <p:spPr/>
        <p:txBody>
          <a:bodyPr/>
          <a:lstStyle/>
          <a:p>
            <a:fld id="{840A2357-38A5-4759-B5BF-D8181CF11352}"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D3A602-0352-46EE-AC3A-223A25071930}" type="datetimeFigureOut">
              <a:rPr lang="en-GB" smtClean="0"/>
              <a:t>05/05/2017</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840A2357-38A5-4759-B5BF-D8181CF1135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9D3A602-0352-46EE-AC3A-223A25071930}" type="datetimeFigureOut">
              <a:rPr lang="en-GB" smtClean="0"/>
              <a:t>05/05/2017</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40A2357-38A5-4759-B5BF-D8181CF1135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Moderation in </a:t>
            </a:r>
            <a:r>
              <a:rPr lang="en-GB" dirty="0" smtClean="0"/>
              <a:t>Ardrishaig</a:t>
            </a:r>
            <a:endParaRPr lang="en-GB" dirty="0"/>
          </a:p>
        </p:txBody>
      </p:sp>
      <p:sp>
        <p:nvSpPr>
          <p:cNvPr id="3" name="Subtitle 2"/>
          <p:cNvSpPr>
            <a:spLocks noGrp="1"/>
          </p:cNvSpPr>
          <p:nvPr>
            <p:ph type="subTitle" idx="1"/>
          </p:nvPr>
        </p:nvSpPr>
        <p:spPr/>
        <p:txBody>
          <a:bodyPr/>
          <a:lstStyle/>
          <a:p>
            <a:r>
              <a:rPr lang="en-GB" dirty="0"/>
              <a:t>Our Moderation Process</a:t>
            </a:r>
          </a:p>
        </p:txBody>
      </p:sp>
    </p:spTree>
    <p:extLst>
      <p:ext uri="{BB962C8B-B14F-4D97-AF65-F5344CB8AC3E}">
        <p14:creationId xmlns:p14="http://schemas.microsoft.com/office/powerpoint/2010/main" val="3058815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Staff met again to moderate our understanding of Success Criteria, ensure rigor of SC and develop a progression of SCs ensuring we were ambitious and realistic at each level and that value was added</a:t>
            </a:r>
          </a:p>
          <a:p>
            <a:endParaRPr lang="en-US" dirty="0"/>
          </a:p>
          <a:p>
            <a:r>
              <a:rPr lang="en-US" dirty="0"/>
              <a:t>Value added = more sophisticated, more knowledge, more skills, more intellectual </a:t>
            </a:r>
            <a:r>
              <a:rPr lang="en-US" dirty="0" err="1"/>
              <a:t>rigour</a:t>
            </a:r>
            <a:r>
              <a:rPr lang="en-US" dirty="0"/>
              <a:t> =  more challenge</a:t>
            </a:r>
          </a:p>
        </p:txBody>
      </p:sp>
      <p:sp>
        <p:nvSpPr>
          <p:cNvPr id="4" name="Title 3"/>
          <p:cNvSpPr>
            <a:spLocks noGrp="1"/>
          </p:cNvSpPr>
          <p:nvPr>
            <p:ph type="title"/>
          </p:nvPr>
        </p:nvSpPr>
        <p:spPr/>
        <p:txBody>
          <a:bodyPr>
            <a:normAutofit fontScale="90000"/>
          </a:bodyPr>
          <a:lstStyle/>
          <a:p>
            <a:r>
              <a:rPr lang="en-US" dirty="0"/>
              <a:t>Staff Moderate Success Criteria</a:t>
            </a:r>
          </a:p>
        </p:txBody>
      </p:sp>
    </p:spTree>
    <p:extLst>
      <p:ext uri="{BB962C8B-B14F-4D97-AF65-F5344CB8AC3E}">
        <p14:creationId xmlns:p14="http://schemas.microsoft.com/office/powerpoint/2010/main" val="1613986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024744" cy="1143000"/>
          </a:xfrm>
        </p:spPr>
        <p:txBody>
          <a:bodyPr/>
          <a:lstStyle/>
          <a:p>
            <a:r>
              <a:rPr lang="en-US" dirty="0"/>
              <a:t>Teaching and Learning</a:t>
            </a:r>
          </a:p>
        </p:txBody>
      </p:sp>
      <p:sp>
        <p:nvSpPr>
          <p:cNvPr id="3" name="Content Placeholder 2"/>
          <p:cNvSpPr>
            <a:spLocks noGrp="1"/>
          </p:cNvSpPr>
          <p:nvPr>
            <p:ph idx="1"/>
          </p:nvPr>
        </p:nvSpPr>
        <p:spPr>
          <a:xfrm>
            <a:off x="971600" y="1524700"/>
            <a:ext cx="7662864" cy="929844"/>
          </a:xfrm>
        </p:spPr>
        <p:txBody>
          <a:bodyPr/>
          <a:lstStyle/>
          <a:p>
            <a:pPr algn="ctr"/>
            <a:r>
              <a:rPr lang="en-US" b="1" dirty="0">
                <a:solidFill>
                  <a:srgbClr val="000000"/>
                </a:solidFill>
              </a:rPr>
              <a:t>Classes worked in mixed stage groups (early, middle and upper)</a:t>
            </a:r>
          </a:p>
        </p:txBody>
      </p:sp>
      <p:pic>
        <p:nvPicPr>
          <p:cNvPr id="4" name="Picture 3" descr="Base 3 Leadership 0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242" y="2454544"/>
            <a:ext cx="3474444" cy="2605833"/>
          </a:xfrm>
          <a:prstGeom prst="rect">
            <a:avLst/>
          </a:prstGeom>
        </p:spPr>
      </p:pic>
      <p:pic>
        <p:nvPicPr>
          <p:cNvPr id="5" name="Picture 4" descr="Base 3 Leadership 03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2386" y="2426666"/>
            <a:ext cx="3511614" cy="2633711"/>
          </a:xfrm>
          <a:prstGeom prst="rect">
            <a:avLst/>
          </a:prstGeom>
        </p:spPr>
      </p:pic>
      <p:pic>
        <p:nvPicPr>
          <p:cNvPr id="6" name="Picture 5" descr="DSCF129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2290" y="4241552"/>
            <a:ext cx="3635857" cy="2726893"/>
          </a:xfrm>
          <a:prstGeom prst="rect">
            <a:avLst/>
          </a:prstGeom>
        </p:spPr>
      </p:pic>
    </p:spTree>
    <p:extLst>
      <p:ext uri="{BB962C8B-B14F-4D97-AF65-F5344CB8AC3E}">
        <p14:creationId xmlns:p14="http://schemas.microsoft.com/office/powerpoint/2010/main" val="3863633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Semi formal after school meetings between stage partners (roughly 1 hour per week)</a:t>
            </a:r>
          </a:p>
          <a:p>
            <a:pPr lvl="1"/>
            <a:r>
              <a:rPr lang="en-US" dirty="0"/>
              <a:t>Amend plans, discuss learning, share assessments and evaluations, discuss logistics, share next steps</a:t>
            </a:r>
          </a:p>
          <a:p>
            <a:r>
              <a:rPr lang="en-US" dirty="0"/>
              <a:t>No other staff meetings during this time</a:t>
            </a:r>
          </a:p>
          <a:p>
            <a:r>
              <a:rPr lang="en-US" dirty="0"/>
              <a:t>1 whole staff meeting to touch base and share learning so far</a:t>
            </a:r>
          </a:p>
          <a:p>
            <a:endParaRPr lang="en-US" dirty="0"/>
          </a:p>
        </p:txBody>
      </p:sp>
      <p:sp>
        <p:nvSpPr>
          <p:cNvPr id="4" name="Title 1"/>
          <p:cNvSpPr>
            <a:spLocks noGrp="1"/>
          </p:cNvSpPr>
          <p:nvPr>
            <p:ph type="title"/>
          </p:nvPr>
        </p:nvSpPr>
        <p:spPr>
          <a:xfrm>
            <a:off x="457200" y="345141"/>
            <a:ext cx="8229600" cy="1143000"/>
          </a:xfrm>
        </p:spPr>
        <p:txBody>
          <a:bodyPr/>
          <a:lstStyle/>
          <a:p>
            <a:r>
              <a:rPr lang="en-US" dirty="0"/>
              <a:t>Meetings</a:t>
            </a:r>
          </a:p>
        </p:txBody>
      </p:sp>
    </p:spTree>
    <p:extLst>
      <p:ext uri="{BB962C8B-B14F-4D97-AF65-F5344CB8AC3E}">
        <p14:creationId xmlns:p14="http://schemas.microsoft.com/office/powerpoint/2010/main" val="3560473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Final Outcome and assessment (summary sheet)</a:t>
            </a:r>
          </a:p>
          <a:p>
            <a:r>
              <a:rPr lang="en-US" dirty="0"/>
              <a:t>Teachers and pupils reflect on learning</a:t>
            </a:r>
          </a:p>
          <a:p>
            <a:pPr lvl="1"/>
            <a:r>
              <a:rPr lang="en-US" dirty="0"/>
              <a:t>Evaluate skills and knowledge learnt – self and teacher including peer review</a:t>
            </a:r>
          </a:p>
          <a:p>
            <a:pPr lvl="1"/>
            <a:r>
              <a:rPr lang="en-US" dirty="0"/>
              <a:t>Evaluate the process – what are pupil views on how effective learning was</a:t>
            </a:r>
          </a:p>
          <a:p>
            <a:r>
              <a:rPr lang="en-US" dirty="0"/>
              <a:t>Teachers met, first in pairs and then as a staff to share assessment findings (against SC) and review the process</a:t>
            </a:r>
          </a:p>
        </p:txBody>
      </p:sp>
      <p:sp>
        <p:nvSpPr>
          <p:cNvPr id="4" name="Title 3"/>
          <p:cNvSpPr>
            <a:spLocks noGrp="1"/>
          </p:cNvSpPr>
          <p:nvPr>
            <p:ph type="title"/>
          </p:nvPr>
        </p:nvSpPr>
        <p:spPr/>
        <p:txBody>
          <a:bodyPr/>
          <a:lstStyle/>
          <a:p>
            <a:r>
              <a:rPr lang="en-US" dirty="0"/>
              <a:t>Assessment and Evaluation</a:t>
            </a:r>
          </a:p>
        </p:txBody>
      </p:sp>
    </p:spTree>
    <p:extLst>
      <p:ext uri="{BB962C8B-B14F-4D97-AF65-F5344CB8AC3E}">
        <p14:creationId xmlns:p14="http://schemas.microsoft.com/office/powerpoint/2010/main" val="351376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024744" cy="1143000"/>
          </a:xfrm>
        </p:spPr>
        <p:txBody>
          <a:bodyPr/>
          <a:lstStyle/>
          <a:p>
            <a:r>
              <a:rPr lang="en-US" dirty="0"/>
              <a:t>Reporting</a:t>
            </a:r>
          </a:p>
        </p:txBody>
      </p:sp>
      <p:sp>
        <p:nvSpPr>
          <p:cNvPr id="3" name="Content Placeholder 2"/>
          <p:cNvSpPr>
            <a:spLocks noGrp="1"/>
          </p:cNvSpPr>
          <p:nvPr>
            <p:ph idx="1"/>
          </p:nvPr>
        </p:nvSpPr>
        <p:spPr>
          <a:xfrm>
            <a:off x="539552" y="1488141"/>
            <a:ext cx="7662864" cy="1454462"/>
          </a:xfrm>
        </p:spPr>
        <p:txBody>
          <a:bodyPr/>
          <a:lstStyle/>
          <a:p>
            <a:r>
              <a:rPr lang="en-US" b="1" dirty="0">
                <a:solidFill>
                  <a:schemeClr val="tx1">
                    <a:lumMod val="75000"/>
                    <a:lumOff val="25000"/>
                  </a:schemeClr>
                </a:solidFill>
              </a:rPr>
              <a:t>Parents reported back to</a:t>
            </a:r>
          </a:p>
          <a:p>
            <a:pPr lvl="1"/>
            <a:r>
              <a:rPr lang="en-US" b="1" dirty="0">
                <a:solidFill>
                  <a:schemeClr val="tx1">
                    <a:lumMod val="75000"/>
                    <a:lumOff val="25000"/>
                  </a:schemeClr>
                </a:solidFill>
              </a:rPr>
              <a:t>Learning logs</a:t>
            </a:r>
          </a:p>
          <a:p>
            <a:pPr lvl="1"/>
            <a:r>
              <a:rPr lang="en-US" b="1" dirty="0">
                <a:solidFill>
                  <a:schemeClr val="tx1">
                    <a:lumMod val="75000"/>
                    <a:lumOff val="25000"/>
                  </a:schemeClr>
                </a:solidFill>
              </a:rPr>
              <a:t>Invitations to learning culmination events</a:t>
            </a:r>
          </a:p>
        </p:txBody>
      </p:sp>
      <p:pic>
        <p:nvPicPr>
          <p:cNvPr id="4" name="Picture 3" descr="DSCF138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90" y="2942603"/>
            <a:ext cx="3953041" cy="2964781"/>
          </a:xfrm>
          <a:prstGeom prst="rect">
            <a:avLst/>
          </a:prstGeom>
        </p:spPr>
      </p:pic>
      <p:pic>
        <p:nvPicPr>
          <p:cNvPr id="5" name="Picture 4" descr="18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626" y="2942603"/>
            <a:ext cx="3967174" cy="2975381"/>
          </a:xfrm>
          <a:prstGeom prst="rect">
            <a:avLst/>
          </a:prstGeom>
        </p:spPr>
      </p:pic>
    </p:spTree>
    <p:extLst>
      <p:ext uri="{BB962C8B-B14F-4D97-AF65-F5344CB8AC3E}">
        <p14:creationId xmlns:p14="http://schemas.microsoft.com/office/powerpoint/2010/main" val="159103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solidFill>
                  <a:schemeClr val="tx1">
                    <a:lumMod val="75000"/>
                    <a:lumOff val="25000"/>
                  </a:schemeClr>
                </a:solidFill>
              </a:rPr>
              <a:t>Whole staff together began process from step 1</a:t>
            </a:r>
          </a:p>
          <a:p>
            <a:pPr lvl="1"/>
            <a:r>
              <a:rPr lang="en-US" sz="3200" dirty="0">
                <a:solidFill>
                  <a:schemeClr val="tx1">
                    <a:lumMod val="75000"/>
                    <a:lumOff val="25000"/>
                  </a:schemeClr>
                </a:solidFill>
              </a:rPr>
              <a:t>This time we worked through steps of the process with partner primary school</a:t>
            </a:r>
          </a:p>
        </p:txBody>
      </p:sp>
      <p:sp>
        <p:nvSpPr>
          <p:cNvPr id="4" name="TextBox 3"/>
          <p:cNvSpPr txBox="1"/>
          <p:nvPr/>
        </p:nvSpPr>
        <p:spPr>
          <a:xfrm>
            <a:off x="739775" y="450166"/>
            <a:ext cx="7662864" cy="923330"/>
          </a:xfrm>
          <a:prstGeom prst="rect">
            <a:avLst/>
          </a:prstGeom>
          <a:noFill/>
        </p:spPr>
        <p:txBody>
          <a:bodyPr wrap="square" rtlCol="0">
            <a:spAutoFit/>
          </a:bodyPr>
          <a:lstStyle/>
          <a:p>
            <a:pPr algn="ctr"/>
            <a:r>
              <a:rPr lang="en-GB" sz="5400" dirty="0">
                <a:solidFill>
                  <a:schemeClr val="bg1"/>
                </a:solidFill>
              </a:rPr>
              <a:t>Moving Forward</a:t>
            </a:r>
          </a:p>
        </p:txBody>
      </p:sp>
    </p:spTree>
    <p:extLst>
      <p:ext uri="{BB962C8B-B14F-4D97-AF65-F5344CB8AC3E}">
        <p14:creationId xmlns:p14="http://schemas.microsoft.com/office/powerpoint/2010/main" val="326486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Leadership Points</a:t>
            </a:r>
          </a:p>
        </p:txBody>
      </p:sp>
      <p:sp>
        <p:nvSpPr>
          <p:cNvPr id="3" name="Content Placeholder 2"/>
          <p:cNvSpPr>
            <a:spLocks noGrp="1"/>
          </p:cNvSpPr>
          <p:nvPr>
            <p:ph idx="1"/>
          </p:nvPr>
        </p:nvSpPr>
        <p:spPr/>
        <p:txBody>
          <a:bodyPr/>
          <a:lstStyle/>
          <a:p>
            <a:r>
              <a:rPr lang="en-US" dirty="0"/>
              <a:t>Time freed up from elsewhere</a:t>
            </a:r>
          </a:p>
          <a:p>
            <a:r>
              <a:rPr lang="en-US" dirty="0"/>
              <a:t>Time given to staff (use of CDP budget and cover budget for collegiate half days together)</a:t>
            </a:r>
          </a:p>
          <a:p>
            <a:r>
              <a:rPr lang="en-US" dirty="0"/>
              <a:t>Use of In-service time</a:t>
            </a:r>
          </a:p>
          <a:p>
            <a:r>
              <a:rPr lang="en-US" dirty="0"/>
              <a:t>Less detail required in initial plans at start of term</a:t>
            </a:r>
          </a:p>
          <a:p>
            <a:r>
              <a:rPr lang="en-US" dirty="0"/>
              <a:t>Plans as working docs</a:t>
            </a:r>
          </a:p>
        </p:txBody>
      </p:sp>
    </p:spTree>
    <p:extLst>
      <p:ext uri="{BB962C8B-B14F-4D97-AF65-F5344CB8AC3E}">
        <p14:creationId xmlns:p14="http://schemas.microsoft.com/office/powerpoint/2010/main" val="2827265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11200"/>
          </a:xfrm>
        </p:spPr>
        <p:txBody>
          <a:bodyPr>
            <a:normAutofit fontScale="90000"/>
          </a:bodyPr>
          <a:lstStyle/>
          <a:p>
            <a:r>
              <a:rPr lang="en-GB" dirty="0"/>
              <a:t>Learner Quotes – Enterprise Moderation Project</a:t>
            </a:r>
          </a:p>
        </p:txBody>
      </p:sp>
      <p:sp>
        <p:nvSpPr>
          <p:cNvPr id="3" name="Content Placeholder 2"/>
          <p:cNvSpPr>
            <a:spLocks noGrp="1"/>
          </p:cNvSpPr>
          <p:nvPr>
            <p:ph idx="1"/>
          </p:nvPr>
        </p:nvSpPr>
        <p:spPr>
          <a:xfrm>
            <a:off x="467544" y="1772816"/>
            <a:ext cx="8229600" cy="4680520"/>
          </a:xfrm>
        </p:spPr>
        <p:txBody>
          <a:bodyPr>
            <a:normAutofit fontScale="25000" lnSpcReduction="20000"/>
          </a:bodyPr>
          <a:lstStyle/>
          <a:p>
            <a:r>
              <a:rPr lang="en-US" sz="7200" i="1" dirty="0"/>
              <a:t>“We were learning how to count money to give the shop keeper and we put the prices for P1s under 10p and the prices for P2s between 1 and 20p so it was harder.”</a:t>
            </a:r>
            <a:r>
              <a:rPr lang="en-US" sz="7200" dirty="0"/>
              <a:t> P2 girl.</a:t>
            </a:r>
            <a:endParaRPr lang="en-GB" sz="7200" dirty="0"/>
          </a:p>
          <a:p>
            <a:pPr marL="68580" indent="0">
              <a:buNone/>
            </a:pPr>
            <a:endParaRPr lang="en-GB" sz="7200" dirty="0"/>
          </a:p>
          <a:p>
            <a:r>
              <a:rPr lang="en-US" sz="7200" i="1" dirty="0"/>
              <a:t>“We know what you would need to do if you were the shopkeeper or the shop assistant, you have to be clear if you’re the shopkeeper and know where everything is.”</a:t>
            </a:r>
            <a:r>
              <a:rPr lang="en-US" sz="7200" dirty="0"/>
              <a:t> P1 boy.</a:t>
            </a:r>
            <a:endParaRPr lang="en-GB" sz="7200" dirty="0"/>
          </a:p>
          <a:p>
            <a:pPr marL="68580" indent="0">
              <a:buNone/>
            </a:pPr>
            <a:endParaRPr lang="en-GB" sz="7200" dirty="0"/>
          </a:p>
          <a:p>
            <a:r>
              <a:rPr lang="en-US" sz="7200" i="1" dirty="0"/>
              <a:t>“We each had a job, so we had a host, a tour guide, a cashier and a registration person and we each had things to do.  We </a:t>
            </a:r>
            <a:r>
              <a:rPr lang="en-US" sz="7200" i="1" dirty="0" err="1"/>
              <a:t>practised</a:t>
            </a:r>
            <a:r>
              <a:rPr lang="en-US" sz="7200" i="1" dirty="0"/>
              <a:t> our </a:t>
            </a:r>
            <a:r>
              <a:rPr lang="en-US" sz="7200" i="1" dirty="0" err="1"/>
              <a:t>maths</a:t>
            </a:r>
            <a:r>
              <a:rPr lang="en-US" sz="7200" i="1" dirty="0"/>
              <a:t> and talking and listening skills.” </a:t>
            </a:r>
            <a:r>
              <a:rPr lang="en-US" sz="7200" dirty="0"/>
              <a:t>P4 boy.</a:t>
            </a:r>
            <a:endParaRPr lang="en-GB" sz="7200" dirty="0"/>
          </a:p>
          <a:p>
            <a:pPr marL="68580" indent="0">
              <a:buNone/>
            </a:pPr>
            <a:endParaRPr lang="en-GB" sz="7200" dirty="0"/>
          </a:p>
          <a:p>
            <a:r>
              <a:rPr lang="en-US" sz="7200" i="1" dirty="0"/>
              <a:t>“We were doing something we enjoy because we split up into groups and decided that we would like to do an art gallery.” </a:t>
            </a:r>
            <a:r>
              <a:rPr lang="en-US" sz="7200" dirty="0"/>
              <a:t>P4 girl.</a:t>
            </a:r>
            <a:endParaRPr lang="en-GB" sz="7200" dirty="0"/>
          </a:p>
          <a:p>
            <a:pPr marL="68580" indent="0">
              <a:buNone/>
            </a:pPr>
            <a:endParaRPr lang="en-US" sz="7200" dirty="0"/>
          </a:p>
          <a:p>
            <a:r>
              <a:rPr lang="en-US" sz="7200" i="1" dirty="0"/>
              <a:t>“We were developing our communication skills because people were coming to our stall and asking what our product did and if it was good and we needed to give reasons why it was good and why they should buy it.”</a:t>
            </a:r>
            <a:r>
              <a:rPr lang="en-US" sz="7200" dirty="0"/>
              <a:t> P5 girl.</a:t>
            </a:r>
            <a:endParaRPr lang="en-GB" sz="7200" dirty="0"/>
          </a:p>
          <a:p>
            <a:endParaRPr lang="en-GB" sz="1400" dirty="0"/>
          </a:p>
        </p:txBody>
      </p:sp>
    </p:spTree>
    <p:extLst>
      <p:ext uri="{BB962C8B-B14F-4D97-AF65-F5344CB8AC3E}">
        <p14:creationId xmlns:p14="http://schemas.microsoft.com/office/powerpoint/2010/main" val="1875324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711200"/>
          </a:xfrm>
        </p:spPr>
        <p:txBody>
          <a:bodyPr>
            <a:normAutofit/>
          </a:bodyPr>
          <a:lstStyle/>
          <a:p>
            <a:r>
              <a:rPr lang="en-GB" dirty="0" err="1"/>
              <a:t>Cont</a:t>
            </a:r>
            <a:r>
              <a:rPr lang="en-GB" dirty="0"/>
              <a:t>…</a:t>
            </a:r>
          </a:p>
        </p:txBody>
      </p:sp>
      <p:sp>
        <p:nvSpPr>
          <p:cNvPr id="3" name="Content Placeholder 2"/>
          <p:cNvSpPr>
            <a:spLocks noGrp="1"/>
          </p:cNvSpPr>
          <p:nvPr>
            <p:ph idx="1"/>
          </p:nvPr>
        </p:nvSpPr>
        <p:spPr>
          <a:xfrm>
            <a:off x="323528" y="1196752"/>
            <a:ext cx="8424936" cy="5328592"/>
          </a:xfrm>
        </p:spPr>
        <p:txBody>
          <a:bodyPr>
            <a:normAutofit fontScale="32500" lnSpcReduction="20000"/>
          </a:bodyPr>
          <a:lstStyle/>
          <a:p>
            <a:pPr marL="68580" indent="0">
              <a:buNone/>
            </a:pPr>
            <a:r>
              <a:rPr lang="en-US" sz="4900" i="1" dirty="0"/>
              <a:t>“We were given our experiences and outcomes and learning intentions and with that we came up with our success criteria.  It was cool to be part of what the teacher does.  I liked the idea that we got to choose our own business idea and our own items to sell.”</a:t>
            </a:r>
            <a:r>
              <a:rPr lang="en-US" sz="4900" dirty="0"/>
              <a:t> P7 girl.</a:t>
            </a:r>
            <a:endParaRPr lang="en-GB" sz="4900" dirty="0"/>
          </a:p>
          <a:p>
            <a:pPr marL="68580" indent="0">
              <a:buNone/>
            </a:pPr>
            <a:endParaRPr lang="en-US" sz="4900" i="1" dirty="0"/>
          </a:p>
          <a:p>
            <a:pPr marL="68580" indent="0">
              <a:buNone/>
            </a:pPr>
            <a:r>
              <a:rPr lang="en-US" sz="4900" i="1" dirty="0"/>
              <a:t>“We developed our IT skills when we were researching our product and deciding what we would need for each product and we used our team work skills throughout the whole project because we had to learn to work together with different people or we wouldn’t be successful.  We needed to be creative to design our products and we used our time keeping skills because if one week we were behind on something we would have to catch up.  At the end we did an evaluation and we knew we were successful because not only had we sold out but we looked at our success criteria and we had achieved them all.”</a:t>
            </a:r>
            <a:r>
              <a:rPr lang="en-US" sz="4900" dirty="0"/>
              <a:t> P7 girl. </a:t>
            </a:r>
            <a:endParaRPr lang="en-GB" sz="4900" dirty="0"/>
          </a:p>
          <a:p>
            <a:pPr marL="68580" indent="0">
              <a:buNone/>
            </a:pPr>
            <a:endParaRPr lang="en-GB" sz="4900" i="1" dirty="0"/>
          </a:p>
          <a:p>
            <a:pPr marL="68580" indent="0">
              <a:buNone/>
            </a:pPr>
            <a:r>
              <a:rPr lang="en-US" sz="4900" i="1" dirty="0"/>
              <a:t>“We were working from the same experience and outcome and the same learning intention but had different success criteria, different subjects and different styles of work.  It was really interesting to see what another school did with the same thing.” </a:t>
            </a:r>
            <a:r>
              <a:rPr lang="en-US" sz="4900" dirty="0"/>
              <a:t>P7 boy.</a:t>
            </a:r>
            <a:endParaRPr lang="en-GB" sz="4900" dirty="0"/>
          </a:p>
          <a:p>
            <a:endParaRPr lang="en-US" sz="4900" i="1" dirty="0"/>
          </a:p>
          <a:p>
            <a:pPr marL="68580" indent="0">
              <a:buNone/>
            </a:pPr>
            <a:r>
              <a:rPr lang="en-US" sz="4900" i="1" dirty="0"/>
              <a:t>“I was impressed when she forgot what she was going to say but she didn’t stop and get embarrassed, she just carried on with the next bit.  It makes you more nervous presenting to people you don’t know but you have to get over that and do the presentation you have </a:t>
            </a:r>
            <a:r>
              <a:rPr lang="en-US" sz="4900" i="1" dirty="0" err="1"/>
              <a:t>practised</a:t>
            </a:r>
            <a:r>
              <a:rPr lang="en-US" sz="4900" i="1" dirty="0"/>
              <a:t>.” </a:t>
            </a:r>
            <a:r>
              <a:rPr lang="en-US" sz="4900" dirty="0"/>
              <a:t>P7 boy.</a:t>
            </a:r>
            <a:endParaRPr lang="en-GB" sz="4900" dirty="0"/>
          </a:p>
          <a:p>
            <a:endParaRPr lang="en-GB" dirty="0"/>
          </a:p>
          <a:p>
            <a:endParaRPr lang="en-GB" dirty="0"/>
          </a:p>
        </p:txBody>
      </p:sp>
    </p:spTree>
    <p:extLst>
      <p:ext uri="{BB962C8B-B14F-4D97-AF65-F5344CB8AC3E}">
        <p14:creationId xmlns:p14="http://schemas.microsoft.com/office/powerpoint/2010/main" val="3174708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4-03-06 at 20.06.32.png"/>
          <p:cNvPicPr>
            <a:picLocks noGrp="1" noChangeAspect="1"/>
          </p:cNvPicPr>
          <p:nvPr>
            <p:ph idx="1"/>
          </p:nvPr>
        </p:nvPicPr>
        <p:blipFill>
          <a:blip r:embed="rId2" cstate="print">
            <a:extLst>
              <a:ext uri="{28A0092B-C50C-407E-A947-70E740481C1C}">
                <a14:useLocalDpi xmlns:a14="http://schemas.microsoft.com/office/drawing/2010/main" val="0"/>
              </a:ext>
            </a:extLst>
          </a:blip>
          <a:srcRect t="2414" b="2414"/>
          <a:stretch>
            <a:fillRect/>
          </a:stretch>
        </p:blipFill>
        <p:spPr>
          <a:xfrm>
            <a:off x="1" y="1"/>
            <a:ext cx="9144000" cy="6858000"/>
          </a:xfrm>
        </p:spPr>
      </p:pic>
    </p:spTree>
    <p:extLst>
      <p:ext uri="{BB962C8B-B14F-4D97-AF65-F5344CB8AC3E}">
        <p14:creationId xmlns:p14="http://schemas.microsoft.com/office/powerpoint/2010/main" val="110271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Important points to remember:</a:t>
            </a:r>
          </a:p>
        </p:txBody>
      </p:sp>
      <p:sp>
        <p:nvSpPr>
          <p:cNvPr id="3" name="Content Placeholder 2"/>
          <p:cNvSpPr>
            <a:spLocks noGrp="1"/>
          </p:cNvSpPr>
          <p:nvPr>
            <p:ph idx="1"/>
          </p:nvPr>
        </p:nvSpPr>
        <p:spPr/>
        <p:txBody>
          <a:bodyPr>
            <a:normAutofit lnSpcReduction="10000"/>
          </a:bodyPr>
          <a:lstStyle/>
          <a:p>
            <a:r>
              <a:rPr lang="en-GB" dirty="0"/>
              <a:t>Moderation will work differently in different establishments/clusters.</a:t>
            </a:r>
          </a:p>
          <a:p>
            <a:r>
              <a:rPr lang="en-GB" dirty="0"/>
              <a:t>It is about finding what works for </a:t>
            </a:r>
            <a:r>
              <a:rPr lang="en-GB" b="1" dirty="0"/>
              <a:t>you </a:t>
            </a:r>
            <a:r>
              <a:rPr lang="en-GB" dirty="0"/>
              <a:t>and </a:t>
            </a:r>
            <a:r>
              <a:rPr lang="en-GB" b="1" dirty="0"/>
              <a:t>your children.</a:t>
            </a:r>
          </a:p>
          <a:p>
            <a:r>
              <a:rPr lang="en-GB" dirty="0"/>
              <a:t>But the key principles must be applied – you must be reaching a shared understanding of standards and expectations from the planning stages throughout.</a:t>
            </a:r>
          </a:p>
        </p:txBody>
      </p:sp>
    </p:spTree>
    <p:extLst>
      <p:ext uri="{BB962C8B-B14F-4D97-AF65-F5344CB8AC3E}">
        <p14:creationId xmlns:p14="http://schemas.microsoft.com/office/powerpoint/2010/main" val="1148611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024744" cy="1143000"/>
          </a:xfrm>
        </p:spPr>
        <p:txBody>
          <a:bodyPr/>
          <a:lstStyle/>
          <a:p>
            <a:r>
              <a:rPr lang="en-GB" dirty="0"/>
              <a:t>Sustainability</a:t>
            </a:r>
          </a:p>
        </p:txBody>
      </p:sp>
      <p:sp>
        <p:nvSpPr>
          <p:cNvPr id="3" name="Content Placeholder 2"/>
          <p:cNvSpPr>
            <a:spLocks noGrp="1"/>
          </p:cNvSpPr>
          <p:nvPr>
            <p:ph idx="1"/>
          </p:nvPr>
        </p:nvSpPr>
        <p:spPr>
          <a:xfrm>
            <a:off x="755576" y="1412776"/>
            <a:ext cx="7416824" cy="4752528"/>
          </a:xfrm>
        </p:spPr>
        <p:txBody>
          <a:bodyPr>
            <a:normAutofit fontScale="85000" lnSpcReduction="20000"/>
          </a:bodyPr>
          <a:lstStyle/>
          <a:p>
            <a:r>
              <a:rPr lang="en-GB" dirty="0"/>
              <a:t>This process is manageable and sustainable for the following reasons:</a:t>
            </a:r>
          </a:p>
          <a:p>
            <a:pPr lvl="0"/>
            <a:r>
              <a:rPr lang="en-GB" dirty="0"/>
              <a:t>Planning was less stressful as teachers are working collegiately, making it less time consuming and building confidence and capacity in practitioners to feel like they are ‘doing the right thing’.</a:t>
            </a:r>
          </a:p>
          <a:p>
            <a:pPr lvl="0"/>
            <a:r>
              <a:rPr lang="en-GB" dirty="0"/>
              <a:t>The children were very much the leaders of their own learning meaning that plans were less detailed and much more of a working document.</a:t>
            </a:r>
          </a:p>
          <a:p>
            <a:pPr lvl="0"/>
            <a:r>
              <a:rPr lang="en-GB" dirty="0"/>
              <a:t>By developing a process for moderation, teachers can gradually build this into all aspects of the curriculum, as and when they become more comfortable and familiar with it.</a:t>
            </a:r>
          </a:p>
          <a:p>
            <a:pPr lvl="0"/>
            <a:r>
              <a:rPr lang="en-GB" dirty="0"/>
              <a:t>Having a clear structure allowed practitioners to feel a sense of security.</a:t>
            </a:r>
          </a:p>
          <a:p>
            <a:pPr lvl="0"/>
            <a:r>
              <a:rPr lang="en-GB" dirty="0"/>
              <a:t>The process reflects the seven design principles and is compliant with the key messages of BtC5.</a:t>
            </a:r>
          </a:p>
        </p:txBody>
      </p:sp>
    </p:spTree>
    <p:extLst>
      <p:ext uri="{BB962C8B-B14F-4D97-AF65-F5344CB8AC3E}">
        <p14:creationId xmlns:p14="http://schemas.microsoft.com/office/powerpoint/2010/main" val="1050613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Easter term…</a:t>
            </a:r>
          </a:p>
        </p:txBody>
      </p:sp>
      <p:sp>
        <p:nvSpPr>
          <p:cNvPr id="3" name="Content Placeholder 2"/>
          <p:cNvSpPr>
            <a:spLocks noGrp="1"/>
          </p:cNvSpPr>
          <p:nvPr>
            <p:ph idx="1"/>
          </p:nvPr>
        </p:nvSpPr>
        <p:spPr>
          <a:xfrm>
            <a:off x="1043492" y="2323653"/>
            <a:ext cx="6777317" cy="1105348"/>
          </a:xfrm>
        </p:spPr>
        <p:txBody>
          <a:bodyPr/>
          <a:lstStyle/>
          <a:p>
            <a:r>
              <a:rPr lang="en-GB" dirty="0"/>
              <a:t>Focus was on non-fiction writing, working from just one E and O…</a:t>
            </a:r>
          </a:p>
        </p:txBody>
      </p:sp>
    </p:spTree>
    <p:extLst>
      <p:ext uri="{BB962C8B-B14F-4D97-AF65-F5344CB8AC3E}">
        <p14:creationId xmlns:p14="http://schemas.microsoft.com/office/powerpoint/2010/main" val="1746726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0392627"/>
              </p:ext>
            </p:extLst>
          </p:nvPr>
        </p:nvGraphicFramePr>
        <p:xfrm>
          <a:off x="107504" y="-99392"/>
          <a:ext cx="8928991" cy="7154055"/>
        </p:xfrm>
        <a:graphic>
          <a:graphicData uri="http://schemas.openxmlformats.org/drawingml/2006/table">
            <a:tbl>
              <a:tblPr firstRow="1" firstCol="1" bandRow="1">
                <a:tableStyleId>{B301B821-A1FF-4177-AEE7-76D212191A09}</a:tableStyleId>
              </a:tblPr>
              <a:tblGrid>
                <a:gridCol w="1296144">
                  <a:extLst>
                    <a:ext uri="{9D8B030D-6E8A-4147-A177-3AD203B41FA5}">
                      <a16:colId xmlns="" xmlns:a16="http://schemas.microsoft.com/office/drawing/2014/main" val="20000"/>
                    </a:ext>
                  </a:extLst>
                </a:gridCol>
                <a:gridCol w="1368152">
                  <a:extLst>
                    <a:ext uri="{9D8B030D-6E8A-4147-A177-3AD203B41FA5}">
                      <a16:colId xmlns="" xmlns:a16="http://schemas.microsoft.com/office/drawing/2014/main" val="20001"/>
                    </a:ext>
                  </a:extLst>
                </a:gridCol>
                <a:gridCol w="1152128">
                  <a:extLst>
                    <a:ext uri="{9D8B030D-6E8A-4147-A177-3AD203B41FA5}">
                      <a16:colId xmlns="" xmlns:a16="http://schemas.microsoft.com/office/drawing/2014/main" val="20002"/>
                    </a:ext>
                  </a:extLst>
                </a:gridCol>
                <a:gridCol w="1152128">
                  <a:extLst>
                    <a:ext uri="{9D8B030D-6E8A-4147-A177-3AD203B41FA5}">
                      <a16:colId xmlns="" xmlns:a16="http://schemas.microsoft.com/office/drawing/2014/main" val="20003"/>
                    </a:ext>
                  </a:extLst>
                </a:gridCol>
                <a:gridCol w="1080120">
                  <a:extLst>
                    <a:ext uri="{9D8B030D-6E8A-4147-A177-3AD203B41FA5}">
                      <a16:colId xmlns="" xmlns:a16="http://schemas.microsoft.com/office/drawing/2014/main" val="20004"/>
                    </a:ext>
                  </a:extLst>
                </a:gridCol>
                <a:gridCol w="1080120">
                  <a:extLst>
                    <a:ext uri="{9D8B030D-6E8A-4147-A177-3AD203B41FA5}">
                      <a16:colId xmlns="" xmlns:a16="http://schemas.microsoft.com/office/drawing/2014/main" val="20005"/>
                    </a:ext>
                  </a:extLst>
                </a:gridCol>
                <a:gridCol w="216024">
                  <a:extLst>
                    <a:ext uri="{9D8B030D-6E8A-4147-A177-3AD203B41FA5}">
                      <a16:colId xmlns="" xmlns:a16="http://schemas.microsoft.com/office/drawing/2014/main" val="20006"/>
                    </a:ext>
                  </a:extLst>
                </a:gridCol>
                <a:gridCol w="1584175">
                  <a:extLst>
                    <a:ext uri="{9D8B030D-6E8A-4147-A177-3AD203B41FA5}">
                      <a16:colId xmlns="" xmlns:a16="http://schemas.microsoft.com/office/drawing/2014/main" val="20007"/>
                    </a:ext>
                  </a:extLst>
                </a:gridCol>
              </a:tblGrid>
              <a:tr h="636653">
                <a:tc gridSpan="8">
                  <a:txBody>
                    <a:bodyPr/>
                    <a:lstStyle/>
                    <a:p>
                      <a:pPr algn="ctr">
                        <a:spcAft>
                          <a:spcPts val="0"/>
                        </a:spcAft>
                      </a:pPr>
                      <a:r>
                        <a:rPr lang="en-US" sz="800" dirty="0">
                          <a:effectLst/>
                        </a:rPr>
                        <a:t>Report Writing Moderation: Jan-April 2016</a:t>
                      </a:r>
                      <a:endParaRPr lang="en-GB" sz="800" dirty="0">
                        <a:effectLst/>
                      </a:endParaRPr>
                    </a:p>
                    <a:p>
                      <a:pPr algn="l">
                        <a:spcAft>
                          <a:spcPts val="0"/>
                        </a:spcAft>
                      </a:pPr>
                      <a:r>
                        <a:rPr lang="en-US" sz="800" dirty="0">
                          <a:effectLst/>
                        </a:rPr>
                        <a:t>            Simple task                                                     Progression of Success Criteria – Early toward third level                                                            Complex task</a:t>
                      </a:r>
                      <a:endParaRPr lang="en-GB" sz="800" dirty="0">
                        <a:effectLst/>
                      </a:endParaRPr>
                    </a:p>
                    <a:p>
                      <a:pPr algn="l">
                        <a:spcAft>
                          <a:spcPts val="0"/>
                        </a:spcAft>
                      </a:pPr>
                      <a:r>
                        <a:rPr lang="en-US" sz="800" dirty="0">
                          <a:effectLst/>
                        </a:rPr>
                        <a:t> </a:t>
                      </a:r>
                      <a:endParaRPr lang="en-GB" sz="800" dirty="0">
                        <a:effectLst/>
                      </a:endParaRPr>
                    </a:p>
                    <a:p>
                      <a:pPr algn="l">
                        <a:spcAft>
                          <a:spcPts val="0"/>
                        </a:spcAft>
                      </a:pPr>
                      <a:r>
                        <a:rPr lang="en-US" sz="800" dirty="0">
                          <a:effectLst/>
                        </a:rPr>
                        <a:t>LIT 0-26a, 1-26a, 2-26a</a:t>
                      </a:r>
                      <a:endParaRPr lang="en-GB" sz="800" dirty="0">
                        <a:effectLst/>
                      </a:endParaRPr>
                    </a:p>
                    <a:p>
                      <a:pPr algn="l">
                        <a:spcAft>
                          <a:spcPts val="0"/>
                        </a:spcAft>
                      </a:pPr>
                      <a:r>
                        <a:rPr lang="en-US" sz="800" dirty="0">
                          <a:effectLst/>
                        </a:rPr>
                        <a:t>We are learning to…. </a:t>
                      </a:r>
                      <a:endParaRPr lang="en-GB" sz="800" dirty="0">
                        <a:effectLst/>
                        <a:latin typeface="Cambria"/>
                        <a:ea typeface="MS Mincho"/>
                        <a:cs typeface="Times New Roman"/>
                      </a:endParaRPr>
                    </a:p>
                  </a:txBody>
                  <a:tcPr marL="30775" marR="3077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0"/>
                  </a:ext>
                </a:extLst>
              </a:tr>
              <a:tr h="119746">
                <a:tc>
                  <a:txBody>
                    <a:bodyPr/>
                    <a:lstStyle/>
                    <a:p>
                      <a:pPr algn="ctr">
                        <a:spcAft>
                          <a:spcPts val="0"/>
                        </a:spcAft>
                      </a:pPr>
                      <a:endParaRPr lang="en-GB" sz="800" dirty="0">
                        <a:effectLst/>
                        <a:latin typeface="Cambria"/>
                        <a:ea typeface="MS Mincho"/>
                        <a:cs typeface="Times New Roman"/>
                      </a:endParaRPr>
                    </a:p>
                  </a:txBody>
                  <a:tcPr marL="30775" marR="30775" marT="0" marB="0"/>
                </a:tc>
                <a:tc>
                  <a:txBody>
                    <a:bodyPr/>
                    <a:lstStyle/>
                    <a:p>
                      <a:pPr algn="l">
                        <a:spcAft>
                          <a:spcPts val="0"/>
                        </a:spcAft>
                      </a:pPr>
                      <a:endParaRPr lang="en-GB" sz="800" dirty="0">
                        <a:effectLst/>
                        <a:latin typeface="Cambria"/>
                        <a:ea typeface="MS Mincho"/>
                        <a:cs typeface="Times New Roman"/>
                      </a:endParaRPr>
                    </a:p>
                  </a:txBody>
                  <a:tcPr marL="30775" marR="30775" marT="0" marB="0"/>
                </a:tc>
                <a:tc>
                  <a:txBody>
                    <a:bodyPr/>
                    <a:lstStyle/>
                    <a:p>
                      <a:pPr algn="l">
                        <a:spcAft>
                          <a:spcPts val="0"/>
                        </a:spcAft>
                      </a:pPr>
                      <a:endParaRPr lang="en-GB" sz="800" dirty="0">
                        <a:effectLst/>
                        <a:latin typeface="Cambria"/>
                        <a:ea typeface="MS Mincho"/>
                        <a:cs typeface="Times New Roman"/>
                      </a:endParaRPr>
                    </a:p>
                  </a:txBody>
                  <a:tcPr marL="30775" marR="30775" marT="0" marB="0"/>
                </a:tc>
                <a:tc>
                  <a:txBody>
                    <a:bodyPr/>
                    <a:lstStyle/>
                    <a:p>
                      <a:pPr algn="l">
                        <a:spcAft>
                          <a:spcPts val="0"/>
                        </a:spcAft>
                      </a:pPr>
                      <a:endParaRPr lang="en-GB" sz="800" dirty="0">
                        <a:effectLst/>
                        <a:latin typeface="Cambria"/>
                        <a:ea typeface="MS Mincho"/>
                        <a:cs typeface="Times New Roman"/>
                      </a:endParaRPr>
                    </a:p>
                  </a:txBody>
                  <a:tcPr marL="30775" marR="30775" marT="0" marB="0"/>
                </a:tc>
                <a:tc>
                  <a:txBody>
                    <a:bodyPr/>
                    <a:lstStyle/>
                    <a:p>
                      <a:pPr algn="l">
                        <a:spcAft>
                          <a:spcPts val="0"/>
                        </a:spcAft>
                      </a:pPr>
                      <a:endParaRPr lang="en-GB" sz="800" dirty="0">
                        <a:effectLst/>
                        <a:latin typeface="Cambria"/>
                        <a:ea typeface="MS Mincho"/>
                        <a:cs typeface="Times New Roman"/>
                      </a:endParaRPr>
                    </a:p>
                  </a:txBody>
                  <a:tcPr marL="30775" marR="30775" marT="0" marB="0"/>
                </a:tc>
                <a:tc gridSpan="2">
                  <a:txBody>
                    <a:bodyPr/>
                    <a:lstStyle/>
                    <a:p>
                      <a:pPr algn="l">
                        <a:spcAft>
                          <a:spcPts val="0"/>
                        </a:spcAft>
                      </a:pPr>
                      <a:endParaRPr lang="en-GB" sz="800" dirty="0">
                        <a:effectLst/>
                        <a:latin typeface="Cambria"/>
                        <a:ea typeface="MS Mincho"/>
                        <a:cs typeface="Times New Roman"/>
                      </a:endParaRPr>
                    </a:p>
                  </a:txBody>
                  <a:tcPr marL="30775" marR="30775" marT="0" marB="0"/>
                </a:tc>
                <a:tc hMerge="1">
                  <a:txBody>
                    <a:bodyPr/>
                    <a:lstStyle/>
                    <a:p>
                      <a:endParaRPr lang="en-GB"/>
                    </a:p>
                  </a:txBody>
                  <a:tcPr/>
                </a:tc>
                <a:tc>
                  <a:txBody>
                    <a:bodyPr/>
                    <a:lstStyle/>
                    <a:p>
                      <a:pPr algn="l">
                        <a:spcAft>
                          <a:spcPts val="0"/>
                        </a:spcAft>
                      </a:pPr>
                      <a:endParaRPr lang="en-GB" sz="800" dirty="0">
                        <a:effectLst/>
                        <a:latin typeface="Cambria"/>
                        <a:ea typeface="MS Mincho"/>
                        <a:cs typeface="Times New Roman"/>
                      </a:endParaRPr>
                    </a:p>
                  </a:txBody>
                  <a:tcPr marL="30775" marR="30775" marT="0" marB="0"/>
                </a:tc>
                <a:extLst>
                  <a:ext uri="{0D108BD9-81ED-4DB2-BD59-A6C34878D82A}">
                    <a16:rowId xmlns="" xmlns:a16="http://schemas.microsoft.com/office/drawing/2014/main" val="10001"/>
                  </a:ext>
                </a:extLst>
              </a:tr>
              <a:tr h="957971">
                <a:tc>
                  <a:txBody>
                    <a:bodyPr/>
                    <a:lstStyle/>
                    <a:p>
                      <a:pPr algn="l">
                        <a:spcAft>
                          <a:spcPts val="0"/>
                        </a:spcAft>
                      </a:pPr>
                      <a:r>
                        <a:rPr lang="en-US" sz="1000" b="0" dirty="0">
                          <a:effectLst/>
                        </a:rPr>
                        <a:t>share information in a way that communicates my message.</a:t>
                      </a:r>
                      <a:endParaRPr lang="en-GB" sz="1000" b="0" dirty="0">
                        <a:effectLst/>
                        <a:latin typeface="Cambria"/>
                        <a:ea typeface="MS Mincho"/>
                        <a:cs typeface="Times New Roman"/>
                      </a:endParaRPr>
                    </a:p>
                  </a:txBody>
                  <a:tcPr marL="30775" marR="30775" marT="0" marB="0"/>
                </a:tc>
                <a:tc>
                  <a:txBody>
                    <a:bodyPr/>
                    <a:lstStyle/>
                    <a:p>
                      <a:pPr algn="l">
                        <a:spcAft>
                          <a:spcPts val="0"/>
                        </a:spcAft>
                      </a:pPr>
                      <a:r>
                        <a:rPr lang="en-US" sz="1000">
                          <a:effectLst/>
                        </a:rPr>
                        <a:t>select information to create a report that communicates my message.</a:t>
                      </a:r>
                      <a:endParaRPr lang="en-GB" sz="1000">
                        <a:effectLst/>
                        <a:latin typeface="Cambria"/>
                        <a:ea typeface="MS Mincho"/>
                        <a:cs typeface="Times New Roman"/>
                      </a:endParaRPr>
                    </a:p>
                  </a:txBody>
                  <a:tcPr marL="30775" marR="30775" marT="0" marB="0"/>
                </a:tc>
                <a:tc>
                  <a:txBody>
                    <a:bodyPr/>
                    <a:lstStyle/>
                    <a:p>
                      <a:pPr algn="l">
                        <a:spcAft>
                          <a:spcPts val="0"/>
                        </a:spcAft>
                      </a:pPr>
                      <a:r>
                        <a:rPr lang="en-US" sz="1000">
                          <a:effectLst/>
                        </a:rPr>
                        <a:t>select information and organise it to create a report to communicate my message.</a:t>
                      </a:r>
                      <a:endParaRPr lang="en-GB" sz="1000">
                        <a:effectLst/>
                        <a:latin typeface="Cambria"/>
                        <a:ea typeface="MS Mincho"/>
                        <a:cs typeface="Times New Roman"/>
                      </a:endParaRPr>
                    </a:p>
                  </a:txBody>
                  <a:tcPr marL="30775" marR="30775" marT="0" marB="0"/>
                </a:tc>
                <a:tc>
                  <a:txBody>
                    <a:bodyPr/>
                    <a:lstStyle/>
                    <a:p>
                      <a:pPr algn="l">
                        <a:spcAft>
                          <a:spcPts val="0"/>
                        </a:spcAft>
                      </a:pPr>
                      <a:r>
                        <a:rPr lang="en-US" sz="1000">
                          <a:effectLst/>
                        </a:rPr>
                        <a:t>select relevant information to and organise it to create a report which is useful to others.</a:t>
                      </a:r>
                      <a:endParaRPr lang="en-GB" sz="1000">
                        <a:effectLst/>
                        <a:latin typeface="Cambria"/>
                        <a:ea typeface="MS Mincho"/>
                        <a:cs typeface="Times New Roman"/>
                      </a:endParaRPr>
                    </a:p>
                  </a:txBody>
                  <a:tcPr marL="30775" marR="30775" marT="0" marB="0"/>
                </a:tc>
                <a:tc>
                  <a:txBody>
                    <a:bodyPr/>
                    <a:lstStyle/>
                    <a:p>
                      <a:pPr algn="l">
                        <a:spcAft>
                          <a:spcPts val="0"/>
                        </a:spcAft>
                      </a:pPr>
                      <a:r>
                        <a:rPr lang="en-US" sz="1000">
                          <a:effectLst/>
                        </a:rPr>
                        <a:t>select relevant information from given sources to create a report for a specific audience.</a:t>
                      </a:r>
                      <a:endParaRPr lang="en-GB" sz="1000">
                        <a:effectLst/>
                        <a:latin typeface="Cambria"/>
                        <a:ea typeface="MS Mincho"/>
                        <a:cs typeface="Times New Roman"/>
                      </a:endParaRPr>
                    </a:p>
                  </a:txBody>
                  <a:tcPr marL="30775" marR="30775" marT="0" marB="0"/>
                </a:tc>
                <a:tc gridSpan="2">
                  <a:txBody>
                    <a:bodyPr/>
                    <a:lstStyle/>
                    <a:p>
                      <a:pPr algn="l">
                        <a:spcAft>
                          <a:spcPts val="0"/>
                        </a:spcAft>
                      </a:pPr>
                      <a:r>
                        <a:rPr lang="en-US" sz="1000">
                          <a:effectLst/>
                        </a:rPr>
                        <a:t>select relevant information from a range of given sources to create a coherent report for a specific audience.</a:t>
                      </a:r>
                      <a:endParaRPr lang="en-GB" sz="1000">
                        <a:effectLst/>
                        <a:latin typeface="Cambria"/>
                        <a:ea typeface="MS Mincho"/>
                        <a:cs typeface="Times New Roman"/>
                      </a:endParaRPr>
                    </a:p>
                  </a:txBody>
                  <a:tcPr marL="30775" marR="30775" marT="0" marB="0"/>
                </a:tc>
                <a:tc hMerge="1">
                  <a:txBody>
                    <a:bodyPr/>
                    <a:lstStyle/>
                    <a:p>
                      <a:endParaRPr lang="en-GB"/>
                    </a:p>
                  </a:txBody>
                  <a:tcPr/>
                </a:tc>
                <a:tc>
                  <a:txBody>
                    <a:bodyPr/>
                    <a:lstStyle/>
                    <a:p>
                      <a:pPr algn="l">
                        <a:spcAft>
                          <a:spcPts val="0"/>
                        </a:spcAft>
                      </a:pPr>
                      <a:r>
                        <a:rPr lang="en-US" sz="1000">
                          <a:effectLst/>
                        </a:rPr>
                        <a:t>select relevant information taken from independently chosen sources to create a coherent, nonfiction, report containing subject specific vocabulary.</a:t>
                      </a:r>
                      <a:endParaRPr lang="en-GB" sz="1000">
                        <a:effectLst/>
                        <a:latin typeface="Cambria"/>
                        <a:ea typeface="MS Mincho"/>
                        <a:cs typeface="Times New Roman"/>
                      </a:endParaRPr>
                    </a:p>
                  </a:txBody>
                  <a:tcPr marL="30775" marR="30775" marT="0" marB="0"/>
                </a:tc>
                <a:extLst>
                  <a:ext uri="{0D108BD9-81ED-4DB2-BD59-A6C34878D82A}">
                    <a16:rowId xmlns="" xmlns:a16="http://schemas.microsoft.com/office/drawing/2014/main" val="10002"/>
                  </a:ext>
                </a:extLst>
              </a:tr>
              <a:tr h="119746">
                <a:tc gridSpan="8">
                  <a:txBody>
                    <a:bodyPr/>
                    <a:lstStyle/>
                    <a:p>
                      <a:pPr algn="l">
                        <a:spcAft>
                          <a:spcPts val="0"/>
                        </a:spcAft>
                      </a:pPr>
                      <a:r>
                        <a:rPr lang="en-US" sz="1000">
                          <a:effectLst/>
                        </a:rPr>
                        <a:t>Success Criteria         I can…</a:t>
                      </a:r>
                      <a:endParaRPr lang="en-GB" sz="1000">
                        <a:effectLst/>
                        <a:latin typeface="Cambria"/>
                        <a:ea typeface="MS Mincho"/>
                        <a:cs typeface="Times New Roman"/>
                      </a:endParaRPr>
                    </a:p>
                  </a:txBody>
                  <a:tcPr marL="30775" marR="3077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3"/>
                  </a:ext>
                </a:extLst>
              </a:tr>
              <a:tr h="4909602">
                <a:tc>
                  <a:txBody>
                    <a:bodyPr/>
                    <a:lstStyle/>
                    <a:p>
                      <a:pPr algn="l">
                        <a:spcAft>
                          <a:spcPts val="0"/>
                        </a:spcAft>
                      </a:pPr>
                      <a:r>
                        <a:rPr lang="en-US" sz="1000" b="0" dirty="0">
                          <a:effectLst/>
                          <a:highlight>
                            <a:srgbClr val="00FF00"/>
                          </a:highlight>
                        </a:rPr>
                        <a:t>* present information that is true.</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highlight>
                            <a:srgbClr val="00FFFF"/>
                          </a:highlight>
                        </a:rPr>
                        <a:t>* use my listening skills to find out information.</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*create a report that is neat, tidy and correct.</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highlight>
                            <a:srgbClr val="FFFF00"/>
                          </a:highlight>
                        </a:rPr>
                        <a:t>* use new vocabulary related to my topic when I am talking.</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latin typeface="Cambria"/>
                        <a:ea typeface="MS Mincho"/>
                        <a:cs typeface="Times New Roman"/>
                      </a:endParaRPr>
                    </a:p>
                  </a:txBody>
                  <a:tcPr marL="30775" marR="30775" marT="0" marB="0"/>
                </a:tc>
                <a:tc>
                  <a:txBody>
                    <a:bodyPr/>
                    <a:lstStyle/>
                    <a:p>
                      <a:pPr algn="l">
                        <a:spcAft>
                          <a:spcPts val="0"/>
                        </a:spcAft>
                      </a:pPr>
                      <a:r>
                        <a:rPr lang="en-US" sz="1000" dirty="0">
                          <a:effectLst/>
                          <a:highlight>
                            <a:srgbClr val="00FF00"/>
                          </a:highlight>
                        </a:rPr>
                        <a:t>* with support I can write about what I’ve found out in my own words.</a:t>
                      </a:r>
                      <a:endParaRPr lang="en-GB" sz="1000" dirty="0">
                        <a:effectLst/>
                      </a:endParaRPr>
                    </a:p>
                    <a:p>
                      <a:pPr algn="l">
                        <a:spcAft>
                          <a:spcPts val="0"/>
                        </a:spcAft>
                      </a:pPr>
                      <a:r>
                        <a:rPr lang="en-US" sz="1000" dirty="0">
                          <a:effectLst/>
                          <a:highlight>
                            <a:srgbClr val="FF00FF"/>
                          </a:highlight>
                        </a:rPr>
                        <a:t> </a:t>
                      </a:r>
                      <a:endParaRPr lang="en-GB" sz="1000" dirty="0">
                        <a:effectLst/>
                      </a:endParaRPr>
                    </a:p>
                    <a:p>
                      <a:pPr algn="l">
                        <a:spcAft>
                          <a:spcPts val="0"/>
                        </a:spcAft>
                      </a:pPr>
                      <a:r>
                        <a:rPr lang="en-US" sz="1000" dirty="0">
                          <a:effectLst/>
                          <a:highlight>
                            <a:srgbClr val="FF00FF"/>
                          </a:highlight>
                        </a:rPr>
                        <a:t> </a:t>
                      </a:r>
                      <a:endParaRPr lang="en-GB" sz="1000" dirty="0">
                        <a:effectLst/>
                      </a:endParaRPr>
                    </a:p>
                    <a:p>
                      <a:pPr algn="l">
                        <a:spcAft>
                          <a:spcPts val="0"/>
                        </a:spcAft>
                      </a:pPr>
                      <a:r>
                        <a:rPr lang="en-US" sz="1000" dirty="0">
                          <a:effectLst/>
                          <a:highlight>
                            <a:srgbClr val="00FFFF"/>
                          </a:highlight>
                        </a:rPr>
                        <a:t>* select information about the topic from what I see and hear.</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write a neat report with pictures and a title.</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I can select topic words from a word bank to use in my writing.</a:t>
                      </a:r>
                      <a:endParaRPr lang="en-GB" sz="1000" dirty="0">
                        <a:effectLst/>
                        <a:latin typeface="Cambria"/>
                        <a:ea typeface="MS Mincho"/>
                        <a:cs typeface="Times New Roman"/>
                      </a:endParaRPr>
                    </a:p>
                  </a:txBody>
                  <a:tcPr marL="30775" marR="30775" marT="0" marB="0"/>
                </a:tc>
                <a:tc>
                  <a:txBody>
                    <a:bodyPr/>
                    <a:lstStyle/>
                    <a:p>
                      <a:pPr algn="l">
                        <a:spcAft>
                          <a:spcPts val="0"/>
                        </a:spcAft>
                      </a:pPr>
                      <a:r>
                        <a:rPr lang="en-US" sz="1000">
                          <a:effectLst/>
                          <a:highlight>
                            <a:srgbClr val="00FF00"/>
                          </a:highlight>
                        </a:rPr>
                        <a:t>* write about what I’ve found out in my own words.</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highlight>
                            <a:srgbClr val="00FFFF"/>
                          </a:highlight>
                        </a:rPr>
                        <a:t>* select information about the topic from what read.</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write a neat report with pictures, a title and subheadings.</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highlight>
                            <a:srgbClr val="FFFF00"/>
                          </a:highlight>
                        </a:rPr>
                        <a:t>* I can select topic words from a range of resources to use in my writing.</a:t>
                      </a:r>
                      <a:endParaRPr lang="en-GB" sz="1000">
                        <a:effectLst/>
                        <a:latin typeface="Cambria"/>
                        <a:ea typeface="MS Mincho"/>
                        <a:cs typeface="Times New Roman"/>
                      </a:endParaRPr>
                    </a:p>
                  </a:txBody>
                  <a:tcPr marL="30775" marR="30775" marT="0" marB="0"/>
                </a:tc>
                <a:tc>
                  <a:txBody>
                    <a:bodyPr/>
                    <a:lstStyle/>
                    <a:p>
                      <a:pPr algn="l">
                        <a:spcAft>
                          <a:spcPts val="0"/>
                        </a:spcAft>
                      </a:pPr>
                      <a:r>
                        <a:rPr lang="en-US" sz="1000" dirty="0">
                          <a:effectLst/>
                          <a:highlight>
                            <a:srgbClr val="FF00FF"/>
                          </a:highlight>
                        </a:rPr>
                        <a:t>* with guidance I can use the books and websites given to find information for each question.</a:t>
                      </a:r>
                      <a:endParaRPr lang="en-GB" sz="1000" dirty="0">
                        <a:effectLst/>
                      </a:endParaRPr>
                    </a:p>
                    <a:p>
                      <a:pPr algn="l">
                        <a:spcAft>
                          <a:spcPts val="0"/>
                        </a:spcAft>
                      </a:pPr>
                      <a:r>
                        <a:rPr lang="en-US" sz="1000" dirty="0">
                          <a:effectLst/>
                          <a:highlight>
                            <a:srgbClr val="00FFFF"/>
                          </a:highlight>
                        </a:rPr>
                        <a:t>* choose information about my subject which answers a question.</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I can use a writing frame to structure my report that includes headings and pictures.</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I can use topic language to give information to others.</a:t>
                      </a:r>
                      <a:endParaRPr lang="en-GB" sz="1000" dirty="0">
                        <a:effectLst/>
                        <a:latin typeface="Cambria"/>
                        <a:ea typeface="MS Mincho"/>
                        <a:cs typeface="Times New Roman"/>
                      </a:endParaRPr>
                    </a:p>
                  </a:txBody>
                  <a:tcPr marL="30775" marR="30775" marT="0" marB="0"/>
                </a:tc>
                <a:tc>
                  <a:txBody>
                    <a:bodyPr/>
                    <a:lstStyle/>
                    <a:p>
                      <a:pPr algn="l">
                        <a:spcAft>
                          <a:spcPts val="0"/>
                        </a:spcAft>
                      </a:pPr>
                      <a:r>
                        <a:rPr lang="en-US" sz="1000" dirty="0">
                          <a:effectLst/>
                          <a:highlight>
                            <a:srgbClr val="FF00FF"/>
                          </a:highlight>
                        </a:rPr>
                        <a:t>* use the books or websites given to find information for a research question.</a:t>
                      </a:r>
                      <a:endParaRPr lang="en-GB" sz="1000" dirty="0">
                        <a:effectLst/>
                      </a:endParaRPr>
                    </a:p>
                    <a:p>
                      <a:pPr algn="l">
                        <a:spcAft>
                          <a:spcPts val="0"/>
                        </a:spcAft>
                      </a:pPr>
                      <a:r>
                        <a:rPr lang="en-US" sz="1000" dirty="0">
                          <a:effectLst/>
                          <a:highlight>
                            <a:srgbClr val="00FFFF"/>
                          </a:highlight>
                        </a:rPr>
                        <a:t>* choose information about my subject which answers the questions I have written.</a:t>
                      </a:r>
                      <a:endParaRPr lang="en-GB" sz="1000" dirty="0">
                        <a:effectLst/>
                      </a:endParaRPr>
                    </a:p>
                    <a:p>
                      <a:pPr algn="l">
                        <a:spcAft>
                          <a:spcPts val="0"/>
                        </a:spcAft>
                      </a:pPr>
                      <a:r>
                        <a:rPr lang="en-US" sz="1000" dirty="0">
                          <a:effectLst/>
                        </a:rPr>
                        <a:t>* I can </a:t>
                      </a:r>
                      <a:r>
                        <a:rPr lang="en-US" sz="1000" dirty="0" err="1">
                          <a:effectLst/>
                        </a:rPr>
                        <a:t>organise</a:t>
                      </a:r>
                      <a:r>
                        <a:rPr lang="en-US" sz="1000" dirty="0">
                          <a:effectLst/>
                        </a:rPr>
                        <a:t> my writing under subheadings and consider my layout so it makes sense.</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I can use topic language which is suitable for my audience.</a:t>
                      </a:r>
                      <a:endParaRPr lang="en-GB" sz="1000" dirty="0">
                        <a:effectLst/>
                        <a:latin typeface="Cambria"/>
                        <a:ea typeface="MS Mincho"/>
                        <a:cs typeface="Times New Roman"/>
                      </a:endParaRPr>
                    </a:p>
                  </a:txBody>
                  <a:tcPr marL="30775" marR="30775" marT="0" marB="0"/>
                </a:tc>
                <a:tc>
                  <a:txBody>
                    <a:bodyPr/>
                    <a:lstStyle/>
                    <a:p>
                      <a:pPr algn="l">
                        <a:spcAft>
                          <a:spcPts val="0"/>
                        </a:spcAft>
                      </a:pPr>
                      <a:r>
                        <a:rPr lang="en-US" sz="1000" dirty="0">
                          <a:effectLst/>
                          <a:highlight>
                            <a:srgbClr val="FF00FF"/>
                          </a:highlight>
                        </a:rPr>
                        <a:t>* choose sources from a given selection that are suitable for my needs.</a:t>
                      </a:r>
                      <a:endParaRPr lang="en-GB" sz="1000" dirty="0">
                        <a:effectLst/>
                      </a:endParaRPr>
                    </a:p>
                    <a:p>
                      <a:pPr algn="l">
                        <a:spcAft>
                          <a:spcPts val="0"/>
                        </a:spcAft>
                      </a:pPr>
                      <a:r>
                        <a:rPr lang="en-US" sz="1000" dirty="0">
                          <a:effectLst/>
                          <a:highlight>
                            <a:srgbClr val="00FFFF"/>
                          </a:highlight>
                        </a:rPr>
                        <a:t>* record specific information and put it in my own words</a:t>
                      </a:r>
                      <a:r>
                        <a:rPr lang="en-US" sz="1000" dirty="0">
                          <a:effectLst/>
                        </a:rPr>
                        <a:t>.</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use the features of a report including a clear introduction and rounding off nicely.</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write clear sentences using some technical language.</a:t>
                      </a:r>
                      <a:endParaRPr lang="en-GB" sz="1000" dirty="0">
                        <a:effectLst/>
                        <a:latin typeface="Cambria"/>
                        <a:ea typeface="MS Mincho"/>
                        <a:cs typeface="Times New Roman"/>
                      </a:endParaRPr>
                    </a:p>
                  </a:txBody>
                  <a:tcPr marL="30775" marR="30775" marT="0" marB="0"/>
                </a:tc>
                <a:tc gridSpan="2">
                  <a:txBody>
                    <a:bodyPr/>
                    <a:lstStyle/>
                    <a:p>
                      <a:pPr algn="l">
                        <a:spcAft>
                          <a:spcPts val="0"/>
                        </a:spcAft>
                      </a:pPr>
                      <a:r>
                        <a:rPr lang="en-US" sz="1000" dirty="0">
                          <a:effectLst/>
                        </a:rPr>
                        <a:t>* </a:t>
                      </a:r>
                      <a:r>
                        <a:rPr lang="en-US" sz="1000" dirty="0">
                          <a:effectLst/>
                          <a:highlight>
                            <a:srgbClr val="FF00FF"/>
                          </a:highlight>
                        </a:rPr>
                        <a:t>use a range of independently selected sources (internet, books, people) to gather information on each of my subheadings.</a:t>
                      </a:r>
                      <a:endParaRPr lang="en-GB" sz="1000" dirty="0">
                        <a:effectLst/>
                      </a:endParaRPr>
                    </a:p>
                    <a:p>
                      <a:pPr algn="l">
                        <a:spcAft>
                          <a:spcPts val="0"/>
                        </a:spcAft>
                      </a:pPr>
                      <a:r>
                        <a:rPr lang="en-US" sz="1000" dirty="0">
                          <a:effectLst/>
                        </a:rPr>
                        <a:t>* </a:t>
                      </a:r>
                      <a:r>
                        <a:rPr lang="en-US" sz="1000" dirty="0">
                          <a:effectLst/>
                          <a:highlight>
                            <a:srgbClr val="00FFFF"/>
                          </a:highlight>
                        </a:rPr>
                        <a:t>gather relevant and concise information and demonstrate an understanding by discussing it in my own words.</a:t>
                      </a:r>
                      <a:endParaRPr lang="en-GB" sz="1000" dirty="0">
                        <a:effectLst/>
                      </a:endParaRPr>
                    </a:p>
                    <a:p>
                      <a:pPr algn="l">
                        <a:spcAft>
                          <a:spcPts val="0"/>
                        </a:spcAft>
                      </a:pPr>
                      <a:r>
                        <a:rPr lang="en-US" sz="1000" dirty="0">
                          <a:effectLst/>
                        </a:rPr>
                        <a:t>* </a:t>
                      </a:r>
                      <a:r>
                        <a:rPr lang="en-US" sz="1000" dirty="0" err="1">
                          <a:effectLst/>
                        </a:rPr>
                        <a:t>organise</a:t>
                      </a:r>
                      <a:r>
                        <a:rPr lang="en-US" sz="1000" dirty="0">
                          <a:effectLst/>
                        </a:rPr>
                        <a:t> my information into a coherent non-fiction report including (a suitable introduction explaining what will be in the report, a conclusion to sum up, chronological organization where possible, links)</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include subject specific vocabulary and define this in my glossary.</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Include my sources at the end – listing what websites or primary sources I used.</a:t>
                      </a:r>
                      <a:endParaRPr lang="en-GB" sz="1000" dirty="0">
                        <a:effectLst/>
                      </a:endParaRPr>
                    </a:p>
                    <a:p>
                      <a:pPr algn="l">
                        <a:spcAft>
                          <a:spcPts val="0"/>
                        </a:spcAft>
                      </a:pPr>
                      <a:r>
                        <a:rPr lang="en-US" sz="1000" dirty="0">
                          <a:effectLst/>
                        </a:rPr>
                        <a:t> </a:t>
                      </a:r>
                      <a:endParaRPr lang="en-GB" sz="1000" dirty="0">
                        <a:effectLst/>
                        <a:latin typeface="Cambria"/>
                        <a:ea typeface="MS Mincho"/>
                        <a:cs typeface="Times New Roman"/>
                      </a:endParaRPr>
                    </a:p>
                  </a:txBody>
                  <a:tcPr marL="30775" marR="30775" marT="0" marB="0"/>
                </a:tc>
                <a:tc hMerge="1">
                  <a:txBody>
                    <a:bodyPr/>
                    <a:lstStyle/>
                    <a:p>
                      <a:pPr algn="l">
                        <a:spcAft>
                          <a:spcPts val="0"/>
                        </a:spcAft>
                      </a:pPr>
                      <a:endParaRPr lang="en-GB" sz="1000" dirty="0">
                        <a:effectLst/>
                        <a:latin typeface="Cambria"/>
                        <a:ea typeface="MS Mincho"/>
                        <a:cs typeface="Times New Roman"/>
                      </a:endParaRPr>
                    </a:p>
                  </a:txBody>
                  <a:tcPr marL="30775" marR="30775" marT="0" marB="0"/>
                </a:tc>
                <a:extLst>
                  <a:ext uri="{0D108BD9-81ED-4DB2-BD59-A6C34878D82A}">
                    <a16:rowId xmlns="" xmlns:a16="http://schemas.microsoft.com/office/drawing/2014/main" val="10004"/>
                  </a:ext>
                </a:extLst>
              </a:tr>
              <a:tr h="114280">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gridSpan="3">
                  <a:txBody>
                    <a:bodyPr/>
                    <a:lstStyle/>
                    <a:p>
                      <a:pPr algn="l">
                        <a:spcAft>
                          <a:spcPts val="0"/>
                        </a:spcAft>
                      </a:pPr>
                      <a:r>
                        <a:rPr lang="en-US" sz="500" dirty="0">
                          <a:effectLst/>
                        </a:rPr>
                        <a:t> </a:t>
                      </a:r>
                      <a:endParaRPr lang="en-GB" sz="500" dirty="0">
                        <a:effectLst/>
                        <a:latin typeface="Cambria"/>
                        <a:ea typeface="MS Mincho"/>
                        <a:cs typeface="Times New Roman"/>
                      </a:endParaRPr>
                    </a:p>
                  </a:txBody>
                  <a:tcPr marL="30775" marR="30775" marT="0" marB="0"/>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5"/>
                  </a:ext>
                </a:extLst>
              </a:tr>
            </a:tbl>
          </a:graphicData>
        </a:graphic>
      </p:graphicFrame>
      <p:sp>
        <p:nvSpPr>
          <p:cNvPr id="5" name="Right Arrow 4"/>
          <p:cNvSpPr>
            <a:spLocks noChangeArrowheads="1"/>
          </p:cNvSpPr>
          <p:nvPr/>
        </p:nvSpPr>
        <p:spPr bwMode="auto">
          <a:xfrm>
            <a:off x="-16233" y="-228600"/>
            <a:ext cx="9372600" cy="457200"/>
          </a:xfrm>
          <a:prstGeom prst="rightArrow">
            <a:avLst>
              <a:gd name="adj1" fmla="val 50000"/>
              <a:gd name="adj2" fmla="val 132206"/>
            </a:avLst>
          </a:prstGeom>
          <a:solidFill>
            <a:srgbClr val="FFFF00">
              <a:alpha val="34117"/>
            </a:srgbClr>
          </a:solidFill>
          <a:ln w="9525">
            <a:solidFill>
              <a:schemeClr val="accent1">
                <a:lumMod val="95000"/>
                <a:lumOff val="0"/>
              </a:schemeClr>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endParaRPr lang="en-GB"/>
          </a:p>
        </p:txBody>
      </p:sp>
    </p:spTree>
    <p:extLst>
      <p:ext uri="{BB962C8B-B14F-4D97-AF65-F5344CB8AC3E}">
        <p14:creationId xmlns:p14="http://schemas.microsoft.com/office/powerpoint/2010/main" val="46271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udleye-s\Documents\Computer transfer\2015.16\ICSEI\1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8604448"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32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udleye-s\Documents\Computer transfer\2015.16\ICSEI\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604448"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821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udleye-s\Documents\Computer transfer\2015.16\ICSEI\1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04664"/>
            <a:ext cx="8244408" cy="618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178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udleye-s\Documents\Computer transfer\2015.16\ICSEI\1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91019"/>
            <a:ext cx="8220405" cy="616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906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udleye-s\Documents\Computer transfer\2015.16\ICSEI\1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4634"/>
            <a:ext cx="8712968" cy="653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295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udleye-s\Documents\Computer transfer\2015.16\ICSEI\1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2656"/>
            <a:ext cx="8124395"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24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Aims</a:t>
            </a:r>
          </a:p>
        </p:txBody>
      </p:sp>
      <p:sp>
        <p:nvSpPr>
          <p:cNvPr id="3" name="Content Placeholder 2"/>
          <p:cNvSpPr>
            <a:spLocks noGrp="1"/>
          </p:cNvSpPr>
          <p:nvPr>
            <p:ph idx="1"/>
          </p:nvPr>
        </p:nvSpPr>
        <p:spPr>
          <a:xfrm>
            <a:off x="457200" y="2349305"/>
            <a:ext cx="8229600" cy="3809460"/>
          </a:xfrm>
        </p:spPr>
        <p:txBody>
          <a:bodyPr/>
          <a:lstStyle/>
          <a:p>
            <a:r>
              <a:rPr lang="en-US" dirty="0"/>
              <a:t>To develop a whole school understanding of the progression of skills and knowledge in selected curricular areas from E – 2</a:t>
            </a:r>
            <a:r>
              <a:rPr lang="en-US" baseline="30000" dirty="0"/>
              <a:t>nd</a:t>
            </a:r>
            <a:r>
              <a:rPr lang="en-US" dirty="0"/>
              <a:t> </a:t>
            </a:r>
            <a:r>
              <a:rPr lang="en-US" dirty="0" smtClean="0"/>
              <a:t>Level and beyond</a:t>
            </a:r>
            <a:endParaRPr lang="en-US" dirty="0"/>
          </a:p>
          <a:p>
            <a:r>
              <a:rPr lang="en-US" dirty="0"/>
              <a:t>To develop a sustainable and manageable model for moderating pupil attainment (from planning through to assessment) that can be applied to any curricular aspect</a:t>
            </a:r>
          </a:p>
          <a:p>
            <a:r>
              <a:rPr lang="en-US" dirty="0"/>
              <a:t>To ensure that assessment is fit for purpose (valid, reliable, robust)</a:t>
            </a:r>
          </a:p>
          <a:p>
            <a:endParaRPr lang="en-US" dirty="0"/>
          </a:p>
        </p:txBody>
      </p:sp>
    </p:spTree>
    <p:extLst>
      <p:ext uri="{BB962C8B-B14F-4D97-AF65-F5344CB8AC3E}">
        <p14:creationId xmlns:p14="http://schemas.microsoft.com/office/powerpoint/2010/main" val="36421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4-03-06 at 20.06.32.png"/>
          <p:cNvPicPr>
            <a:picLocks noGrp="1" noChangeAspect="1"/>
          </p:cNvPicPr>
          <p:nvPr>
            <p:ph idx="1"/>
          </p:nvPr>
        </p:nvPicPr>
        <p:blipFill>
          <a:blip r:embed="rId3" cstate="print">
            <a:extLst>
              <a:ext uri="{28A0092B-C50C-407E-A947-70E740481C1C}">
                <a14:useLocalDpi xmlns:a14="http://schemas.microsoft.com/office/drawing/2010/main" val="0"/>
              </a:ext>
            </a:extLst>
          </a:blip>
          <a:srcRect t="2414" b="2414"/>
          <a:stretch>
            <a:fillRect/>
          </a:stretch>
        </p:blipFill>
        <p:spPr>
          <a:xfrm>
            <a:off x="1" y="1"/>
            <a:ext cx="9144000" cy="6858000"/>
          </a:xfrm>
        </p:spPr>
      </p:pic>
    </p:spTree>
    <p:extLst>
      <p:ext uri="{BB962C8B-B14F-4D97-AF65-F5344CB8AC3E}">
        <p14:creationId xmlns:p14="http://schemas.microsoft.com/office/powerpoint/2010/main" val="271299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052736"/>
            <a:ext cx="7662864" cy="901821"/>
          </a:xfrm>
        </p:spPr>
        <p:txBody>
          <a:bodyPr/>
          <a:lstStyle/>
          <a:p>
            <a:pPr marL="0" indent="0" algn="ctr">
              <a:buNone/>
            </a:pPr>
            <a:r>
              <a:rPr lang="en-GB" sz="4000" b="1" dirty="0">
                <a:ln w="1905"/>
                <a:solidFill>
                  <a:schemeClr val="tx1">
                    <a:lumMod val="75000"/>
                    <a:lumOff val="25000"/>
                  </a:schemeClr>
                </a:solidFill>
                <a:effectLst>
                  <a:innerShdw blurRad="69850" dist="43180" dir="5400000">
                    <a:srgbClr val="000000">
                      <a:alpha val="65000"/>
                    </a:srgbClr>
                  </a:innerShdw>
                </a:effectLst>
              </a:rPr>
              <a:t>Selection of theme/context</a:t>
            </a:r>
          </a:p>
          <a:p>
            <a:endParaRPr lang="en-US" dirty="0"/>
          </a:p>
        </p:txBody>
      </p:sp>
      <p:sp>
        <p:nvSpPr>
          <p:cNvPr id="4" name="TextBox 3"/>
          <p:cNvSpPr txBox="1"/>
          <p:nvPr/>
        </p:nvSpPr>
        <p:spPr>
          <a:xfrm>
            <a:off x="325258" y="3256819"/>
            <a:ext cx="2754980" cy="1384995"/>
          </a:xfrm>
          <a:prstGeom prst="rect">
            <a:avLst/>
          </a:prstGeom>
          <a:noFill/>
        </p:spPr>
        <p:txBody>
          <a:bodyPr wrap="square" rtlCol="0">
            <a:spAutoFit/>
          </a:bodyPr>
          <a:lstStyle/>
          <a:p>
            <a:pPr marL="285750" indent="-285750">
              <a:buFont typeface="Arial"/>
              <a:buChar char="•"/>
            </a:pPr>
            <a:r>
              <a:rPr lang="en-US" sz="2800" b="1" dirty="0">
                <a:solidFill>
                  <a:schemeClr val="tx1">
                    <a:lumMod val="75000"/>
                    <a:lumOff val="25000"/>
                  </a:schemeClr>
                </a:solidFill>
              </a:rPr>
              <a:t>Leadership</a:t>
            </a:r>
          </a:p>
          <a:p>
            <a:pPr marL="285750" indent="-285750">
              <a:buFont typeface="Arial"/>
              <a:buChar char="•"/>
            </a:pPr>
            <a:r>
              <a:rPr lang="en-US" sz="2800" b="1" dirty="0">
                <a:solidFill>
                  <a:schemeClr val="tx1">
                    <a:lumMod val="75000"/>
                    <a:lumOff val="25000"/>
                  </a:schemeClr>
                </a:solidFill>
              </a:rPr>
              <a:t>Enterprise</a:t>
            </a:r>
          </a:p>
          <a:p>
            <a:pPr marL="285750" indent="-285750">
              <a:buFont typeface="Arial"/>
              <a:buChar char="•"/>
            </a:pPr>
            <a:r>
              <a:rPr lang="en-US" sz="2800" b="1" dirty="0">
                <a:solidFill>
                  <a:schemeClr val="tx1">
                    <a:lumMod val="75000"/>
                    <a:lumOff val="25000"/>
                  </a:schemeClr>
                </a:solidFill>
              </a:rPr>
              <a:t>Presenting</a:t>
            </a:r>
          </a:p>
        </p:txBody>
      </p:sp>
      <p:sp>
        <p:nvSpPr>
          <p:cNvPr id="5" name="TextBox 4"/>
          <p:cNvSpPr txBox="1"/>
          <p:nvPr/>
        </p:nvSpPr>
        <p:spPr>
          <a:xfrm>
            <a:off x="2550108" y="3276099"/>
            <a:ext cx="2623038" cy="1354217"/>
          </a:xfrm>
          <a:prstGeom prst="rect">
            <a:avLst/>
          </a:prstGeom>
          <a:noFill/>
        </p:spPr>
        <p:txBody>
          <a:bodyPr wrap="square" rtlCol="0">
            <a:spAutoFit/>
          </a:bodyPr>
          <a:lstStyle/>
          <a:p>
            <a:endParaRPr lang="en-US" dirty="0"/>
          </a:p>
          <a:p>
            <a:pPr algn="dist"/>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Linked To…</a:t>
            </a:r>
          </a:p>
          <a:p>
            <a:endParaRPr lang="en-US" dirty="0"/>
          </a:p>
          <a:p>
            <a:endParaRPr lang="en-US" dirty="0"/>
          </a:p>
        </p:txBody>
      </p:sp>
      <p:sp>
        <p:nvSpPr>
          <p:cNvPr id="6" name="TextBox 5"/>
          <p:cNvSpPr txBox="1"/>
          <p:nvPr/>
        </p:nvSpPr>
        <p:spPr>
          <a:xfrm>
            <a:off x="5533631" y="2825932"/>
            <a:ext cx="3610369" cy="2246769"/>
          </a:xfrm>
          <a:prstGeom prst="rect">
            <a:avLst/>
          </a:prstGeom>
          <a:noFill/>
        </p:spPr>
        <p:txBody>
          <a:bodyPr wrap="square" rtlCol="0">
            <a:spAutoFit/>
          </a:bodyPr>
          <a:lstStyle/>
          <a:p>
            <a:pPr marL="285750" indent="-285750">
              <a:buFont typeface="Arial"/>
              <a:buChar char="•"/>
            </a:pPr>
            <a:r>
              <a:rPr lang="en-US" sz="2800" b="1" dirty="0">
                <a:solidFill>
                  <a:schemeClr val="tx1">
                    <a:lumMod val="75000"/>
                    <a:lumOff val="25000"/>
                  </a:schemeClr>
                </a:solidFill>
              </a:rPr>
              <a:t>Literacy</a:t>
            </a:r>
          </a:p>
          <a:p>
            <a:pPr marL="285750" indent="-285750">
              <a:buFont typeface="Arial"/>
              <a:buChar char="•"/>
            </a:pPr>
            <a:r>
              <a:rPr lang="en-US" sz="2800" b="1" dirty="0">
                <a:solidFill>
                  <a:schemeClr val="tx1">
                    <a:lumMod val="75000"/>
                    <a:lumOff val="25000"/>
                  </a:schemeClr>
                </a:solidFill>
              </a:rPr>
              <a:t>Numeracy</a:t>
            </a:r>
          </a:p>
          <a:p>
            <a:pPr marL="285750" indent="-285750">
              <a:buFont typeface="Arial"/>
              <a:buChar char="•"/>
            </a:pPr>
            <a:r>
              <a:rPr lang="en-US" sz="2800" b="1" dirty="0">
                <a:solidFill>
                  <a:schemeClr val="tx1">
                    <a:lumMod val="75000"/>
                    <a:lumOff val="25000"/>
                  </a:schemeClr>
                </a:solidFill>
              </a:rPr>
              <a:t>Health and Well-being</a:t>
            </a:r>
          </a:p>
          <a:p>
            <a:pPr marL="285750" indent="-285750">
              <a:buFont typeface="Arial"/>
              <a:buChar char="•"/>
            </a:pPr>
            <a:r>
              <a:rPr lang="en-US" sz="2800" b="1" dirty="0">
                <a:solidFill>
                  <a:schemeClr val="tx1">
                    <a:lumMod val="75000"/>
                    <a:lumOff val="25000"/>
                  </a:schemeClr>
                </a:solidFill>
              </a:rPr>
              <a:t>Curriculum Areas</a:t>
            </a:r>
          </a:p>
        </p:txBody>
      </p:sp>
    </p:spTree>
    <p:extLst>
      <p:ext uri="{BB962C8B-B14F-4D97-AF65-F5344CB8AC3E}">
        <p14:creationId xmlns:p14="http://schemas.microsoft.com/office/powerpoint/2010/main" val="97854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58846" y="836712"/>
            <a:ext cx="7662864" cy="821322"/>
          </a:xfrm>
        </p:spPr>
        <p:txBody>
          <a:bodyPr>
            <a:noAutofit/>
          </a:bodyPr>
          <a:lstStyle/>
          <a:p>
            <a:pPr marL="0" indent="0">
              <a:buNone/>
            </a:pPr>
            <a:r>
              <a:rPr lang="en-US" sz="3600" b="1" dirty="0">
                <a:ln w="1905"/>
                <a:solidFill>
                  <a:schemeClr val="tx1">
                    <a:lumMod val="75000"/>
                    <a:lumOff val="25000"/>
                  </a:schemeClr>
                </a:solidFill>
                <a:effectLst>
                  <a:innerShdw blurRad="69850" dist="43180" dir="5400000">
                    <a:srgbClr val="000000">
                      <a:alpha val="65000"/>
                    </a:srgbClr>
                  </a:innerShdw>
                </a:effectLst>
              </a:rPr>
              <a:t>Identification key aspects of the skill area</a:t>
            </a:r>
          </a:p>
        </p:txBody>
      </p:sp>
      <p:sp>
        <p:nvSpPr>
          <p:cNvPr id="3" name="TextBox 2"/>
          <p:cNvSpPr txBox="1"/>
          <p:nvPr/>
        </p:nvSpPr>
        <p:spPr>
          <a:xfrm>
            <a:off x="277367" y="3122495"/>
            <a:ext cx="2569298"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Generate ideas that will be potentially profitable, fulfill a niche or provide a service.</a:t>
            </a:r>
          </a:p>
        </p:txBody>
      </p:sp>
      <p:sp>
        <p:nvSpPr>
          <p:cNvPr id="5" name="TextBox 4"/>
          <p:cNvSpPr txBox="1"/>
          <p:nvPr/>
        </p:nvSpPr>
        <p:spPr>
          <a:xfrm>
            <a:off x="3305629" y="3122496"/>
            <a:ext cx="2569298"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Create a business plan – including market research and profit/loss forecasts.</a:t>
            </a:r>
          </a:p>
        </p:txBody>
      </p:sp>
      <p:sp>
        <p:nvSpPr>
          <p:cNvPr id="7" name="TextBox 6"/>
          <p:cNvSpPr txBox="1"/>
          <p:nvPr/>
        </p:nvSpPr>
        <p:spPr>
          <a:xfrm>
            <a:off x="6283779" y="3122496"/>
            <a:ext cx="2569298"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Follow the plan using skills of self-management and teamwork.</a:t>
            </a:r>
          </a:p>
        </p:txBody>
      </p:sp>
    </p:spTree>
    <p:extLst>
      <p:ext uri="{BB962C8B-B14F-4D97-AF65-F5344CB8AC3E}">
        <p14:creationId xmlns:p14="http://schemas.microsoft.com/office/powerpoint/2010/main" val="409773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09 at 17.23.4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794598"/>
            <a:ext cx="4001406" cy="4538438"/>
          </a:xfrm>
          <a:prstGeom prst="rect">
            <a:avLst/>
          </a:prstGeom>
        </p:spPr>
      </p:pic>
      <p:pic>
        <p:nvPicPr>
          <p:cNvPr id="7" name="Picture 6" descr="Screen Shot 2014-03-08 at 17.01.48.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1769530"/>
            <a:ext cx="3047070" cy="4796314"/>
          </a:xfrm>
          <a:prstGeom prst="rect">
            <a:avLst/>
          </a:prstGeom>
        </p:spPr>
      </p:pic>
      <p:sp>
        <p:nvSpPr>
          <p:cNvPr id="3" name="Content Placeholder 2"/>
          <p:cNvSpPr>
            <a:spLocks noGrp="1"/>
          </p:cNvSpPr>
          <p:nvPr>
            <p:ph idx="1"/>
          </p:nvPr>
        </p:nvSpPr>
        <p:spPr>
          <a:xfrm>
            <a:off x="894834" y="548680"/>
            <a:ext cx="7662864" cy="821322"/>
          </a:xfrm>
        </p:spPr>
        <p:txBody>
          <a:bodyPr>
            <a:noAutofit/>
          </a:bodyPr>
          <a:lstStyle/>
          <a:p>
            <a:pPr marL="0" indent="0">
              <a:buNone/>
            </a:pPr>
            <a:r>
              <a:rPr lang="en-US" sz="3600" b="1" dirty="0">
                <a:ln w="1905"/>
                <a:solidFill>
                  <a:schemeClr val="tx1">
                    <a:lumMod val="75000"/>
                    <a:lumOff val="25000"/>
                  </a:schemeClr>
                </a:solidFill>
                <a:effectLst>
                  <a:innerShdw blurRad="69850" dist="43180" dir="5400000">
                    <a:srgbClr val="000000">
                      <a:alpha val="65000"/>
                    </a:srgbClr>
                  </a:innerShdw>
                </a:effectLst>
              </a:rPr>
              <a:t>Identification of Es and Os and Learning Intentions in pairs</a:t>
            </a:r>
          </a:p>
        </p:txBody>
      </p:sp>
    </p:spTree>
    <p:extLst>
      <p:ext uri="{BB962C8B-B14F-4D97-AF65-F5344CB8AC3E}">
        <p14:creationId xmlns:p14="http://schemas.microsoft.com/office/powerpoint/2010/main" val="217903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2567622"/>
            <a:ext cx="7662864" cy="828590"/>
          </a:xfrm>
        </p:spPr>
        <p:txBody>
          <a:bodyPr>
            <a:normAutofit/>
          </a:bodyPr>
          <a:lstStyle/>
          <a:p>
            <a:pPr marL="0" indent="0" algn="ctr">
              <a:buNone/>
            </a:pPr>
            <a:r>
              <a:rPr lang="en-US" dirty="0"/>
              <a:t>Of Es and Os                                         Of LI’s</a:t>
            </a:r>
          </a:p>
          <a:p>
            <a:pPr marL="0" indent="0">
              <a:buNone/>
            </a:pPr>
            <a:endParaRPr lang="en-US" dirty="0"/>
          </a:p>
          <a:p>
            <a:pPr marL="0" indent="0">
              <a:buNone/>
            </a:pPr>
            <a:endParaRPr lang="en-US" dirty="0"/>
          </a:p>
        </p:txBody>
      </p:sp>
      <p:pic>
        <p:nvPicPr>
          <p:cNvPr id="5" name="Picture 4" descr="Screen Shot 2014-03-08 at 16.26.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48196"/>
            <a:ext cx="3649572" cy="2864222"/>
          </a:xfrm>
          <a:prstGeom prst="rect">
            <a:avLst/>
          </a:prstGeom>
        </p:spPr>
      </p:pic>
      <p:pic>
        <p:nvPicPr>
          <p:cNvPr id="8" name="Picture 7" descr="Screen Shot 2014-03-09 at 17.25.5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6861" y="3148196"/>
            <a:ext cx="4918347" cy="3065586"/>
          </a:xfrm>
          <a:prstGeom prst="rect">
            <a:avLst/>
          </a:prstGeom>
        </p:spPr>
      </p:pic>
      <p:sp>
        <p:nvSpPr>
          <p:cNvPr id="10" name="Title 3"/>
          <p:cNvSpPr>
            <a:spLocks noGrp="1"/>
          </p:cNvSpPr>
          <p:nvPr>
            <p:ph type="title"/>
          </p:nvPr>
        </p:nvSpPr>
        <p:spPr>
          <a:xfrm>
            <a:off x="457200" y="404593"/>
            <a:ext cx="8229600" cy="1143000"/>
          </a:xfrm>
        </p:spPr>
        <p:txBody>
          <a:bodyPr/>
          <a:lstStyle/>
          <a:p>
            <a:r>
              <a:rPr lang="en-US" dirty="0"/>
              <a:t>Understanding the progression</a:t>
            </a:r>
          </a:p>
        </p:txBody>
      </p:sp>
    </p:spTree>
    <p:extLst>
      <p:ext uri="{BB962C8B-B14F-4D97-AF65-F5344CB8AC3E}">
        <p14:creationId xmlns:p14="http://schemas.microsoft.com/office/powerpoint/2010/main" val="212700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929764"/>
            <a:ext cx="3953660" cy="4235540"/>
          </a:xfrm>
        </p:spPr>
        <p:txBody>
          <a:bodyPr>
            <a:normAutofit lnSpcReduction="10000"/>
          </a:bodyPr>
          <a:lstStyle/>
          <a:p>
            <a:pPr marL="692150" lvl="2" indent="-342900">
              <a:spcBef>
                <a:spcPts val="2000"/>
              </a:spcBef>
            </a:pPr>
            <a:r>
              <a:rPr lang="en-US" sz="2400" dirty="0" smtClean="0"/>
              <a:t>We taught </a:t>
            </a:r>
            <a:r>
              <a:rPr lang="en-US" sz="2400" dirty="0"/>
              <a:t>the Es and </a:t>
            </a:r>
            <a:r>
              <a:rPr lang="en-US" sz="2400" dirty="0" err="1"/>
              <a:t>Os</a:t>
            </a:r>
            <a:r>
              <a:rPr lang="en-US" sz="2400" dirty="0"/>
              <a:t> and Learning Intentions </a:t>
            </a:r>
            <a:r>
              <a:rPr lang="en-US" sz="2000" dirty="0"/>
              <a:t>– build pupil understanding – very different at different stages.</a:t>
            </a:r>
          </a:p>
          <a:p>
            <a:r>
              <a:rPr lang="en-US" dirty="0"/>
              <a:t>Decide on what might be done to demonstrate learning</a:t>
            </a:r>
          </a:p>
          <a:p>
            <a:r>
              <a:rPr lang="en-US" dirty="0"/>
              <a:t>Draw out Success Criteria</a:t>
            </a:r>
          </a:p>
        </p:txBody>
      </p:sp>
      <p:pic>
        <p:nvPicPr>
          <p:cNvPr id="4" name="Picture 3" descr="0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916832"/>
            <a:ext cx="3934102" cy="2950577"/>
          </a:xfrm>
          <a:prstGeom prst="rect">
            <a:avLst/>
          </a:prstGeom>
        </p:spPr>
      </p:pic>
      <p:sp>
        <p:nvSpPr>
          <p:cNvPr id="6" name="Title 3"/>
          <p:cNvSpPr>
            <a:spLocks noGrp="1"/>
          </p:cNvSpPr>
          <p:nvPr>
            <p:ph type="title"/>
          </p:nvPr>
        </p:nvSpPr>
        <p:spPr>
          <a:xfrm>
            <a:off x="457200" y="404593"/>
            <a:ext cx="8229600" cy="1143000"/>
          </a:xfrm>
        </p:spPr>
        <p:txBody>
          <a:bodyPr/>
          <a:lstStyle/>
          <a:p>
            <a:r>
              <a:rPr lang="en-US" dirty="0"/>
              <a:t>Working with Pupils in Class</a:t>
            </a:r>
          </a:p>
        </p:txBody>
      </p:sp>
    </p:spTree>
    <p:extLst>
      <p:ext uri="{BB962C8B-B14F-4D97-AF65-F5344CB8AC3E}">
        <p14:creationId xmlns:p14="http://schemas.microsoft.com/office/powerpoint/2010/main" val="1603264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66</TotalTime>
  <Words>1518</Words>
  <Application>Microsoft Office PowerPoint</Application>
  <PresentationFormat>On-screen Show (4:3)</PresentationFormat>
  <Paragraphs>195</Paragraphs>
  <Slides>28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Cambria</vt:lpstr>
      <vt:lpstr>Century Gothic</vt:lpstr>
      <vt:lpstr>MS Mincho</vt:lpstr>
      <vt:lpstr>Times New Roman</vt:lpstr>
      <vt:lpstr>Wingdings 2</vt:lpstr>
      <vt:lpstr>Austin</vt:lpstr>
      <vt:lpstr>Moderation in Ardrishaig</vt:lpstr>
      <vt:lpstr>Important points to remember:</vt:lpstr>
      <vt:lpstr>Our Aims</vt:lpstr>
      <vt:lpstr>PowerPoint Presentation</vt:lpstr>
      <vt:lpstr>PowerPoint Presentation</vt:lpstr>
      <vt:lpstr>PowerPoint Presentation</vt:lpstr>
      <vt:lpstr>PowerPoint Presentation</vt:lpstr>
      <vt:lpstr>Understanding the progression</vt:lpstr>
      <vt:lpstr>Working with Pupils in Class</vt:lpstr>
      <vt:lpstr>Staff Moderate Success Criteria</vt:lpstr>
      <vt:lpstr>Teaching and Learning</vt:lpstr>
      <vt:lpstr>Meetings</vt:lpstr>
      <vt:lpstr>Assessment and Evaluation</vt:lpstr>
      <vt:lpstr>Reporting</vt:lpstr>
      <vt:lpstr>PowerPoint Presentation</vt:lpstr>
      <vt:lpstr>Important Leadership Points</vt:lpstr>
      <vt:lpstr>Learner Quotes – Enterprise Moderation Project</vt:lpstr>
      <vt:lpstr>Cont…</vt:lpstr>
      <vt:lpstr>PowerPoint Presentation</vt:lpstr>
      <vt:lpstr>Sustainability</vt:lpstr>
      <vt:lpstr>Easter term…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Moderation in Adrishaig</dc:title>
  <dc:creator>dudley, emma</dc:creator>
  <cp:lastModifiedBy>Dudley, Emma</cp:lastModifiedBy>
  <cp:revision>8</cp:revision>
  <dcterms:created xsi:type="dcterms:W3CDTF">2016-03-07T14:48:45Z</dcterms:created>
  <dcterms:modified xsi:type="dcterms:W3CDTF">2017-05-05T14:15:23Z</dcterms:modified>
</cp:coreProperties>
</file>