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83" r:id="rId2"/>
    <p:sldId id="284" r:id="rId3"/>
    <p:sldId id="316" r:id="rId4"/>
    <p:sldId id="317" r:id="rId5"/>
    <p:sldId id="258" r:id="rId6"/>
    <p:sldId id="259" r:id="rId7"/>
    <p:sldId id="287" r:id="rId8"/>
    <p:sldId id="288" r:id="rId9"/>
    <p:sldId id="286" r:id="rId10"/>
    <p:sldId id="289" r:id="rId11"/>
    <p:sldId id="290" r:id="rId12"/>
    <p:sldId id="309" r:id="rId13"/>
    <p:sldId id="313" r:id="rId14"/>
    <p:sldId id="260" r:id="rId15"/>
    <p:sldId id="307" r:id="rId16"/>
    <p:sldId id="266" r:id="rId17"/>
    <p:sldId id="294" r:id="rId18"/>
    <p:sldId id="261" r:id="rId19"/>
    <p:sldId id="295" r:id="rId20"/>
    <p:sldId id="318" r:id="rId21"/>
    <p:sldId id="319" r:id="rId22"/>
    <p:sldId id="263" r:id="rId23"/>
    <p:sldId id="296" r:id="rId24"/>
    <p:sldId id="264" r:id="rId25"/>
    <p:sldId id="297" r:id="rId26"/>
    <p:sldId id="320" r:id="rId27"/>
    <p:sldId id="312" r:id="rId28"/>
    <p:sldId id="310" r:id="rId29"/>
    <p:sldId id="311"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60"/>
  </p:normalViewPr>
  <p:slideViewPr>
    <p:cSldViewPr snapToGrid="0">
      <p:cViewPr varScale="1">
        <p:scale>
          <a:sx n="74" d="100"/>
          <a:sy n="74" d="100"/>
        </p:scale>
        <p:origin x="2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0E08F-2FBA-44A7-90FB-F55FAB42F51C}" type="datetimeFigureOut">
              <a:rPr lang="en-GB" smtClean="0"/>
              <a:t>13/06/2017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0CF4C-8428-4C99-8E11-30430B88059C}" type="slidenum">
              <a:rPr lang="en-GB" smtClean="0"/>
              <a:t>‹#›</a:t>
            </a:fld>
            <a:endParaRPr lang="en-GB"/>
          </a:p>
        </p:txBody>
      </p:sp>
    </p:spTree>
    <p:extLst>
      <p:ext uri="{BB962C8B-B14F-4D97-AF65-F5344CB8AC3E}">
        <p14:creationId xmlns:p14="http://schemas.microsoft.com/office/powerpoint/2010/main" val="229455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t> ‘Assessment practice will follow and reinforce the curriculum and </a:t>
            </a:r>
            <a:r>
              <a:rPr lang="en-GB" sz="1200" dirty="0">
                <a:solidFill>
                  <a:schemeClr val="accent1"/>
                </a:solidFill>
              </a:rPr>
              <a:t>promote high quality learning and teaching approaches</a:t>
            </a:r>
            <a:r>
              <a:rPr lang="en-GB" sz="1200" dirty="0"/>
              <a:t>. Assessment of children’s and young people’s progress and achievement during their broad general education to the end of S3 will be </a:t>
            </a:r>
            <a:r>
              <a:rPr lang="en-GB" sz="1200" dirty="0">
                <a:solidFill>
                  <a:schemeClr val="accent1"/>
                </a:solidFill>
              </a:rPr>
              <a:t>based on teachers’ assessment of their knowledge and understanding, skills, attributes and capabilities</a:t>
            </a:r>
            <a:r>
              <a:rPr lang="en-GB" sz="1200" dirty="0"/>
              <a:t>, as described in the experiences and outcomes across the curriculum.’</a:t>
            </a:r>
            <a:endParaRPr lang="en-GB" dirty="0"/>
          </a:p>
          <a:p>
            <a:r>
              <a:rPr lang="en-GB" sz="1400" dirty="0"/>
              <a:t>   </a:t>
            </a:r>
            <a:r>
              <a:rPr lang="en-GB" sz="1200" dirty="0"/>
              <a:t>(</a:t>
            </a:r>
            <a:r>
              <a:rPr lang="en-GB" sz="1200" i="1" dirty="0"/>
              <a:t>Building the Curriculum 5: A Framework for  Assessment</a:t>
            </a:r>
            <a:r>
              <a:rPr lang="en-GB" sz="1200" dirty="0"/>
              <a:t>, p. 8)</a:t>
            </a:r>
          </a:p>
          <a:p>
            <a:endParaRPr lang="en-GB" dirty="0"/>
          </a:p>
        </p:txBody>
      </p:sp>
      <p:sp>
        <p:nvSpPr>
          <p:cNvPr id="4" name="Slide Number Placeholder 3"/>
          <p:cNvSpPr>
            <a:spLocks noGrp="1"/>
          </p:cNvSpPr>
          <p:nvPr>
            <p:ph type="sldNum" sz="quarter" idx="10"/>
          </p:nvPr>
        </p:nvSpPr>
        <p:spPr/>
        <p:txBody>
          <a:bodyPr/>
          <a:lstStyle/>
          <a:p>
            <a:fld id="{7D06987E-C6EA-489F-BE30-2223E03DB7EA}" type="slidenum">
              <a:rPr lang="en-GB" smtClean="0"/>
              <a:t>1</a:t>
            </a:fld>
            <a:endParaRPr lang="en-GB" dirty="0"/>
          </a:p>
        </p:txBody>
      </p:sp>
    </p:spTree>
    <p:extLst>
      <p:ext uri="{BB962C8B-B14F-4D97-AF65-F5344CB8AC3E}">
        <p14:creationId xmlns:p14="http://schemas.microsoft.com/office/powerpoint/2010/main" val="167703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06987E-C6EA-489F-BE30-2223E03DB7EA}" type="slidenum">
              <a:rPr lang="en-GB" smtClean="0"/>
              <a:t>2</a:t>
            </a:fld>
            <a:endParaRPr lang="en-GB" dirty="0"/>
          </a:p>
        </p:txBody>
      </p:sp>
    </p:spTree>
    <p:extLst>
      <p:ext uri="{BB962C8B-B14F-4D97-AF65-F5344CB8AC3E}">
        <p14:creationId xmlns:p14="http://schemas.microsoft.com/office/powerpoint/2010/main" val="46268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05FBFB6-D229-4333-BEC8-45E26908BC16}" type="slidenum">
              <a:rPr lang="en-GB" altLang="en-US"/>
              <a:pPr/>
              <a:t>7</a:t>
            </a:fld>
            <a:endParaRPr lang="en-GB" altLang="en-US"/>
          </a:p>
        </p:txBody>
      </p:sp>
      <p:sp>
        <p:nvSpPr>
          <p:cNvPr id="23556" name="Notes Placeholder 1"/>
          <p:cNvSpPr>
            <a:spLocks noGrp="1"/>
          </p:cNvSpPr>
          <p:nvPr/>
        </p:nvSpPr>
        <p:spPr bwMode="auto">
          <a:xfrm>
            <a:off x="685480" y="4343144"/>
            <a:ext cx="5487041" cy="41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76713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C5EF494-EBA3-40F1-A33B-2C4E90CDAF27}" type="slidenum">
              <a:rPr lang="en-GB" altLang="en-US"/>
              <a:pPr/>
              <a:t>8</a:t>
            </a:fld>
            <a:endParaRPr lang="en-GB" altLang="en-US"/>
          </a:p>
        </p:txBody>
      </p:sp>
      <p:sp>
        <p:nvSpPr>
          <p:cNvPr id="25604" name="Notes Placeholder 1"/>
          <p:cNvSpPr>
            <a:spLocks noGrp="1"/>
          </p:cNvSpPr>
          <p:nvPr/>
        </p:nvSpPr>
        <p:spPr bwMode="auto">
          <a:xfrm>
            <a:off x="685480" y="4343144"/>
            <a:ext cx="5487041" cy="41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48364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0FAFA54-12A3-4E01-80DF-ED2F4B9647EC}" type="slidenum">
              <a:rPr lang="en-GB" altLang="en-US"/>
              <a:pPr/>
              <a:t>9</a:t>
            </a:fld>
            <a:endParaRPr lang="en-GB" altLang="en-US"/>
          </a:p>
        </p:txBody>
      </p:sp>
      <p:sp>
        <p:nvSpPr>
          <p:cNvPr id="21508" name="Notes Placeholder 1"/>
          <p:cNvSpPr>
            <a:spLocks noGrp="1"/>
          </p:cNvSpPr>
          <p:nvPr/>
        </p:nvSpPr>
        <p:spPr bwMode="auto">
          <a:xfrm>
            <a:off x="685480" y="4343144"/>
            <a:ext cx="5487041" cy="41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74685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NAR</a:t>
            </a:r>
            <a:r>
              <a:rPr lang="en-GB" baseline="0" dirty="0"/>
              <a:t> Flowchart Planning Displays do not need to be done all the time.  However they are good for reviewing and discussing with the children what they have been learning, especially for younger pupils.</a:t>
            </a:r>
            <a:endParaRPr lang="en-GB" dirty="0"/>
          </a:p>
        </p:txBody>
      </p:sp>
      <p:sp>
        <p:nvSpPr>
          <p:cNvPr id="4" name="Slide Number Placeholder 3"/>
          <p:cNvSpPr>
            <a:spLocks noGrp="1"/>
          </p:cNvSpPr>
          <p:nvPr>
            <p:ph type="sldNum" sz="quarter" idx="10"/>
          </p:nvPr>
        </p:nvSpPr>
        <p:spPr/>
        <p:txBody>
          <a:bodyPr/>
          <a:lstStyle/>
          <a:p>
            <a:fld id="{7D06987E-C6EA-489F-BE30-2223E03DB7EA}" type="slidenum">
              <a:rPr lang="en-GB" smtClean="0"/>
              <a:t>27</a:t>
            </a:fld>
            <a:endParaRPr lang="en-GB" dirty="0"/>
          </a:p>
        </p:txBody>
      </p:sp>
    </p:spTree>
    <p:extLst>
      <p:ext uri="{BB962C8B-B14F-4D97-AF65-F5344CB8AC3E}">
        <p14:creationId xmlns:p14="http://schemas.microsoft.com/office/powerpoint/2010/main" val="299111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B0D8830-0FB6-4C6E-95E9-1469F90497F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8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0D8830-0FB6-4C6E-95E9-1469F90497F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spTree>
    <p:extLst>
      <p:ext uri="{BB962C8B-B14F-4D97-AF65-F5344CB8AC3E}">
        <p14:creationId xmlns:p14="http://schemas.microsoft.com/office/powerpoint/2010/main" val="423856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0D8830-0FB6-4C6E-95E9-1469F90497F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66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0D8830-0FB6-4C6E-95E9-1469F90497F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spTree>
    <p:extLst>
      <p:ext uri="{BB962C8B-B14F-4D97-AF65-F5344CB8AC3E}">
        <p14:creationId xmlns:p14="http://schemas.microsoft.com/office/powerpoint/2010/main" val="421459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D8830-0FB6-4C6E-95E9-1469F90497F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0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0D8830-0FB6-4C6E-95E9-1469F90497F0}"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66432-C172-48FE-9AFC-01EBBE47A70E}" type="slidenum">
              <a:rPr lang="en-GB" smtClean="0"/>
              <a:t>‹#›</a:t>
            </a:fld>
            <a:endParaRPr lang="en-GB"/>
          </a:p>
        </p:txBody>
      </p:sp>
    </p:spTree>
    <p:extLst>
      <p:ext uri="{BB962C8B-B14F-4D97-AF65-F5344CB8AC3E}">
        <p14:creationId xmlns:p14="http://schemas.microsoft.com/office/powerpoint/2010/main" val="21526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0D8830-0FB6-4C6E-95E9-1469F90497F0}" type="datetimeFigureOut">
              <a:rPr lang="en-GB" smtClean="0"/>
              <a:t>13/06/2017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F66432-C172-48FE-9AFC-01EBBE47A70E}" type="slidenum">
              <a:rPr lang="en-GB" smtClean="0"/>
              <a:t>‹#›</a:t>
            </a:fld>
            <a:endParaRPr lang="en-GB"/>
          </a:p>
        </p:txBody>
      </p:sp>
    </p:spTree>
    <p:extLst>
      <p:ext uri="{BB962C8B-B14F-4D97-AF65-F5344CB8AC3E}">
        <p14:creationId xmlns:p14="http://schemas.microsoft.com/office/powerpoint/2010/main" val="180795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0D8830-0FB6-4C6E-95E9-1469F90497F0}" type="datetimeFigureOut">
              <a:rPr lang="en-GB" smtClean="0"/>
              <a:t>13/06/2017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F66432-C172-48FE-9AFC-01EBBE47A70E}" type="slidenum">
              <a:rPr lang="en-GB" smtClean="0"/>
              <a:t>‹#›</a:t>
            </a:fld>
            <a:endParaRPr lang="en-GB"/>
          </a:p>
        </p:txBody>
      </p:sp>
    </p:spTree>
    <p:extLst>
      <p:ext uri="{BB962C8B-B14F-4D97-AF65-F5344CB8AC3E}">
        <p14:creationId xmlns:p14="http://schemas.microsoft.com/office/powerpoint/2010/main" val="392375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D8830-0FB6-4C6E-95E9-1469F90497F0}" type="datetimeFigureOut">
              <a:rPr lang="en-GB" smtClean="0"/>
              <a:t>13/06/2017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F66432-C172-48FE-9AFC-01EBBE47A70E}" type="slidenum">
              <a:rPr lang="en-GB" smtClean="0"/>
              <a:t>‹#›</a:t>
            </a:fld>
            <a:endParaRPr lang="en-GB"/>
          </a:p>
        </p:txBody>
      </p:sp>
    </p:spTree>
    <p:extLst>
      <p:ext uri="{BB962C8B-B14F-4D97-AF65-F5344CB8AC3E}">
        <p14:creationId xmlns:p14="http://schemas.microsoft.com/office/powerpoint/2010/main" val="151814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D8830-0FB6-4C6E-95E9-1469F90497F0}"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66432-C172-48FE-9AFC-01EBBE47A70E}" type="slidenum">
              <a:rPr lang="en-GB" smtClean="0"/>
              <a:t>‹#›</a:t>
            </a:fld>
            <a:endParaRPr lang="en-GB"/>
          </a:p>
        </p:txBody>
      </p:sp>
    </p:spTree>
    <p:extLst>
      <p:ext uri="{BB962C8B-B14F-4D97-AF65-F5344CB8AC3E}">
        <p14:creationId xmlns:p14="http://schemas.microsoft.com/office/powerpoint/2010/main" val="165980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D8830-0FB6-4C6E-95E9-1469F90497F0}"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66432-C172-48FE-9AFC-01EBBE47A70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63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B0D8830-0FB6-4C6E-95E9-1469F90497F0}" type="datetimeFigureOut">
              <a:rPr lang="en-GB" smtClean="0"/>
              <a:t>13/06/2017</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F66432-C172-48FE-9AFC-01EBBE47A70E}"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740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GB" sz="4800" dirty="0" smtClean="0"/>
              <a:t>The Planning, Assessment and Moderation Cycle</a:t>
            </a:r>
            <a:endParaRPr lang="en-GB"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771" y="4800164"/>
            <a:ext cx="1815192" cy="15346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750" y="4798722"/>
            <a:ext cx="1785870" cy="1785870"/>
          </a:xfrm>
          <a:prstGeom prst="rect">
            <a:avLst/>
          </a:prstGeom>
        </p:spPr>
      </p:pic>
    </p:spTree>
    <p:extLst>
      <p:ext uri="{BB962C8B-B14F-4D97-AF65-F5344CB8AC3E}">
        <p14:creationId xmlns:p14="http://schemas.microsoft.com/office/powerpoint/2010/main" val="2304489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533" y="298614"/>
            <a:ext cx="9720072" cy="1499616"/>
          </a:xfrm>
        </p:spPr>
        <p:txBody>
          <a:bodyPr/>
          <a:lstStyle/>
          <a:p>
            <a:r>
              <a:rPr lang="en-GB" dirty="0"/>
              <a:t>What are success criteria?</a:t>
            </a:r>
          </a:p>
        </p:txBody>
      </p:sp>
      <p:sp>
        <p:nvSpPr>
          <p:cNvPr id="3" name="Content Placeholder 2"/>
          <p:cNvSpPr>
            <a:spLocks noGrp="1"/>
          </p:cNvSpPr>
          <p:nvPr>
            <p:ph idx="1"/>
          </p:nvPr>
        </p:nvSpPr>
        <p:spPr>
          <a:xfrm>
            <a:off x="622479" y="1980128"/>
            <a:ext cx="10972800" cy="4877872"/>
          </a:xfrm>
        </p:spPr>
        <p:txBody>
          <a:bodyPr>
            <a:normAutofit/>
          </a:bodyPr>
          <a:lstStyle/>
          <a:p>
            <a:r>
              <a:rPr lang="en-GB" sz="2800" dirty="0">
                <a:solidFill>
                  <a:schemeClr val="tx1"/>
                </a:solidFill>
              </a:rPr>
              <a:t>Success criteria are suggested ways to achieve the learning intention. As you plan and consider your success criteria you should ensure that they are directly linked to your learning intentions and the evidence of learning which you will be aiming to collect.</a:t>
            </a:r>
          </a:p>
          <a:p>
            <a:endParaRPr lang="en-GB" sz="2800" dirty="0"/>
          </a:p>
          <a:p>
            <a:r>
              <a:rPr lang="en-GB" sz="2800" dirty="0">
                <a:solidFill>
                  <a:schemeClr val="tx1"/>
                </a:solidFill>
              </a:rPr>
              <a:t>Children should be co-constructing success criteria from early level onwards.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79" y="134051"/>
            <a:ext cx="1258654" cy="1258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32633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987" y="142971"/>
            <a:ext cx="9720072" cy="1499616"/>
          </a:xfrm>
        </p:spPr>
        <p:txBody>
          <a:bodyPr/>
          <a:lstStyle/>
          <a:p>
            <a:r>
              <a:rPr lang="en-GB" dirty="0"/>
              <a:t>Guiding Questions to help…</a:t>
            </a:r>
          </a:p>
        </p:txBody>
      </p:sp>
      <p:sp>
        <p:nvSpPr>
          <p:cNvPr id="3" name="Content Placeholder 2"/>
          <p:cNvSpPr>
            <a:spLocks noGrp="1"/>
          </p:cNvSpPr>
          <p:nvPr>
            <p:ph idx="1"/>
          </p:nvPr>
        </p:nvSpPr>
        <p:spPr/>
        <p:txBody>
          <a:bodyPr>
            <a:normAutofit fontScale="77500" lnSpcReduction="20000"/>
          </a:bodyPr>
          <a:lstStyle/>
          <a:p>
            <a:pPr lvl="0"/>
            <a:r>
              <a:rPr lang="en-GB" dirty="0"/>
              <a:t>What can you do to show me that you have learnt this?</a:t>
            </a:r>
          </a:p>
          <a:p>
            <a:pPr lvl="0"/>
            <a:r>
              <a:rPr lang="en-GB" dirty="0"/>
              <a:t>What could we make?</a:t>
            </a:r>
          </a:p>
          <a:p>
            <a:pPr lvl="0"/>
            <a:r>
              <a:rPr lang="en-GB" dirty="0"/>
              <a:t>What can you do to show me that you played a role?</a:t>
            </a:r>
          </a:p>
          <a:p>
            <a:pPr lvl="0"/>
            <a:r>
              <a:rPr lang="en-GB" dirty="0"/>
              <a:t>How will we know if our __________ has been a success?</a:t>
            </a:r>
          </a:p>
          <a:p>
            <a:pPr lvl="0"/>
            <a:r>
              <a:rPr lang="en-GB" dirty="0"/>
              <a:t>What roles are required for a successful ___________?</a:t>
            </a:r>
          </a:p>
          <a:p>
            <a:pPr lvl="0"/>
            <a:r>
              <a:rPr lang="en-GB" dirty="0"/>
              <a:t>What skills would a person require to fill each of these roles?</a:t>
            </a:r>
          </a:p>
          <a:p>
            <a:pPr lvl="0"/>
            <a:r>
              <a:rPr lang="en-GB" dirty="0"/>
              <a:t>How will you know that you have been successful as an individual and as part of a group?</a:t>
            </a:r>
          </a:p>
          <a:p>
            <a:pPr lvl="0"/>
            <a:r>
              <a:rPr lang="en-GB" dirty="0"/>
              <a:t>How will we measure our success?</a:t>
            </a:r>
          </a:p>
          <a:p>
            <a:pPr lvl="0"/>
            <a:r>
              <a:rPr lang="en-GB" dirty="0"/>
              <a:t>What evidence might you gather to show me that you were successful?</a:t>
            </a:r>
          </a:p>
          <a:p>
            <a:pPr lvl="0"/>
            <a:r>
              <a:rPr lang="en-GB" dirty="0"/>
              <a:t>How will you record your evidence?</a:t>
            </a:r>
          </a:p>
          <a:p>
            <a:pPr lvl="0"/>
            <a:r>
              <a:rPr lang="en-GB" dirty="0"/>
              <a:t>How will you tell your parents about our project and show them that you were successful in your role?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33" y="142971"/>
            <a:ext cx="1258654" cy="1258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242953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dleye-s\Documents\Computer transfer\2015.16\ICSEI\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116632"/>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1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31505" y="-99392"/>
          <a:ext cx="8928991" cy="6892826"/>
        </p:xfrm>
        <a:graphic>
          <a:graphicData uri="http://schemas.openxmlformats.org/drawingml/2006/table">
            <a:tbl>
              <a:tblPr firstRow="1" firstCol="1" bandRow="1">
                <a:tableStyleId>{B301B821-A1FF-4177-AEE7-76D212191A09}</a:tableStyleId>
              </a:tblPr>
              <a:tblGrid>
                <a:gridCol w="129614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1080120">
                  <a:extLst>
                    <a:ext uri="{9D8B030D-6E8A-4147-A177-3AD203B41FA5}">
                      <a16:colId xmlns="" xmlns:a16="http://schemas.microsoft.com/office/drawing/2014/main" val="20004"/>
                    </a:ext>
                  </a:extLst>
                </a:gridCol>
                <a:gridCol w="1080120">
                  <a:extLst>
                    <a:ext uri="{9D8B030D-6E8A-4147-A177-3AD203B41FA5}">
                      <a16:colId xmlns="" xmlns:a16="http://schemas.microsoft.com/office/drawing/2014/main" val="20005"/>
                    </a:ext>
                  </a:extLst>
                </a:gridCol>
                <a:gridCol w="216024">
                  <a:extLst>
                    <a:ext uri="{9D8B030D-6E8A-4147-A177-3AD203B41FA5}">
                      <a16:colId xmlns="" xmlns:a16="http://schemas.microsoft.com/office/drawing/2014/main" val="20006"/>
                    </a:ext>
                  </a:extLst>
                </a:gridCol>
                <a:gridCol w="1584175">
                  <a:extLst>
                    <a:ext uri="{9D8B030D-6E8A-4147-A177-3AD203B41FA5}">
                      <a16:colId xmlns="" xmlns:a16="http://schemas.microsoft.com/office/drawing/2014/main" val="20007"/>
                    </a:ext>
                  </a:extLst>
                </a:gridCol>
              </a:tblGrid>
              <a:tr h="636653">
                <a:tc gridSpan="8">
                  <a:txBody>
                    <a:bodyPr/>
                    <a:lstStyle/>
                    <a:p>
                      <a:pPr algn="ctr">
                        <a:spcAft>
                          <a:spcPts val="0"/>
                        </a:spcAft>
                      </a:pPr>
                      <a:r>
                        <a:rPr lang="en-US" sz="800" dirty="0">
                          <a:effectLst/>
                        </a:rPr>
                        <a:t>Report Writing Moderation: Jan-April 2016</a:t>
                      </a:r>
                      <a:endParaRPr lang="en-GB" sz="800" dirty="0">
                        <a:effectLst/>
                      </a:endParaRPr>
                    </a:p>
                    <a:p>
                      <a:pPr algn="l">
                        <a:spcAft>
                          <a:spcPts val="0"/>
                        </a:spcAft>
                      </a:pPr>
                      <a:r>
                        <a:rPr lang="en-US" sz="800" dirty="0">
                          <a:effectLst/>
                        </a:rPr>
                        <a:t>            Simple task                                                     Progression of Success Criteria – Early toward third level                                                            Complex task</a:t>
                      </a:r>
                      <a:endParaRPr lang="en-GB" sz="800" dirty="0">
                        <a:effectLst/>
                      </a:endParaRPr>
                    </a:p>
                    <a:p>
                      <a:pPr algn="l">
                        <a:spcAft>
                          <a:spcPts val="0"/>
                        </a:spcAft>
                      </a:pPr>
                      <a:r>
                        <a:rPr lang="en-US" sz="800" dirty="0">
                          <a:effectLst/>
                        </a:rPr>
                        <a:t> </a:t>
                      </a:r>
                      <a:endParaRPr lang="en-GB" sz="800" dirty="0">
                        <a:effectLst/>
                      </a:endParaRPr>
                    </a:p>
                    <a:p>
                      <a:pPr algn="l">
                        <a:spcAft>
                          <a:spcPts val="0"/>
                        </a:spcAft>
                      </a:pPr>
                      <a:r>
                        <a:rPr lang="en-US" sz="800" dirty="0">
                          <a:effectLst/>
                        </a:rPr>
                        <a:t>LIT 0-26a, 1-26a, 2-26a</a:t>
                      </a:r>
                      <a:endParaRPr lang="en-GB" sz="800" dirty="0">
                        <a:effectLst/>
                      </a:endParaRPr>
                    </a:p>
                    <a:p>
                      <a:pPr algn="l">
                        <a:spcAft>
                          <a:spcPts val="0"/>
                        </a:spcAft>
                      </a:pPr>
                      <a:r>
                        <a:rPr lang="en-US" sz="800" dirty="0">
                          <a:effectLst/>
                        </a:rPr>
                        <a:t>We are learning to…. </a:t>
                      </a:r>
                      <a:endParaRPr lang="en-GB" sz="8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119746">
                <a:tc>
                  <a:txBody>
                    <a:bodyPr/>
                    <a:lstStyle/>
                    <a:p>
                      <a:pPr algn="ctr">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gridSpan="2">
                  <a:txBody>
                    <a:bodyPr/>
                    <a:lstStyle/>
                    <a:p>
                      <a:pPr algn="l">
                        <a:spcAft>
                          <a:spcPts val="0"/>
                        </a:spcAft>
                      </a:pPr>
                      <a:endParaRPr lang="en-GB" sz="800" dirty="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endParaRPr lang="en-GB" sz="800" dirty="0">
                        <a:effectLst/>
                        <a:latin typeface="Cambria"/>
                        <a:ea typeface="MS Mincho"/>
                        <a:cs typeface="Times New Roman"/>
                      </a:endParaRPr>
                    </a:p>
                  </a:txBody>
                  <a:tcPr marL="30775" marR="30775" marT="0" marB="0"/>
                </a:tc>
                <a:extLst>
                  <a:ext uri="{0D108BD9-81ED-4DB2-BD59-A6C34878D82A}">
                    <a16:rowId xmlns="" xmlns:a16="http://schemas.microsoft.com/office/drawing/2014/main" val="10001"/>
                  </a:ext>
                </a:extLst>
              </a:tr>
              <a:tr h="957971">
                <a:tc>
                  <a:txBody>
                    <a:bodyPr/>
                    <a:lstStyle/>
                    <a:p>
                      <a:pPr algn="l">
                        <a:spcAft>
                          <a:spcPts val="0"/>
                        </a:spcAft>
                      </a:pPr>
                      <a:r>
                        <a:rPr lang="en-US" sz="1000" b="0" dirty="0">
                          <a:effectLst/>
                        </a:rPr>
                        <a:t>share information in a way that communicates my message.</a:t>
                      </a:r>
                      <a:endParaRPr lang="en-GB" sz="1000" b="0" dirty="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to create a report that communicates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and organise it to create a report to communicate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to and organise it to create a report which is useful to others.</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from given sources to create a report for a specific audience.</a:t>
                      </a:r>
                      <a:endParaRPr lang="en-GB" sz="1000">
                        <a:effectLst/>
                        <a:latin typeface="Cambria"/>
                        <a:ea typeface="MS Mincho"/>
                        <a:cs typeface="Times New Roman"/>
                      </a:endParaRPr>
                    </a:p>
                  </a:txBody>
                  <a:tcPr marL="30775" marR="30775" marT="0" marB="0"/>
                </a:tc>
                <a:tc gridSpan="2">
                  <a:txBody>
                    <a:bodyPr/>
                    <a:lstStyle/>
                    <a:p>
                      <a:pPr algn="l">
                        <a:spcAft>
                          <a:spcPts val="0"/>
                        </a:spcAft>
                      </a:pPr>
                      <a:r>
                        <a:rPr lang="en-US" sz="1000">
                          <a:effectLst/>
                        </a:rPr>
                        <a:t>select relevant information from a range of given sources to create a coherent report for a specific audience.</a:t>
                      </a:r>
                      <a:endParaRPr lang="en-GB" sz="100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r>
                        <a:rPr lang="en-US" sz="1000">
                          <a:effectLst/>
                        </a:rPr>
                        <a:t>select relevant information taken from independently chosen sources to create a coherent, nonfiction, report containing subject specific vocabulary.</a:t>
                      </a:r>
                      <a:endParaRPr lang="en-GB" sz="1000">
                        <a:effectLst/>
                        <a:latin typeface="Cambria"/>
                        <a:ea typeface="MS Mincho"/>
                        <a:cs typeface="Times New Roman"/>
                      </a:endParaRPr>
                    </a:p>
                  </a:txBody>
                  <a:tcPr marL="30775" marR="30775" marT="0" marB="0"/>
                </a:tc>
                <a:extLst>
                  <a:ext uri="{0D108BD9-81ED-4DB2-BD59-A6C34878D82A}">
                    <a16:rowId xmlns="" xmlns:a16="http://schemas.microsoft.com/office/drawing/2014/main" val="10002"/>
                  </a:ext>
                </a:extLst>
              </a:tr>
              <a:tr h="119746">
                <a:tc gridSpan="8">
                  <a:txBody>
                    <a:bodyPr/>
                    <a:lstStyle/>
                    <a:p>
                      <a:pPr algn="l">
                        <a:spcAft>
                          <a:spcPts val="0"/>
                        </a:spcAft>
                      </a:pPr>
                      <a:r>
                        <a:rPr lang="en-US" sz="1000">
                          <a:effectLst/>
                        </a:rPr>
                        <a:t>Success Criteria         I can…</a:t>
                      </a:r>
                      <a:endParaRPr lang="en-GB" sz="100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r h="4909602">
                <a:tc>
                  <a:txBody>
                    <a:bodyPr/>
                    <a:lstStyle/>
                    <a:p>
                      <a:pPr algn="l">
                        <a:spcAft>
                          <a:spcPts val="0"/>
                        </a:spcAft>
                      </a:pPr>
                      <a:r>
                        <a:rPr lang="en-US" sz="1000" b="0" dirty="0">
                          <a:effectLst/>
                          <a:highlight>
                            <a:srgbClr val="00FF00"/>
                          </a:highlight>
                        </a:rPr>
                        <a:t>* present information that is true.</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00FFFF"/>
                          </a:highlight>
                        </a:rPr>
                        <a:t>* use my listening skills to find out information.</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*create a report that is neat, tidy and correct.</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FFFF00"/>
                          </a:highlight>
                        </a:rPr>
                        <a:t>* use new vocabulary related to my topic when I am talking.</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00FF00"/>
                          </a:highlight>
                        </a:rPr>
                        <a:t>* with support I can write about what I’ve found out in my own words.</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00FFFF"/>
                          </a:highlight>
                        </a:rPr>
                        <a:t>* select information about the topic from what I see and hear.</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write a neat report with pictures and a title.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select topic words from a word bank to use in my writing.</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a:effectLst/>
                          <a:highlight>
                            <a:srgbClr val="00FF00"/>
                          </a:highlight>
                        </a:rPr>
                        <a:t>* write about what I’ve found out in my own words.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00FFFF"/>
                          </a:highlight>
                        </a:rPr>
                        <a:t>* select information about the topic from what read.</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write a neat report with pictures, a title and subheadings.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FFFF00"/>
                          </a:highlight>
                        </a:rPr>
                        <a:t>* I can select topic words from a range of resources to use in my writing.</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with guidance I can use the books and websites given to find information for each question.</a:t>
                      </a:r>
                      <a:endParaRPr lang="en-GB" sz="1000" dirty="0">
                        <a:effectLst/>
                      </a:endParaRPr>
                    </a:p>
                    <a:p>
                      <a:pPr algn="l">
                        <a:spcAft>
                          <a:spcPts val="0"/>
                        </a:spcAft>
                      </a:pPr>
                      <a:r>
                        <a:rPr lang="en-US" sz="1000" dirty="0">
                          <a:effectLst/>
                          <a:highlight>
                            <a:srgbClr val="00FFFF"/>
                          </a:highlight>
                        </a:rPr>
                        <a:t>* choose information about my subject which answers a question.</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 can use a writing frame to structure my report that includes headings and pictures.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to give information to others.</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use the books or websites given to find information for a research question.</a:t>
                      </a:r>
                      <a:endParaRPr lang="en-GB" sz="1000" dirty="0">
                        <a:effectLst/>
                      </a:endParaRPr>
                    </a:p>
                    <a:p>
                      <a:pPr algn="l">
                        <a:spcAft>
                          <a:spcPts val="0"/>
                        </a:spcAft>
                      </a:pPr>
                      <a:r>
                        <a:rPr lang="en-US" sz="1000" dirty="0">
                          <a:effectLst/>
                          <a:highlight>
                            <a:srgbClr val="00FFFF"/>
                          </a:highlight>
                        </a:rPr>
                        <a:t>* choose information about my subject which answers the questions I have written.</a:t>
                      </a:r>
                      <a:endParaRPr lang="en-GB" sz="1000" dirty="0">
                        <a:effectLst/>
                      </a:endParaRPr>
                    </a:p>
                    <a:p>
                      <a:pPr algn="l">
                        <a:spcAft>
                          <a:spcPts val="0"/>
                        </a:spcAft>
                      </a:pPr>
                      <a:r>
                        <a:rPr lang="en-US" sz="1000" dirty="0">
                          <a:effectLst/>
                        </a:rPr>
                        <a:t>* I can </a:t>
                      </a:r>
                      <a:r>
                        <a:rPr lang="en-US" sz="1000" dirty="0" err="1">
                          <a:effectLst/>
                        </a:rPr>
                        <a:t>organise</a:t>
                      </a:r>
                      <a:r>
                        <a:rPr lang="en-US" sz="1000" dirty="0">
                          <a:effectLst/>
                        </a:rPr>
                        <a:t> my writing under subheadings and consider my layout so it makes sense.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which is suitable for my audience.</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choose sources from a given selection that are suitable for my needs.</a:t>
                      </a:r>
                      <a:endParaRPr lang="en-GB" sz="1000" dirty="0">
                        <a:effectLst/>
                      </a:endParaRPr>
                    </a:p>
                    <a:p>
                      <a:pPr algn="l">
                        <a:spcAft>
                          <a:spcPts val="0"/>
                        </a:spcAft>
                      </a:pPr>
                      <a:r>
                        <a:rPr lang="en-US" sz="1000" dirty="0">
                          <a:effectLst/>
                          <a:highlight>
                            <a:srgbClr val="00FFFF"/>
                          </a:highlight>
                        </a:rPr>
                        <a:t>* record specific information and put it in my own words</a:t>
                      </a:r>
                      <a:r>
                        <a:rPr lang="en-US" sz="1000" dirty="0">
                          <a:effectLst/>
                        </a:rPr>
                        <a:t>.</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use the features of a report including a clear introduction and rounding off nicely.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write clear sentences using some technical language.</a:t>
                      </a:r>
                      <a:endParaRPr lang="en-GB" sz="1000" dirty="0">
                        <a:effectLst/>
                        <a:latin typeface="Cambria"/>
                        <a:ea typeface="MS Mincho"/>
                        <a:cs typeface="Times New Roman"/>
                      </a:endParaRPr>
                    </a:p>
                  </a:txBody>
                  <a:tcPr marL="30775" marR="30775" marT="0" marB="0"/>
                </a:tc>
                <a:tc gridSpan="2">
                  <a:txBody>
                    <a:bodyPr/>
                    <a:lstStyle/>
                    <a:p>
                      <a:pPr algn="l">
                        <a:spcAft>
                          <a:spcPts val="0"/>
                        </a:spcAft>
                      </a:pPr>
                      <a:r>
                        <a:rPr lang="en-US" sz="1000" dirty="0">
                          <a:effectLst/>
                        </a:rPr>
                        <a:t>* </a:t>
                      </a:r>
                      <a:r>
                        <a:rPr lang="en-US" sz="1000" dirty="0">
                          <a:effectLst/>
                          <a:highlight>
                            <a:srgbClr val="FF00FF"/>
                          </a:highlight>
                        </a:rPr>
                        <a:t>use a range of independently selected sources (internet, books, people) to gather information on each of my subheadings.</a:t>
                      </a:r>
                      <a:endParaRPr lang="en-GB" sz="1000" dirty="0">
                        <a:effectLst/>
                      </a:endParaRPr>
                    </a:p>
                    <a:p>
                      <a:pPr algn="l">
                        <a:spcAft>
                          <a:spcPts val="0"/>
                        </a:spcAft>
                      </a:pPr>
                      <a:r>
                        <a:rPr lang="en-US" sz="1000" dirty="0">
                          <a:effectLst/>
                        </a:rPr>
                        <a:t>* </a:t>
                      </a:r>
                      <a:r>
                        <a:rPr lang="en-US" sz="1000" dirty="0">
                          <a:effectLst/>
                          <a:highlight>
                            <a:srgbClr val="00FFFF"/>
                          </a:highlight>
                        </a:rPr>
                        <a:t>gather relevant and concise information and demonstrate an understanding by discussing it in my own words.</a:t>
                      </a:r>
                      <a:endParaRPr lang="en-GB" sz="1000" dirty="0">
                        <a:effectLst/>
                      </a:endParaRPr>
                    </a:p>
                    <a:p>
                      <a:pPr algn="l">
                        <a:spcAft>
                          <a:spcPts val="0"/>
                        </a:spcAft>
                      </a:pPr>
                      <a:r>
                        <a:rPr lang="en-US" sz="1000" dirty="0">
                          <a:effectLst/>
                        </a:rPr>
                        <a:t>* </a:t>
                      </a:r>
                      <a:r>
                        <a:rPr lang="en-US" sz="1000" dirty="0" err="1">
                          <a:effectLst/>
                        </a:rPr>
                        <a:t>organise</a:t>
                      </a:r>
                      <a:r>
                        <a:rPr lang="en-US" sz="1000" dirty="0">
                          <a:effectLst/>
                        </a:rPr>
                        <a:t> my information into a coherent non-fiction report including (a suitable introduction explaining what will be in the report, a conclusion to sum up, chronological organization where possible, links)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include subject specific vocabulary and define this in my glossary.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Include my sources at the end – listing what websites or primary sources I used.</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hMerge="1">
                  <a:txBody>
                    <a:bodyPr/>
                    <a:lstStyle/>
                    <a:p>
                      <a:pPr algn="l">
                        <a:spcAft>
                          <a:spcPts val="0"/>
                        </a:spcAft>
                      </a:pPr>
                      <a:endParaRPr lang="en-GB" sz="1000" dirty="0">
                        <a:effectLst/>
                        <a:latin typeface="Cambria"/>
                        <a:ea typeface="MS Mincho"/>
                        <a:cs typeface="Times New Roman"/>
                      </a:endParaRPr>
                    </a:p>
                  </a:txBody>
                  <a:tcPr marL="30775" marR="30775" marT="0" marB="0"/>
                </a:tc>
                <a:extLst>
                  <a:ext uri="{0D108BD9-81ED-4DB2-BD59-A6C34878D82A}">
                    <a16:rowId xmlns="" xmlns:a16="http://schemas.microsoft.com/office/drawing/2014/main" val="10004"/>
                  </a:ext>
                </a:extLst>
              </a:tr>
              <a:tr h="114280">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gridSpan="3">
                  <a:txBody>
                    <a:bodyPr/>
                    <a:lstStyle/>
                    <a:p>
                      <a:pPr algn="l">
                        <a:spcAft>
                          <a:spcPts val="0"/>
                        </a:spcAft>
                      </a:pPr>
                      <a:r>
                        <a:rPr lang="en-US" sz="500" dirty="0">
                          <a:effectLst/>
                        </a:rPr>
                        <a:t> </a:t>
                      </a:r>
                      <a:endParaRPr lang="en-GB" sz="5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bl>
          </a:graphicData>
        </a:graphic>
      </p:graphicFrame>
      <p:sp>
        <p:nvSpPr>
          <p:cNvPr id="5" name="Right Arrow 4"/>
          <p:cNvSpPr>
            <a:spLocks noChangeArrowheads="1"/>
          </p:cNvSpPr>
          <p:nvPr/>
        </p:nvSpPr>
        <p:spPr bwMode="auto">
          <a:xfrm>
            <a:off x="1507767" y="-228600"/>
            <a:ext cx="9372600" cy="457200"/>
          </a:xfrm>
          <a:prstGeom prst="rightArrow">
            <a:avLst>
              <a:gd name="adj1" fmla="val 50000"/>
              <a:gd name="adj2" fmla="val 132206"/>
            </a:avLst>
          </a:prstGeom>
          <a:solidFill>
            <a:srgbClr val="FFFF00">
              <a:alpha val="34117"/>
            </a:srgbClr>
          </a:solidFill>
          <a:ln w="9525">
            <a:solidFill>
              <a:schemeClr val="accent1">
                <a:lumMod val="95000"/>
                <a:lumOff val="0"/>
              </a:schemeClr>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endParaRPr lang="en-GB"/>
          </a:p>
        </p:txBody>
      </p:sp>
    </p:spTree>
    <p:extLst>
      <p:ext uri="{BB962C8B-B14F-4D97-AF65-F5344CB8AC3E}">
        <p14:creationId xmlns:p14="http://schemas.microsoft.com/office/powerpoint/2010/main" val="3146698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0761" y="314660"/>
            <a:ext cx="10502610" cy="711200"/>
          </a:xfrm>
        </p:spPr>
        <p:txBody>
          <a:bodyPr>
            <a:normAutofit/>
          </a:bodyPr>
          <a:lstStyle/>
          <a:p>
            <a:r>
              <a:rPr lang="en-GB" dirty="0"/>
              <a:t>Planning the learning experiences</a:t>
            </a:r>
          </a:p>
        </p:txBody>
      </p:sp>
      <p:sp>
        <p:nvSpPr>
          <p:cNvPr id="5" name="TextBox 4"/>
          <p:cNvSpPr txBox="1"/>
          <p:nvPr/>
        </p:nvSpPr>
        <p:spPr>
          <a:xfrm>
            <a:off x="6772066" y="1025860"/>
            <a:ext cx="4703010" cy="5355312"/>
          </a:xfrm>
          <a:prstGeom prst="rect">
            <a:avLst/>
          </a:prstGeom>
          <a:noFill/>
        </p:spPr>
        <p:txBody>
          <a:bodyPr wrap="square">
            <a:spAutoFit/>
          </a:bodyPr>
          <a:lstStyle/>
          <a:p>
            <a:pPr>
              <a:defRPr/>
            </a:pPr>
            <a:endParaRPr lang="en-GB" dirty="0">
              <a:solidFill>
                <a:schemeClr val="accent1">
                  <a:lumMod val="50000"/>
                </a:schemeClr>
              </a:solidFill>
              <a:latin typeface="Arial" charset="0"/>
              <a:cs typeface="Arial" charset="0"/>
            </a:endParaRPr>
          </a:p>
          <a:p>
            <a:pPr marL="342900" indent="-342900">
              <a:buFont typeface="Wingdings" panose="05000000000000000000" pitchFamily="2" charset="2"/>
              <a:buChar char="v"/>
              <a:defRPr/>
            </a:pPr>
            <a:r>
              <a:rPr lang="en-GB" dirty="0">
                <a:solidFill>
                  <a:schemeClr val="accent1">
                    <a:lumMod val="50000"/>
                  </a:schemeClr>
                </a:solidFill>
                <a:latin typeface="Tw Cen MT" panose="020B0602020104020603" pitchFamily="34" charset="0"/>
                <a:cs typeface="Arial" charset="0"/>
              </a:rPr>
              <a:t>Plan learning experiences which match the learning </a:t>
            </a:r>
            <a:r>
              <a:rPr lang="en-GB" dirty="0" smtClean="0">
                <a:solidFill>
                  <a:schemeClr val="accent1">
                    <a:lumMod val="50000"/>
                  </a:schemeClr>
                </a:solidFill>
                <a:latin typeface="Tw Cen MT" panose="020B0602020104020603" pitchFamily="34" charset="0"/>
                <a:cs typeface="Arial" charset="0"/>
              </a:rPr>
              <a:t>intentions.</a:t>
            </a:r>
          </a:p>
          <a:p>
            <a:pPr>
              <a:defRPr/>
            </a:pPr>
            <a:endParaRPr lang="en-GB"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dirty="0">
                <a:solidFill>
                  <a:schemeClr val="accent1">
                    <a:lumMod val="50000"/>
                  </a:schemeClr>
                </a:solidFill>
                <a:latin typeface="Tw Cen MT" panose="020B0602020104020603" pitchFamily="34" charset="0"/>
                <a:cs typeface="Arial" charset="0"/>
              </a:rPr>
              <a:t>Consider the different needs in the classroom and the best tasks / activities to motivate and engage learners.</a:t>
            </a:r>
          </a:p>
          <a:p>
            <a:pPr marL="342900" indent="-342900">
              <a:buFont typeface="Wingdings" panose="05000000000000000000" pitchFamily="2" charset="2"/>
              <a:buChar char="v"/>
              <a:defRPr/>
            </a:pPr>
            <a:endParaRPr lang="en-GB"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dirty="0">
                <a:solidFill>
                  <a:schemeClr val="accent1">
                    <a:lumMod val="50000"/>
                  </a:schemeClr>
                </a:solidFill>
                <a:latin typeface="Tw Cen MT" panose="020B0602020104020603" pitchFamily="34" charset="0"/>
                <a:cs typeface="Arial" charset="0"/>
              </a:rPr>
              <a:t>Will the learning experiences give learners the opportunity to develop and demonstrate their knowledge, understanding, skills, attributes and capabilities?</a:t>
            </a:r>
          </a:p>
          <a:p>
            <a:pPr marL="342900" indent="-342900">
              <a:buFont typeface="Wingdings" panose="05000000000000000000" pitchFamily="2" charset="2"/>
              <a:buChar char="v"/>
              <a:defRPr/>
            </a:pPr>
            <a:endParaRPr lang="en-GB"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dirty="0">
                <a:solidFill>
                  <a:schemeClr val="accent1">
                    <a:lumMod val="50000"/>
                  </a:schemeClr>
                </a:solidFill>
                <a:latin typeface="Tw Cen MT" panose="020B0602020104020603" pitchFamily="34" charset="0"/>
                <a:cs typeface="Arial" charset="0"/>
              </a:rPr>
              <a:t>Reflect the 7 design </a:t>
            </a:r>
            <a:r>
              <a:rPr lang="en-GB" dirty="0" smtClean="0">
                <a:solidFill>
                  <a:schemeClr val="accent1">
                    <a:lumMod val="50000"/>
                  </a:schemeClr>
                </a:solidFill>
                <a:latin typeface="Tw Cen MT" panose="020B0602020104020603" pitchFamily="34" charset="0"/>
                <a:cs typeface="Arial" charset="0"/>
              </a:rPr>
              <a:t>principles.</a:t>
            </a:r>
          </a:p>
          <a:p>
            <a:pPr marL="342900" indent="-342900">
              <a:buFont typeface="Wingdings" panose="05000000000000000000" pitchFamily="2" charset="2"/>
              <a:buChar char="v"/>
              <a:defRPr/>
            </a:pPr>
            <a:endParaRPr lang="en-GB"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dirty="0" smtClean="0">
                <a:solidFill>
                  <a:schemeClr val="accent1">
                    <a:lumMod val="50000"/>
                  </a:schemeClr>
                </a:solidFill>
                <a:latin typeface="Tw Cen MT" panose="020B0602020104020603" pitchFamily="34" charset="0"/>
                <a:cs typeface="Arial" charset="0"/>
              </a:rPr>
              <a:t>Ensure you have planned for a range of assessment approaches that allow you to measure progress against agreed success criteria.</a:t>
            </a:r>
            <a:endParaRPr lang="en-GB" dirty="0">
              <a:solidFill>
                <a:schemeClr val="accent1">
                  <a:lumMod val="50000"/>
                </a:schemeClr>
              </a:solidFill>
              <a:latin typeface="Tw Cen MT" panose="020B0602020104020603" pitchFamily="34"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36" y="2441151"/>
            <a:ext cx="4994706" cy="3639149"/>
          </a:xfrm>
          <a:prstGeom prst="rect">
            <a:avLst/>
          </a:prstGeom>
        </p:spPr>
      </p:pic>
      <p:sp>
        <p:nvSpPr>
          <p:cNvPr id="3" name="TextBox 2"/>
          <p:cNvSpPr txBox="1"/>
          <p:nvPr/>
        </p:nvSpPr>
        <p:spPr>
          <a:xfrm>
            <a:off x="1046882" y="1241399"/>
            <a:ext cx="4932608" cy="1200329"/>
          </a:xfrm>
          <a:prstGeom prst="rect">
            <a:avLst/>
          </a:prstGeom>
          <a:noFill/>
        </p:spPr>
        <p:txBody>
          <a:bodyPr wrap="square" rtlCol="0">
            <a:spAutoFit/>
          </a:bodyPr>
          <a:lstStyle/>
          <a:p>
            <a:r>
              <a:rPr lang="en-GB" dirty="0" smtClean="0"/>
              <a:t>Step 5: Plan a range of learning experiences and assessment approaches that allow </a:t>
            </a:r>
            <a:r>
              <a:rPr lang="en-GB" b="1" dirty="0" smtClean="0"/>
              <a:t>all </a:t>
            </a:r>
            <a:r>
              <a:rPr lang="en-GB" dirty="0" smtClean="0"/>
              <a:t>learners to demonstrate breadth, challenge and application of their learning.</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5" y="-52861"/>
            <a:ext cx="1294260" cy="12942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103" y="13648"/>
            <a:ext cx="1647318" cy="1392705"/>
          </a:xfrm>
          <a:prstGeom prst="rect">
            <a:avLst/>
          </a:prstGeom>
        </p:spPr>
      </p:pic>
    </p:spTree>
    <p:extLst>
      <p:ext uri="{BB962C8B-B14F-4D97-AF65-F5344CB8AC3E}">
        <p14:creationId xmlns:p14="http://schemas.microsoft.com/office/powerpoint/2010/main" val="5538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82" y="310896"/>
            <a:ext cx="9720072" cy="1499616"/>
          </a:xfrm>
        </p:spPr>
        <p:txBody>
          <a:bodyPr/>
          <a:lstStyle/>
          <a:p>
            <a:r>
              <a:rPr lang="en-GB" dirty="0" smtClean="0"/>
              <a:t>The principles of design</a:t>
            </a:r>
            <a:endParaRPr lang="en-GB" dirty="0"/>
          </a:p>
        </p:txBody>
      </p:sp>
      <p:sp>
        <p:nvSpPr>
          <p:cNvPr id="3" name="Content Placeholder 2"/>
          <p:cNvSpPr>
            <a:spLocks noGrp="1"/>
          </p:cNvSpPr>
          <p:nvPr>
            <p:ph idx="1"/>
          </p:nvPr>
        </p:nvSpPr>
        <p:spPr>
          <a:xfrm>
            <a:off x="1024128" y="2045038"/>
            <a:ext cx="9720073" cy="4264322"/>
          </a:xfrm>
        </p:spPr>
        <p:txBody>
          <a:bodyPr/>
          <a:lstStyle/>
          <a:p>
            <a:pPr lvl="0">
              <a:buFont typeface="Wingdings" panose="05000000000000000000" pitchFamily="2" charset="2"/>
              <a:buChar char="v"/>
            </a:pPr>
            <a:r>
              <a:rPr lang="en-GB" dirty="0" smtClean="0"/>
              <a:t>Challenge and enjoyment</a:t>
            </a:r>
            <a:endParaRPr lang="en-GB" dirty="0"/>
          </a:p>
          <a:p>
            <a:pPr lvl="0">
              <a:buFont typeface="Wingdings" panose="05000000000000000000" pitchFamily="2" charset="2"/>
              <a:buChar char="v"/>
            </a:pPr>
            <a:r>
              <a:rPr lang="en-GB" dirty="0" smtClean="0"/>
              <a:t>Breadth</a:t>
            </a:r>
            <a:endParaRPr lang="en-GB" dirty="0"/>
          </a:p>
          <a:p>
            <a:pPr lvl="0">
              <a:buFont typeface="Wingdings" panose="05000000000000000000" pitchFamily="2" charset="2"/>
              <a:buChar char="v"/>
            </a:pPr>
            <a:r>
              <a:rPr lang="en-GB" dirty="0"/>
              <a:t>Depth</a:t>
            </a:r>
          </a:p>
          <a:p>
            <a:pPr lvl="0">
              <a:buFont typeface="Wingdings" panose="05000000000000000000" pitchFamily="2" charset="2"/>
              <a:buChar char="v"/>
            </a:pPr>
            <a:r>
              <a:rPr lang="en-GB" dirty="0"/>
              <a:t>Progression</a:t>
            </a:r>
          </a:p>
          <a:p>
            <a:pPr lvl="0">
              <a:buFont typeface="Wingdings" panose="05000000000000000000" pitchFamily="2" charset="2"/>
              <a:buChar char="v"/>
            </a:pPr>
            <a:r>
              <a:rPr lang="en-GB" dirty="0" smtClean="0"/>
              <a:t>Personalisation and choice</a:t>
            </a:r>
          </a:p>
          <a:p>
            <a:pPr lvl="0">
              <a:buFont typeface="Wingdings" panose="05000000000000000000" pitchFamily="2" charset="2"/>
              <a:buChar char="v"/>
            </a:pPr>
            <a:r>
              <a:rPr lang="en-GB" dirty="0" smtClean="0"/>
              <a:t>Relevance</a:t>
            </a:r>
          </a:p>
          <a:p>
            <a:pPr lvl="0">
              <a:buFont typeface="Wingdings" panose="05000000000000000000" pitchFamily="2" charset="2"/>
              <a:buChar char="v"/>
            </a:pPr>
            <a:r>
              <a:rPr lang="en-GB" dirty="0" smtClean="0"/>
              <a:t>Coherence</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28" y="76370"/>
            <a:ext cx="1258654" cy="1258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13648"/>
            <a:ext cx="1647318" cy="1392705"/>
          </a:xfrm>
          <a:prstGeom prst="rect">
            <a:avLst/>
          </a:prstGeom>
        </p:spPr>
      </p:pic>
    </p:spTree>
    <p:extLst>
      <p:ext uri="{BB962C8B-B14F-4D97-AF65-F5344CB8AC3E}">
        <p14:creationId xmlns:p14="http://schemas.microsoft.com/office/powerpoint/2010/main" val="2889335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ginacarson.com/gc/wp-content/uploads/2010/02/UD-Testing-Cartoon.jpg"/>
          <p:cNvPicPr/>
          <p:nvPr/>
        </p:nvPicPr>
        <p:blipFill>
          <a:blip r:embed="rId2">
            <a:extLst>
              <a:ext uri="{28A0092B-C50C-407E-A947-70E740481C1C}">
                <a14:useLocalDpi xmlns:a14="http://schemas.microsoft.com/office/drawing/2010/main" val="0"/>
              </a:ext>
            </a:extLst>
          </a:blip>
          <a:srcRect/>
          <a:stretch>
            <a:fillRect/>
          </a:stretch>
        </p:blipFill>
        <p:spPr bwMode="auto">
          <a:xfrm>
            <a:off x="1007390" y="371959"/>
            <a:ext cx="10213383" cy="6121831"/>
          </a:xfrm>
          <a:prstGeom prst="rect">
            <a:avLst/>
          </a:prstGeom>
          <a:noFill/>
          <a:ln>
            <a:noFill/>
          </a:ln>
        </p:spPr>
      </p:pic>
    </p:spTree>
    <p:extLst>
      <p:ext uri="{BB962C8B-B14F-4D97-AF65-F5344CB8AC3E}">
        <p14:creationId xmlns:p14="http://schemas.microsoft.com/office/powerpoint/2010/main" val="319453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698" y="230374"/>
            <a:ext cx="9720072" cy="1499616"/>
          </a:xfrm>
        </p:spPr>
        <p:txBody>
          <a:bodyPr/>
          <a:lstStyle/>
          <a:p>
            <a:r>
              <a:rPr lang="en-GB" dirty="0" smtClean="0"/>
              <a:t>Holistic assessment tasks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dirty="0" smtClean="0"/>
              <a:t>Demonstrate </a:t>
            </a:r>
            <a:r>
              <a:rPr lang="en-GB" dirty="0"/>
              <a:t>breadth of learning </a:t>
            </a:r>
            <a:endParaRPr lang="en-GB" dirty="0" smtClean="0"/>
          </a:p>
          <a:p>
            <a:pPr>
              <a:buFont typeface="Wingdings" panose="05000000000000000000" pitchFamily="2" charset="2"/>
              <a:buChar char="v"/>
            </a:pPr>
            <a:r>
              <a:rPr lang="en-GB" dirty="0" smtClean="0"/>
              <a:t>Require </a:t>
            </a:r>
            <a:r>
              <a:rPr lang="en-GB" dirty="0"/>
              <a:t>the learner to draw on a range of learning from a number of </a:t>
            </a:r>
            <a:r>
              <a:rPr lang="en-GB" dirty="0" err="1"/>
              <a:t>Es</a:t>
            </a:r>
            <a:r>
              <a:rPr lang="en-GB" dirty="0"/>
              <a:t> and </a:t>
            </a:r>
            <a:r>
              <a:rPr lang="en-GB" dirty="0" err="1"/>
              <a:t>Os</a:t>
            </a:r>
            <a:r>
              <a:rPr lang="en-GB" dirty="0"/>
              <a:t> across different organisers </a:t>
            </a:r>
          </a:p>
          <a:p>
            <a:pPr>
              <a:buFont typeface="Wingdings" panose="05000000000000000000" pitchFamily="2" charset="2"/>
              <a:buChar char="v"/>
            </a:pPr>
            <a:r>
              <a:rPr lang="en-GB" dirty="0" smtClean="0"/>
              <a:t>Demonstrate </a:t>
            </a:r>
            <a:r>
              <a:rPr lang="en-GB" dirty="0"/>
              <a:t>challenge </a:t>
            </a:r>
            <a:endParaRPr lang="en-GB" dirty="0" smtClean="0"/>
          </a:p>
          <a:p>
            <a:pPr>
              <a:buFont typeface="Wingdings" panose="05000000000000000000" pitchFamily="2" charset="2"/>
              <a:buChar char="v"/>
            </a:pPr>
            <a:r>
              <a:rPr lang="en-GB" dirty="0" smtClean="0"/>
              <a:t>Promote </a:t>
            </a:r>
            <a:r>
              <a:rPr lang="en-GB" dirty="0"/>
              <a:t>higher order thinking skills-analyse, evaluate &amp; create </a:t>
            </a:r>
          </a:p>
          <a:p>
            <a:pPr>
              <a:buFont typeface="Wingdings" panose="05000000000000000000" pitchFamily="2" charset="2"/>
              <a:buChar char="v"/>
            </a:pPr>
            <a:r>
              <a:rPr lang="en-GB" dirty="0" smtClean="0"/>
              <a:t>Demonstrate </a:t>
            </a:r>
            <a:r>
              <a:rPr lang="en-GB" dirty="0"/>
              <a:t>application of learning in new and unfamiliar situations </a:t>
            </a:r>
          </a:p>
          <a:p>
            <a:pPr>
              <a:buFont typeface="Wingdings" panose="05000000000000000000" pitchFamily="2" charset="2"/>
              <a:buChar char="v"/>
            </a:pPr>
            <a:r>
              <a:rPr lang="en-GB" dirty="0" smtClean="0"/>
              <a:t>Come </a:t>
            </a:r>
            <a:r>
              <a:rPr lang="en-GB" dirty="0"/>
              <a:t>from one of the four contexts of learning </a:t>
            </a:r>
          </a:p>
          <a:p>
            <a:pPr>
              <a:buFont typeface="Wingdings" panose="05000000000000000000" pitchFamily="2" charset="2"/>
              <a:buChar char="v"/>
            </a:pPr>
            <a:r>
              <a:rPr lang="en-GB" dirty="0" smtClean="0"/>
              <a:t>Tackling </a:t>
            </a:r>
            <a:r>
              <a:rPr lang="en-GB" dirty="0"/>
              <a:t>bureaucracy – reducing the time for assessment as focusing on bundles of </a:t>
            </a:r>
            <a:r>
              <a:rPr lang="en-GB" dirty="0" err="1"/>
              <a:t>Es</a:t>
            </a:r>
            <a:r>
              <a:rPr lang="en-GB" dirty="0"/>
              <a:t> and </a:t>
            </a:r>
            <a:r>
              <a:rPr lang="en-GB" dirty="0" err="1"/>
              <a:t>Os</a:t>
            </a:r>
            <a:r>
              <a:rPr lang="en-GB" dirty="0"/>
              <a:t> </a:t>
            </a:r>
          </a:p>
          <a:p>
            <a:endParaRPr lang="en-GB"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79" y="134051"/>
            <a:ext cx="1258654" cy="1258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38300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11803" y="442697"/>
            <a:ext cx="10650828" cy="711200"/>
          </a:xfrm>
        </p:spPr>
        <p:txBody>
          <a:bodyPr/>
          <a:lstStyle/>
          <a:p>
            <a:r>
              <a:rPr lang="en-GB" dirty="0"/>
              <a:t>Planning assessment evidence</a:t>
            </a:r>
          </a:p>
        </p:txBody>
      </p:sp>
      <p:sp>
        <p:nvSpPr>
          <p:cNvPr id="5" name="TextBox 4"/>
          <p:cNvSpPr txBox="1"/>
          <p:nvPr/>
        </p:nvSpPr>
        <p:spPr>
          <a:xfrm>
            <a:off x="7234877" y="1969726"/>
            <a:ext cx="3656036" cy="3447098"/>
          </a:xfrm>
          <a:prstGeom prst="rect">
            <a:avLst/>
          </a:prstGeom>
          <a:noFill/>
        </p:spPr>
        <p:txBody>
          <a:bodyPr wrap="square">
            <a:spAutoFit/>
          </a:bodyPr>
          <a:lstStyle/>
          <a:p>
            <a:pPr>
              <a:defRPr/>
            </a:pPr>
            <a:endParaRPr lang="en-GB" dirty="0">
              <a:solidFill>
                <a:schemeClr val="accent1">
                  <a:lumMod val="50000"/>
                </a:schemeClr>
              </a:solidFill>
              <a:latin typeface="Arial" charset="0"/>
              <a:cs typeface="Arial" charset="0"/>
            </a:endParaRPr>
          </a:p>
          <a:p>
            <a:pPr marL="342900" indent="-342900">
              <a:buFont typeface="Wingdings" panose="05000000000000000000" pitchFamily="2" charset="2"/>
              <a:buChar char="v"/>
              <a:defRPr/>
            </a:pPr>
            <a:r>
              <a:rPr lang="en-GB" sz="2000" dirty="0">
                <a:solidFill>
                  <a:schemeClr val="accent1">
                    <a:lumMod val="50000"/>
                  </a:schemeClr>
                </a:solidFill>
                <a:cs typeface="Arial" charset="0"/>
              </a:rPr>
              <a:t>Consider the evidence you want to gather to best exemplify the learning that has taken place in relation to the agreed success criteria. </a:t>
            </a:r>
          </a:p>
          <a:p>
            <a:pPr marL="342900" indent="-342900">
              <a:buFont typeface="Wingdings" panose="05000000000000000000" pitchFamily="2" charset="2"/>
              <a:buChar char="v"/>
              <a:defRPr/>
            </a:pPr>
            <a:endParaRPr lang="en-GB" sz="2000" dirty="0">
              <a:solidFill>
                <a:schemeClr val="accent1">
                  <a:lumMod val="50000"/>
                </a:schemeClr>
              </a:solidFill>
              <a:cs typeface="Arial" charset="0"/>
            </a:endParaRPr>
          </a:p>
          <a:p>
            <a:pPr>
              <a:defRPr/>
            </a:pPr>
            <a:endParaRPr lang="en-GB" sz="2000" dirty="0">
              <a:solidFill>
                <a:schemeClr val="accent1">
                  <a:lumMod val="50000"/>
                </a:schemeClr>
              </a:solidFill>
              <a:cs typeface="Arial" charset="0"/>
            </a:endParaRPr>
          </a:p>
          <a:p>
            <a:pPr marL="342900" indent="-342900">
              <a:buFont typeface="Wingdings" panose="05000000000000000000" pitchFamily="2" charset="2"/>
              <a:buChar char="v"/>
              <a:defRPr/>
            </a:pPr>
            <a:r>
              <a:rPr lang="en-GB" sz="2000" dirty="0">
                <a:solidFill>
                  <a:schemeClr val="accent1">
                    <a:lumMod val="50000"/>
                  </a:schemeClr>
                </a:solidFill>
                <a:cs typeface="Arial" charset="0"/>
              </a:rPr>
              <a:t>A range of evidence allows for a more holistic judgement to be made.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803" y="2800904"/>
            <a:ext cx="4330425" cy="1784743"/>
          </a:xfrm>
          <a:prstGeom prst="rect">
            <a:avLst/>
          </a:prstGeom>
        </p:spPr>
      </p:pic>
      <p:sp>
        <p:nvSpPr>
          <p:cNvPr id="3" name="TextBox 2"/>
          <p:cNvSpPr txBox="1"/>
          <p:nvPr/>
        </p:nvSpPr>
        <p:spPr>
          <a:xfrm>
            <a:off x="1711803" y="2142698"/>
            <a:ext cx="4663804" cy="369332"/>
          </a:xfrm>
          <a:prstGeom prst="rect">
            <a:avLst/>
          </a:prstGeom>
          <a:noFill/>
        </p:spPr>
        <p:txBody>
          <a:bodyPr wrap="square" rtlCol="0">
            <a:spAutoFit/>
          </a:bodyPr>
          <a:lstStyle/>
          <a:p>
            <a:r>
              <a:rPr lang="en-GB" dirty="0" smtClean="0"/>
              <a:t>Step 6: Plan to gather a range of evidence.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79" y="134051"/>
            <a:ext cx="1258654" cy="12586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29666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521" y="421429"/>
            <a:ext cx="9720072" cy="1499616"/>
          </a:xfrm>
        </p:spPr>
        <p:txBody>
          <a:bodyPr/>
          <a:lstStyle/>
          <a:p>
            <a:r>
              <a:rPr lang="en-GB" dirty="0"/>
              <a:t>Sources of Evidence</a:t>
            </a:r>
          </a:p>
        </p:txBody>
      </p:sp>
      <p:sp>
        <p:nvSpPr>
          <p:cNvPr id="3" name="Content Placeholder 2"/>
          <p:cNvSpPr>
            <a:spLocks noGrp="1"/>
          </p:cNvSpPr>
          <p:nvPr>
            <p:ph idx="1"/>
          </p:nvPr>
        </p:nvSpPr>
        <p:spPr>
          <a:xfrm>
            <a:off x="736980" y="2286000"/>
            <a:ext cx="10007222" cy="4023360"/>
          </a:xfrm>
        </p:spPr>
        <p:txBody>
          <a:bodyPr>
            <a:normAutofit/>
          </a:bodyPr>
          <a:lstStyle/>
          <a:p>
            <a:pPr>
              <a:buFont typeface="Wingdings" panose="05000000000000000000" pitchFamily="2" charset="2"/>
              <a:buChar char="v"/>
            </a:pPr>
            <a:r>
              <a:rPr lang="en-GB" dirty="0">
                <a:solidFill>
                  <a:schemeClr val="tx1"/>
                </a:solidFill>
              </a:rPr>
              <a:t>O</a:t>
            </a:r>
            <a:r>
              <a:rPr lang="en-GB" dirty="0" smtClean="0">
                <a:solidFill>
                  <a:schemeClr val="tx1"/>
                </a:solidFill>
              </a:rPr>
              <a:t>bservations </a:t>
            </a:r>
            <a:r>
              <a:rPr lang="en-GB" dirty="0">
                <a:solidFill>
                  <a:schemeClr val="tx1"/>
                </a:solidFill>
              </a:rPr>
              <a:t>of learners carrying out tasks and activities, including practical investigations, performances, oral presentations and discussions</a:t>
            </a:r>
          </a:p>
          <a:p>
            <a:pPr>
              <a:buFont typeface="Wingdings" panose="05000000000000000000" pitchFamily="2" charset="2"/>
              <a:buChar char="v"/>
            </a:pPr>
            <a:r>
              <a:rPr lang="en-GB" dirty="0">
                <a:solidFill>
                  <a:schemeClr val="tx1"/>
                </a:solidFill>
              </a:rPr>
              <a:t>R</a:t>
            </a:r>
            <a:r>
              <a:rPr lang="en-GB" dirty="0" smtClean="0">
                <a:solidFill>
                  <a:schemeClr val="tx1"/>
                </a:solidFill>
              </a:rPr>
              <a:t>ecords </a:t>
            </a:r>
            <a:r>
              <a:rPr lang="en-GB" dirty="0">
                <a:solidFill>
                  <a:schemeClr val="tx1"/>
                </a:solidFill>
              </a:rPr>
              <a:t>(oral, written, audio-visual) created by children and young people which may include self assessment and/or peer assessment or may be assessed by the teacher</a:t>
            </a:r>
          </a:p>
          <a:p>
            <a:pPr>
              <a:buFont typeface="Wingdings" panose="05000000000000000000" pitchFamily="2" charset="2"/>
              <a:buChar char="v"/>
            </a:pPr>
            <a:r>
              <a:rPr lang="en-GB" dirty="0">
                <a:solidFill>
                  <a:schemeClr val="tx1"/>
                </a:solidFill>
              </a:rPr>
              <a:t>I</a:t>
            </a:r>
            <a:r>
              <a:rPr lang="en-GB" dirty="0" smtClean="0">
                <a:solidFill>
                  <a:schemeClr val="tx1"/>
                </a:solidFill>
              </a:rPr>
              <a:t>nformation </a:t>
            </a:r>
            <a:r>
              <a:rPr lang="en-GB" dirty="0">
                <a:solidFill>
                  <a:schemeClr val="tx1"/>
                </a:solidFill>
              </a:rPr>
              <a:t>obtained through questioning in high quality interactions and dialogue</a:t>
            </a:r>
          </a:p>
          <a:p>
            <a:pPr>
              <a:buFont typeface="Wingdings" panose="05000000000000000000" pitchFamily="2" charset="2"/>
              <a:buChar char="v"/>
            </a:pPr>
            <a:r>
              <a:rPr lang="en-GB" dirty="0">
                <a:solidFill>
                  <a:schemeClr val="tx1"/>
                </a:solidFill>
              </a:rPr>
              <a:t>W</a:t>
            </a:r>
            <a:r>
              <a:rPr lang="en-GB" dirty="0" smtClean="0">
                <a:solidFill>
                  <a:schemeClr val="tx1"/>
                </a:solidFill>
              </a:rPr>
              <a:t>ritten </a:t>
            </a:r>
            <a:r>
              <a:rPr lang="en-GB" dirty="0">
                <a:solidFill>
                  <a:schemeClr val="tx1"/>
                </a:solidFill>
              </a:rPr>
              <a:t>responses</a:t>
            </a:r>
          </a:p>
          <a:p>
            <a:pPr>
              <a:buFont typeface="Wingdings" panose="05000000000000000000" pitchFamily="2" charset="2"/>
              <a:buChar char="v"/>
            </a:pPr>
            <a:r>
              <a:rPr lang="en-GB" dirty="0">
                <a:solidFill>
                  <a:schemeClr val="tx1"/>
                </a:solidFill>
              </a:rPr>
              <a:t>A</a:t>
            </a:r>
            <a:r>
              <a:rPr lang="en-GB" dirty="0" smtClean="0">
                <a:solidFill>
                  <a:schemeClr val="tx1"/>
                </a:solidFill>
              </a:rPr>
              <a:t> </a:t>
            </a:r>
            <a:r>
              <a:rPr lang="en-GB" dirty="0">
                <a:solidFill>
                  <a:schemeClr val="tx1"/>
                </a:solidFill>
              </a:rPr>
              <a:t>product, for example, a piece of artwork, a report or a project</a:t>
            </a:r>
          </a:p>
          <a:p>
            <a:pPr>
              <a:buFont typeface="Wingdings" panose="05000000000000000000" pitchFamily="2" charset="2"/>
              <a:buChar char="v"/>
            </a:pPr>
            <a:r>
              <a:rPr lang="en-GB" dirty="0">
                <a:solidFill>
                  <a:schemeClr val="tx1"/>
                </a:solidFill>
              </a:rPr>
              <a:t>A</a:t>
            </a:r>
            <a:r>
              <a:rPr lang="en-GB" dirty="0" smtClean="0">
                <a:solidFill>
                  <a:schemeClr val="tx1"/>
                </a:solidFill>
              </a:rPr>
              <a:t>ccounts </a:t>
            </a:r>
            <a:r>
              <a:rPr lang="en-GB" dirty="0">
                <a:solidFill>
                  <a:schemeClr val="tx1"/>
                </a:solidFill>
              </a:rPr>
              <a:t>provided by others</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67" y="297435"/>
            <a:ext cx="1258654" cy="1258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116414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NAR F</a:t>
            </a:r>
            <a:r>
              <a:rPr lang="en-GB" dirty="0" smtClean="0"/>
              <a:t>lowchart</a:t>
            </a:r>
            <a:endParaRPr lang="en-GB"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497320" y="1809510"/>
            <a:ext cx="6458049" cy="479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xplosion 1 1"/>
          <p:cNvSpPr/>
          <p:nvPr/>
        </p:nvSpPr>
        <p:spPr>
          <a:xfrm>
            <a:off x="412545" y="2228045"/>
            <a:ext cx="2635876" cy="29878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Where we began…</a:t>
            </a:r>
            <a:endParaRPr lang="en-GB" dirty="0"/>
          </a:p>
        </p:txBody>
      </p:sp>
    </p:spTree>
    <p:extLst>
      <p:ext uri="{BB962C8B-B14F-4D97-AF65-F5344CB8AC3E}">
        <p14:creationId xmlns:p14="http://schemas.microsoft.com/office/powerpoint/2010/main" val="33752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779" y="280694"/>
            <a:ext cx="9848537" cy="6347096"/>
          </a:xfrm>
          <a:prstGeom prst="rect">
            <a:avLst/>
          </a:prstGeom>
        </p:spPr>
      </p:pic>
    </p:spTree>
    <p:extLst>
      <p:ext uri="{BB962C8B-B14F-4D97-AF65-F5344CB8AC3E}">
        <p14:creationId xmlns:p14="http://schemas.microsoft.com/office/powerpoint/2010/main" val="3497968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53" y="90153"/>
            <a:ext cx="10676018" cy="6613236"/>
          </a:xfrm>
          <a:prstGeom prst="rect">
            <a:avLst/>
          </a:prstGeom>
        </p:spPr>
      </p:pic>
    </p:spTree>
    <p:extLst>
      <p:ext uri="{BB962C8B-B14F-4D97-AF65-F5344CB8AC3E}">
        <p14:creationId xmlns:p14="http://schemas.microsoft.com/office/powerpoint/2010/main" val="1213648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957972" y="407778"/>
            <a:ext cx="11101589" cy="711200"/>
          </a:xfrm>
        </p:spPr>
        <p:txBody>
          <a:bodyPr>
            <a:normAutofit/>
          </a:bodyPr>
          <a:lstStyle/>
          <a:p>
            <a:r>
              <a:rPr lang="en-GB" dirty="0" smtClean="0"/>
              <a:t>Evaluate the Learning</a:t>
            </a:r>
            <a:endParaRPr lang="en-GB" dirty="0"/>
          </a:p>
        </p:txBody>
      </p:sp>
      <p:sp>
        <p:nvSpPr>
          <p:cNvPr id="6" name="TextBox 5"/>
          <p:cNvSpPr txBox="1"/>
          <p:nvPr/>
        </p:nvSpPr>
        <p:spPr>
          <a:xfrm>
            <a:off x="6209731" y="1044575"/>
            <a:ext cx="5026540" cy="5601533"/>
          </a:xfrm>
          <a:prstGeom prst="rect">
            <a:avLst/>
          </a:prstGeom>
          <a:noFill/>
        </p:spPr>
        <p:txBody>
          <a:bodyPr wrap="square">
            <a:spAutoFit/>
          </a:bodyPr>
          <a:lstStyle/>
          <a:p>
            <a:pPr marL="342900" indent="-342900">
              <a:buFont typeface="Wingdings" panose="05000000000000000000" pitchFamily="2" charset="2"/>
              <a:buChar char="v"/>
              <a:defRPr/>
            </a:pPr>
            <a:endParaRPr lang="en-GB" sz="2000"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sz="2000" dirty="0">
                <a:solidFill>
                  <a:schemeClr val="accent1">
                    <a:lumMod val="50000"/>
                  </a:schemeClr>
                </a:solidFill>
                <a:latin typeface="Tw Cen MT" panose="020B0602020104020603" pitchFamily="34" charset="0"/>
                <a:cs typeface="Arial" charset="0"/>
              </a:rPr>
              <a:t>Did the learning and assessment approaches give learners the opportunity to develop and demonstrate their knowledge, understanding, skills, capabilities and attributes?</a:t>
            </a:r>
          </a:p>
          <a:p>
            <a:pPr marL="342900" indent="-342900">
              <a:buFont typeface="Wingdings" panose="05000000000000000000" pitchFamily="2" charset="2"/>
              <a:buChar char="v"/>
              <a:defRPr/>
            </a:pPr>
            <a:endParaRPr lang="en-GB" sz="2000"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sz="2000" dirty="0">
                <a:solidFill>
                  <a:schemeClr val="accent1">
                    <a:lumMod val="50000"/>
                  </a:schemeClr>
                </a:solidFill>
                <a:latin typeface="Tw Cen MT" panose="020B0602020104020603" pitchFamily="34" charset="0"/>
                <a:cs typeface="Arial" charset="0"/>
              </a:rPr>
              <a:t>What does the assessment evidence tell you about each </a:t>
            </a:r>
            <a:r>
              <a:rPr lang="en-GB" sz="2000" dirty="0" smtClean="0">
                <a:solidFill>
                  <a:schemeClr val="accent1">
                    <a:lumMod val="50000"/>
                  </a:schemeClr>
                </a:solidFill>
                <a:latin typeface="Tw Cen MT" panose="020B0602020104020603" pitchFamily="34" charset="0"/>
                <a:cs typeface="Arial" charset="0"/>
              </a:rPr>
              <a:t>learner – evaluate learners’ progress within a level by referring the benchmarks.</a:t>
            </a:r>
          </a:p>
          <a:p>
            <a:pPr marL="342900" indent="-342900">
              <a:buFont typeface="Wingdings" panose="05000000000000000000" pitchFamily="2" charset="2"/>
              <a:buChar char="v"/>
              <a:defRPr/>
            </a:pPr>
            <a:endParaRPr lang="en-GB" sz="2000"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sz="2000" dirty="0" smtClean="0">
                <a:solidFill>
                  <a:schemeClr val="accent1">
                    <a:lumMod val="50000"/>
                  </a:schemeClr>
                </a:solidFill>
                <a:latin typeface="Tw Cen MT" panose="020B0602020104020603" pitchFamily="34" charset="0"/>
                <a:cs typeface="Arial" charset="0"/>
              </a:rPr>
              <a:t>This information should form part of tracking and monitoring.</a:t>
            </a:r>
          </a:p>
          <a:p>
            <a:pPr marL="342900" indent="-342900">
              <a:buFont typeface="Wingdings" panose="05000000000000000000" pitchFamily="2" charset="2"/>
              <a:buChar char="v"/>
              <a:defRPr/>
            </a:pPr>
            <a:endParaRPr lang="en-GB" sz="2000" b="1"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sz="2000" dirty="0" smtClean="0">
                <a:solidFill>
                  <a:schemeClr val="accent1">
                    <a:lumMod val="50000"/>
                  </a:schemeClr>
                </a:solidFill>
                <a:latin typeface="Tw Cen MT" panose="020B0602020104020603" pitchFamily="34" charset="0"/>
                <a:cs typeface="Arial" charset="0"/>
              </a:rPr>
              <a:t>Ensure children are given the opportunity to evaluate their own learning.</a:t>
            </a:r>
            <a:endParaRPr lang="en-GB" dirty="0">
              <a:solidFill>
                <a:schemeClr val="accent1">
                  <a:lumMod val="50000"/>
                </a:schemeClr>
              </a:solidFill>
              <a:latin typeface="Arial" charset="0"/>
              <a:cs typeface="Arial" charset="0"/>
            </a:endParaRPr>
          </a:p>
          <a:p>
            <a:pPr>
              <a:defRPr/>
            </a:pPr>
            <a:endParaRPr lang="en-GB" b="1" dirty="0">
              <a:solidFill>
                <a:schemeClr val="accent1">
                  <a:lumMod val="50000"/>
                </a:schemeClr>
              </a:solidFill>
              <a:latin typeface="Arial" charset="0"/>
              <a:cs typeface="Arial" charset="0"/>
            </a:endParaRPr>
          </a:p>
        </p:txBody>
      </p:sp>
      <p:sp>
        <p:nvSpPr>
          <p:cNvPr id="3" name="TextBox 2"/>
          <p:cNvSpPr txBox="1"/>
          <p:nvPr/>
        </p:nvSpPr>
        <p:spPr>
          <a:xfrm>
            <a:off x="1338839" y="1229527"/>
            <a:ext cx="4667534" cy="646331"/>
          </a:xfrm>
          <a:prstGeom prst="rect">
            <a:avLst/>
          </a:prstGeom>
          <a:noFill/>
        </p:spPr>
        <p:txBody>
          <a:bodyPr wrap="square" rtlCol="0">
            <a:spAutoFit/>
          </a:bodyPr>
          <a:lstStyle/>
          <a:p>
            <a:r>
              <a:rPr lang="en-GB" dirty="0" smtClean="0"/>
              <a:t>Step 7: Evaluate learning against standards within </a:t>
            </a:r>
            <a:r>
              <a:rPr lang="en-GB" dirty="0" err="1" smtClean="0"/>
              <a:t>Es</a:t>
            </a:r>
            <a:r>
              <a:rPr lang="en-GB" dirty="0" smtClean="0"/>
              <a:t> and </a:t>
            </a:r>
            <a:r>
              <a:rPr lang="en-GB" dirty="0" err="1" smtClean="0"/>
              <a:t>Os</a:t>
            </a:r>
            <a:r>
              <a:rPr lang="en-GB" dirty="0" smtClean="0"/>
              <a:t> and benchmarks</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88" y="46457"/>
            <a:ext cx="1258654" cy="12586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142" y="2302048"/>
            <a:ext cx="3626108" cy="3493445"/>
          </a:xfrm>
          <a:prstGeom prst="rect">
            <a:avLst/>
          </a:prstGeom>
        </p:spPr>
      </p:pic>
    </p:spTree>
    <p:extLst>
      <p:ext uri="{BB962C8B-B14F-4D97-AF65-F5344CB8AC3E}">
        <p14:creationId xmlns:p14="http://schemas.microsoft.com/office/powerpoint/2010/main" val="14629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533" y="448739"/>
            <a:ext cx="9720072" cy="1499616"/>
          </a:xfrm>
        </p:spPr>
        <p:txBody>
          <a:bodyPr/>
          <a:lstStyle/>
          <a:p>
            <a:r>
              <a:rPr lang="en-GB" dirty="0"/>
              <a:t>Evaluation </a:t>
            </a:r>
            <a:r>
              <a:rPr lang="en-GB" dirty="0" smtClean="0"/>
              <a:t>of learning</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dirty="0">
                <a:solidFill>
                  <a:schemeClr val="tx1"/>
                </a:solidFill>
              </a:rPr>
              <a:t>Valid/reliable judgements are made when staff have been collaboratively planning at all of the steps in the process.</a:t>
            </a:r>
          </a:p>
          <a:p>
            <a:pPr>
              <a:buFont typeface="Wingdings" panose="05000000000000000000" pitchFamily="2" charset="2"/>
              <a:buChar char="v"/>
            </a:pPr>
            <a:r>
              <a:rPr lang="en-GB" dirty="0">
                <a:solidFill>
                  <a:schemeClr val="tx1"/>
                </a:solidFill>
              </a:rPr>
              <a:t>When learners reflect on their own learning, they come to understand what they have achieved, what they can do to improve and how to go about it.</a:t>
            </a:r>
          </a:p>
          <a:p>
            <a:pPr>
              <a:buFont typeface="Wingdings" panose="05000000000000000000" pitchFamily="2" charset="2"/>
              <a:buChar char="v"/>
            </a:pPr>
            <a:r>
              <a:rPr lang="en-GB" dirty="0">
                <a:solidFill>
                  <a:schemeClr val="tx1"/>
                </a:solidFill>
              </a:rPr>
              <a:t>Learners will need help and careful monitoring in the initial stages of introducing self assessment as it can prove difficult for some young people. They need to be trained, supported and encouraged to develop these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79" y="134051"/>
            <a:ext cx="1258654" cy="1258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1806386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89227" y="300692"/>
            <a:ext cx="8229600" cy="711200"/>
          </a:xfrm>
        </p:spPr>
        <p:txBody>
          <a:bodyPr>
            <a:normAutofit/>
          </a:bodyPr>
          <a:lstStyle/>
          <a:p>
            <a:r>
              <a:rPr lang="en-GB" dirty="0" smtClean="0"/>
              <a:t>Feedback and Next Steps</a:t>
            </a:r>
            <a:endParaRPr lang="en-GB" dirty="0"/>
          </a:p>
        </p:txBody>
      </p:sp>
      <p:sp>
        <p:nvSpPr>
          <p:cNvPr id="5" name="TextBox 4"/>
          <p:cNvSpPr txBox="1"/>
          <p:nvPr/>
        </p:nvSpPr>
        <p:spPr>
          <a:xfrm>
            <a:off x="6131137" y="1095736"/>
            <a:ext cx="5249530" cy="5262979"/>
          </a:xfrm>
          <a:prstGeom prst="rect">
            <a:avLst/>
          </a:prstGeom>
          <a:noFill/>
        </p:spPr>
        <p:txBody>
          <a:bodyPr wrap="square">
            <a:spAutoFit/>
          </a:bodyPr>
          <a:lstStyle/>
          <a:p>
            <a:pPr marL="285750" indent="-285750">
              <a:buFont typeface="Wingdings" panose="05000000000000000000" pitchFamily="2" charset="2"/>
              <a:buChar char="v"/>
              <a:defRPr/>
            </a:pPr>
            <a:endParaRPr lang="en-GB" b="1" dirty="0">
              <a:solidFill>
                <a:schemeClr val="accent1">
                  <a:lumMod val="50000"/>
                </a:schemeClr>
              </a:solidFill>
              <a:latin typeface="Arial" charset="0"/>
              <a:cs typeface="Arial" charset="0"/>
            </a:endParaRPr>
          </a:p>
          <a:p>
            <a:pPr marL="342900" indent="-342900">
              <a:buFont typeface="Wingdings" panose="05000000000000000000" pitchFamily="2" charset="2"/>
              <a:buChar char="v"/>
              <a:defRPr/>
            </a:pPr>
            <a:r>
              <a:rPr lang="en-GB" sz="2000" dirty="0">
                <a:solidFill>
                  <a:schemeClr val="accent1">
                    <a:lumMod val="50000"/>
                  </a:schemeClr>
                </a:solidFill>
                <a:latin typeface="Tw Cen MT" panose="020B0602020104020603" pitchFamily="34" charset="0"/>
                <a:cs typeface="Arial" charset="0"/>
              </a:rPr>
              <a:t>Consider each learner’s progress and share feedback linking learning back to agreed learning intentions and success criteria</a:t>
            </a:r>
          </a:p>
          <a:p>
            <a:pPr marL="342900" indent="-342900">
              <a:buFont typeface="Wingdings" panose="05000000000000000000" pitchFamily="2" charset="2"/>
              <a:buChar char="v"/>
              <a:defRPr/>
            </a:pPr>
            <a:endParaRPr lang="en-GB" sz="2000"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sz="2000" dirty="0">
                <a:solidFill>
                  <a:schemeClr val="accent1">
                    <a:lumMod val="50000"/>
                  </a:schemeClr>
                </a:solidFill>
                <a:latin typeface="Tw Cen MT" panose="020B0602020104020603" pitchFamily="34" charset="0"/>
                <a:cs typeface="Arial" charset="0"/>
              </a:rPr>
              <a:t>What are the next steps</a:t>
            </a:r>
            <a:r>
              <a:rPr lang="en-GB" sz="2000" dirty="0" smtClean="0">
                <a:solidFill>
                  <a:schemeClr val="accent1">
                    <a:lumMod val="50000"/>
                  </a:schemeClr>
                </a:solidFill>
                <a:latin typeface="Tw Cen MT" panose="020B0602020104020603" pitchFamily="34" charset="0"/>
                <a:cs typeface="Arial" charset="0"/>
              </a:rPr>
              <a:t>?  Have these been recorded in language appropriate to the stage of development of the learner?</a:t>
            </a:r>
          </a:p>
          <a:p>
            <a:pPr marL="342900" indent="-342900">
              <a:buFont typeface="Wingdings" panose="05000000000000000000" pitchFamily="2" charset="2"/>
              <a:buChar char="v"/>
              <a:defRPr/>
            </a:pPr>
            <a:endParaRPr lang="en-GB" sz="2000" dirty="0" smtClean="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sz="2000" dirty="0" smtClean="0">
                <a:solidFill>
                  <a:schemeClr val="accent1">
                    <a:lumMod val="50000"/>
                  </a:schemeClr>
                </a:solidFill>
                <a:latin typeface="Tw Cen MT" panose="020B0602020104020603" pitchFamily="34" charset="0"/>
                <a:cs typeface="Arial" charset="0"/>
              </a:rPr>
              <a:t>Has </a:t>
            </a:r>
            <a:r>
              <a:rPr lang="en-GB" sz="2000" dirty="0">
                <a:solidFill>
                  <a:schemeClr val="accent1">
                    <a:lumMod val="50000"/>
                  </a:schemeClr>
                </a:solidFill>
                <a:latin typeface="Tw Cen MT" panose="020B0602020104020603" pitchFamily="34" charset="0"/>
                <a:cs typeface="Arial" charset="0"/>
              </a:rPr>
              <a:t>the learning experience been shared and understood by learners, parents and others</a:t>
            </a:r>
            <a:r>
              <a:rPr lang="en-GB" sz="2000" dirty="0" smtClean="0">
                <a:solidFill>
                  <a:schemeClr val="accent1">
                    <a:lumMod val="50000"/>
                  </a:schemeClr>
                </a:solidFill>
                <a:latin typeface="Tw Cen MT" panose="020B0602020104020603" pitchFamily="34" charset="0"/>
                <a:cs typeface="Arial" charset="0"/>
              </a:rPr>
              <a:t>?</a:t>
            </a:r>
            <a:endParaRPr lang="en-GB" sz="2000"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endParaRPr lang="en-GB" sz="2000" dirty="0">
              <a:solidFill>
                <a:schemeClr val="accent1">
                  <a:lumMod val="50000"/>
                </a:schemeClr>
              </a:solidFill>
              <a:latin typeface="Tw Cen MT" panose="020B0602020104020603" pitchFamily="34" charset="0"/>
              <a:cs typeface="Arial" charset="0"/>
            </a:endParaRPr>
          </a:p>
          <a:p>
            <a:pPr marL="342900" indent="-342900">
              <a:buFont typeface="Wingdings" panose="05000000000000000000" pitchFamily="2" charset="2"/>
              <a:buChar char="v"/>
              <a:defRPr/>
            </a:pPr>
            <a:r>
              <a:rPr lang="en-GB" sz="2000" dirty="0">
                <a:solidFill>
                  <a:schemeClr val="accent1">
                    <a:lumMod val="50000"/>
                  </a:schemeClr>
                </a:solidFill>
                <a:latin typeface="Tw Cen MT" panose="020B0602020104020603" pitchFamily="34" charset="0"/>
                <a:cs typeface="Arial" charset="0"/>
              </a:rPr>
              <a:t>What is the best approach to reporting in your context for your learners, parents and others</a:t>
            </a:r>
            <a:r>
              <a:rPr lang="en-GB" sz="2000" dirty="0" smtClean="0">
                <a:solidFill>
                  <a:schemeClr val="accent1">
                    <a:lumMod val="50000"/>
                  </a:schemeClr>
                </a:solidFill>
                <a:latin typeface="Tw Cen MT" panose="020B0602020104020603" pitchFamily="34" charset="0"/>
                <a:cs typeface="Arial" charset="0"/>
              </a:rPr>
              <a:t>?  Have you referred to the recent guidance?</a:t>
            </a:r>
            <a:endParaRPr lang="en-GB" sz="2000" dirty="0">
              <a:solidFill>
                <a:schemeClr val="accent1">
                  <a:lumMod val="50000"/>
                </a:schemeClr>
              </a:solidFill>
              <a:latin typeface="Tw Cen MT" panose="020B0602020104020603" pitchFamily="34" charset="0"/>
              <a:cs typeface="Arial" charset="0"/>
            </a:endParaRPr>
          </a:p>
          <a:p>
            <a:pPr marL="342900" indent="-342900">
              <a:buFontTx/>
              <a:buAutoNum type="arabicPeriod"/>
              <a:defRPr/>
            </a:pPr>
            <a:endParaRPr lang="en-GB" b="1" dirty="0">
              <a:solidFill>
                <a:schemeClr val="accent1">
                  <a:lumMod val="50000"/>
                </a:schemeClr>
              </a:solidFill>
              <a:latin typeface="Arial" charset="0"/>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492" y="1785478"/>
            <a:ext cx="3655303" cy="15792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79" y="4435525"/>
            <a:ext cx="5456911" cy="1392069"/>
          </a:xfrm>
          <a:prstGeom prst="rect">
            <a:avLst/>
          </a:prstGeom>
        </p:spPr>
      </p:pic>
      <p:sp>
        <p:nvSpPr>
          <p:cNvPr id="8" name="AutoShape 2"/>
          <p:cNvSpPr>
            <a:spLocks noChangeArrowheads="1"/>
          </p:cNvSpPr>
          <p:nvPr/>
        </p:nvSpPr>
        <p:spPr bwMode="auto">
          <a:xfrm rot="5400000">
            <a:off x="2908768" y="3618455"/>
            <a:ext cx="1070751" cy="5633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9" name="TextBox 8"/>
          <p:cNvSpPr txBox="1"/>
          <p:nvPr/>
        </p:nvSpPr>
        <p:spPr>
          <a:xfrm>
            <a:off x="1368897" y="1139147"/>
            <a:ext cx="4505097" cy="646331"/>
          </a:xfrm>
          <a:prstGeom prst="rect">
            <a:avLst/>
          </a:prstGeom>
          <a:noFill/>
        </p:spPr>
        <p:txBody>
          <a:bodyPr wrap="square" rtlCol="0">
            <a:spAutoFit/>
          </a:bodyPr>
          <a:lstStyle/>
          <a:p>
            <a:r>
              <a:rPr lang="en-GB" dirty="0" smtClean="0"/>
              <a:t>Step 8: Provide </a:t>
            </a:r>
            <a:r>
              <a:rPr lang="en-GB" b="1" dirty="0" smtClean="0"/>
              <a:t>effective </a:t>
            </a:r>
            <a:r>
              <a:rPr lang="en-GB" dirty="0" smtClean="0"/>
              <a:t>feedback and </a:t>
            </a:r>
            <a:r>
              <a:rPr lang="en-GB" b="1" dirty="0" smtClean="0"/>
              <a:t>appropriate </a:t>
            </a:r>
            <a:r>
              <a:rPr lang="en-GB" dirty="0" smtClean="0"/>
              <a:t>next steps</a:t>
            </a:r>
            <a:endParaRPr lang="en-GB" dirty="0"/>
          </a:p>
        </p:txBody>
      </p:sp>
      <p:sp>
        <p:nvSpPr>
          <p:cNvPr id="10" name="TextBox 9"/>
          <p:cNvSpPr txBox="1"/>
          <p:nvPr/>
        </p:nvSpPr>
        <p:spPr>
          <a:xfrm>
            <a:off x="1599029" y="5827594"/>
            <a:ext cx="4044832" cy="369332"/>
          </a:xfrm>
          <a:prstGeom prst="rect">
            <a:avLst/>
          </a:prstGeom>
          <a:noFill/>
        </p:spPr>
        <p:txBody>
          <a:bodyPr wrap="square" rtlCol="0">
            <a:spAutoFit/>
          </a:bodyPr>
          <a:lstStyle/>
          <a:p>
            <a:r>
              <a:rPr lang="en-GB" dirty="0" smtClean="0"/>
              <a:t>Step 9: Report on Progress</a:t>
            </a:r>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73" y="64401"/>
            <a:ext cx="1258654" cy="125865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6103" y="13648"/>
            <a:ext cx="1647318" cy="1392705"/>
          </a:xfrm>
          <a:prstGeom prst="rect">
            <a:avLst/>
          </a:prstGeom>
        </p:spPr>
      </p:pic>
    </p:spTree>
    <p:extLst>
      <p:ext uri="{BB962C8B-B14F-4D97-AF65-F5344CB8AC3E}">
        <p14:creationId xmlns:p14="http://schemas.microsoft.com/office/powerpoint/2010/main" val="34900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533" y="339737"/>
            <a:ext cx="9720072" cy="1499616"/>
          </a:xfrm>
        </p:spPr>
        <p:txBody>
          <a:bodyPr/>
          <a:lstStyle/>
          <a:p>
            <a:r>
              <a:rPr lang="en-GB" dirty="0"/>
              <a:t>Reporting on Progress</a:t>
            </a:r>
          </a:p>
        </p:txBody>
      </p:sp>
      <p:sp>
        <p:nvSpPr>
          <p:cNvPr id="3" name="Content Placeholder 2"/>
          <p:cNvSpPr>
            <a:spLocks noGrp="1"/>
          </p:cNvSpPr>
          <p:nvPr>
            <p:ph idx="1"/>
          </p:nvPr>
        </p:nvSpPr>
        <p:spPr>
          <a:xfrm>
            <a:off x="1024128" y="2045039"/>
            <a:ext cx="9720073" cy="4264321"/>
          </a:xfrm>
        </p:spPr>
        <p:txBody>
          <a:bodyPr>
            <a:normAutofit/>
          </a:bodyPr>
          <a:lstStyle/>
          <a:p>
            <a:pPr>
              <a:buFont typeface="Wingdings" panose="05000000000000000000" pitchFamily="2" charset="2"/>
              <a:buChar char="v"/>
            </a:pPr>
            <a:r>
              <a:rPr lang="en-GB" dirty="0"/>
              <a:t>Must be regular!</a:t>
            </a:r>
          </a:p>
          <a:p>
            <a:pPr>
              <a:buFont typeface="Wingdings" panose="05000000000000000000" pitchFamily="2" charset="2"/>
              <a:buChar char="v"/>
            </a:pPr>
            <a:r>
              <a:rPr lang="en-GB" dirty="0"/>
              <a:t>Child’s voice/teacher’s voice and opportunity for the parent voice</a:t>
            </a:r>
          </a:p>
          <a:p>
            <a:pPr>
              <a:buFont typeface="Wingdings" panose="05000000000000000000" pitchFamily="2" charset="2"/>
              <a:buChar char="v"/>
            </a:pPr>
            <a:r>
              <a:rPr lang="en-GB" dirty="0"/>
              <a:t>Reflect on learning that has taken place – successes/setbacks</a:t>
            </a:r>
          </a:p>
          <a:p>
            <a:pPr>
              <a:buFont typeface="Wingdings" panose="05000000000000000000" pitchFamily="2" charset="2"/>
              <a:buChar char="v"/>
            </a:pPr>
            <a:r>
              <a:rPr lang="en-GB" dirty="0"/>
              <a:t>Plan next steps together</a:t>
            </a:r>
          </a:p>
          <a:p>
            <a:pPr>
              <a:buFont typeface="Wingdings" panose="05000000000000000000" pitchFamily="2" charset="2"/>
              <a:buChar char="v"/>
            </a:pPr>
            <a:r>
              <a:rPr lang="en-GB" dirty="0"/>
              <a:t>KU, skills, attributes and capabilities – 4 contexts</a:t>
            </a:r>
          </a:p>
          <a:p>
            <a:pPr>
              <a:buFont typeface="Wingdings" panose="05000000000000000000" pitchFamily="2" charset="2"/>
              <a:buChar char="v"/>
            </a:pPr>
            <a:r>
              <a:rPr lang="en-GB" dirty="0"/>
              <a:t>Learning Logs</a:t>
            </a:r>
          </a:p>
          <a:p>
            <a:pPr>
              <a:buFont typeface="Wingdings" panose="05000000000000000000" pitchFamily="2" charset="2"/>
              <a:buChar char="v"/>
            </a:pPr>
            <a:r>
              <a:rPr lang="en-GB" dirty="0"/>
              <a:t>Learning overviews</a:t>
            </a:r>
          </a:p>
          <a:p>
            <a:pPr>
              <a:buFont typeface="Wingdings" panose="05000000000000000000" pitchFamily="2" charset="2"/>
              <a:buChar char="v"/>
            </a:pPr>
            <a:r>
              <a:rPr lang="en-GB" dirty="0"/>
              <a:t>End of year reports</a:t>
            </a:r>
          </a:p>
          <a:p>
            <a:pPr>
              <a:buFont typeface="Wingdings" panose="05000000000000000000" pitchFamily="2" charset="2"/>
              <a:buChar char="v"/>
            </a:pPr>
            <a:r>
              <a:rPr lang="en-GB" dirty="0"/>
              <a:t>Profiles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79" y="134051"/>
            <a:ext cx="1258654" cy="1258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1571809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793" y="283787"/>
            <a:ext cx="9720072" cy="1499616"/>
          </a:xfrm>
        </p:spPr>
        <p:txBody>
          <a:bodyPr/>
          <a:lstStyle/>
          <a:p>
            <a:r>
              <a:rPr lang="en-GB" dirty="0" smtClean="0"/>
              <a:t>Reflect on the whole process…</a:t>
            </a:r>
            <a:endParaRPr lang="en-GB" dirty="0"/>
          </a:p>
        </p:txBody>
      </p:sp>
      <p:sp>
        <p:nvSpPr>
          <p:cNvPr id="3" name="Content Placeholder 2"/>
          <p:cNvSpPr>
            <a:spLocks noGrp="1"/>
          </p:cNvSpPr>
          <p:nvPr>
            <p:ph idx="1"/>
          </p:nvPr>
        </p:nvSpPr>
        <p:spPr>
          <a:xfrm>
            <a:off x="7154840" y="2261219"/>
            <a:ext cx="3862316" cy="2870339"/>
          </a:xfrm>
        </p:spPr>
        <p:txBody>
          <a:bodyPr/>
          <a:lstStyle/>
          <a:p>
            <a:pPr marL="285750" indent="-285750">
              <a:buFont typeface="Wingdings" panose="05000000000000000000" pitchFamily="2" charset="2"/>
              <a:buChar char="v"/>
            </a:pPr>
            <a:r>
              <a:rPr lang="en-GB" sz="2000" dirty="0">
                <a:solidFill>
                  <a:schemeClr val="accent1">
                    <a:lumMod val="50000"/>
                  </a:schemeClr>
                </a:solidFill>
              </a:rPr>
              <a:t>Reflect on the whole process against your understanding of </a:t>
            </a:r>
            <a:r>
              <a:rPr lang="en-GB" sz="2000" dirty="0" err="1">
                <a:solidFill>
                  <a:schemeClr val="accent1">
                    <a:lumMod val="50000"/>
                  </a:schemeClr>
                </a:solidFill>
              </a:rPr>
              <a:t>BtC</a:t>
            </a:r>
            <a:r>
              <a:rPr lang="en-GB" sz="2000" dirty="0">
                <a:solidFill>
                  <a:schemeClr val="accent1">
                    <a:lumMod val="50000"/>
                  </a:schemeClr>
                </a:solidFill>
              </a:rPr>
              <a:t> 5 and the PAM cycle.</a:t>
            </a:r>
          </a:p>
          <a:p>
            <a:pPr marL="285750" indent="-285750">
              <a:buFont typeface="Wingdings" panose="05000000000000000000" pitchFamily="2" charset="2"/>
              <a:buChar char="v"/>
            </a:pPr>
            <a:endParaRPr lang="en-GB" sz="2000" dirty="0">
              <a:solidFill>
                <a:schemeClr val="accent1">
                  <a:lumMod val="50000"/>
                </a:schemeClr>
              </a:solidFill>
            </a:endParaRPr>
          </a:p>
          <a:p>
            <a:pPr marL="285750" indent="-285750">
              <a:buFont typeface="Wingdings" panose="05000000000000000000" pitchFamily="2" charset="2"/>
              <a:buChar char="v"/>
            </a:pPr>
            <a:r>
              <a:rPr lang="en-GB" sz="2000" dirty="0">
                <a:solidFill>
                  <a:schemeClr val="accent1">
                    <a:lumMod val="50000"/>
                  </a:schemeClr>
                </a:solidFill>
              </a:rPr>
              <a:t>Identify strengths and areas for development before beginning the cycle again.</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356" y="2084832"/>
            <a:ext cx="2526575" cy="2204718"/>
          </a:xfrm>
          <a:prstGeom prst="rect">
            <a:avLst/>
          </a:prstGeom>
        </p:spPr>
      </p:pic>
      <p:sp>
        <p:nvSpPr>
          <p:cNvPr id="6" name="TextBox 5"/>
          <p:cNvSpPr txBox="1"/>
          <p:nvPr/>
        </p:nvSpPr>
        <p:spPr>
          <a:xfrm>
            <a:off x="838466" y="4140458"/>
            <a:ext cx="4558353" cy="1200329"/>
          </a:xfrm>
          <a:prstGeom prst="rect">
            <a:avLst/>
          </a:prstGeom>
          <a:noFill/>
        </p:spPr>
        <p:txBody>
          <a:bodyPr wrap="square" rtlCol="0">
            <a:spAutoFit/>
          </a:bodyPr>
          <a:lstStyle/>
          <a:p>
            <a:r>
              <a:rPr lang="en-GB" dirty="0" smtClean="0"/>
              <a:t>This a cyclical process – there is no ‘end point’.  Return again to step 1 considering where you are now as a team/where your learners are on their journey</a:t>
            </a:r>
            <a:r>
              <a:rPr lang="en-GB"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39" y="270528"/>
            <a:ext cx="1258654" cy="12586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381721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NAR Planning Display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45268" y="2286000"/>
            <a:ext cx="7077602" cy="4022725"/>
          </a:xfrm>
        </p:spPr>
      </p:pic>
    </p:spTree>
    <p:extLst>
      <p:ext uri="{BB962C8B-B14F-4D97-AF65-F5344CB8AC3E}">
        <p14:creationId xmlns:p14="http://schemas.microsoft.com/office/powerpoint/2010/main" val="2197812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udleye-s\Documents\Computer transfer\2015.16\ICSEI\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134634"/>
            <a:ext cx="8712968" cy="653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52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udleye-s\Documents\Computer transfer\2015.16\ICSEI\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404664"/>
            <a:ext cx="8244408" cy="61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869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C:\Users\z611414\AppData\Local\Microsoft\Windows\Temporary Internet Files\Content.Outlook\2SOCYLOT\IMG_196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82" t="2033" r="9841" b="3735"/>
          <a:stretch/>
        </p:blipFill>
        <p:spPr bwMode="auto">
          <a:xfrm rot="19285390">
            <a:off x="1672105" y="4402241"/>
            <a:ext cx="1210842" cy="798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3248615" y="647506"/>
            <a:ext cx="5943600" cy="6159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The Learner</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Planning together for learning, teaching and assessment.</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Planning considers how best the needs of individual and groups of children and young people will be met.</a:t>
            </a:r>
            <a:endParaRPr lang="en-GB" sz="1200" dirty="0">
              <a:latin typeface="Arial"/>
              <a:ea typeface="Times New Roman"/>
              <a:cs typeface="Times New Roman"/>
            </a:endParaRPr>
          </a:p>
        </p:txBody>
      </p:sp>
      <p:sp>
        <p:nvSpPr>
          <p:cNvPr id="5" name="Text Box 11"/>
          <p:cNvSpPr txBox="1">
            <a:spLocks noChangeArrowheads="1"/>
          </p:cNvSpPr>
          <p:nvPr/>
        </p:nvSpPr>
        <p:spPr bwMode="auto">
          <a:xfrm>
            <a:off x="3276917" y="1521255"/>
            <a:ext cx="5943600" cy="414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Experiences and Outcomes</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Plan Es and Os, grouping as appropriate to the needs of learners.</a:t>
            </a:r>
            <a:endParaRPr lang="en-GB" sz="1200" dirty="0">
              <a:latin typeface="Arial"/>
              <a:ea typeface="Times New Roman"/>
              <a:cs typeface="Times New Roman"/>
            </a:endParaRPr>
          </a:p>
        </p:txBody>
      </p:sp>
      <p:sp>
        <p:nvSpPr>
          <p:cNvPr id="6" name="Text Box 2"/>
          <p:cNvSpPr txBox="1">
            <a:spLocks noChangeArrowheads="1"/>
          </p:cNvSpPr>
          <p:nvPr/>
        </p:nvSpPr>
        <p:spPr bwMode="auto">
          <a:xfrm>
            <a:off x="3266122" y="2093875"/>
            <a:ext cx="2860040" cy="7078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Learning Intentions</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Reflect the expected standards within the Es and Os</a:t>
            </a:r>
            <a:endParaRPr lang="en-GB" sz="1200" dirty="0">
              <a:latin typeface="Arial"/>
              <a:ea typeface="Times New Roman"/>
              <a:cs typeface="Times New Roman"/>
            </a:endParaRPr>
          </a:p>
        </p:txBody>
      </p:sp>
      <p:sp>
        <p:nvSpPr>
          <p:cNvPr id="7" name="Text Box 4"/>
          <p:cNvSpPr txBox="1">
            <a:spLocks noChangeArrowheads="1"/>
          </p:cNvSpPr>
          <p:nvPr/>
        </p:nvSpPr>
        <p:spPr bwMode="auto">
          <a:xfrm>
            <a:off x="3266123" y="3093721"/>
            <a:ext cx="2847975" cy="8718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Learning Experiences </a:t>
            </a:r>
            <a:endParaRPr lang="en-GB" sz="1200" dirty="0">
              <a:latin typeface="Arial"/>
              <a:ea typeface="Times New Roman"/>
              <a:cs typeface="Times New Roman"/>
            </a:endParaRPr>
          </a:p>
          <a:p>
            <a:pP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The range of planned learning experiences provides opportunities for breadth, challenge and application at the appropriate level.</a:t>
            </a:r>
            <a:endParaRPr lang="en-GB" sz="1200" dirty="0">
              <a:latin typeface="Arial"/>
              <a:ea typeface="Times New Roman"/>
              <a:cs typeface="Times New Roman"/>
            </a:endParaRPr>
          </a:p>
          <a:p>
            <a:pPr>
              <a:lnSpc>
                <a:spcPts val="1200"/>
              </a:lnSpc>
              <a:tabLst>
                <a:tab pos="457200" algn="l"/>
                <a:tab pos="914400" algn="l"/>
                <a:tab pos="1371600" algn="l"/>
                <a:tab pos="1828800" algn="l"/>
                <a:tab pos="2971800" algn="l"/>
                <a:tab pos="3429000" algn="l"/>
                <a:tab pos="5715000" algn="r"/>
              </a:tabLst>
            </a:pPr>
            <a:r>
              <a:rPr lang="en-GB" sz="1200" dirty="0">
                <a:latin typeface="Arial"/>
                <a:ea typeface="Times New Roman"/>
                <a:cs typeface="Times New Roman"/>
              </a:rPr>
              <a:t> </a:t>
            </a:r>
          </a:p>
        </p:txBody>
      </p:sp>
      <p:sp>
        <p:nvSpPr>
          <p:cNvPr id="8" name="Text Box 7"/>
          <p:cNvSpPr txBox="1">
            <a:spLocks noChangeArrowheads="1"/>
          </p:cNvSpPr>
          <p:nvPr/>
        </p:nvSpPr>
        <p:spPr bwMode="auto">
          <a:xfrm>
            <a:off x="6381432" y="3093721"/>
            <a:ext cx="2838450" cy="8718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Assessment Approaches</a:t>
            </a:r>
            <a:endParaRPr lang="en-GB" sz="1200" dirty="0">
              <a:latin typeface="Arial"/>
              <a:ea typeface="Times New Roman"/>
              <a:cs typeface="Times New Roman"/>
            </a:endParaRPr>
          </a:p>
          <a:p>
            <a:pP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There is a balance between on-going and periodic holistic  assessment.</a:t>
            </a:r>
            <a:endParaRPr lang="en-GB" sz="1200" dirty="0">
              <a:latin typeface="Arial"/>
              <a:ea typeface="Times New Roman"/>
              <a:cs typeface="Times New Roman"/>
            </a:endParaRPr>
          </a:p>
          <a:p>
            <a:pP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The learner has opportunities to demonstrate breadth, challenge and application of their</a:t>
            </a:r>
            <a:r>
              <a:rPr lang="en-GB" sz="1100" dirty="0">
                <a:latin typeface="Arial"/>
                <a:ea typeface="Times New Roman"/>
                <a:cs typeface="Times New Roman"/>
              </a:rPr>
              <a:t> </a:t>
            </a:r>
            <a:r>
              <a:rPr lang="en-GB" sz="900" dirty="0">
                <a:latin typeface="Arial"/>
                <a:ea typeface="Times New Roman"/>
                <a:cs typeface="Times New Roman"/>
              </a:rPr>
              <a:t>learning.</a:t>
            </a:r>
            <a:endParaRPr lang="en-GB" sz="1200" dirty="0">
              <a:latin typeface="Arial"/>
              <a:ea typeface="Times New Roman"/>
              <a:cs typeface="Times New Roman"/>
            </a:endParaRPr>
          </a:p>
          <a:p>
            <a:pPr>
              <a:lnSpc>
                <a:spcPts val="1200"/>
              </a:lnSpc>
              <a:tabLst>
                <a:tab pos="457200" algn="l"/>
                <a:tab pos="914400" algn="l"/>
                <a:tab pos="1371600" algn="l"/>
                <a:tab pos="1828800" algn="l"/>
                <a:tab pos="2971800" algn="l"/>
                <a:tab pos="3429000" algn="l"/>
                <a:tab pos="5715000" algn="r"/>
              </a:tabLst>
            </a:pPr>
            <a:r>
              <a:rPr lang="en-GB" sz="1200" dirty="0">
                <a:latin typeface="Arial"/>
                <a:ea typeface="Times New Roman"/>
                <a:cs typeface="Times New Roman"/>
              </a:rPr>
              <a:t> </a:t>
            </a:r>
          </a:p>
        </p:txBody>
      </p:sp>
      <p:sp>
        <p:nvSpPr>
          <p:cNvPr id="9" name="Text Box 5"/>
          <p:cNvSpPr txBox="1">
            <a:spLocks noChangeArrowheads="1"/>
          </p:cNvSpPr>
          <p:nvPr/>
        </p:nvSpPr>
        <p:spPr bwMode="auto">
          <a:xfrm>
            <a:off x="3297872" y="4116705"/>
            <a:ext cx="5943600" cy="467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Evidence</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A range of appropriate evidence is gathered which demonstrates breadth, challenge and application of learning.</a:t>
            </a:r>
            <a:endParaRPr lang="en-GB" sz="1200" dirty="0">
              <a:latin typeface="Arial"/>
              <a:ea typeface="Times New Roman"/>
              <a:cs typeface="Times New Roman"/>
            </a:endParaRPr>
          </a:p>
        </p:txBody>
      </p:sp>
      <p:sp>
        <p:nvSpPr>
          <p:cNvPr id="10" name="Text Box 6"/>
          <p:cNvSpPr txBox="1">
            <a:spLocks noChangeArrowheads="1"/>
          </p:cNvSpPr>
          <p:nvPr/>
        </p:nvSpPr>
        <p:spPr bwMode="auto">
          <a:xfrm>
            <a:off x="3294697" y="4752976"/>
            <a:ext cx="5943600" cy="5810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Evaluate Learning</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Teachers and practitioners use standards within the </a:t>
            </a:r>
            <a:r>
              <a:rPr lang="en-GB" sz="900" dirty="0" err="1">
                <a:latin typeface="Arial"/>
                <a:ea typeface="Times New Roman"/>
                <a:cs typeface="Times New Roman"/>
              </a:rPr>
              <a:t>Es</a:t>
            </a:r>
            <a:r>
              <a:rPr lang="en-GB" sz="900" dirty="0">
                <a:latin typeface="Arial"/>
                <a:ea typeface="Times New Roman"/>
                <a:cs typeface="Times New Roman"/>
              </a:rPr>
              <a:t> and </a:t>
            </a:r>
            <a:r>
              <a:rPr lang="en-GB" sz="900" dirty="0" err="1">
                <a:latin typeface="Arial"/>
                <a:ea typeface="Times New Roman"/>
                <a:cs typeface="Times New Roman"/>
              </a:rPr>
              <a:t>Os</a:t>
            </a:r>
            <a:r>
              <a:rPr lang="en-GB" sz="900" dirty="0">
                <a:latin typeface="Arial"/>
                <a:ea typeface="Times New Roman"/>
                <a:cs typeface="Times New Roman"/>
              </a:rPr>
              <a:t> and benchmarks to evaluate learners’ progress.</a:t>
            </a:r>
            <a:endParaRPr lang="en-GB" sz="1200" dirty="0">
              <a:latin typeface="Arial"/>
              <a:ea typeface="Times New Roman"/>
              <a:cs typeface="Times New Roman"/>
            </a:endParaRPr>
          </a:p>
          <a:p>
            <a:pPr>
              <a:lnSpc>
                <a:spcPts val="1200"/>
              </a:lnSpc>
              <a:tabLst>
                <a:tab pos="457200" algn="l"/>
                <a:tab pos="914400" algn="l"/>
                <a:tab pos="1371600" algn="l"/>
                <a:tab pos="1828800" algn="l"/>
                <a:tab pos="2971800" algn="l"/>
                <a:tab pos="3429000" algn="l"/>
                <a:tab pos="5715000" algn="r"/>
              </a:tabLst>
            </a:pPr>
            <a:r>
              <a:rPr lang="en-GB" sz="1000" dirty="0">
                <a:latin typeface="Arial"/>
                <a:ea typeface="Times New Roman"/>
                <a:cs typeface="Times New Roman"/>
              </a:rPr>
              <a:t> </a:t>
            </a:r>
            <a:endParaRPr lang="en-GB" sz="1200" dirty="0">
              <a:latin typeface="Arial"/>
              <a:ea typeface="Times New Roman"/>
              <a:cs typeface="Times New Roman"/>
            </a:endParaRPr>
          </a:p>
        </p:txBody>
      </p:sp>
      <p:sp>
        <p:nvSpPr>
          <p:cNvPr id="11" name="Text Box 9"/>
          <p:cNvSpPr txBox="1">
            <a:spLocks noChangeArrowheads="1"/>
          </p:cNvSpPr>
          <p:nvPr/>
        </p:nvSpPr>
        <p:spPr bwMode="auto">
          <a:xfrm>
            <a:off x="3297237" y="5491480"/>
            <a:ext cx="5943600" cy="4081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Feedback and Next Steps</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Feedback is linked to the success criteria and the learner can talk about their next steps.</a:t>
            </a:r>
            <a:endParaRPr lang="en-GB" sz="1200" dirty="0">
              <a:latin typeface="Arial"/>
              <a:ea typeface="Times New Roman"/>
              <a:cs typeface="Times New Roman"/>
            </a:endParaRPr>
          </a:p>
        </p:txBody>
      </p:sp>
      <p:sp>
        <p:nvSpPr>
          <p:cNvPr id="12" name="Down Arrow 11"/>
          <p:cNvSpPr/>
          <p:nvPr/>
        </p:nvSpPr>
        <p:spPr>
          <a:xfrm>
            <a:off x="6039802" y="1271868"/>
            <a:ext cx="417830" cy="175431"/>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Left-Right Arrow 12"/>
          <p:cNvSpPr/>
          <p:nvPr/>
        </p:nvSpPr>
        <p:spPr>
          <a:xfrm>
            <a:off x="6039802" y="2416350"/>
            <a:ext cx="417830" cy="3333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own Arrow 13"/>
          <p:cNvSpPr/>
          <p:nvPr/>
        </p:nvSpPr>
        <p:spPr>
          <a:xfrm>
            <a:off x="6038140" y="1935275"/>
            <a:ext cx="417830" cy="165626"/>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Down Arrow 14"/>
          <p:cNvSpPr/>
          <p:nvPr/>
        </p:nvSpPr>
        <p:spPr>
          <a:xfrm>
            <a:off x="4475162" y="2802974"/>
            <a:ext cx="417830" cy="185951"/>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 Box 41"/>
          <p:cNvSpPr txBox="1">
            <a:spLocks noChangeArrowheads="1"/>
          </p:cNvSpPr>
          <p:nvPr/>
        </p:nvSpPr>
        <p:spPr bwMode="auto">
          <a:xfrm>
            <a:off x="3305269" y="6043295"/>
            <a:ext cx="5943600" cy="4102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Reporting on Progress</a:t>
            </a:r>
            <a:endParaRPr lang="en-GB" sz="12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The reporting process highlights progress and next steps in learning</a:t>
            </a:r>
            <a:endParaRPr lang="en-GB" sz="1200" dirty="0">
              <a:latin typeface="Arial"/>
              <a:ea typeface="Times New Roman"/>
              <a:cs typeface="Times New Roman"/>
            </a:endParaRPr>
          </a:p>
        </p:txBody>
      </p:sp>
      <p:sp>
        <p:nvSpPr>
          <p:cNvPr id="17" name="Down Arrow 16"/>
          <p:cNvSpPr/>
          <p:nvPr/>
        </p:nvSpPr>
        <p:spPr>
          <a:xfrm>
            <a:off x="6051867" y="3980815"/>
            <a:ext cx="417830" cy="139700"/>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Down Arrow 17"/>
          <p:cNvSpPr/>
          <p:nvPr/>
        </p:nvSpPr>
        <p:spPr>
          <a:xfrm>
            <a:off x="6057582" y="4591099"/>
            <a:ext cx="417830" cy="139700"/>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Down Arrow 18"/>
          <p:cNvSpPr/>
          <p:nvPr/>
        </p:nvSpPr>
        <p:spPr>
          <a:xfrm>
            <a:off x="6056947" y="5344795"/>
            <a:ext cx="417830" cy="139700"/>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Down Arrow 19"/>
          <p:cNvSpPr/>
          <p:nvPr/>
        </p:nvSpPr>
        <p:spPr>
          <a:xfrm>
            <a:off x="6039802" y="5920935"/>
            <a:ext cx="417830" cy="139700"/>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1" name="Curved Connector 20"/>
          <p:cNvCxnSpPr/>
          <p:nvPr/>
        </p:nvCxnSpPr>
        <p:spPr>
          <a:xfrm rot="10800000" flipH="1" flipV="1">
            <a:off x="3206028" y="2583038"/>
            <a:ext cx="42587" cy="2935255"/>
          </a:xfrm>
          <a:prstGeom prst="curvedConnector3">
            <a:avLst>
              <a:gd name="adj1" fmla="val -536784"/>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a:off x="9238297" y="4838383"/>
            <a:ext cx="10572" cy="1204912"/>
          </a:xfrm>
          <a:prstGeom prst="curvedConnector3">
            <a:avLst>
              <a:gd name="adj1" fmla="val 2262316"/>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nvPr>
        </p:nvGraphicFramePr>
        <p:xfrm>
          <a:off x="3254056" y="82630"/>
          <a:ext cx="6010296" cy="533400"/>
        </p:xfrm>
        <a:graphic>
          <a:graphicData uri="http://schemas.openxmlformats.org/drawingml/2006/table">
            <a:tbl>
              <a:tblPr firstRow="1" bandRow="1">
                <a:tableStyleId>{5C22544A-7EE6-4342-B048-85BDC9FD1C3A}</a:tableStyleId>
              </a:tblPr>
              <a:tblGrid>
                <a:gridCol w="6010296"/>
              </a:tblGrid>
              <a:tr h="370840">
                <a:tc>
                  <a:txBody>
                    <a:bodyPr/>
                    <a:lstStyle/>
                    <a:p>
                      <a:pPr algn="ctr"/>
                      <a:r>
                        <a:rPr lang="en-GB" dirty="0" smtClean="0"/>
                        <a:t>The Moderation Flowchart</a:t>
                      </a:r>
                    </a:p>
                    <a:p>
                      <a:pPr algn="ctr"/>
                      <a:r>
                        <a:rPr lang="en-GB" sz="1100" dirty="0" smtClean="0"/>
                        <a:t>carried out within and across school and local authorities</a:t>
                      </a:r>
                      <a:endParaRPr lang="en-GB" sz="1100" dirty="0"/>
                    </a:p>
                  </a:txBody>
                  <a:tcPr/>
                </a:tc>
              </a:tr>
            </a:tbl>
          </a:graphicData>
        </a:graphic>
      </p:graphicFrame>
      <p:sp>
        <p:nvSpPr>
          <p:cNvPr id="24" name="Rectangle 23"/>
          <p:cNvSpPr/>
          <p:nvPr/>
        </p:nvSpPr>
        <p:spPr>
          <a:xfrm>
            <a:off x="6463371" y="2040071"/>
            <a:ext cx="2856864" cy="707886"/>
          </a:xfrm>
          <a:prstGeom prst="rect">
            <a:avLst/>
          </a:prstGeom>
          <a:ln>
            <a:solidFill>
              <a:schemeClr val="tx1"/>
            </a:solidFill>
          </a:ln>
        </p:spPr>
        <p:txBody>
          <a:bodyPr wrap="square">
            <a:spAutoFit/>
          </a:bodyPr>
          <a:lstStyle/>
          <a:p>
            <a:pPr algn="ctr">
              <a:lnSpc>
                <a:spcPts val="1200"/>
              </a:lnSpc>
              <a:tabLst>
                <a:tab pos="457200" algn="l"/>
                <a:tab pos="914400" algn="l"/>
                <a:tab pos="1371600" algn="l"/>
                <a:tab pos="1828800" algn="l"/>
                <a:tab pos="2971800" algn="l"/>
                <a:tab pos="3429000" algn="l"/>
                <a:tab pos="5715000" algn="r"/>
              </a:tabLst>
            </a:pPr>
            <a:r>
              <a:rPr lang="en-GB" sz="1100" b="1" dirty="0">
                <a:latin typeface="Arial"/>
                <a:ea typeface="Times New Roman"/>
                <a:cs typeface="Times New Roman"/>
              </a:rPr>
              <a:t>Success Criteria</a:t>
            </a:r>
            <a:endParaRPr lang="en-GB" sz="1100" dirty="0">
              <a:latin typeface="Arial"/>
              <a:ea typeface="Times New Roman"/>
              <a:cs typeface="Times New Roman"/>
            </a:endParaRP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Clear, relevant and measurable definitions of success.</a:t>
            </a:r>
          </a:p>
          <a:p>
            <a:pPr algn="ctr">
              <a:lnSpc>
                <a:spcPts val="1200"/>
              </a:lnSpc>
              <a:tabLst>
                <a:tab pos="457200" algn="l"/>
                <a:tab pos="914400" algn="l"/>
                <a:tab pos="1371600" algn="l"/>
                <a:tab pos="1828800" algn="l"/>
                <a:tab pos="2971800" algn="l"/>
                <a:tab pos="3429000" algn="l"/>
                <a:tab pos="5715000" algn="r"/>
              </a:tabLst>
            </a:pPr>
            <a:r>
              <a:rPr lang="en-GB" sz="900" dirty="0">
                <a:latin typeface="Arial"/>
                <a:ea typeface="Times New Roman"/>
                <a:cs typeface="Times New Roman"/>
              </a:rPr>
              <a:t>Learners involved in co-creating them.</a:t>
            </a:r>
          </a:p>
        </p:txBody>
      </p:sp>
      <p:sp>
        <p:nvSpPr>
          <p:cNvPr id="25" name="Down Arrow 24"/>
          <p:cNvSpPr/>
          <p:nvPr/>
        </p:nvSpPr>
        <p:spPr>
          <a:xfrm>
            <a:off x="7462547" y="2802974"/>
            <a:ext cx="417830" cy="185951"/>
          </a:xfrm>
          <a:prstGeom prst="downArrow">
            <a:avLst>
              <a:gd name="adj1" fmla="val 50000"/>
              <a:gd name="adj2" fmla="val 99462"/>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660" y="125456"/>
            <a:ext cx="765962" cy="108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631" t="21484" r="44268" b="66136"/>
          <a:stretch/>
        </p:blipFill>
        <p:spPr bwMode="auto">
          <a:xfrm>
            <a:off x="9312171" y="6060636"/>
            <a:ext cx="1268941" cy="3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181246"/>
            <a:ext cx="765962" cy="108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405" b="6165"/>
          <a:stretch/>
        </p:blipFill>
        <p:spPr bwMode="auto">
          <a:xfrm rot="2406146">
            <a:off x="9347705" y="4417701"/>
            <a:ext cx="1174257" cy="73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xplosion 1 1"/>
          <p:cNvSpPr/>
          <p:nvPr/>
        </p:nvSpPr>
        <p:spPr>
          <a:xfrm>
            <a:off x="312113" y="1412636"/>
            <a:ext cx="2225722" cy="263802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Ed Scot Updated version…</a:t>
            </a:r>
            <a:endParaRPr lang="en-GB" dirty="0"/>
          </a:p>
        </p:txBody>
      </p:sp>
    </p:spTree>
    <p:extLst>
      <p:ext uri="{BB962C8B-B14F-4D97-AF65-F5344CB8AC3E}">
        <p14:creationId xmlns:p14="http://schemas.microsoft.com/office/powerpoint/2010/main" val="42912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pic>
        <p:nvPicPr>
          <p:cNvPr id="6" name="Content Placeholder 5" descr="Screen Shot 2014-03-06 at 20.06.32.png"/>
          <p:cNvPicPr>
            <a:picLocks noGrp="1" noChangeAspect="1"/>
          </p:cNvPicPr>
          <p:nvPr>
            <p:ph idx="1"/>
          </p:nvPr>
        </p:nvPicPr>
        <p:blipFill>
          <a:blip r:embed="rId2" cstate="print">
            <a:extLst>
              <a:ext uri="{28A0092B-C50C-407E-A947-70E740481C1C}">
                <a14:useLocalDpi xmlns:a14="http://schemas.microsoft.com/office/drawing/2010/main" val="0"/>
              </a:ext>
            </a:extLst>
          </a:blip>
          <a:srcRect t="2414" b="2414"/>
          <a:stretch>
            <a:fillRect/>
          </a:stretch>
        </p:blipFill>
        <p:spPr>
          <a:xfrm>
            <a:off x="1" y="1"/>
            <a:ext cx="12192000" cy="6858000"/>
          </a:xfrm>
        </p:spPr>
      </p:pic>
    </p:spTree>
    <p:extLst>
      <p:ext uri="{BB962C8B-B14F-4D97-AF65-F5344CB8AC3E}">
        <p14:creationId xmlns:p14="http://schemas.microsoft.com/office/powerpoint/2010/main" val="415557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178" y="647312"/>
            <a:ext cx="8011643" cy="5563376"/>
          </a:xfrm>
          <a:prstGeom prst="rect">
            <a:avLst/>
          </a:prstGeom>
        </p:spPr>
      </p:pic>
      <p:sp>
        <p:nvSpPr>
          <p:cNvPr id="6" name="Explosion 1 5"/>
          <p:cNvSpPr/>
          <p:nvPr/>
        </p:nvSpPr>
        <p:spPr>
          <a:xfrm rot="21333092">
            <a:off x="104066" y="180305"/>
            <a:ext cx="2202286" cy="276895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Argyll and Bute Version…</a:t>
            </a:r>
            <a:endParaRPr lang="en-GB" dirty="0"/>
          </a:p>
        </p:txBody>
      </p:sp>
      <p:sp>
        <p:nvSpPr>
          <p:cNvPr id="7" name="Explosion 1 6"/>
          <p:cNvSpPr/>
          <p:nvPr/>
        </p:nvSpPr>
        <p:spPr>
          <a:xfrm rot="845872">
            <a:off x="9894114" y="1511070"/>
            <a:ext cx="2261034" cy="248562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All have the same key messages!</a:t>
            </a:r>
            <a:endParaRPr lang="en-GB" dirty="0"/>
          </a:p>
        </p:txBody>
      </p:sp>
    </p:spTree>
    <p:extLst>
      <p:ext uri="{BB962C8B-B14F-4D97-AF65-F5344CB8AC3E}">
        <p14:creationId xmlns:p14="http://schemas.microsoft.com/office/powerpoint/2010/main" val="36651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19288" y="321972"/>
            <a:ext cx="8229600" cy="794041"/>
          </a:xfrm>
        </p:spPr>
        <p:txBody>
          <a:bodyPr/>
          <a:lstStyle/>
          <a:p>
            <a:r>
              <a:rPr lang="en-GB" dirty="0"/>
              <a:t>Planning the learning</a:t>
            </a:r>
          </a:p>
        </p:txBody>
      </p:sp>
      <p:sp>
        <p:nvSpPr>
          <p:cNvPr id="5" name="TextBox 4"/>
          <p:cNvSpPr txBox="1"/>
          <p:nvPr/>
        </p:nvSpPr>
        <p:spPr>
          <a:xfrm>
            <a:off x="6980127" y="1085806"/>
            <a:ext cx="3838125" cy="4801314"/>
          </a:xfrm>
          <a:prstGeom prst="rect">
            <a:avLst/>
          </a:prstGeom>
          <a:noFill/>
        </p:spPr>
        <p:txBody>
          <a:bodyPr wrap="square">
            <a:spAutoFit/>
          </a:bodyPr>
          <a:lstStyle/>
          <a:p>
            <a:pPr>
              <a:defRPr/>
            </a:pPr>
            <a:endParaRPr lang="en-GB" dirty="0">
              <a:solidFill>
                <a:schemeClr val="accent1">
                  <a:lumMod val="50000"/>
                </a:schemeClr>
              </a:solidFill>
              <a:cs typeface="Arial" charset="0"/>
            </a:endParaRPr>
          </a:p>
          <a:p>
            <a:pPr marL="342900" indent="-342900">
              <a:buFont typeface="Wingdings" panose="05000000000000000000" pitchFamily="2" charset="2"/>
              <a:buChar char="v"/>
              <a:defRPr/>
            </a:pPr>
            <a:r>
              <a:rPr lang="en-GB" dirty="0" smtClean="0">
                <a:solidFill>
                  <a:schemeClr val="accent1">
                    <a:lumMod val="50000"/>
                  </a:schemeClr>
                </a:solidFill>
                <a:cs typeface="Arial" charset="0"/>
              </a:rPr>
              <a:t>Planning should be a collaborative process – the learner should be involved and where possible, other members of staff and partners.</a:t>
            </a:r>
          </a:p>
          <a:p>
            <a:pPr marL="342900" indent="-342900">
              <a:buFont typeface="Wingdings" panose="05000000000000000000" pitchFamily="2" charset="2"/>
              <a:buChar char="v"/>
              <a:defRPr/>
            </a:pPr>
            <a:endParaRPr lang="en-GB" dirty="0" smtClean="0">
              <a:solidFill>
                <a:schemeClr val="accent1">
                  <a:lumMod val="50000"/>
                </a:schemeClr>
              </a:solidFill>
              <a:cs typeface="Arial" charset="0"/>
            </a:endParaRPr>
          </a:p>
          <a:p>
            <a:pPr marL="342900" indent="-342900">
              <a:buFont typeface="Wingdings" panose="05000000000000000000" pitchFamily="2" charset="2"/>
              <a:buChar char="v"/>
              <a:defRPr/>
            </a:pPr>
            <a:r>
              <a:rPr lang="en-GB" dirty="0" smtClean="0">
                <a:solidFill>
                  <a:schemeClr val="accent1">
                    <a:lumMod val="50000"/>
                  </a:schemeClr>
                </a:solidFill>
                <a:cs typeface="Arial" charset="0"/>
              </a:rPr>
              <a:t>Identify the </a:t>
            </a:r>
            <a:r>
              <a:rPr lang="en-GB" dirty="0" err="1">
                <a:solidFill>
                  <a:schemeClr val="accent1">
                    <a:lumMod val="50000"/>
                  </a:schemeClr>
                </a:solidFill>
                <a:cs typeface="Arial" charset="0"/>
              </a:rPr>
              <a:t>Es</a:t>
            </a:r>
            <a:r>
              <a:rPr lang="en-GB" dirty="0">
                <a:solidFill>
                  <a:schemeClr val="accent1">
                    <a:lumMod val="50000"/>
                  </a:schemeClr>
                </a:solidFill>
                <a:cs typeface="Arial" charset="0"/>
              </a:rPr>
              <a:t> and </a:t>
            </a:r>
            <a:r>
              <a:rPr lang="en-GB" dirty="0" err="1">
                <a:solidFill>
                  <a:schemeClr val="accent1">
                    <a:lumMod val="50000"/>
                  </a:schemeClr>
                </a:solidFill>
                <a:cs typeface="Arial" charset="0"/>
              </a:rPr>
              <a:t>Os</a:t>
            </a:r>
            <a:r>
              <a:rPr lang="en-GB" dirty="0">
                <a:solidFill>
                  <a:schemeClr val="accent1">
                    <a:lumMod val="50000"/>
                  </a:schemeClr>
                </a:solidFill>
                <a:cs typeface="Arial" charset="0"/>
              </a:rPr>
              <a:t> </a:t>
            </a:r>
            <a:r>
              <a:rPr lang="en-GB" dirty="0" smtClean="0">
                <a:solidFill>
                  <a:schemeClr val="accent1">
                    <a:lumMod val="50000"/>
                  </a:schemeClr>
                </a:solidFill>
                <a:cs typeface="Arial" charset="0"/>
              </a:rPr>
              <a:t>that will </a:t>
            </a:r>
            <a:r>
              <a:rPr lang="en-GB" dirty="0">
                <a:solidFill>
                  <a:schemeClr val="accent1">
                    <a:lumMod val="50000"/>
                  </a:schemeClr>
                </a:solidFill>
                <a:cs typeface="Arial" charset="0"/>
              </a:rPr>
              <a:t>be the focus of the learning?  </a:t>
            </a:r>
            <a:r>
              <a:rPr lang="en-GB" dirty="0" smtClean="0">
                <a:solidFill>
                  <a:schemeClr val="accent1">
                    <a:lumMod val="50000"/>
                  </a:schemeClr>
                </a:solidFill>
                <a:cs typeface="Arial" charset="0"/>
              </a:rPr>
              <a:t>Within your theme, bundle </a:t>
            </a:r>
            <a:r>
              <a:rPr lang="en-GB" dirty="0" err="1" smtClean="0">
                <a:solidFill>
                  <a:schemeClr val="accent1">
                    <a:lumMod val="50000"/>
                  </a:schemeClr>
                </a:solidFill>
                <a:cs typeface="Arial" charset="0"/>
              </a:rPr>
              <a:t>Es</a:t>
            </a:r>
            <a:r>
              <a:rPr lang="en-GB" dirty="0" smtClean="0">
                <a:solidFill>
                  <a:schemeClr val="accent1">
                    <a:lumMod val="50000"/>
                  </a:schemeClr>
                </a:solidFill>
                <a:cs typeface="Arial" charset="0"/>
              </a:rPr>
              <a:t> and </a:t>
            </a:r>
            <a:r>
              <a:rPr lang="en-GB" dirty="0" err="1" smtClean="0">
                <a:solidFill>
                  <a:schemeClr val="accent1">
                    <a:lumMod val="50000"/>
                  </a:schemeClr>
                </a:solidFill>
                <a:cs typeface="Arial" charset="0"/>
              </a:rPr>
              <a:t>Os</a:t>
            </a:r>
            <a:r>
              <a:rPr lang="en-GB" dirty="0" smtClean="0">
                <a:solidFill>
                  <a:schemeClr val="accent1">
                    <a:lumMod val="50000"/>
                  </a:schemeClr>
                </a:solidFill>
                <a:cs typeface="Arial" charset="0"/>
              </a:rPr>
              <a:t> as appropriate to the needs of your learners.</a:t>
            </a:r>
            <a:endParaRPr lang="en-GB" dirty="0">
              <a:solidFill>
                <a:schemeClr val="accent1">
                  <a:lumMod val="50000"/>
                </a:schemeClr>
              </a:solidFill>
              <a:cs typeface="Arial" charset="0"/>
            </a:endParaRPr>
          </a:p>
          <a:p>
            <a:pPr marL="342900" indent="-342900">
              <a:buFont typeface="Wingdings" panose="05000000000000000000" pitchFamily="2" charset="2"/>
              <a:buChar char="v"/>
              <a:defRPr/>
            </a:pPr>
            <a:endParaRPr lang="en-GB" dirty="0">
              <a:solidFill>
                <a:schemeClr val="accent1">
                  <a:lumMod val="50000"/>
                </a:schemeClr>
              </a:solidFill>
              <a:cs typeface="Arial" charset="0"/>
            </a:endParaRPr>
          </a:p>
          <a:p>
            <a:pPr marL="342900" indent="-342900">
              <a:buFont typeface="Wingdings" panose="05000000000000000000" pitchFamily="2" charset="2"/>
              <a:buChar char="v"/>
              <a:defRPr/>
            </a:pPr>
            <a:r>
              <a:rPr lang="en-GB" dirty="0">
                <a:solidFill>
                  <a:schemeClr val="accent1">
                    <a:lumMod val="50000"/>
                  </a:schemeClr>
                </a:solidFill>
                <a:cs typeface="Arial" charset="0"/>
              </a:rPr>
              <a:t>Planned learning may touch on several curriculum areas but focus the selection of </a:t>
            </a:r>
            <a:r>
              <a:rPr lang="en-GB" dirty="0" err="1">
                <a:solidFill>
                  <a:schemeClr val="accent1">
                    <a:lumMod val="50000"/>
                  </a:schemeClr>
                </a:solidFill>
                <a:cs typeface="Arial" charset="0"/>
              </a:rPr>
              <a:t>Es</a:t>
            </a:r>
            <a:r>
              <a:rPr lang="en-GB" dirty="0">
                <a:solidFill>
                  <a:schemeClr val="accent1">
                    <a:lumMod val="50000"/>
                  </a:schemeClr>
                </a:solidFill>
                <a:cs typeface="Arial" charset="0"/>
              </a:rPr>
              <a:t> and </a:t>
            </a:r>
            <a:r>
              <a:rPr lang="en-GB" dirty="0" err="1">
                <a:solidFill>
                  <a:schemeClr val="accent1">
                    <a:lumMod val="50000"/>
                  </a:schemeClr>
                </a:solidFill>
                <a:cs typeface="Arial" charset="0"/>
              </a:rPr>
              <a:t>Os</a:t>
            </a:r>
            <a:r>
              <a:rPr lang="en-GB" dirty="0">
                <a:solidFill>
                  <a:schemeClr val="accent1">
                    <a:lumMod val="50000"/>
                  </a:schemeClr>
                </a:solidFill>
                <a:cs typeface="Arial" charset="0"/>
              </a:rPr>
              <a:t> on the learning you plan to assess.</a:t>
            </a:r>
          </a:p>
          <a:p>
            <a:pPr>
              <a:defRPr/>
            </a:pPr>
            <a:endParaRPr lang="en-GB" dirty="0">
              <a:solidFill>
                <a:schemeClr val="accent1">
                  <a:lumMod val="50000"/>
                </a:schemeClr>
              </a:solidFill>
              <a:latin typeface="Arial" charset="0"/>
              <a:cs typeface="Arial" charset="0"/>
            </a:endParaRPr>
          </a:p>
        </p:txBody>
      </p:sp>
      <p:sp>
        <p:nvSpPr>
          <p:cNvPr id="4" name="TextBox 3"/>
          <p:cNvSpPr txBox="1"/>
          <p:nvPr/>
        </p:nvSpPr>
        <p:spPr>
          <a:xfrm>
            <a:off x="946933" y="1481070"/>
            <a:ext cx="5087155" cy="923330"/>
          </a:xfrm>
          <a:prstGeom prst="rect">
            <a:avLst/>
          </a:prstGeom>
          <a:noFill/>
        </p:spPr>
        <p:txBody>
          <a:bodyPr wrap="square" rtlCol="0">
            <a:spAutoFit/>
          </a:bodyPr>
          <a:lstStyle/>
          <a:p>
            <a:r>
              <a:rPr lang="en-GB" dirty="0" smtClean="0"/>
              <a:t>Step 1: Consider your learners – where are they on their learning journey? What do they need in order to progress?  Where do their interests lie?</a:t>
            </a:r>
            <a:endParaRPr lang="en-GB" dirty="0"/>
          </a:p>
        </p:txBody>
      </p:sp>
      <p:sp>
        <p:nvSpPr>
          <p:cNvPr id="10" name="TextBox 9"/>
          <p:cNvSpPr txBox="1"/>
          <p:nvPr/>
        </p:nvSpPr>
        <p:spPr>
          <a:xfrm>
            <a:off x="946932" y="3875507"/>
            <a:ext cx="5087155" cy="646331"/>
          </a:xfrm>
          <a:prstGeom prst="rect">
            <a:avLst/>
          </a:prstGeom>
          <a:noFill/>
        </p:spPr>
        <p:txBody>
          <a:bodyPr wrap="square" rtlCol="0">
            <a:spAutoFit/>
          </a:bodyPr>
          <a:lstStyle/>
          <a:p>
            <a:r>
              <a:rPr lang="en-GB" dirty="0" smtClean="0"/>
              <a:t>Step 2:  Bundle </a:t>
            </a:r>
            <a:r>
              <a:rPr lang="en-GB" dirty="0" err="1" smtClean="0"/>
              <a:t>Es</a:t>
            </a:r>
            <a:r>
              <a:rPr lang="en-GB" dirty="0" smtClean="0"/>
              <a:t> and </a:t>
            </a:r>
            <a:r>
              <a:rPr lang="en-GB" dirty="0" err="1" smtClean="0"/>
              <a:t>Os</a:t>
            </a:r>
            <a:r>
              <a:rPr lang="en-GB" dirty="0" smtClean="0"/>
              <a:t> as appropriate to learners and learning.</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00" y="2679585"/>
            <a:ext cx="6156217" cy="7888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065" y="4522003"/>
            <a:ext cx="2953162" cy="123842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79" y="84824"/>
            <a:ext cx="1258654" cy="125865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72500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23726" y="368225"/>
            <a:ext cx="10212946" cy="863600"/>
          </a:xfrm>
        </p:spPr>
        <p:txBody>
          <a:bodyPr/>
          <a:lstStyle/>
          <a:p>
            <a:r>
              <a:rPr lang="en-GB" dirty="0"/>
              <a:t>Planning the learning </a:t>
            </a:r>
            <a:r>
              <a:rPr lang="en-GB" dirty="0" err="1" smtClean="0"/>
              <a:t>contd</a:t>
            </a:r>
            <a:endParaRPr lang="en-GB" dirty="0"/>
          </a:p>
        </p:txBody>
      </p:sp>
      <p:sp>
        <p:nvSpPr>
          <p:cNvPr id="6" name="TextBox 5"/>
          <p:cNvSpPr txBox="1"/>
          <p:nvPr/>
        </p:nvSpPr>
        <p:spPr>
          <a:xfrm>
            <a:off x="7032624" y="1103021"/>
            <a:ext cx="4416694" cy="5355312"/>
          </a:xfrm>
          <a:prstGeom prst="rect">
            <a:avLst/>
          </a:prstGeom>
          <a:noFill/>
        </p:spPr>
        <p:txBody>
          <a:bodyPr wrap="square">
            <a:spAutoFit/>
          </a:bodyPr>
          <a:lstStyle/>
          <a:p>
            <a:pPr>
              <a:defRPr/>
            </a:pPr>
            <a:endParaRPr lang="en-GB" dirty="0">
              <a:solidFill>
                <a:schemeClr val="accent1">
                  <a:lumMod val="50000"/>
                </a:schemeClr>
              </a:solidFill>
              <a:cs typeface="Arial" charset="0"/>
            </a:endParaRPr>
          </a:p>
          <a:p>
            <a:pPr marL="342900" indent="-342900">
              <a:buFont typeface="Wingdings" panose="05000000000000000000" pitchFamily="2" charset="2"/>
              <a:buChar char="v"/>
              <a:defRPr/>
            </a:pPr>
            <a:r>
              <a:rPr lang="en-GB" dirty="0">
                <a:solidFill>
                  <a:schemeClr val="accent1">
                    <a:lumMod val="50000"/>
                  </a:schemeClr>
                </a:solidFill>
                <a:cs typeface="Arial" charset="0"/>
              </a:rPr>
              <a:t>Look at the selected </a:t>
            </a:r>
            <a:r>
              <a:rPr lang="en-GB" dirty="0" err="1">
                <a:solidFill>
                  <a:schemeClr val="accent1">
                    <a:lumMod val="50000"/>
                  </a:schemeClr>
                </a:solidFill>
                <a:cs typeface="Arial" charset="0"/>
              </a:rPr>
              <a:t>Es</a:t>
            </a:r>
            <a:r>
              <a:rPr lang="en-GB" dirty="0">
                <a:solidFill>
                  <a:schemeClr val="accent1">
                    <a:lumMod val="50000"/>
                  </a:schemeClr>
                </a:solidFill>
                <a:cs typeface="Arial" charset="0"/>
              </a:rPr>
              <a:t> and </a:t>
            </a:r>
            <a:r>
              <a:rPr lang="en-GB" dirty="0" err="1">
                <a:solidFill>
                  <a:schemeClr val="accent1">
                    <a:lumMod val="50000"/>
                  </a:schemeClr>
                </a:solidFill>
                <a:cs typeface="Arial" charset="0"/>
              </a:rPr>
              <a:t>Os</a:t>
            </a:r>
            <a:r>
              <a:rPr lang="en-GB" dirty="0">
                <a:solidFill>
                  <a:schemeClr val="accent1">
                    <a:lumMod val="50000"/>
                  </a:schemeClr>
                </a:solidFill>
                <a:cs typeface="Arial" charset="0"/>
              </a:rPr>
              <a:t> and consider the learning opportunities in each</a:t>
            </a:r>
            <a:r>
              <a:rPr lang="en-GB" dirty="0" smtClean="0">
                <a:solidFill>
                  <a:schemeClr val="accent1">
                    <a:lumMod val="50000"/>
                  </a:schemeClr>
                </a:solidFill>
                <a:cs typeface="Arial" charset="0"/>
              </a:rPr>
              <a:t>.  Encourage practitioners to become skilled in breaking down </a:t>
            </a:r>
            <a:r>
              <a:rPr lang="en-GB" dirty="0" err="1" smtClean="0">
                <a:solidFill>
                  <a:schemeClr val="accent1">
                    <a:lumMod val="50000"/>
                  </a:schemeClr>
                </a:solidFill>
                <a:cs typeface="Arial" charset="0"/>
              </a:rPr>
              <a:t>Es</a:t>
            </a:r>
            <a:r>
              <a:rPr lang="en-GB" dirty="0" smtClean="0">
                <a:solidFill>
                  <a:schemeClr val="accent1">
                    <a:lumMod val="50000"/>
                  </a:schemeClr>
                </a:solidFill>
                <a:cs typeface="Arial" charset="0"/>
              </a:rPr>
              <a:t> and </a:t>
            </a:r>
            <a:r>
              <a:rPr lang="en-GB" dirty="0" err="1" smtClean="0">
                <a:solidFill>
                  <a:schemeClr val="accent1">
                    <a:lumMod val="50000"/>
                  </a:schemeClr>
                </a:solidFill>
                <a:cs typeface="Arial" charset="0"/>
              </a:rPr>
              <a:t>Os</a:t>
            </a:r>
            <a:r>
              <a:rPr lang="en-GB" dirty="0" smtClean="0">
                <a:solidFill>
                  <a:schemeClr val="accent1">
                    <a:lumMod val="50000"/>
                  </a:schemeClr>
                </a:solidFill>
                <a:cs typeface="Arial" charset="0"/>
              </a:rPr>
              <a:t> into planned learning.</a:t>
            </a:r>
            <a:endParaRPr lang="en-GB" dirty="0">
              <a:solidFill>
                <a:schemeClr val="accent1">
                  <a:lumMod val="50000"/>
                </a:schemeClr>
              </a:solidFill>
              <a:cs typeface="Arial" charset="0"/>
            </a:endParaRPr>
          </a:p>
          <a:p>
            <a:pPr marL="342900" indent="-342900">
              <a:buFont typeface="Wingdings" panose="05000000000000000000" pitchFamily="2" charset="2"/>
              <a:buChar char="v"/>
              <a:defRPr/>
            </a:pPr>
            <a:endParaRPr lang="en-GB" dirty="0">
              <a:solidFill>
                <a:schemeClr val="accent1">
                  <a:lumMod val="50000"/>
                </a:schemeClr>
              </a:solidFill>
              <a:cs typeface="Arial" charset="0"/>
            </a:endParaRPr>
          </a:p>
          <a:p>
            <a:pPr marL="342900" indent="-342900">
              <a:buFont typeface="Wingdings" panose="05000000000000000000" pitchFamily="2" charset="2"/>
              <a:buChar char="v"/>
              <a:defRPr/>
            </a:pPr>
            <a:r>
              <a:rPr lang="en-GB" dirty="0">
                <a:solidFill>
                  <a:schemeClr val="accent1">
                    <a:lumMod val="50000"/>
                  </a:schemeClr>
                </a:solidFill>
                <a:cs typeface="Arial" charset="0"/>
              </a:rPr>
              <a:t>Determine the </a:t>
            </a:r>
            <a:r>
              <a:rPr lang="en-GB" dirty="0" smtClean="0">
                <a:solidFill>
                  <a:schemeClr val="accent1">
                    <a:lumMod val="50000"/>
                  </a:schemeClr>
                </a:solidFill>
                <a:cs typeface="Arial" charset="0"/>
              </a:rPr>
              <a:t>Learning </a:t>
            </a:r>
            <a:r>
              <a:rPr lang="en-GB" dirty="0">
                <a:solidFill>
                  <a:schemeClr val="accent1">
                    <a:lumMod val="50000"/>
                  </a:schemeClr>
                </a:solidFill>
                <a:cs typeface="Arial" charset="0"/>
              </a:rPr>
              <a:t>I</a:t>
            </a:r>
            <a:r>
              <a:rPr lang="en-GB" dirty="0" smtClean="0">
                <a:solidFill>
                  <a:schemeClr val="accent1">
                    <a:lumMod val="50000"/>
                  </a:schemeClr>
                </a:solidFill>
                <a:cs typeface="Arial" charset="0"/>
              </a:rPr>
              <a:t>ntentions</a:t>
            </a:r>
            <a:r>
              <a:rPr lang="en-GB" dirty="0">
                <a:solidFill>
                  <a:schemeClr val="accent1">
                    <a:lumMod val="50000"/>
                  </a:schemeClr>
                </a:solidFill>
                <a:cs typeface="Arial" charset="0"/>
              </a:rPr>
              <a:t>, keeping in mind the assessment evidence you plan to gather.</a:t>
            </a:r>
          </a:p>
          <a:p>
            <a:pPr marL="342900" indent="-342900">
              <a:buFont typeface="Wingdings" panose="05000000000000000000" pitchFamily="2" charset="2"/>
              <a:buChar char="v"/>
              <a:defRPr/>
            </a:pPr>
            <a:endParaRPr lang="en-GB" dirty="0">
              <a:solidFill>
                <a:schemeClr val="accent1">
                  <a:lumMod val="50000"/>
                </a:schemeClr>
              </a:solidFill>
              <a:cs typeface="Arial" charset="0"/>
            </a:endParaRPr>
          </a:p>
          <a:p>
            <a:pPr marL="342900" indent="-342900">
              <a:buFont typeface="Wingdings" panose="05000000000000000000" pitchFamily="2" charset="2"/>
              <a:buChar char="v"/>
              <a:defRPr/>
            </a:pPr>
            <a:r>
              <a:rPr lang="en-GB" dirty="0" smtClean="0">
                <a:solidFill>
                  <a:schemeClr val="accent1">
                    <a:lumMod val="50000"/>
                  </a:schemeClr>
                </a:solidFill>
                <a:cs typeface="Arial" charset="0"/>
              </a:rPr>
              <a:t>Ensure there is progression across your L.Is – it may be useful to consider a rubric within your class/across your department/school.</a:t>
            </a:r>
          </a:p>
          <a:p>
            <a:pPr marL="342900" indent="-342900">
              <a:buFont typeface="Wingdings" panose="05000000000000000000" pitchFamily="2" charset="2"/>
              <a:buChar char="v"/>
              <a:defRPr/>
            </a:pPr>
            <a:endParaRPr lang="en-GB" dirty="0">
              <a:solidFill>
                <a:schemeClr val="accent1">
                  <a:lumMod val="50000"/>
                </a:schemeClr>
              </a:solidFill>
              <a:cs typeface="Arial" charset="0"/>
            </a:endParaRPr>
          </a:p>
          <a:p>
            <a:pPr marL="342900" indent="-342900">
              <a:buFont typeface="Wingdings" panose="05000000000000000000" pitchFamily="2" charset="2"/>
              <a:buChar char="v"/>
              <a:defRPr/>
            </a:pPr>
            <a:r>
              <a:rPr lang="en-GB" dirty="0" smtClean="0">
                <a:solidFill>
                  <a:schemeClr val="accent1">
                    <a:lumMod val="50000"/>
                  </a:schemeClr>
                </a:solidFill>
                <a:cs typeface="Arial" charset="0"/>
              </a:rPr>
              <a:t>Be skilled in your questioning when devising Success Criteria with your learners.</a:t>
            </a:r>
            <a:endParaRPr lang="en-GB" dirty="0">
              <a:solidFill>
                <a:schemeClr val="accent1">
                  <a:lumMod val="50000"/>
                </a:schemeClr>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48" y="2918544"/>
            <a:ext cx="4858428" cy="1724266"/>
          </a:xfrm>
          <a:prstGeom prst="rect">
            <a:avLst/>
          </a:prstGeom>
        </p:spPr>
      </p:pic>
      <p:sp>
        <p:nvSpPr>
          <p:cNvPr id="3" name="TextBox 2"/>
          <p:cNvSpPr txBox="1"/>
          <p:nvPr/>
        </p:nvSpPr>
        <p:spPr>
          <a:xfrm>
            <a:off x="708339" y="2020724"/>
            <a:ext cx="5279737" cy="646331"/>
          </a:xfrm>
          <a:prstGeom prst="rect">
            <a:avLst/>
          </a:prstGeom>
          <a:noFill/>
        </p:spPr>
        <p:txBody>
          <a:bodyPr wrap="square" rtlCol="0">
            <a:spAutoFit/>
          </a:bodyPr>
          <a:lstStyle/>
          <a:p>
            <a:r>
              <a:rPr lang="en-GB" dirty="0" smtClean="0"/>
              <a:t>Step 3: From your selected </a:t>
            </a:r>
            <a:r>
              <a:rPr lang="en-GB" dirty="0" err="1" smtClean="0"/>
              <a:t>Es</a:t>
            </a:r>
            <a:r>
              <a:rPr lang="en-GB" dirty="0" smtClean="0"/>
              <a:t> and </a:t>
            </a:r>
            <a:r>
              <a:rPr lang="en-GB" dirty="0" err="1" smtClean="0"/>
              <a:t>Os</a:t>
            </a:r>
            <a:r>
              <a:rPr lang="en-GB" dirty="0" smtClean="0"/>
              <a:t>, identify Learning Intentions.</a:t>
            </a:r>
            <a:endParaRPr lang="en-GB" dirty="0"/>
          </a:p>
        </p:txBody>
      </p:sp>
      <p:sp>
        <p:nvSpPr>
          <p:cNvPr id="8" name="TextBox 7"/>
          <p:cNvSpPr txBox="1"/>
          <p:nvPr/>
        </p:nvSpPr>
        <p:spPr>
          <a:xfrm>
            <a:off x="708339" y="4783466"/>
            <a:ext cx="5279737" cy="646331"/>
          </a:xfrm>
          <a:prstGeom prst="rect">
            <a:avLst/>
          </a:prstGeom>
          <a:noFill/>
        </p:spPr>
        <p:txBody>
          <a:bodyPr wrap="square" rtlCol="0">
            <a:spAutoFit/>
          </a:bodyPr>
          <a:lstStyle/>
          <a:p>
            <a:r>
              <a:rPr lang="en-GB" dirty="0" smtClean="0"/>
              <a:t>Step 4: Work with learners to devise appropriate Success Criteria.  </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72" y="62415"/>
            <a:ext cx="1258654" cy="125865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18431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13282" y="333375"/>
            <a:ext cx="10972800" cy="711200"/>
          </a:xfrm>
        </p:spPr>
        <p:txBody>
          <a:bodyPr>
            <a:normAutofit/>
          </a:bodyPr>
          <a:lstStyle/>
          <a:p>
            <a:r>
              <a:rPr lang="en-GB" altLang="en-US" dirty="0"/>
              <a:t>What is a learning intention?</a:t>
            </a:r>
          </a:p>
        </p:txBody>
      </p:sp>
      <p:sp>
        <p:nvSpPr>
          <p:cNvPr id="3" name="Title 1"/>
          <p:cNvSpPr txBox="1">
            <a:spLocks/>
          </p:cNvSpPr>
          <p:nvPr/>
        </p:nvSpPr>
        <p:spPr bwMode="auto">
          <a:xfrm>
            <a:off x="639233" y="2997200"/>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00000"/>
                </a:solidFill>
                <a:latin typeface="+mj-lt"/>
                <a:ea typeface="+mj-ea"/>
                <a:cs typeface="+mj-cs"/>
              </a:defRPr>
            </a:lvl1pPr>
            <a:lvl2pPr algn="l" rtl="0" eaLnBrk="0" fontAlgn="base" hangingPunct="0">
              <a:spcBef>
                <a:spcPct val="0"/>
              </a:spcBef>
              <a:spcAft>
                <a:spcPct val="0"/>
              </a:spcAft>
              <a:defRPr sz="3000" b="1">
                <a:solidFill>
                  <a:srgbClr val="000000"/>
                </a:solidFill>
                <a:latin typeface="Arial" charset="0"/>
                <a:cs typeface="Arial" charset="0"/>
              </a:defRPr>
            </a:lvl2pPr>
            <a:lvl3pPr algn="l" rtl="0" eaLnBrk="0" fontAlgn="base" hangingPunct="0">
              <a:spcBef>
                <a:spcPct val="0"/>
              </a:spcBef>
              <a:spcAft>
                <a:spcPct val="0"/>
              </a:spcAft>
              <a:defRPr sz="3000" b="1">
                <a:solidFill>
                  <a:srgbClr val="000000"/>
                </a:solidFill>
                <a:latin typeface="Arial" charset="0"/>
                <a:cs typeface="Arial" charset="0"/>
              </a:defRPr>
            </a:lvl3pPr>
            <a:lvl4pPr algn="l" rtl="0" eaLnBrk="0" fontAlgn="base" hangingPunct="0">
              <a:spcBef>
                <a:spcPct val="0"/>
              </a:spcBef>
              <a:spcAft>
                <a:spcPct val="0"/>
              </a:spcAft>
              <a:defRPr sz="3000" b="1">
                <a:solidFill>
                  <a:srgbClr val="000000"/>
                </a:solidFill>
                <a:latin typeface="Arial" charset="0"/>
                <a:cs typeface="Arial" charset="0"/>
              </a:defRPr>
            </a:lvl4pPr>
            <a:lvl5pPr algn="l" rtl="0" eaLnBrk="0" fontAlgn="base" hangingPunct="0">
              <a:spcBef>
                <a:spcPct val="0"/>
              </a:spcBef>
              <a:spcAft>
                <a:spcPct val="0"/>
              </a:spcAft>
              <a:defRPr sz="3000" b="1">
                <a:solidFill>
                  <a:srgbClr val="000000"/>
                </a:solidFill>
                <a:latin typeface="Arial" charset="0"/>
                <a:cs typeface="Arial" charset="0"/>
              </a:defRPr>
            </a:lvl5pPr>
            <a:lvl6pPr marL="457200" algn="l" rtl="0" fontAlgn="base">
              <a:spcBef>
                <a:spcPct val="0"/>
              </a:spcBef>
              <a:spcAft>
                <a:spcPct val="0"/>
              </a:spcAft>
              <a:defRPr sz="3000" b="1">
                <a:solidFill>
                  <a:srgbClr val="000000"/>
                </a:solidFill>
                <a:latin typeface="Arial" charset="0"/>
                <a:cs typeface="Arial" charset="0"/>
              </a:defRPr>
            </a:lvl6pPr>
            <a:lvl7pPr marL="914400" algn="l" rtl="0" fontAlgn="base">
              <a:spcBef>
                <a:spcPct val="0"/>
              </a:spcBef>
              <a:spcAft>
                <a:spcPct val="0"/>
              </a:spcAft>
              <a:defRPr sz="3000" b="1">
                <a:solidFill>
                  <a:srgbClr val="000000"/>
                </a:solidFill>
                <a:latin typeface="Arial" charset="0"/>
                <a:cs typeface="Arial" charset="0"/>
              </a:defRPr>
            </a:lvl7pPr>
            <a:lvl8pPr marL="1371600" algn="l" rtl="0" fontAlgn="base">
              <a:spcBef>
                <a:spcPct val="0"/>
              </a:spcBef>
              <a:spcAft>
                <a:spcPct val="0"/>
              </a:spcAft>
              <a:defRPr sz="3000" b="1">
                <a:solidFill>
                  <a:srgbClr val="000000"/>
                </a:solidFill>
                <a:latin typeface="Arial" charset="0"/>
                <a:cs typeface="Arial" charset="0"/>
              </a:defRPr>
            </a:lvl8pPr>
            <a:lvl9pPr marL="1828800" algn="l" rtl="0" fontAlgn="base">
              <a:spcBef>
                <a:spcPct val="0"/>
              </a:spcBef>
              <a:spcAft>
                <a:spcPct val="0"/>
              </a:spcAft>
              <a:defRPr sz="3000" b="1">
                <a:solidFill>
                  <a:srgbClr val="000000"/>
                </a:solidFill>
                <a:latin typeface="Arial" charset="0"/>
                <a:cs typeface="Arial" charset="0"/>
              </a:defRPr>
            </a:lvl9pPr>
          </a:lstStyle>
          <a:p>
            <a:pPr>
              <a:defRPr/>
            </a:pPr>
            <a:endParaRPr lang="en-GB" sz="2400" kern="0" dirty="0"/>
          </a:p>
        </p:txBody>
      </p:sp>
      <p:sp>
        <p:nvSpPr>
          <p:cNvPr id="2" name="Rectangle 1"/>
          <p:cNvSpPr/>
          <p:nvPr/>
        </p:nvSpPr>
        <p:spPr>
          <a:xfrm>
            <a:off x="639233" y="1444026"/>
            <a:ext cx="8994164" cy="5463034"/>
          </a:xfrm>
          <a:prstGeom prst="rect">
            <a:avLst/>
          </a:prstGeom>
        </p:spPr>
        <p:txBody>
          <a:bodyPr wrap="square">
            <a:spAutoFit/>
          </a:bodyPr>
          <a:lstStyle/>
          <a:p>
            <a:pPr marL="285750" indent="-285750" eaLnBrk="1" hangingPunct="1">
              <a:buFont typeface="Wingdings" pitchFamily="2" charset="2"/>
              <a:buChar char="§"/>
              <a:defRPr/>
            </a:pPr>
            <a:r>
              <a:rPr lang="en-US" sz="2800" dirty="0">
                <a:solidFill>
                  <a:srgbClr val="000000"/>
                </a:solidFill>
              </a:rPr>
              <a:t>What learners should </a:t>
            </a:r>
            <a:r>
              <a:rPr lang="en-US" sz="2800" b="1" dirty="0">
                <a:solidFill>
                  <a:srgbClr val="000000"/>
                </a:solidFill>
              </a:rPr>
              <a:t>know</a:t>
            </a:r>
            <a:r>
              <a:rPr lang="en-US" sz="2800" dirty="0">
                <a:solidFill>
                  <a:srgbClr val="000000"/>
                </a:solidFill>
              </a:rPr>
              <a:t>, </a:t>
            </a:r>
            <a:r>
              <a:rPr lang="en-US" sz="2800" b="1" dirty="0">
                <a:solidFill>
                  <a:srgbClr val="000000"/>
                </a:solidFill>
              </a:rPr>
              <a:t>understand</a:t>
            </a:r>
            <a:r>
              <a:rPr lang="en-US" sz="2800" dirty="0">
                <a:solidFill>
                  <a:srgbClr val="000000"/>
                </a:solidFill>
              </a:rPr>
              <a:t> or </a:t>
            </a:r>
            <a:r>
              <a:rPr lang="en-US" sz="2800" b="1" dirty="0">
                <a:solidFill>
                  <a:srgbClr val="000000"/>
                </a:solidFill>
              </a:rPr>
              <a:t>be able to do </a:t>
            </a:r>
            <a:r>
              <a:rPr lang="en-US" sz="2800" dirty="0">
                <a:solidFill>
                  <a:srgbClr val="000000"/>
                </a:solidFill>
              </a:rPr>
              <a:t>by the end of a learning experience. </a:t>
            </a:r>
          </a:p>
          <a:p>
            <a:pPr eaLnBrk="1" hangingPunct="1">
              <a:defRPr/>
            </a:pPr>
            <a:endParaRPr lang="en-US" sz="2800" dirty="0">
              <a:solidFill>
                <a:srgbClr val="000000"/>
              </a:solidFill>
            </a:endParaRPr>
          </a:p>
          <a:p>
            <a:pPr marL="285750" indent="-285750" eaLnBrk="1" hangingPunct="1">
              <a:buFont typeface="Wingdings" pitchFamily="2" charset="2"/>
              <a:buChar char="§"/>
              <a:defRPr/>
            </a:pPr>
            <a:r>
              <a:rPr lang="en-US" sz="2800" dirty="0">
                <a:solidFill>
                  <a:srgbClr val="000000"/>
                </a:solidFill>
              </a:rPr>
              <a:t>The </a:t>
            </a:r>
            <a:r>
              <a:rPr lang="en-US" sz="2800" b="1" dirty="0">
                <a:solidFill>
                  <a:srgbClr val="000000"/>
                </a:solidFill>
              </a:rPr>
              <a:t>focus</a:t>
            </a:r>
            <a:r>
              <a:rPr lang="en-US" sz="2800" dirty="0">
                <a:solidFill>
                  <a:srgbClr val="000000"/>
                </a:solidFill>
              </a:rPr>
              <a:t> should be </a:t>
            </a:r>
            <a:r>
              <a:rPr lang="en-US" sz="2800" b="1" dirty="0">
                <a:solidFill>
                  <a:srgbClr val="000000"/>
                </a:solidFill>
              </a:rPr>
              <a:t>on what is to be learned</a:t>
            </a:r>
          </a:p>
          <a:p>
            <a:pPr eaLnBrk="1" hangingPunct="1">
              <a:defRPr/>
            </a:pPr>
            <a:endParaRPr lang="en-US" sz="2800" b="1" dirty="0">
              <a:solidFill>
                <a:srgbClr val="000000"/>
              </a:solidFill>
            </a:endParaRPr>
          </a:p>
          <a:p>
            <a:pPr eaLnBrk="1" hangingPunct="1">
              <a:defRPr/>
            </a:pPr>
            <a:endParaRPr lang="en-US" sz="2800" dirty="0">
              <a:solidFill>
                <a:srgbClr val="000000"/>
              </a:solidFill>
            </a:endParaRPr>
          </a:p>
          <a:p>
            <a:pPr eaLnBrk="1" hangingPunct="1">
              <a:defRPr/>
            </a:pPr>
            <a:r>
              <a:rPr lang="en-GB" sz="2800" b="1" dirty="0">
                <a:solidFill>
                  <a:srgbClr val="000000"/>
                </a:solidFill>
              </a:rPr>
              <a:t>What makes a good Learning Intention?</a:t>
            </a:r>
            <a:endParaRPr lang="en-US" sz="2800" b="1" dirty="0">
              <a:solidFill>
                <a:srgbClr val="000000"/>
              </a:solidFill>
            </a:endParaRPr>
          </a:p>
          <a:p>
            <a:pPr marL="342900" indent="-342900" eaLnBrk="1" hangingPunct="1">
              <a:buFont typeface="Wingdings" panose="05000000000000000000" pitchFamily="2" charset="2"/>
              <a:buChar char="§"/>
              <a:defRPr/>
            </a:pPr>
            <a:r>
              <a:rPr lang="en-US" sz="2800" dirty="0">
                <a:solidFill>
                  <a:srgbClr val="000000"/>
                </a:solidFill>
              </a:rPr>
              <a:t>set the learning intention in context</a:t>
            </a:r>
          </a:p>
          <a:p>
            <a:pPr marL="342900" indent="-342900" eaLnBrk="1" hangingPunct="1">
              <a:buFont typeface="Wingdings" panose="05000000000000000000" pitchFamily="2" charset="2"/>
              <a:buChar char="§"/>
              <a:defRPr/>
            </a:pPr>
            <a:r>
              <a:rPr lang="en-US" sz="2800" dirty="0">
                <a:solidFill>
                  <a:srgbClr val="000000"/>
                </a:solidFill>
              </a:rPr>
              <a:t>keep it focused</a:t>
            </a:r>
          </a:p>
          <a:p>
            <a:pPr marL="342900" indent="-342900" eaLnBrk="1" hangingPunct="1">
              <a:buFont typeface="Wingdings" panose="05000000000000000000" pitchFamily="2" charset="2"/>
              <a:buChar char="§"/>
              <a:defRPr/>
            </a:pPr>
            <a:r>
              <a:rPr lang="en-US" sz="2800" dirty="0">
                <a:solidFill>
                  <a:srgbClr val="000000"/>
                </a:solidFill>
              </a:rPr>
              <a:t>use language the pupils will understand</a:t>
            </a:r>
          </a:p>
          <a:p>
            <a:pPr marL="342900" indent="-342900" eaLnBrk="1" hangingPunct="1">
              <a:buFont typeface="Wingdings" panose="05000000000000000000" pitchFamily="2" charset="2"/>
              <a:buChar char="§"/>
              <a:defRPr/>
            </a:pPr>
            <a:r>
              <a:rPr lang="en-US" sz="2800" dirty="0">
                <a:solidFill>
                  <a:srgbClr val="000000"/>
                </a:solidFill>
              </a:rPr>
              <a:t>use words associated with learning</a:t>
            </a:r>
            <a:endParaRPr lang="en-GB" sz="2800" dirty="0">
              <a:solidFill>
                <a:srgbClr val="000000"/>
              </a:solidFill>
            </a:endParaRPr>
          </a:p>
          <a:p>
            <a:pPr eaLnBrk="1" hangingPunct="1">
              <a:defRPr/>
            </a:pPr>
            <a:endParaRPr lang="en-US" sz="2300" dirty="0">
              <a:solidFill>
                <a:srgbClr val="000000"/>
              </a:solidFill>
            </a:endParaRPr>
          </a:p>
          <a:p>
            <a:pPr eaLnBrk="1" hangingPunct="1">
              <a:defRPr/>
            </a:pPr>
            <a:endParaRPr lang="en-US"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28" y="59648"/>
            <a:ext cx="1258654" cy="12586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34883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39233" y="2997200"/>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00000"/>
                </a:solidFill>
                <a:latin typeface="+mj-lt"/>
                <a:ea typeface="+mj-ea"/>
                <a:cs typeface="+mj-cs"/>
              </a:defRPr>
            </a:lvl1pPr>
            <a:lvl2pPr algn="l" rtl="0" eaLnBrk="0" fontAlgn="base" hangingPunct="0">
              <a:spcBef>
                <a:spcPct val="0"/>
              </a:spcBef>
              <a:spcAft>
                <a:spcPct val="0"/>
              </a:spcAft>
              <a:defRPr sz="3000" b="1">
                <a:solidFill>
                  <a:srgbClr val="000000"/>
                </a:solidFill>
                <a:latin typeface="Arial" charset="0"/>
                <a:cs typeface="Arial" charset="0"/>
              </a:defRPr>
            </a:lvl2pPr>
            <a:lvl3pPr algn="l" rtl="0" eaLnBrk="0" fontAlgn="base" hangingPunct="0">
              <a:spcBef>
                <a:spcPct val="0"/>
              </a:spcBef>
              <a:spcAft>
                <a:spcPct val="0"/>
              </a:spcAft>
              <a:defRPr sz="3000" b="1">
                <a:solidFill>
                  <a:srgbClr val="000000"/>
                </a:solidFill>
                <a:latin typeface="Arial" charset="0"/>
                <a:cs typeface="Arial" charset="0"/>
              </a:defRPr>
            </a:lvl3pPr>
            <a:lvl4pPr algn="l" rtl="0" eaLnBrk="0" fontAlgn="base" hangingPunct="0">
              <a:spcBef>
                <a:spcPct val="0"/>
              </a:spcBef>
              <a:spcAft>
                <a:spcPct val="0"/>
              </a:spcAft>
              <a:defRPr sz="3000" b="1">
                <a:solidFill>
                  <a:srgbClr val="000000"/>
                </a:solidFill>
                <a:latin typeface="Arial" charset="0"/>
                <a:cs typeface="Arial" charset="0"/>
              </a:defRPr>
            </a:lvl4pPr>
            <a:lvl5pPr algn="l" rtl="0" eaLnBrk="0" fontAlgn="base" hangingPunct="0">
              <a:spcBef>
                <a:spcPct val="0"/>
              </a:spcBef>
              <a:spcAft>
                <a:spcPct val="0"/>
              </a:spcAft>
              <a:defRPr sz="3000" b="1">
                <a:solidFill>
                  <a:srgbClr val="000000"/>
                </a:solidFill>
                <a:latin typeface="Arial" charset="0"/>
                <a:cs typeface="Arial" charset="0"/>
              </a:defRPr>
            </a:lvl5pPr>
            <a:lvl6pPr marL="457200" algn="l" rtl="0" fontAlgn="base">
              <a:spcBef>
                <a:spcPct val="0"/>
              </a:spcBef>
              <a:spcAft>
                <a:spcPct val="0"/>
              </a:spcAft>
              <a:defRPr sz="3000" b="1">
                <a:solidFill>
                  <a:srgbClr val="000000"/>
                </a:solidFill>
                <a:latin typeface="Arial" charset="0"/>
                <a:cs typeface="Arial" charset="0"/>
              </a:defRPr>
            </a:lvl6pPr>
            <a:lvl7pPr marL="914400" algn="l" rtl="0" fontAlgn="base">
              <a:spcBef>
                <a:spcPct val="0"/>
              </a:spcBef>
              <a:spcAft>
                <a:spcPct val="0"/>
              </a:spcAft>
              <a:defRPr sz="3000" b="1">
                <a:solidFill>
                  <a:srgbClr val="000000"/>
                </a:solidFill>
                <a:latin typeface="Arial" charset="0"/>
                <a:cs typeface="Arial" charset="0"/>
              </a:defRPr>
            </a:lvl7pPr>
            <a:lvl8pPr marL="1371600" algn="l" rtl="0" fontAlgn="base">
              <a:spcBef>
                <a:spcPct val="0"/>
              </a:spcBef>
              <a:spcAft>
                <a:spcPct val="0"/>
              </a:spcAft>
              <a:defRPr sz="3000" b="1">
                <a:solidFill>
                  <a:srgbClr val="000000"/>
                </a:solidFill>
                <a:latin typeface="Arial" charset="0"/>
                <a:cs typeface="Arial" charset="0"/>
              </a:defRPr>
            </a:lvl8pPr>
            <a:lvl9pPr marL="1828800" algn="l" rtl="0" fontAlgn="base">
              <a:spcBef>
                <a:spcPct val="0"/>
              </a:spcBef>
              <a:spcAft>
                <a:spcPct val="0"/>
              </a:spcAft>
              <a:defRPr sz="3000" b="1">
                <a:solidFill>
                  <a:srgbClr val="000000"/>
                </a:solidFill>
                <a:latin typeface="Arial" charset="0"/>
                <a:cs typeface="Arial" charset="0"/>
              </a:defRPr>
            </a:lvl9pPr>
          </a:lstStyle>
          <a:p>
            <a:pPr>
              <a:defRPr/>
            </a:pPr>
            <a:endParaRPr lang="en-GB" sz="2400" kern="0" dirty="0"/>
          </a:p>
        </p:txBody>
      </p:sp>
      <p:sp>
        <p:nvSpPr>
          <p:cNvPr id="4" name="Title 3"/>
          <p:cNvSpPr>
            <a:spLocks noGrp="1"/>
          </p:cNvSpPr>
          <p:nvPr>
            <p:ph type="title"/>
          </p:nvPr>
        </p:nvSpPr>
        <p:spPr>
          <a:xfrm>
            <a:off x="1473276" y="270457"/>
            <a:ext cx="10972800" cy="1600200"/>
          </a:xfrm>
        </p:spPr>
        <p:txBody>
          <a:bodyPr/>
          <a:lstStyle/>
          <a:p>
            <a:r>
              <a:rPr lang="en-GB" dirty="0"/>
              <a:t>Why are learning intentions important?</a:t>
            </a:r>
          </a:p>
        </p:txBody>
      </p:sp>
      <p:sp>
        <p:nvSpPr>
          <p:cNvPr id="5" name="Content Placeholder 4"/>
          <p:cNvSpPr>
            <a:spLocks noGrp="1"/>
          </p:cNvSpPr>
          <p:nvPr>
            <p:ph idx="1"/>
          </p:nvPr>
        </p:nvSpPr>
        <p:spPr>
          <a:xfrm>
            <a:off x="545206" y="1870657"/>
            <a:ext cx="10972800" cy="4525963"/>
          </a:xfrm>
        </p:spPr>
        <p:txBody>
          <a:bodyPr/>
          <a:lstStyle/>
          <a:p>
            <a:pPr>
              <a:buFont typeface="Wingdings" pitchFamily="2" charset="2"/>
              <a:buChar char="§"/>
              <a:defRPr/>
            </a:pPr>
            <a:r>
              <a:rPr lang="en-US" sz="3200" dirty="0">
                <a:solidFill>
                  <a:srgbClr val="000000"/>
                </a:solidFill>
              </a:rPr>
              <a:t>Learners will be </a:t>
            </a:r>
            <a:r>
              <a:rPr lang="en-US" sz="3200" b="1" dirty="0">
                <a:solidFill>
                  <a:srgbClr val="000000"/>
                </a:solidFill>
              </a:rPr>
              <a:t>more focused </a:t>
            </a:r>
            <a:r>
              <a:rPr lang="en-US" sz="3200" dirty="0">
                <a:solidFill>
                  <a:srgbClr val="000000"/>
                </a:solidFill>
              </a:rPr>
              <a:t>and </a:t>
            </a:r>
            <a:r>
              <a:rPr lang="en-US" sz="3200" b="1" dirty="0">
                <a:solidFill>
                  <a:srgbClr val="000000"/>
                </a:solidFill>
              </a:rPr>
              <a:t>actively engaged </a:t>
            </a:r>
            <a:r>
              <a:rPr lang="en-US" sz="3200" dirty="0">
                <a:solidFill>
                  <a:srgbClr val="000000"/>
                </a:solidFill>
              </a:rPr>
              <a:t>in their own learning. </a:t>
            </a:r>
          </a:p>
          <a:p>
            <a:pPr>
              <a:buFont typeface="Wingdings" pitchFamily="2" charset="2"/>
              <a:buChar char="§"/>
              <a:defRPr/>
            </a:pPr>
            <a:endParaRPr lang="en-US" sz="3200" dirty="0">
              <a:solidFill>
                <a:srgbClr val="000000"/>
              </a:solidFill>
            </a:endParaRPr>
          </a:p>
          <a:p>
            <a:pPr>
              <a:buFont typeface="Wingdings" pitchFamily="2" charset="2"/>
              <a:buChar char="§"/>
              <a:defRPr/>
            </a:pPr>
            <a:r>
              <a:rPr lang="en-US" sz="3200" dirty="0">
                <a:solidFill>
                  <a:srgbClr val="000000"/>
                </a:solidFill>
              </a:rPr>
              <a:t>Sharing the learning intention makes it easier to give </a:t>
            </a:r>
            <a:r>
              <a:rPr lang="en-US" sz="3200" b="1" dirty="0">
                <a:solidFill>
                  <a:srgbClr val="000000"/>
                </a:solidFill>
              </a:rPr>
              <a:t>quality feedback </a:t>
            </a:r>
            <a:r>
              <a:rPr lang="en-US" sz="3200" dirty="0">
                <a:solidFill>
                  <a:srgbClr val="000000"/>
                </a:solidFill>
              </a:rPr>
              <a:t>specifically on what has been learned.</a:t>
            </a:r>
            <a:endParaRPr lang="en-GB" sz="3200" dirty="0">
              <a:solidFill>
                <a:srgbClr val="000000"/>
              </a:solidFill>
            </a:endParaRPr>
          </a:p>
          <a:p>
            <a:pPr marL="0" indent="0">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22" y="262841"/>
            <a:ext cx="1258654" cy="12586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103" y="0"/>
            <a:ext cx="1647318" cy="1392705"/>
          </a:xfrm>
          <a:prstGeom prst="rect">
            <a:avLst/>
          </a:prstGeom>
        </p:spPr>
      </p:pic>
    </p:spTree>
    <p:extLst>
      <p:ext uri="{BB962C8B-B14F-4D97-AF65-F5344CB8AC3E}">
        <p14:creationId xmlns:p14="http://schemas.microsoft.com/office/powerpoint/2010/main" val="201658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12" y="4652984"/>
            <a:ext cx="10972800" cy="711200"/>
          </a:xfrm>
        </p:spPr>
        <p:txBody>
          <a:bodyPr>
            <a:normAutofit fontScale="90000"/>
          </a:bodyPr>
          <a:lstStyle/>
          <a:p>
            <a:pPr>
              <a:lnSpc>
                <a:spcPct val="115000"/>
              </a:lnSpc>
              <a:defRPr/>
            </a:pPr>
            <a:r>
              <a:rPr lang="en-GB" sz="2400" kern="1200" dirty="0">
                <a:latin typeface="+mn-lt"/>
                <a:ea typeface="+mn-ea"/>
              </a:rPr>
              <a:t>The first ‘active’ element of formative assessment in the classroom is the sharing of learning intentions with </a:t>
            </a:r>
            <a:r>
              <a:rPr lang="en-GB" sz="2400" kern="1200" dirty="0" smtClean="0">
                <a:latin typeface="+mn-lt"/>
                <a:ea typeface="+mn-ea"/>
              </a:rPr>
              <a:t>children…Without </a:t>
            </a:r>
            <a:r>
              <a:rPr lang="en-GB" sz="2400" kern="1200" dirty="0">
                <a:latin typeface="+mn-lt"/>
                <a:ea typeface="+mn-ea"/>
              </a:rPr>
              <a:t>the learning intention, children are merely victims of the teacher’s whim.</a:t>
            </a:r>
            <a:r>
              <a:rPr lang="en-GB" sz="3200" i="1" dirty="0">
                <a:latin typeface="+mn-lt"/>
              </a:rPr>
              <a:t/>
            </a:r>
            <a:br>
              <a:rPr lang="en-GB" sz="3200" i="1" dirty="0">
                <a:latin typeface="+mn-lt"/>
              </a:rPr>
            </a:br>
            <a:r>
              <a:rPr lang="en-GB" sz="3200" i="1" dirty="0">
                <a:solidFill>
                  <a:srgbClr val="0000CC"/>
                </a:solidFill>
                <a:latin typeface="+mn-lt"/>
              </a:rPr>
              <a:t/>
            </a:r>
            <a:br>
              <a:rPr lang="en-GB" sz="3200" i="1" dirty="0">
                <a:solidFill>
                  <a:srgbClr val="0000CC"/>
                </a:solidFill>
                <a:latin typeface="+mn-lt"/>
              </a:rPr>
            </a:br>
            <a:r>
              <a:rPr lang="en-GB" sz="2400" dirty="0">
                <a:solidFill>
                  <a:srgbClr val="00B050"/>
                </a:solidFill>
                <a:latin typeface="+mn-lt"/>
              </a:rPr>
              <a:t>Unlocking Formative Assessment </a:t>
            </a:r>
            <a:br>
              <a:rPr lang="en-GB" sz="2400" dirty="0">
                <a:solidFill>
                  <a:srgbClr val="00B050"/>
                </a:solidFill>
                <a:latin typeface="+mn-lt"/>
              </a:rPr>
            </a:br>
            <a:r>
              <a:rPr lang="en-GB" sz="2400" i="1" dirty="0">
                <a:solidFill>
                  <a:srgbClr val="00B050"/>
                </a:solidFill>
                <a:latin typeface="+mn-lt"/>
              </a:rPr>
              <a:t>Shirley Clarke, 2001</a:t>
            </a:r>
            <a:r>
              <a:rPr lang="en-US" sz="2800" i="1" dirty="0">
                <a:solidFill>
                  <a:srgbClr val="FF9933"/>
                </a:solidFill>
              </a:rPr>
              <a:t/>
            </a:r>
            <a:br>
              <a:rPr lang="en-US" sz="2800" i="1" dirty="0">
                <a:solidFill>
                  <a:srgbClr val="FF9933"/>
                </a:solidFill>
              </a:rPr>
            </a:br>
            <a:endParaRPr lang="en-GB" dirty="0"/>
          </a:p>
        </p:txBody>
      </p:sp>
    </p:spTree>
    <p:extLst>
      <p:ext uri="{BB962C8B-B14F-4D97-AF65-F5344CB8AC3E}">
        <p14:creationId xmlns:p14="http://schemas.microsoft.com/office/powerpoint/2010/main" val="62143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1032</TotalTime>
  <Words>2001</Words>
  <Application>Microsoft Office PowerPoint</Application>
  <PresentationFormat>Widescreen</PresentationFormat>
  <Paragraphs>265</Paragraphs>
  <Slides>30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Cambria</vt:lpstr>
      <vt:lpstr>MS Mincho</vt:lpstr>
      <vt:lpstr>Times New Roman</vt:lpstr>
      <vt:lpstr>Tw Cen MT</vt:lpstr>
      <vt:lpstr>Tw Cen MT Condensed</vt:lpstr>
      <vt:lpstr>Wingdings</vt:lpstr>
      <vt:lpstr>Wingdings 3</vt:lpstr>
      <vt:lpstr>Integral</vt:lpstr>
      <vt:lpstr>The Planning, Assessment and Moderation Cycle</vt:lpstr>
      <vt:lpstr>The NAR Flowchart</vt:lpstr>
      <vt:lpstr>PowerPoint Presentation</vt:lpstr>
      <vt:lpstr>PowerPoint Presentation</vt:lpstr>
      <vt:lpstr>Planning the learning</vt:lpstr>
      <vt:lpstr>Planning the learning contd</vt:lpstr>
      <vt:lpstr>What is a learning intention?</vt:lpstr>
      <vt:lpstr>Why are learning intentions important?</vt:lpstr>
      <vt:lpstr>The first ‘active’ element of formative assessment in the classroom is the sharing of learning intentions with children…Without the learning intention, children are merely victims of the teacher’s whim.  Unlocking Formative Assessment  Shirley Clarke, 2001 </vt:lpstr>
      <vt:lpstr>What are success criteria?</vt:lpstr>
      <vt:lpstr>Guiding Questions to help…</vt:lpstr>
      <vt:lpstr>PowerPoint Presentation</vt:lpstr>
      <vt:lpstr>PowerPoint Presentation</vt:lpstr>
      <vt:lpstr>Planning the learning experiences</vt:lpstr>
      <vt:lpstr>The principles of design</vt:lpstr>
      <vt:lpstr>PowerPoint Presentation</vt:lpstr>
      <vt:lpstr>Holistic assessment tasks</vt:lpstr>
      <vt:lpstr>Planning assessment evidence</vt:lpstr>
      <vt:lpstr>Sources of Evidence</vt:lpstr>
      <vt:lpstr>PowerPoint Presentation</vt:lpstr>
      <vt:lpstr>PowerPoint Presentation</vt:lpstr>
      <vt:lpstr>Evaluate the Learning</vt:lpstr>
      <vt:lpstr>Evaluation of learning</vt:lpstr>
      <vt:lpstr>Feedback and Next Steps</vt:lpstr>
      <vt:lpstr>Reporting on Progress</vt:lpstr>
      <vt:lpstr>Reflect on the whole process…</vt:lpstr>
      <vt:lpstr>NAR Planning Display</vt:lpstr>
      <vt:lpstr>PowerPoint Presentation</vt:lpstr>
      <vt:lpstr>PowerPoint Presentation</vt:lpstr>
      <vt:lpstr>`</vt:lpstr>
    </vt:vector>
  </TitlesOfParts>
  <Company>Education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Lawson</dc:creator>
  <cp:lastModifiedBy>Dudley, Emma</cp:lastModifiedBy>
  <cp:revision>83</cp:revision>
  <dcterms:created xsi:type="dcterms:W3CDTF">2013-09-13T10:14:17Z</dcterms:created>
  <dcterms:modified xsi:type="dcterms:W3CDTF">2017-06-13T14:02:16Z</dcterms:modified>
</cp:coreProperties>
</file>