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61" r:id="rId6"/>
    <p:sldId id="262" r:id="rId7"/>
    <p:sldId id="263" r:id="rId8"/>
    <p:sldId id="265" r:id="rId9"/>
    <p:sldId id="260" r:id="rId10"/>
    <p:sldId id="264" r:id="rId11"/>
    <p:sldId id="268" r:id="rId12"/>
    <p:sldId id="269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Creating effective holistic assessment tasks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CEHAT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514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365" y="2171700"/>
            <a:ext cx="6462395" cy="38152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Demonstrates Breadth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4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Demonstrates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Careful reading of the question to extract the relevant information</a:t>
            </a:r>
          </a:p>
          <a:p>
            <a:r>
              <a:rPr lang="en-GB" dirty="0" smtClean="0"/>
              <a:t>Problem solving</a:t>
            </a:r>
          </a:p>
          <a:p>
            <a:r>
              <a:rPr lang="en-GB" dirty="0" smtClean="0"/>
              <a:t>Multi-step question with evaluation</a:t>
            </a:r>
          </a:p>
          <a:p>
            <a:r>
              <a:rPr lang="en-GB" dirty="0" smtClean="0"/>
              <a:t>Drawing on a range of learning – possibly from throughout the year</a:t>
            </a:r>
          </a:p>
          <a:p>
            <a:r>
              <a:rPr lang="en-GB" dirty="0" smtClean="0"/>
              <a:t>Predicting and creating a plan to test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3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Demonstrates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en-GB" dirty="0" smtClean="0"/>
              <a:t>Relevant context – school show</a:t>
            </a:r>
          </a:p>
          <a:p>
            <a:r>
              <a:rPr lang="en-GB" dirty="0" smtClean="0"/>
              <a:t>Elements of the question will have been covered previously but this format/combination will be new and unfamiliar</a:t>
            </a:r>
            <a:r>
              <a:rPr lang="en-GB" dirty="0" smtClean="0"/>
              <a:t>.</a:t>
            </a:r>
          </a:p>
          <a:p>
            <a:r>
              <a:rPr lang="en-GB" dirty="0" smtClean="0"/>
              <a:t>Application of key number skills but without explicit instruction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 1: Create holistic 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15064"/>
            <a:ext cx="9601200" cy="3911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Select a bundle of </a:t>
            </a:r>
            <a:r>
              <a:rPr lang="en-GB" sz="2400" dirty="0" err="1" smtClean="0"/>
              <a:t>Es</a:t>
            </a:r>
            <a:r>
              <a:rPr lang="en-GB" sz="2400" dirty="0" smtClean="0"/>
              <a:t> and </a:t>
            </a:r>
            <a:r>
              <a:rPr lang="en-GB" sz="2400" dirty="0" err="1" smtClean="0"/>
              <a:t>Os</a:t>
            </a:r>
            <a:r>
              <a:rPr lang="en-GB" sz="2400" dirty="0" smtClean="0"/>
              <a:t> which reflect the learning happening in the classroom.</a:t>
            </a:r>
          </a:p>
          <a:p>
            <a:pPr marL="0" indent="0">
              <a:buNone/>
            </a:pPr>
            <a:r>
              <a:rPr lang="en-GB" sz="2400" dirty="0" smtClean="0"/>
              <a:t>Create 2 holistic assessments which require: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The learner to draw on a range of learning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Appropriate level of challenge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Higher order thinking skills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Application of learning in a new and unfamiliar situation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Come from one of the four contexts of learning</a:t>
            </a:r>
          </a:p>
        </p:txBody>
      </p:sp>
    </p:spTree>
    <p:extLst>
      <p:ext uri="{BB962C8B-B14F-4D97-AF65-F5344CB8AC3E}">
        <p14:creationId xmlns:p14="http://schemas.microsoft.com/office/powerpoint/2010/main" val="41455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 2: Evaluation of holistic 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Now look at the task created by another group. </a:t>
            </a:r>
          </a:p>
          <a:p>
            <a:r>
              <a:rPr lang="en-GB" sz="4000" dirty="0" smtClean="0"/>
              <a:t>Using the evaluative comment checklist, moderate the effectiveness of this task as a holistic assessment.</a:t>
            </a:r>
            <a:endParaRPr lang="en-GB" sz="4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737" y="4910797"/>
            <a:ext cx="1434904" cy="191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your understanding of “holistic assessment task”?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8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Holistic assessment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7446"/>
            <a:ext cx="9601200" cy="5036234"/>
          </a:xfrm>
        </p:spPr>
        <p:txBody>
          <a:bodyPr>
            <a:normAutofit/>
          </a:bodyPr>
          <a:lstStyle/>
          <a:p>
            <a:r>
              <a:rPr lang="en-GB" dirty="0" smtClean="0"/>
              <a:t>Demonstrate </a:t>
            </a:r>
            <a:r>
              <a:rPr lang="en-GB" sz="3200" b="1" dirty="0" smtClean="0"/>
              <a:t>breadth</a:t>
            </a:r>
            <a:r>
              <a:rPr lang="en-GB" dirty="0" smtClean="0"/>
              <a:t> of learning – they come from a range of </a:t>
            </a:r>
            <a:r>
              <a:rPr lang="en-GB" dirty="0" err="1" smtClean="0"/>
              <a:t>Es</a:t>
            </a:r>
            <a:r>
              <a:rPr lang="en-GB" dirty="0" smtClean="0"/>
              <a:t> and </a:t>
            </a:r>
            <a:r>
              <a:rPr lang="en-GB" dirty="0" err="1" smtClean="0"/>
              <a:t>Os</a:t>
            </a:r>
            <a:r>
              <a:rPr lang="en-GB" dirty="0" smtClean="0"/>
              <a:t> across different organisers</a:t>
            </a:r>
          </a:p>
          <a:p>
            <a:r>
              <a:rPr lang="en-GB" dirty="0" smtClean="0"/>
              <a:t>Demonstrate </a:t>
            </a:r>
            <a:r>
              <a:rPr lang="en-GB" sz="3200" b="1" dirty="0" smtClean="0"/>
              <a:t>challenge</a:t>
            </a:r>
            <a:r>
              <a:rPr lang="en-GB" b="1" dirty="0" smtClean="0"/>
              <a:t> </a:t>
            </a:r>
            <a:r>
              <a:rPr lang="en-GB" dirty="0" smtClean="0"/>
              <a:t>– they ask pupils to use a range of higher order thinking skills such as analysis, creation, evaluation, problem solving, tackling multi step tasks, interpreting tasks</a:t>
            </a:r>
          </a:p>
          <a:p>
            <a:r>
              <a:rPr lang="en-GB" dirty="0" smtClean="0"/>
              <a:t>Demonstrate </a:t>
            </a:r>
            <a:r>
              <a:rPr lang="en-GB" sz="3200" b="1" dirty="0" smtClean="0"/>
              <a:t>application</a:t>
            </a:r>
            <a:r>
              <a:rPr lang="en-GB" dirty="0" smtClean="0"/>
              <a:t> of learning in new and unfamiliar situations</a:t>
            </a:r>
          </a:p>
          <a:p>
            <a:r>
              <a:rPr lang="en-GB" dirty="0" smtClean="0"/>
              <a:t>Come from one of the four contexts of learning: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Life and ethos of the school as a community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Curriculum areas and subjects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Interdisciplinary learning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Opportunities for personal achievement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83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and how should we use holistic assessments?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pre-assessment to ascertain levels of understanding and/or competency</a:t>
            </a:r>
          </a:p>
          <a:p>
            <a:r>
              <a:rPr lang="en-GB" dirty="0" smtClean="0"/>
              <a:t>As part of on-going learning and teaching approaches</a:t>
            </a:r>
          </a:p>
          <a:p>
            <a:r>
              <a:rPr lang="en-GB" dirty="0" smtClean="0"/>
              <a:t>To assess application of knowledge and skills in new and unfamiliar contexts</a:t>
            </a:r>
          </a:p>
          <a:p>
            <a:r>
              <a:rPr lang="en-GB" dirty="0" smtClean="0"/>
              <a:t>As part of the evidence base for making a professional judgement of achievement of a </a:t>
            </a:r>
            <a:r>
              <a:rPr lang="en-GB" dirty="0" err="1" smtClean="0"/>
              <a:t>CfE</a:t>
            </a:r>
            <a:r>
              <a:rPr lang="en-GB" dirty="0" smtClean="0"/>
              <a:t> level.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3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785" y="478302"/>
            <a:ext cx="9523827" cy="5444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8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Demonstrates breadth of learning: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22363"/>
            <a:ext cx="9144000" cy="5219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97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Demonstrates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b="1" dirty="0" smtClean="0"/>
              <a:t>Evaluation</a:t>
            </a:r>
            <a:r>
              <a:rPr lang="en-GB" sz="4000" dirty="0" smtClean="0"/>
              <a:t> of what’s been read.</a:t>
            </a:r>
          </a:p>
          <a:p>
            <a:r>
              <a:rPr lang="en-GB" sz="4000" dirty="0" smtClean="0"/>
              <a:t>Selection of material to </a:t>
            </a:r>
            <a:r>
              <a:rPr lang="en-GB" sz="4000" b="1" dirty="0" smtClean="0"/>
              <a:t>create</a:t>
            </a:r>
            <a:r>
              <a:rPr lang="en-GB" sz="4000" dirty="0" smtClean="0"/>
              <a:t> an effective e-brochure</a:t>
            </a:r>
          </a:p>
          <a:p>
            <a:r>
              <a:rPr lang="en-GB" sz="4000" dirty="0" smtClean="0"/>
              <a:t>Tackling a </a:t>
            </a:r>
            <a:r>
              <a:rPr lang="en-GB" sz="4000" b="1" dirty="0" smtClean="0"/>
              <a:t>multi stage task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7915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Demonstrates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Reading for information</a:t>
            </a:r>
          </a:p>
          <a:p>
            <a:r>
              <a:rPr lang="en-GB" sz="4400" dirty="0" smtClean="0"/>
              <a:t>Evaluating the information</a:t>
            </a:r>
          </a:p>
          <a:p>
            <a:r>
              <a:rPr lang="en-GB" sz="4400" dirty="0" smtClean="0"/>
              <a:t>Planning</a:t>
            </a:r>
          </a:p>
          <a:p>
            <a:r>
              <a:rPr lang="en-GB" sz="4400" dirty="0" smtClean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410379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949" y="283335"/>
            <a:ext cx="10109916" cy="6220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34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303</TotalTime>
  <Words>353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Courier New</vt:lpstr>
      <vt:lpstr>Franklin Gothic Book</vt:lpstr>
      <vt:lpstr>Crop</vt:lpstr>
      <vt:lpstr>Creating effective holistic assessment tasks</vt:lpstr>
      <vt:lpstr>What is your understanding of “holistic assessment task”?</vt:lpstr>
      <vt:lpstr>Holistic assessment tasks</vt:lpstr>
      <vt:lpstr>When and how should we use holistic assessments?</vt:lpstr>
      <vt:lpstr>PowerPoint Presentation</vt:lpstr>
      <vt:lpstr>Demonstrates breadth of learning:</vt:lpstr>
      <vt:lpstr>Demonstrates challenge</vt:lpstr>
      <vt:lpstr>Demonstrates application</vt:lpstr>
      <vt:lpstr>PowerPoint Presentation</vt:lpstr>
      <vt:lpstr>Demonstrates Breadth</vt:lpstr>
      <vt:lpstr>Demonstrates challenge</vt:lpstr>
      <vt:lpstr>Demonstrates Application</vt:lpstr>
      <vt:lpstr>Group Task 1: Create holistic assessments</vt:lpstr>
      <vt:lpstr>Group Task 2: Evaluation of holistic assessments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effective holistic assessment tasks</dc:title>
  <dc:creator>Bryden, Clare</dc:creator>
  <cp:lastModifiedBy>dudley, emma</cp:lastModifiedBy>
  <cp:revision>12</cp:revision>
  <dcterms:created xsi:type="dcterms:W3CDTF">2017-01-18T13:31:37Z</dcterms:created>
  <dcterms:modified xsi:type="dcterms:W3CDTF">2017-01-27T13:32:34Z</dcterms:modified>
</cp:coreProperties>
</file>