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2" r:id="rId3"/>
    <p:sldId id="281" r:id="rId4"/>
    <p:sldId id="283" r:id="rId5"/>
    <p:sldId id="286" r:id="rId6"/>
    <p:sldId id="287" r:id="rId7"/>
    <p:sldId id="288" r:id="rId8"/>
    <p:sldId id="289" r:id="rId9"/>
    <p:sldId id="293" r:id="rId10"/>
    <p:sldId id="294" r:id="rId11"/>
    <p:sldId id="290" r:id="rId12"/>
    <p:sldId id="291" r:id="rId13"/>
    <p:sldId id="292" r:id="rId14"/>
    <p:sldId id="277" r:id="rId15"/>
    <p:sldId id="28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AAF7EF-A0FF-482E-9FD8-A362218B47F7}" type="datetimeFigureOut">
              <a:rPr lang="en-IE" smtClean="0"/>
              <a:t>17/12/2018</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A27859-1859-4829-8648-07B6360016BC}" type="slidenum">
              <a:rPr lang="en-IE" smtClean="0"/>
              <a:t>‹#›</a:t>
            </a:fld>
            <a:endParaRPr lang="en-IE"/>
          </a:p>
        </p:txBody>
      </p:sp>
    </p:spTree>
    <p:extLst>
      <p:ext uri="{BB962C8B-B14F-4D97-AF65-F5344CB8AC3E}">
        <p14:creationId xmlns:p14="http://schemas.microsoft.com/office/powerpoint/2010/main" val="2678147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E16A6E86-F662-4AAE-B851-380B08391008}" type="datetimeFigureOut">
              <a:rPr lang="en-IE" smtClean="0"/>
              <a:t>17/12/2018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681451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16A6E86-F662-4AAE-B851-380B08391008}" type="datetimeFigureOut">
              <a:rPr lang="en-IE" smtClean="0"/>
              <a:t>17/12/2018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5975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16A6E86-F662-4AAE-B851-380B08391008}" type="datetimeFigureOut">
              <a:rPr lang="en-IE" smtClean="0"/>
              <a:t>17/12/2018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177216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16A6E86-F662-4AAE-B851-380B08391008}" type="datetimeFigureOut">
              <a:rPr lang="en-IE" smtClean="0"/>
              <a:t>17/12/2018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274866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6A6E86-F662-4AAE-B851-380B08391008}" type="datetimeFigureOut">
              <a:rPr lang="en-IE" smtClean="0"/>
              <a:t>17/12/2018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54209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E16A6E86-F662-4AAE-B851-380B08391008}" type="datetimeFigureOut">
              <a:rPr lang="en-IE" smtClean="0"/>
              <a:t>17/12/2018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3535900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E16A6E86-F662-4AAE-B851-380B08391008}" type="datetimeFigureOut">
              <a:rPr lang="en-IE" smtClean="0"/>
              <a:t>17/12/2018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1164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E16A6E86-F662-4AAE-B851-380B08391008}" type="datetimeFigureOut">
              <a:rPr lang="en-IE" smtClean="0"/>
              <a:t>17/12/2018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1439560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A6E86-F662-4AAE-B851-380B08391008}" type="datetimeFigureOut">
              <a:rPr lang="en-IE" smtClean="0"/>
              <a:t>17/12/2018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194930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A6E86-F662-4AAE-B851-380B08391008}" type="datetimeFigureOut">
              <a:rPr lang="en-IE" smtClean="0"/>
              <a:t>17/12/2018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29590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A6E86-F662-4AAE-B851-380B08391008}" type="datetimeFigureOut">
              <a:rPr lang="en-IE" smtClean="0"/>
              <a:t>17/12/2018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2320360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A6E86-F662-4AAE-B851-380B08391008}" type="datetimeFigureOut">
              <a:rPr lang="en-IE" smtClean="0"/>
              <a:t>17/12/2018</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0C135-9DFC-46C2-AFE2-0B4E6A651343}" type="slidenum">
              <a:rPr lang="en-IE" smtClean="0"/>
              <a:t>‹#›</a:t>
            </a:fld>
            <a:endParaRPr lang="en-IE"/>
          </a:p>
        </p:txBody>
      </p:sp>
    </p:spTree>
    <p:extLst>
      <p:ext uri="{BB962C8B-B14F-4D97-AF65-F5344CB8AC3E}">
        <p14:creationId xmlns:p14="http://schemas.microsoft.com/office/powerpoint/2010/main" val="3151587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48680"/>
            <a:ext cx="7772400" cy="1470025"/>
          </a:xfrm>
        </p:spPr>
        <p:txBody>
          <a:bodyPr>
            <a:normAutofit/>
          </a:bodyPr>
          <a:lstStyle/>
          <a:p>
            <a:r>
              <a:rPr lang="en-IE" b="1" dirty="0" smtClean="0">
                <a:latin typeface="Comic Sans MS" panose="030F0702030302020204" pitchFamily="66" charset="0"/>
              </a:rPr>
              <a:t>Assessment and Moderation in St. Columba’s Primary </a:t>
            </a:r>
            <a:endParaRPr lang="en-IE" b="1" dirty="0">
              <a:latin typeface="Comic Sans MS" panose="030F0702030302020204" pitchFamily="66" charset="0"/>
            </a:endParaRPr>
          </a:p>
        </p:txBody>
      </p:sp>
      <p:sp>
        <p:nvSpPr>
          <p:cNvPr id="3" name="Subtitle 2"/>
          <p:cNvSpPr>
            <a:spLocks noGrp="1"/>
          </p:cNvSpPr>
          <p:nvPr>
            <p:ph type="subTitle" idx="1"/>
          </p:nvPr>
        </p:nvSpPr>
        <p:spPr>
          <a:xfrm>
            <a:off x="1336798" y="4581128"/>
            <a:ext cx="6403554" cy="888504"/>
          </a:xfrm>
        </p:spPr>
        <p:txBody>
          <a:bodyPr/>
          <a:lstStyle/>
          <a:p>
            <a:r>
              <a:rPr lang="en-IE" dirty="0" smtClean="0">
                <a:latin typeface="Comic Sans MS" panose="030F0702030302020204" pitchFamily="66" charset="0"/>
              </a:rPr>
              <a:t>Imogen McKenn</a:t>
            </a:r>
            <a:r>
              <a:rPr lang="en-IE" dirty="0">
                <a:latin typeface="Comic Sans MS" panose="030F0702030302020204" pitchFamily="66" charset="0"/>
              </a:rPr>
              <a:t>a</a:t>
            </a:r>
          </a:p>
        </p:txBody>
      </p:sp>
      <p:pic>
        <p:nvPicPr>
          <p:cNvPr id="7" name="Picture 6" descr="F:\St Columba's Badge (2).jpg"/>
          <p:cNvPicPr/>
          <p:nvPr/>
        </p:nvPicPr>
        <p:blipFill>
          <a:blip r:embed="rId2" cstate="print"/>
          <a:srcRect/>
          <a:stretch>
            <a:fillRect/>
          </a:stretch>
        </p:blipFill>
        <p:spPr bwMode="auto">
          <a:xfrm>
            <a:off x="3851920" y="2780928"/>
            <a:ext cx="1157278" cy="1051550"/>
          </a:xfrm>
          <a:prstGeom prst="rect">
            <a:avLst/>
          </a:prstGeom>
          <a:noFill/>
          <a:ln w="9525">
            <a:noFill/>
            <a:miter lim="800000"/>
            <a:headEnd/>
            <a:tailEnd/>
          </a:ln>
        </p:spPr>
      </p:pic>
    </p:spTree>
    <p:extLst>
      <p:ext uri="{BB962C8B-B14F-4D97-AF65-F5344CB8AC3E}">
        <p14:creationId xmlns:p14="http://schemas.microsoft.com/office/powerpoint/2010/main" val="3755057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55" name="Picture 3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770" b="30938"/>
          <a:stretch/>
        </p:blipFill>
        <p:spPr bwMode="auto">
          <a:xfrm>
            <a:off x="1114908" y="-18581"/>
            <a:ext cx="6772908" cy="625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893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GB" sz="3600" dirty="0">
                <a:solidFill>
                  <a:prstClr val="black"/>
                </a:solidFill>
                <a:latin typeface="Comic Sans MS" panose="030F0702030302020204" pitchFamily="66" charset="0"/>
              </a:rPr>
              <a:t>Planning together using NAR Flowchart </a:t>
            </a:r>
            <a:endParaRPr lang="en-GB" dirty="0"/>
          </a:p>
        </p:txBody>
      </p:sp>
      <p:sp>
        <p:nvSpPr>
          <p:cNvPr id="3" name="Content Placeholder 2"/>
          <p:cNvSpPr>
            <a:spLocks noGrp="1"/>
          </p:cNvSpPr>
          <p:nvPr>
            <p:ph idx="1"/>
          </p:nvPr>
        </p:nvSpPr>
        <p:spPr>
          <a:xfrm>
            <a:off x="395536" y="2420888"/>
            <a:ext cx="5328592" cy="3888432"/>
          </a:xfrm>
        </p:spPr>
        <p:txBody>
          <a:bodyPr>
            <a:normAutofit fontScale="85000" lnSpcReduction="20000"/>
          </a:bodyPr>
          <a:lstStyle/>
          <a:p>
            <a:r>
              <a:rPr lang="en-GB" sz="3000" dirty="0" smtClean="0">
                <a:latin typeface="Comic Sans MS" panose="030F0702030302020204" pitchFamily="66" charset="0"/>
              </a:rPr>
              <a:t>Discussed as a whole staff as many children from varying “steps” in different classes</a:t>
            </a:r>
          </a:p>
          <a:p>
            <a:r>
              <a:rPr lang="en-GB" sz="3000" dirty="0" smtClean="0">
                <a:latin typeface="Comic Sans MS" panose="030F0702030302020204" pitchFamily="66" charset="0"/>
              </a:rPr>
              <a:t>Ensured experiences were tightly tied into L.I.</a:t>
            </a:r>
          </a:p>
          <a:p>
            <a:r>
              <a:rPr lang="en-GB" sz="3000" dirty="0" smtClean="0">
                <a:latin typeface="Comic Sans MS" panose="030F0702030302020204" pitchFamily="66" charset="0"/>
              </a:rPr>
              <a:t>Freedom for teachers to play to their own strengths/ideas/needs of their learners</a:t>
            </a:r>
          </a:p>
          <a:p>
            <a:r>
              <a:rPr lang="en-GB" sz="3000" dirty="0" smtClean="0">
                <a:latin typeface="Comic Sans MS" panose="030F0702030302020204" pitchFamily="66" charset="0"/>
              </a:rPr>
              <a:t>Focus on challenge and using skills</a:t>
            </a:r>
          </a:p>
          <a:p>
            <a:pPr marL="0" indent="0">
              <a:buNone/>
            </a:pPr>
            <a:endParaRPr lang="en-GB" dirty="0" smtClean="0"/>
          </a:p>
        </p:txBody>
      </p:sp>
      <p:sp>
        <p:nvSpPr>
          <p:cNvPr id="4" name="Rectangle 3"/>
          <p:cNvSpPr/>
          <p:nvPr/>
        </p:nvSpPr>
        <p:spPr>
          <a:xfrm>
            <a:off x="6156176" y="1412776"/>
            <a:ext cx="2736304" cy="5109091"/>
          </a:xfrm>
          <a:prstGeom prst="rect">
            <a:avLst/>
          </a:prstGeom>
        </p:spPr>
        <p:txBody>
          <a:bodyPr wrap="square">
            <a:spAutoFit/>
          </a:bodyPr>
          <a:lstStyle/>
          <a:p>
            <a:pPr marL="342900" lvl="0" indent="-342900">
              <a:buFontTx/>
              <a:buAutoNum type="arabicPeriod"/>
              <a:defRPr/>
            </a:pPr>
            <a:r>
              <a:rPr lang="en-GB" sz="1400" b="1" dirty="0">
                <a:solidFill>
                  <a:srgbClr val="6076B4">
                    <a:lumMod val="50000"/>
                  </a:srgbClr>
                </a:solidFill>
                <a:latin typeface="Arial" charset="0"/>
                <a:cs typeface="Arial" charset="0"/>
              </a:rPr>
              <a:t>Plan learning experiences which match the learning intentions and provide breadth, challenge and application of learning.</a:t>
            </a:r>
          </a:p>
          <a:p>
            <a:pPr marL="342900" lvl="0" indent="-342900">
              <a:buFontTx/>
              <a:buAutoNum type="arabicPeriod"/>
              <a:defRPr/>
            </a:pPr>
            <a:endParaRPr lang="en-GB" sz="1400" b="1" dirty="0">
              <a:solidFill>
                <a:srgbClr val="6076B4">
                  <a:lumMod val="50000"/>
                </a:srgbClr>
              </a:solidFill>
              <a:latin typeface="Arial" charset="0"/>
              <a:cs typeface="Arial" charset="0"/>
            </a:endParaRPr>
          </a:p>
          <a:p>
            <a:pPr marL="342900" lvl="0" indent="-342900">
              <a:buFontTx/>
              <a:buAutoNum type="arabicPeriod"/>
              <a:defRPr/>
            </a:pPr>
            <a:r>
              <a:rPr lang="en-GB" sz="1400" b="1" dirty="0">
                <a:solidFill>
                  <a:srgbClr val="6076B4">
                    <a:lumMod val="50000"/>
                  </a:srgbClr>
                </a:solidFill>
                <a:latin typeface="Arial" charset="0"/>
                <a:cs typeface="Arial" charset="0"/>
              </a:rPr>
              <a:t>Consider the different needs in the classroom and the best tasks / activities to motivate and engage learners.</a:t>
            </a:r>
          </a:p>
          <a:p>
            <a:pPr marL="342900" lvl="0" indent="-342900">
              <a:buFontTx/>
              <a:buAutoNum type="arabicPeriod"/>
              <a:defRPr/>
            </a:pPr>
            <a:endParaRPr lang="en-GB" sz="1400" b="1" dirty="0">
              <a:solidFill>
                <a:srgbClr val="6076B4">
                  <a:lumMod val="50000"/>
                </a:srgbClr>
              </a:solidFill>
              <a:latin typeface="Arial" charset="0"/>
              <a:cs typeface="Arial" charset="0"/>
            </a:endParaRPr>
          </a:p>
          <a:p>
            <a:pPr marL="342900" lvl="0" indent="-342900">
              <a:buFontTx/>
              <a:buAutoNum type="arabicPeriod"/>
              <a:defRPr/>
            </a:pPr>
            <a:r>
              <a:rPr lang="en-GB" sz="1400" b="1" dirty="0">
                <a:solidFill>
                  <a:srgbClr val="6076B4">
                    <a:lumMod val="50000"/>
                  </a:srgbClr>
                </a:solidFill>
                <a:latin typeface="Arial" charset="0"/>
                <a:cs typeface="Arial" charset="0"/>
              </a:rPr>
              <a:t>Will the learning experiences give learners the opportunity to develop and demonstrate their knowledge, understanding, skills, attributes and capabilities?</a:t>
            </a:r>
          </a:p>
          <a:p>
            <a:pPr marL="342900" lvl="0" indent="-342900">
              <a:buFontTx/>
              <a:buAutoNum type="arabicPeriod"/>
              <a:defRPr/>
            </a:pPr>
            <a:endParaRPr lang="en-GB" sz="1400" b="1" dirty="0">
              <a:solidFill>
                <a:srgbClr val="6076B4">
                  <a:lumMod val="50000"/>
                </a:srgbClr>
              </a:solidFill>
              <a:latin typeface="Arial" charset="0"/>
              <a:cs typeface="Arial" charset="0"/>
            </a:endParaRPr>
          </a:p>
          <a:p>
            <a:pPr marL="342900" lvl="0" indent="-342900">
              <a:buFontTx/>
              <a:buAutoNum type="arabicPeriod"/>
              <a:defRPr/>
            </a:pPr>
            <a:r>
              <a:rPr lang="en-GB" sz="1400" b="1" dirty="0">
                <a:solidFill>
                  <a:srgbClr val="6076B4">
                    <a:lumMod val="50000"/>
                  </a:srgbClr>
                </a:solidFill>
                <a:latin typeface="Arial" charset="0"/>
                <a:cs typeface="Arial" charset="0"/>
              </a:rPr>
              <a:t>Reflect the 7 design principles</a:t>
            </a:r>
            <a:r>
              <a:rPr lang="en-GB" b="1" dirty="0">
                <a:solidFill>
                  <a:srgbClr val="6076B4">
                    <a:lumMod val="50000"/>
                  </a:srgbClr>
                </a:solidFill>
                <a:latin typeface="Arial" charset="0"/>
                <a:cs typeface="Arial" charset="0"/>
              </a:rPr>
              <a:t>.</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12" t="23151" r="26290" b="36717"/>
          <a:stretch/>
        </p:blipFill>
        <p:spPr bwMode="auto">
          <a:xfrm>
            <a:off x="611560" y="1196752"/>
            <a:ext cx="5326035" cy="98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28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solidFill>
                  <a:prstClr val="black"/>
                </a:solidFill>
                <a:latin typeface="Comic Sans MS" panose="030F0702030302020204" pitchFamily="66" charset="0"/>
              </a:rPr>
              <a:t>Planning together using NAR Flowchart </a:t>
            </a:r>
            <a:endParaRPr lang="en-GB" dirty="0"/>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37" t="15262" r="21034" b="26594"/>
          <a:stretch/>
        </p:blipFill>
        <p:spPr bwMode="auto">
          <a:xfrm>
            <a:off x="2627784" y="1268760"/>
            <a:ext cx="4031674" cy="196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588224" y="1268760"/>
            <a:ext cx="2069976" cy="4616648"/>
          </a:xfrm>
          <a:prstGeom prst="rect">
            <a:avLst/>
          </a:prstGeom>
        </p:spPr>
        <p:txBody>
          <a:bodyPr wrap="square">
            <a:spAutoFit/>
          </a:bodyPr>
          <a:lstStyle/>
          <a:p>
            <a:pPr marL="342900" lvl="0" indent="-342900">
              <a:buFontTx/>
              <a:buAutoNum type="arabicPeriod"/>
              <a:defRPr/>
            </a:pPr>
            <a:r>
              <a:rPr lang="en-GB" sz="1400" b="1" dirty="0">
                <a:solidFill>
                  <a:srgbClr val="6076B4">
                    <a:lumMod val="50000"/>
                  </a:srgbClr>
                </a:solidFill>
                <a:latin typeface="Arial" charset="0"/>
                <a:cs typeface="Arial" charset="0"/>
              </a:rPr>
              <a:t>Consider the evidence you want to gather to best exemplify the learning that has taken place in relation to the agreed success criteria. </a:t>
            </a:r>
          </a:p>
          <a:p>
            <a:pPr marL="342900" lvl="0" indent="-342900">
              <a:buFontTx/>
              <a:buAutoNum type="arabicPeriod"/>
              <a:defRPr/>
            </a:pPr>
            <a:endParaRPr lang="en-GB" sz="1400" b="1" dirty="0">
              <a:solidFill>
                <a:srgbClr val="6076B4">
                  <a:lumMod val="50000"/>
                </a:srgbClr>
              </a:solidFill>
              <a:latin typeface="Arial" charset="0"/>
              <a:cs typeface="Arial" charset="0"/>
            </a:endParaRPr>
          </a:p>
          <a:p>
            <a:pPr marL="342900" lvl="0" indent="-342900">
              <a:buFontTx/>
              <a:buAutoNum type="arabicPeriod"/>
              <a:defRPr/>
            </a:pPr>
            <a:r>
              <a:rPr lang="en-GB" sz="1400" b="1" dirty="0">
                <a:solidFill>
                  <a:srgbClr val="6076B4">
                    <a:lumMod val="50000"/>
                  </a:srgbClr>
                </a:solidFill>
                <a:latin typeface="Arial" charset="0"/>
                <a:cs typeface="Arial" charset="0"/>
              </a:rPr>
              <a:t>Plan to gather a range of evidence as appropriate to the learning and the learner.</a:t>
            </a:r>
          </a:p>
          <a:p>
            <a:pPr marL="342900" lvl="0" indent="-342900">
              <a:buFontTx/>
              <a:buAutoNum type="arabicPeriod"/>
              <a:defRPr/>
            </a:pPr>
            <a:endParaRPr lang="en-GB" sz="1400" b="1" dirty="0">
              <a:solidFill>
                <a:srgbClr val="6076B4">
                  <a:lumMod val="50000"/>
                </a:srgbClr>
              </a:solidFill>
              <a:latin typeface="Arial" charset="0"/>
              <a:cs typeface="Arial" charset="0"/>
            </a:endParaRPr>
          </a:p>
          <a:p>
            <a:pPr marL="342900" lvl="0" indent="-342900">
              <a:buFontTx/>
              <a:buAutoNum type="arabicPeriod"/>
              <a:defRPr/>
            </a:pPr>
            <a:r>
              <a:rPr lang="en-GB" sz="1400" b="1" dirty="0">
                <a:solidFill>
                  <a:srgbClr val="6076B4">
                    <a:lumMod val="50000"/>
                  </a:srgbClr>
                </a:solidFill>
                <a:latin typeface="Arial" charset="0"/>
                <a:cs typeface="Arial" charset="0"/>
              </a:rPr>
              <a:t>A range of evidence allows for a more holistic judgement to be made.</a:t>
            </a:r>
            <a:endParaRPr lang="en-GB" sz="1400" dirty="0">
              <a:solidFill>
                <a:srgbClr val="6076B4">
                  <a:lumMod val="50000"/>
                </a:srgbClr>
              </a:solidFill>
              <a:latin typeface="Arial" charset="0"/>
              <a:cs typeface="Arial" charset="0"/>
            </a:endParaRPr>
          </a:p>
        </p:txBody>
      </p:sp>
      <p:sp>
        <p:nvSpPr>
          <p:cNvPr id="6" name="TextBox 5"/>
          <p:cNvSpPr txBox="1"/>
          <p:nvPr/>
        </p:nvSpPr>
        <p:spPr>
          <a:xfrm>
            <a:off x="683568" y="3284984"/>
            <a:ext cx="5688632" cy="2554545"/>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latin typeface="Comic Sans MS" panose="030F0702030302020204" pitchFamily="66" charset="0"/>
              </a:rPr>
              <a:t>Discussing how we would assess breadth, challenge and application </a:t>
            </a:r>
          </a:p>
          <a:p>
            <a:pPr marL="342900" indent="-342900">
              <a:buFont typeface="Arial" panose="020B0604020202020204" pitchFamily="34" charset="0"/>
              <a:buChar char="•"/>
            </a:pPr>
            <a:r>
              <a:rPr lang="en-GB" sz="2000" dirty="0" smtClean="0">
                <a:latin typeface="Comic Sans MS" panose="030F0702030302020204" pitchFamily="66" charset="0"/>
              </a:rPr>
              <a:t>Ensuring assessment is rigorous and gives learner the opportunity to showcase what they have learned</a:t>
            </a:r>
          </a:p>
          <a:p>
            <a:pPr marL="342900" indent="-342900">
              <a:buFont typeface="Arial" panose="020B0604020202020204" pitchFamily="34" charset="0"/>
              <a:buChar char="•"/>
            </a:pPr>
            <a:r>
              <a:rPr lang="en-GB" sz="2000" dirty="0" smtClean="0">
                <a:latin typeface="Comic Sans MS" panose="030F0702030302020204" pitchFamily="66" charset="0"/>
              </a:rPr>
              <a:t>Set a date to bring back assessment evidence 70% of the way through the learning (speech marks) </a:t>
            </a:r>
            <a:endParaRPr lang="en-GB" sz="2000" dirty="0">
              <a:latin typeface="Comic Sans MS" panose="030F0702030302020204" pitchFamily="66" charset="0"/>
            </a:endParaRPr>
          </a:p>
        </p:txBody>
      </p:sp>
    </p:spTree>
    <p:extLst>
      <p:ext uri="{BB962C8B-B14F-4D97-AF65-F5344CB8AC3E}">
        <p14:creationId xmlns:p14="http://schemas.microsoft.com/office/powerpoint/2010/main" val="143936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Moderating together </a:t>
            </a:r>
            <a:endParaRPr lang="en-GB" dirty="0">
              <a:latin typeface="Comic Sans MS" panose="030F0702030302020204" pitchFamily="66" charset="0"/>
            </a:endParaRPr>
          </a:p>
        </p:txBody>
      </p:sp>
      <p:sp>
        <p:nvSpPr>
          <p:cNvPr id="3" name="Content Placeholder 2"/>
          <p:cNvSpPr>
            <a:spLocks noGrp="1"/>
          </p:cNvSpPr>
          <p:nvPr>
            <p:ph idx="1"/>
          </p:nvPr>
        </p:nvSpPr>
        <p:spPr>
          <a:xfrm>
            <a:off x="457200" y="1600200"/>
            <a:ext cx="5410944" cy="4525963"/>
          </a:xfrm>
        </p:spPr>
        <p:txBody>
          <a:bodyPr>
            <a:normAutofit fontScale="77500" lnSpcReduction="20000"/>
          </a:bodyPr>
          <a:lstStyle/>
          <a:p>
            <a:pPr marL="0" indent="0">
              <a:buNone/>
            </a:pPr>
            <a:r>
              <a:rPr lang="en-GB" dirty="0" smtClean="0">
                <a:latin typeface="Comic Sans MS" panose="030F0702030302020204" pitchFamily="66" charset="0"/>
              </a:rPr>
              <a:t>Staff brought back assessment evidence for relevant “steps” (3 from each class) and we discussed how well children had achieved the learning intentions</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Doing this 70% of the way through the learning allowed us to ‘mop up’ any areas required or provide more challenge </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Feedback to children and parents in PLPs </a:t>
            </a:r>
            <a:endParaRPr lang="en-GB" dirty="0">
              <a:latin typeface="Comic Sans MS" panose="030F0702030302020204" pitchFamily="66" charset="0"/>
            </a:endParaRPr>
          </a:p>
        </p:txBody>
      </p:sp>
      <p:sp>
        <p:nvSpPr>
          <p:cNvPr id="4" name="Rectangle 3"/>
          <p:cNvSpPr/>
          <p:nvPr/>
        </p:nvSpPr>
        <p:spPr>
          <a:xfrm>
            <a:off x="6350915" y="1310502"/>
            <a:ext cx="2592288" cy="5539978"/>
          </a:xfrm>
          <a:prstGeom prst="rect">
            <a:avLst/>
          </a:prstGeom>
        </p:spPr>
        <p:txBody>
          <a:bodyPr wrap="square">
            <a:spAutoFit/>
          </a:bodyPr>
          <a:lstStyle/>
          <a:p>
            <a:pPr>
              <a:defRPr/>
            </a:pPr>
            <a:endParaRPr lang="en-GB" b="1" dirty="0">
              <a:solidFill>
                <a:schemeClr val="accent1">
                  <a:lumMod val="50000"/>
                </a:schemeClr>
              </a:solidFill>
              <a:latin typeface="Arial" charset="0"/>
              <a:cs typeface="Arial" charset="0"/>
            </a:endParaRPr>
          </a:p>
          <a:p>
            <a:pPr marL="342900" indent="-342900">
              <a:buFontTx/>
              <a:buAutoNum type="arabicPeriod"/>
              <a:defRPr/>
            </a:pPr>
            <a:r>
              <a:rPr lang="en-GB" sz="1400" b="1" dirty="0">
                <a:solidFill>
                  <a:schemeClr val="accent1">
                    <a:lumMod val="50000"/>
                  </a:schemeClr>
                </a:solidFill>
                <a:latin typeface="Arial" charset="0"/>
                <a:cs typeface="Arial" charset="0"/>
              </a:rPr>
              <a:t>Did the learning and assessment approaches give learners the opportunity to develop and demonstrate their knowledge, understanding, skills, capabilities and attributes?</a:t>
            </a:r>
          </a:p>
          <a:p>
            <a:pPr marL="342900" indent="-342900">
              <a:buFontTx/>
              <a:buAutoNum type="arabicPeriod"/>
              <a:defRPr/>
            </a:pPr>
            <a:endParaRPr lang="en-GB" sz="1400" b="1" dirty="0">
              <a:solidFill>
                <a:schemeClr val="accent1">
                  <a:lumMod val="50000"/>
                </a:schemeClr>
              </a:solidFill>
              <a:latin typeface="Arial" charset="0"/>
              <a:cs typeface="Arial" charset="0"/>
            </a:endParaRPr>
          </a:p>
          <a:p>
            <a:pPr marL="342900" indent="-342900">
              <a:buFontTx/>
              <a:buAutoNum type="arabicPeriod"/>
              <a:defRPr/>
            </a:pPr>
            <a:r>
              <a:rPr lang="en-GB" sz="1400" b="1" dirty="0">
                <a:solidFill>
                  <a:schemeClr val="accent1">
                    <a:lumMod val="50000"/>
                  </a:schemeClr>
                </a:solidFill>
                <a:latin typeface="Arial" charset="0"/>
                <a:cs typeface="Arial" charset="0"/>
              </a:rPr>
              <a:t>What does the assessment evidence tell you about each learner?</a:t>
            </a:r>
          </a:p>
          <a:p>
            <a:pPr marL="342900" indent="-342900">
              <a:buFontTx/>
              <a:buAutoNum type="arabicPeriod"/>
              <a:defRPr/>
            </a:pPr>
            <a:endParaRPr lang="en-GB" sz="1400" b="1" dirty="0">
              <a:solidFill>
                <a:schemeClr val="accent1">
                  <a:lumMod val="50000"/>
                </a:schemeClr>
              </a:solidFill>
              <a:latin typeface="Arial" charset="0"/>
              <a:cs typeface="Arial" charset="0"/>
            </a:endParaRPr>
          </a:p>
          <a:p>
            <a:pPr marL="342900" indent="-342900">
              <a:buFontTx/>
              <a:buAutoNum type="arabicPeriod"/>
              <a:defRPr/>
            </a:pPr>
            <a:r>
              <a:rPr lang="en-GB" sz="1400" b="1" dirty="0">
                <a:solidFill>
                  <a:schemeClr val="accent1">
                    <a:lumMod val="50000"/>
                  </a:schemeClr>
                </a:solidFill>
                <a:latin typeface="Arial" charset="0"/>
                <a:cs typeface="Arial" charset="0"/>
              </a:rPr>
              <a:t>Consider each learner’s progress and share feedback linking learning back to agreed learning intentions and success criteria</a:t>
            </a:r>
          </a:p>
          <a:p>
            <a:pPr marL="342900" indent="-342900">
              <a:buFontTx/>
              <a:buAutoNum type="arabicPeriod"/>
              <a:defRPr/>
            </a:pPr>
            <a:endParaRPr lang="en-GB" sz="1400" b="1" dirty="0">
              <a:solidFill>
                <a:schemeClr val="accent1">
                  <a:lumMod val="50000"/>
                </a:schemeClr>
              </a:solidFill>
              <a:latin typeface="Arial" charset="0"/>
              <a:cs typeface="Arial" charset="0"/>
            </a:endParaRPr>
          </a:p>
          <a:p>
            <a:pPr marL="342900" indent="-342900">
              <a:buFontTx/>
              <a:buAutoNum type="arabicPeriod"/>
              <a:defRPr/>
            </a:pPr>
            <a:r>
              <a:rPr lang="en-GB" sz="1400" b="1" dirty="0">
                <a:solidFill>
                  <a:schemeClr val="accent1">
                    <a:lumMod val="50000"/>
                  </a:schemeClr>
                </a:solidFill>
                <a:latin typeface="Arial" charset="0"/>
                <a:cs typeface="Arial" charset="0"/>
              </a:rPr>
              <a:t>What are the next steps?</a:t>
            </a:r>
          </a:p>
        </p:txBody>
      </p:sp>
    </p:spTree>
    <p:extLst>
      <p:ext uri="{BB962C8B-B14F-4D97-AF65-F5344CB8AC3E}">
        <p14:creationId xmlns:p14="http://schemas.microsoft.com/office/powerpoint/2010/main" val="1508479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dirty="0" smtClean="0">
                <a:latin typeface="Comic Sans MS" panose="030F0702030302020204" pitchFamily="66" charset="0"/>
              </a:rPr>
              <a:t>Why we feel it works </a:t>
            </a:r>
            <a:endParaRPr lang="en-IE" sz="4000" dirty="0">
              <a:latin typeface="Comic Sans MS" panose="030F0702030302020204" pitchFamily="66" charset="0"/>
            </a:endParaRPr>
          </a:p>
        </p:txBody>
      </p:sp>
      <p:sp>
        <p:nvSpPr>
          <p:cNvPr id="4" name="Rectangle 3"/>
          <p:cNvSpPr/>
          <p:nvPr/>
        </p:nvSpPr>
        <p:spPr>
          <a:xfrm>
            <a:off x="251520" y="1556792"/>
            <a:ext cx="8712968" cy="4007251"/>
          </a:xfrm>
          <a:prstGeom prst="rect">
            <a:avLst/>
          </a:prstGeom>
        </p:spPr>
        <p:txBody>
          <a:bodyPr wrap="square">
            <a:spAutoFit/>
          </a:bodyPr>
          <a:lstStyle/>
          <a:p>
            <a:pPr marL="411480" lvl="0" indent="-342900">
              <a:spcBef>
                <a:spcPct val="20000"/>
              </a:spcBef>
              <a:buClr>
                <a:srgbClr val="A9A57C"/>
              </a:buClr>
              <a:buSzPct val="76000"/>
              <a:buFont typeface="Arial" panose="020B0604020202020204" pitchFamily="34" charset="0"/>
              <a:buChar char="•"/>
            </a:pPr>
            <a:r>
              <a:rPr lang="en-GB" sz="2400" dirty="0" smtClean="0">
                <a:latin typeface="Comic Sans MS" panose="030F0702030302020204" pitchFamily="66" charset="0"/>
              </a:rPr>
              <a:t>Planning was much more manageable and less time consuming as we are all planning together rather than going away to all separately plan similar learning</a:t>
            </a:r>
          </a:p>
          <a:p>
            <a:pPr marL="411480" lvl="0" indent="-342900">
              <a:spcBef>
                <a:spcPct val="20000"/>
              </a:spcBef>
              <a:buClr>
                <a:srgbClr val="A9A57C"/>
              </a:buClr>
              <a:buSzPct val="76000"/>
              <a:buFont typeface="Arial" panose="020B0604020202020204" pitchFamily="34" charset="0"/>
              <a:buChar char="•"/>
            </a:pPr>
            <a:r>
              <a:rPr lang="en-GB" sz="2400" dirty="0" smtClean="0">
                <a:latin typeface="Comic Sans MS" panose="030F0702030302020204" pitchFamily="66" charset="0"/>
              </a:rPr>
              <a:t>Plans are now working documents rather than folders sitting on a shelf! </a:t>
            </a:r>
          </a:p>
          <a:p>
            <a:pPr marL="411480" lvl="0" indent="-342900">
              <a:spcBef>
                <a:spcPct val="20000"/>
              </a:spcBef>
              <a:buClr>
                <a:srgbClr val="A9A57C"/>
              </a:buClr>
              <a:buSzPct val="76000"/>
              <a:buFont typeface="Arial" panose="020B0604020202020204" pitchFamily="34" charset="0"/>
              <a:buChar char="•"/>
            </a:pPr>
            <a:r>
              <a:rPr lang="en-GB" sz="2400" dirty="0" smtClean="0">
                <a:latin typeface="Comic Sans MS" panose="030F0702030302020204" pitchFamily="66" charset="0"/>
              </a:rPr>
              <a:t>Resourcing/weekly and daily planning was reduced as there is such a tight focus on what the important learning is and what you will assess</a:t>
            </a:r>
          </a:p>
          <a:p>
            <a:pPr marL="411480" lvl="0" indent="-342900">
              <a:spcBef>
                <a:spcPct val="20000"/>
              </a:spcBef>
              <a:buClr>
                <a:srgbClr val="A9A57C"/>
              </a:buClr>
              <a:buSzPct val="76000"/>
              <a:buFont typeface="Arial" panose="020B0604020202020204" pitchFamily="34" charset="0"/>
              <a:buChar char="•"/>
            </a:pPr>
            <a:r>
              <a:rPr lang="en-GB" sz="2400" dirty="0" smtClean="0">
                <a:latin typeface="Comic Sans MS" panose="030F0702030302020204" pitchFamily="66" charset="0"/>
              </a:rPr>
              <a:t>Having a clear structure allowed teachers to feel a sense of security and build confidence</a:t>
            </a:r>
          </a:p>
        </p:txBody>
      </p:sp>
    </p:spTree>
    <p:extLst>
      <p:ext uri="{BB962C8B-B14F-4D97-AF65-F5344CB8AC3E}">
        <p14:creationId xmlns:p14="http://schemas.microsoft.com/office/powerpoint/2010/main" val="2003330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Comic Sans MS" panose="030F0702030302020204" pitchFamily="66" charset="0"/>
              </a:rPr>
              <a:t>Teacher Feedback</a:t>
            </a:r>
            <a:endParaRPr lang="en-GB" sz="4000" dirty="0">
              <a:latin typeface="Comic Sans MS" panose="030F0702030302020204" pitchFamily="66" charset="0"/>
            </a:endParaRPr>
          </a:p>
        </p:txBody>
      </p:sp>
      <p:sp>
        <p:nvSpPr>
          <p:cNvPr id="3" name="Content Placeholder 2"/>
          <p:cNvSpPr>
            <a:spLocks noGrp="1"/>
          </p:cNvSpPr>
          <p:nvPr>
            <p:ph idx="1"/>
          </p:nvPr>
        </p:nvSpPr>
        <p:spPr/>
        <p:txBody>
          <a:bodyPr>
            <a:normAutofit fontScale="77500" lnSpcReduction="20000"/>
          </a:bodyPr>
          <a:lstStyle/>
          <a:p>
            <a:pPr>
              <a:lnSpc>
                <a:spcPct val="120000"/>
              </a:lnSpc>
            </a:pPr>
            <a:r>
              <a:rPr lang="en-GB" sz="2400" dirty="0" smtClean="0">
                <a:latin typeface="Comic Sans MS" panose="030F0702030302020204" pitchFamily="66" charset="0"/>
              </a:rPr>
              <a:t>“Having so much professional dialogue is really helpful in teasing out what is important for the children to learn.”</a:t>
            </a:r>
          </a:p>
          <a:p>
            <a:pPr>
              <a:lnSpc>
                <a:spcPct val="120000"/>
              </a:lnSpc>
            </a:pPr>
            <a:r>
              <a:rPr lang="en-GB" sz="2400" dirty="0" smtClean="0">
                <a:latin typeface="Comic Sans MS" panose="030F0702030302020204" pitchFamily="66" charset="0"/>
              </a:rPr>
              <a:t>“The planning process is so much less time consuming as we are all working together to complete forward plans rather than going away separately trying to plan. My forward plans feel really valuable now.”</a:t>
            </a:r>
          </a:p>
          <a:p>
            <a:pPr>
              <a:lnSpc>
                <a:spcPct val="120000"/>
              </a:lnSpc>
            </a:pPr>
            <a:r>
              <a:rPr lang="en-GB" sz="2400" dirty="0" smtClean="0">
                <a:latin typeface="Comic Sans MS" panose="030F0702030302020204" pitchFamily="66" charset="0"/>
              </a:rPr>
              <a:t>“We now have a shared understanding of what good progress and attainment looks like and that makes me feel confident that I am doing the right thing.” </a:t>
            </a:r>
          </a:p>
          <a:p>
            <a:pPr>
              <a:lnSpc>
                <a:spcPct val="120000"/>
              </a:lnSpc>
            </a:pPr>
            <a:r>
              <a:rPr lang="en-GB" sz="2400" dirty="0" smtClean="0">
                <a:latin typeface="Comic Sans MS" panose="030F0702030302020204" pitchFamily="66" charset="0"/>
              </a:rPr>
              <a:t>“I feel like the assessment information I gather now is reliable and for a purpose rather than to fill tick sheets.”</a:t>
            </a:r>
          </a:p>
          <a:p>
            <a:pPr>
              <a:lnSpc>
                <a:spcPct val="120000"/>
              </a:lnSpc>
            </a:pPr>
            <a:r>
              <a:rPr lang="en-GB" sz="2400" dirty="0" smtClean="0">
                <a:latin typeface="Comic Sans MS" panose="030F0702030302020204" pitchFamily="66" charset="0"/>
              </a:rPr>
              <a:t>“The challenge of what I am teaching, and therefore, what the children are producing is now of a totally different standard compared to before because of our focus on rigorous, robust assessment and ensuring value added at each stage.” </a:t>
            </a:r>
            <a:endParaRPr lang="en-GB" sz="2400" dirty="0">
              <a:latin typeface="Comic Sans MS" panose="030F0702030302020204" pitchFamily="66" charset="0"/>
            </a:endParaRPr>
          </a:p>
        </p:txBody>
      </p:sp>
    </p:spTree>
    <p:extLst>
      <p:ext uri="{BB962C8B-B14F-4D97-AF65-F5344CB8AC3E}">
        <p14:creationId xmlns:p14="http://schemas.microsoft.com/office/powerpoint/2010/main" val="164828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Timeline</a:t>
            </a:r>
            <a:r>
              <a:rPr lang="en-GB" dirty="0" smtClean="0"/>
              <a:t> </a:t>
            </a:r>
            <a:endParaRPr lang="en-GB" dirty="0"/>
          </a:p>
        </p:txBody>
      </p:sp>
      <p:sp>
        <p:nvSpPr>
          <p:cNvPr id="4" name="Content Placeholder 3"/>
          <p:cNvSpPr>
            <a:spLocks noGrp="1"/>
          </p:cNvSpPr>
          <p:nvPr>
            <p:ph idx="1"/>
          </p:nvPr>
        </p:nvSpPr>
        <p:spPr/>
        <p:txBody>
          <a:bodyPr>
            <a:noAutofit/>
          </a:bodyPr>
          <a:lstStyle/>
          <a:p>
            <a:r>
              <a:rPr lang="en-GB" sz="2800" dirty="0" smtClean="0">
                <a:latin typeface="Comic Sans MS" panose="030F0702030302020204" pitchFamily="66" charset="0"/>
              </a:rPr>
              <a:t>August In-service Day on Assessment and Moderation</a:t>
            </a:r>
          </a:p>
          <a:p>
            <a:r>
              <a:rPr lang="en-GB" sz="2800" dirty="0" smtClean="0">
                <a:latin typeface="Comic Sans MS" panose="030F0702030302020204" pitchFamily="66" charset="0"/>
              </a:rPr>
              <a:t>Choose 1 area of the Curricular Overview to plan together with a focus on planning for assessment</a:t>
            </a:r>
          </a:p>
          <a:p>
            <a:r>
              <a:rPr lang="en-GB" sz="2800" dirty="0" smtClean="0">
                <a:latin typeface="Comic Sans MS" panose="030F0702030302020204" pitchFamily="66" charset="0"/>
              </a:rPr>
              <a:t>Consult children on Success Criteria</a:t>
            </a:r>
          </a:p>
          <a:p>
            <a:r>
              <a:rPr lang="en-GB" sz="2800" dirty="0" smtClean="0">
                <a:latin typeface="Comic Sans MS" panose="030F0702030302020204" pitchFamily="66" charset="0"/>
              </a:rPr>
              <a:t>Complete evaluations of evidence and learning together</a:t>
            </a:r>
          </a:p>
          <a:p>
            <a:r>
              <a:rPr lang="en-GB" sz="2800" dirty="0" smtClean="0">
                <a:latin typeface="Comic Sans MS" panose="030F0702030302020204" pitchFamily="66" charset="0"/>
              </a:rPr>
              <a:t> Evaluate the assessment and moderation process </a:t>
            </a:r>
          </a:p>
          <a:p>
            <a:r>
              <a:rPr lang="en-GB" sz="2800" dirty="0" smtClean="0">
                <a:latin typeface="Comic Sans MS" panose="030F0702030302020204" pitchFamily="66" charset="0"/>
              </a:rPr>
              <a:t>Repeat for other curricular areas </a:t>
            </a:r>
            <a:endParaRPr lang="en-GB" sz="2800" dirty="0">
              <a:latin typeface="Comic Sans MS" panose="030F0702030302020204" pitchFamily="66" charset="0"/>
            </a:endParaRPr>
          </a:p>
        </p:txBody>
      </p:sp>
    </p:spTree>
    <p:extLst>
      <p:ext uri="{BB962C8B-B14F-4D97-AF65-F5344CB8AC3E}">
        <p14:creationId xmlns:p14="http://schemas.microsoft.com/office/powerpoint/2010/main" val="99126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August In-service Day </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10000"/>
          </a:bodyPr>
          <a:lstStyle/>
          <a:p>
            <a:pPr marL="514350" indent="-514350">
              <a:buAutoNum type="arabicParenR"/>
            </a:pPr>
            <a:r>
              <a:rPr lang="en-GB" dirty="0" smtClean="0">
                <a:latin typeface="Comic Sans MS" panose="030F0702030302020204" pitchFamily="66" charset="0"/>
              </a:rPr>
              <a:t>In-service Day</a:t>
            </a:r>
          </a:p>
          <a:p>
            <a:r>
              <a:rPr lang="en-IE" dirty="0">
                <a:latin typeface="Comic Sans MS" panose="030F0702030302020204" pitchFamily="66" charset="0"/>
              </a:rPr>
              <a:t>Refresh all staff on Building the Curriculum 5 and national guidance and expectations of Assessment and Moderation</a:t>
            </a:r>
          </a:p>
          <a:p>
            <a:r>
              <a:rPr lang="en-IE" dirty="0">
                <a:latin typeface="Comic Sans MS" panose="030F0702030302020204" pitchFamily="66" charset="0"/>
              </a:rPr>
              <a:t>Self evaluate against Journey to </a:t>
            </a:r>
            <a:r>
              <a:rPr lang="en-IE" dirty="0" smtClean="0">
                <a:latin typeface="Comic Sans MS" panose="030F0702030302020204" pitchFamily="66" charset="0"/>
              </a:rPr>
              <a:t>Excellence (Planning the outcomes of learning) </a:t>
            </a:r>
            <a:endParaRPr lang="en-IE" dirty="0">
              <a:latin typeface="Comic Sans MS" panose="030F0702030302020204" pitchFamily="66" charset="0"/>
            </a:endParaRPr>
          </a:p>
          <a:p>
            <a:r>
              <a:rPr lang="en-IE" dirty="0">
                <a:latin typeface="Comic Sans MS" panose="030F0702030302020204" pitchFamily="66" charset="0"/>
              </a:rPr>
              <a:t>Choose one area of the curriculum to plan together, using NAR </a:t>
            </a:r>
            <a:r>
              <a:rPr lang="en-IE" dirty="0" smtClean="0">
                <a:latin typeface="Comic Sans MS" panose="030F0702030302020204" pitchFamily="66" charset="0"/>
              </a:rPr>
              <a:t>Flowchart</a:t>
            </a:r>
          </a:p>
          <a:p>
            <a:r>
              <a:rPr lang="en-IE" dirty="0" smtClean="0">
                <a:latin typeface="Comic Sans MS" panose="030F0702030302020204" pitchFamily="66" charset="0"/>
              </a:rPr>
              <a:t>Staff to consult </a:t>
            </a:r>
            <a:r>
              <a:rPr lang="en-IE" dirty="0">
                <a:latin typeface="Comic Sans MS" panose="030F0702030302020204" pitchFamily="66" charset="0"/>
              </a:rPr>
              <a:t>children on success </a:t>
            </a:r>
            <a:r>
              <a:rPr lang="en-IE" dirty="0" smtClean="0">
                <a:latin typeface="Comic Sans MS" panose="030F0702030302020204" pitchFamily="66" charset="0"/>
              </a:rPr>
              <a:t>criteria and bring results back to complete plan at next meeting</a:t>
            </a:r>
            <a:endParaRPr lang="en-IE" dirty="0">
              <a:latin typeface="Comic Sans MS" panose="030F0702030302020204" pitchFamily="66" charset="0"/>
            </a:endParaRPr>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389455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anose="030F0702030302020204" pitchFamily="66" charset="0"/>
              </a:rPr>
              <a:t>Planning together using NAR Flowchart  - </a:t>
            </a:r>
            <a:r>
              <a:rPr lang="en-GB" dirty="0" err="1" smtClean="0">
                <a:latin typeface="Comic Sans MS" panose="030F0702030302020204" pitchFamily="66" charset="0"/>
              </a:rPr>
              <a:t>Es</a:t>
            </a:r>
            <a:r>
              <a:rPr lang="en-GB" dirty="0" smtClean="0">
                <a:latin typeface="Comic Sans MS" panose="030F0702030302020204" pitchFamily="66" charset="0"/>
              </a:rPr>
              <a:t> &amp; </a:t>
            </a:r>
            <a:r>
              <a:rPr lang="en-GB" dirty="0" err="1" smtClean="0">
                <a:latin typeface="Comic Sans MS" panose="030F0702030302020204" pitchFamily="66" charset="0"/>
              </a:rPr>
              <a:t>Os</a:t>
            </a:r>
            <a:r>
              <a:rPr lang="en-GB" dirty="0" smtClean="0">
                <a:latin typeface="Comic Sans MS" panose="030F0702030302020204" pitchFamily="66" charset="0"/>
              </a:rPr>
              <a:t> </a:t>
            </a:r>
            <a:endParaRPr lang="en-GB" dirty="0">
              <a:latin typeface="Comic Sans MS" panose="030F0702030302020204" pitchFamily="66" charset="0"/>
            </a:endParaRPr>
          </a:p>
        </p:txBody>
      </p:sp>
      <p:sp>
        <p:nvSpPr>
          <p:cNvPr id="4" name="Content Placeholder 3"/>
          <p:cNvSpPr>
            <a:spLocks noGrp="1"/>
          </p:cNvSpPr>
          <p:nvPr>
            <p:ph idx="1"/>
          </p:nvPr>
        </p:nvSpPr>
        <p:spPr>
          <a:xfrm>
            <a:off x="457200" y="1600200"/>
            <a:ext cx="6347048" cy="4525963"/>
          </a:xfrm>
        </p:spPr>
        <p:txBody>
          <a:bodyPr/>
          <a:lstStyle/>
          <a:p>
            <a:r>
              <a:rPr lang="en-GB" dirty="0" smtClean="0">
                <a:latin typeface="Comic Sans MS" panose="030F0702030302020204" pitchFamily="66" charset="0"/>
              </a:rPr>
              <a:t>Interdisciplinary Learning – ‘Our Local Area’ </a:t>
            </a:r>
          </a:p>
          <a:p>
            <a:r>
              <a:rPr lang="en-US" b="1" dirty="0" err="1" smtClean="0">
                <a:latin typeface="Comic Sans MS" panose="030F0702030302020204" pitchFamily="66" charset="0"/>
              </a:rPr>
              <a:t>Es</a:t>
            </a:r>
            <a:r>
              <a:rPr lang="en-US" b="1" dirty="0" smtClean="0">
                <a:latin typeface="Comic Sans MS" panose="030F0702030302020204" pitchFamily="66" charset="0"/>
              </a:rPr>
              <a:t> &amp; </a:t>
            </a:r>
            <a:r>
              <a:rPr lang="en-US" b="1" dirty="0" err="1" smtClean="0">
                <a:latin typeface="Comic Sans MS" panose="030F0702030302020204" pitchFamily="66" charset="0"/>
              </a:rPr>
              <a:t>Os</a:t>
            </a:r>
            <a:r>
              <a:rPr lang="en-US" b="1" dirty="0" smtClean="0">
                <a:latin typeface="Comic Sans MS" panose="030F0702030302020204" pitchFamily="66" charset="0"/>
              </a:rPr>
              <a:t> SOC </a:t>
            </a:r>
            <a:r>
              <a:rPr lang="en-US" b="1" dirty="0">
                <a:latin typeface="Comic Sans MS" panose="030F0702030302020204" pitchFamily="66" charset="0"/>
              </a:rPr>
              <a:t>0-16a, 1-16a, 2-16a, 2-16b</a:t>
            </a:r>
            <a:r>
              <a:rPr lang="en-GB" dirty="0" smtClean="0">
                <a:latin typeface="Comic Sans MS" panose="030F0702030302020204" pitchFamily="66" charset="0"/>
              </a:rPr>
              <a:t> </a:t>
            </a:r>
          </a:p>
          <a:p>
            <a:r>
              <a:rPr lang="en-US" b="1" dirty="0">
                <a:latin typeface="Comic Sans MS" panose="030F0702030302020204" pitchFamily="66" charset="0"/>
              </a:rPr>
              <a:t>RERC 0-08a, 1-08a </a:t>
            </a:r>
            <a:endParaRPr lang="en-GB" dirty="0">
              <a:latin typeface="Comic Sans MS" panose="030F0702030302020204" pitchFamily="66" charset="0"/>
            </a:endParaRPr>
          </a:p>
        </p:txBody>
      </p:sp>
      <p:sp>
        <p:nvSpPr>
          <p:cNvPr id="6" name="TextBox 5"/>
          <p:cNvSpPr txBox="1"/>
          <p:nvPr/>
        </p:nvSpPr>
        <p:spPr>
          <a:xfrm>
            <a:off x="6228184" y="1484784"/>
            <a:ext cx="2736304" cy="4524315"/>
          </a:xfrm>
          <a:prstGeom prst="rect">
            <a:avLst/>
          </a:prstGeom>
          <a:noFill/>
        </p:spPr>
        <p:txBody>
          <a:bodyPr wrap="square">
            <a:spAutoFit/>
          </a:bodyPr>
          <a:lstStyle/>
          <a:p>
            <a:pPr>
              <a:defRPr/>
            </a:pPr>
            <a:endParaRPr lang="en-GB" dirty="0">
              <a:solidFill>
                <a:srgbClr val="6076B4">
                  <a:lumMod val="50000"/>
                </a:srgbClr>
              </a:solidFill>
              <a:latin typeface="Arial" charset="0"/>
              <a:cs typeface="Arial" charset="0"/>
            </a:endParaRPr>
          </a:p>
          <a:p>
            <a:pPr marL="342900" indent="-342900">
              <a:buFont typeface="+mj-lt"/>
              <a:buAutoNum type="arabicPeriod"/>
              <a:defRPr/>
            </a:pPr>
            <a:r>
              <a:rPr lang="en-GB" b="1" dirty="0">
                <a:solidFill>
                  <a:srgbClr val="6076B4">
                    <a:lumMod val="50000"/>
                  </a:srgbClr>
                </a:solidFill>
                <a:latin typeface="Arial" charset="0"/>
                <a:cs typeface="Arial" charset="0"/>
              </a:rPr>
              <a:t>Which </a:t>
            </a:r>
            <a:r>
              <a:rPr lang="en-GB" b="1" dirty="0" err="1">
                <a:solidFill>
                  <a:srgbClr val="6076B4">
                    <a:lumMod val="50000"/>
                  </a:srgbClr>
                </a:solidFill>
                <a:latin typeface="Arial" charset="0"/>
                <a:cs typeface="Arial" charset="0"/>
              </a:rPr>
              <a:t>Es</a:t>
            </a:r>
            <a:r>
              <a:rPr lang="en-GB" b="1" dirty="0">
                <a:solidFill>
                  <a:srgbClr val="6076B4">
                    <a:lumMod val="50000"/>
                  </a:srgbClr>
                </a:solidFill>
                <a:latin typeface="Arial" charset="0"/>
                <a:cs typeface="Arial" charset="0"/>
              </a:rPr>
              <a:t> and </a:t>
            </a:r>
            <a:r>
              <a:rPr lang="en-GB" b="1" dirty="0" err="1">
                <a:solidFill>
                  <a:srgbClr val="6076B4">
                    <a:lumMod val="50000"/>
                  </a:srgbClr>
                </a:solidFill>
                <a:latin typeface="Arial" charset="0"/>
                <a:cs typeface="Arial" charset="0"/>
              </a:rPr>
              <a:t>Os</a:t>
            </a:r>
            <a:r>
              <a:rPr lang="en-GB" b="1" dirty="0">
                <a:solidFill>
                  <a:srgbClr val="6076B4">
                    <a:lumMod val="50000"/>
                  </a:srgbClr>
                </a:solidFill>
                <a:latin typeface="Arial" charset="0"/>
                <a:cs typeface="Arial" charset="0"/>
              </a:rPr>
              <a:t> </a:t>
            </a:r>
            <a:r>
              <a:rPr lang="en-GB" b="1" dirty="0" smtClean="0">
                <a:solidFill>
                  <a:srgbClr val="6076B4">
                    <a:lumMod val="50000"/>
                  </a:srgbClr>
                </a:solidFill>
                <a:latin typeface="Arial" charset="0"/>
                <a:cs typeface="Arial" charset="0"/>
              </a:rPr>
              <a:t>will be the focus of the learning?  Identify a theme and pertinent </a:t>
            </a:r>
            <a:r>
              <a:rPr lang="en-GB" b="1" dirty="0" err="1" smtClean="0">
                <a:solidFill>
                  <a:srgbClr val="6076B4">
                    <a:lumMod val="50000"/>
                  </a:srgbClr>
                </a:solidFill>
                <a:latin typeface="Arial" charset="0"/>
                <a:cs typeface="Arial" charset="0"/>
              </a:rPr>
              <a:t>Es</a:t>
            </a:r>
            <a:r>
              <a:rPr lang="en-GB" b="1" dirty="0" smtClean="0">
                <a:solidFill>
                  <a:srgbClr val="6076B4">
                    <a:lumMod val="50000"/>
                  </a:srgbClr>
                </a:solidFill>
                <a:latin typeface="Arial" charset="0"/>
                <a:cs typeface="Arial" charset="0"/>
              </a:rPr>
              <a:t> and </a:t>
            </a:r>
            <a:r>
              <a:rPr lang="en-GB" b="1" dirty="0" err="1" smtClean="0">
                <a:solidFill>
                  <a:srgbClr val="6076B4">
                    <a:lumMod val="50000"/>
                  </a:srgbClr>
                </a:solidFill>
                <a:latin typeface="Arial" charset="0"/>
                <a:cs typeface="Arial" charset="0"/>
              </a:rPr>
              <a:t>Os</a:t>
            </a:r>
            <a:r>
              <a:rPr lang="en-GB" b="1" dirty="0" smtClean="0">
                <a:solidFill>
                  <a:srgbClr val="6076B4">
                    <a:lumMod val="50000"/>
                  </a:srgbClr>
                </a:solidFill>
                <a:latin typeface="Arial" charset="0"/>
                <a:cs typeface="Arial" charset="0"/>
              </a:rPr>
              <a:t>.</a:t>
            </a:r>
            <a:endParaRPr lang="en-GB" b="1" dirty="0">
              <a:solidFill>
                <a:srgbClr val="6076B4">
                  <a:lumMod val="50000"/>
                </a:srgbClr>
              </a:solidFill>
              <a:latin typeface="Arial" charset="0"/>
              <a:cs typeface="Arial" charset="0"/>
            </a:endParaRPr>
          </a:p>
          <a:p>
            <a:pPr marL="342900" indent="-342900">
              <a:buFont typeface="+mj-lt"/>
              <a:buAutoNum type="arabicPeriod"/>
              <a:defRPr/>
            </a:pPr>
            <a:endParaRPr lang="en-GB" b="1" dirty="0">
              <a:solidFill>
                <a:srgbClr val="6076B4">
                  <a:lumMod val="50000"/>
                </a:srgbClr>
              </a:solidFill>
              <a:latin typeface="Arial" charset="0"/>
              <a:cs typeface="Arial" charset="0"/>
            </a:endParaRPr>
          </a:p>
          <a:p>
            <a:pPr marL="342900" indent="-342900">
              <a:buFont typeface="+mj-lt"/>
              <a:buAutoNum type="arabicPeriod"/>
              <a:defRPr/>
            </a:pPr>
            <a:r>
              <a:rPr lang="en-GB" b="1" dirty="0" smtClean="0">
                <a:solidFill>
                  <a:srgbClr val="6076B4">
                    <a:lumMod val="50000"/>
                  </a:srgbClr>
                </a:solidFill>
                <a:latin typeface="Arial" charset="0"/>
                <a:cs typeface="Arial" charset="0"/>
              </a:rPr>
              <a:t>Planned learning may touch on several curriculum areas but focus the selection of </a:t>
            </a:r>
            <a:r>
              <a:rPr lang="en-GB" b="1" dirty="0" err="1" smtClean="0">
                <a:solidFill>
                  <a:srgbClr val="6076B4">
                    <a:lumMod val="50000"/>
                  </a:srgbClr>
                </a:solidFill>
                <a:latin typeface="Arial" charset="0"/>
                <a:cs typeface="Arial" charset="0"/>
              </a:rPr>
              <a:t>Es</a:t>
            </a:r>
            <a:r>
              <a:rPr lang="en-GB" b="1" dirty="0" smtClean="0">
                <a:solidFill>
                  <a:srgbClr val="6076B4">
                    <a:lumMod val="50000"/>
                  </a:srgbClr>
                </a:solidFill>
                <a:latin typeface="Arial" charset="0"/>
                <a:cs typeface="Arial" charset="0"/>
              </a:rPr>
              <a:t> and </a:t>
            </a:r>
            <a:r>
              <a:rPr lang="en-GB" b="1" dirty="0" err="1" smtClean="0">
                <a:solidFill>
                  <a:srgbClr val="6076B4">
                    <a:lumMod val="50000"/>
                  </a:srgbClr>
                </a:solidFill>
                <a:latin typeface="Arial" charset="0"/>
                <a:cs typeface="Arial" charset="0"/>
              </a:rPr>
              <a:t>Os</a:t>
            </a:r>
            <a:r>
              <a:rPr lang="en-GB" b="1" dirty="0" smtClean="0">
                <a:solidFill>
                  <a:srgbClr val="6076B4">
                    <a:lumMod val="50000"/>
                  </a:srgbClr>
                </a:solidFill>
                <a:latin typeface="Arial" charset="0"/>
                <a:cs typeface="Arial" charset="0"/>
              </a:rPr>
              <a:t> on the learning you plan to assess.</a:t>
            </a:r>
            <a:endParaRPr lang="en-GB" b="1" dirty="0">
              <a:solidFill>
                <a:srgbClr val="6076B4">
                  <a:lumMod val="50000"/>
                </a:srgbClr>
              </a:solidFill>
              <a:latin typeface="Arial" charset="0"/>
              <a:cs typeface="Arial" charset="0"/>
            </a:endParaRPr>
          </a:p>
          <a:p>
            <a:pPr>
              <a:defRPr/>
            </a:pPr>
            <a:endParaRPr lang="en-GB" dirty="0">
              <a:solidFill>
                <a:srgbClr val="6076B4">
                  <a:lumMod val="50000"/>
                </a:srgbClr>
              </a:solidFill>
              <a:latin typeface="Arial" charset="0"/>
              <a:cs typeface="Arial" charset="0"/>
            </a:endParaRPr>
          </a:p>
        </p:txBody>
      </p:sp>
    </p:spTree>
    <p:extLst>
      <p:ext uri="{BB962C8B-B14F-4D97-AF65-F5344CB8AC3E}">
        <p14:creationId xmlns:p14="http://schemas.microsoft.com/office/powerpoint/2010/main" val="418526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solidFill>
                  <a:prstClr val="black"/>
                </a:solidFill>
                <a:latin typeface="Comic Sans MS" panose="030F0702030302020204" pitchFamily="66" charset="0"/>
              </a:rPr>
              <a:t>Planning together using NAR Flowchart </a:t>
            </a:r>
            <a:r>
              <a:rPr lang="en-GB" sz="4000" dirty="0" smtClean="0">
                <a:solidFill>
                  <a:prstClr val="black"/>
                </a:solidFill>
                <a:latin typeface="Comic Sans MS" panose="030F0702030302020204" pitchFamily="66" charset="0"/>
              </a:rPr>
              <a:t> - Learning Intentions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7765055"/>
              </p:ext>
            </p:extLst>
          </p:nvPr>
        </p:nvGraphicFramePr>
        <p:xfrm>
          <a:off x="107503" y="1484786"/>
          <a:ext cx="6989738" cy="4680517"/>
        </p:xfrm>
        <a:graphic>
          <a:graphicData uri="http://schemas.openxmlformats.org/drawingml/2006/table">
            <a:tbl>
              <a:tblPr firstRow="1" firstCol="1" bandRow="1"/>
              <a:tblGrid>
                <a:gridCol w="1001205"/>
                <a:gridCol w="1060290"/>
                <a:gridCol w="1001423"/>
                <a:gridCol w="1099510"/>
                <a:gridCol w="863900"/>
                <a:gridCol w="863900"/>
                <a:gridCol w="1099510"/>
              </a:tblGrid>
              <a:tr h="943875">
                <a:tc gridSpan="7">
                  <a:txBody>
                    <a:bodyPr/>
                    <a:lstStyle/>
                    <a:p>
                      <a:pPr marL="0" marR="0" algn="l">
                        <a:lnSpc>
                          <a:spcPct val="115000"/>
                        </a:lnSpc>
                        <a:spcBef>
                          <a:spcPts val="0"/>
                        </a:spcBef>
                        <a:spcAft>
                          <a:spcPts val="1000"/>
                        </a:spcAft>
                      </a:pPr>
                      <a:r>
                        <a:rPr lang="en-US" sz="900" b="1" dirty="0">
                          <a:effectLst/>
                          <a:latin typeface="Comic Sans MS"/>
                          <a:ea typeface="Calibri"/>
                          <a:cs typeface="Times New Roman"/>
                        </a:rPr>
                        <a:t>St Columba’s Primary School Progression Planner</a:t>
                      </a:r>
                      <a:endParaRPr lang="en-GB" sz="1000" dirty="0">
                        <a:effectLst/>
                        <a:latin typeface="Calibri"/>
                        <a:ea typeface="Calibri"/>
                        <a:cs typeface="Times New Roman"/>
                      </a:endParaRPr>
                    </a:p>
                    <a:p>
                      <a:pPr marL="0" marR="0" algn="l">
                        <a:lnSpc>
                          <a:spcPct val="115000"/>
                        </a:lnSpc>
                        <a:spcBef>
                          <a:spcPts val="0"/>
                        </a:spcBef>
                        <a:spcAft>
                          <a:spcPts val="1000"/>
                        </a:spcAft>
                      </a:pPr>
                      <a:r>
                        <a:rPr lang="en-US" sz="900" b="1" dirty="0">
                          <a:effectLst/>
                          <a:latin typeface="Comic Sans MS"/>
                          <a:ea typeface="Calibri"/>
                          <a:cs typeface="Times New Roman"/>
                        </a:rPr>
                        <a:t>IDL Term 1 2016 ‘Our Local Area’ </a:t>
                      </a:r>
                      <a:r>
                        <a:rPr lang="en-US" sz="900" dirty="0">
                          <a:effectLst/>
                          <a:latin typeface="Comic Sans MS"/>
                          <a:ea typeface="Calibri"/>
                          <a:cs typeface="Times New Roman"/>
                        </a:rPr>
                        <a:t> </a:t>
                      </a:r>
                      <a:r>
                        <a:rPr lang="en-US" sz="900" b="1" dirty="0">
                          <a:effectLst/>
                          <a:latin typeface="Comic Sans MS"/>
                          <a:ea typeface="Calibri"/>
                          <a:cs typeface="Times New Roman"/>
                        </a:rPr>
                        <a:t>                       </a:t>
                      </a:r>
                      <a:endParaRPr lang="en-GB" sz="1000" dirty="0">
                        <a:effectLst/>
                        <a:latin typeface="Calibri"/>
                        <a:ea typeface="Calibri"/>
                        <a:cs typeface="Times New Roman"/>
                      </a:endParaRPr>
                    </a:p>
                    <a:p>
                      <a:pPr marL="0" marR="0" algn="l">
                        <a:lnSpc>
                          <a:spcPct val="115000"/>
                        </a:lnSpc>
                        <a:spcBef>
                          <a:spcPts val="0"/>
                        </a:spcBef>
                        <a:spcAft>
                          <a:spcPts val="1000"/>
                        </a:spcAft>
                      </a:pPr>
                      <a:r>
                        <a:rPr lang="en-US" sz="900" b="1" dirty="0">
                          <a:effectLst/>
                          <a:latin typeface="Comic Sans MS"/>
                          <a:ea typeface="Calibri"/>
                          <a:cs typeface="Times New Roman"/>
                        </a:rPr>
                        <a:t>Experiences and Outcomes  SOC 0-16a, 1-16a, 2-16a, 2-16b</a:t>
                      </a:r>
                      <a:endParaRPr lang="en-GB" sz="1000" dirty="0">
                        <a:effectLst/>
                        <a:latin typeface="Calibri"/>
                        <a:ea typeface="Calibri"/>
                        <a:cs typeface="Times New Roman"/>
                      </a:endParaRPr>
                    </a:p>
                  </a:txBody>
                  <a:tcPr marL="18645" marR="18645" marT="5826" marB="0">
                    <a:lnL w="12700" cap="flat" cmpd="sng" algn="ctr">
                      <a:solidFill>
                        <a:srgbClr val="A9A57C"/>
                      </a:solidFill>
                      <a:prstDash val="solid"/>
                      <a:round/>
                      <a:headEnd type="none" w="med" len="med"/>
                      <a:tailEnd type="none" w="med" len="med"/>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3FEA3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30357">
                <a:tc>
                  <a:txBody>
                    <a:bodyPr/>
                    <a:lstStyle/>
                    <a:p>
                      <a:pPr marL="0" marR="0" algn="l">
                        <a:lnSpc>
                          <a:spcPct val="115000"/>
                        </a:lnSpc>
                        <a:spcBef>
                          <a:spcPts val="0"/>
                        </a:spcBef>
                        <a:spcAft>
                          <a:spcPts val="1000"/>
                        </a:spcAft>
                      </a:pPr>
                      <a:r>
                        <a:rPr lang="en-US" sz="1100" b="1" dirty="0">
                          <a:effectLst/>
                          <a:latin typeface="Comic Sans MS" panose="030F0702030302020204" pitchFamily="66" charset="0"/>
                          <a:ea typeface="Calibri"/>
                          <a:cs typeface="Times New Roman"/>
                        </a:rPr>
                        <a:t>Step 1</a:t>
                      </a:r>
                      <a:endParaRPr lang="en-GB" sz="1100" dirty="0">
                        <a:effectLst/>
                        <a:latin typeface="Comic Sans MS" panose="030F0702030302020204" pitchFamily="66" charset="0"/>
                        <a:ea typeface="Calibri"/>
                        <a:cs typeface="Times New Roman"/>
                      </a:endParaRPr>
                    </a:p>
                  </a:txBody>
                  <a:tcPr marL="18645" marR="18645" marT="5826" marB="0">
                    <a:lnL w="12700" cap="flat" cmpd="sng" algn="ctr">
                      <a:solidFill>
                        <a:srgbClr val="A9A57C"/>
                      </a:solidFill>
                      <a:prstDash val="solid"/>
                      <a:round/>
                      <a:headEnd type="none" w="med" len="med"/>
                      <a:tailEnd type="none" w="med" len="med"/>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100" dirty="0">
                          <a:effectLst/>
                          <a:latin typeface="Comic Sans MS" panose="030F0702030302020204" pitchFamily="66" charset="0"/>
                          <a:ea typeface="Calibri"/>
                          <a:cs typeface="Times New Roman"/>
                        </a:rPr>
                        <a:t>Step 2</a:t>
                      </a:r>
                      <a:endParaRPr lang="en-GB" sz="1100" dirty="0">
                        <a:effectLst/>
                        <a:latin typeface="Comic Sans MS" panose="030F0702030302020204" pitchFamily="66" charset="0"/>
                        <a:ea typeface="Calibri"/>
                        <a:cs typeface="Times New Roman"/>
                      </a:endParaRP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100" dirty="0">
                          <a:effectLst/>
                          <a:latin typeface="Comic Sans MS" panose="030F0702030302020204" pitchFamily="66" charset="0"/>
                          <a:ea typeface="Calibri"/>
                          <a:cs typeface="Times New Roman"/>
                        </a:rPr>
                        <a:t>Step 3</a:t>
                      </a:r>
                      <a:endParaRPr lang="en-GB" sz="1100" dirty="0">
                        <a:effectLst/>
                        <a:latin typeface="Comic Sans MS" panose="030F0702030302020204" pitchFamily="66" charset="0"/>
                        <a:ea typeface="Calibri"/>
                        <a:cs typeface="Times New Roman"/>
                      </a:endParaRP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100">
                          <a:effectLst/>
                          <a:latin typeface="Comic Sans MS" panose="030F0702030302020204" pitchFamily="66" charset="0"/>
                          <a:ea typeface="Calibri"/>
                          <a:cs typeface="Times New Roman"/>
                        </a:rPr>
                        <a:t>Step 4</a:t>
                      </a:r>
                      <a:endParaRPr lang="en-GB" sz="1100">
                        <a:effectLst/>
                        <a:latin typeface="Comic Sans MS" panose="030F0702030302020204" pitchFamily="66" charset="0"/>
                        <a:ea typeface="Calibri"/>
                        <a:cs typeface="Times New Roman"/>
                      </a:endParaRP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100">
                          <a:effectLst/>
                          <a:latin typeface="Comic Sans MS" panose="030F0702030302020204" pitchFamily="66" charset="0"/>
                          <a:ea typeface="Calibri"/>
                          <a:cs typeface="Times New Roman"/>
                        </a:rPr>
                        <a:t>Step 5</a:t>
                      </a:r>
                      <a:endParaRPr lang="en-GB" sz="1100">
                        <a:effectLst/>
                        <a:latin typeface="Comic Sans MS" panose="030F0702030302020204" pitchFamily="66" charset="0"/>
                        <a:ea typeface="Calibri"/>
                        <a:cs typeface="Times New Roman"/>
                      </a:endParaRP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100">
                          <a:effectLst/>
                          <a:latin typeface="Comic Sans MS" panose="030F0702030302020204" pitchFamily="66" charset="0"/>
                          <a:ea typeface="Calibri"/>
                          <a:cs typeface="Times New Roman"/>
                        </a:rPr>
                        <a:t>Step 6</a:t>
                      </a:r>
                      <a:endParaRPr lang="en-GB" sz="1100">
                        <a:effectLst/>
                        <a:latin typeface="Comic Sans MS" panose="030F0702030302020204" pitchFamily="66" charset="0"/>
                        <a:ea typeface="Calibri"/>
                        <a:cs typeface="Times New Roman"/>
                      </a:endParaRP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100">
                          <a:effectLst/>
                          <a:latin typeface="Comic Sans MS" panose="030F0702030302020204" pitchFamily="66" charset="0"/>
                          <a:ea typeface="Calibri"/>
                          <a:cs typeface="Times New Roman"/>
                        </a:rPr>
                        <a:t>Step 7</a:t>
                      </a:r>
                      <a:endParaRPr lang="en-GB" sz="1100">
                        <a:effectLst/>
                        <a:latin typeface="Comic Sans MS" panose="030F0702030302020204" pitchFamily="66" charset="0"/>
                        <a:ea typeface="Calibri"/>
                        <a:cs typeface="Times New Roman"/>
                      </a:endParaRPr>
                    </a:p>
                  </a:txBody>
                  <a:tcPr marL="18645" marR="18645" marT="5826" marB="0">
                    <a:lnL>
                      <a:noFill/>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r>
              <a:tr h="3306285">
                <a:tc>
                  <a:txBody>
                    <a:bodyPr/>
                    <a:lstStyle/>
                    <a:p>
                      <a:pPr marL="0" marR="0" algn="l">
                        <a:lnSpc>
                          <a:spcPct val="115000"/>
                        </a:lnSpc>
                        <a:spcBef>
                          <a:spcPts val="0"/>
                        </a:spcBef>
                        <a:spcAft>
                          <a:spcPts val="1000"/>
                        </a:spcAft>
                      </a:pPr>
                      <a:r>
                        <a:rPr lang="en-GB" sz="1200">
                          <a:effectLst/>
                          <a:latin typeface="Comic Sans MS" panose="030F0702030302020204" pitchFamily="66" charset="0"/>
                          <a:ea typeface="Calibri"/>
                          <a:cs typeface="Times New Roman"/>
                        </a:rPr>
                        <a:t>To talk about the roles of the different people in my local community</a:t>
                      </a:r>
                    </a:p>
                  </a:txBody>
                  <a:tcPr marL="18645" marR="18645" marT="5826" marB="0">
                    <a:lnL w="12700" cap="flat" cmpd="sng" algn="ctr">
                      <a:solidFill>
                        <a:srgbClr val="A9A57C"/>
                      </a:solidFill>
                      <a:prstDash val="solid"/>
                      <a:round/>
                      <a:headEnd type="none" w="med" len="med"/>
                      <a:tailEnd type="none" w="med" len="med"/>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200">
                          <a:effectLst/>
                          <a:latin typeface="Comic Sans MS" panose="030F0702030302020204" pitchFamily="66" charset="0"/>
                          <a:ea typeface="Calibri"/>
                          <a:cs typeface="Times New Roman"/>
                        </a:rPr>
                        <a:t>To create a text showing an understanding of the roles of different people in my local community</a:t>
                      </a:r>
                      <a:endParaRPr lang="en-GB" sz="1200">
                        <a:effectLst/>
                        <a:latin typeface="Comic Sans MS" panose="030F0702030302020204" pitchFamily="66" charset="0"/>
                        <a:ea typeface="Calibri"/>
                        <a:cs typeface="Times New Roman"/>
                      </a:endParaRP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200" dirty="0">
                          <a:effectLst/>
                          <a:latin typeface="Comic Sans MS" panose="030F0702030302020204" pitchFamily="66" charset="0"/>
                          <a:ea typeface="Calibri"/>
                          <a:cs typeface="Times New Roman"/>
                        </a:rPr>
                        <a:t>To analyse a community organisation, discussing their role in supporting people in our community</a:t>
                      </a: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200" dirty="0">
                          <a:effectLst/>
                          <a:latin typeface="Comic Sans MS" panose="030F0702030302020204" pitchFamily="66" charset="0"/>
                          <a:ea typeface="Calibri"/>
                          <a:cs typeface="Times New Roman"/>
                        </a:rPr>
                        <a:t>To compare two community </a:t>
                      </a:r>
                      <a:r>
                        <a:rPr lang="en-US" sz="1200" dirty="0" err="1">
                          <a:effectLst/>
                          <a:latin typeface="Comic Sans MS" panose="030F0702030302020204" pitchFamily="66" charset="0"/>
                          <a:ea typeface="Calibri"/>
                          <a:cs typeface="Times New Roman"/>
                        </a:rPr>
                        <a:t>organisations</a:t>
                      </a:r>
                      <a:r>
                        <a:rPr lang="en-US" sz="1200" dirty="0">
                          <a:effectLst/>
                          <a:latin typeface="Comic Sans MS" panose="030F0702030302020204" pitchFamily="66" charset="0"/>
                          <a:ea typeface="Calibri"/>
                          <a:cs typeface="Times New Roman"/>
                        </a:rPr>
                        <a:t>, comparing and contrasting the services provided.</a:t>
                      </a:r>
                      <a:endParaRPr lang="en-GB" sz="1200" dirty="0">
                        <a:effectLst/>
                        <a:latin typeface="Comic Sans MS" panose="030F0702030302020204" pitchFamily="66" charset="0"/>
                        <a:ea typeface="Calibri"/>
                        <a:cs typeface="Times New Roman"/>
                      </a:endParaRP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200" dirty="0">
                          <a:effectLst/>
                          <a:latin typeface="Comic Sans MS" panose="030F0702030302020204" pitchFamily="66" charset="0"/>
                          <a:ea typeface="Calibri"/>
                          <a:cs typeface="Times New Roman"/>
                        </a:rPr>
                        <a:t>To identify the needs of a group and describe how an organisation can support them  </a:t>
                      </a: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200" dirty="0">
                          <a:effectLst/>
                          <a:latin typeface="Comic Sans MS" panose="030F0702030302020204" pitchFamily="66" charset="0"/>
                          <a:ea typeface="Calibri"/>
                          <a:cs typeface="Times New Roman"/>
                        </a:rPr>
                        <a:t>To identify the services required by a specific group with needs, explaining people’s perspectives</a:t>
                      </a: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200" dirty="0">
                          <a:effectLst/>
                          <a:latin typeface="Comic Sans MS" panose="030F0702030302020204" pitchFamily="66" charset="0"/>
                          <a:ea typeface="Calibri"/>
                          <a:cs typeface="Times New Roman"/>
                        </a:rPr>
                        <a:t>To analyse the support needs of an individual, explaining and justifying the support to be given to the individual. </a:t>
                      </a:r>
                    </a:p>
                  </a:txBody>
                  <a:tcPr marL="18645" marR="18645" marT="5826" marB="0">
                    <a:lnL>
                      <a:noFill/>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r>
            </a:tbl>
          </a:graphicData>
        </a:graphic>
      </p:graphicFrame>
      <p:sp>
        <p:nvSpPr>
          <p:cNvPr id="4" name="TextBox 3"/>
          <p:cNvSpPr txBox="1"/>
          <p:nvPr/>
        </p:nvSpPr>
        <p:spPr>
          <a:xfrm>
            <a:off x="6948264" y="908720"/>
            <a:ext cx="2016224" cy="5816977"/>
          </a:xfrm>
          <a:prstGeom prst="rect">
            <a:avLst/>
          </a:prstGeom>
          <a:noFill/>
        </p:spPr>
        <p:txBody>
          <a:bodyPr wrap="square">
            <a:spAutoFit/>
          </a:bodyPr>
          <a:lstStyle/>
          <a:p>
            <a:pPr>
              <a:defRPr/>
            </a:pPr>
            <a:endParaRPr lang="en-GB" dirty="0">
              <a:solidFill>
                <a:srgbClr val="6076B4">
                  <a:lumMod val="50000"/>
                </a:srgbClr>
              </a:solidFill>
              <a:latin typeface="Arial" charset="0"/>
              <a:cs typeface="Arial" charset="0"/>
            </a:endParaRPr>
          </a:p>
          <a:p>
            <a:pPr marL="342900" indent="-342900">
              <a:buFont typeface="+mj-lt"/>
              <a:buAutoNum type="arabicPeriod"/>
              <a:defRPr/>
            </a:pPr>
            <a:r>
              <a:rPr lang="en-GB" sz="1600" b="1" dirty="0" smtClean="0">
                <a:solidFill>
                  <a:srgbClr val="6076B4">
                    <a:lumMod val="50000"/>
                  </a:srgbClr>
                </a:solidFill>
                <a:latin typeface="Arial" charset="0"/>
                <a:cs typeface="Arial" charset="0"/>
              </a:rPr>
              <a:t>Look at the selected </a:t>
            </a:r>
            <a:r>
              <a:rPr lang="en-GB" sz="1600" b="1" dirty="0" err="1" smtClean="0">
                <a:solidFill>
                  <a:srgbClr val="6076B4">
                    <a:lumMod val="50000"/>
                  </a:srgbClr>
                </a:solidFill>
                <a:latin typeface="Arial" charset="0"/>
                <a:cs typeface="Arial" charset="0"/>
              </a:rPr>
              <a:t>Es</a:t>
            </a:r>
            <a:r>
              <a:rPr lang="en-GB" sz="1600" b="1" dirty="0" smtClean="0">
                <a:solidFill>
                  <a:srgbClr val="6076B4">
                    <a:lumMod val="50000"/>
                  </a:srgbClr>
                </a:solidFill>
                <a:latin typeface="Arial" charset="0"/>
                <a:cs typeface="Arial" charset="0"/>
              </a:rPr>
              <a:t> and </a:t>
            </a:r>
            <a:r>
              <a:rPr lang="en-GB" sz="1600" b="1" dirty="0" err="1" smtClean="0">
                <a:solidFill>
                  <a:srgbClr val="6076B4">
                    <a:lumMod val="50000"/>
                  </a:srgbClr>
                </a:solidFill>
                <a:latin typeface="Arial" charset="0"/>
                <a:cs typeface="Arial" charset="0"/>
              </a:rPr>
              <a:t>Os</a:t>
            </a:r>
            <a:r>
              <a:rPr lang="en-GB" sz="1600" b="1" dirty="0" smtClean="0">
                <a:solidFill>
                  <a:srgbClr val="6076B4">
                    <a:lumMod val="50000"/>
                  </a:srgbClr>
                </a:solidFill>
                <a:latin typeface="Arial" charset="0"/>
                <a:cs typeface="Arial" charset="0"/>
              </a:rPr>
              <a:t> and consider the learning opportunities in each.</a:t>
            </a:r>
            <a:endParaRPr lang="en-GB" sz="1600" b="1" dirty="0">
              <a:solidFill>
                <a:srgbClr val="6076B4">
                  <a:lumMod val="50000"/>
                </a:srgbClr>
              </a:solidFill>
              <a:latin typeface="Arial" charset="0"/>
              <a:cs typeface="Arial" charset="0"/>
            </a:endParaRPr>
          </a:p>
          <a:p>
            <a:pPr marL="342900" indent="-342900">
              <a:buFont typeface="+mj-lt"/>
              <a:buAutoNum type="arabicPeriod"/>
              <a:defRPr/>
            </a:pPr>
            <a:endParaRPr lang="en-GB" sz="1600" b="1" dirty="0">
              <a:solidFill>
                <a:srgbClr val="6076B4">
                  <a:lumMod val="50000"/>
                </a:srgbClr>
              </a:solidFill>
              <a:latin typeface="Arial" charset="0"/>
              <a:cs typeface="Arial" charset="0"/>
            </a:endParaRPr>
          </a:p>
          <a:p>
            <a:pPr marL="342900" indent="-342900">
              <a:buFont typeface="+mj-lt"/>
              <a:buAutoNum type="arabicPeriod"/>
              <a:defRPr/>
            </a:pPr>
            <a:r>
              <a:rPr lang="en-GB" sz="1600" b="1" dirty="0" smtClean="0">
                <a:solidFill>
                  <a:srgbClr val="6076B4">
                    <a:lumMod val="50000"/>
                  </a:srgbClr>
                </a:solidFill>
                <a:latin typeface="Arial" charset="0"/>
                <a:cs typeface="Arial" charset="0"/>
              </a:rPr>
              <a:t>Determine the learning intentions, keeping in mind the assessment evidence you plan to gather.</a:t>
            </a:r>
            <a:endParaRPr lang="en-GB" sz="1600" b="1" dirty="0">
              <a:solidFill>
                <a:srgbClr val="6076B4">
                  <a:lumMod val="50000"/>
                </a:srgbClr>
              </a:solidFill>
              <a:latin typeface="Arial" charset="0"/>
              <a:cs typeface="Arial" charset="0"/>
            </a:endParaRPr>
          </a:p>
          <a:p>
            <a:pPr marL="342900" indent="-342900">
              <a:buFont typeface="+mj-lt"/>
              <a:buAutoNum type="arabicPeriod"/>
              <a:defRPr/>
            </a:pPr>
            <a:endParaRPr lang="en-GB" sz="1600" b="1" dirty="0">
              <a:solidFill>
                <a:srgbClr val="6076B4">
                  <a:lumMod val="50000"/>
                </a:srgbClr>
              </a:solidFill>
              <a:latin typeface="Arial" charset="0"/>
              <a:cs typeface="Arial" charset="0"/>
            </a:endParaRPr>
          </a:p>
          <a:p>
            <a:pPr marL="342900" indent="-342900">
              <a:buFont typeface="+mj-lt"/>
              <a:buAutoNum type="arabicPeriod"/>
              <a:defRPr/>
            </a:pPr>
            <a:r>
              <a:rPr lang="en-GB" sz="1600" b="1" dirty="0">
                <a:solidFill>
                  <a:srgbClr val="6076B4">
                    <a:lumMod val="50000"/>
                  </a:srgbClr>
                </a:solidFill>
                <a:latin typeface="Arial" charset="0"/>
                <a:cs typeface="Arial" charset="0"/>
              </a:rPr>
              <a:t>Plan for differentiation within the level.</a:t>
            </a:r>
          </a:p>
          <a:p>
            <a:pPr>
              <a:defRPr/>
            </a:pPr>
            <a:endParaRPr lang="en-GB" dirty="0">
              <a:solidFill>
                <a:srgbClr val="6076B4">
                  <a:lumMod val="50000"/>
                </a:srgbClr>
              </a:solidFill>
              <a:latin typeface="Arial" charset="0"/>
              <a:cs typeface="Arial"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1068" y="1521304"/>
            <a:ext cx="581025" cy="44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93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prstClr val="black"/>
                </a:solidFill>
                <a:latin typeface="Comic Sans MS" panose="030F0702030302020204" pitchFamily="66" charset="0"/>
              </a:rPr>
              <a:t>Planning together using NAR </a:t>
            </a:r>
            <a:r>
              <a:rPr lang="en-GB" dirty="0" smtClean="0">
                <a:solidFill>
                  <a:prstClr val="black"/>
                </a:solidFill>
                <a:latin typeface="Comic Sans MS" panose="030F0702030302020204" pitchFamily="66" charset="0"/>
              </a:rPr>
              <a:t>Flowchart – Learning Intentions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05564507"/>
              </p:ext>
            </p:extLst>
          </p:nvPr>
        </p:nvGraphicFramePr>
        <p:xfrm>
          <a:off x="179512" y="1628800"/>
          <a:ext cx="6120681" cy="4459432"/>
        </p:xfrm>
        <a:graphic>
          <a:graphicData uri="http://schemas.openxmlformats.org/drawingml/2006/table">
            <a:tbl>
              <a:tblPr firstRow="1" firstCol="1" bandRow="1"/>
              <a:tblGrid>
                <a:gridCol w="1598466"/>
                <a:gridCol w="1440307"/>
                <a:gridCol w="1470314"/>
                <a:gridCol w="1611594"/>
              </a:tblGrid>
              <a:tr h="792088">
                <a:tc gridSpan="4">
                  <a:txBody>
                    <a:bodyPr/>
                    <a:lstStyle/>
                    <a:p>
                      <a:pPr marL="0" marR="0" algn="l">
                        <a:lnSpc>
                          <a:spcPct val="115000"/>
                        </a:lnSpc>
                        <a:spcBef>
                          <a:spcPts val="0"/>
                        </a:spcBef>
                        <a:spcAft>
                          <a:spcPts val="1000"/>
                        </a:spcAft>
                      </a:pPr>
                      <a:r>
                        <a:rPr lang="en-US" sz="1000" b="1" dirty="0">
                          <a:effectLst/>
                          <a:latin typeface="Comic Sans MS"/>
                          <a:ea typeface="Calibri"/>
                          <a:cs typeface="Times New Roman"/>
                        </a:rPr>
                        <a:t>St Columba’s Primary School Progression Planner</a:t>
                      </a:r>
                      <a:endParaRPr lang="en-GB" sz="1000" dirty="0">
                        <a:effectLst/>
                        <a:latin typeface="Calibri"/>
                        <a:ea typeface="Calibri"/>
                        <a:cs typeface="Times New Roman"/>
                      </a:endParaRPr>
                    </a:p>
                    <a:p>
                      <a:pPr marL="0" marR="0" algn="l">
                        <a:lnSpc>
                          <a:spcPct val="115000"/>
                        </a:lnSpc>
                        <a:spcBef>
                          <a:spcPts val="0"/>
                        </a:spcBef>
                        <a:spcAft>
                          <a:spcPts val="1000"/>
                        </a:spcAft>
                      </a:pPr>
                      <a:r>
                        <a:rPr lang="en-US" sz="1000" b="1" dirty="0">
                          <a:effectLst/>
                          <a:latin typeface="Comic Sans MS"/>
                          <a:ea typeface="Calibri"/>
                          <a:cs typeface="Times New Roman"/>
                        </a:rPr>
                        <a:t>IDL Term 1 2016 ‘Our Local Area’ </a:t>
                      </a:r>
                      <a:r>
                        <a:rPr lang="en-US" sz="1000" dirty="0">
                          <a:effectLst/>
                          <a:latin typeface="Comic Sans MS"/>
                          <a:ea typeface="Calibri"/>
                          <a:cs typeface="Times New Roman"/>
                        </a:rPr>
                        <a:t> </a:t>
                      </a:r>
                      <a:r>
                        <a:rPr lang="en-US" sz="1000" b="1" dirty="0">
                          <a:effectLst/>
                          <a:latin typeface="Comic Sans MS"/>
                          <a:ea typeface="Calibri"/>
                          <a:cs typeface="Times New Roman"/>
                        </a:rPr>
                        <a:t>                       </a:t>
                      </a:r>
                      <a:endParaRPr lang="en-GB" sz="1000" dirty="0">
                        <a:effectLst/>
                        <a:latin typeface="Calibri"/>
                        <a:ea typeface="Calibri"/>
                        <a:cs typeface="Times New Roman"/>
                      </a:endParaRPr>
                    </a:p>
                    <a:p>
                      <a:pPr marL="0" marR="0" algn="l">
                        <a:lnSpc>
                          <a:spcPct val="115000"/>
                        </a:lnSpc>
                        <a:spcBef>
                          <a:spcPts val="0"/>
                        </a:spcBef>
                        <a:spcAft>
                          <a:spcPts val="1000"/>
                        </a:spcAft>
                      </a:pPr>
                      <a:r>
                        <a:rPr lang="en-US" sz="1000" b="1" dirty="0">
                          <a:effectLst/>
                          <a:latin typeface="Comic Sans MS"/>
                          <a:ea typeface="Calibri"/>
                          <a:cs typeface="Times New Roman"/>
                        </a:rPr>
                        <a:t>Experiences and Outcomes  RERC 0-08a, 1-08a </a:t>
                      </a:r>
                      <a:endParaRPr lang="en-GB" sz="1000" dirty="0">
                        <a:effectLst/>
                        <a:latin typeface="Calibri"/>
                        <a:ea typeface="Calibri"/>
                        <a:cs typeface="Times New Roman"/>
                      </a:endParaRPr>
                    </a:p>
                  </a:txBody>
                  <a:tcPr marL="17581" marR="17581" marT="5494" marB="0">
                    <a:lnL w="12700" cap="flat" cmpd="sng" algn="ctr">
                      <a:solidFill>
                        <a:srgbClr val="A9A57C"/>
                      </a:solidFill>
                      <a:prstDash val="solid"/>
                      <a:round/>
                      <a:headEnd type="none" w="med" len="med"/>
                      <a:tailEnd type="none" w="med" len="med"/>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3FEA36"/>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60040">
                <a:tc>
                  <a:txBody>
                    <a:bodyPr/>
                    <a:lstStyle/>
                    <a:p>
                      <a:pPr marL="0" marR="0" algn="l">
                        <a:lnSpc>
                          <a:spcPct val="115000"/>
                        </a:lnSpc>
                        <a:spcBef>
                          <a:spcPts val="0"/>
                        </a:spcBef>
                        <a:spcAft>
                          <a:spcPts val="1000"/>
                        </a:spcAft>
                      </a:pPr>
                      <a:r>
                        <a:rPr lang="en-US" sz="1000" b="1">
                          <a:effectLst/>
                          <a:latin typeface="Comic Sans MS"/>
                          <a:ea typeface="Calibri"/>
                          <a:cs typeface="Times New Roman"/>
                        </a:rPr>
                        <a:t>Step 1</a:t>
                      </a:r>
                      <a:endParaRPr lang="en-GB" sz="1000">
                        <a:effectLst/>
                        <a:latin typeface="Calibri"/>
                        <a:ea typeface="Calibri"/>
                        <a:cs typeface="Times New Roman"/>
                      </a:endParaRPr>
                    </a:p>
                  </a:txBody>
                  <a:tcPr marL="17581" marR="17581" marT="5494" marB="0">
                    <a:lnL w="12700" cap="flat" cmpd="sng" algn="ctr">
                      <a:solidFill>
                        <a:srgbClr val="A9A57C"/>
                      </a:solidFill>
                      <a:prstDash val="solid"/>
                      <a:round/>
                      <a:headEnd type="none" w="med" len="med"/>
                      <a:tailEnd type="none" w="med" len="med"/>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000" b="1">
                          <a:effectLst/>
                          <a:latin typeface="Comic Sans MS"/>
                          <a:ea typeface="Calibri"/>
                          <a:cs typeface="Times New Roman"/>
                        </a:rPr>
                        <a:t>Step 2</a:t>
                      </a:r>
                      <a:endParaRPr lang="en-GB" sz="1000">
                        <a:effectLst/>
                        <a:latin typeface="Calibri"/>
                        <a:ea typeface="Calibri"/>
                        <a:cs typeface="Times New Roman"/>
                      </a:endParaRPr>
                    </a:p>
                  </a:txBody>
                  <a:tcPr marL="17581" marR="17581" marT="5494"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000" b="1">
                          <a:effectLst/>
                          <a:latin typeface="Comic Sans MS"/>
                          <a:ea typeface="Calibri"/>
                          <a:cs typeface="Times New Roman"/>
                        </a:rPr>
                        <a:t>Step 3</a:t>
                      </a:r>
                      <a:endParaRPr lang="en-GB" sz="1000">
                        <a:effectLst/>
                        <a:latin typeface="Calibri"/>
                        <a:ea typeface="Calibri"/>
                        <a:cs typeface="Times New Roman"/>
                      </a:endParaRPr>
                    </a:p>
                  </a:txBody>
                  <a:tcPr marL="17581" marR="17581" marT="5494"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000" b="1" dirty="0">
                          <a:effectLst/>
                          <a:latin typeface="Comic Sans MS"/>
                          <a:ea typeface="Calibri"/>
                          <a:cs typeface="Times New Roman"/>
                        </a:rPr>
                        <a:t>Step 4</a:t>
                      </a:r>
                      <a:endParaRPr lang="en-GB" sz="1000" dirty="0">
                        <a:effectLst/>
                        <a:latin typeface="Calibri"/>
                        <a:ea typeface="Calibri"/>
                        <a:cs typeface="Times New Roman"/>
                      </a:endParaRPr>
                    </a:p>
                  </a:txBody>
                  <a:tcPr marL="17581" marR="17581" marT="5494"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r>
              <a:tr h="2170497">
                <a:tc>
                  <a:txBody>
                    <a:bodyPr/>
                    <a:lstStyle/>
                    <a:p>
                      <a:pPr marL="0" marR="0" algn="l">
                        <a:lnSpc>
                          <a:spcPct val="115000"/>
                        </a:lnSpc>
                        <a:spcBef>
                          <a:spcPts val="0"/>
                        </a:spcBef>
                        <a:spcAft>
                          <a:spcPts val="1000"/>
                        </a:spcAft>
                      </a:pPr>
                      <a:r>
                        <a:rPr lang="en-GB" sz="1400">
                          <a:effectLst/>
                          <a:latin typeface="Comic Sans MS"/>
                          <a:ea typeface="Calibri"/>
                          <a:cs typeface="Times New Roman"/>
                        </a:rPr>
                        <a:t>To be able to talk about the Church and the people in my local Church community</a:t>
                      </a:r>
                      <a:endParaRPr lang="en-GB" sz="1400">
                        <a:effectLst/>
                        <a:latin typeface="Calibri"/>
                        <a:ea typeface="Calibri"/>
                        <a:cs typeface="Times New Roman"/>
                      </a:endParaRPr>
                    </a:p>
                  </a:txBody>
                  <a:tcPr marL="17581" marR="17581" marT="5494" marB="0">
                    <a:lnL w="12700" cap="flat" cmpd="sng" algn="ctr">
                      <a:solidFill>
                        <a:srgbClr val="A9A57C"/>
                      </a:solidFill>
                      <a:prstDash val="solid"/>
                      <a:round/>
                      <a:headEnd type="none" w="med" len="med"/>
                      <a:tailEnd type="none" w="med" len="med"/>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400">
                          <a:effectLst/>
                          <a:latin typeface="Comic Sans MS"/>
                          <a:ea typeface="Calibri"/>
                          <a:cs typeface="Times New Roman"/>
                        </a:rPr>
                        <a:t>To be able to describe the roles of different people in my local Church community </a:t>
                      </a:r>
                      <a:endParaRPr lang="en-GB" sz="1400">
                        <a:effectLst/>
                        <a:latin typeface="Calibri"/>
                        <a:ea typeface="Calibri"/>
                        <a:cs typeface="Times New Roman"/>
                      </a:endParaRPr>
                    </a:p>
                  </a:txBody>
                  <a:tcPr marL="17581" marR="17581" marT="5494"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400">
                          <a:effectLst/>
                          <a:latin typeface="Comic Sans MS"/>
                          <a:ea typeface="Calibri"/>
                          <a:cs typeface="Times New Roman"/>
                        </a:rPr>
                        <a:t>To be able to describe how different churches in the local community come together to support others and celebrate together</a:t>
                      </a:r>
                      <a:endParaRPr lang="en-GB" sz="1400">
                        <a:effectLst/>
                        <a:latin typeface="Calibri"/>
                        <a:ea typeface="Calibri"/>
                        <a:cs typeface="Times New Roman"/>
                      </a:endParaRPr>
                    </a:p>
                    <a:p>
                      <a:pPr marL="0" marR="0" algn="l">
                        <a:lnSpc>
                          <a:spcPct val="115000"/>
                        </a:lnSpc>
                        <a:spcBef>
                          <a:spcPts val="0"/>
                        </a:spcBef>
                        <a:spcAft>
                          <a:spcPts val="1000"/>
                        </a:spcAft>
                      </a:pPr>
                      <a:r>
                        <a:rPr lang="en-GB" sz="1400">
                          <a:effectLst/>
                          <a:latin typeface="Comic Sans MS"/>
                          <a:ea typeface="Calibri"/>
                          <a:cs typeface="Times New Roman"/>
                        </a:rPr>
                        <a:t>(Lord’s Larder, Hope Kitchen, St Vincent de Paul)</a:t>
                      </a:r>
                      <a:endParaRPr lang="en-GB" sz="1400">
                        <a:effectLst/>
                        <a:latin typeface="Calibri"/>
                        <a:ea typeface="Calibri"/>
                        <a:cs typeface="Times New Roman"/>
                      </a:endParaRPr>
                    </a:p>
                  </a:txBody>
                  <a:tcPr marL="17581" marR="17581" marT="5494"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400" dirty="0">
                          <a:effectLst/>
                          <a:latin typeface="Comic Sans MS"/>
                          <a:ea typeface="Calibri"/>
                          <a:cs typeface="Times New Roman"/>
                        </a:rPr>
                        <a:t>To be able to research two different church groups and explain the support they provide to the community</a:t>
                      </a:r>
                      <a:endParaRPr lang="en-GB" sz="1400" dirty="0">
                        <a:effectLst/>
                        <a:latin typeface="Calibri"/>
                        <a:ea typeface="Calibri"/>
                        <a:cs typeface="Times New Roman"/>
                      </a:endParaRPr>
                    </a:p>
                    <a:p>
                      <a:pPr marL="0" marR="0" algn="l">
                        <a:lnSpc>
                          <a:spcPct val="115000"/>
                        </a:lnSpc>
                        <a:spcBef>
                          <a:spcPts val="0"/>
                        </a:spcBef>
                        <a:spcAft>
                          <a:spcPts val="1000"/>
                        </a:spcAft>
                      </a:pPr>
                      <a:r>
                        <a:rPr lang="en-GB" sz="1400" dirty="0">
                          <a:effectLst/>
                          <a:latin typeface="Comic Sans MS"/>
                          <a:ea typeface="Calibri"/>
                          <a:cs typeface="Times New Roman"/>
                        </a:rPr>
                        <a:t>(HCPT, St Vincent de Paul)</a:t>
                      </a:r>
                      <a:endParaRPr lang="en-GB" sz="1400" dirty="0">
                        <a:effectLst/>
                        <a:latin typeface="Calibri"/>
                        <a:ea typeface="Calibri"/>
                        <a:cs typeface="Times New Roman"/>
                      </a:endParaRPr>
                    </a:p>
                  </a:txBody>
                  <a:tcPr marL="17581" marR="17581" marT="5494"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r>
            </a:tbl>
          </a:graphicData>
        </a:graphic>
      </p:graphicFrame>
      <p:sp>
        <p:nvSpPr>
          <p:cNvPr id="4" name="Rectangle 3"/>
          <p:cNvSpPr/>
          <p:nvPr/>
        </p:nvSpPr>
        <p:spPr>
          <a:xfrm>
            <a:off x="6444208" y="1484784"/>
            <a:ext cx="2555776" cy="4278094"/>
          </a:xfrm>
          <a:prstGeom prst="rect">
            <a:avLst/>
          </a:prstGeom>
        </p:spPr>
        <p:txBody>
          <a:bodyPr wrap="square">
            <a:spAutoFit/>
          </a:bodyPr>
          <a:lstStyle/>
          <a:p>
            <a:pPr marL="342900" lvl="0" indent="-342900">
              <a:buFont typeface="+mj-lt"/>
              <a:buAutoNum type="arabicPeriod"/>
              <a:defRPr/>
            </a:pPr>
            <a:r>
              <a:rPr lang="en-GB" sz="1600" b="1" dirty="0">
                <a:solidFill>
                  <a:srgbClr val="6076B4">
                    <a:lumMod val="50000"/>
                  </a:srgbClr>
                </a:solidFill>
                <a:latin typeface="Arial" charset="0"/>
                <a:cs typeface="Arial" charset="0"/>
              </a:rPr>
              <a:t>Look at the selected </a:t>
            </a:r>
            <a:r>
              <a:rPr lang="en-GB" sz="1600" b="1" dirty="0" err="1">
                <a:solidFill>
                  <a:srgbClr val="6076B4">
                    <a:lumMod val="50000"/>
                  </a:srgbClr>
                </a:solidFill>
                <a:latin typeface="Arial" charset="0"/>
                <a:cs typeface="Arial" charset="0"/>
              </a:rPr>
              <a:t>Es</a:t>
            </a:r>
            <a:r>
              <a:rPr lang="en-GB" sz="1600" b="1" dirty="0">
                <a:solidFill>
                  <a:srgbClr val="6076B4">
                    <a:lumMod val="50000"/>
                  </a:srgbClr>
                </a:solidFill>
                <a:latin typeface="Arial" charset="0"/>
                <a:cs typeface="Arial" charset="0"/>
              </a:rPr>
              <a:t> and </a:t>
            </a:r>
            <a:r>
              <a:rPr lang="en-GB" sz="1600" b="1" dirty="0" err="1">
                <a:solidFill>
                  <a:srgbClr val="6076B4">
                    <a:lumMod val="50000"/>
                  </a:srgbClr>
                </a:solidFill>
                <a:latin typeface="Arial" charset="0"/>
                <a:cs typeface="Arial" charset="0"/>
              </a:rPr>
              <a:t>Os</a:t>
            </a:r>
            <a:r>
              <a:rPr lang="en-GB" sz="1600" b="1" dirty="0">
                <a:solidFill>
                  <a:srgbClr val="6076B4">
                    <a:lumMod val="50000"/>
                  </a:srgbClr>
                </a:solidFill>
                <a:latin typeface="Arial" charset="0"/>
                <a:cs typeface="Arial" charset="0"/>
              </a:rPr>
              <a:t> and consider the learning opportunities in each.</a:t>
            </a:r>
          </a:p>
          <a:p>
            <a:pPr marL="342900" lvl="0" indent="-342900">
              <a:buFont typeface="+mj-lt"/>
              <a:buAutoNum type="arabicPeriod"/>
              <a:defRPr/>
            </a:pPr>
            <a:endParaRPr lang="en-GB" sz="1600" b="1" dirty="0">
              <a:solidFill>
                <a:srgbClr val="6076B4">
                  <a:lumMod val="50000"/>
                </a:srgbClr>
              </a:solidFill>
              <a:latin typeface="Arial" charset="0"/>
              <a:cs typeface="Arial" charset="0"/>
            </a:endParaRPr>
          </a:p>
          <a:p>
            <a:pPr marL="342900" lvl="0" indent="-342900">
              <a:buFont typeface="+mj-lt"/>
              <a:buAutoNum type="arabicPeriod"/>
              <a:defRPr/>
            </a:pPr>
            <a:r>
              <a:rPr lang="en-GB" sz="1600" b="1" dirty="0">
                <a:solidFill>
                  <a:srgbClr val="6076B4">
                    <a:lumMod val="50000"/>
                  </a:srgbClr>
                </a:solidFill>
                <a:latin typeface="Arial" charset="0"/>
                <a:cs typeface="Arial" charset="0"/>
              </a:rPr>
              <a:t>Determine the learning intentions, keeping in mind the assessment evidence you plan to gather.</a:t>
            </a:r>
          </a:p>
          <a:p>
            <a:pPr marL="342900" lvl="0" indent="-342900">
              <a:buFont typeface="+mj-lt"/>
              <a:buAutoNum type="arabicPeriod"/>
              <a:defRPr/>
            </a:pPr>
            <a:endParaRPr lang="en-GB" sz="1600" b="1" dirty="0">
              <a:solidFill>
                <a:srgbClr val="6076B4">
                  <a:lumMod val="50000"/>
                </a:srgbClr>
              </a:solidFill>
              <a:latin typeface="Arial" charset="0"/>
              <a:cs typeface="Arial" charset="0"/>
            </a:endParaRPr>
          </a:p>
          <a:p>
            <a:pPr marL="342900" lvl="0" indent="-342900">
              <a:buFont typeface="+mj-lt"/>
              <a:buAutoNum type="arabicPeriod"/>
              <a:defRPr/>
            </a:pPr>
            <a:r>
              <a:rPr lang="en-GB" sz="1600" b="1" dirty="0">
                <a:solidFill>
                  <a:srgbClr val="6076B4">
                    <a:lumMod val="50000"/>
                  </a:srgbClr>
                </a:solidFill>
                <a:latin typeface="Arial" charset="0"/>
                <a:cs typeface="Arial" charset="0"/>
              </a:rPr>
              <a:t>Plan for differentiation within the level.</a:t>
            </a:r>
          </a:p>
        </p:txBody>
      </p:sp>
      <p:pic>
        <p:nvPicPr>
          <p:cNvPr id="307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8336" y="1628800"/>
            <a:ext cx="581025" cy="44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334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solidFill>
                  <a:prstClr val="black"/>
                </a:solidFill>
                <a:latin typeface="Comic Sans MS" panose="030F0702030302020204" pitchFamily="66" charset="0"/>
              </a:rPr>
              <a:t>Planning together using NAR Flowchart </a:t>
            </a:r>
            <a:r>
              <a:rPr lang="en-GB" sz="4000" dirty="0" smtClean="0">
                <a:solidFill>
                  <a:prstClr val="black"/>
                </a:solidFill>
                <a:latin typeface="Comic Sans MS" panose="030F0702030302020204" pitchFamily="66" charset="0"/>
              </a:rPr>
              <a:t>– Success Criteria</a:t>
            </a:r>
            <a:endParaRPr lang="en-GB" dirty="0"/>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8800" t="24401" r="25771" b="64502"/>
          <a:stretch/>
        </p:blipFill>
        <p:spPr bwMode="auto">
          <a:xfrm>
            <a:off x="1835696" y="1556792"/>
            <a:ext cx="5838990" cy="105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520" y="2615958"/>
            <a:ext cx="8064896" cy="3693319"/>
          </a:xfrm>
          <a:prstGeom prst="rect">
            <a:avLst/>
          </a:prstGeom>
        </p:spPr>
        <p:txBody>
          <a:bodyPr wrap="square">
            <a:spAutoFit/>
          </a:bodyPr>
          <a:lstStyle/>
          <a:p>
            <a:pPr lvl="0"/>
            <a:r>
              <a:rPr lang="en-GB" dirty="0">
                <a:latin typeface="Comic Sans MS" panose="030F0702030302020204" pitchFamily="66" charset="0"/>
              </a:rPr>
              <a:t>What can you do to show me that you have learnt this?</a:t>
            </a:r>
          </a:p>
          <a:p>
            <a:pPr lvl="0"/>
            <a:r>
              <a:rPr lang="en-GB" dirty="0">
                <a:latin typeface="Comic Sans MS" panose="030F0702030302020204" pitchFamily="66" charset="0"/>
              </a:rPr>
              <a:t>What could we make?</a:t>
            </a:r>
          </a:p>
          <a:p>
            <a:pPr lvl="0"/>
            <a:r>
              <a:rPr lang="en-GB" dirty="0">
                <a:latin typeface="Comic Sans MS" panose="030F0702030302020204" pitchFamily="66" charset="0"/>
              </a:rPr>
              <a:t>What can you do to show me that you played a role?</a:t>
            </a:r>
          </a:p>
          <a:p>
            <a:pPr lvl="0"/>
            <a:r>
              <a:rPr lang="en-GB" dirty="0">
                <a:latin typeface="Comic Sans MS" panose="030F0702030302020204" pitchFamily="66" charset="0"/>
              </a:rPr>
              <a:t>How will we know if our __________ has been a success?</a:t>
            </a:r>
          </a:p>
          <a:p>
            <a:pPr lvl="0"/>
            <a:r>
              <a:rPr lang="en-GB" dirty="0">
                <a:latin typeface="Comic Sans MS" panose="030F0702030302020204" pitchFamily="66" charset="0"/>
              </a:rPr>
              <a:t>What roles are required for a successful ___________?</a:t>
            </a:r>
          </a:p>
          <a:p>
            <a:pPr lvl="0"/>
            <a:r>
              <a:rPr lang="en-GB" dirty="0">
                <a:latin typeface="Comic Sans MS" panose="030F0702030302020204" pitchFamily="66" charset="0"/>
              </a:rPr>
              <a:t>What skills would a person require to fill each of these roles?</a:t>
            </a:r>
          </a:p>
          <a:p>
            <a:pPr lvl="0"/>
            <a:r>
              <a:rPr lang="en-GB" dirty="0">
                <a:latin typeface="Comic Sans MS" panose="030F0702030302020204" pitchFamily="66" charset="0"/>
              </a:rPr>
              <a:t>How will you know that you have been successful as an individual and as part of a group?</a:t>
            </a:r>
          </a:p>
          <a:p>
            <a:pPr lvl="0"/>
            <a:r>
              <a:rPr lang="en-GB" dirty="0">
                <a:latin typeface="Comic Sans MS" panose="030F0702030302020204" pitchFamily="66" charset="0"/>
              </a:rPr>
              <a:t>How will we measure our success?</a:t>
            </a:r>
          </a:p>
          <a:p>
            <a:pPr lvl="0"/>
            <a:r>
              <a:rPr lang="en-GB" dirty="0">
                <a:latin typeface="Comic Sans MS" panose="030F0702030302020204" pitchFamily="66" charset="0"/>
              </a:rPr>
              <a:t>What evidence might you gather to show me that you were successful?</a:t>
            </a:r>
          </a:p>
          <a:p>
            <a:pPr lvl="0"/>
            <a:r>
              <a:rPr lang="en-GB" dirty="0">
                <a:latin typeface="Comic Sans MS" panose="030F0702030302020204" pitchFamily="66" charset="0"/>
              </a:rPr>
              <a:t>How will you record your evidence?</a:t>
            </a:r>
          </a:p>
          <a:p>
            <a:pPr lvl="0"/>
            <a:r>
              <a:rPr lang="en-GB" dirty="0">
                <a:latin typeface="Comic Sans MS" panose="030F0702030302020204" pitchFamily="66" charset="0"/>
              </a:rPr>
              <a:t>How will you tell your parents about our project and show them that you were successful in your role?</a:t>
            </a:r>
          </a:p>
        </p:txBody>
      </p:sp>
    </p:spTree>
    <p:extLst>
      <p:ext uri="{BB962C8B-B14F-4D97-AF65-F5344CB8AC3E}">
        <p14:creationId xmlns:p14="http://schemas.microsoft.com/office/powerpoint/2010/main" val="939631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solidFill>
                  <a:prstClr val="black"/>
                </a:solidFill>
                <a:latin typeface="Comic Sans MS" panose="030F0702030302020204" pitchFamily="66" charset="0"/>
              </a:rPr>
              <a:t>Planning together using NAR Flowchart </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196752"/>
            <a:ext cx="5184576" cy="94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2161097"/>
            <a:ext cx="8352928" cy="2308324"/>
          </a:xfrm>
          <a:prstGeom prst="rect">
            <a:avLst/>
          </a:prstGeom>
          <a:noFill/>
        </p:spPr>
        <p:txBody>
          <a:bodyPr wrap="square" rtlCol="0">
            <a:spAutoFit/>
          </a:bodyPr>
          <a:lstStyle/>
          <a:p>
            <a:r>
              <a:rPr lang="en-GB" dirty="0" smtClean="0">
                <a:latin typeface="Comic Sans MS" panose="030F0702030302020204" pitchFamily="66" charset="0"/>
              </a:rPr>
              <a:t>Learning Graffiti – L.I. in centre of page and children carousel around writing S.C. around the edges</a:t>
            </a:r>
          </a:p>
          <a:p>
            <a:endParaRPr lang="en-GB" dirty="0">
              <a:latin typeface="Comic Sans MS" panose="030F0702030302020204" pitchFamily="66" charset="0"/>
            </a:endParaRPr>
          </a:p>
          <a:p>
            <a:r>
              <a:rPr lang="en-GB" dirty="0" smtClean="0">
                <a:latin typeface="Comic Sans MS" panose="030F0702030302020204" pitchFamily="66" charset="0"/>
              </a:rPr>
              <a:t>Post It notes </a:t>
            </a:r>
          </a:p>
          <a:p>
            <a:endParaRPr lang="en-GB" dirty="0">
              <a:latin typeface="Comic Sans MS" panose="030F0702030302020204" pitchFamily="66" charset="0"/>
            </a:endParaRPr>
          </a:p>
          <a:p>
            <a:r>
              <a:rPr lang="en-GB" dirty="0" smtClean="0">
                <a:latin typeface="Comic Sans MS" panose="030F0702030302020204" pitchFamily="66" charset="0"/>
              </a:rPr>
              <a:t>Whole Class discussion – record on IWB </a:t>
            </a:r>
          </a:p>
          <a:p>
            <a:endParaRPr lang="en-GB" dirty="0">
              <a:latin typeface="Comic Sans MS" panose="030F0702030302020204" pitchFamily="66" charset="0"/>
            </a:endParaRPr>
          </a:p>
          <a:p>
            <a:r>
              <a:rPr lang="en-GB" dirty="0" smtClean="0">
                <a:latin typeface="Comic Sans MS" panose="030F0702030302020204" pitchFamily="66" charset="0"/>
              </a:rPr>
              <a:t>If you were the teacher… </a:t>
            </a:r>
          </a:p>
        </p:txBody>
      </p:sp>
      <p:pic>
        <p:nvPicPr>
          <p:cNvPr id="5124" name="Picture 4" descr="https://attachment.outlook.office.net/owa/icmckenna@hotmail.com/service.svc/s/GetAttachmentThumbnail?id=AQMkADAwATYwMAItYWMxNi1jMjIAYy0wMAItMDAKAEYAAAMk%2FXMGJmHHRpuAO%2BZKVlYApgcAgDKdQuSsTkKQdUCHm%2FcLxwAAAgEMAAAAgDKdQuSsTkKQdUCHm%2FcLxwABQ1vfJgAAAAESABAA1h6lCDDdNEy%2BJaAFwhywng%3D%3D&amp;thumbnailType=2&amp;X-OWA-CANARY=Z2xdBFGHME6LDzyEVW5wPPAyhgPaWdQYohikhq0r_T1Rsj39kz7WsLpz1jDMtvo4tONLkEusAM4.&amp;token=869d4125-447a-4fc0-8f27-1f80e230f790&amp;owa=outlook.live.com&amp;isc=1"/>
          <p:cNvPicPr>
            <a:picLocks noChangeAspect="1" noChangeArrowheads="1"/>
          </p:cNvPicPr>
          <p:nvPr/>
        </p:nvPicPr>
        <p:blipFill rotWithShape="1">
          <a:blip r:embed="rId3">
            <a:extLst>
              <a:ext uri="{28A0092B-C50C-407E-A947-70E740481C1C}">
                <a14:useLocalDpi xmlns:a14="http://schemas.microsoft.com/office/drawing/2010/main" val="0"/>
              </a:ext>
            </a:extLst>
          </a:blip>
          <a:srcRect b="32706"/>
          <a:stretch/>
        </p:blipFill>
        <p:spPr bwMode="auto">
          <a:xfrm>
            <a:off x="251520" y="4732798"/>
            <a:ext cx="3960440" cy="190203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4697" b="26818"/>
          <a:stretch/>
        </p:blipFill>
        <p:spPr bwMode="auto">
          <a:xfrm>
            <a:off x="4437856" y="4760895"/>
            <a:ext cx="3528392" cy="181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492896"/>
            <a:ext cx="3369746" cy="252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06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10725604"/>
              </p:ext>
            </p:extLst>
          </p:nvPr>
        </p:nvGraphicFramePr>
        <p:xfrm>
          <a:off x="251519" y="230468"/>
          <a:ext cx="8640960" cy="6447860"/>
        </p:xfrm>
        <a:graphic>
          <a:graphicData uri="http://schemas.openxmlformats.org/drawingml/2006/table">
            <a:tbl>
              <a:tblPr firstRow="1" firstCol="1" bandRow="1"/>
              <a:tblGrid>
                <a:gridCol w="1273541"/>
                <a:gridCol w="1348700"/>
                <a:gridCol w="1136837"/>
                <a:gridCol w="1136246"/>
                <a:gridCol w="1061679"/>
                <a:gridCol w="1061679"/>
                <a:gridCol w="61717"/>
                <a:gridCol w="1560561"/>
              </a:tblGrid>
              <a:tr h="636958">
                <a:tc gridSpan="8">
                  <a:txBody>
                    <a:bodyPr/>
                    <a:lstStyle/>
                    <a:p>
                      <a:pPr marL="0" marR="0" algn="l">
                        <a:lnSpc>
                          <a:spcPct val="115000"/>
                        </a:lnSpc>
                        <a:spcBef>
                          <a:spcPts val="0"/>
                        </a:spcBef>
                        <a:spcAft>
                          <a:spcPts val="1000"/>
                        </a:spcAft>
                      </a:pPr>
                      <a:r>
                        <a:rPr lang="en-US" sz="700" b="1" dirty="0">
                          <a:effectLst/>
                          <a:latin typeface="Comic Sans MS"/>
                          <a:ea typeface="Calibri"/>
                          <a:cs typeface="Times New Roman"/>
                        </a:rPr>
                        <a:t>St Columba’s Primary School Progression Planner</a:t>
                      </a:r>
                      <a:endParaRPr lang="en-GB" sz="800" dirty="0">
                        <a:effectLst/>
                        <a:latin typeface="Calibri"/>
                        <a:ea typeface="Calibri"/>
                        <a:cs typeface="Times New Roman"/>
                      </a:endParaRPr>
                    </a:p>
                    <a:p>
                      <a:pPr marL="0" marR="0" algn="l">
                        <a:lnSpc>
                          <a:spcPct val="115000"/>
                        </a:lnSpc>
                        <a:spcBef>
                          <a:spcPts val="0"/>
                        </a:spcBef>
                        <a:spcAft>
                          <a:spcPts val="1000"/>
                        </a:spcAft>
                      </a:pPr>
                      <a:r>
                        <a:rPr lang="en-US" sz="700" b="1" dirty="0">
                          <a:effectLst/>
                          <a:latin typeface="Comic Sans MS"/>
                          <a:ea typeface="Calibri"/>
                          <a:cs typeface="Times New Roman"/>
                        </a:rPr>
                        <a:t>IDL Term 1 2016 ‘Our Local Area’ </a:t>
                      </a:r>
                      <a:r>
                        <a:rPr lang="en-US" sz="700" dirty="0">
                          <a:effectLst/>
                          <a:latin typeface="Comic Sans MS"/>
                          <a:ea typeface="Calibri"/>
                          <a:cs typeface="Times New Roman"/>
                        </a:rPr>
                        <a:t> </a:t>
                      </a:r>
                      <a:r>
                        <a:rPr lang="en-US" sz="700" b="1" dirty="0">
                          <a:effectLst/>
                          <a:latin typeface="Comic Sans MS"/>
                          <a:ea typeface="Calibri"/>
                          <a:cs typeface="Times New Roman"/>
                        </a:rPr>
                        <a:t>                       </a:t>
                      </a:r>
                      <a:endParaRPr lang="en-GB" sz="800" dirty="0">
                        <a:effectLst/>
                        <a:latin typeface="Calibri"/>
                        <a:ea typeface="Calibri"/>
                        <a:cs typeface="Times New Roman"/>
                      </a:endParaRPr>
                    </a:p>
                    <a:p>
                      <a:pPr marL="0" marR="0" algn="l">
                        <a:lnSpc>
                          <a:spcPct val="115000"/>
                        </a:lnSpc>
                        <a:spcBef>
                          <a:spcPts val="0"/>
                        </a:spcBef>
                        <a:spcAft>
                          <a:spcPts val="1000"/>
                        </a:spcAft>
                      </a:pPr>
                      <a:r>
                        <a:rPr lang="en-US" sz="700" b="1" dirty="0">
                          <a:effectLst/>
                          <a:latin typeface="Comic Sans MS"/>
                          <a:ea typeface="Calibri"/>
                          <a:cs typeface="Times New Roman"/>
                        </a:rPr>
                        <a:t>Experiences and Outcomes  SOC 0-16a, 1-16a, 2-16a, 2-16b</a:t>
                      </a:r>
                      <a:endParaRPr lang="en-GB" sz="800" dirty="0">
                        <a:effectLst/>
                        <a:latin typeface="Calibri"/>
                        <a:ea typeface="Calibri"/>
                        <a:cs typeface="Times New Roman"/>
                      </a:endParaRPr>
                    </a:p>
                  </a:txBody>
                  <a:tcPr marL="20939" marR="20939" marT="6543" marB="0">
                    <a:lnL w="12700" cap="flat" cmpd="sng" algn="ctr">
                      <a:solidFill>
                        <a:srgbClr val="A9A57C"/>
                      </a:solidFill>
                      <a:prstDash val="solid"/>
                      <a:round/>
                      <a:headEnd type="none" w="med" len="med"/>
                      <a:tailEnd type="none" w="med" len="med"/>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3FEA3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48705">
                <a:tc>
                  <a:txBody>
                    <a:bodyPr/>
                    <a:lstStyle/>
                    <a:p>
                      <a:pPr marL="0" marR="0" algn="l">
                        <a:lnSpc>
                          <a:spcPct val="115000"/>
                        </a:lnSpc>
                        <a:spcBef>
                          <a:spcPts val="0"/>
                        </a:spcBef>
                        <a:spcAft>
                          <a:spcPts val="1000"/>
                        </a:spcAft>
                      </a:pPr>
                      <a:r>
                        <a:rPr lang="en-US" sz="800" b="1">
                          <a:effectLst/>
                          <a:latin typeface="Comic Sans MS"/>
                          <a:ea typeface="Calibri"/>
                          <a:cs typeface="Times New Roman"/>
                        </a:rPr>
                        <a:t>Step 1</a:t>
                      </a:r>
                      <a:endParaRPr lang="en-GB" sz="800">
                        <a:effectLst/>
                        <a:latin typeface="Calibri"/>
                        <a:ea typeface="Calibri"/>
                        <a:cs typeface="Times New Roman"/>
                      </a:endParaRPr>
                    </a:p>
                  </a:txBody>
                  <a:tcPr marL="20939" marR="20939" marT="6543" marB="0">
                    <a:lnL w="12700" cap="flat" cmpd="sng" algn="ctr">
                      <a:solidFill>
                        <a:srgbClr val="A9A57C"/>
                      </a:solidFill>
                      <a:prstDash val="solid"/>
                      <a:round/>
                      <a:headEnd type="none" w="med" len="med"/>
                      <a:tailEnd type="none" w="med" len="med"/>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800">
                          <a:effectLst/>
                          <a:latin typeface="Comic Sans MS"/>
                          <a:ea typeface="Calibri"/>
                          <a:cs typeface="Times New Roman"/>
                        </a:rPr>
                        <a:t>Step 2</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800">
                          <a:effectLst/>
                          <a:latin typeface="Comic Sans MS"/>
                          <a:ea typeface="Calibri"/>
                          <a:cs typeface="Times New Roman"/>
                        </a:rPr>
                        <a:t>Step 3</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800">
                          <a:effectLst/>
                          <a:latin typeface="Comic Sans MS"/>
                          <a:ea typeface="Calibri"/>
                          <a:cs typeface="Times New Roman"/>
                        </a:rPr>
                        <a:t>Step 4</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800">
                          <a:effectLst/>
                          <a:latin typeface="Comic Sans MS"/>
                          <a:ea typeface="Calibri"/>
                          <a:cs typeface="Times New Roman"/>
                        </a:rPr>
                        <a:t>Step 5</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gridSpan="2">
                  <a:txBody>
                    <a:bodyPr/>
                    <a:lstStyle/>
                    <a:p>
                      <a:pPr marL="0" marR="0" algn="l">
                        <a:lnSpc>
                          <a:spcPct val="115000"/>
                        </a:lnSpc>
                        <a:spcBef>
                          <a:spcPts val="0"/>
                        </a:spcBef>
                        <a:spcAft>
                          <a:spcPts val="1000"/>
                        </a:spcAft>
                      </a:pPr>
                      <a:r>
                        <a:rPr lang="en-US" sz="800">
                          <a:effectLst/>
                          <a:latin typeface="Comic Sans MS"/>
                          <a:ea typeface="Calibri"/>
                          <a:cs typeface="Times New Roman"/>
                        </a:rPr>
                        <a:t>Step 6</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hMerge="1">
                  <a:txBody>
                    <a:bodyPr/>
                    <a:lstStyle/>
                    <a:p>
                      <a:endParaRPr lang="en-GB"/>
                    </a:p>
                  </a:txBody>
                  <a:tcPr/>
                </a:tc>
                <a:tc>
                  <a:txBody>
                    <a:bodyPr/>
                    <a:lstStyle/>
                    <a:p>
                      <a:pPr marL="0" marR="0" algn="l">
                        <a:lnSpc>
                          <a:spcPct val="115000"/>
                        </a:lnSpc>
                        <a:spcBef>
                          <a:spcPts val="0"/>
                        </a:spcBef>
                        <a:spcAft>
                          <a:spcPts val="1000"/>
                        </a:spcAft>
                      </a:pPr>
                      <a:r>
                        <a:rPr lang="en-US" sz="800">
                          <a:effectLst/>
                          <a:latin typeface="Comic Sans MS"/>
                          <a:ea typeface="Calibri"/>
                          <a:cs typeface="Times New Roman"/>
                        </a:rPr>
                        <a:t>Step 7</a:t>
                      </a:r>
                      <a:endParaRPr lang="en-GB" sz="800">
                        <a:effectLst/>
                        <a:latin typeface="Calibri"/>
                        <a:ea typeface="Calibri"/>
                        <a:cs typeface="Times New Roman"/>
                      </a:endParaRPr>
                    </a:p>
                  </a:txBody>
                  <a:tcPr marL="20939" marR="20939" marT="6543" marB="0">
                    <a:lnL>
                      <a:noFill/>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r>
              <a:tr h="1143229">
                <a:tc>
                  <a:txBody>
                    <a:bodyPr/>
                    <a:lstStyle/>
                    <a:p>
                      <a:pPr marL="0" marR="0" algn="l">
                        <a:lnSpc>
                          <a:spcPct val="115000"/>
                        </a:lnSpc>
                        <a:spcBef>
                          <a:spcPts val="0"/>
                        </a:spcBef>
                        <a:spcAft>
                          <a:spcPts val="1000"/>
                        </a:spcAft>
                      </a:pPr>
                      <a:r>
                        <a:rPr lang="en-GB" sz="800">
                          <a:effectLst/>
                          <a:latin typeface="Comic Sans MS"/>
                          <a:ea typeface="Calibri"/>
                          <a:cs typeface="Times New Roman"/>
                        </a:rPr>
                        <a:t>To talk about the roles of the different people in my local community</a:t>
                      </a:r>
                      <a:endParaRPr lang="en-GB" sz="800">
                        <a:effectLst/>
                        <a:latin typeface="Calibri"/>
                        <a:ea typeface="Calibri"/>
                        <a:cs typeface="Times New Roman"/>
                      </a:endParaRPr>
                    </a:p>
                  </a:txBody>
                  <a:tcPr marL="20939" marR="20939" marT="6543" marB="0">
                    <a:lnL w="12700" cap="flat" cmpd="sng" algn="ctr">
                      <a:solidFill>
                        <a:srgbClr val="A9A57C"/>
                      </a:solidFill>
                      <a:prstDash val="solid"/>
                      <a:round/>
                      <a:headEnd type="none" w="med" len="med"/>
                      <a:tailEnd type="none" w="med" len="med"/>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a:effectLst/>
                          <a:latin typeface="Comic Sans MS"/>
                          <a:ea typeface="Calibri"/>
                          <a:cs typeface="Times New Roman"/>
                        </a:rPr>
                        <a:t>To create a text showing an understanding of the roles of different people in my local community</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800">
                          <a:effectLst/>
                          <a:latin typeface="Comic Sans MS"/>
                          <a:ea typeface="Calibri"/>
                          <a:cs typeface="Times New Roman"/>
                        </a:rPr>
                        <a:t>To analyse a community organisation, discussing their role in supporting people in our community</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a:effectLst/>
                          <a:latin typeface="Comic Sans MS"/>
                          <a:ea typeface="Calibri"/>
                          <a:cs typeface="Times New Roman"/>
                        </a:rPr>
                        <a:t>To compare two community organisations, comparing and contrasting the services provided.</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800">
                          <a:effectLst/>
                          <a:latin typeface="Comic Sans MS"/>
                          <a:ea typeface="Calibri"/>
                          <a:cs typeface="Times New Roman"/>
                        </a:rPr>
                        <a:t>To identify the needs of a group and describe how an organisation can support them  </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GB" sz="800">
                          <a:effectLst/>
                          <a:latin typeface="Comic Sans MS"/>
                          <a:ea typeface="Calibri"/>
                          <a:cs typeface="Times New Roman"/>
                        </a:rPr>
                        <a:t>To identify the services required by a specific group with needs, explaining people’s perspectives</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hMerge="1">
                  <a:txBody>
                    <a:bodyPr/>
                    <a:lstStyle/>
                    <a:p>
                      <a:endParaRPr lang="en-GB"/>
                    </a:p>
                  </a:txBody>
                  <a:tcPr/>
                </a:tc>
                <a:tc>
                  <a:txBody>
                    <a:bodyPr/>
                    <a:lstStyle/>
                    <a:p>
                      <a:pPr marL="0" marR="0" algn="l">
                        <a:lnSpc>
                          <a:spcPct val="115000"/>
                        </a:lnSpc>
                        <a:spcBef>
                          <a:spcPts val="0"/>
                        </a:spcBef>
                        <a:spcAft>
                          <a:spcPts val="1000"/>
                        </a:spcAft>
                      </a:pPr>
                      <a:r>
                        <a:rPr lang="en-GB" sz="800">
                          <a:effectLst/>
                          <a:latin typeface="Comic Sans MS"/>
                          <a:ea typeface="Calibri"/>
                          <a:cs typeface="Times New Roman"/>
                        </a:rPr>
                        <a:t>To analyse the support needs of an individual, explaining and justifying the support to be given to the individual. </a:t>
                      </a:r>
                      <a:endParaRPr lang="en-GB" sz="800">
                        <a:effectLst/>
                        <a:latin typeface="Calibri"/>
                        <a:ea typeface="Calibri"/>
                        <a:cs typeface="Times New Roman"/>
                      </a:endParaRPr>
                    </a:p>
                  </a:txBody>
                  <a:tcPr marL="20939" marR="20939" marT="6543" marB="0">
                    <a:lnL>
                      <a:noFill/>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r>
              <a:tr h="148705">
                <a:tc gridSpan="8">
                  <a:txBody>
                    <a:bodyPr/>
                    <a:lstStyle/>
                    <a:p>
                      <a:pPr marL="0" marR="0" algn="l">
                        <a:lnSpc>
                          <a:spcPct val="115000"/>
                        </a:lnSpc>
                        <a:spcBef>
                          <a:spcPts val="0"/>
                        </a:spcBef>
                        <a:spcAft>
                          <a:spcPts val="1000"/>
                        </a:spcAft>
                      </a:pPr>
                      <a:r>
                        <a:rPr lang="en-US" sz="800" b="1">
                          <a:effectLst/>
                          <a:latin typeface="Comic Sans MS"/>
                          <a:ea typeface="Calibri"/>
                          <a:cs typeface="Times New Roman"/>
                        </a:rPr>
                        <a:t>Success Criteria         I can…</a:t>
                      </a:r>
                      <a:endParaRPr lang="en-GB" sz="800">
                        <a:effectLst/>
                        <a:latin typeface="Calibri"/>
                        <a:ea typeface="Calibri"/>
                        <a:cs typeface="Times New Roman"/>
                      </a:endParaRPr>
                    </a:p>
                  </a:txBody>
                  <a:tcPr marL="20939" marR="20939" marT="6543" marB="0">
                    <a:lnL w="12700" cap="flat" cmpd="sng" algn="ctr">
                      <a:solidFill>
                        <a:srgbClr val="A9A57C"/>
                      </a:solidFill>
                      <a:prstDash val="solid"/>
                      <a:round/>
                      <a:headEnd type="none" w="med" len="med"/>
                      <a:tailEnd type="none" w="med" len="med"/>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073264">
                <a:tc>
                  <a:txBody>
                    <a:bodyPr/>
                    <a:lstStyle/>
                    <a:p>
                      <a:pPr marL="0" marR="0" algn="l">
                        <a:lnSpc>
                          <a:spcPct val="115000"/>
                        </a:lnSpc>
                        <a:spcBef>
                          <a:spcPts val="0"/>
                        </a:spcBef>
                        <a:spcAft>
                          <a:spcPts val="1000"/>
                        </a:spcAft>
                      </a:pPr>
                      <a:r>
                        <a:rPr lang="en-GB" sz="1000">
                          <a:effectLst/>
                          <a:latin typeface="Comic Sans MS"/>
                          <a:ea typeface="Calibri"/>
                          <a:cs typeface="Times New Roman"/>
                        </a:rPr>
                        <a:t>I can give examples of the emergency services in my local area</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talk about how they can support people in need</a:t>
                      </a:r>
                      <a:endParaRPr lang="en-GB" sz="1000">
                        <a:effectLst/>
                        <a:latin typeface="Calibri"/>
                        <a:ea typeface="Calibri"/>
                        <a:cs typeface="Times New Roman"/>
                      </a:endParaRPr>
                    </a:p>
                  </a:txBody>
                  <a:tcPr marL="20939" marR="20939" marT="6543" marB="0">
                    <a:lnL w="12700" cap="flat" cmpd="sng" algn="ctr">
                      <a:solidFill>
                        <a:srgbClr val="A9A57C"/>
                      </a:solidFill>
                      <a:prstDash val="solid"/>
                      <a:round/>
                      <a:headEnd type="none" w="med" len="med"/>
                      <a:tailEnd type="none" w="med" len="med"/>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000" dirty="0">
                          <a:effectLst/>
                          <a:latin typeface="Comic Sans MS"/>
                          <a:ea typeface="Calibri"/>
                          <a:cs typeface="Times New Roman"/>
                        </a:rPr>
                        <a:t>I can name people in my local area who can help me</a:t>
                      </a:r>
                      <a:endParaRPr lang="en-GB" sz="1000" dirty="0">
                        <a:effectLst/>
                        <a:latin typeface="Calibri"/>
                        <a:ea typeface="Calibri"/>
                        <a:cs typeface="Times New Roman"/>
                      </a:endParaRPr>
                    </a:p>
                    <a:p>
                      <a:pPr marL="0" marR="0" algn="l">
                        <a:lnSpc>
                          <a:spcPct val="115000"/>
                        </a:lnSpc>
                        <a:spcBef>
                          <a:spcPts val="0"/>
                        </a:spcBef>
                        <a:spcAft>
                          <a:spcPts val="1000"/>
                        </a:spcAft>
                      </a:pPr>
                      <a:r>
                        <a:rPr lang="en-GB" sz="1000" dirty="0">
                          <a:effectLst/>
                          <a:latin typeface="Comic Sans MS"/>
                          <a:ea typeface="Calibri"/>
                          <a:cs typeface="Times New Roman"/>
                        </a:rPr>
                        <a:t>I can describe different people’s </a:t>
                      </a:r>
                      <a:r>
                        <a:rPr lang="en-GB" sz="1000" dirty="0" smtClean="0">
                          <a:effectLst/>
                          <a:latin typeface="Comic Sans MS"/>
                          <a:ea typeface="Calibri"/>
                          <a:cs typeface="Times New Roman"/>
                        </a:rPr>
                        <a:t>jobs</a:t>
                      </a:r>
                      <a:endParaRPr lang="en-GB" sz="1000" dirty="0">
                        <a:effectLst/>
                        <a:latin typeface="Calibri"/>
                        <a:ea typeface="Calibri"/>
                        <a:cs typeface="Times New Roman"/>
                      </a:endParaRPr>
                    </a:p>
                    <a:p>
                      <a:pPr marL="0" marR="0" algn="l">
                        <a:lnSpc>
                          <a:spcPct val="115000"/>
                        </a:lnSpc>
                        <a:spcBef>
                          <a:spcPts val="0"/>
                        </a:spcBef>
                        <a:spcAft>
                          <a:spcPts val="1000"/>
                        </a:spcAft>
                      </a:pPr>
                      <a:r>
                        <a:rPr lang="en-GB" sz="1000" dirty="0">
                          <a:effectLst/>
                          <a:latin typeface="Comic Sans MS"/>
                          <a:ea typeface="Calibri"/>
                          <a:cs typeface="Times New Roman"/>
                        </a:rPr>
                        <a:t>I can select the correct person to help in a variety of scenarios</a:t>
                      </a:r>
                      <a:endParaRPr lang="en-GB" sz="1000" dirty="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000">
                          <a:effectLst/>
                          <a:latin typeface="Comic Sans MS"/>
                          <a:ea typeface="Calibri"/>
                          <a:cs typeface="Times New Roman"/>
                        </a:rPr>
                        <a:t>I can identify community organisations in my local area</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choose a community organisation and describe their role in my local community</a:t>
                      </a:r>
                      <a:endParaRPr lang="en-GB" sz="10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000">
                          <a:effectLst/>
                          <a:latin typeface="Comic Sans MS"/>
                          <a:ea typeface="Calibri"/>
                          <a:cs typeface="Times New Roman"/>
                        </a:rPr>
                        <a:t>I can identify community organisations in my local area</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describe the role these groups play in my local area</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compare the support these groups give to my local community</a:t>
                      </a:r>
                      <a:endParaRPr lang="en-GB" sz="10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000">
                          <a:effectLst/>
                          <a:latin typeface="Comic Sans MS"/>
                          <a:ea typeface="Calibri"/>
                          <a:cs typeface="Times New Roman"/>
                        </a:rPr>
                        <a:t>I can identify groups of people in my local area who require support</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identify and research groups that can help</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describe the types of support they offer</a:t>
                      </a:r>
                      <a:endParaRPr lang="en-GB" sz="10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000">
                          <a:effectLst/>
                          <a:latin typeface="Comic Sans MS"/>
                          <a:ea typeface="Calibri"/>
                          <a:cs typeface="Times New Roman"/>
                        </a:rPr>
                        <a:t>I can classify the people in Oban into 4 groups</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investigate 5 services in Oban</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assess the needs of these groups and identify appropriate services </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justify why certain groups of people need these services</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explain why some groups and services may face discrimination </a:t>
                      </a:r>
                      <a:endParaRPr lang="en-GB" sz="10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GB" sz="1000" dirty="0">
                          <a:effectLst/>
                          <a:latin typeface="Comic Sans MS"/>
                          <a:ea typeface="Calibri"/>
                          <a:cs typeface="Times New Roman"/>
                        </a:rPr>
                        <a:t>I can classify the people in Oban into 4 groups</a:t>
                      </a:r>
                      <a:endParaRPr lang="en-GB" sz="1000" dirty="0">
                        <a:effectLst/>
                        <a:latin typeface="Calibri"/>
                        <a:ea typeface="Calibri"/>
                        <a:cs typeface="Times New Roman"/>
                      </a:endParaRPr>
                    </a:p>
                    <a:p>
                      <a:pPr marL="0" marR="0" algn="l">
                        <a:lnSpc>
                          <a:spcPct val="115000"/>
                        </a:lnSpc>
                        <a:spcBef>
                          <a:spcPts val="0"/>
                        </a:spcBef>
                        <a:spcAft>
                          <a:spcPts val="1000"/>
                        </a:spcAft>
                      </a:pPr>
                      <a:r>
                        <a:rPr lang="en-GB" sz="1000" dirty="0">
                          <a:effectLst/>
                          <a:latin typeface="Comic Sans MS"/>
                          <a:ea typeface="Calibri"/>
                          <a:cs typeface="Times New Roman"/>
                        </a:rPr>
                        <a:t>I can investigate 5 services in Oban</a:t>
                      </a:r>
                      <a:endParaRPr lang="en-GB" sz="1000" dirty="0">
                        <a:effectLst/>
                        <a:latin typeface="Calibri"/>
                        <a:ea typeface="Calibri"/>
                        <a:cs typeface="Times New Roman"/>
                      </a:endParaRPr>
                    </a:p>
                    <a:p>
                      <a:pPr marL="0" marR="0" algn="l">
                        <a:lnSpc>
                          <a:spcPct val="115000"/>
                        </a:lnSpc>
                        <a:spcBef>
                          <a:spcPts val="0"/>
                        </a:spcBef>
                        <a:spcAft>
                          <a:spcPts val="1000"/>
                        </a:spcAft>
                      </a:pPr>
                      <a:r>
                        <a:rPr lang="en-GB" sz="1000" dirty="0">
                          <a:effectLst/>
                          <a:latin typeface="Comic Sans MS"/>
                          <a:ea typeface="Calibri"/>
                          <a:cs typeface="Times New Roman"/>
                        </a:rPr>
                        <a:t>I can assess the needs of these groups and identify appropriate services </a:t>
                      </a:r>
                      <a:endParaRPr lang="en-GB" sz="1000" dirty="0">
                        <a:effectLst/>
                        <a:latin typeface="Calibri"/>
                        <a:ea typeface="Calibri"/>
                        <a:cs typeface="Times New Roman"/>
                      </a:endParaRPr>
                    </a:p>
                    <a:p>
                      <a:pPr marL="0" marR="0" algn="l">
                        <a:lnSpc>
                          <a:spcPct val="115000"/>
                        </a:lnSpc>
                        <a:spcBef>
                          <a:spcPts val="0"/>
                        </a:spcBef>
                        <a:spcAft>
                          <a:spcPts val="1000"/>
                        </a:spcAft>
                      </a:pPr>
                      <a:r>
                        <a:rPr lang="en-GB" sz="1000" dirty="0">
                          <a:effectLst/>
                          <a:latin typeface="Comic Sans MS"/>
                          <a:ea typeface="Calibri"/>
                          <a:cs typeface="Times New Roman"/>
                        </a:rPr>
                        <a:t>I can justify why certain groups of people need these services</a:t>
                      </a:r>
                      <a:endParaRPr lang="en-GB" sz="1000" dirty="0">
                        <a:effectLst/>
                        <a:latin typeface="Calibri"/>
                        <a:ea typeface="Calibri"/>
                        <a:cs typeface="Times New Roman"/>
                      </a:endParaRPr>
                    </a:p>
                    <a:p>
                      <a:pPr marL="0" marR="0" algn="l">
                        <a:lnSpc>
                          <a:spcPct val="115000"/>
                        </a:lnSpc>
                        <a:spcBef>
                          <a:spcPts val="0"/>
                        </a:spcBef>
                        <a:spcAft>
                          <a:spcPts val="1000"/>
                        </a:spcAft>
                      </a:pPr>
                      <a:r>
                        <a:rPr lang="en-GB" sz="1000" dirty="0">
                          <a:effectLst/>
                          <a:latin typeface="Comic Sans MS"/>
                          <a:ea typeface="Calibri"/>
                          <a:cs typeface="Times New Roman"/>
                        </a:rPr>
                        <a:t>I can explain why some groups and services may face discrimination</a:t>
                      </a:r>
                      <a:endParaRPr lang="en-GB" sz="1000" dirty="0">
                        <a:effectLst/>
                        <a:latin typeface="Calibri"/>
                        <a:ea typeface="Calibri"/>
                        <a:cs typeface="Times New Roman"/>
                      </a:endParaRPr>
                    </a:p>
                  </a:txBody>
                  <a:tcPr marL="20939" marR="20939" marT="6543" marB="0">
                    <a:lnL>
                      <a:noFill/>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hMerge="1">
                  <a:txBody>
                    <a:bodyPr/>
                    <a:lstStyle/>
                    <a:p>
                      <a:endParaRPr lang="en-GB"/>
                    </a:p>
                  </a:txBody>
                  <a:tcPr/>
                </a:tc>
              </a:tr>
            </a:tbl>
          </a:graphicData>
        </a:graphic>
      </p:graphicFrame>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230188"/>
            <a:ext cx="581025" cy="44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282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1681</Words>
  <Application>Microsoft Office PowerPoint</Application>
  <PresentationFormat>On-screen Show (4:3)</PresentationFormat>
  <Paragraphs>173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Comic Sans MS</vt:lpstr>
      <vt:lpstr>Times New Roman</vt:lpstr>
      <vt:lpstr>Office Theme</vt:lpstr>
      <vt:lpstr>Assessment and Moderation in St. Columba’s Primary </vt:lpstr>
      <vt:lpstr>Timeline </vt:lpstr>
      <vt:lpstr>August In-service Day </vt:lpstr>
      <vt:lpstr>Planning together using NAR Flowchart  - Es &amp; Os </vt:lpstr>
      <vt:lpstr>Planning together using NAR Flowchart  - Learning Intentions</vt:lpstr>
      <vt:lpstr>Planning together using NAR Flowchart – Learning Intentions </vt:lpstr>
      <vt:lpstr>Planning together using NAR Flowchart – Success Criteria</vt:lpstr>
      <vt:lpstr>Planning together using NAR Flowchart </vt:lpstr>
      <vt:lpstr>PowerPoint Presentation</vt:lpstr>
      <vt:lpstr>PowerPoint Presentation</vt:lpstr>
      <vt:lpstr>Planning together using NAR Flowchart </vt:lpstr>
      <vt:lpstr>Planning together using NAR Flowchart </vt:lpstr>
      <vt:lpstr>Moderating together </vt:lpstr>
      <vt:lpstr>Why we feel it works </vt:lpstr>
      <vt:lpstr>Teacher Feedback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and Moderation in St. Columba’s</dc:title>
  <dc:creator>svp</dc:creator>
  <cp:lastModifiedBy>Cathro, Gillian</cp:lastModifiedBy>
  <cp:revision>35</cp:revision>
  <dcterms:created xsi:type="dcterms:W3CDTF">2016-08-08T15:16:15Z</dcterms:created>
  <dcterms:modified xsi:type="dcterms:W3CDTF">2018-12-17T12:00:54Z</dcterms:modified>
</cp:coreProperties>
</file>