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80" r:id="rId3"/>
    <p:sldId id="281" r:id="rId4"/>
    <p:sldId id="289" r:id="rId5"/>
    <p:sldId id="285" r:id="rId6"/>
    <p:sldId id="288" r:id="rId7"/>
    <p:sldId id="291" r:id="rId8"/>
    <p:sldId id="282" r:id="rId9"/>
    <p:sldId id="283" r:id="rId10"/>
    <p:sldId id="290" r:id="rId11"/>
    <p:sldId id="259" r:id="rId12"/>
    <p:sldId id="264" r:id="rId13"/>
    <p:sldId id="258" r:id="rId14"/>
    <p:sldId id="260" r:id="rId15"/>
    <p:sldId id="261" r:id="rId16"/>
    <p:sldId id="263" r:id="rId17"/>
    <p:sldId id="277" r:id="rId18"/>
    <p:sldId id="262" r:id="rId19"/>
    <p:sldId id="265" r:id="rId20"/>
    <p:sldId id="266" r:id="rId21"/>
    <p:sldId id="278" r:id="rId22"/>
    <p:sldId id="268" r:id="rId23"/>
    <p:sldId id="287" r:id="rId24"/>
    <p:sldId id="269" r:id="rId25"/>
    <p:sldId id="271" r:id="rId26"/>
    <p:sldId id="293" r:id="rId27"/>
    <p:sldId id="276" r:id="rId28"/>
    <p:sldId id="292" r:id="rId29"/>
    <p:sldId id="274" r:id="rId30"/>
    <p:sldId id="267" r:id="rId31"/>
    <p:sldId id="284" r:id="rId32"/>
    <p:sldId id="28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74" d="100"/>
          <a:sy n="74" d="100"/>
        </p:scale>
        <p:origin x="456" y="90"/>
      </p:cViewPr>
      <p:guideLst/>
    </p:cSldViewPr>
  </p:slideViewPr>
  <p:notesTextViewPr>
    <p:cViewPr>
      <p:scale>
        <a:sx n="1" d="1"/>
        <a:sy n="1" d="1"/>
      </p:scale>
      <p:origin x="0" y="0"/>
    </p:cViewPr>
  </p:notesTextViewPr>
  <p:notesViewPr>
    <p:cSldViewPr snapToGrid="0">
      <p:cViewPr>
        <p:scale>
          <a:sx n="62" d="100"/>
          <a:sy n="62" d="100"/>
        </p:scale>
        <p:origin x="2718"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DD85F3-3AB4-41D6-98F3-FE3564F33BB9}" type="datetimeFigureOut">
              <a:rPr lang="en-GB" smtClean="0"/>
              <a:t>21/02/2017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345B74-FBE2-428A-8B86-8870872F8C41}" type="slidenum">
              <a:rPr lang="en-GB" smtClean="0"/>
              <a:t>‹#›</a:t>
            </a:fld>
            <a:endParaRPr lang="en-GB"/>
          </a:p>
        </p:txBody>
      </p:sp>
    </p:spTree>
    <p:extLst>
      <p:ext uri="{BB962C8B-B14F-4D97-AF65-F5344CB8AC3E}">
        <p14:creationId xmlns:p14="http://schemas.microsoft.com/office/powerpoint/2010/main" val="2015928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345B74-FBE2-428A-8B86-8870872F8C41}" type="slidenum">
              <a:rPr lang="en-GB" smtClean="0"/>
              <a:t>1</a:t>
            </a:fld>
            <a:endParaRPr lang="en-GB"/>
          </a:p>
        </p:txBody>
      </p:sp>
    </p:spTree>
    <p:extLst>
      <p:ext uri="{BB962C8B-B14F-4D97-AF65-F5344CB8AC3E}">
        <p14:creationId xmlns:p14="http://schemas.microsoft.com/office/powerpoint/2010/main" val="2152796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9345B74-FBE2-428A-8B86-8870872F8C41}" type="slidenum">
              <a:rPr lang="en-GB" smtClean="0"/>
              <a:t>10</a:t>
            </a:fld>
            <a:endParaRPr lang="en-GB"/>
          </a:p>
        </p:txBody>
      </p:sp>
    </p:spTree>
    <p:extLst>
      <p:ext uri="{BB962C8B-B14F-4D97-AF65-F5344CB8AC3E}">
        <p14:creationId xmlns:p14="http://schemas.microsoft.com/office/powerpoint/2010/main" val="40448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9345B74-FBE2-428A-8B86-8870872F8C41}" type="slidenum">
              <a:rPr lang="en-GB" smtClean="0"/>
              <a:t>11</a:t>
            </a:fld>
            <a:endParaRPr lang="en-GB"/>
          </a:p>
        </p:txBody>
      </p:sp>
    </p:spTree>
    <p:extLst>
      <p:ext uri="{BB962C8B-B14F-4D97-AF65-F5344CB8AC3E}">
        <p14:creationId xmlns:p14="http://schemas.microsoft.com/office/powerpoint/2010/main" val="1709830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9345B74-FBE2-428A-8B86-8870872F8C41}" type="slidenum">
              <a:rPr lang="en-GB" smtClean="0"/>
              <a:t>12</a:t>
            </a:fld>
            <a:endParaRPr lang="en-GB"/>
          </a:p>
        </p:txBody>
      </p:sp>
    </p:spTree>
    <p:extLst>
      <p:ext uri="{BB962C8B-B14F-4D97-AF65-F5344CB8AC3E}">
        <p14:creationId xmlns:p14="http://schemas.microsoft.com/office/powerpoint/2010/main" val="3156714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9345B74-FBE2-428A-8B86-8870872F8C41}" type="slidenum">
              <a:rPr lang="en-GB" smtClean="0"/>
              <a:t>13</a:t>
            </a:fld>
            <a:endParaRPr lang="en-GB"/>
          </a:p>
        </p:txBody>
      </p:sp>
    </p:spTree>
    <p:extLst>
      <p:ext uri="{BB962C8B-B14F-4D97-AF65-F5344CB8AC3E}">
        <p14:creationId xmlns:p14="http://schemas.microsoft.com/office/powerpoint/2010/main" val="989314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9345B74-FBE2-428A-8B86-8870872F8C41}" type="slidenum">
              <a:rPr lang="en-GB" smtClean="0"/>
              <a:t>14</a:t>
            </a:fld>
            <a:endParaRPr lang="en-GB"/>
          </a:p>
        </p:txBody>
      </p:sp>
    </p:spTree>
    <p:extLst>
      <p:ext uri="{BB962C8B-B14F-4D97-AF65-F5344CB8AC3E}">
        <p14:creationId xmlns:p14="http://schemas.microsoft.com/office/powerpoint/2010/main" val="1597236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9345B74-FBE2-428A-8B86-8870872F8C41}" type="slidenum">
              <a:rPr lang="en-GB" smtClean="0"/>
              <a:t>15</a:t>
            </a:fld>
            <a:endParaRPr lang="en-GB"/>
          </a:p>
        </p:txBody>
      </p:sp>
    </p:spTree>
    <p:extLst>
      <p:ext uri="{BB962C8B-B14F-4D97-AF65-F5344CB8AC3E}">
        <p14:creationId xmlns:p14="http://schemas.microsoft.com/office/powerpoint/2010/main" val="607349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9345B74-FBE2-428A-8B86-8870872F8C41}" type="slidenum">
              <a:rPr lang="en-GB" smtClean="0"/>
              <a:t>16</a:t>
            </a:fld>
            <a:endParaRPr lang="en-GB"/>
          </a:p>
        </p:txBody>
      </p:sp>
    </p:spTree>
    <p:extLst>
      <p:ext uri="{BB962C8B-B14F-4D97-AF65-F5344CB8AC3E}">
        <p14:creationId xmlns:p14="http://schemas.microsoft.com/office/powerpoint/2010/main" val="2685341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start your Number Talk each day:</a:t>
            </a:r>
          </a:p>
          <a:p>
            <a:r>
              <a:rPr lang="en-GB" dirty="0" smtClean="0"/>
              <a:t>Paper and pencils away and fists onto chests to show teacher they are ready,</a:t>
            </a:r>
          </a:p>
          <a:p>
            <a:r>
              <a:rPr lang="en-GB" dirty="0" smtClean="0"/>
              <a:t>Teacher writes a problem on the board – generally, teacher writes problem horizontally to discourage use of rote procedures,</a:t>
            </a:r>
          </a:p>
          <a:p>
            <a:r>
              <a:rPr lang="en-GB" dirty="0" smtClean="0"/>
              <a:t>Teacher watches while students solve problem mentally and put up their thumbs when they have had enough time to think,</a:t>
            </a:r>
          </a:p>
          <a:p>
            <a:r>
              <a:rPr lang="en-GB" dirty="0" smtClean="0"/>
              <a:t>When most thumbs are up, teacher asks if anyone is willing to share what they think the answer is and </a:t>
            </a:r>
            <a:r>
              <a:rPr lang="en-GB" b="1" dirty="0" smtClean="0"/>
              <a:t>in a non committal manner </a:t>
            </a:r>
            <a:r>
              <a:rPr lang="en-GB" dirty="0" smtClean="0"/>
              <a:t>records just the answer on the board, asking if anyone has a different answer.  Record each answer that is given.  Important that at this point students are not indicating whether or not they think the answer is right or wrong.</a:t>
            </a:r>
          </a:p>
          <a:p>
            <a:r>
              <a:rPr lang="en-GB" dirty="0" smtClean="0"/>
              <a:t>Volunteers then share their strategies with the class, identifying first the answer that they are defending.</a:t>
            </a:r>
          </a:p>
          <a:p>
            <a:r>
              <a:rPr lang="en-GB" dirty="0" smtClean="0"/>
              <a:t>Teacher role here is to encourage other answers, and discussions through question prompts such as Can you say more about….?Can someone explain Bob’s strategy in their own words?  What connections do you notice among the strategies?</a:t>
            </a:r>
          </a:p>
          <a:p>
            <a:r>
              <a:rPr lang="en-GB" dirty="0" smtClean="0"/>
              <a:t>Number talk can go on for as long as you wish</a:t>
            </a:r>
            <a:endParaRPr lang="en-GB" dirty="0"/>
          </a:p>
        </p:txBody>
      </p:sp>
      <p:sp>
        <p:nvSpPr>
          <p:cNvPr id="4" name="Slide Number Placeholder 3"/>
          <p:cNvSpPr>
            <a:spLocks noGrp="1"/>
          </p:cNvSpPr>
          <p:nvPr>
            <p:ph type="sldNum" sz="quarter" idx="10"/>
          </p:nvPr>
        </p:nvSpPr>
        <p:spPr/>
        <p:txBody>
          <a:bodyPr/>
          <a:lstStyle/>
          <a:p>
            <a:fld id="{A9345B74-FBE2-428A-8B86-8870872F8C41}" type="slidenum">
              <a:rPr lang="en-GB" smtClean="0"/>
              <a:t>17</a:t>
            </a:fld>
            <a:endParaRPr lang="en-GB"/>
          </a:p>
        </p:txBody>
      </p:sp>
    </p:spTree>
    <p:extLst>
      <p:ext uri="{BB962C8B-B14F-4D97-AF65-F5344CB8AC3E}">
        <p14:creationId xmlns:p14="http://schemas.microsoft.com/office/powerpoint/2010/main" val="4263062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9345B74-FBE2-428A-8B86-8870872F8C41}" type="slidenum">
              <a:rPr lang="en-GB" smtClean="0"/>
              <a:t>18</a:t>
            </a:fld>
            <a:endParaRPr lang="en-GB"/>
          </a:p>
        </p:txBody>
      </p:sp>
    </p:spTree>
    <p:extLst>
      <p:ext uri="{BB962C8B-B14F-4D97-AF65-F5344CB8AC3E}">
        <p14:creationId xmlns:p14="http://schemas.microsoft.com/office/powerpoint/2010/main" val="1412656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9345B74-FBE2-428A-8B86-8870872F8C41}" type="slidenum">
              <a:rPr lang="en-GB" smtClean="0"/>
              <a:t>19</a:t>
            </a:fld>
            <a:endParaRPr lang="en-GB"/>
          </a:p>
        </p:txBody>
      </p:sp>
    </p:spTree>
    <p:extLst>
      <p:ext uri="{BB962C8B-B14F-4D97-AF65-F5344CB8AC3E}">
        <p14:creationId xmlns:p14="http://schemas.microsoft.com/office/powerpoint/2010/main" val="2517563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Curriculum for Excellence, numeracy is defined as</a:t>
            </a:r>
          </a:p>
          <a:p>
            <a:endParaRPr lang="en-GB" dirty="0"/>
          </a:p>
          <a:p>
            <a:r>
              <a:rPr lang="en-GB" dirty="0" smtClean="0"/>
              <a:t>Being numerate involves developing a confidence and competence in using number that allows individuals to solve problems, interpret and analyse information, make informed decisions, function responsibly in everyday life and contribute effectively to society.  It gives increased opportunities with the world of work and sets down foundations which can be built upon through life-long learning.</a:t>
            </a:r>
          </a:p>
          <a:p>
            <a:endParaRPr lang="en-GB" dirty="0"/>
          </a:p>
          <a:p>
            <a:r>
              <a:rPr lang="en-GB" dirty="0" smtClean="0"/>
              <a:t>The Scottish Government wants a highly numerate population – indeed it has the ambitious aim of eradicating innumeracy by the year 2017, and educators are the people who are responsible for achieving that aim.</a:t>
            </a:r>
          </a:p>
          <a:p>
            <a:endParaRPr lang="en-GB" dirty="0"/>
          </a:p>
          <a:p>
            <a:endParaRPr lang="en-GB" dirty="0"/>
          </a:p>
        </p:txBody>
      </p:sp>
      <p:sp>
        <p:nvSpPr>
          <p:cNvPr id="4" name="Slide Number Placeholder 3"/>
          <p:cNvSpPr>
            <a:spLocks noGrp="1"/>
          </p:cNvSpPr>
          <p:nvPr>
            <p:ph type="sldNum" sz="quarter" idx="10"/>
          </p:nvPr>
        </p:nvSpPr>
        <p:spPr/>
        <p:txBody>
          <a:bodyPr/>
          <a:lstStyle/>
          <a:p>
            <a:fld id="{EF22858F-E3D2-4204-BC4C-4F5341479B97}" type="slidenum">
              <a:rPr lang="en-GB" smtClean="0"/>
              <a:t>2</a:t>
            </a:fld>
            <a:endParaRPr lang="en-GB"/>
          </a:p>
        </p:txBody>
      </p:sp>
    </p:spTree>
    <p:extLst>
      <p:ext uri="{BB962C8B-B14F-4D97-AF65-F5344CB8AC3E}">
        <p14:creationId xmlns:p14="http://schemas.microsoft.com/office/powerpoint/2010/main" val="26026284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9345B74-FBE2-428A-8B86-8870872F8C41}" type="slidenum">
              <a:rPr lang="en-GB" smtClean="0"/>
              <a:t>20</a:t>
            </a:fld>
            <a:endParaRPr lang="en-GB"/>
          </a:p>
        </p:txBody>
      </p:sp>
    </p:spTree>
    <p:extLst>
      <p:ext uri="{BB962C8B-B14F-4D97-AF65-F5344CB8AC3E}">
        <p14:creationId xmlns:p14="http://schemas.microsoft.com/office/powerpoint/2010/main" val="31517366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9345B74-FBE2-428A-8B86-8870872F8C41}" type="slidenum">
              <a:rPr lang="en-GB" smtClean="0"/>
              <a:t>21</a:t>
            </a:fld>
            <a:endParaRPr lang="en-GB"/>
          </a:p>
        </p:txBody>
      </p:sp>
    </p:spTree>
    <p:extLst>
      <p:ext uri="{BB962C8B-B14F-4D97-AF65-F5344CB8AC3E}">
        <p14:creationId xmlns:p14="http://schemas.microsoft.com/office/powerpoint/2010/main" val="701982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9345B74-FBE2-428A-8B86-8870872F8C41}" type="slidenum">
              <a:rPr lang="en-GB" smtClean="0"/>
              <a:t>22</a:t>
            </a:fld>
            <a:endParaRPr lang="en-GB"/>
          </a:p>
        </p:txBody>
      </p:sp>
    </p:spTree>
    <p:extLst>
      <p:ext uri="{BB962C8B-B14F-4D97-AF65-F5344CB8AC3E}">
        <p14:creationId xmlns:p14="http://schemas.microsoft.com/office/powerpoint/2010/main" val="29544272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9345B74-FBE2-428A-8B86-8870872F8C41}" type="slidenum">
              <a:rPr lang="en-GB" smtClean="0"/>
              <a:t>23</a:t>
            </a:fld>
            <a:endParaRPr lang="en-GB"/>
          </a:p>
        </p:txBody>
      </p:sp>
    </p:spTree>
    <p:extLst>
      <p:ext uri="{BB962C8B-B14F-4D97-AF65-F5344CB8AC3E}">
        <p14:creationId xmlns:p14="http://schemas.microsoft.com/office/powerpoint/2010/main" val="13149242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9345B74-FBE2-428A-8B86-8870872F8C41}" type="slidenum">
              <a:rPr lang="en-GB" smtClean="0"/>
              <a:t>24</a:t>
            </a:fld>
            <a:endParaRPr lang="en-GB"/>
          </a:p>
        </p:txBody>
      </p:sp>
    </p:spTree>
    <p:extLst>
      <p:ext uri="{BB962C8B-B14F-4D97-AF65-F5344CB8AC3E}">
        <p14:creationId xmlns:p14="http://schemas.microsoft.com/office/powerpoint/2010/main" val="18615586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9345B74-FBE2-428A-8B86-8870872F8C41}" type="slidenum">
              <a:rPr lang="en-GB" smtClean="0"/>
              <a:t>25</a:t>
            </a:fld>
            <a:endParaRPr lang="en-GB"/>
          </a:p>
        </p:txBody>
      </p:sp>
    </p:spTree>
    <p:extLst>
      <p:ext uri="{BB962C8B-B14F-4D97-AF65-F5344CB8AC3E}">
        <p14:creationId xmlns:p14="http://schemas.microsoft.com/office/powerpoint/2010/main" val="27975435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Developed to be used as a classroom activity or as a homework activity.</a:t>
            </a:r>
          </a:p>
          <a:p>
            <a:endParaRPr lang="en-GB" dirty="0"/>
          </a:p>
          <a:p>
            <a:r>
              <a:rPr lang="en-GB" dirty="0" smtClean="0"/>
              <a:t>Provide pupils with the sum AND WITH THE ANSWER.</a:t>
            </a:r>
          </a:p>
          <a:p>
            <a:endParaRPr lang="en-GB" dirty="0"/>
          </a:p>
          <a:p>
            <a:r>
              <a:rPr lang="en-GB" dirty="0" smtClean="0"/>
              <a:t>Their task is then to come up with different ways to arrive at that answer, and to record them on the sheet i.e. rounding, partitioning etc.</a:t>
            </a:r>
            <a:endParaRPr lang="en-GB" dirty="0"/>
          </a:p>
        </p:txBody>
      </p:sp>
      <p:sp>
        <p:nvSpPr>
          <p:cNvPr id="4" name="Slide Number Placeholder 3"/>
          <p:cNvSpPr>
            <a:spLocks noGrp="1"/>
          </p:cNvSpPr>
          <p:nvPr>
            <p:ph type="sldNum" sz="quarter" idx="10"/>
          </p:nvPr>
        </p:nvSpPr>
        <p:spPr/>
        <p:txBody>
          <a:bodyPr/>
          <a:lstStyle/>
          <a:p>
            <a:fld id="{A9345B74-FBE2-428A-8B86-8870872F8C41}" type="slidenum">
              <a:rPr lang="en-GB" smtClean="0"/>
              <a:t>26</a:t>
            </a:fld>
            <a:endParaRPr lang="en-GB"/>
          </a:p>
        </p:txBody>
      </p:sp>
    </p:spTree>
    <p:extLst>
      <p:ext uri="{BB962C8B-B14F-4D97-AF65-F5344CB8AC3E}">
        <p14:creationId xmlns:p14="http://schemas.microsoft.com/office/powerpoint/2010/main" val="39174100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9345B74-FBE2-428A-8B86-8870872F8C41}" type="slidenum">
              <a:rPr lang="en-GB" smtClean="0"/>
              <a:t>27</a:t>
            </a:fld>
            <a:endParaRPr lang="en-GB"/>
          </a:p>
        </p:txBody>
      </p:sp>
    </p:spTree>
    <p:extLst>
      <p:ext uri="{BB962C8B-B14F-4D97-AF65-F5344CB8AC3E}">
        <p14:creationId xmlns:p14="http://schemas.microsoft.com/office/powerpoint/2010/main" val="23061308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9345B74-FBE2-428A-8B86-8870872F8C41}" type="slidenum">
              <a:rPr lang="en-GB" smtClean="0"/>
              <a:t>28</a:t>
            </a:fld>
            <a:endParaRPr lang="en-GB"/>
          </a:p>
        </p:txBody>
      </p:sp>
    </p:spTree>
    <p:extLst>
      <p:ext uri="{BB962C8B-B14F-4D97-AF65-F5344CB8AC3E}">
        <p14:creationId xmlns:p14="http://schemas.microsoft.com/office/powerpoint/2010/main" val="11529217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9345B74-FBE2-428A-8B86-8870872F8C41}" type="slidenum">
              <a:rPr lang="en-GB" smtClean="0"/>
              <a:t>29</a:t>
            </a:fld>
            <a:endParaRPr lang="en-GB"/>
          </a:p>
        </p:txBody>
      </p:sp>
    </p:spTree>
    <p:extLst>
      <p:ext uri="{BB962C8B-B14F-4D97-AF65-F5344CB8AC3E}">
        <p14:creationId xmlns:p14="http://schemas.microsoft.com/office/powerpoint/2010/main" val="3884671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that aim, the Scottish Government has published the document Making Maths Count.  It was published in September of this year and one of its 3 key areas focuses  </a:t>
            </a:r>
            <a:r>
              <a:rPr lang="en-GB" dirty="0"/>
              <a:t>on </a:t>
            </a:r>
            <a:r>
              <a:rPr lang="en-GB" dirty="0" smtClean="0"/>
              <a:t>is the ability of Scotland to improve confidence and fluency in math for children, young people, parents and all those who deliver maths education to raise attainment and achievement across learning.</a:t>
            </a:r>
          </a:p>
          <a:p>
            <a:endParaRPr lang="en-GB" dirty="0"/>
          </a:p>
          <a:p>
            <a:r>
              <a:rPr lang="en-GB" dirty="0" smtClean="0"/>
              <a:t>The fourth recommendation it makes is that all schools and nurseries should use a wide range of effective learning and teaching approaches to promote positive attitudes and develop high expectations, confidence and resilience in maths.</a:t>
            </a:r>
          </a:p>
          <a:p>
            <a:endParaRPr lang="en-GB" dirty="0"/>
          </a:p>
          <a:p>
            <a:r>
              <a:rPr lang="en-GB" dirty="0" smtClean="0"/>
              <a:t>The resources that we are providing you with today are to help support our schools to achieve this recommendation.  One of the main features of effective learning and teaching in mathematics is the developing of mental agility.  All of us practitioners include mental maths activities in our daily maths planning, and the importance of this has been drummed into us since our teacher training days!</a:t>
            </a:r>
            <a:endParaRPr lang="en-GB" dirty="0"/>
          </a:p>
        </p:txBody>
      </p:sp>
      <p:sp>
        <p:nvSpPr>
          <p:cNvPr id="4" name="Slide Number Placeholder 3"/>
          <p:cNvSpPr>
            <a:spLocks noGrp="1"/>
          </p:cNvSpPr>
          <p:nvPr>
            <p:ph type="sldNum" sz="quarter" idx="10"/>
          </p:nvPr>
        </p:nvSpPr>
        <p:spPr/>
        <p:txBody>
          <a:bodyPr/>
          <a:lstStyle/>
          <a:p>
            <a:fld id="{EF22858F-E3D2-4204-BC4C-4F5341479B97}" type="slidenum">
              <a:rPr lang="en-GB" smtClean="0"/>
              <a:t>3</a:t>
            </a:fld>
            <a:endParaRPr lang="en-GB"/>
          </a:p>
        </p:txBody>
      </p:sp>
    </p:spTree>
    <p:extLst>
      <p:ext uri="{BB962C8B-B14F-4D97-AF65-F5344CB8AC3E}">
        <p14:creationId xmlns:p14="http://schemas.microsoft.com/office/powerpoint/2010/main" val="4774959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9345B74-FBE2-428A-8B86-8870872F8C41}" type="slidenum">
              <a:rPr lang="en-GB" smtClean="0"/>
              <a:t>30</a:t>
            </a:fld>
            <a:endParaRPr lang="en-GB"/>
          </a:p>
        </p:txBody>
      </p:sp>
    </p:spTree>
    <p:extLst>
      <p:ext uri="{BB962C8B-B14F-4D97-AF65-F5344CB8AC3E}">
        <p14:creationId xmlns:p14="http://schemas.microsoft.com/office/powerpoint/2010/main" val="27337422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a:t>
            </a:r>
            <a:r>
              <a:rPr lang="en-GB" dirty="0" smtClean="0"/>
              <a:t>ne of the most important messages I have come across whilst researching and writing this mental agility skills of progression, is that learners should not be exposed to standard written methods until they have had appropriate experience of using mental strategies.</a:t>
            </a:r>
          </a:p>
          <a:p>
            <a:endParaRPr lang="en-GB" dirty="0"/>
          </a:p>
          <a:p>
            <a:r>
              <a:rPr lang="en-GB" dirty="0" smtClean="0"/>
              <a:t>Too often, children are learning the written methods and becoming reliant upon these to solve problems.  The focus, particularly in the early stages, should be on developing their mental agility BEFORE they move on to the written methods.</a:t>
            </a:r>
          </a:p>
          <a:p>
            <a:endParaRPr lang="en-GB" dirty="0" smtClean="0"/>
          </a:p>
          <a:p>
            <a:r>
              <a:rPr lang="en-GB" dirty="0" smtClean="0"/>
              <a:t>The following teaching principles should play an important role:</a:t>
            </a:r>
          </a:p>
          <a:p>
            <a:pPr marL="228600" indent="-228600">
              <a:buAutoNum type="arabicPeriod"/>
            </a:pPr>
            <a:r>
              <a:rPr lang="en-GB" dirty="0" smtClean="0"/>
              <a:t>Every day should be a mental maths day – 5 to 15 minutes;</a:t>
            </a:r>
          </a:p>
          <a:p>
            <a:pPr marL="228600" indent="-228600">
              <a:buAutoNum type="arabicPeriod"/>
            </a:pPr>
            <a:r>
              <a:rPr lang="en-GB" dirty="0" smtClean="0"/>
              <a:t>Provide practice time and model for children the different strategies they can use for answering each question;</a:t>
            </a:r>
          </a:p>
          <a:p>
            <a:pPr marL="228600" indent="-228600">
              <a:buAutoNum type="arabicPeriod"/>
            </a:pPr>
            <a:r>
              <a:rPr lang="en-GB" dirty="0" smtClean="0"/>
              <a:t>This modelling can be done through the use of jottings, images, on the whiteboard, using Explain Everything and so on:</a:t>
            </a:r>
          </a:p>
          <a:p>
            <a:pPr marL="228600" indent="-228600">
              <a:buAutoNum type="arabicPeriod"/>
            </a:pPr>
            <a:r>
              <a:rPr lang="en-GB" dirty="0" smtClean="0"/>
              <a:t>The evidence you can gather does not need to be pages and pages but simply a photograph of your whiteboard at the end of the session;</a:t>
            </a:r>
          </a:p>
          <a:p>
            <a:pPr marL="228600" indent="-228600">
              <a:buAutoNum type="arabicPeriod"/>
            </a:pPr>
            <a:r>
              <a:rPr lang="en-GB" dirty="0" smtClean="0"/>
              <a:t>Engage the learners in discussion – it is not enough for them to know the correct answer, they need to explain HOW they arrived at the answer.</a:t>
            </a:r>
            <a:endParaRPr lang="en-GB" dirty="0"/>
          </a:p>
        </p:txBody>
      </p:sp>
      <p:sp>
        <p:nvSpPr>
          <p:cNvPr id="4" name="Slide Number Placeholder 3"/>
          <p:cNvSpPr>
            <a:spLocks noGrp="1"/>
          </p:cNvSpPr>
          <p:nvPr>
            <p:ph type="sldNum" sz="quarter" idx="10"/>
          </p:nvPr>
        </p:nvSpPr>
        <p:spPr/>
        <p:txBody>
          <a:bodyPr/>
          <a:lstStyle/>
          <a:p>
            <a:fld id="{EF22858F-E3D2-4204-BC4C-4F5341479B97}" type="slidenum">
              <a:rPr lang="en-GB" smtClean="0"/>
              <a:t>31</a:t>
            </a:fld>
            <a:endParaRPr lang="en-GB"/>
          </a:p>
        </p:txBody>
      </p:sp>
    </p:spTree>
    <p:extLst>
      <p:ext uri="{BB962C8B-B14F-4D97-AF65-F5344CB8AC3E}">
        <p14:creationId xmlns:p14="http://schemas.microsoft.com/office/powerpoint/2010/main" val="27114804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fld id="{EF22858F-E3D2-4204-BC4C-4F5341479B97}" type="slidenum">
              <a:rPr lang="en-GB" smtClean="0"/>
              <a:t>32</a:t>
            </a:fld>
            <a:endParaRPr lang="en-GB"/>
          </a:p>
        </p:txBody>
      </p:sp>
    </p:spTree>
    <p:extLst>
      <p:ext uri="{BB962C8B-B14F-4D97-AF65-F5344CB8AC3E}">
        <p14:creationId xmlns:p14="http://schemas.microsoft.com/office/powerpoint/2010/main" val="4019601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part of A and B’s overall vision I see my role as helping to support staff members as we seek to raise educational attainment and achievement for all.</a:t>
            </a:r>
          </a:p>
          <a:p>
            <a:endParaRPr lang="en-GB" dirty="0"/>
          </a:p>
          <a:p>
            <a:r>
              <a:rPr lang="en-GB" dirty="0" smtClean="0"/>
              <a:t>The importance of improving the overall quality of learning experiences cannot be underestimated, and we all as educators seek out constantly new ways to improve. Indeed every time we are in some one else’s classroom, or a new school, we are looking round and seeking out different methods.  </a:t>
            </a:r>
          </a:p>
          <a:p>
            <a:endParaRPr lang="en-GB" dirty="0" smtClean="0"/>
          </a:p>
          <a:p>
            <a:r>
              <a:rPr lang="en-GB" dirty="0" smtClean="0"/>
              <a:t>Number Talks, </a:t>
            </a:r>
            <a:r>
              <a:rPr lang="en-GB" dirty="0" err="1" smtClean="0"/>
              <a:t>Sumdog</a:t>
            </a:r>
            <a:r>
              <a:rPr lang="en-GB" dirty="0" smtClean="0"/>
              <a:t>, </a:t>
            </a:r>
            <a:r>
              <a:rPr lang="en-GB" dirty="0" err="1" smtClean="0"/>
              <a:t>SALi</a:t>
            </a:r>
            <a:r>
              <a:rPr lang="en-GB" dirty="0" smtClean="0"/>
              <a:t> are all methods that we are using to help our staff achieve this.</a:t>
            </a:r>
          </a:p>
          <a:p>
            <a:endParaRPr lang="en-GB" dirty="0" smtClean="0"/>
          </a:p>
          <a:p>
            <a:r>
              <a:rPr lang="en-GB" dirty="0" smtClean="0"/>
              <a:t>The quality of the learning experience directly links to improving, particularly for me, the numeracy outcomes for our children and young people.</a:t>
            </a:r>
          </a:p>
        </p:txBody>
      </p:sp>
      <p:sp>
        <p:nvSpPr>
          <p:cNvPr id="4" name="Slide Number Placeholder 3"/>
          <p:cNvSpPr>
            <a:spLocks noGrp="1"/>
          </p:cNvSpPr>
          <p:nvPr>
            <p:ph type="sldNum" sz="quarter" idx="10"/>
          </p:nvPr>
        </p:nvSpPr>
        <p:spPr/>
        <p:txBody>
          <a:bodyPr/>
          <a:lstStyle/>
          <a:p>
            <a:fld id="{A9345B74-FBE2-428A-8B86-8870872F8C41}" type="slidenum">
              <a:rPr lang="en-GB" smtClean="0"/>
              <a:t>4</a:t>
            </a:fld>
            <a:endParaRPr lang="en-GB"/>
          </a:p>
        </p:txBody>
      </p:sp>
    </p:spTree>
    <p:extLst>
      <p:ext uri="{BB962C8B-B14F-4D97-AF65-F5344CB8AC3E}">
        <p14:creationId xmlns:p14="http://schemas.microsoft.com/office/powerpoint/2010/main" val="258772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is important that in all of our planning we are thinking of how we are building up the four capacities.  Mental Agility has clear links to these:</a:t>
            </a:r>
          </a:p>
          <a:p>
            <a:endParaRPr lang="en-GB" dirty="0" smtClean="0"/>
          </a:p>
          <a:p>
            <a:r>
              <a:rPr lang="en-GB" dirty="0" smtClean="0"/>
              <a:t>Adds confidence – no answer is seen as wrong – leads to open discussion.</a:t>
            </a:r>
          </a:p>
          <a:p>
            <a:endParaRPr lang="en-GB" dirty="0"/>
          </a:p>
          <a:p>
            <a:r>
              <a:rPr lang="en-GB" dirty="0" smtClean="0"/>
              <a:t>Contributors – everyone feels they can contribute to the discussions – a feeling of mutual learning.</a:t>
            </a:r>
          </a:p>
          <a:p>
            <a:endParaRPr lang="en-GB" dirty="0"/>
          </a:p>
          <a:p>
            <a:r>
              <a:rPr lang="en-GB" dirty="0" smtClean="0"/>
              <a:t>Successful – all answers are seen as contributing to the discussions and learners are provided with a variety of strategies, they can choose which one they feel is successful for them.</a:t>
            </a:r>
          </a:p>
          <a:p>
            <a:endParaRPr lang="en-GB" dirty="0"/>
          </a:p>
          <a:p>
            <a:r>
              <a:rPr lang="en-GB" dirty="0" smtClean="0"/>
              <a:t>Citizens – preparing our learners for the fact that mathematics is an important part of our every day life.</a:t>
            </a:r>
            <a:endParaRPr lang="en-GB" dirty="0"/>
          </a:p>
        </p:txBody>
      </p:sp>
      <p:sp>
        <p:nvSpPr>
          <p:cNvPr id="4" name="Slide Number Placeholder 3"/>
          <p:cNvSpPr>
            <a:spLocks noGrp="1"/>
          </p:cNvSpPr>
          <p:nvPr>
            <p:ph type="sldNum" sz="quarter" idx="10"/>
          </p:nvPr>
        </p:nvSpPr>
        <p:spPr/>
        <p:txBody>
          <a:bodyPr/>
          <a:lstStyle/>
          <a:p>
            <a:fld id="{EF22858F-E3D2-4204-BC4C-4F5341479B97}" type="slidenum">
              <a:rPr lang="en-GB" smtClean="0"/>
              <a:t>5</a:t>
            </a:fld>
            <a:endParaRPr lang="en-GB"/>
          </a:p>
        </p:txBody>
      </p:sp>
    </p:spTree>
    <p:extLst>
      <p:ext uri="{BB962C8B-B14F-4D97-AF65-F5344CB8AC3E}">
        <p14:creationId xmlns:p14="http://schemas.microsoft.com/office/powerpoint/2010/main" val="2602018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Developed a Mental agility framework;</a:t>
            </a:r>
          </a:p>
          <a:p>
            <a:r>
              <a:rPr lang="en-GB" dirty="0" smtClean="0"/>
              <a:t>Numeracy and Mathematics progression framework</a:t>
            </a:r>
          </a:p>
          <a:p>
            <a:r>
              <a:rPr lang="en-GB" dirty="0" err="1" smtClean="0"/>
              <a:t>Sumdog</a:t>
            </a:r>
            <a:r>
              <a:rPr lang="en-GB" dirty="0" smtClean="0"/>
              <a:t> subscription</a:t>
            </a:r>
          </a:p>
          <a:p>
            <a:r>
              <a:rPr lang="en-GB" dirty="0" smtClean="0"/>
              <a:t>Number Talks resource</a:t>
            </a:r>
          </a:p>
          <a:p>
            <a:r>
              <a:rPr lang="en-GB" dirty="0" err="1" smtClean="0"/>
              <a:t>SALi</a:t>
            </a:r>
            <a:r>
              <a:rPr lang="en-GB" dirty="0" smtClean="0"/>
              <a:t> – videos, resources, tips</a:t>
            </a:r>
            <a:endParaRPr lang="en-GB" dirty="0"/>
          </a:p>
        </p:txBody>
      </p:sp>
      <p:sp>
        <p:nvSpPr>
          <p:cNvPr id="4" name="Slide Number Placeholder 3"/>
          <p:cNvSpPr>
            <a:spLocks noGrp="1"/>
          </p:cNvSpPr>
          <p:nvPr>
            <p:ph type="sldNum" sz="quarter" idx="10"/>
          </p:nvPr>
        </p:nvSpPr>
        <p:spPr/>
        <p:txBody>
          <a:bodyPr/>
          <a:lstStyle/>
          <a:p>
            <a:fld id="{A9345B74-FBE2-428A-8B86-8870872F8C41}" type="slidenum">
              <a:rPr lang="en-GB" smtClean="0"/>
              <a:t>6</a:t>
            </a:fld>
            <a:endParaRPr lang="en-GB"/>
          </a:p>
        </p:txBody>
      </p:sp>
    </p:spTree>
    <p:extLst>
      <p:ext uri="{BB962C8B-B14F-4D97-AF65-F5344CB8AC3E}">
        <p14:creationId xmlns:p14="http://schemas.microsoft.com/office/powerpoint/2010/main" val="1831487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9345B74-FBE2-428A-8B86-8870872F8C41}" type="slidenum">
              <a:rPr lang="en-GB" smtClean="0"/>
              <a:t>7</a:t>
            </a:fld>
            <a:endParaRPr lang="en-GB"/>
          </a:p>
        </p:txBody>
      </p:sp>
    </p:spTree>
    <p:extLst>
      <p:ext uri="{BB962C8B-B14F-4D97-AF65-F5344CB8AC3E}">
        <p14:creationId xmlns:p14="http://schemas.microsoft.com/office/powerpoint/2010/main" val="1303312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However, despite this the SSLN results from 2015 clearly highlights that although scores sit above 60% in addition and multiplication, results rapidly fall off within subtraction and division.  It also highlights that there is a fall off in skills from primary to secondary.</a:t>
            </a:r>
          </a:p>
          <a:p>
            <a:endParaRPr lang="en-GB" dirty="0"/>
          </a:p>
          <a:p>
            <a:r>
              <a:rPr lang="en-GB" dirty="0" smtClean="0"/>
              <a:t>As a result of this, the Argyll and Bute Mental skills progression framework focuses on Addition and Subtraction and Multiplication and Division from Early Level through to Fourth Level.  So many of these basic numeracy skills are necessary to understand and develop skills in all areas of Mathematics and Numeracy, and without them learners often find themselves unable to access so many other areas of the curriculum.  </a:t>
            </a:r>
          </a:p>
          <a:p>
            <a:endParaRPr lang="en-GB" dirty="0"/>
          </a:p>
          <a:p>
            <a:r>
              <a:rPr lang="en-GB" dirty="0" smtClean="0"/>
              <a:t>To that end, we have also not linked these to any specific experiences and outcomes, as Mental </a:t>
            </a:r>
            <a:r>
              <a:rPr lang="en-GB" dirty="0"/>
              <a:t>strategies bridge many of the Maths </a:t>
            </a:r>
            <a:r>
              <a:rPr lang="en-GB" dirty="0" smtClean="0"/>
              <a:t>and Numeracy </a:t>
            </a:r>
            <a:r>
              <a:rPr lang="en-GB" dirty="0" err="1"/>
              <a:t>Es</a:t>
            </a:r>
            <a:r>
              <a:rPr lang="en-GB" dirty="0"/>
              <a:t> and </a:t>
            </a:r>
            <a:r>
              <a:rPr lang="en-GB" dirty="0" err="1" smtClean="0"/>
              <a:t>Os</a:t>
            </a:r>
            <a:r>
              <a:rPr lang="en-GB" dirty="0" smtClean="0"/>
              <a:t>.  However there are clearly strong links with the following organisers:  Estimation and Rounding, Number and the Number Processes and Fractions, Decimals and Percentages.</a:t>
            </a:r>
            <a:endParaRPr lang="en-GB" dirty="0"/>
          </a:p>
        </p:txBody>
      </p:sp>
      <p:sp>
        <p:nvSpPr>
          <p:cNvPr id="4" name="Slide Number Placeholder 3"/>
          <p:cNvSpPr>
            <a:spLocks noGrp="1"/>
          </p:cNvSpPr>
          <p:nvPr>
            <p:ph type="sldNum" sz="quarter" idx="10"/>
          </p:nvPr>
        </p:nvSpPr>
        <p:spPr/>
        <p:txBody>
          <a:bodyPr/>
          <a:lstStyle/>
          <a:p>
            <a:fld id="{EF22858F-E3D2-4204-BC4C-4F5341479B97}" type="slidenum">
              <a:rPr lang="en-GB" smtClean="0"/>
              <a:t>8</a:t>
            </a:fld>
            <a:endParaRPr lang="en-GB"/>
          </a:p>
        </p:txBody>
      </p:sp>
    </p:spTree>
    <p:extLst>
      <p:ext uri="{BB962C8B-B14F-4D97-AF65-F5344CB8AC3E}">
        <p14:creationId xmlns:p14="http://schemas.microsoft.com/office/powerpoint/2010/main" val="1468659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r>
              <a:rPr lang="en-GB" dirty="0" smtClean="0"/>
              <a:t>The Framework lays out </a:t>
            </a:r>
          </a:p>
          <a:p>
            <a:pPr marL="228600" indent="-228600">
              <a:buAutoNum type="arabicPeriod"/>
            </a:pPr>
            <a:r>
              <a:rPr lang="en-GB" dirty="0" smtClean="0"/>
              <a:t>The key  number facts that learners should be able to derive and recall;</a:t>
            </a:r>
          </a:p>
          <a:p>
            <a:pPr marL="228600" indent="-228600">
              <a:buAutoNum type="arabicPeriod"/>
            </a:pPr>
            <a:r>
              <a:rPr lang="en-GB" dirty="0" smtClean="0"/>
              <a:t>The mental calculations skills that are required;</a:t>
            </a:r>
          </a:p>
          <a:p>
            <a:pPr marL="228600" indent="-228600">
              <a:buAutoNum type="arabicPeriod"/>
            </a:pPr>
            <a:r>
              <a:rPr lang="en-GB" dirty="0" smtClean="0"/>
              <a:t>The mental methods or strategies they can draw upon to complete these mental calculations.</a:t>
            </a:r>
          </a:p>
          <a:p>
            <a:pPr marL="228600" indent="-228600">
              <a:buAutoNum type="arabicPeriod"/>
            </a:pPr>
            <a:endParaRPr lang="en-GB" dirty="0"/>
          </a:p>
          <a:p>
            <a:r>
              <a:rPr lang="en-GB" dirty="0" smtClean="0"/>
              <a:t>The table is shaded to indicate progression within each of the levels.  Roughly, light grey in the example shown would be about P2, the darker shade would be P3, whilst the darkest is P4.  Obviously, as with everything in Scottish education, these levels should be seen as guidance and learners should move through them at an appropriate pace and with an appropriate level of challenge.</a:t>
            </a:r>
          </a:p>
          <a:p>
            <a:endParaRPr lang="en-GB" dirty="0"/>
          </a:p>
          <a:p>
            <a:r>
              <a:rPr lang="en-GB" dirty="0" smtClean="0"/>
              <a:t>Also, it is important to remember that this should not be viewed as a programme of study, but rather a guide to support practitioners in their own thinking.</a:t>
            </a:r>
          </a:p>
          <a:p>
            <a:endParaRPr lang="en-GB" dirty="0"/>
          </a:p>
          <a:p>
            <a:r>
              <a:rPr lang="en-GB" dirty="0" smtClean="0"/>
              <a:t>It is also important to reinforce the message that we have not plucked these skills from thin air – they reflect the benchmarks and the expectations that Education Scotland have created for each level.</a:t>
            </a:r>
          </a:p>
          <a:p>
            <a:endParaRPr lang="en-GB" dirty="0"/>
          </a:p>
          <a:p>
            <a:r>
              <a:rPr lang="en-GB" dirty="0" smtClean="0"/>
              <a:t>EVIDENCE</a:t>
            </a:r>
          </a:p>
          <a:p>
            <a:r>
              <a:rPr lang="en-GB" dirty="0" smtClean="0"/>
              <a:t>Take photos of their board – evidence of a child’s thinking</a:t>
            </a:r>
            <a:endParaRPr lang="en-GB" dirty="0"/>
          </a:p>
        </p:txBody>
      </p:sp>
      <p:sp>
        <p:nvSpPr>
          <p:cNvPr id="4" name="Slide Number Placeholder 3"/>
          <p:cNvSpPr>
            <a:spLocks noGrp="1"/>
          </p:cNvSpPr>
          <p:nvPr>
            <p:ph type="sldNum" sz="quarter" idx="10"/>
          </p:nvPr>
        </p:nvSpPr>
        <p:spPr/>
        <p:txBody>
          <a:bodyPr/>
          <a:lstStyle/>
          <a:p>
            <a:fld id="{EF22858F-E3D2-4204-BC4C-4F5341479B97}" type="slidenum">
              <a:rPr lang="en-GB" smtClean="0"/>
              <a:t>9</a:t>
            </a:fld>
            <a:endParaRPr lang="en-GB"/>
          </a:p>
        </p:txBody>
      </p:sp>
    </p:spTree>
    <p:extLst>
      <p:ext uri="{BB962C8B-B14F-4D97-AF65-F5344CB8AC3E}">
        <p14:creationId xmlns:p14="http://schemas.microsoft.com/office/powerpoint/2010/main" val="1996141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B5CD6F9-45A4-4A98-BA41-DD34431DB645}" type="datetimeFigureOut">
              <a:rPr lang="en-GB" smtClean="0"/>
              <a:t>21/02/2017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F005DE-DAD2-44AB-ACA8-9BD61C8D349C}" type="slidenum">
              <a:rPr lang="en-GB" smtClean="0"/>
              <a:t>‹#›</a:t>
            </a:fld>
            <a:endParaRPr lang="en-GB"/>
          </a:p>
        </p:txBody>
      </p:sp>
    </p:spTree>
    <p:extLst>
      <p:ext uri="{BB962C8B-B14F-4D97-AF65-F5344CB8AC3E}">
        <p14:creationId xmlns:p14="http://schemas.microsoft.com/office/powerpoint/2010/main" val="1131292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B5CD6F9-45A4-4A98-BA41-DD34431DB645}" type="datetimeFigureOut">
              <a:rPr lang="en-GB" smtClean="0"/>
              <a:t>21/02/2017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F005DE-DAD2-44AB-ACA8-9BD61C8D349C}" type="slidenum">
              <a:rPr lang="en-GB" smtClean="0"/>
              <a:t>‹#›</a:t>
            </a:fld>
            <a:endParaRPr lang="en-GB"/>
          </a:p>
        </p:txBody>
      </p:sp>
    </p:spTree>
    <p:extLst>
      <p:ext uri="{BB962C8B-B14F-4D97-AF65-F5344CB8AC3E}">
        <p14:creationId xmlns:p14="http://schemas.microsoft.com/office/powerpoint/2010/main" val="2211239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B5CD6F9-45A4-4A98-BA41-DD34431DB645}" type="datetimeFigureOut">
              <a:rPr lang="en-GB" smtClean="0"/>
              <a:t>21/02/2017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F005DE-DAD2-44AB-ACA8-9BD61C8D349C}" type="slidenum">
              <a:rPr lang="en-GB" smtClean="0"/>
              <a:t>‹#›</a:t>
            </a:fld>
            <a:endParaRPr lang="en-GB"/>
          </a:p>
        </p:txBody>
      </p:sp>
    </p:spTree>
    <p:extLst>
      <p:ext uri="{BB962C8B-B14F-4D97-AF65-F5344CB8AC3E}">
        <p14:creationId xmlns:p14="http://schemas.microsoft.com/office/powerpoint/2010/main" val="145483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B5CD6F9-45A4-4A98-BA41-DD34431DB645}" type="datetimeFigureOut">
              <a:rPr lang="en-GB" smtClean="0"/>
              <a:t>21/02/2017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F005DE-DAD2-44AB-ACA8-9BD61C8D349C}" type="slidenum">
              <a:rPr lang="en-GB" smtClean="0"/>
              <a:t>‹#›</a:t>
            </a:fld>
            <a:endParaRPr lang="en-GB"/>
          </a:p>
        </p:txBody>
      </p:sp>
    </p:spTree>
    <p:extLst>
      <p:ext uri="{BB962C8B-B14F-4D97-AF65-F5344CB8AC3E}">
        <p14:creationId xmlns:p14="http://schemas.microsoft.com/office/powerpoint/2010/main" val="1261749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5CD6F9-45A4-4A98-BA41-DD34431DB645}" type="datetimeFigureOut">
              <a:rPr lang="en-GB" smtClean="0"/>
              <a:t>21/02/2017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F005DE-DAD2-44AB-ACA8-9BD61C8D349C}" type="slidenum">
              <a:rPr lang="en-GB" smtClean="0"/>
              <a:t>‹#›</a:t>
            </a:fld>
            <a:endParaRPr lang="en-GB"/>
          </a:p>
        </p:txBody>
      </p:sp>
    </p:spTree>
    <p:extLst>
      <p:ext uri="{BB962C8B-B14F-4D97-AF65-F5344CB8AC3E}">
        <p14:creationId xmlns:p14="http://schemas.microsoft.com/office/powerpoint/2010/main" val="638532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B5CD6F9-45A4-4A98-BA41-DD34431DB645}" type="datetimeFigureOut">
              <a:rPr lang="en-GB" smtClean="0"/>
              <a:t>21/02/2017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F005DE-DAD2-44AB-ACA8-9BD61C8D349C}" type="slidenum">
              <a:rPr lang="en-GB" smtClean="0"/>
              <a:t>‹#›</a:t>
            </a:fld>
            <a:endParaRPr lang="en-GB"/>
          </a:p>
        </p:txBody>
      </p:sp>
    </p:spTree>
    <p:extLst>
      <p:ext uri="{BB962C8B-B14F-4D97-AF65-F5344CB8AC3E}">
        <p14:creationId xmlns:p14="http://schemas.microsoft.com/office/powerpoint/2010/main" val="3776590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B5CD6F9-45A4-4A98-BA41-DD34431DB645}" type="datetimeFigureOut">
              <a:rPr lang="en-GB" smtClean="0"/>
              <a:t>21/02/2017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DF005DE-DAD2-44AB-ACA8-9BD61C8D349C}" type="slidenum">
              <a:rPr lang="en-GB" smtClean="0"/>
              <a:t>‹#›</a:t>
            </a:fld>
            <a:endParaRPr lang="en-GB"/>
          </a:p>
        </p:txBody>
      </p:sp>
    </p:spTree>
    <p:extLst>
      <p:ext uri="{BB962C8B-B14F-4D97-AF65-F5344CB8AC3E}">
        <p14:creationId xmlns:p14="http://schemas.microsoft.com/office/powerpoint/2010/main" val="1191905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B5CD6F9-45A4-4A98-BA41-DD34431DB645}" type="datetimeFigureOut">
              <a:rPr lang="en-GB" smtClean="0"/>
              <a:t>21/02/2017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DF005DE-DAD2-44AB-ACA8-9BD61C8D349C}" type="slidenum">
              <a:rPr lang="en-GB" smtClean="0"/>
              <a:t>‹#›</a:t>
            </a:fld>
            <a:endParaRPr lang="en-GB"/>
          </a:p>
        </p:txBody>
      </p:sp>
    </p:spTree>
    <p:extLst>
      <p:ext uri="{BB962C8B-B14F-4D97-AF65-F5344CB8AC3E}">
        <p14:creationId xmlns:p14="http://schemas.microsoft.com/office/powerpoint/2010/main" val="3492350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5CD6F9-45A4-4A98-BA41-DD34431DB645}" type="datetimeFigureOut">
              <a:rPr lang="en-GB" smtClean="0"/>
              <a:t>21/02/2017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DF005DE-DAD2-44AB-ACA8-9BD61C8D349C}" type="slidenum">
              <a:rPr lang="en-GB" smtClean="0"/>
              <a:t>‹#›</a:t>
            </a:fld>
            <a:endParaRPr lang="en-GB"/>
          </a:p>
        </p:txBody>
      </p:sp>
    </p:spTree>
    <p:extLst>
      <p:ext uri="{BB962C8B-B14F-4D97-AF65-F5344CB8AC3E}">
        <p14:creationId xmlns:p14="http://schemas.microsoft.com/office/powerpoint/2010/main" val="2219979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5CD6F9-45A4-4A98-BA41-DD34431DB645}" type="datetimeFigureOut">
              <a:rPr lang="en-GB" smtClean="0"/>
              <a:t>21/02/2017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F005DE-DAD2-44AB-ACA8-9BD61C8D349C}" type="slidenum">
              <a:rPr lang="en-GB" smtClean="0"/>
              <a:t>‹#›</a:t>
            </a:fld>
            <a:endParaRPr lang="en-GB"/>
          </a:p>
        </p:txBody>
      </p:sp>
    </p:spTree>
    <p:extLst>
      <p:ext uri="{BB962C8B-B14F-4D97-AF65-F5344CB8AC3E}">
        <p14:creationId xmlns:p14="http://schemas.microsoft.com/office/powerpoint/2010/main" val="1088758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5CD6F9-45A4-4A98-BA41-DD34431DB645}" type="datetimeFigureOut">
              <a:rPr lang="en-GB" smtClean="0"/>
              <a:t>21/02/2017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F005DE-DAD2-44AB-ACA8-9BD61C8D349C}" type="slidenum">
              <a:rPr lang="en-GB" smtClean="0"/>
              <a:t>‹#›</a:t>
            </a:fld>
            <a:endParaRPr lang="en-GB"/>
          </a:p>
        </p:txBody>
      </p:sp>
    </p:spTree>
    <p:extLst>
      <p:ext uri="{BB962C8B-B14F-4D97-AF65-F5344CB8AC3E}">
        <p14:creationId xmlns:p14="http://schemas.microsoft.com/office/powerpoint/2010/main" val="2339132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5CD6F9-45A4-4A98-BA41-DD34431DB645}" type="datetimeFigureOut">
              <a:rPr lang="en-GB" smtClean="0"/>
              <a:t>21/02/2017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F005DE-DAD2-44AB-ACA8-9BD61C8D349C}" type="slidenum">
              <a:rPr lang="en-GB" smtClean="0"/>
              <a:t>‹#›</a:t>
            </a:fld>
            <a:endParaRPr lang="en-GB"/>
          </a:p>
        </p:txBody>
      </p:sp>
    </p:spTree>
    <p:extLst>
      <p:ext uri="{BB962C8B-B14F-4D97-AF65-F5344CB8AC3E}">
        <p14:creationId xmlns:p14="http://schemas.microsoft.com/office/powerpoint/2010/main" val="1469514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www.sumdog.com/en/How_to_use_Sumdog's_teacher_dashboard/" TargetMode="External"/><Relationship Id="rId4" Type="http://schemas.openxmlformats.org/officeDocument/2006/relationships/hyperlink" Target="http://www.sumdog.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hyperlink" Target="http://www.mathsolutions.com/documents/NumberTalks_SParrish.pdf"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hyperlink" Target="http://learn.district196.org/course/view.php?id=1482"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mailto:Maria.Mcarthur2@argyll-bute.gov.uk"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6.emf"/><Relationship Id="rId7" Type="http://schemas.openxmlformats.org/officeDocument/2006/relationships/hyperlink" Target="https://blogs.glowscotland.org.uk/ab/sali/"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emf"/><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Numeracy</a:t>
            </a:r>
            <a:endParaRPr lang="en-GB" dirty="0"/>
          </a:p>
        </p:txBody>
      </p:sp>
      <p:sp>
        <p:nvSpPr>
          <p:cNvPr id="3" name="Subtitle 2"/>
          <p:cNvSpPr>
            <a:spLocks noGrp="1"/>
          </p:cNvSpPr>
          <p:nvPr>
            <p:ph type="subTitle" idx="1"/>
          </p:nvPr>
        </p:nvSpPr>
        <p:spPr/>
        <p:txBody>
          <a:bodyPr>
            <a:normAutofit/>
          </a:bodyPr>
          <a:lstStyle/>
          <a:p>
            <a:r>
              <a:rPr lang="en-GB" dirty="0" smtClean="0"/>
              <a:t>Argyll and Bute Council</a:t>
            </a:r>
          </a:p>
          <a:p>
            <a:r>
              <a:rPr lang="en-GB" dirty="0" smtClean="0"/>
              <a:t>Maria McArthur</a:t>
            </a:r>
          </a:p>
          <a:p>
            <a:r>
              <a:rPr lang="en-GB" dirty="0" smtClean="0"/>
              <a:t>Acting PT for Numeracy</a:t>
            </a:r>
            <a:endParaRPr lang="en-GB" dirty="0"/>
          </a:p>
        </p:txBody>
      </p:sp>
      <p:grpSp>
        <p:nvGrpSpPr>
          <p:cNvPr id="4" name="Group 3"/>
          <p:cNvGrpSpPr>
            <a:grpSpLocks noChangeAspect="1"/>
          </p:cNvGrpSpPr>
          <p:nvPr/>
        </p:nvGrpSpPr>
        <p:grpSpPr bwMode="auto">
          <a:xfrm>
            <a:off x="10538639" y="0"/>
            <a:ext cx="1653361" cy="1572989"/>
            <a:chOff x="3696" y="2023"/>
            <a:chExt cx="288" cy="274"/>
          </a:xfrm>
        </p:grpSpPr>
        <p:sp>
          <p:nvSpPr>
            <p:cNvPr id="5" name="AutoShape 3"/>
            <p:cNvSpPr>
              <a:spLocks noChangeAspect="1" noChangeArrowheads="1" noTextEdit="1"/>
            </p:cNvSpPr>
            <p:nvPr/>
          </p:nvSpPr>
          <p:spPr bwMode="auto">
            <a:xfrm>
              <a:off x="3696" y="2023"/>
              <a:ext cx="288"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1" y="2028"/>
              <a:ext cx="278"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273076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15014" y="596672"/>
            <a:ext cx="5748337" cy="4129873"/>
          </a:xfrm>
        </p:spPr>
      </p:pic>
      <p:sp>
        <p:nvSpPr>
          <p:cNvPr id="5" name="TextBox 4"/>
          <p:cNvSpPr txBox="1"/>
          <p:nvPr/>
        </p:nvSpPr>
        <p:spPr>
          <a:xfrm>
            <a:off x="1957589" y="4726545"/>
            <a:ext cx="8229600" cy="1200329"/>
          </a:xfrm>
          <a:prstGeom prst="rect">
            <a:avLst/>
          </a:prstGeom>
          <a:noFill/>
        </p:spPr>
        <p:txBody>
          <a:bodyPr wrap="square" rtlCol="0">
            <a:spAutoFit/>
          </a:bodyPr>
          <a:lstStyle/>
          <a:p>
            <a:pPr algn="ctr"/>
            <a:r>
              <a:rPr lang="en-GB" sz="7200" dirty="0" smtClean="0">
                <a:hlinkClick r:id="rId4"/>
              </a:rPr>
              <a:t>www.sumdog.com</a:t>
            </a:r>
            <a:endParaRPr lang="en-GB" sz="7200" dirty="0"/>
          </a:p>
        </p:txBody>
      </p:sp>
      <p:sp>
        <p:nvSpPr>
          <p:cNvPr id="6" name="Rectangle 5"/>
          <p:cNvSpPr/>
          <p:nvPr/>
        </p:nvSpPr>
        <p:spPr>
          <a:xfrm>
            <a:off x="2526439" y="6042218"/>
            <a:ext cx="7660750" cy="646331"/>
          </a:xfrm>
          <a:prstGeom prst="rect">
            <a:avLst/>
          </a:prstGeom>
        </p:spPr>
        <p:txBody>
          <a:bodyPr wrap="square">
            <a:spAutoFit/>
          </a:bodyPr>
          <a:lstStyle/>
          <a:p>
            <a:r>
              <a:rPr lang="en-GB" u="sng" dirty="0">
                <a:solidFill>
                  <a:srgbClr val="0000FF"/>
                </a:solidFill>
                <a:latin typeface="Times New Roman" panose="02020603050405020304" pitchFamily="18" charset="0"/>
                <a:ea typeface="Calibri" panose="020F0502020204030204" pitchFamily="34" charset="0"/>
                <a:hlinkClick r:id="rId5"/>
              </a:rPr>
              <a:t>http://www.sumdog.com/en/How_to_use_Sumdog%27s_teacher_dashboard</a:t>
            </a:r>
            <a:r>
              <a:rPr lang="en-GB" u="sng" dirty="0" smtClean="0">
                <a:solidFill>
                  <a:srgbClr val="0000FF"/>
                </a:solidFill>
                <a:latin typeface="Times New Roman" panose="02020603050405020304" pitchFamily="18" charset="0"/>
                <a:ea typeface="Calibri" panose="020F0502020204030204" pitchFamily="34" charset="0"/>
                <a:hlinkClick r:id="rId5"/>
              </a:rPr>
              <a:t>/</a:t>
            </a:r>
            <a:endParaRPr lang="en-GB" u="sng" dirty="0" smtClean="0">
              <a:solidFill>
                <a:srgbClr val="0000FF"/>
              </a:solidFill>
              <a:latin typeface="Times New Roman" panose="02020603050405020304" pitchFamily="18" charset="0"/>
              <a:ea typeface="Calibri" panose="020F0502020204030204" pitchFamily="34" charset="0"/>
            </a:endParaRPr>
          </a:p>
          <a:p>
            <a:endParaRPr lang="en-GB" dirty="0"/>
          </a:p>
        </p:txBody>
      </p:sp>
    </p:spTree>
    <p:extLst>
      <p:ext uri="{BB962C8B-B14F-4D97-AF65-F5344CB8AC3E}">
        <p14:creationId xmlns:p14="http://schemas.microsoft.com/office/powerpoint/2010/main" val="17490583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1518" y="133568"/>
            <a:ext cx="4860391" cy="6090532"/>
          </a:xfrm>
        </p:spPr>
      </p:pic>
      <p:sp>
        <p:nvSpPr>
          <p:cNvPr id="3" name="TextBox 2"/>
          <p:cNvSpPr txBox="1"/>
          <p:nvPr/>
        </p:nvSpPr>
        <p:spPr>
          <a:xfrm>
            <a:off x="257577" y="6224100"/>
            <a:ext cx="12192000" cy="584775"/>
          </a:xfrm>
          <a:prstGeom prst="rect">
            <a:avLst/>
          </a:prstGeom>
          <a:noFill/>
        </p:spPr>
        <p:txBody>
          <a:bodyPr wrap="square" rtlCol="0">
            <a:spAutoFit/>
          </a:bodyPr>
          <a:lstStyle/>
          <a:p>
            <a:r>
              <a:rPr lang="en-GB" sz="3200" b="1" dirty="0" smtClean="0">
                <a:hlinkClick r:id="rId4"/>
              </a:rPr>
              <a:t>www.mathsolutions.com/documents/NumberTalks_SParrish.pdf</a:t>
            </a:r>
            <a:endParaRPr lang="en-GB" sz="3200" b="1"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1904" y="815126"/>
            <a:ext cx="4897567" cy="4452334"/>
          </a:xfrm>
          <a:prstGeom prst="rect">
            <a:avLst/>
          </a:prstGeom>
        </p:spPr>
      </p:pic>
    </p:spTree>
    <p:extLst>
      <p:ext uri="{BB962C8B-B14F-4D97-AF65-F5344CB8AC3E}">
        <p14:creationId xmlns:p14="http://schemas.microsoft.com/office/powerpoint/2010/main" val="9500614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9701" y="399245"/>
            <a:ext cx="10684099" cy="5777718"/>
          </a:xfrm>
        </p:spPr>
        <p:txBody>
          <a:bodyPr>
            <a:normAutofit/>
          </a:bodyPr>
          <a:lstStyle/>
          <a:p>
            <a:pPr marL="0" indent="0" algn="ctr">
              <a:buNone/>
            </a:pPr>
            <a:r>
              <a:rPr lang="en-GB" sz="7200" dirty="0" smtClean="0"/>
              <a:t>“Far too many students </a:t>
            </a:r>
            <a:r>
              <a:rPr lang="en-GB" sz="7200" i="1" dirty="0" smtClean="0"/>
              <a:t>hate</a:t>
            </a:r>
            <a:r>
              <a:rPr lang="en-GB" sz="7200" dirty="0" smtClean="0"/>
              <a:t> maths and for many it is a source of anxiety and fear.  This is particularly true for girls.”  </a:t>
            </a:r>
          </a:p>
          <a:p>
            <a:pPr marL="0" indent="0">
              <a:buNone/>
            </a:pPr>
            <a:r>
              <a:rPr lang="en-GB" sz="4000" dirty="0" smtClean="0"/>
              <a:t>Jo </a:t>
            </a:r>
            <a:r>
              <a:rPr lang="en-GB" sz="4000" dirty="0" err="1" smtClean="0"/>
              <a:t>Boaler</a:t>
            </a:r>
            <a:r>
              <a:rPr lang="en-GB" sz="4000" dirty="0" smtClean="0"/>
              <a:t> – Stanford Graduate School of Education</a:t>
            </a:r>
            <a:endParaRPr lang="en-GB" sz="4000" dirty="0"/>
          </a:p>
        </p:txBody>
      </p:sp>
    </p:spTree>
    <p:extLst>
      <p:ext uri="{BB962C8B-B14F-4D97-AF65-F5344CB8AC3E}">
        <p14:creationId xmlns:p14="http://schemas.microsoft.com/office/powerpoint/2010/main" val="32975576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104549" cy="1325563"/>
          </a:xfrm>
        </p:spPr>
        <p:txBody>
          <a:bodyPr>
            <a:normAutofit/>
          </a:bodyPr>
          <a:lstStyle/>
          <a:p>
            <a:pPr algn="ctr"/>
            <a:r>
              <a:rPr lang="en-GB" sz="7200" b="1" dirty="0" smtClean="0"/>
              <a:t>What are Number Talks?</a:t>
            </a:r>
            <a:endParaRPr lang="en-GB" sz="7200" b="1" dirty="0"/>
          </a:p>
        </p:txBody>
      </p:sp>
      <p:sp>
        <p:nvSpPr>
          <p:cNvPr id="3" name="Content Placeholder 2"/>
          <p:cNvSpPr>
            <a:spLocks noGrp="1"/>
          </p:cNvSpPr>
          <p:nvPr>
            <p:ph idx="1"/>
          </p:nvPr>
        </p:nvSpPr>
        <p:spPr>
          <a:xfrm>
            <a:off x="767080" y="2160476"/>
            <a:ext cx="10515600" cy="4351338"/>
          </a:xfrm>
        </p:spPr>
        <p:txBody>
          <a:bodyPr>
            <a:normAutofit fontScale="92500" lnSpcReduction="20000"/>
          </a:bodyPr>
          <a:lstStyle/>
          <a:p>
            <a:r>
              <a:rPr lang="en-GB" sz="4400" dirty="0" smtClean="0"/>
              <a:t>Number Talks </a:t>
            </a:r>
            <a:r>
              <a:rPr lang="en-GB" sz="4400" dirty="0"/>
              <a:t>r</a:t>
            </a:r>
            <a:r>
              <a:rPr lang="en-GB" sz="4400" dirty="0" smtClean="0"/>
              <a:t>ationale</a:t>
            </a:r>
          </a:p>
          <a:p>
            <a:pPr marL="0" indent="0">
              <a:buNone/>
            </a:pPr>
            <a:endParaRPr lang="en-GB" sz="4400" dirty="0" smtClean="0"/>
          </a:p>
          <a:p>
            <a:r>
              <a:rPr lang="en-GB" sz="4400" dirty="0" smtClean="0"/>
              <a:t>Number Talks </a:t>
            </a:r>
            <a:r>
              <a:rPr lang="en-GB" sz="4400" dirty="0"/>
              <a:t>f</a:t>
            </a:r>
            <a:r>
              <a:rPr lang="en-GB" sz="4400" dirty="0" smtClean="0"/>
              <a:t>ormat</a:t>
            </a:r>
          </a:p>
          <a:p>
            <a:pPr marL="0" indent="0">
              <a:buNone/>
            </a:pPr>
            <a:endParaRPr lang="en-GB" sz="4400" dirty="0" smtClean="0"/>
          </a:p>
          <a:p>
            <a:r>
              <a:rPr lang="en-GB" sz="4400" dirty="0" smtClean="0"/>
              <a:t>The role of the teacher</a:t>
            </a:r>
          </a:p>
          <a:p>
            <a:pPr marL="0" indent="0">
              <a:buNone/>
            </a:pPr>
            <a:endParaRPr lang="en-GB" sz="4400" dirty="0" smtClean="0"/>
          </a:p>
          <a:p>
            <a:r>
              <a:rPr lang="en-GB" sz="4400" dirty="0" smtClean="0"/>
              <a:t>Classroom </a:t>
            </a:r>
            <a:r>
              <a:rPr lang="en-GB" sz="4400" dirty="0"/>
              <a:t>e</a:t>
            </a:r>
            <a:r>
              <a:rPr lang="en-GB" sz="4400" dirty="0" smtClean="0"/>
              <a:t>nvironment</a:t>
            </a:r>
            <a:endParaRPr lang="en-GB" sz="4400" dirty="0"/>
          </a:p>
        </p:txBody>
      </p:sp>
      <p:grpSp>
        <p:nvGrpSpPr>
          <p:cNvPr id="4" name="Group 3"/>
          <p:cNvGrpSpPr>
            <a:grpSpLocks noChangeAspect="1"/>
          </p:cNvGrpSpPr>
          <p:nvPr/>
        </p:nvGrpSpPr>
        <p:grpSpPr bwMode="auto">
          <a:xfrm>
            <a:off x="10456000" y="117699"/>
            <a:ext cx="1653361" cy="1572989"/>
            <a:chOff x="3696" y="2023"/>
            <a:chExt cx="288" cy="274"/>
          </a:xfrm>
        </p:grpSpPr>
        <p:sp>
          <p:nvSpPr>
            <p:cNvPr id="5" name="AutoShape 3"/>
            <p:cNvSpPr>
              <a:spLocks noChangeAspect="1" noChangeArrowheads="1" noTextEdit="1"/>
            </p:cNvSpPr>
            <p:nvPr/>
          </p:nvSpPr>
          <p:spPr bwMode="auto">
            <a:xfrm>
              <a:off x="3696" y="2023"/>
              <a:ext cx="288"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1" y="2028"/>
              <a:ext cx="278"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828096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normAutofit/>
          </a:bodyPr>
          <a:lstStyle/>
          <a:p>
            <a:r>
              <a:rPr lang="en-GB" sz="7200" b="1" dirty="0" smtClean="0"/>
              <a:t>What are Number Talks?</a:t>
            </a:r>
            <a:endParaRPr lang="en-GB" sz="7200" b="1" dirty="0"/>
          </a:p>
        </p:txBody>
      </p:sp>
      <p:sp>
        <p:nvSpPr>
          <p:cNvPr id="3" name="Content Placeholder 2"/>
          <p:cNvSpPr>
            <a:spLocks noGrp="1"/>
          </p:cNvSpPr>
          <p:nvPr>
            <p:ph idx="1"/>
          </p:nvPr>
        </p:nvSpPr>
        <p:spPr/>
        <p:txBody>
          <a:bodyPr>
            <a:normAutofit/>
          </a:bodyPr>
          <a:lstStyle/>
          <a:p>
            <a:r>
              <a:rPr lang="en-GB" sz="4800" dirty="0" smtClean="0"/>
              <a:t>Classroom conversations based around carefully planned problems that are solved mentally;</a:t>
            </a:r>
          </a:p>
          <a:p>
            <a:endParaRPr lang="en-GB" sz="4800" dirty="0" smtClean="0"/>
          </a:p>
          <a:p>
            <a:r>
              <a:rPr lang="en-GB" sz="4800" dirty="0" smtClean="0"/>
              <a:t>5 - 15 minutes as part of your number daily routine</a:t>
            </a:r>
            <a:endParaRPr lang="en-GB" sz="4800" dirty="0"/>
          </a:p>
        </p:txBody>
      </p:sp>
      <p:grpSp>
        <p:nvGrpSpPr>
          <p:cNvPr id="4" name="Group 3"/>
          <p:cNvGrpSpPr>
            <a:grpSpLocks noChangeAspect="1"/>
          </p:cNvGrpSpPr>
          <p:nvPr/>
        </p:nvGrpSpPr>
        <p:grpSpPr bwMode="auto">
          <a:xfrm>
            <a:off x="10456000" y="117699"/>
            <a:ext cx="1653361" cy="1572989"/>
            <a:chOff x="3696" y="2023"/>
            <a:chExt cx="288" cy="274"/>
          </a:xfrm>
        </p:grpSpPr>
        <p:sp>
          <p:nvSpPr>
            <p:cNvPr id="5" name="AutoShape 3"/>
            <p:cNvSpPr>
              <a:spLocks noChangeAspect="1" noChangeArrowheads="1" noTextEdit="1"/>
            </p:cNvSpPr>
            <p:nvPr/>
          </p:nvSpPr>
          <p:spPr bwMode="auto">
            <a:xfrm>
              <a:off x="3696" y="2023"/>
              <a:ext cx="288"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1" y="2028"/>
              <a:ext cx="278"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441856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normAutofit/>
          </a:bodyPr>
          <a:lstStyle/>
          <a:p>
            <a:r>
              <a:rPr lang="en-GB" sz="7200" b="1" dirty="0" smtClean="0"/>
              <a:t>Number Talks Rationale</a:t>
            </a:r>
            <a:endParaRPr lang="en-GB" sz="7200" b="1"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GB" sz="9600" dirty="0" smtClean="0"/>
              <a:t>      Accuracy</a:t>
            </a:r>
          </a:p>
          <a:p>
            <a:pPr>
              <a:buFont typeface="Wingdings" panose="05000000000000000000" pitchFamily="2" charset="2"/>
              <a:buChar char="v"/>
            </a:pPr>
            <a:r>
              <a:rPr lang="en-GB" sz="9600" dirty="0" smtClean="0"/>
              <a:t>      Efficiency</a:t>
            </a:r>
          </a:p>
          <a:p>
            <a:pPr>
              <a:buFont typeface="Wingdings" panose="05000000000000000000" pitchFamily="2" charset="2"/>
              <a:buChar char="v"/>
            </a:pPr>
            <a:r>
              <a:rPr lang="en-GB" sz="9600" dirty="0" smtClean="0"/>
              <a:t>      Flexibility</a:t>
            </a:r>
            <a:endParaRPr lang="en-GB" sz="9600" dirty="0"/>
          </a:p>
        </p:txBody>
      </p:sp>
      <p:grpSp>
        <p:nvGrpSpPr>
          <p:cNvPr id="4" name="Group 3"/>
          <p:cNvGrpSpPr>
            <a:grpSpLocks noChangeAspect="1"/>
          </p:cNvGrpSpPr>
          <p:nvPr/>
        </p:nvGrpSpPr>
        <p:grpSpPr bwMode="auto">
          <a:xfrm>
            <a:off x="10456000" y="117699"/>
            <a:ext cx="1653361" cy="1572989"/>
            <a:chOff x="3696" y="2023"/>
            <a:chExt cx="288" cy="274"/>
          </a:xfrm>
        </p:grpSpPr>
        <p:sp>
          <p:nvSpPr>
            <p:cNvPr id="5" name="AutoShape 3"/>
            <p:cNvSpPr>
              <a:spLocks noChangeAspect="1" noChangeArrowheads="1" noTextEdit="1"/>
            </p:cNvSpPr>
            <p:nvPr/>
          </p:nvSpPr>
          <p:spPr bwMode="auto">
            <a:xfrm>
              <a:off x="3696" y="2023"/>
              <a:ext cx="288"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1" y="2028"/>
              <a:ext cx="278"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536707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normAutofit/>
          </a:bodyPr>
          <a:lstStyle/>
          <a:p>
            <a:r>
              <a:rPr lang="en-GB" sz="7200" b="1" dirty="0" smtClean="0"/>
              <a:t>Teacher’s Role</a:t>
            </a:r>
            <a:endParaRPr lang="en-GB" sz="7200" b="1" dirty="0"/>
          </a:p>
        </p:txBody>
      </p:sp>
      <p:sp>
        <p:nvSpPr>
          <p:cNvPr id="3" name="Content Placeholder 2"/>
          <p:cNvSpPr>
            <a:spLocks noGrp="1"/>
          </p:cNvSpPr>
          <p:nvPr>
            <p:ph idx="1"/>
          </p:nvPr>
        </p:nvSpPr>
        <p:spPr/>
        <p:txBody>
          <a:bodyPr/>
          <a:lstStyle/>
          <a:p>
            <a:r>
              <a:rPr lang="en-GB" dirty="0" smtClean="0"/>
              <a:t>Plans carefully selected problems</a:t>
            </a:r>
          </a:p>
          <a:p>
            <a:r>
              <a:rPr lang="en-GB" dirty="0" smtClean="0"/>
              <a:t>Facilitator</a:t>
            </a:r>
          </a:p>
          <a:p>
            <a:r>
              <a:rPr lang="en-GB" dirty="0" smtClean="0"/>
              <a:t>Records all answers</a:t>
            </a:r>
          </a:p>
          <a:p>
            <a:r>
              <a:rPr lang="en-GB" dirty="0" smtClean="0"/>
              <a:t>Makes effective use of questioning</a:t>
            </a:r>
          </a:p>
          <a:p>
            <a:r>
              <a:rPr lang="en-GB" dirty="0" smtClean="0"/>
              <a:t>Read situations – keeps lesson flowing</a:t>
            </a:r>
          </a:p>
          <a:p>
            <a:r>
              <a:rPr lang="en-GB" dirty="0" smtClean="0"/>
              <a:t>Allows concrete materials (infants)</a:t>
            </a:r>
          </a:p>
          <a:p>
            <a:r>
              <a:rPr lang="en-GB" dirty="0" smtClean="0"/>
              <a:t>Allows thinking time</a:t>
            </a:r>
          </a:p>
          <a:p>
            <a:r>
              <a:rPr lang="en-GB" dirty="0" smtClean="0"/>
              <a:t>Accepts all answers – values everyone’s thinking</a:t>
            </a:r>
            <a:endParaRPr lang="en-GB" dirty="0"/>
          </a:p>
        </p:txBody>
      </p:sp>
      <p:grpSp>
        <p:nvGrpSpPr>
          <p:cNvPr id="4" name="Group 3"/>
          <p:cNvGrpSpPr>
            <a:grpSpLocks noChangeAspect="1"/>
          </p:cNvGrpSpPr>
          <p:nvPr/>
        </p:nvGrpSpPr>
        <p:grpSpPr bwMode="auto">
          <a:xfrm>
            <a:off x="10456000" y="117699"/>
            <a:ext cx="1653361" cy="1572989"/>
            <a:chOff x="3696" y="2023"/>
            <a:chExt cx="288" cy="274"/>
          </a:xfrm>
        </p:grpSpPr>
        <p:sp>
          <p:nvSpPr>
            <p:cNvPr id="5" name="AutoShape 3"/>
            <p:cNvSpPr>
              <a:spLocks noChangeAspect="1" noChangeArrowheads="1" noTextEdit="1"/>
            </p:cNvSpPr>
            <p:nvPr/>
          </p:nvSpPr>
          <p:spPr bwMode="auto">
            <a:xfrm>
              <a:off x="3696" y="2023"/>
              <a:ext cx="288"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1" y="2028"/>
              <a:ext cx="278"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872924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3751190" y="347729"/>
            <a:ext cx="4491288" cy="6231473"/>
          </a:xfrm>
          <a:prstGeom prst="rect">
            <a:avLst/>
          </a:prstGeom>
          <a:ln w="228600" cap="sq" cmpd="thickThin">
            <a:solidFill>
              <a:srgbClr val="000000"/>
            </a:solidFill>
            <a:prstDash val="solid"/>
            <a:miter lim="800000"/>
          </a:ln>
          <a:effectLst>
            <a:innerShdw blurRad="76200">
              <a:srgbClr val="000000"/>
            </a:innerShdw>
          </a:effectLst>
        </p:spPr>
      </p:pic>
      <p:grpSp>
        <p:nvGrpSpPr>
          <p:cNvPr id="3" name="Group 2"/>
          <p:cNvGrpSpPr>
            <a:grpSpLocks noChangeAspect="1"/>
          </p:cNvGrpSpPr>
          <p:nvPr/>
        </p:nvGrpSpPr>
        <p:grpSpPr bwMode="auto">
          <a:xfrm>
            <a:off x="10456000" y="117699"/>
            <a:ext cx="1653361" cy="1572989"/>
            <a:chOff x="3696" y="2023"/>
            <a:chExt cx="288" cy="274"/>
          </a:xfrm>
        </p:grpSpPr>
        <p:sp>
          <p:nvSpPr>
            <p:cNvPr id="5" name="AutoShape 3"/>
            <p:cNvSpPr>
              <a:spLocks noChangeAspect="1" noChangeArrowheads="1" noTextEdit="1"/>
            </p:cNvSpPr>
            <p:nvPr/>
          </p:nvSpPr>
          <p:spPr bwMode="auto">
            <a:xfrm>
              <a:off x="3696" y="2023"/>
              <a:ext cx="288"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1" y="2028"/>
              <a:ext cx="278"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p:cNvSpPr txBox="1"/>
          <p:nvPr/>
        </p:nvSpPr>
        <p:spPr>
          <a:xfrm>
            <a:off x="489398" y="1429555"/>
            <a:ext cx="2524259" cy="4401205"/>
          </a:xfrm>
          <a:prstGeom prst="rect">
            <a:avLst/>
          </a:prstGeom>
          <a:noFill/>
        </p:spPr>
        <p:txBody>
          <a:bodyPr wrap="square" rtlCol="0">
            <a:spAutoFit/>
          </a:bodyPr>
          <a:lstStyle/>
          <a:p>
            <a:pPr algn="ctr"/>
            <a:r>
              <a:rPr lang="en-GB" sz="4000" dirty="0" smtClean="0"/>
              <a:t>Key language to be used during Number Talks in the classroom</a:t>
            </a:r>
            <a:endParaRPr lang="en-GB" sz="4000" dirty="0"/>
          </a:p>
        </p:txBody>
      </p:sp>
      <p:sp>
        <p:nvSpPr>
          <p:cNvPr id="7" name="TextBox 6"/>
          <p:cNvSpPr txBox="1"/>
          <p:nvPr/>
        </p:nvSpPr>
        <p:spPr>
          <a:xfrm>
            <a:off x="8470855" y="2344310"/>
            <a:ext cx="3609802" cy="2800767"/>
          </a:xfrm>
          <a:prstGeom prst="rect">
            <a:avLst/>
          </a:prstGeom>
          <a:noFill/>
        </p:spPr>
        <p:txBody>
          <a:bodyPr wrap="square" rtlCol="0">
            <a:spAutoFit/>
          </a:bodyPr>
          <a:lstStyle/>
          <a:p>
            <a:pPr algn="ctr"/>
            <a:r>
              <a:rPr lang="en-GB" sz="4400" dirty="0" smtClean="0"/>
              <a:t>Display this language</a:t>
            </a:r>
          </a:p>
          <a:p>
            <a:pPr algn="ctr"/>
            <a:r>
              <a:rPr lang="en-GB" sz="4400" dirty="0" smtClean="0"/>
              <a:t>clearly in the classroom.</a:t>
            </a:r>
            <a:endParaRPr lang="en-GB" sz="4400" dirty="0"/>
          </a:p>
        </p:txBody>
      </p:sp>
    </p:spTree>
    <p:extLst>
      <p:ext uri="{BB962C8B-B14F-4D97-AF65-F5344CB8AC3E}">
        <p14:creationId xmlns:p14="http://schemas.microsoft.com/office/powerpoint/2010/main" val="21938960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225011" cy="721975"/>
          </a:xfrm>
        </p:spPr>
        <p:txBody>
          <a:bodyPr>
            <a:normAutofit fontScale="90000"/>
          </a:bodyPr>
          <a:lstStyle/>
          <a:p>
            <a:r>
              <a:rPr lang="en-GB" sz="4800" b="1" dirty="0" smtClean="0"/>
              <a:t>Number Talks Format</a:t>
            </a:r>
            <a:endParaRPr lang="en-GB" sz="4800" b="1" dirty="0"/>
          </a:p>
        </p:txBody>
      </p:sp>
      <p:sp>
        <p:nvSpPr>
          <p:cNvPr id="3" name="Content Placeholder 2"/>
          <p:cNvSpPr>
            <a:spLocks noGrp="1"/>
          </p:cNvSpPr>
          <p:nvPr>
            <p:ph idx="1"/>
          </p:nvPr>
        </p:nvSpPr>
        <p:spPr/>
        <p:txBody>
          <a:bodyPr/>
          <a:lstStyle/>
          <a:p>
            <a:endParaRPr lang="en-GB"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8468"/>
            <a:ext cx="4785541"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280" y="1969743"/>
            <a:ext cx="4785541" cy="14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124" y="3440113"/>
            <a:ext cx="4794697"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69" y="4810471"/>
            <a:ext cx="4939606"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a:grpSpLocks noChangeAspect="1"/>
          </p:cNvGrpSpPr>
          <p:nvPr/>
        </p:nvGrpSpPr>
        <p:grpSpPr bwMode="auto">
          <a:xfrm>
            <a:off x="10728637" y="136627"/>
            <a:ext cx="1265350" cy="1203840"/>
            <a:chOff x="3696" y="2023"/>
            <a:chExt cx="288" cy="274"/>
          </a:xfrm>
        </p:grpSpPr>
        <p:sp>
          <p:nvSpPr>
            <p:cNvPr id="9" name="AutoShape 3"/>
            <p:cNvSpPr>
              <a:spLocks noChangeAspect="1" noChangeArrowheads="1" noTextEdit="1"/>
            </p:cNvSpPr>
            <p:nvPr/>
          </p:nvSpPr>
          <p:spPr bwMode="auto">
            <a:xfrm>
              <a:off x="3696" y="2023"/>
              <a:ext cx="288"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01" y="2028"/>
              <a:ext cx="278"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762770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normAutofit/>
          </a:bodyPr>
          <a:lstStyle/>
          <a:p>
            <a:r>
              <a:rPr lang="en-GB" sz="7200" b="1" dirty="0" smtClean="0"/>
              <a:t>Classroom Environment</a:t>
            </a:r>
            <a:endParaRPr lang="en-GB" sz="7200" b="1" dirty="0"/>
          </a:p>
        </p:txBody>
      </p:sp>
      <p:sp>
        <p:nvSpPr>
          <p:cNvPr id="3" name="Content Placeholder 2"/>
          <p:cNvSpPr>
            <a:spLocks noGrp="1"/>
          </p:cNvSpPr>
          <p:nvPr>
            <p:ph idx="1"/>
          </p:nvPr>
        </p:nvSpPr>
        <p:spPr/>
        <p:txBody>
          <a:bodyPr>
            <a:normAutofit/>
          </a:bodyPr>
          <a:lstStyle/>
          <a:p>
            <a:r>
              <a:rPr lang="en-GB" sz="4800" dirty="0" smtClean="0"/>
              <a:t>A safe environment</a:t>
            </a:r>
          </a:p>
          <a:p>
            <a:r>
              <a:rPr lang="en-GB" sz="4800" dirty="0" smtClean="0"/>
              <a:t>Think first, then check</a:t>
            </a:r>
          </a:p>
          <a:p>
            <a:r>
              <a:rPr lang="en-GB" sz="4800" dirty="0" smtClean="0"/>
              <a:t>Interaction</a:t>
            </a:r>
          </a:p>
          <a:p>
            <a:r>
              <a:rPr lang="en-GB" sz="4800" dirty="0" smtClean="0"/>
              <a:t>Self correction</a:t>
            </a:r>
            <a:endParaRPr lang="en-GB" sz="4800" dirty="0"/>
          </a:p>
        </p:txBody>
      </p:sp>
      <p:grpSp>
        <p:nvGrpSpPr>
          <p:cNvPr id="4" name="Group 3"/>
          <p:cNvGrpSpPr>
            <a:grpSpLocks noChangeAspect="1"/>
          </p:cNvGrpSpPr>
          <p:nvPr/>
        </p:nvGrpSpPr>
        <p:grpSpPr bwMode="auto">
          <a:xfrm>
            <a:off x="10456000" y="117699"/>
            <a:ext cx="1653361" cy="1572989"/>
            <a:chOff x="3696" y="2023"/>
            <a:chExt cx="288" cy="274"/>
          </a:xfrm>
        </p:grpSpPr>
        <p:sp>
          <p:nvSpPr>
            <p:cNvPr id="5" name="AutoShape 3"/>
            <p:cNvSpPr>
              <a:spLocks noChangeAspect="1" noChangeArrowheads="1" noTextEdit="1"/>
            </p:cNvSpPr>
            <p:nvPr/>
          </p:nvSpPr>
          <p:spPr bwMode="auto">
            <a:xfrm>
              <a:off x="3696" y="2023"/>
              <a:ext cx="288"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1" y="2028"/>
              <a:ext cx="278"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47936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sz="4000" dirty="0" smtClean="0"/>
              <a:t>To face the challenges of the 21</a:t>
            </a:r>
            <a:r>
              <a:rPr lang="en-GB" sz="4000" baseline="30000" dirty="0" smtClean="0"/>
              <a:t>st</a:t>
            </a:r>
            <a:r>
              <a:rPr lang="en-GB" sz="4000" dirty="0" smtClean="0"/>
              <a:t> century, each person needs to have confidence in using mathematical skills, and </a:t>
            </a:r>
            <a:r>
              <a:rPr lang="en-GB" sz="4000" smtClean="0"/>
              <a:t>Scotland needs </a:t>
            </a:r>
            <a:r>
              <a:rPr lang="en-GB" sz="4000" dirty="0" smtClean="0"/>
              <a:t>both specialist mathematicians and a highly numerate population.</a:t>
            </a:r>
          </a:p>
          <a:p>
            <a:pPr marL="0" indent="0">
              <a:buNone/>
            </a:pPr>
            <a:endParaRPr lang="en-GB" sz="4000" dirty="0"/>
          </a:p>
          <a:p>
            <a:pPr marL="0" indent="0" algn="r">
              <a:buNone/>
            </a:pPr>
            <a:r>
              <a:rPr lang="en-GB" i="1" dirty="0" smtClean="0"/>
              <a:t>Building the Curriculum 1</a:t>
            </a:r>
            <a:endParaRPr lang="en-GB" i="1" dirty="0"/>
          </a:p>
        </p:txBody>
      </p:sp>
      <p:grpSp>
        <p:nvGrpSpPr>
          <p:cNvPr id="4" name="Group 3"/>
          <p:cNvGrpSpPr>
            <a:grpSpLocks noChangeAspect="1"/>
          </p:cNvGrpSpPr>
          <p:nvPr/>
        </p:nvGrpSpPr>
        <p:grpSpPr bwMode="auto">
          <a:xfrm>
            <a:off x="10527119" y="0"/>
            <a:ext cx="1653361" cy="1572989"/>
            <a:chOff x="3696" y="2023"/>
            <a:chExt cx="288" cy="274"/>
          </a:xfrm>
        </p:grpSpPr>
        <p:sp>
          <p:nvSpPr>
            <p:cNvPr id="5" name="AutoShape 3"/>
            <p:cNvSpPr>
              <a:spLocks noChangeAspect="1" noChangeArrowheads="1" noTextEdit="1"/>
            </p:cNvSpPr>
            <p:nvPr/>
          </p:nvSpPr>
          <p:spPr bwMode="auto">
            <a:xfrm>
              <a:off x="3696" y="2023"/>
              <a:ext cx="288"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1" y="2028"/>
              <a:ext cx="278"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082146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9549" y="257577"/>
            <a:ext cx="10774251" cy="5919386"/>
          </a:xfrm>
        </p:spPr>
        <p:txBody>
          <a:bodyPr>
            <a:normAutofit/>
          </a:bodyPr>
          <a:lstStyle/>
          <a:p>
            <a:pPr marL="0" indent="0">
              <a:buNone/>
            </a:pPr>
            <a:r>
              <a:rPr lang="en-GB" sz="6000" dirty="0" smtClean="0"/>
              <a:t>“I have not failed.  I’ve just found 10,000 ways that won’t work.” </a:t>
            </a:r>
          </a:p>
          <a:p>
            <a:pPr marL="0" indent="0">
              <a:buNone/>
            </a:pPr>
            <a:endParaRPr lang="en-GB" sz="6000" dirty="0" smtClean="0"/>
          </a:p>
          <a:p>
            <a:pPr marL="0" indent="0">
              <a:buNone/>
            </a:pPr>
            <a:r>
              <a:rPr lang="en-GB" sz="6000" dirty="0" smtClean="0"/>
              <a:t>Thomas A. Edison</a:t>
            </a:r>
            <a:endParaRPr lang="en-GB" sz="6000" dirty="0"/>
          </a:p>
        </p:txBody>
      </p:sp>
    </p:spTree>
    <p:extLst>
      <p:ext uri="{BB962C8B-B14F-4D97-AF65-F5344CB8AC3E}">
        <p14:creationId xmlns:p14="http://schemas.microsoft.com/office/powerpoint/2010/main" val="23393034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5" descr="number%20talks%20exampl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3137" y="238999"/>
            <a:ext cx="11697125" cy="642501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839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90986" cy="1325563"/>
          </a:xfrm>
        </p:spPr>
        <p:txBody>
          <a:bodyPr>
            <a:noAutofit/>
          </a:bodyPr>
          <a:lstStyle/>
          <a:p>
            <a:r>
              <a:rPr lang="en-GB" sz="7200" b="1" dirty="0" smtClean="0"/>
              <a:t>Video - </a:t>
            </a:r>
            <a:r>
              <a:rPr lang="en-GB" b="1" dirty="0" smtClean="0"/>
              <a:t>Early Level through to Second Level</a:t>
            </a:r>
            <a:endParaRPr lang="en-GB" b="1" dirty="0"/>
          </a:p>
        </p:txBody>
      </p:sp>
      <p:grpSp>
        <p:nvGrpSpPr>
          <p:cNvPr id="4" name="Group 3"/>
          <p:cNvGrpSpPr>
            <a:grpSpLocks noChangeAspect="1"/>
          </p:cNvGrpSpPr>
          <p:nvPr/>
        </p:nvGrpSpPr>
        <p:grpSpPr bwMode="auto">
          <a:xfrm>
            <a:off x="10702344" y="117700"/>
            <a:ext cx="1407017" cy="1338620"/>
            <a:chOff x="3696" y="2023"/>
            <a:chExt cx="288" cy="274"/>
          </a:xfrm>
        </p:grpSpPr>
        <p:sp>
          <p:nvSpPr>
            <p:cNvPr id="5" name="AutoShape 3"/>
            <p:cNvSpPr>
              <a:spLocks noChangeAspect="1" noChangeArrowheads="1" noTextEdit="1"/>
            </p:cNvSpPr>
            <p:nvPr/>
          </p:nvSpPr>
          <p:spPr bwMode="auto">
            <a:xfrm>
              <a:off x="3696" y="2023"/>
              <a:ext cx="288"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1" y="2028"/>
              <a:ext cx="278"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1556660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Video – pupils lead the learning</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9192938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normAutofit fontScale="90000"/>
          </a:bodyPr>
          <a:lstStyle/>
          <a:p>
            <a:r>
              <a:rPr lang="en-GB" sz="7200" b="1" dirty="0" smtClean="0"/>
              <a:t>Video</a:t>
            </a:r>
            <a:r>
              <a:rPr lang="en-GB" dirty="0" smtClean="0"/>
              <a:t> </a:t>
            </a:r>
            <a:r>
              <a:rPr lang="en-GB" b="1" dirty="0" smtClean="0"/>
              <a:t>– secondary pupils talking about number</a:t>
            </a:r>
            <a:endParaRPr lang="en-GB" b="1" dirty="0"/>
          </a:p>
        </p:txBody>
      </p:sp>
      <p:grpSp>
        <p:nvGrpSpPr>
          <p:cNvPr id="4" name="Group 3"/>
          <p:cNvGrpSpPr>
            <a:grpSpLocks noChangeAspect="1"/>
          </p:cNvGrpSpPr>
          <p:nvPr/>
        </p:nvGrpSpPr>
        <p:grpSpPr bwMode="auto">
          <a:xfrm>
            <a:off x="10456000" y="117699"/>
            <a:ext cx="1653361" cy="1572989"/>
            <a:chOff x="3696" y="2023"/>
            <a:chExt cx="288" cy="274"/>
          </a:xfrm>
        </p:grpSpPr>
        <p:sp>
          <p:nvSpPr>
            <p:cNvPr id="5" name="AutoShape 3"/>
            <p:cNvSpPr>
              <a:spLocks noChangeAspect="1" noChangeArrowheads="1" noTextEdit="1"/>
            </p:cNvSpPr>
            <p:nvPr/>
          </p:nvSpPr>
          <p:spPr bwMode="auto">
            <a:xfrm>
              <a:off x="3696" y="2023"/>
              <a:ext cx="288"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1" y="2028"/>
              <a:ext cx="278"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1228782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normAutofit/>
          </a:bodyPr>
          <a:lstStyle/>
          <a:p>
            <a:r>
              <a:rPr lang="en-GB" sz="7200" b="1" dirty="0" smtClean="0"/>
              <a:t>Planning for Number Talks</a:t>
            </a:r>
            <a:endParaRPr lang="en-GB" sz="7200" b="1" dirty="0"/>
          </a:p>
        </p:txBody>
      </p:sp>
      <p:sp>
        <p:nvSpPr>
          <p:cNvPr id="3" name="Content Placeholder 2"/>
          <p:cNvSpPr>
            <a:spLocks noGrp="1"/>
          </p:cNvSpPr>
          <p:nvPr>
            <p:ph idx="1"/>
          </p:nvPr>
        </p:nvSpPr>
        <p:spPr/>
        <p:txBody>
          <a:bodyPr/>
          <a:lstStyle/>
          <a:p>
            <a:r>
              <a:rPr lang="en-GB" dirty="0" smtClean="0"/>
              <a:t>Will your Number Talks be a stand alone unit or a series of lessons? Does your problem allow for mental maths?</a:t>
            </a:r>
          </a:p>
          <a:p>
            <a:pPr marL="0" indent="0">
              <a:buNone/>
            </a:pPr>
            <a:endParaRPr lang="en-GB" dirty="0" smtClean="0"/>
          </a:p>
          <a:p>
            <a:r>
              <a:rPr lang="en-GB" dirty="0" smtClean="0"/>
              <a:t>Are your numbers friendly?  Will children be able to retain them?</a:t>
            </a:r>
          </a:p>
          <a:p>
            <a:pPr marL="0" indent="0">
              <a:buNone/>
            </a:pPr>
            <a:endParaRPr lang="en-GB" dirty="0" smtClean="0"/>
          </a:p>
          <a:p>
            <a:r>
              <a:rPr lang="en-GB" dirty="0" smtClean="0"/>
              <a:t>Are there multiple strategies that children can use?</a:t>
            </a:r>
          </a:p>
          <a:p>
            <a:pPr marL="0" indent="0">
              <a:buNone/>
            </a:pPr>
            <a:endParaRPr lang="en-GB" dirty="0" smtClean="0"/>
          </a:p>
          <a:p>
            <a:r>
              <a:rPr lang="en-GB" dirty="0" smtClean="0"/>
              <a:t>Are you providing opportunities to build on previously used strategies?</a:t>
            </a:r>
            <a:endParaRPr lang="en-GB" dirty="0"/>
          </a:p>
        </p:txBody>
      </p:sp>
      <p:grpSp>
        <p:nvGrpSpPr>
          <p:cNvPr id="4" name="Group 3"/>
          <p:cNvGrpSpPr>
            <a:grpSpLocks noChangeAspect="1"/>
          </p:cNvGrpSpPr>
          <p:nvPr/>
        </p:nvGrpSpPr>
        <p:grpSpPr bwMode="auto">
          <a:xfrm>
            <a:off x="10456000" y="117699"/>
            <a:ext cx="1653361" cy="1572989"/>
            <a:chOff x="3696" y="2023"/>
            <a:chExt cx="288" cy="274"/>
          </a:xfrm>
        </p:grpSpPr>
        <p:sp>
          <p:nvSpPr>
            <p:cNvPr id="5" name="AutoShape 3"/>
            <p:cNvSpPr>
              <a:spLocks noChangeAspect="1" noChangeArrowheads="1" noTextEdit="1"/>
            </p:cNvSpPr>
            <p:nvPr/>
          </p:nvSpPr>
          <p:spPr bwMode="auto">
            <a:xfrm>
              <a:off x="3696" y="2023"/>
              <a:ext cx="288"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1" y="2028"/>
              <a:ext cx="278"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444880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152899" y="2371725"/>
            <a:ext cx="3295650" cy="203835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5" name="Straight Connector 4"/>
          <p:cNvCxnSpPr/>
          <p:nvPr/>
        </p:nvCxnSpPr>
        <p:spPr>
          <a:xfrm flipH="1" flipV="1">
            <a:off x="5782648" y="41275"/>
            <a:ext cx="19050" cy="234315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 name="Straight Connector 5"/>
          <p:cNvCxnSpPr>
            <a:stCxn id="4" idx="4"/>
          </p:cNvCxnSpPr>
          <p:nvPr/>
        </p:nvCxnSpPr>
        <p:spPr>
          <a:xfrm>
            <a:off x="5800724" y="4410075"/>
            <a:ext cx="10499" cy="313372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467598" y="3390900"/>
            <a:ext cx="524385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4" idx="2"/>
          </p:cNvCxnSpPr>
          <p:nvPr/>
        </p:nvCxnSpPr>
        <p:spPr>
          <a:xfrm flipH="1">
            <a:off x="-476518" y="3390900"/>
            <a:ext cx="4629417"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Text Box 2"/>
          <p:cNvSpPr txBox="1">
            <a:spLocks noChangeArrowheads="1"/>
          </p:cNvSpPr>
          <p:nvPr/>
        </p:nvSpPr>
        <p:spPr bwMode="auto">
          <a:xfrm>
            <a:off x="4348161" y="3068637"/>
            <a:ext cx="2905125" cy="5232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35 + 77 = 112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 name="Text Box 2"/>
          <p:cNvSpPr txBox="1">
            <a:spLocks noChangeArrowheads="1"/>
          </p:cNvSpPr>
          <p:nvPr/>
        </p:nvSpPr>
        <p:spPr bwMode="auto">
          <a:xfrm>
            <a:off x="2691130" y="1034415"/>
            <a:ext cx="1043305" cy="386080"/>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1" name="Rectangle 8"/>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11"/>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530012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6437"/>
            <a:ext cx="10515600" cy="549275"/>
          </a:xfrm>
        </p:spPr>
        <p:txBody>
          <a:bodyPr>
            <a:noAutofit/>
          </a:bodyPr>
          <a:lstStyle/>
          <a:p>
            <a:r>
              <a:rPr lang="en-GB" sz="7200" b="1" dirty="0" smtClean="0"/>
              <a:t>Planning for Number Talks</a:t>
            </a:r>
            <a:endParaRPr lang="en-GB" sz="72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33485889"/>
              </p:ext>
            </p:extLst>
          </p:nvPr>
        </p:nvGraphicFramePr>
        <p:xfrm>
          <a:off x="838200" y="888642"/>
          <a:ext cx="10515601" cy="5600423"/>
        </p:xfrm>
        <a:graphic>
          <a:graphicData uri="http://schemas.openxmlformats.org/drawingml/2006/table">
            <a:tbl>
              <a:tblPr firstRow="1" bandRow="1">
                <a:tableStyleId>{5C22544A-7EE6-4342-B048-85BDC9FD1C3A}</a:tableStyleId>
              </a:tblPr>
              <a:tblGrid>
                <a:gridCol w="3218645"/>
                <a:gridCol w="3648478"/>
                <a:gridCol w="3648478"/>
              </a:tblGrid>
              <a:tr h="768686">
                <a:tc>
                  <a:txBody>
                    <a:bodyPr/>
                    <a:lstStyle/>
                    <a:p>
                      <a:r>
                        <a:rPr lang="en-GB" dirty="0" smtClean="0"/>
                        <a:t>Class:  Primary 3</a:t>
                      </a:r>
                      <a:endParaRPr lang="en-GB" dirty="0"/>
                    </a:p>
                  </a:txBody>
                  <a:tcPr/>
                </a:tc>
                <a:tc gridSpan="2">
                  <a:txBody>
                    <a:bodyPr/>
                    <a:lstStyle/>
                    <a:p>
                      <a:r>
                        <a:rPr lang="en-GB" dirty="0" smtClean="0"/>
                        <a:t>Focus:  Most children could not accurately carry</a:t>
                      </a:r>
                      <a:r>
                        <a:rPr lang="en-GB" baseline="0" dirty="0" smtClean="0"/>
                        <a:t> out (mentally) a subtraction calculation involving numbers bridging across 10</a:t>
                      </a:r>
                      <a:endParaRPr lang="en-GB" dirty="0"/>
                    </a:p>
                  </a:txBody>
                  <a:tcPr/>
                </a:tc>
                <a:tc hMerge="1">
                  <a:txBody>
                    <a:bodyPr/>
                    <a:lstStyle/>
                    <a:p>
                      <a:endParaRPr lang="en-GB"/>
                    </a:p>
                  </a:txBody>
                  <a:tcPr/>
                </a:tc>
              </a:tr>
              <a:tr h="2415869">
                <a:tc>
                  <a:txBody>
                    <a:bodyPr/>
                    <a:lstStyle/>
                    <a:p>
                      <a:pPr algn="ctr"/>
                      <a:r>
                        <a:rPr lang="en-GB" sz="3200" dirty="0" smtClean="0"/>
                        <a:t>Number Talk Problem</a:t>
                      </a:r>
                    </a:p>
                    <a:p>
                      <a:pPr algn="ctr"/>
                      <a:endParaRPr lang="en-GB" sz="3200" dirty="0" smtClean="0"/>
                    </a:p>
                    <a:p>
                      <a:pPr algn="ctr"/>
                      <a:r>
                        <a:rPr lang="en-GB" sz="3200" dirty="0" smtClean="0"/>
                        <a:t>34 – 16</a:t>
                      </a:r>
                      <a:endParaRPr lang="en-GB" dirty="0" smtClean="0"/>
                    </a:p>
                  </a:txBody>
                  <a:tcPr/>
                </a:tc>
                <a:tc rowSpan="2">
                  <a:txBody>
                    <a:bodyPr/>
                    <a:lstStyle/>
                    <a:p>
                      <a:r>
                        <a:rPr lang="en-GB" b="1" dirty="0" smtClean="0"/>
                        <a:t>Possible</a:t>
                      </a:r>
                      <a:r>
                        <a:rPr lang="en-GB" b="1" baseline="0" dirty="0" smtClean="0"/>
                        <a:t> strategies:</a:t>
                      </a:r>
                    </a:p>
                    <a:p>
                      <a:r>
                        <a:rPr lang="en-GB" sz="1800" u="sng" kern="1200" dirty="0" smtClean="0">
                          <a:solidFill>
                            <a:schemeClr val="dk1"/>
                          </a:solidFill>
                          <a:effectLst/>
                          <a:latin typeface="+mn-lt"/>
                          <a:ea typeface="+mn-ea"/>
                          <a:cs typeface="+mn-cs"/>
                        </a:rPr>
                        <a:t>Counting on</a:t>
                      </a:r>
                      <a:endParaRPr lang="en-GB" sz="1800" kern="1200" dirty="0" smtClean="0">
                        <a:solidFill>
                          <a:schemeClr val="dk1"/>
                        </a:solidFill>
                        <a:effectLst/>
                        <a:latin typeface="+mn-lt"/>
                        <a:ea typeface="+mn-ea"/>
                        <a:cs typeface="+mn-cs"/>
                      </a:endParaRPr>
                    </a:p>
                    <a:p>
                      <a:r>
                        <a:rPr lang="en-GB" sz="1800" kern="1200" dirty="0" smtClean="0">
                          <a:solidFill>
                            <a:schemeClr val="dk1"/>
                          </a:solidFill>
                          <a:effectLst/>
                          <a:latin typeface="+mn-lt"/>
                          <a:ea typeface="+mn-ea"/>
                          <a:cs typeface="+mn-cs"/>
                        </a:rPr>
                        <a:t>      </a:t>
                      </a:r>
                      <a:r>
                        <a:rPr lang="en-GB" sz="1200" kern="1200" dirty="0" smtClean="0">
                          <a:solidFill>
                            <a:schemeClr val="dk1"/>
                          </a:solidFill>
                          <a:effectLst/>
                          <a:latin typeface="+mn-lt"/>
                          <a:ea typeface="+mn-ea"/>
                          <a:cs typeface="+mn-cs"/>
                        </a:rPr>
                        <a:t>+1         +1         +1     +1       +10      +4   = 18</a:t>
                      </a:r>
                    </a:p>
                    <a:p>
                      <a:r>
                        <a:rPr lang="en-GB" sz="1800" kern="1200" dirty="0" smtClean="0">
                          <a:solidFill>
                            <a:schemeClr val="dk1"/>
                          </a:solidFill>
                          <a:effectLst/>
                          <a:latin typeface="+mn-lt"/>
                          <a:ea typeface="+mn-ea"/>
                          <a:cs typeface="+mn-cs"/>
                        </a:rPr>
                        <a:t>16   17     18    19    20   30   34</a:t>
                      </a:r>
                    </a:p>
                    <a:p>
                      <a:r>
                        <a:rPr lang="en-GB" sz="1800" kern="1200" dirty="0" smtClean="0">
                          <a:solidFill>
                            <a:schemeClr val="dk1"/>
                          </a:solidFill>
                          <a:effectLst/>
                          <a:latin typeface="+mn-lt"/>
                          <a:ea typeface="+mn-ea"/>
                          <a:cs typeface="+mn-cs"/>
                        </a:rPr>
                        <a:t>     </a:t>
                      </a:r>
                      <a:r>
                        <a:rPr lang="en-GB" sz="1800" kern="1200" baseline="0" dirty="0" smtClean="0">
                          <a:solidFill>
                            <a:schemeClr val="dk1"/>
                          </a:solidFill>
                          <a:effectLst/>
                          <a:latin typeface="+mn-lt"/>
                          <a:ea typeface="+mn-ea"/>
                          <a:cs typeface="+mn-cs"/>
                        </a:rPr>
                        <a:t> </a:t>
                      </a:r>
                      <a:r>
                        <a:rPr lang="en-GB" sz="1400" kern="1200" dirty="0" smtClean="0">
                          <a:solidFill>
                            <a:schemeClr val="dk1"/>
                          </a:solidFill>
                          <a:effectLst/>
                          <a:latin typeface="+mn-lt"/>
                          <a:ea typeface="+mn-ea"/>
                          <a:cs typeface="+mn-cs"/>
                        </a:rPr>
                        <a:t>+4         +14         = 18</a:t>
                      </a:r>
                    </a:p>
                    <a:p>
                      <a:r>
                        <a:rPr lang="en-GB" sz="1800" kern="1200" dirty="0" smtClean="0">
                          <a:solidFill>
                            <a:schemeClr val="dk1"/>
                          </a:solidFill>
                          <a:effectLst/>
                          <a:latin typeface="+mn-lt"/>
                          <a:ea typeface="+mn-ea"/>
                          <a:cs typeface="+mn-cs"/>
                        </a:rPr>
                        <a:t>16     20     34</a:t>
                      </a:r>
                    </a:p>
                    <a:p>
                      <a:r>
                        <a:rPr lang="en-GB" sz="1800" u="sng" kern="1200" dirty="0" smtClean="0">
                          <a:solidFill>
                            <a:schemeClr val="dk1"/>
                          </a:solidFill>
                          <a:effectLst/>
                          <a:latin typeface="+mn-lt"/>
                          <a:ea typeface="+mn-ea"/>
                          <a:cs typeface="+mn-cs"/>
                        </a:rPr>
                        <a:t>Counting back</a:t>
                      </a:r>
                      <a:endParaRPr lang="en-GB" sz="1800" kern="1200" dirty="0" smtClean="0">
                        <a:solidFill>
                          <a:schemeClr val="dk1"/>
                        </a:solidFill>
                        <a:effectLst/>
                        <a:latin typeface="+mn-lt"/>
                        <a:ea typeface="+mn-ea"/>
                        <a:cs typeface="+mn-cs"/>
                      </a:endParaRPr>
                    </a:p>
                    <a:p>
                      <a:r>
                        <a:rPr lang="en-GB" sz="1800" kern="1200" dirty="0" smtClean="0">
                          <a:solidFill>
                            <a:schemeClr val="dk1"/>
                          </a:solidFill>
                          <a:effectLst/>
                          <a:latin typeface="+mn-lt"/>
                          <a:ea typeface="+mn-ea"/>
                          <a:cs typeface="+mn-cs"/>
                        </a:rPr>
                        <a:t>     </a:t>
                      </a:r>
                      <a:r>
                        <a:rPr lang="en-GB" sz="1400" kern="1200" dirty="0" smtClean="0">
                          <a:solidFill>
                            <a:schemeClr val="dk1"/>
                          </a:solidFill>
                          <a:effectLst/>
                          <a:latin typeface="+mn-lt"/>
                          <a:ea typeface="+mn-ea"/>
                          <a:cs typeface="+mn-cs"/>
                        </a:rPr>
                        <a:t>-4       -10     -2</a:t>
                      </a:r>
                    </a:p>
                    <a:p>
                      <a:r>
                        <a:rPr lang="en-GB" sz="1800" b="1" kern="1200" dirty="0" smtClean="0">
                          <a:solidFill>
                            <a:srgbClr val="FFC000"/>
                          </a:solidFill>
                          <a:effectLst/>
                          <a:latin typeface="+mn-lt"/>
                          <a:ea typeface="+mn-ea"/>
                          <a:cs typeface="+mn-cs"/>
                        </a:rPr>
                        <a:t>34    30    20    18</a:t>
                      </a:r>
                      <a:endParaRPr lang="en-GB" sz="1800" kern="1200" dirty="0" smtClean="0">
                        <a:solidFill>
                          <a:schemeClr val="dk1"/>
                        </a:solidFill>
                        <a:effectLst/>
                        <a:latin typeface="+mn-lt"/>
                        <a:ea typeface="+mn-ea"/>
                        <a:cs typeface="+mn-cs"/>
                      </a:endParaRPr>
                    </a:p>
                    <a:p>
                      <a:r>
                        <a:rPr lang="en-GB" u="sng" dirty="0" smtClean="0"/>
                        <a:t>Partition </a:t>
                      </a:r>
                      <a:r>
                        <a:rPr lang="en-GB" u="none" dirty="0" smtClean="0"/>
                        <a:t>                   </a:t>
                      </a:r>
                      <a:r>
                        <a:rPr lang="en-GB" u="sng" dirty="0" smtClean="0"/>
                        <a:t>Bar Models</a:t>
                      </a:r>
                    </a:p>
                    <a:p>
                      <a:r>
                        <a:rPr lang="en-GB" u="none" dirty="0" smtClean="0"/>
                        <a:t>34</a:t>
                      </a:r>
                      <a:r>
                        <a:rPr lang="en-GB" u="none" baseline="0" dirty="0" smtClean="0"/>
                        <a:t> – 10 = 24     </a:t>
                      </a:r>
                    </a:p>
                    <a:p>
                      <a:r>
                        <a:rPr lang="en-GB" u="none" baseline="0" dirty="0" smtClean="0"/>
                        <a:t>24 – 4 = 20</a:t>
                      </a:r>
                    </a:p>
                    <a:p>
                      <a:r>
                        <a:rPr lang="en-GB" u="none" baseline="0" dirty="0" smtClean="0"/>
                        <a:t>20 – 2 = 18</a:t>
                      </a:r>
                      <a:endParaRPr lang="en-GB" u="none" dirty="0" smtClean="0"/>
                    </a:p>
                    <a:p>
                      <a:r>
                        <a:rPr lang="en-GB" u="sng" dirty="0" smtClean="0"/>
                        <a:t>Round and Adjust</a:t>
                      </a:r>
                    </a:p>
                    <a:p>
                      <a:r>
                        <a:rPr lang="en-GB" u="none" dirty="0" smtClean="0"/>
                        <a:t>30</a:t>
                      </a:r>
                      <a:r>
                        <a:rPr lang="en-GB" u="none" baseline="0" dirty="0" smtClean="0"/>
                        <a:t> – 16 = 14          34 – 20 = 14</a:t>
                      </a:r>
                    </a:p>
                    <a:p>
                      <a:r>
                        <a:rPr lang="en-GB" u="none" baseline="0" dirty="0" smtClean="0"/>
                        <a:t>14 + 4 = 18             14 + 4 = 18</a:t>
                      </a:r>
                      <a:endParaRPr lang="en-GB" u="none" dirty="0"/>
                    </a:p>
                  </a:txBody>
                  <a:tcPr/>
                </a:tc>
                <a:tc>
                  <a:txBody>
                    <a:bodyPr/>
                    <a:lstStyle/>
                    <a:p>
                      <a:r>
                        <a:rPr lang="en-GB" b="1" dirty="0" smtClean="0"/>
                        <a:t>Question Prompts:</a:t>
                      </a:r>
                    </a:p>
                    <a:p>
                      <a:endParaRPr lang="en-GB" dirty="0" smtClean="0"/>
                    </a:p>
                    <a:p>
                      <a:r>
                        <a:rPr lang="en-GB" dirty="0" smtClean="0"/>
                        <a:t>How did you solve this problem?</a:t>
                      </a:r>
                    </a:p>
                    <a:p>
                      <a:r>
                        <a:rPr lang="en-GB" dirty="0" smtClean="0"/>
                        <a:t>Did anyone</a:t>
                      </a:r>
                      <a:r>
                        <a:rPr lang="en-GB" baseline="0" dirty="0" smtClean="0"/>
                        <a:t> use a different strategy?</a:t>
                      </a:r>
                    </a:p>
                    <a:p>
                      <a:r>
                        <a:rPr lang="en-GB" baseline="0" dirty="0" smtClean="0"/>
                        <a:t>Can someone else explain …….’s strategy in their own words?</a:t>
                      </a:r>
                    </a:p>
                    <a:p>
                      <a:r>
                        <a:rPr lang="en-GB" baseline="0" dirty="0" smtClean="0"/>
                        <a:t>Who would like to piggy back on to …….’s strategy?</a:t>
                      </a:r>
                      <a:endParaRPr lang="en-GB" dirty="0"/>
                    </a:p>
                  </a:txBody>
                  <a:tcPr/>
                </a:tc>
              </a:tr>
              <a:tr h="2415868">
                <a:tc>
                  <a:txBody>
                    <a:bodyPr/>
                    <a:lstStyle/>
                    <a:p>
                      <a:pPr algn="ctr"/>
                      <a:r>
                        <a:rPr lang="en-GB" sz="2800" dirty="0" smtClean="0"/>
                        <a:t>Series of Problems:</a:t>
                      </a:r>
                    </a:p>
                    <a:p>
                      <a:endParaRPr lang="en-GB" dirty="0" smtClean="0"/>
                    </a:p>
                    <a:p>
                      <a:pPr algn="ctr"/>
                      <a:r>
                        <a:rPr lang="en-GB" dirty="0" smtClean="0"/>
                        <a:t>35 – 17</a:t>
                      </a:r>
                    </a:p>
                    <a:p>
                      <a:pPr algn="ctr"/>
                      <a:r>
                        <a:rPr lang="en-GB" dirty="0" smtClean="0"/>
                        <a:t>34 – 18</a:t>
                      </a:r>
                    </a:p>
                    <a:p>
                      <a:pPr algn="ctr"/>
                      <a:r>
                        <a:rPr lang="en-GB" dirty="0" smtClean="0"/>
                        <a:t>32 – 16</a:t>
                      </a:r>
                    </a:p>
                    <a:p>
                      <a:pPr algn="ctr"/>
                      <a:r>
                        <a:rPr lang="en-GB" dirty="0" smtClean="0"/>
                        <a:t>36 – 19</a:t>
                      </a:r>
                      <a:endParaRPr lang="en-GB" dirty="0"/>
                    </a:p>
                  </a:txBody>
                  <a:tcPr/>
                </a:tc>
                <a:tc vMerge="1">
                  <a:txBody>
                    <a:bodyPr/>
                    <a:lstStyle/>
                    <a:p>
                      <a:endParaRPr lang="en-GB"/>
                    </a:p>
                  </a:txBody>
                  <a:tcPr/>
                </a:tc>
                <a:tc>
                  <a:txBody>
                    <a:bodyPr/>
                    <a:lstStyle/>
                    <a:p>
                      <a:r>
                        <a:rPr lang="en-GB" dirty="0" smtClean="0"/>
                        <a:t>Which strategy do you think is most efficient?</a:t>
                      </a:r>
                    </a:p>
                    <a:p>
                      <a:r>
                        <a:rPr lang="en-GB" dirty="0" smtClean="0"/>
                        <a:t>Can you explain why it is the most efficient?</a:t>
                      </a:r>
                      <a:endParaRPr lang="en-GB" dirty="0"/>
                    </a:p>
                  </a:txBody>
                  <a:tcPr/>
                </a:tc>
              </a:tr>
            </a:tbl>
          </a:graphicData>
        </a:graphic>
      </p:graphicFrame>
      <p:pic>
        <p:nvPicPr>
          <p:cNvPr id="6" name="Picture 5"/>
          <p:cNvPicPr>
            <a:picLocks noChangeAspect="1"/>
          </p:cNvPicPr>
          <p:nvPr/>
        </p:nvPicPr>
        <p:blipFill>
          <a:blip r:embed="rId3"/>
          <a:stretch>
            <a:fillRect/>
          </a:stretch>
        </p:blipFill>
        <p:spPr>
          <a:xfrm>
            <a:off x="5961422" y="4510312"/>
            <a:ext cx="1431051" cy="853469"/>
          </a:xfrm>
          <a:prstGeom prst="rect">
            <a:avLst/>
          </a:prstGeom>
        </p:spPr>
      </p:pic>
      <p:grpSp>
        <p:nvGrpSpPr>
          <p:cNvPr id="5" name="Group 4"/>
          <p:cNvGrpSpPr>
            <a:grpSpLocks noChangeAspect="1"/>
          </p:cNvGrpSpPr>
          <p:nvPr/>
        </p:nvGrpSpPr>
        <p:grpSpPr bwMode="auto">
          <a:xfrm>
            <a:off x="11101589" y="102148"/>
            <a:ext cx="1067372" cy="1015486"/>
            <a:chOff x="3696" y="2023"/>
            <a:chExt cx="288" cy="274"/>
          </a:xfrm>
        </p:grpSpPr>
        <p:sp>
          <p:nvSpPr>
            <p:cNvPr id="7" name="AutoShape 3"/>
            <p:cNvSpPr>
              <a:spLocks noChangeAspect="1" noChangeArrowheads="1" noTextEdit="1"/>
            </p:cNvSpPr>
            <p:nvPr/>
          </p:nvSpPr>
          <p:spPr bwMode="auto">
            <a:xfrm>
              <a:off x="3696" y="2023"/>
              <a:ext cx="288"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1" y="2028"/>
              <a:ext cx="278"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837724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 – Plan a Number Talk to use	</a:t>
            </a:r>
            <a:endParaRPr lang="en-GB" dirty="0"/>
          </a:p>
        </p:txBody>
      </p:sp>
      <p:sp>
        <p:nvSpPr>
          <p:cNvPr id="3" name="Content Placeholder 2"/>
          <p:cNvSpPr>
            <a:spLocks noGrp="1"/>
          </p:cNvSpPr>
          <p:nvPr>
            <p:ph idx="1"/>
          </p:nvPr>
        </p:nvSpPr>
        <p:spPr/>
        <p:txBody>
          <a:bodyPr/>
          <a:lstStyle/>
          <a:p>
            <a:pPr algn="ctr"/>
            <a:r>
              <a:rPr lang="en-GB" dirty="0" smtClean="0">
                <a:solidFill>
                  <a:srgbClr val="0070C0"/>
                </a:solidFill>
              </a:rPr>
              <a:t>Use the DVD to help you – gives examples of lessons.</a:t>
            </a:r>
          </a:p>
          <a:p>
            <a:pPr marL="0" indent="0" algn="ctr">
              <a:buNone/>
            </a:pPr>
            <a:endParaRPr lang="en-GB" dirty="0" smtClean="0">
              <a:solidFill>
                <a:srgbClr val="0070C0"/>
              </a:solidFill>
            </a:endParaRPr>
          </a:p>
          <a:p>
            <a:r>
              <a:rPr lang="en-GB" dirty="0" smtClean="0"/>
              <a:t>Early Level – Page 73, Classroom Clip K1:  Ten frames and Dot Cards</a:t>
            </a:r>
          </a:p>
          <a:p>
            <a:r>
              <a:rPr lang="en-GB" dirty="0" smtClean="0"/>
              <a:t>First Level – Page 195, Classroom Clips 2.3 and 3.1:  Addition</a:t>
            </a:r>
          </a:p>
          <a:p>
            <a:r>
              <a:rPr lang="en-GB" dirty="0" smtClean="0"/>
              <a:t>Second Level – Page 245, Classroom Clip 3.5:  Multiplication</a:t>
            </a:r>
          </a:p>
          <a:p>
            <a:pPr marL="0" indent="0">
              <a:buNone/>
            </a:pPr>
            <a:endParaRPr lang="en-GB" dirty="0" smtClean="0"/>
          </a:p>
          <a:p>
            <a:r>
              <a:rPr lang="en-GB" dirty="0" smtClean="0"/>
              <a:t>Third Level and beyond – Chapter 8 of “Making Number Talks Matter”</a:t>
            </a:r>
            <a:endParaRPr lang="en-GB" dirty="0"/>
          </a:p>
        </p:txBody>
      </p:sp>
    </p:spTree>
    <p:extLst>
      <p:ext uri="{BB962C8B-B14F-4D97-AF65-F5344CB8AC3E}">
        <p14:creationId xmlns:p14="http://schemas.microsoft.com/office/powerpoint/2010/main" val="23327815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normAutofit/>
          </a:bodyPr>
          <a:lstStyle/>
          <a:p>
            <a:r>
              <a:rPr lang="en-GB" sz="7200" b="1" dirty="0" smtClean="0"/>
              <a:t>Assessing Number Talks</a:t>
            </a:r>
            <a:endParaRPr lang="en-GB" sz="7200" b="1" dirty="0"/>
          </a:p>
        </p:txBody>
      </p:sp>
      <p:sp>
        <p:nvSpPr>
          <p:cNvPr id="3" name="Content Placeholder 2"/>
          <p:cNvSpPr>
            <a:spLocks noGrp="1"/>
          </p:cNvSpPr>
          <p:nvPr>
            <p:ph idx="1"/>
          </p:nvPr>
        </p:nvSpPr>
        <p:spPr/>
        <p:txBody>
          <a:bodyPr>
            <a:normAutofit/>
          </a:bodyPr>
          <a:lstStyle/>
          <a:p>
            <a:r>
              <a:rPr lang="en-GB" sz="4000" dirty="0" smtClean="0"/>
              <a:t>Post-it notes</a:t>
            </a:r>
          </a:p>
          <a:p>
            <a:r>
              <a:rPr lang="en-GB" sz="4000" dirty="0" smtClean="0"/>
              <a:t>Explain Everything – app for iPad </a:t>
            </a:r>
          </a:p>
          <a:p>
            <a:r>
              <a:rPr lang="en-GB" sz="4000" dirty="0" smtClean="0"/>
              <a:t>Filming children in groups</a:t>
            </a:r>
          </a:p>
          <a:p>
            <a:r>
              <a:rPr lang="en-GB" sz="4000" dirty="0" smtClean="0"/>
              <a:t>Jottings children have made</a:t>
            </a:r>
          </a:p>
          <a:p>
            <a:r>
              <a:rPr lang="en-GB" sz="4000" dirty="0" smtClean="0"/>
              <a:t>Flip chart paper</a:t>
            </a:r>
          </a:p>
          <a:p>
            <a:r>
              <a:rPr lang="en-GB" sz="4000" dirty="0" smtClean="0"/>
              <a:t>Mental strategy assessments</a:t>
            </a:r>
            <a:endParaRPr lang="en-GB" sz="4000" dirty="0"/>
          </a:p>
        </p:txBody>
      </p:sp>
      <p:grpSp>
        <p:nvGrpSpPr>
          <p:cNvPr id="4" name="Group 3"/>
          <p:cNvGrpSpPr>
            <a:grpSpLocks noChangeAspect="1"/>
          </p:cNvGrpSpPr>
          <p:nvPr/>
        </p:nvGrpSpPr>
        <p:grpSpPr bwMode="auto">
          <a:xfrm>
            <a:off x="10456000" y="117699"/>
            <a:ext cx="1653361" cy="1572989"/>
            <a:chOff x="3696" y="2023"/>
            <a:chExt cx="288" cy="274"/>
          </a:xfrm>
        </p:grpSpPr>
        <p:sp>
          <p:nvSpPr>
            <p:cNvPr id="5" name="AutoShape 3"/>
            <p:cNvSpPr>
              <a:spLocks noChangeAspect="1" noChangeArrowheads="1" noTextEdit="1"/>
            </p:cNvSpPr>
            <p:nvPr/>
          </p:nvSpPr>
          <p:spPr bwMode="auto">
            <a:xfrm>
              <a:off x="3696" y="2023"/>
              <a:ext cx="288"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1" y="2028"/>
              <a:ext cx="278"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759590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ChangeAspect="1"/>
          </p:cNvGrpSpPr>
          <p:nvPr/>
        </p:nvGrpSpPr>
        <p:grpSpPr bwMode="auto">
          <a:xfrm>
            <a:off x="10527119" y="0"/>
            <a:ext cx="1653361" cy="1572989"/>
            <a:chOff x="3696" y="2023"/>
            <a:chExt cx="288" cy="274"/>
          </a:xfrm>
        </p:grpSpPr>
        <p:sp>
          <p:nvSpPr>
            <p:cNvPr id="5" name="AutoShape 3"/>
            <p:cNvSpPr>
              <a:spLocks noChangeAspect="1" noChangeArrowheads="1" noTextEdit="1"/>
            </p:cNvSpPr>
            <p:nvPr/>
          </p:nvSpPr>
          <p:spPr bwMode="auto">
            <a:xfrm>
              <a:off x="3696" y="2023"/>
              <a:ext cx="288"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1" y="2028"/>
              <a:ext cx="278"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Rectangle 7"/>
          <p:cNvSpPr/>
          <p:nvPr/>
        </p:nvSpPr>
        <p:spPr>
          <a:xfrm>
            <a:off x="5484765" y="783624"/>
            <a:ext cx="5042354" cy="2215991"/>
          </a:xfrm>
          <a:prstGeom prst="rect">
            <a:avLst/>
          </a:prstGeom>
        </p:spPr>
        <p:txBody>
          <a:bodyPr wrap="square">
            <a:spAutoFit/>
          </a:bodyPr>
          <a:lstStyle/>
          <a:p>
            <a:endParaRPr lang="en-GB" baseline="0" dirty="0"/>
          </a:p>
          <a:p>
            <a:pPr marL="342900" indent="-342900" algn="ctr">
              <a:buFont typeface="Arial" panose="020B0604020202020204" pitchFamily="34" charset="0"/>
              <a:buChar char="•"/>
            </a:pPr>
            <a:r>
              <a:rPr lang="en-GB" sz="2400" b="0" i="0" u="none" strike="noStrike" baseline="0" dirty="0" smtClean="0"/>
              <a:t>Improving confidence and fluency</a:t>
            </a:r>
          </a:p>
          <a:p>
            <a:pPr algn="ctr"/>
            <a:r>
              <a:rPr lang="en-GB" sz="2400" b="0" i="0" u="none" strike="noStrike" baseline="0" dirty="0" smtClean="0"/>
              <a:t>in maths for children, young people,</a:t>
            </a:r>
          </a:p>
          <a:p>
            <a:pPr algn="ctr"/>
            <a:r>
              <a:rPr lang="en-GB" sz="2400" b="0" i="0" u="none" strike="noStrike" baseline="0" dirty="0" smtClean="0"/>
              <a:t>parents and all those who deliver</a:t>
            </a:r>
          </a:p>
          <a:p>
            <a:pPr algn="ctr"/>
            <a:r>
              <a:rPr lang="en-GB" sz="2400" b="0" i="0" u="none" strike="noStrike" baseline="0" dirty="0" smtClean="0"/>
              <a:t>maths education to raise attainment</a:t>
            </a:r>
          </a:p>
          <a:p>
            <a:pPr algn="ctr"/>
            <a:r>
              <a:rPr lang="en-GB" sz="2400" b="0" i="0" u="none" strike="noStrike" baseline="0" dirty="0" smtClean="0"/>
              <a:t>and achievement across learning.</a:t>
            </a:r>
            <a:endParaRPr lang="en-GB" sz="2400" dirty="0"/>
          </a:p>
        </p:txBody>
      </p:sp>
      <p:sp>
        <p:nvSpPr>
          <p:cNvPr id="9" name="Rectangle 8"/>
          <p:cNvSpPr/>
          <p:nvPr/>
        </p:nvSpPr>
        <p:spPr>
          <a:xfrm>
            <a:off x="5520744" y="3524546"/>
            <a:ext cx="5006375" cy="2585323"/>
          </a:xfrm>
          <a:prstGeom prst="rect">
            <a:avLst/>
          </a:prstGeom>
        </p:spPr>
        <p:txBody>
          <a:bodyPr wrap="square">
            <a:spAutoFit/>
          </a:bodyPr>
          <a:lstStyle/>
          <a:p>
            <a:endParaRPr lang="en-GB" baseline="0" dirty="0"/>
          </a:p>
          <a:p>
            <a:pPr marL="342900" indent="-342900" algn="ctr">
              <a:buFont typeface="Arial" panose="020B0604020202020204" pitchFamily="34" charset="0"/>
              <a:buChar char="•"/>
            </a:pPr>
            <a:r>
              <a:rPr lang="en-GB" sz="2400" b="0" i="0" u="none" strike="noStrike" baseline="0" dirty="0" smtClean="0"/>
              <a:t>All schools and nurseries should use</a:t>
            </a:r>
          </a:p>
          <a:p>
            <a:pPr algn="ctr"/>
            <a:r>
              <a:rPr lang="en-GB" sz="2400" b="0" i="0" u="none" strike="noStrike" baseline="0" dirty="0" smtClean="0"/>
              <a:t>a wide range of effective learning</a:t>
            </a:r>
          </a:p>
          <a:p>
            <a:pPr algn="ctr"/>
            <a:r>
              <a:rPr lang="en-GB" sz="2400" b="0" i="0" u="none" strike="noStrike" baseline="0" dirty="0" smtClean="0"/>
              <a:t>and teaching approaches to promote</a:t>
            </a:r>
          </a:p>
          <a:p>
            <a:pPr algn="ctr"/>
            <a:r>
              <a:rPr lang="en-GB" sz="2400" b="0" i="0" u="none" strike="noStrike" baseline="0" dirty="0" smtClean="0"/>
              <a:t>positive attitudes and develop</a:t>
            </a:r>
          </a:p>
          <a:p>
            <a:pPr algn="ctr"/>
            <a:r>
              <a:rPr lang="en-GB" sz="2400" b="0" i="0" u="none" strike="noStrike" baseline="0" dirty="0" smtClean="0"/>
              <a:t>high expectations, confidence and</a:t>
            </a:r>
          </a:p>
          <a:p>
            <a:pPr algn="ctr"/>
            <a:r>
              <a:rPr lang="en-GB" sz="2400" b="0" i="0" u="none" strike="noStrike" baseline="0" dirty="0" smtClean="0"/>
              <a:t>resilience in maths.</a:t>
            </a:r>
            <a:endParaRPr lang="en-GB" sz="2400" dirty="0"/>
          </a:p>
        </p:txBody>
      </p:sp>
      <p:sp>
        <p:nvSpPr>
          <p:cNvPr id="10" name="TextBox 9"/>
          <p:cNvSpPr txBox="1"/>
          <p:nvPr/>
        </p:nvSpPr>
        <p:spPr>
          <a:xfrm>
            <a:off x="716155" y="1937786"/>
            <a:ext cx="4043966" cy="1938992"/>
          </a:xfrm>
          <a:prstGeom prst="rect">
            <a:avLst/>
          </a:prstGeom>
          <a:noFill/>
        </p:spPr>
        <p:txBody>
          <a:bodyPr wrap="square" rtlCol="0">
            <a:spAutoFit/>
          </a:bodyPr>
          <a:lstStyle/>
          <a:p>
            <a:pPr algn="ctr"/>
            <a:r>
              <a:rPr lang="en-GB" sz="4000" dirty="0" smtClean="0">
                <a:solidFill>
                  <a:schemeClr val="bg1"/>
                </a:solidFill>
              </a:rPr>
              <a:t>Making Maths Count – published in September 216</a:t>
            </a:r>
            <a:endParaRPr lang="en-GB" sz="4000" dirty="0">
              <a:solidFill>
                <a:schemeClr val="bg1"/>
              </a:solidFill>
            </a:endParaRPr>
          </a:p>
        </p:txBody>
      </p:sp>
      <p:pic>
        <p:nvPicPr>
          <p:cNvPr id="3" name="Picture 2"/>
          <p:cNvPicPr>
            <a:picLocks noChangeAspect="1"/>
          </p:cNvPicPr>
          <p:nvPr/>
        </p:nvPicPr>
        <p:blipFill>
          <a:blip r:embed="rId4"/>
          <a:stretch>
            <a:fillRect/>
          </a:stretch>
        </p:blipFill>
        <p:spPr>
          <a:xfrm>
            <a:off x="172009" y="28704"/>
            <a:ext cx="4876509" cy="6634097"/>
          </a:xfrm>
          <a:prstGeom prst="rect">
            <a:avLst/>
          </a:prstGeom>
        </p:spPr>
      </p:pic>
    </p:spTree>
    <p:extLst>
      <p:ext uri="{BB962C8B-B14F-4D97-AF65-F5344CB8AC3E}">
        <p14:creationId xmlns:p14="http://schemas.microsoft.com/office/powerpoint/2010/main" val="216866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normAutofit/>
          </a:bodyPr>
          <a:lstStyle/>
          <a:p>
            <a:r>
              <a:rPr lang="en-GB" sz="7200" b="1" dirty="0" smtClean="0"/>
              <a:t>Number Talks Progressions</a:t>
            </a:r>
            <a:endParaRPr lang="en-GB" sz="7200" b="1" dirty="0"/>
          </a:p>
        </p:txBody>
      </p:sp>
      <p:sp>
        <p:nvSpPr>
          <p:cNvPr id="3" name="Content Placeholder 2"/>
          <p:cNvSpPr>
            <a:spLocks noGrp="1"/>
          </p:cNvSpPr>
          <p:nvPr>
            <p:ph idx="1"/>
          </p:nvPr>
        </p:nvSpPr>
        <p:spPr/>
        <p:txBody>
          <a:bodyPr/>
          <a:lstStyle/>
          <a:p>
            <a:r>
              <a:rPr lang="en-GB" dirty="0" smtClean="0"/>
              <a:t>Importance of Developing Number Sense</a:t>
            </a:r>
          </a:p>
          <a:p>
            <a:pPr marL="0" indent="0">
              <a:buNone/>
            </a:pPr>
            <a:endParaRPr lang="en-GB" dirty="0" smtClean="0"/>
          </a:p>
          <a:p>
            <a:r>
              <a:rPr lang="en-GB" dirty="0" smtClean="0"/>
              <a:t>Importance of teaching mental maths strategies, for example </a:t>
            </a:r>
            <a:r>
              <a:rPr lang="en-GB" dirty="0" err="1" smtClean="0"/>
              <a:t>subitising</a:t>
            </a:r>
            <a:r>
              <a:rPr lang="en-GB" dirty="0" smtClean="0"/>
              <a:t>, doubling, arrays  etc.</a:t>
            </a:r>
          </a:p>
          <a:p>
            <a:endParaRPr lang="en-GB" dirty="0" smtClean="0"/>
          </a:p>
          <a:p>
            <a:r>
              <a:rPr lang="en-GB" dirty="0"/>
              <a:t>Useful learning resources for number sense and </a:t>
            </a:r>
            <a:r>
              <a:rPr lang="en-GB" dirty="0" smtClean="0"/>
              <a:t>computation:</a:t>
            </a:r>
            <a:endParaRPr lang="en-GB" dirty="0"/>
          </a:p>
          <a:p>
            <a:pPr marL="0" indent="0" algn="ctr">
              <a:buNone/>
            </a:pPr>
            <a:r>
              <a:rPr lang="en-GB" dirty="0" smtClean="0">
                <a:hlinkClick r:id="rId3"/>
              </a:rPr>
              <a:t>http://learn.district196.org/course/view.php?id=1482</a:t>
            </a:r>
            <a:endParaRPr lang="en-GB" dirty="0" smtClean="0"/>
          </a:p>
          <a:p>
            <a:endParaRPr lang="en-GB" dirty="0"/>
          </a:p>
          <a:p>
            <a:endParaRPr lang="en-GB" dirty="0" smtClean="0"/>
          </a:p>
          <a:p>
            <a:endParaRPr lang="en-GB" dirty="0"/>
          </a:p>
        </p:txBody>
      </p:sp>
      <p:grpSp>
        <p:nvGrpSpPr>
          <p:cNvPr id="4" name="Group 3"/>
          <p:cNvGrpSpPr>
            <a:grpSpLocks noChangeAspect="1"/>
          </p:cNvGrpSpPr>
          <p:nvPr/>
        </p:nvGrpSpPr>
        <p:grpSpPr bwMode="auto">
          <a:xfrm>
            <a:off x="10456000" y="117699"/>
            <a:ext cx="1653361" cy="1572989"/>
            <a:chOff x="3696" y="2023"/>
            <a:chExt cx="288" cy="274"/>
          </a:xfrm>
        </p:grpSpPr>
        <p:sp>
          <p:nvSpPr>
            <p:cNvPr id="5" name="AutoShape 3"/>
            <p:cNvSpPr>
              <a:spLocks noChangeAspect="1" noChangeArrowheads="1" noTextEdit="1"/>
            </p:cNvSpPr>
            <p:nvPr/>
          </p:nvSpPr>
          <p:spPr bwMode="auto">
            <a:xfrm>
              <a:off x="3696" y="2023"/>
              <a:ext cx="288"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1" y="2028"/>
              <a:ext cx="278"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8091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959109" y="35226"/>
            <a:ext cx="8273782" cy="6787547"/>
          </a:xfrm>
          <a:prstGeom prst="rect">
            <a:avLst/>
          </a:prstGeom>
        </p:spPr>
      </p:pic>
      <p:grpSp>
        <p:nvGrpSpPr>
          <p:cNvPr id="7" name="Group 6"/>
          <p:cNvGrpSpPr>
            <a:grpSpLocks noChangeAspect="1"/>
          </p:cNvGrpSpPr>
          <p:nvPr/>
        </p:nvGrpSpPr>
        <p:grpSpPr bwMode="auto">
          <a:xfrm>
            <a:off x="10527119" y="0"/>
            <a:ext cx="1653361" cy="1572989"/>
            <a:chOff x="3696" y="2023"/>
            <a:chExt cx="288" cy="274"/>
          </a:xfrm>
        </p:grpSpPr>
        <p:sp>
          <p:nvSpPr>
            <p:cNvPr id="8" name="AutoShape 3"/>
            <p:cNvSpPr>
              <a:spLocks noChangeAspect="1" noChangeArrowheads="1" noTextEdit="1"/>
            </p:cNvSpPr>
            <p:nvPr/>
          </p:nvSpPr>
          <p:spPr bwMode="auto">
            <a:xfrm>
              <a:off x="3696" y="2023"/>
              <a:ext cx="288"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1" y="2028"/>
              <a:ext cx="278"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916506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Feedback welcome!</a:t>
            </a:r>
            <a:endParaRPr lang="en-GB" dirty="0"/>
          </a:p>
        </p:txBody>
      </p:sp>
      <p:sp>
        <p:nvSpPr>
          <p:cNvPr id="3" name="Content Placeholder 2"/>
          <p:cNvSpPr>
            <a:spLocks noGrp="1"/>
          </p:cNvSpPr>
          <p:nvPr>
            <p:ph idx="1"/>
          </p:nvPr>
        </p:nvSpPr>
        <p:spPr>
          <a:xfrm>
            <a:off x="295422" y="1825624"/>
            <a:ext cx="11690252" cy="4856530"/>
          </a:xfrm>
        </p:spPr>
        <p:txBody>
          <a:bodyPr>
            <a:normAutofit lnSpcReduction="10000"/>
          </a:bodyPr>
          <a:lstStyle/>
          <a:p>
            <a:pPr marL="0" indent="0">
              <a:buNone/>
            </a:pPr>
            <a:r>
              <a:rPr lang="en-GB" sz="3200" dirty="0" smtClean="0"/>
              <a:t>Please provide feedback to:  </a:t>
            </a:r>
            <a:r>
              <a:rPr lang="en-GB" dirty="0" smtClean="0">
                <a:hlinkClick r:id="rId3"/>
              </a:rPr>
              <a:t>Maria.Mcarthur2@argyll-bute.gov.uk</a:t>
            </a:r>
            <a:endParaRPr lang="en-GB" dirty="0" smtClean="0"/>
          </a:p>
          <a:p>
            <a:pPr marL="0" indent="0" algn="ctr">
              <a:buNone/>
            </a:pPr>
            <a:r>
              <a:rPr lang="en-GB" dirty="0" smtClean="0"/>
              <a:t>Or, join us on yammer:</a:t>
            </a:r>
          </a:p>
          <a:p>
            <a:pPr marL="0" indent="0" algn="ctr">
              <a:buNone/>
            </a:pPr>
            <a:endParaRPr lang="en-GB" dirty="0" smtClean="0"/>
          </a:p>
          <a:p>
            <a:pPr marL="0" indent="0" algn="ctr">
              <a:buNone/>
            </a:pPr>
            <a:endParaRPr lang="en-GB" dirty="0"/>
          </a:p>
          <a:p>
            <a:pPr marL="0" indent="0" algn="ctr">
              <a:buNone/>
            </a:pPr>
            <a:endParaRPr lang="en-GB" dirty="0" smtClean="0"/>
          </a:p>
          <a:p>
            <a:pPr marL="0" indent="0" algn="ctr">
              <a:buNone/>
            </a:pPr>
            <a:endParaRPr lang="en-GB" dirty="0"/>
          </a:p>
          <a:p>
            <a:pPr marL="0" indent="0" algn="ctr">
              <a:buNone/>
            </a:pPr>
            <a:endParaRPr lang="en-GB" dirty="0" smtClean="0"/>
          </a:p>
          <a:p>
            <a:pPr marL="0" indent="0" algn="ctr">
              <a:buNone/>
            </a:pPr>
            <a:endParaRPr lang="en-GB" dirty="0"/>
          </a:p>
          <a:p>
            <a:pPr marL="0" indent="0" algn="ctr">
              <a:buNone/>
            </a:pPr>
            <a:r>
              <a:rPr lang="en-GB" dirty="0" smtClean="0"/>
              <a:t>Use your Glow log-in, install the Yammer tile and search for Numeracy and Mathematics in Argyll and Bute</a:t>
            </a:r>
          </a:p>
          <a:p>
            <a:pPr marL="0" indent="0" algn="ctr">
              <a:buNone/>
            </a:pPr>
            <a:endParaRPr lang="en-GB" dirty="0"/>
          </a:p>
          <a:p>
            <a:pPr marL="0" indent="0" algn="ctr">
              <a:buNone/>
            </a:pPr>
            <a:endParaRPr lang="en-GB" dirty="0" smtClean="0"/>
          </a:p>
          <a:p>
            <a:pPr marL="0" indent="0" algn="ctr">
              <a:buNone/>
            </a:pPr>
            <a:endParaRPr lang="en-GB" dirty="0"/>
          </a:p>
        </p:txBody>
      </p:sp>
      <p:grpSp>
        <p:nvGrpSpPr>
          <p:cNvPr id="4" name="Group 3"/>
          <p:cNvGrpSpPr>
            <a:grpSpLocks noChangeAspect="1"/>
          </p:cNvGrpSpPr>
          <p:nvPr/>
        </p:nvGrpSpPr>
        <p:grpSpPr bwMode="auto">
          <a:xfrm>
            <a:off x="10527119" y="0"/>
            <a:ext cx="1653361" cy="1572989"/>
            <a:chOff x="3696" y="2023"/>
            <a:chExt cx="288" cy="274"/>
          </a:xfrm>
        </p:grpSpPr>
        <p:sp>
          <p:nvSpPr>
            <p:cNvPr id="5" name="AutoShape 3"/>
            <p:cNvSpPr>
              <a:spLocks noChangeAspect="1" noChangeArrowheads="1" noTextEdit="1"/>
            </p:cNvSpPr>
            <p:nvPr/>
          </p:nvSpPr>
          <p:spPr bwMode="auto">
            <a:xfrm>
              <a:off x="3696" y="2023"/>
              <a:ext cx="288"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1" y="2028"/>
              <a:ext cx="278"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0612" y="2868586"/>
            <a:ext cx="2390775" cy="2390775"/>
          </a:xfrm>
          <a:prstGeom prst="rect">
            <a:avLst/>
          </a:prstGeom>
        </p:spPr>
      </p:pic>
    </p:spTree>
    <p:extLst>
      <p:ext uri="{BB962C8B-B14F-4D97-AF65-F5344CB8AC3E}">
        <p14:creationId xmlns:p14="http://schemas.microsoft.com/office/powerpoint/2010/main" val="3058266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solidFill>
                <a:srgbClr val="FFFF00"/>
              </a:solidFill>
            </a:endParaRPr>
          </a:p>
        </p:txBody>
      </p:sp>
      <p:pic>
        <p:nvPicPr>
          <p:cNvPr id="4" name="Content Placeholder 3"/>
          <p:cNvPicPr>
            <a:picLocks noGrp="1" noChangeAspect="1"/>
          </p:cNvPicPr>
          <p:nvPr>
            <p:ph idx="1"/>
          </p:nvPr>
        </p:nvPicPr>
        <p:blipFill>
          <a:blip r:embed="rId3"/>
          <a:stretch>
            <a:fillRect/>
          </a:stretch>
        </p:blipFill>
        <p:spPr>
          <a:xfrm>
            <a:off x="5191191" y="279488"/>
            <a:ext cx="6295697" cy="6408569"/>
          </a:xfrm>
          <a:prstGeom prst="rect">
            <a:avLst/>
          </a:prstGeom>
        </p:spPr>
      </p:pic>
      <p:pic>
        <p:nvPicPr>
          <p:cNvPr id="5" name="Picture 4"/>
          <p:cNvPicPr>
            <a:picLocks noChangeAspect="1"/>
          </p:cNvPicPr>
          <p:nvPr/>
        </p:nvPicPr>
        <p:blipFill>
          <a:blip r:embed="rId4"/>
          <a:stretch>
            <a:fillRect/>
          </a:stretch>
        </p:blipFill>
        <p:spPr>
          <a:xfrm>
            <a:off x="597381" y="365125"/>
            <a:ext cx="4279419" cy="6237296"/>
          </a:xfrm>
          <a:prstGeom prst="rect">
            <a:avLst/>
          </a:prstGeom>
        </p:spPr>
      </p:pic>
    </p:spTree>
    <p:extLst>
      <p:ext uri="{BB962C8B-B14F-4D97-AF65-F5344CB8AC3E}">
        <p14:creationId xmlns:p14="http://schemas.microsoft.com/office/powerpoint/2010/main" val="30882931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715975" y="365125"/>
            <a:ext cx="6760049" cy="6350140"/>
          </a:xfrm>
          <a:prstGeom prst="rect">
            <a:avLst/>
          </a:prstGeom>
        </p:spPr>
      </p:pic>
      <p:grpSp>
        <p:nvGrpSpPr>
          <p:cNvPr id="5" name="Group 4"/>
          <p:cNvGrpSpPr>
            <a:grpSpLocks noChangeAspect="1"/>
          </p:cNvGrpSpPr>
          <p:nvPr/>
        </p:nvGrpSpPr>
        <p:grpSpPr bwMode="auto">
          <a:xfrm>
            <a:off x="10527119" y="0"/>
            <a:ext cx="1653361" cy="1572989"/>
            <a:chOff x="3696" y="2023"/>
            <a:chExt cx="288" cy="274"/>
          </a:xfrm>
        </p:grpSpPr>
        <p:sp>
          <p:nvSpPr>
            <p:cNvPr id="6" name="AutoShape 3"/>
            <p:cNvSpPr>
              <a:spLocks noChangeAspect="1" noChangeArrowheads="1" noTextEdit="1"/>
            </p:cNvSpPr>
            <p:nvPr/>
          </p:nvSpPr>
          <p:spPr bwMode="auto">
            <a:xfrm>
              <a:off x="3696" y="2023"/>
              <a:ext cx="288"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1" y="2028"/>
              <a:ext cx="278"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330564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What have we been doing?</a:t>
            </a:r>
            <a:endParaRPr lang="en-GB" dirty="0"/>
          </a:p>
        </p:txBody>
      </p:sp>
      <p:pic>
        <p:nvPicPr>
          <p:cNvPr id="4" name="Content Placeholder 3"/>
          <p:cNvPicPr>
            <a:picLocks noGrp="1" noChangeAspect="1"/>
          </p:cNvPicPr>
          <p:nvPr>
            <p:ph idx="1"/>
          </p:nvPr>
        </p:nvPicPr>
        <p:blipFill>
          <a:blip r:embed="rId3"/>
          <a:stretch>
            <a:fillRect/>
          </a:stretch>
        </p:blipFill>
        <p:spPr>
          <a:xfrm>
            <a:off x="129862" y="1909628"/>
            <a:ext cx="3296191" cy="2307927"/>
          </a:xfrm>
          <a:prstGeom prst="rect">
            <a:avLst/>
          </a:prstGeom>
          <a:ln w="38100">
            <a:solidFill>
              <a:schemeClr val="tx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9313" y="1909628"/>
            <a:ext cx="3212385" cy="2307927"/>
          </a:xfrm>
          <a:prstGeom prst="rect">
            <a:avLst/>
          </a:prstGeom>
          <a:ln w="38100">
            <a:solidFill>
              <a:schemeClr val="tx1"/>
            </a:solidFill>
          </a:ln>
        </p:spPr>
      </p:pic>
      <p:pic>
        <p:nvPicPr>
          <p:cNvPr id="6"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4958" y="1909628"/>
            <a:ext cx="1841781" cy="2307927"/>
          </a:xfrm>
          <a:prstGeom prst="rect">
            <a:avLst/>
          </a:prstGeom>
          <a:ln w="38100">
            <a:solidFill>
              <a:schemeClr val="tx1"/>
            </a:solidFill>
          </a:ln>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84431" y="5154356"/>
            <a:ext cx="3810000" cy="457200"/>
          </a:xfrm>
          <a:prstGeom prst="rect">
            <a:avLst/>
          </a:prstGeom>
        </p:spPr>
      </p:pic>
      <p:sp>
        <p:nvSpPr>
          <p:cNvPr id="11" name="TextBox 10"/>
          <p:cNvSpPr txBox="1"/>
          <p:nvPr/>
        </p:nvSpPr>
        <p:spPr>
          <a:xfrm>
            <a:off x="2216865" y="4393568"/>
            <a:ext cx="7487948" cy="584775"/>
          </a:xfrm>
          <a:prstGeom prst="rect">
            <a:avLst/>
          </a:prstGeom>
          <a:noFill/>
        </p:spPr>
        <p:txBody>
          <a:bodyPr wrap="none" rtlCol="0">
            <a:spAutoFit/>
          </a:bodyPr>
          <a:lstStyle/>
          <a:p>
            <a:pPr algn="ctr"/>
            <a:r>
              <a:rPr lang="en-GB" sz="3200" b="1" u="sng" dirty="0">
                <a:hlinkClick r:id="rId7"/>
              </a:rPr>
              <a:t>https://blogs.glowscotland.org.uk/ab/sali/</a:t>
            </a:r>
            <a:endParaRPr lang="en-GB" sz="3200" b="1" u="sng" dirty="0"/>
          </a:p>
        </p:txBody>
      </p:sp>
      <p:pic>
        <p:nvPicPr>
          <p:cNvPr id="12" name="Picture 11"/>
          <p:cNvPicPr>
            <a:picLocks noChangeAspect="1"/>
          </p:cNvPicPr>
          <p:nvPr/>
        </p:nvPicPr>
        <p:blipFill>
          <a:blip r:embed="rId8"/>
          <a:stretch>
            <a:fillRect/>
          </a:stretch>
        </p:blipFill>
        <p:spPr>
          <a:xfrm>
            <a:off x="8687217" y="1909628"/>
            <a:ext cx="3379884" cy="2307927"/>
          </a:xfrm>
          <a:prstGeom prst="rect">
            <a:avLst/>
          </a:prstGeom>
          <a:ln w="38100">
            <a:solidFill>
              <a:schemeClr val="tx1"/>
            </a:solidFill>
          </a:ln>
        </p:spPr>
      </p:pic>
    </p:spTree>
    <p:extLst>
      <p:ext uri="{BB962C8B-B14F-4D97-AF65-F5344CB8AC3E}">
        <p14:creationId xmlns:p14="http://schemas.microsoft.com/office/powerpoint/2010/main" val="4111110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416676" y="283020"/>
            <a:ext cx="8925058" cy="6314926"/>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1172425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SSLN results for 2015</a:t>
            </a:r>
            <a:endParaRPr lang="en-GB" dirty="0"/>
          </a:p>
        </p:txBody>
      </p:sp>
      <p:pic>
        <p:nvPicPr>
          <p:cNvPr id="8" name="Content Placeholder 7"/>
          <p:cNvPicPr>
            <a:picLocks noGrp="1" noChangeAspect="1"/>
          </p:cNvPicPr>
          <p:nvPr>
            <p:ph idx="1"/>
          </p:nvPr>
        </p:nvPicPr>
        <p:blipFill>
          <a:blip r:embed="rId3"/>
          <a:stretch>
            <a:fillRect/>
          </a:stretch>
        </p:blipFill>
        <p:spPr>
          <a:xfrm>
            <a:off x="1068945" y="1349106"/>
            <a:ext cx="9040969" cy="5295941"/>
          </a:xfrm>
          <a:prstGeom prst="rect">
            <a:avLst/>
          </a:prstGeom>
        </p:spPr>
      </p:pic>
      <p:grpSp>
        <p:nvGrpSpPr>
          <p:cNvPr id="5" name="Group 4"/>
          <p:cNvGrpSpPr>
            <a:grpSpLocks noChangeAspect="1"/>
          </p:cNvGrpSpPr>
          <p:nvPr/>
        </p:nvGrpSpPr>
        <p:grpSpPr bwMode="auto">
          <a:xfrm>
            <a:off x="10527119" y="0"/>
            <a:ext cx="1653361" cy="1572989"/>
            <a:chOff x="3696" y="2023"/>
            <a:chExt cx="288" cy="274"/>
          </a:xfrm>
        </p:grpSpPr>
        <p:sp>
          <p:nvSpPr>
            <p:cNvPr id="6" name="AutoShape 3"/>
            <p:cNvSpPr>
              <a:spLocks noChangeAspect="1" noChangeArrowheads="1" noTextEdit="1"/>
            </p:cNvSpPr>
            <p:nvPr/>
          </p:nvSpPr>
          <p:spPr bwMode="auto">
            <a:xfrm>
              <a:off x="3696" y="2023"/>
              <a:ext cx="288"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1" y="2028"/>
              <a:ext cx="278"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646539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p:cNvGraphicFramePr>
            <a:graphicFrameLocks noChangeAspect="1"/>
          </p:cNvGraphicFramePr>
          <p:nvPr>
            <p:extLst/>
          </p:nvPr>
        </p:nvGraphicFramePr>
        <p:xfrm>
          <a:off x="1208088" y="138113"/>
          <a:ext cx="9775825" cy="6580187"/>
        </p:xfrm>
        <a:graphic>
          <a:graphicData uri="http://schemas.openxmlformats.org/presentationml/2006/ole">
            <mc:AlternateContent xmlns:mc="http://schemas.openxmlformats.org/markup-compatibility/2006">
              <mc:Choice xmlns:v="urn:schemas-microsoft-com:vml" Requires="v">
                <p:oleObj spid="_x0000_s1040" name="Document" r:id="rId5" imgW="9775397" imgH="6579870" progId="Word.Document.12">
                  <p:embed/>
                </p:oleObj>
              </mc:Choice>
              <mc:Fallback>
                <p:oleObj name="Document" r:id="rId5" imgW="9775397" imgH="6579870" progId="Word.Document.12">
                  <p:embed/>
                  <p:pic>
                    <p:nvPicPr>
                      <p:cNvPr id="0" name=""/>
                      <p:cNvPicPr/>
                      <p:nvPr/>
                    </p:nvPicPr>
                    <p:blipFill>
                      <a:blip r:embed="rId6"/>
                      <a:stretch>
                        <a:fillRect/>
                      </a:stretch>
                    </p:blipFill>
                    <p:spPr>
                      <a:xfrm>
                        <a:off x="1208088" y="138113"/>
                        <a:ext cx="9775825" cy="6580187"/>
                      </a:xfrm>
                      <a:prstGeom prst="rect">
                        <a:avLst/>
                      </a:prstGeom>
                    </p:spPr>
                  </p:pic>
                </p:oleObj>
              </mc:Fallback>
            </mc:AlternateContent>
          </a:graphicData>
        </a:graphic>
      </p:graphicFrame>
      <p:grpSp>
        <p:nvGrpSpPr>
          <p:cNvPr id="9" name="Group 8"/>
          <p:cNvGrpSpPr>
            <a:grpSpLocks noChangeAspect="1"/>
          </p:cNvGrpSpPr>
          <p:nvPr/>
        </p:nvGrpSpPr>
        <p:grpSpPr bwMode="auto">
          <a:xfrm>
            <a:off x="11151674" y="1"/>
            <a:ext cx="1028806" cy="978794"/>
            <a:chOff x="3696" y="2023"/>
            <a:chExt cx="288" cy="274"/>
          </a:xfrm>
        </p:grpSpPr>
        <p:sp>
          <p:nvSpPr>
            <p:cNvPr id="10" name="AutoShape 3"/>
            <p:cNvSpPr>
              <a:spLocks noChangeAspect="1" noChangeArrowheads="1" noTextEdit="1"/>
            </p:cNvSpPr>
            <p:nvPr/>
          </p:nvSpPr>
          <p:spPr bwMode="auto">
            <a:xfrm>
              <a:off x="3696" y="2023"/>
              <a:ext cx="288"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11"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01" y="2028"/>
              <a:ext cx="278"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590721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647</TotalTime>
  <Words>2181</Words>
  <Application>Microsoft Office PowerPoint</Application>
  <PresentationFormat>Widescreen</PresentationFormat>
  <Paragraphs>255</Paragraphs>
  <Slides>32</Slides>
  <Notes>32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9" baseType="lpstr">
      <vt:lpstr>Arial</vt:lpstr>
      <vt:lpstr>Calibri</vt:lpstr>
      <vt:lpstr>Calibri Light</vt:lpstr>
      <vt:lpstr>Times New Roman</vt:lpstr>
      <vt:lpstr>Wingdings</vt:lpstr>
      <vt:lpstr>Office Theme</vt:lpstr>
      <vt:lpstr>Document</vt:lpstr>
      <vt:lpstr>Numeracy</vt:lpstr>
      <vt:lpstr>PowerPoint Presentation</vt:lpstr>
      <vt:lpstr>PowerPoint Presentation</vt:lpstr>
      <vt:lpstr>PowerPoint Presentation</vt:lpstr>
      <vt:lpstr>PowerPoint Presentation</vt:lpstr>
      <vt:lpstr>What have we been doing?</vt:lpstr>
      <vt:lpstr>PowerPoint Presentation</vt:lpstr>
      <vt:lpstr>SSLN results for 2015</vt:lpstr>
      <vt:lpstr>PowerPoint Presentation</vt:lpstr>
      <vt:lpstr>PowerPoint Presentation</vt:lpstr>
      <vt:lpstr>PowerPoint Presentation</vt:lpstr>
      <vt:lpstr>PowerPoint Presentation</vt:lpstr>
      <vt:lpstr>What are Number Talks?</vt:lpstr>
      <vt:lpstr>What are Number Talks?</vt:lpstr>
      <vt:lpstr>Number Talks Rationale</vt:lpstr>
      <vt:lpstr>Teacher’s Role</vt:lpstr>
      <vt:lpstr>PowerPoint Presentation</vt:lpstr>
      <vt:lpstr>Number Talks Format</vt:lpstr>
      <vt:lpstr>Classroom Environment</vt:lpstr>
      <vt:lpstr>PowerPoint Presentation</vt:lpstr>
      <vt:lpstr>PowerPoint Presentation</vt:lpstr>
      <vt:lpstr>Video - Early Level through to Second Level</vt:lpstr>
      <vt:lpstr>Video – pupils lead the learning</vt:lpstr>
      <vt:lpstr>Video – secondary pupils talking about number</vt:lpstr>
      <vt:lpstr>Planning for Number Talks</vt:lpstr>
      <vt:lpstr>PowerPoint Presentation</vt:lpstr>
      <vt:lpstr>Planning for Number Talks</vt:lpstr>
      <vt:lpstr>Task – Plan a Number Talk to use </vt:lpstr>
      <vt:lpstr>Assessing Number Talks</vt:lpstr>
      <vt:lpstr>Number Talks Progressions</vt:lpstr>
      <vt:lpstr>PowerPoint Presentation</vt:lpstr>
      <vt:lpstr>Feedback welcome!</vt:lpstr>
    </vt:vector>
  </TitlesOfParts>
  <Company>Argyll &amp; Bute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Number Talks</dc:title>
  <dc:creator>Inglis, Pauline</dc:creator>
  <cp:lastModifiedBy>Mcarthur, Maria</cp:lastModifiedBy>
  <cp:revision>44</cp:revision>
  <dcterms:created xsi:type="dcterms:W3CDTF">2016-11-22T11:06:50Z</dcterms:created>
  <dcterms:modified xsi:type="dcterms:W3CDTF">2017-02-21T12:23:31Z</dcterms:modified>
</cp:coreProperties>
</file>