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5"/>
  </p:handoutMasterIdLst>
  <p:sldIdLst>
    <p:sldId id="278" r:id="rId2"/>
    <p:sldId id="257" r:id="rId3"/>
    <p:sldId id="258" r:id="rId4"/>
    <p:sldId id="281" r:id="rId5"/>
    <p:sldId id="287" r:id="rId6"/>
    <p:sldId id="282" r:id="rId7"/>
    <p:sldId id="264" r:id="rId8"/>
    <p:sldId id="280" r:id="rId9"/>
    <p:sldId id="266" r:id="rId10"/>
    <p:sldId id="286" r:id="rId11"/>
    <p:sldId id="267" r:id="rId12"/>
    <p:sldId id="268" r:id="rId13"/>
    <p:sldId id="269" r:id="rId14"/>
    <p:sldId id="270" r:id="rId15"/>
    <p:sldId id="271" r:id="rId16"/>
    <p:sldId id="272" r:id="rId17"/>
    <p:sldId id="288" r:id="rId18"/>
    <p:sldId id="273" r:id="rId19"/>
    <p:sldId id="274" r:id="rId20"/>
    <p:sldId id="275" r:id="rId21"/>
    <p:sldId id="276" r:id="rId22"/>
    <p:sldId id="277" r:id="rId23"/>
    <p:sldId id="289" r:id="rId24"/>
  </p:sldIdLst>
  <p:sldSz cx="9144000" cy="6858000" type="screen4x3"/>
  <p:notesSz cx="7099300" cy="10234613"/>
  <p:custDataLst>
    <p:tags r:id="rId2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21A2"/>
    <a:srgbClr val="0000CC"/>
    <a:srgbClr val="CC0099"/>
    <a:srgbClr val="812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tags" Target="tags/tag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F3A21BD-AAE8-4089-9027-9E2EA4A3577F}" type="datetimeFigureOut">
              <a:rPr lang="zh-TW" altLang="en-US" smtClean="0"/>
              <a:pPr/>
              <a:t>02/09/2015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38DC8E4-7F3A-4BF2-9BFE-AE1821EC9F9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9161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29D5-7547-D54A-8EA5-AD54A10BA908}" type="datetimeFigureOut">
              <a:rPr lang="en-US" smtClean="0"/>
              <a:pPr/>
              <a:t>02/09/2015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39D3-3B22-8442-888C-7B39B4B92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1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29D5-7547-D54A-8EA5-AD54A10BA908}" type="datetimeFigureOut">
              <a:rPr lang="en-US" smtClean="0"/>
              <a:pPr/>
              <a:t>02/09/2015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39D3-3B22-8442-888C-7B39B4B92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3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29D5-7547-D54A-8EA5-AD54A10BA908}" type="datetimeFigureOut">
              <a:rPr lang="en-US" smtClean="0"/>
              <a:pPr/>
              <a:t>02/09/2015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39D3-3B22-8442-888C-7B39B4B92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7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29D5-7547-D54A-8EA5-AD54A10BA908}" type="datetimeFigureOut">
              <a:rPr lang="en-US" smtClean="0"/>
              <a:pPr/>
              <a:t>02/09/2015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39D3-3B22-8442-888C-7B39B4B92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5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29D5-7547-D54A-8EA5-AD54A10BA908}" type="datetimeFigureOut">
              <a:rPr lang="en-US" smtClean="0"/>
              <a:pPr/>
              <a:t>02/09/2015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39D3-3B22-8442-888C-7B39B4B92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4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29D5-7547-D54A-8EA5-AD54A10BA908}" type="datetimeFigureOut">
              <a:rPr lang="en-US" smtClean="0"/>
              <a:pPr/>
              <a:t>02/09/2015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39D3-3B22-8442-888C-7B39B4B92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8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29D5-7547-D54A-8EA5-AD54A10BA908}" type="datetimeFigureOut">
              <a:rPr lang="en-US" smtClean="0"/>
              <a:pPr/>
              <a:t>02/09/2015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39D3-3B22-8442-888C-7B39B4B92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0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29D5-7547-D54A-8EA5-AD54A10BA908}" type="datetimeFigureOut">
              <a:rPr lang="en-US" smtClean="0"/>
              <a:pPr/>
              <a:t>02/09/2015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39D3-3B22-8442-888C-7B39B4B92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5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29D5-7547-D54A-8EA5-AD54A10BA908}" type="datetimeFigureOut">
              <a:rPr lang="en-US" smtClean="0"/>
              <a:pPr/>
              <a:t>02/09/2015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39D3-3B22-8442-888C-7B39B4B92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84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29D5-7547-D54A-8EA5-AD54A10BA908}" type="datetimeFigureOut">
              <a:rPr lang="en-US" smtClean="0"/>
              <a:pPr/>
              <a:t>02/09/2015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39D3-3B22-8442-888C-7B39B4B92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4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29D5-7547-D54A-8EA5-AD54A10BA908}" type="datetimeFigureOut">
              <a:rPr lang="en-US" smtClean="0"/>
              <a:pPr/>
              <a:t>02/09/2015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39D3-3B22-8442-888C-7B39B4B92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1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829D5-7547-D54A-8EA5-AD54A10BA908}" type="datetimeFigureOut">
              <a:rPr lang="en-US" smtClean="0"/>
              <a:pPr/>
              <a:t>02/09/2015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E39D3-3B22-8442-888C-7B39B4B92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0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live.dimmock@glasgow.ac.u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5378"/>
            <a:ext cx="7772400" cy="612611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'</a:t>
            </a:r>
            <a:r>
              <a:rPr lang="en-US" sz="3600" b="1" dirty="0"/>
              <a:t>Argyll and </a:t>
            </a:r>
            <a:r>
              <a:rPr lang="en-US" sz="3600" b="1" dirty="0" err="1"/>
              <a:t>Bute</a:t>
            </a:r>
            <a:r>
              <a:rPr lang="en-US" sz="3600" b="1" dirty="0"/>
              <a:t> </a:t>
            </a:r>
            <a:r>
              <a:rPr lang="en-US" sz="3600" b="1" dirty="0" err="1"/>
              <a:t>Headteachers</a:t>
            </a:r>
            <a:r>
              <a:rPr lang="en-US" sz="3600" b="1" dirty="0"/>
              <a:t>: Focus on Leadership'</a:t>
            </a:r>
            <a:r>
              <a:rPr lang="en-AU" sz="3100" i="1" dirty="0" smtClean="0"/>
              <a:t/>
            </a:r>
            <a:br>
              <a:rPr lang="en-AU" sz="3100" i="1" dirty="0" smtClean="0"/>
            </a:br>
            <a:r>
              <a:rPr lang="en-AU" sz="3100" i="1" dirty="0" smtClean="0"/>
              <a:t/>
            </a:r>
            <a:br>
              <a:rPr lang="en-AU" sz="3100" i="1" dirty="0" smtClean="0"/>
            </a:br>
            <a:r>
              <a:rPr lang="en-AU" sz="3100" i="1" dirty="0" err="1" smtClean="0"/>
              <a:t>Inveraray</a:t>
            </a:r>
            <a:r>
              <a:rPr lang="en-AU" sz="3100" i="1" dirty="0" smtClean="0"/>
              <a:t>, 3</a:t>
            </a:r>
            <a:r>
              <a:rPr lang="en-AU" sz="3100" i="1" baseline="30000" dirty="0" smtClean="0"/>
              <a:t>rd</a:t>
            </a:r>
            <a:r>
              <a:rPr lang="en-AU" sz="3100" i="1" dirty="0" smtClean="0"/>
              <a:t> Sept. 2015</a:t>
            </a:r>
            <a:br>
              <a:rPr lang="en-AU" sz="3100" i="1" dirty="0" smtClean="0"/>
            </a:br>
            <a:r>
              <a:rPr lang="en-US" sz="3100" i="1" dirty="0" smtClean="0"/>
              <a:t> </a:t>
            </a:r>
            <a:r>
              <a:rPr lang="en-AU" sz="3100" i="1" dirty="0" smtClean="0"/>
              <a:t/>
            </a:r>
            <a:br>
              <a:rPr lang="en-AU" sz="3100" i="1" dirty="0" smtClean="0"/>
            </a:br>
            <a:r>
              <a:rPr lang="en-US" sz="3100" b="1" i="1" dirty="0" smtClean="0">
                <a:solidFill>
                  <a:srgbClr val="0000FF"/>
                </a:solidFill>
              </a:rPr>
              <a:t>The Personal Qualities (Personality Traits, Dispositions and Attributes) Associated with High- Performance Leadership </a:t>
            </a:r>
            <a:r>
              <a:rPr lang="en-US" sz="3100" b="1" i="1" smtClean="0">
                <a:solidFill>
                  <a:srgbClr val="0000FF"/>
                </a:solidFill>
              </a:rPr>
              <a:t>of Schools*</a:t>
            </a:r>
            <a:r>
              <a:rPr lang="en-US" sz="3100" b="1" i="1" dirty="0" smtClean="0">
                <a:solidFill>
                  <a:srgbClr val="0000FF"/>
                </a:solidFill>
              </a:rPr>
              <a:t/>
            </a:r>
            <a:br>
              <a:rPr lang="en-US" sz="3100" b="1" i="1" dirty="0" smtClean="0">
                <a:solidFill>
                  <a:srgbClr val="0000FF"/>
                </a:solidFill>
              </a:rPr>
            </a:br>
            <a:r>
              <a:rPr lang="en-US" sz="3100" b="1" i="1" dirty="0" smtClean="0">
                <a:solidFill>
                  <a:srgbClr val="0000FF"/>
                </a:solidFill>
              </a:rPr>
              <a:t> </a:t>
            </a:r>
            <a:r>
              <a:rPr lang="en-AU" sz="3100" i="1" dirty="0" smtClean="0">
                <a:solidFill>
                  <a:srgbClr val="0000FF"/>
                </a:solidFill>
              </a:rPr>
              <a:t/>
            </a:r>
            <a:br>
              <a:rPr lang="en-AU" sz="3100" i="1" dirty="0" smtClean="0">
                <a:solidFill>
                  <a:srgbClr val="0000FF"/>
                </a:solidFill>
              </a:rPr>
            </a:br>
            <a:r>
              <a:rPr lang="en-AU" sz="3100" dirty="0" smtClean="0"/>
              <a:t>Clive</a:t>
            </a:r>
            <a:r>
              <a:rPr lang="en-AU" sz="3100" i="1" dirty="0" smtClean="0"/>
              <a:t> </a:t>
            </a:r>
            <a:r>
              <a:rPr lang="en-AU" sz="3100" dirty="0" smtClean="0"/>
              <a:t>Dimmock</a:t>
            </a:r>
            <a:br>
              <a:rPr lang="en-AU" sz="3100" dirty="0" smtClean="0"/>
            </a:br>
            <a:r>
              <a:rPr lang="en-GB" altLang="zh-TW" sz="3100" dirty="0" smtClean="0"/>
              <a:t>University of Glasgow</a:t>
            </a:r>
            <a:br>
              <a:rPr lang="en-GB" altLang="zh-TW" sz="3100" dirty="0" smtClean="0"/>
            </a:br>
            <a:r>
              <a:rPr lang="en-GB" altLang="zh-TW" sz="2700" dirty="0" smtClean="0">
                <a:hlinkClick r:id="rId2"/>
              </a:rPr>
              <a:t>clive.dimmock@glasgow.ac.uk</a:t>
            </a:r>
            <a:r>
              <a:rPr lang="en-GB" altLang="zh-TW" sz="2700" dirty="0" smtClean="0"/>
              <a:t/>
            </a:r>
            <a:br>
              <a:rPr lang="en-GB" altLang="zh-TW" sz="2700" dirty="0" smtClean="0"/>
            </a:br>
            <a:r>
              <a:rPr lang="en-GB" altLang="zh-TW" sz="2700" dirty="0" smtClean="0"/>
              <a:t/>
            </a:r>
            <a:br>
              <a:rPr lang="en-GB" altLang="zh-TW" sz="2700" dirty="0" smtClean="0"/>
            </a:b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GB" altLang="zh-TW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en-GB" altLang="zh-TW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lang="en-GB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68579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85800" y="5925157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* </a:t>
            </a:r>
            <a:r>
              <a:rPr lang="en-US" altLang="zh-TW" b="1" dirty="0" smtClean="0"/>
              <a:t>based on </a:t>
            </a:r>
            <a:r>
              <a:rPr lang="en-US" altLang="zh-TW" b="1" dirty="0" smtClean="0">
                <a:solidFill>
                  <a:srgbClr val="002060"/>
                </a:solidFill>
              </a:rPr>
              <a:t>Dimmock, C. (2012). </a:t>
            </a:r>
            <a:r>
              <a:rPr lang="en-US" altLang="zh-TW" b="1" i="1" dirty="0" smtClean="0">
                <a:solidFill>
                  <a:srgbClr val="002060"/>
                </a:solidFill>
              </a:rPr>
              <a:t>Leadership, Capacity building and School Improvement. London</a:t>
            </a:r>
            <a:r>
              <a:rPr lang="en-US" altLang="zh-TW" b="1" i="1" dirty="0">
                <a:solidFill>
                  <a:srgbClr val="002060"/>
                </a:solidFill>
              </a:rPr>
              <a:t>:</a:t>
            </a:r>
            <a:r>
              <a:rPr lang="en-US" altLang="zh-TW" b="1" dirty="0" smtClean="0">
                <a:solidFill>
                  <a:srgbClr val="002060"/>
                </a:solidFill>
              </a:rPr>
              <a:t> </a:t>
            </a:r>
            <a:r>
              <a:rPr lang="en-US" altLang="zh-TW" b="1" dirty="0" err="1" smtClean="0">
                <a:solidFill>
                  <a:srgbClr val="002060"/>
                </a:solidFill>
              </a:rPr>
              <a:t>Routledge</a:t>
            </a:r>
            <a:r>
              <a:rPr lang="en-US" altLang="zh-TW" b="1" dirty="0" smtClean="0">
                <a:solidFill>
                  <a:srgbClr val="002060"/>
                </a:solidFill>
              </a:rPr>
              <a:t>.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484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Emotional Intelligence (EI) Daniel </a:t>
            </a:r>
            <a:r>
              <a:rPr lang="en-US" sz="2800" dirty="0" err="1" smtClean="0"/>
              <a:t>Goleman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724"/>
            <a:ext cx="8229600" cy="48194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/>
              <a:t>People who can solve problems </a:t>
            </a:r>
            <a:r>
              <a:rPr lang="en-US" sz="2400" b="1" dirty="0" smtClean="0"/>
              <a:t>involving </a:t>
            </a:r>
            <a:r>
              <a:rPr lang="en-US" sz="2400" b="1" dirty="0"/>
              <a:t>emotions, or problems requiring the use of emotions, can better</a:t>
            </a:r>
            <a:r>
              <a:rPr lang="en-US" sz="2400" b="1" dirty="0" smtClean="0"/>
              <a:t>:</a:t>
            </a:r>
          </a:p>
          <a:p>
            <a:pPr>
              <a:buNone/>
            </a:pPr>
            <a:endParaRPr lang="en-AU" sz="2400" b="1" dirty="0"/>
          </a:p>
          <a:p>
            <a:pPr lvl="0"/>
            <a:r>
              <a:rPr lang="en-US" sz="2400" dirty="0"/>
              <a:t>Communicate effectively with staff and clients</a:t>
            </a:r>
            <a:endParaRPr lang="en-AU" sz="2400" dirty="0"/>
          </a:p>
          <a:p>
            <a:pPr lvl="0"/>
            <a:r>
              <a:rPr lang="en-US" sz="2400" dirty="0"/>
              <a:t>Identify and respond to others' emotions</a:t>
            </a:r>
            <a:endParaRPr lang="en-AU" sz="2400" dirty="0"/>
          </a:p>
          <a:p>
            <a:pPr lvl="0"/>
            <a:r>
              <a:rPr lang="en-US" sz="2400" dirty="0"/>
              <a:t>Manage their own and others' emotional reactions</a:t>
            </a:r>
            <a:endParaRPr lang="en-AU" sz="2400" dirty="0"/>
          </a:p>
          <a:p>
            <a:r>
              <a:rPr lang="en-US" sz="2400" dirty="0"/>
              <a:t>Be less likely to suffer negative </a:t>
            </a:r>
            <a:r>
              <a:rPr lang="en-US" sz="2400" dirty="0" smtClean="0"/>
              <a:t>emotions</a:t>
            </a:r>
            <a:endParaRPr lang="en-US" sz="2400" dirty="0"/>
          </a:p>
          <a:p>
            <a:r>
              <a:rPr lang="en-US" sz="2400" dirty="0" smtClean="0"/>
              <a:t>Make them more likely to achieve goals.</a:t>
            </a:r>
            <a:endParaRPr lang="en-AU" sz="2400" dirty="0"/>
          </a:p>
          <a:p>
            <a:endParaRPr lang="en-AU" sz="2400" dirty="0"/>
          </a:p>
          <a:p>
            <a:pPr marL="0" indent="0">
              <a:buNone/>
            </a:pPr>
            <a:r>
              <a:rPr lang="en-AU" sz="2400" dirty="0" smtClean="0"/>
              <a:t>These personality characteristics make EI </a:t>
            </a:r>
            <a:r>
              <a:rPr lang="en-AU" sz="2400" b="1" i="1" dirty="0" smtClean="0"/>
              <a:t>necessary but not sufficient</a:t>
            </a:r>
            <a:r>
              <a:rPr lang="en-AU" sz="2400" dirty="0" smtClean="0"/>
              <a:t> conditions for high-performing leadership.</a:t>
            </a:r>
            <a:r>
              <a:rPr lang="en-US" sz="2400" dirty="0"/>
              <a:t> </a:t>
            </a:r>
            <a:endParaRPr lang="en-AU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62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Cave and Wilkinson Study </a:t>
            </a:r>
            <a:r>
              <a:rPr lang="en-US" sz="2800" b="1" dirty="0" smtClean="0">
                <a:solidFill>
                  <a:srgbClr val="0000FF"/>
                </a:solidFill>
              </a:rPr>
              <a:t>1990s</a:t>
            </a:r>
            <a:br>
              <a:rPr lang="en-US" sz="2800" b="1" dirty="0" smtClean="0">
                <a:solidFill>
                  <a:srgbClr val="0000FF"/>
                </a:solidFill>
              </a:rPr>
            </a:br>
            <a:r>
              <a:rPr lang="en-US" sz="2800" b="1" dirty="0" smtClean="0">
                <a:solidFill>
                  <a:srgbClr val="0000FF"/>
                </a:solidFill>
              </a:rPr>
              <a:t> English </a:t>
            </a:r>
            <a:r>
              <a:rPr lang="en-US" sz="2800" b="1" dirty="0" err="1" smtClean="0">
                <a:solidFill>
                  <a:srgbClr val="0000FF"/>
                </a:solidFill>
              </a:rPr>
              <a:t>Headteachers</a:t>
            </a:r>
            <a:r>
              <a:rPr lang="en-US" sz="2800" b="1" dirty="0" smtClean="0">
                <a:solidFill>
                  <a:srgbClr val="0000FF"/>
                </a:solidFill>
              </a:rPr>
              <a:t>  </a:t>
            </a:r>
            <a:br>
              <a:rPr lang="en-US" sz="2800" b="1" dirty="0" smtClean="0">
                <a:solidFill>
                  <a:srgbClr val="0000FF"/>
                </a:solidFill>
              </a:rPr>
            </a:b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  </a:t>
            </a:r>
            <a:r>
              <a:rPr lang="en-US" sz="2400" b="1" dirty="0">
                <a:solidFill>
                  <a:srgbClr val="0000FF"/>
                </a:solidFill>
              </a:rPr>
              <a:t>Experiential </a:t>
            </a:r>
            <a:r>
              <a:rPr lang="en-US" sz="2400" b="1" dirty="0" smtClean="0">
                <a:solidFill>
                  <a:srgbClr val="0000FF"/>
                </a:solidFill>
              </a:rPr>
              <a:t>Evidence</a:t>
            </a:r>
            <a:r>
              <a:rPr lang="en-AU" sz="2400" dirty="0" smtClean="0">
                <a:solidFill>
                  <a:srgbClr val="0000FF"/>
                </a:solidFill>
              </a:rPr>
              <a:t> </a:t>
            </a:r>
            <a:r>
              <a:rPr lang="en-AU" sz="2400" b="1" dirty="0" smtClean="0">
                <a:solidFill>
                  <a:srgbClr val="0000FF"/>
                </a:solidFill>
              </a:rPr>
              <a:t>on the qualities </a:t>
            </a:r>
            <a:r>
              <a:rPr lang="en-AU" sz="2400" b="1" dirty="0">
                <a:solidFill>
                  <a:srgbClr val="0000FF"/>
                </a:solidFill>
              </a:rPr>
              <a:t>needed for H-PL</a:t>
            </a:r>
            <a:endParaRPr lang="en-US" sz="24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Group </a:t>
            </a:r>
            <a:r>
              <a:rPr lang="en-US" sz="2800" dirty="0"/>
              <a:t>of </a:t>
            </a:r>
            <a:r>
              <a:rPr lang="en-US" sz="2800" dirty="0" smtClean="0"/>
              <a:t>Heads </a:t>
            </a:r>
            <a:r>
              <a:rPr lang="en-US" sz="2800" dirty="0"/>
              <a:t>met over extended time to consider:</a:t>
            </a:r>
            <a:endParaRPr lang="en-AU" sz="2800" dirty="0"/>
          </a:p>
          <a:p>
            <a:pPr marL="0" indent="0">
              <a:buNone/>
            </a:pPr>
            <a:r>
              <a:rPr lang="en-US" sz="2800" dirty="0"/>
              <a:t> </a:t>
            </a:r>
            <a:endParaRPr lang="en-AU" sz="2800" dirty="0"/>
          </a:p>
          <a:p>
            <a:pPr>
              <a:buNone/>
            </a:pPr>
            <a:r>
              <a:rPr lang="en-US" sz="2800" dirty="0" smtClean="0"/>
              <a:t>	What </a:t>
            </a:r>
            <a:r>
              <a:rPr lang="en-US" sz="2800" dirty="0"/>
              <a:t>knowledge and capabilities are needed for </a:t>
            </a:r>
            <a:r>
              <a:rPr lang="en-US" sz="2800" dirty="0" smtClean="0"/>
              <a:t>high effectiveness </a:t>
            </a:r>
            <a:r>
              <a:rPr lang="en-US" sz="2800" dirty="0"/>
              <a:t>in the role?</a:t>
            </a:r>
            <a:endParaRPr lang="en-AU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7806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IDENTIFIED 2 </a:t>
            </a:r>
            <a:r>
              <a:rPr lang="en-US" sz="2400" dirty="0">
                <a:solidFill>
                  <a:srgbClr val="0000FF"/>
                </a:solidFill>
              </a:rPr>
              <a:t>LEVELS OF, AND 3 COMPONENTS TO, KNOWLEDGE AND </a:t>
            </a:r>
            <a:r>
              <a:rPr lang="en-US" sz="2400" dirty="0" smtClean="0">
                <a:solidFill>
                  <a:srgbClr val="0000FF"/>
                </a:solidFill>
              </a:rPr>
              <a:t>SKILLS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12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2 levels of knowledge and skills – </a:t>
            </a:r>
            <a:r>
              <a:rPr lang="en-US" sz="2800" b="1" dirty="0" smtClean="0"/>
              <a:t>BASIC </a:t>
            </a:r>
            <a:r>
              <a:rPr lang="en-US" sz="2800" dirty="0" smtClean="0"/>
              <a:t>and </a:t>
            </a:r>
            <a:r>
              <a:rPr lang="en-US" sz="2800" b="1" dirty="0" smtClean="0"/>
              <a:t>HIGHER-ORDER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BASIC</a:t>
            </a:r>
            <a:endParaRPr lang="en-US" sz="2800" b="1" dirty="0"/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9521A2"/>
                </a:solidFill>
              </a:rPr>
              <a:t>Professional knowledge </a:t>
            </a:r>
            <a:r>
              <a:rPr lang="en-US" sz="2800" dirty="0" smtClean="0"/>
              <a:t>– from literature, programs etc. – social, legal, educational (curriculum, pedagogy, assessment)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rgbClr val="9521A2"/>
                </a:solidFill>
              </a:rPr>
              <a:t>Skills and techniques </a:t>
            </a:r>
            <a:r>
              <a:rPr lang="en-US" sz="2800" dirty="0" smtClean="0"/>
              <a:t>– from formal training, mentoring and most importantly, from practical experience on the job </a:t>
            </a:r>
            <a:r>
              <a:rPr lang="en-US" sz="2800" b="1" dirty="0" smtClean="0"/>
              <a:t>(tacit knowledge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Nb. </a:t>
            </a:r>
          </a:p>
          <a:p>
            <a:pPr marL="514350" indent="-514350">
              <a:buNone/>
            </a:pPr>
            <a:r>
              <a:rPr lang="en-US" sz="2800" dirty="0" err="1" smtClean="0"/>
              <a:t>i</a:t>
            </a:r>
            <a:r>
              <a:rPr lang="en-US" sz="2800" dirty="0" smtClean="0"/>
              <a:t>)  A lot of the above are attributes that can be acquired...BUT..</a:t>
            </a:r>
          </a:p>
          <a:p>
            <a:pPr marL="514350" indent="-514350">
              <a:buNone/>
            </a:pPr>
            <a:r>
              <a:rPr lang="en-US" sz="2800" dirty="0" smtClean="0"/>
              <a:t>ii) We know </a:t>
            </a:r>
            <a:r>
              <a:rPr lang="en-US" sz="2800" i="1" dirty="0" smtClean="0"/>
              <a:t>some heads have higher propensity to learn from tacit knowledge than others </a:t>
            </a:r>
            <a:r>
              <a:rPr lang="en-US" sz="2800" dirty="0" smtClean="0"/>
              <a:t>– which is (f) personality (intelligence, cognitive processing and insight) and dispositions – which suggests </a:t>
            </a:r>
            <a:r>
              <a:rPr lang="en-US" sz="2800" b="1" dirty="0" smtClean="0"/>
              <a:t>HIGHER-ORDER CAPACITIES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022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217"/>
            <a:ext cx="8229600" cy="847607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solidFill>
                  <a:srgbClr val="000000"/>
                </a:solidFill>
              </a:rPr>
              <a:t>HIGHER-ORDER CAPACITIES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1824"/>
            <a:ext cx="8229600" cy="565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These are what really distinguish high-performing leaders – generally cognitive abilities (and some dispositions </a:t>
            </a:r>
            <a:r>
              <a:rPr lang="en-US" sz="2400" dirty="0" err="1" smtClean="0"/>
              <a:t>eg</a:t>
            </a:r>
            <a:r>
              <a:rPr lang="en-US" sz="2400" dirty="0" smtClean="0"/>
              <a:t> values) that promote and optimize the effective use of basic level knowledge and skills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4 higher-order capacities (largely personality traits/dispositions):</a:t>
            </a:r>
          </a:p>
          <a:p>
            <a:pPr>
              <a:buFontTx/>
              <a:buChar char="-"/>
            </a:pPr>
            <a:r>
              <a:rPr lang="en-US" sz="2400" b="1" i="1" dirty="0" smtClean="0">
                <a:solidFill>
                  <a:srgbClr val="8126AC"/>
                </a:solidFill>
              </a:rPr>
              <a:t>Reading situations </a:t>
            </a:r>
            <a:r>
              <a:rPr lang="en-US" sz="2400" dirty="0" smtClean="0"/>
              <a:t>– receptive, evaluative, timeliness</a:t>
            </a:r>
          </a:p>
          <a:p>
            <a:pPr>
              <a:buFontTx/>
              <a:buChar char="-"/>
            </a:pPr>
            <a:r>
              <a:rPr lang="en-US" sz="2400" b="1" i="1" dirty="0" smtClean="0">
                <a:solidFill>
                  <a:srgbClr val="8126AC"/>
                </a:solidFill>
              </a:rPr>
              <a:t>Making balanced </a:t>
            </a:r>
            <a:r>
              <a:rPr lang="en-US" sz="2400" b="1" i="1" dirty="0" err="1" smtClean="0">
                <a:solidFill>
                  <a:srgbClr val="8126AC"/>
                </a:solidFill>
              </a:rPr>
              <a:t>judgements</a:t>
            </a:r>
            <a:r>
              <a:rPr lang="en-US" sz="2400" b="1" i="1" dirty="0" smtClean="0">
                <a:solidFill>
                  <a:srgbClr val="8126AC"/>
                </a:solidFill>
              </a:rPr>
              <a:t> </a:t>
            </a:r>
            <a:r>
              <a:rPr lang="en-US" sz="2400" dirty="0" smtClean="0"/>
              <a:t>– decision making, whether to take action and what action, combination of rational and intuitive</a:t>
            </a:r>
          </a:p>
          <a:p>
            <a:pPr>
              <a:buFontTx/>
              <a:buChar char="-"/>
            </a:pPr>
            <a:r>
              <a:rPr lang="en-US" sz="2400" b="1" i="1" dirty="0" smtClean="0">
                <a:solidFill>
                  <a:srgbClr val="8126AC"/>
                </a:solidFill>
              </a:rPr>
              <a:t>Having good intuition</a:t>
            </a:r>
            <a:r>
              <a:rPr lang="en-US" sz="2400" b="1" i="1" dirty="0" smtClean="0"/>
              <a:t> </a:t>
            </a:r>
            <a:r>
              <a:rPr lang="en-US" sz="2400" dirty="0" smtClean="0"/>
              <a:t>– hunch plus stored memory and ordered experience</a:t>
            </a:r>
          </a:p>
          <a:p>
            <a:pPr>
              <a:buFontTx/>
              <a:buChar char="-"/>
            </a:pPr>
            <a:r>
              <a:rPr lang="en-US" sz="2400" b="1" i="1" dirty="0" smtClean="0">
                <a:solidFill>
                  <a:srgbClr val="8126AC"/>
                </a:solidFill>
              </a:rPr>
              <a:t>Possessing political-social acumen </a:t>
            </a:r>
            <a:r>
              <a:rPr lang="en-US" sz="2400" dirty="0" smtClean="0"/>
              <a:t>– skills to bargain, persuade, manage information, networking etc.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Remember </a:t>
            </a:r>
            <a:r>
              <a:rPr lang="en-US" sz="2400" dirty="0" err="1" smtClean="0"/>
              <a:t>Zaccaro’s</a:t>
            </a:r>
            <a:r>
              <a:rPr lang="en-US" sz="2400" dirty="0" smtClean="0"/>
              <a:t> research also suggests the following personality traits/dispositions are crucial – </a:t>
            </a:r>
            <a:r>
              <a:rPr lang="en-US" sz="2400" b="1" dirty="0" smtClean="0">
                <a:solidFill>
                  <a:srgbClr val="9521A2"/>
                </a:solidFill>
              </a:rPr>
              <a:t>confidence, optimism, resilience and reflection</a:t>
            </a:r>
            <a:r>
              <a:rPr lang="en-US" sz="2400" b="1" dirty="0" smtClean="0"/>
              <a:t>.</a:t>
            </a:r>
            <a:endParaRPr lang="en-US" sz="2400" b="1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7275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Main argument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9450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1.</a:t>
            </a:r>
            <a:r>
              <a:rPr lang="en-US" sz="2400" b="1" i="1" dirty="0" smtClean="0">
                <a:solidFill>
                  <a:srgbClr val="9521A2"/>
                </a:solidFill>
              </a:rPr>
              <a:t>Higher-order capacities </a:t>
            </a:r>
            <a:r>
              <a:rPr lang="en-US" sz="2400" dirty="0" smtClean="0"/>
              <a:t>are what distinguishes high- performing leaders from mediocre; they not only enable leaders to apply their basic knowledge and skills more effectively, but add a higher dimension of insights and intuition to how they work</a:t>
            </a:r>
          </a:p>
          <a:p>
            <a:pPr>
              <a:buNone/>
            </a:pPr>
            <a:r>
              <a:rPr lang="en-US" sz="2800" dirty="0" smtClean="0"/>
              <a:t>   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2.</a:t>
            </a:r>
            <a:r>
              <a:rPr lang="en-US" sz="2400" b="1" i="1" dirty="0" smtClean="0">
                <a:solidFill>
                  <a:srgbClr val="9521A2"/>
                </a:solidFill>
              </a:rPr>
              <a:t>Tacit knowledge </a:t>
            </a:r>
            <a:r>
              <a:rPr lang="en-US" sz="2400" dirty="0" smtClean="0"/>
              <a:t>accounts for 90% plus of what heads learn to do and how they do it - </a:t>
            </a:r>
            <a:r>
              <a:rPr lang="en-US" sz="2400" dirty="0" smtClean="0">
                <a:solidFill>
                  <a:srgbClr val="9521A2"/>
                </a:solidFill>
              </a:rPr>
              <a:t>higher-order capacities </a:t>
            </a:r>
            <a:r>
              <a:rPr lang="en-US" sz="2400" dirty="0" smtClean="0"/>
              <a:t>enable heads to more effectively learn and apply the lessons from practical experience – it makes them better leaders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3. </a:t>
            </a:r>
            <a:r>
              <a:rPr lang="en-US" sz="2400" b="1" i="1" dirty="0" smtClean="0">
                <a:solidFill>
                  <a:srgbClr val="9521A2"/>
                </a:solidFill>
              </a:rPr>
              <a:t>Higher-order capacities </a:t>
            </a:r>
            <a:r>
              <a:rPr lang="en-US" sz="2400" dirty="0" smtClean="0"/>
              <a:t>are mostly shaped by personality characteristics and dispositions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97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>
                <a:solidFill>
                  <a:srgbClr val="0000FF"/>
                </a:solidFill>
              </a:rPr>
              <a:t>McKinsey &amp; Co. (2010) – The Leadership Premium - recently identified </a:t>
            </a:r>
            <a:r>
              <a:rPr lang="en-GB" sz="2400" dirty="0" smtClean="0">
                <a:solidFill>
                  <a:srgbClr val="0000FF"/>
                </a:solidFill>
              </a:rPr>
              <a:t>traits</a:t>
            </a:r>
            <a:r>
              <a:rPr lang="en-GB" sz="2400" dirty="0">
                <a:solidFill>
                  <a:srgbClr val="0000FF"/>
                </a:solidFill>
              </a:rPr>
              <a:t>, dispositions and attributes </a:t>
            </a:r>
            <a:r>
              <a:rPr lang="en-GB" sz="2400" dirty="0" smtClean="0">
                <a:solidFill>
                  <a:srgbClr val="0000FF"/>
                </a:solidFill>
              </a:rPr>
              <a:t>– of successful leaders</a:t>
            </a:r>
            <a:r>
              <a:rPr lang="en-AU" sz="2400" dirty="0">
                <a:solidFill>
                  <a:srgbClr val="0000FF"/>
                </a:solidFill>
              </a:rPr>
              <a:t/>
            </a:r>
            <a:br>
              <a:rPr lang="en-AU" sz="2400" dirty="0">
                <a:solidFill>
                  <a:srgbClr val="0000FF"/>
                </a:solidFill>
              </a:rPr>
            </a:b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514"/>
            <a:ext cx="8229600" cy="4841649"/>
          </a:xfrm>
        </p:spPr>
        <p:txBody>
          <a:bodyPr>
            <a:normAutofit lnSpcReduction="10000"/>
          </a:bodyPr>
          <a:lstStyle/>
          <a:p>
            <a:pPr lvl="0"/>
            <a:r>
              <a:rPr lang="en-GB" sz="2400" dirty="0">
                <a:solidFill>
                  <a:srgbClr val="9521A2"/>
                </a:solidFill>
              </a:rPr>
              <a:t>focused on student achievement, student welfare </a:t>
            </a:r>
            <a:r>
              <a:rPr lang="en-GB" sz="2400" dirty="0"/>
              <a:t>ahead of politics </a:t>
            </a:r>
            <a:r>
              <a:rPr lang="en-GB" sz="2400" dirty="0" smtClean="0"/>
              <a:t>(dispositions)</a:t>
            </a:r>
            <a:endParaRPr lang="en-AU" sz="2400" dirty="0"/>
          </a:p>
          <a:p>
            <a:pPr lvl="0"/>
            <a:r>
              <a:rPr lang="en-GB" sz="2400" dirty="0">
                <a:solidFill>
                  <a:srgbClr val="9521A2"/>
                </a:solidFill>
              </a:rPr>
              <a:t>resilient and persistent in goals</a:t>
            </a:r>
            <a:r>
              <a:rPr lang="en-GB" sz="2400" dirty="0"/>
              <a:t>, but adaptable to people and </a:t>
            </a:r>
            <a:r>
              <a:rPr lang="en-GB" sz="2400" dirty="0" smtClean="0"/>
              <a:t>context (personality traits and dispositions)</a:t>
            </a:r>
            <a:endParaRPr lang="en-AU" sz="2400" dirty="0"/>
          </a:p>
          <a:p>
            <a:pPr lvl="0"/>
            <a:r>
              <a:rPr lang="en-GB" sz="2400" dirty="0">
                <a:solidFill>
                  <a:srgbClr val="9521A2"/>
                </a:solidFill>
              </a:rPr>
              <a:t>willing to develop a deep understanding of people and </a:t>
            </a:r>
            <a:r>
              <a:rPr lang="en-GB" sz="2400" dirty="0" smtClean="0">
                <a:solidFill>
                  <a:srgbClr val="9521A2"/>
                </a:solidFill>
              </a:rPr>
              <a:t>context</a:t>
            </a:r>
            <a:r>
              <a:rPr lang="en-GB" sz="2400" dirty="0" smtClean="0"/>
              <a:t> (personality traits/dispositions)</a:t>
            </a:r>
            <a:endParaRPr lang="en-AU" sz="2400" dirty="0"/>
          </a:p>
          <a:p>
            <a:pPr lvl="0"/>
            <a:r>
              <a:rPr lang="en-GB" sz="2400" dirty="0">
                <a:solidFill>
                  <a:srgbClr val="9521A2"/>
                </a:solidFill>
              </a:rPr>
              <a:t>willing to take risks</a:t>
            </a:r>
            <a:r>
              <a:rPr lang="en-GB" sz="2400" dirty="0"/>
              <a:t>, and challenge accepted beliefs and </a:t>
            </a:r>
            <a:r>
              <a:rPr lang="en-GB" sz="2400" dirty="0" smtClean="0"/>
              <a:t>behaviours (personality traits/dispositions)</a:t>
            </a:r>
            <a:endParaRPr lang="en-AU" sz="2400" dirty="0"/>
          </a:p>
          <a:p>
            <a:pPr lvl="0"/>
            <a:r>
              <a:rPr lang="en-GB" sz="2400" dirty="0">
                <a:solidFill>
                  <a:srgbClr val="9521A2"/>
                </a:solidFill>
              </a:rPr>
              <a:t>self-aware and willing to </a:t>
            </a:r>
            <a:r>
              <a:rPr lang="en-GB" sz="2400" dirty="0" smtClean="0">
                <a:solidFill>
                  <a:srgbClr val="9521A2"/>
                </a:solidFill>
              </a:rPr>
              <a:t>learn </a:t>
            </a:r>
            <a:r>
              <a:rPr lang="en-GB" sz="2400" dirty="0" smtClean="0"/>
              <a:t>(personality traits and dispositions)</a:t>
            </a:r>
            <a:endParaRPr lang="en-AU" sz="2400" dirty="0"/>
          </a:p>
          <a:p>
            <a:pPr lvl="0"/>
            <a:r>
              <a:rPr lang="en-GB" sz="2400" dirty="0">
                <a:solidFill>
                  <a:srgbClr val="9521A2"/>
                </a:solidFill>
              </a:rPr>
              <a:t>optimistic and </a:t>
            </a:r>
            <a:r>
              <a:rPr lang="en-GB" sz="2400" dirty="0" smtClean="0">
                <a:solidFill>
                  <a:srgbClr val="9521A2"/>
                </a:solidFill>
              </a:rPr>
              <a:t>enthusiastic </a:t>
            </a:r>
            <a:r>
              <a:rPr lang="en-GB" sz="2400" dirty="0" smtClean="0"/>
              <a:t>(personality traits and dispositions).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967126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Future research</a:t>
            </a:r>
            <a:r>
              <a:rPr lang="en-AU" sz="2800" dirty="0">
                <a:solidFill>
                  <a:srgbClr val="0000FF"/>
                </a:solidFill>
              </a:rPr>
              <a:t/>
            </a:r>
            <a:br>
              <a:rPr lang="en-AU" sz="2800" dirty="0">
                <a:solidFill>
                  <a:srgbClr val="0000FF"/>
                </a:solidFill>
              </a:rPr>
            </a:b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7037"/>
            <a:ext cx="8229600" cy="51691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We </a:t>
            </a:r>
            <a:r>
              <a:rPr lang="en-US" dirty="0"/>
              <a:t>need to - </a:t>
            </a:r>
            <a:endParaRPr lang="en-AU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AU" dirty="0"/>
          </a:p>
          <a:p>
            <a:pPr lvl="0"/>
            <a:r>
              <a:rPr lang="en-GB" dirty="0"/>
              <a:t>combine studies of personality traits </a:t>
            </a:r>
            <a:r>
              <a:rPr lang="en-GB" dirty="0" smtClean="0"/>
              <a:t>– that is, </a:t>
            </a:r>
            <a:r>
              <a:rPr lang="en-GB" dirty="0"/>
              <a:t>cognitive abilities, motives, social skills, expertise and problem solving skills</a:t>
            </a:r>
            <a:endParaRPr lang="en-AU" dirty="0"/>
          </a:p>
          <a:p>
            <a:pPr lvl="0"/>
            <a:r>
              <a:rPr lang="en-GB" dirty="0"/>
              <a:t>look at patterns and integrations of multiple traits and </a:t>
            </a:r>
            <a:r>
              <a:rPr lang="en-GB" dirty="0" smtClean="0"/>
              <a:t>dispositions</a:t>
            </a:r>
            <a:endParaRPr lang="en-AU" dirty="0"/>
          </a:p>
          <a:p>
            <a:pPr lvl="0"/>
            <a:r>
              <a:rPr lang="en-GB" dirty="0"/>
              <a:t>distinguish </a:t>
            </a:r>
            <a:r>
              <a:rPr lang="en-GB" dirty="0" smtClean="0"/>
              <a:t>those </a:t>
            </a:r>
            <a:r>
              <a:rPr lang="en-GB" dirty="0"/>
              <a:t>traits, dispositions and attributes that are not malleable from those that are </a:t>
            </a:r>
            <a:r>
              <a:rPr lang="en-GB" dirty="0" smtClean="0"/>
              <a:t>bounded/influenced </a:t>
            </a:r>
            <a:r>
              <a:rPr lang="en-GB" dirty="0"/>
              <a:t>by situational </a:t>
            </a:r>
            <a:r>
              <a:rPr lang="en-GB" dirty="0" smtClean="0"/>
              <a:t>contexts</a:t>
            </a:r>
            <a:endParaRPr lang="en-AU" dirty="0"/>
          </a:p>
          <a:p>
            <a:pPr lvl="0"/>
            <a:r>
              <a:rPr lang="en-GB" dirty="0"/>
              <a:t>understand how combinations of malleable/fixed traits/dispositions and attributes connect to fit with type of </a:t>
            </a:r>
            <a:r>
              <a:rPr lang="en-GB" dirty="0" smtClean="0"/>
              <a:t>school and context.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9524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8337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00CC"/>
                </a:solidFill>
              </a:rPr>
              <a:t>Question</a:t>
            </a: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8229600" cy="488791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Undertaking a self assessment –</a:t>
            </a:r>
          </a:p>
          <a:p>
            <a:pPr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Which personality traits, dispositions and attributes do you feel you possess sufficiently to enable you to be a high-performing leader?</a:t>
            </a:r>
          </a:p>
          <a:p>
            <a:pPr marL="514350" indent="-514350">
              <a:buAutoNum type="arabicPeriod"/>
            </a:pPr>
            <a:r>
              <a:rPr lang="en-GB" dirty="0" smtClean="0"/>
              <a:t>Which do you feel you particularly need to develop?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804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Are leaders born or made?</a:t>
            </a:r>
            <a:r>
              <a:rPr lang="en-AU" sz="2800" dirty="0">
                <a:solidFill>
                  <a:srgbClr val="0000FF"/>
                </a:solidFill>
              </a:rPr>
              <a:t/>
            </a:r>
            <a:br>
              <a:rPr lang="en-AU" sz="2800" dirty="0">
                <a:solidFill>
                  <a:srgbClr val="0000FF"/>
                </a:solidFill>
              </a:rPr>
            </a:b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2678"/>
            <a:ext cx="8229600" cy="50034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Nicholson (2007) – London Business School – the most important pre-requisite </a:t>
            </a:r>
            <a:r>
              <a:rPr lang="en-US" sz="2400" dirty="0" smtClean="0"/>
              <a:t>for leadership is </a:t>
            </a:r>
            <a:r>
              <a:rPr lang="en-US" sz="2400" b="1" dirty="0"/>
              <a:t>DESIRE TO </a:t>
            </a:r>
            <a:r>
              <a:rPr lang="en-US" sz="2400" b="1" dirty="0" smtClean="0"/>
              <a:t>LEAD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 </a:t>
            </a:r>
            <a:r>
              <a:rPr lang="en-US" sz="2400" dirty="0"/>
              <a:t>types of people, those -</a:t>
            </a:r>
            <a:endParaRPr lang="en-AU" sz="2400" dirty="0"/>
          </a:p>
          <a:p>
            <a:pPr marL="0" indent="0">
              <a:buNone/>
            </a:pPr>
            <a:r>
              <a:rPr lang="en-US" sz="2400" dirty="0"/>
              <a:t> </a:t>
            </a:r>
            <a:endParaRPr lang="en-AU" sz="2400" dirty="0"/>
          </a:p>
          <a:p>
            <a:pPr lvl="0"/>
            <a:r>
              <a:rPr lang="en-GB" sz="2400" dirty="0"/>
              <a:t>with strong </a:t>
            </a:r>
            <a:r>
              <a:rPr lang="en-GB" sz="2400" i="1" dirty="0"/>
              <a:t>drive </a:t>
            </a:r>
            <a:r>
              <a:rPr lang="en-GB" sz="2400" dirty="0"/>
              <a:t>to lead – irrespective of situation, or field – small minority – </a:t>
            </a:r>
            <a:r>
              <a:rPr lang="en-GB" sz="2400" dirty="0" smtClean="0"/>
              <a:t>my hunch - maybe c.5% or less?</a:t>
            </a:r>
            <a:endParaRPr lang="en-AU" sz="2400" dirty="0"/>
          </a:p>
          <a:p>
            <a:pPr lvl="0"/>
            <a:r>
              <a:rPr lang="en-GB" sz="2400" dirty="0"/>
              <a:t>with </a:t>
            </a:r>
            <a:r>
              <a:rPr lang="en-GB" sz="2400" i="1" dirty="0"/>
              <a:t>no desire</a:t>
            </a:r>
            <a:r>
              <a:rPr lang="en-GB" sz="2400" dirty="0"/>
              <a:t> to be leaders </a:t>
            </a:r>
            <a:r>
              <a:rPr lang="en-GB" sz="2400" dirty="0" smtClean="0"/>
              <a:t>(content, </a:t>
            </a:r>
            <a:r>
              <a:rPr lang="en-GB" sz="2400" dirty="0" err="1" smtClean="0"/>
              <a:t>unambitious</a:t>
            </a:r>
            <a:r>
              <a:rPr lang="en-GB" sz="2400" dirty="0" smtClean="0"/>
              <a:t>, priority </a:t>
            </a:r>
            <a:r>
              <a:rPr lang="en-GB" sz="2400" dirty="0"/>
              <a:t>to family, hobbies etc)- large proportion – maybe 45</a:t>
            </a:r>
            <a:r>
              <a:rPr lang="en-GB" sz="2400" dirty="0" smtClean="0"/>
              <a:t>% to 50%?</a:t>
            </a:r>
            <a:endParaRPr lang="en-AU" sz="2400" dirty="0"/>
          </a:p>
          <a:p>
            <a:pPr lvl="0"/>
            <a:r>
              <a:rPr lang="en-GB" sz="2400" dirty="0" smtClean="0"/>
              <a:t>persuadable </a:t>
            </a:r>
            <a:r>
              <a:rPr lang="en-GB" sz="2400" dirty="0"/>
              <a:t>to be leaders, but only under specific conditions (</a:t>
            </a:r>
            <a:r>
              <a:rPr lang="en-GB" sz="2400" dirty="0" err="1"/>
              <a:t>eg</a:t>
            </a:r>
            <a:r>
              <a:rPr lang="en-GB" sz="2400" dirty="0"/>
              <a:t>. where they feel a good match with school, salary, location etc.) </a:t>
            </a:r>
            <a:r>
              <a:rPr lang="en-GB" sz="2400" dirty="0" smtClean="0"/>
              <a:t>– </a:t>
            </a:r>
            <a:r>
              <a:rPr lang="en-GB" sz="2400" dirty="0"/>
              <a:t>maybe </a:t>
            </a:r>
            <a:r>
              <a:rPr lang="en-GB" sz="2400" dirty="0" smtClean="0"/>
              <a:t>40 to 50</a:t>
            </a:r>
            <a:r>
              <a:rPr lang="en-GB" sz="2400" dirty="0"/>
              <a:t>%?</a:t>
            </a:r>
            <a:endParaRPr lang="en-AU" sz="2400" dirty="0"/>
          </a:p>
          <a:p>
            <a:pPr marL="0" indent="0">
              <a:buNone/>
            </a:pPr>
            <a:r>
              <a:rPr lang="en-AU" sz="2400" dirty="0" smtClean="0"/>
              <a:t>															</a:t>
            </a:r>
            <a:r>
              <a:rPr lang="en-AU" sz="2400" dirty="0" err="1" smtClean="0"/>
              <a:t>Cont</a:t>
            </a:r>
            <a:r>
              <a:rPr lang="en-AU" sz="2400" dirty="0" smtClean="0"/>
              <a:t>….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272990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358"/>
            <a:ext cx="8229600" cy="5805806"/>
          </a:xfrm>
        </p:spPr>
        <p:txBody>
          <a:bodyPr>
            <a:normAutofit/>
          </a:bodyPr>
          <a:lstStyle/>
          <a:p>
            <a:r>
              <a:rPr lang="en-US" sz="2400" b="1" dirty="0"/>
              <a:t>‘Drive’</a:t>
            </a:r>
            <a:r>
              <a:rPr lang="en-US" sz="2400" dirty="0"/>
              <a:t> – </a:t>
            </a:r>
            <a:r>
              <a:rPr lang="en-US" sz="2400" dirty="0" smtClean="0"/>
              <a:t>is a basic </a:t>
            </a:r>
            <a:r>
              <a:rPr lang="en-US" sz="2400" dirty="0"/>
              <a:t>personality </a:t>
            </a:r>
            <a:r>
              <a:rPr lang="en-US" sz="2400" dirty="0" smtClean="0"/>
              <a:t>trait, therefore mostly genetic, </a:t>
            </a:r>
            <a:r>
              <a:rPr lang="en-US" sz="2400" dirty="0"/>
              <a:t>rather than socially influenced; to the extent that ‘drive’ is a </a:t>
            </a:r>
            <a:r>
              <a:rPr lang="en-US" sz="2400" dirty="0" smtClean="0"/>
              <a:t>personality trait/disposition, </a:t>
            </a:r>
            <a:r>
              <a:rPr lang="en-US" sz="2400" dirty="0"/>
              <a:t>it </a:t>
            </a:r>
            <a:r>
              <a:rPr lang="en-US" sz="2400" dirty="0" smtClean="0"/>
              <a:t>can be </a:t>
            </a:r>
            <a:r>
              <a:rPr lang="en-US" sz="2400" dirty="0"/>
              <a:t>(marginally) changed</a:t>
            </a:r>
            <a:r>
              <a:rPr lang="en-AU" sz="2400" dirty="0"/>
              <a:t> </a:t>
            </a:r>
            <a:endParaRPr lang="en-AU" sz="2400" dirty="0" smtClean="0"/>
          </a:p>
          <a:p>
            <a:endParaRPr lang="en-AU" sz="2400" dirty="0"/>
          </a:p>
          <a:p>
            <a:r>
              <a:rPr lang="en-US" sz="2400" dirty="0"/>
              <a:t>Group 1 (above) needs few inducements to seek promotion to the top echelons of </a:t>
            </a:r>
            <a:r>
              <a:rPr lang="en-US" sz="2400" dirty="0" smtClean="0"/>
              <a:t>leadership</a:t>
            </a:r>
            <a:endParaRPr lang="en-AU" sz="2400" dirty="0"/>
          </a:p>
          <a:p>
            <a:r>
              <a:rPr lang="en-US" sz="2400" dirty="0"/>
              <a:t>Group 2 – some may be potentially good leaders, but </a:t>
            </a:r>
            <a:r>
              <a:rPr lang="en-US" sz="2400" dirty="0" smtClean="0"/>
              <a:t>they have </a:t>
            </a:r>
            <a:r>
              <a:rPr lang="en-US" sz="2400" dirty="0"/>
              <a:t>eschewed leadership in </a:t>
            </a:r>
            <a:r>
              <a:rPr lang="en-US" sz="2400" dirty="0" smtClean="0"/>
              <a:t>preference for other life goals</a:t>
            </a:r>
            <a:endParaRPr lang="en-AU" sz="2400" dirty="0"/>
          </a:p>
          <a:p>
            <a:r>
              <a:rPr lang="en-US" sz="2400" dirty="0"/>
              <a:t>Group 3 – have some drive and propensity for leadership but need encouragement and right opportunities, training and experiences to be committed to leadership. They are </a:t>
            </a:r>
            <a:r>
              <a:rPr lang="en-US" sz="2400" dirty="0" smtClean="0"/>
              <a:t>usually </a:t>
            </a:r>
            <a:r>
              <a:rPr lang="en-US" sz="2400" dirty="0"/>
              <a:t>particular about the </a:t>
            </a:r>
            <a:r>
              <a:rPr lang="en-US" sz="2400" i="1" dirty="0"/>
              <a:t>level</a:t>
            </a:r>
            <a:r>
              <a:rPr lang="en-US" sz="2400" dirty="0"/>
              <a:t> of leadership </a:t>
            </a:r>
            <a:r>
              <a:rPr lang="en-US" sz="2400" dirty="0" smtClean="0"/>
              <a:t>to which they aspire </a:t>
            </a:r>
            <a:r>
              <a:rPr lang="en-US" sz="2400" dirty="0"/>
              <a:t>– </a:t>
            </a:r>
            <a:r>
              <a:rPr lang="en-US" sz="2400" dirty="0" err="1"/>
              <a:t>HoD</a:t>
            </a:r>
            <a:r>
              <a:rPr lang="en-US" sz="2400" dirty="0"/>
              <a:t>, VP etc</a:t>
            </a:r>
            <a:r>
              <a:rPr lang="en-US" sz="2400" dirty="0" smtClean="0"/>
              <a:t>. and the </a:t>
            </a:r>
            <a:r>
              <a:rPr lang="en-US" sz="2400" i="1" dirty="0" smtClean="0"/>
              <a:t>context – </a:t>
            </a:r>
            <a:r>
              <a:rPr lang="en-US" sz="2400" dirty="0" smtClean="0"/>
              <a:t>city/rural, large/small school SES catchment </a:t>
            </a:r>
            <a:r>
              <a:rPr lang="en-US" sz="2400" dirty="0" err="1" smtClean="0"/>
              <a:t>etc</a:t>
            </a:r>
            <a:endParaRPr lang="en-AU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884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499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Aims of session – to address </a:t>
            </a:r>
            <a:r>
              <a:rPr lang="en-US" sz="3200" b="1" dirty="0" smtClean="0">
                <a:solidFill>
                  <a:srgbClr val="0000FF"/>
                </a:solidFill>
              </a:rPr>
              <a:t>2 </a:t>
            </a:r>
            <a:r>
              <a:rPr lang="en-US" sz="3200" b="1" dirty="0">
                <a:solidFill>
                  <a:srgbClr val="0000FF"/>
                </a:solidFill>
              </a:rPr>
              <a:t>questions</a:t>
            </a:r>
            <a:r>
              <a:rPr lang="en-AU" sz="3200" dirty="0">
                <a:solidFill>
                  <a:srgbClr val="0000FF"/>
                </a:solidFill>
              </a:rPr>
              <a:t/>
            </a:r>
            <a:br>
              <a:rPr lang="en-AU" sz="3200" dirty="0">
                <a:solidFill>
                  <a:srgbClr val="0000FF"/>
                </a:solidFill>
              </a:rPr>
            </a:br>
            <a:r>
              <a:rPr lang="en-US" sz="2000" b="1" dirty="0"/>
              <a:t> </a:t>
            </a:r>
            <a:r>
              <a:rPr lang="en-AU" sz="2000" dirty="0"/>
              <a:t/>
            </a:r>
            <a:br>
              <a:rPr lang="en-AU" sz="2000" dirty="0"/>
            </a:br>
            <a:r>
              <a:rPr lang="en-US" sz="2000" b="1" dirty="0"/>
              <a:t> </a:t>
            </a:r>
            <a:r>
              <a:rPr lang="en-AU" sz="2000" dirty="0"/>
              <a:t/>
            </a:r>
            <a:br>
              <a:rPr lang="en-AU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6097"/>
            <a:ext cx="8229600" cy="4120066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GB" sz="3800" b="1" dirty="0" smtClean="0"/>
              <a:t>1. What do school leaders need in terms of personality traits, dispositions, and attributes to be high performing - as opposed to mediocre - leaders? </a:t>
            </a:r>
            <a:endParaRPr lang="en-AU" sz="3800" b="1" dirty="0" smtClean="0"/>
          </a:p>
          <a:p>
            <a:pPr marL="0" indent="0">
              <a:buNone/>
            </a:pPr>
            <a:endParaRPr lang="en-GB" sz="3800" b="1" dirty="0" smtClean="0"/>
          </a:p>
          <a:p>
            <a:pPr marL="0" indent="0">
              <a:buNone/>
            </a:pPr>
            <a:r>
              <a:rPr lang="en-AU" sz="3800" b="1" dirty="0"/>
              <a:t/>
            </a:r>
            <a:br>
              <a:rPr lang="en-AU" sz="3800" b="1" dirty="0"/>
            </a:br>
            <a:r>
              <a:rPr lang="en-AU" sz="3800" b="1" dirty="0" smtClean="0"/>
              <a:t>2. </a:t>
            </a:r>
            <a:r>
              <a:rPr lang="en-GB" sz="3800" b="1" dirty="0" smtClean="0"/>
              <a:t>Are </a:t>
            </a:r>
            <a:r>
              <a:rPr lang="en-GB" sz="3800" b="1" dirty="0"/>
              <a:t>successful leaders born or made? </a:t>
            </a:r>
            <a:endParaRPr lang="en-GB" sz="3800" b="1" dirty="0" smtClean="0"/>
          </a:p>
          <a:p>
            <a:pPr marL="0" indent="0">
              <a:buNone/>
            </a:pPr>
            <a:r>
              <a:rPr lang="en-AU" dirty="0"/>
              <a:t/>
            </a:r>
            <a:br>
              <a:rPr lang="en-AU" dirty="0"/>
            </a:b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The answer to Q1. helps us answer Q2.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are your own </a:t>
            </a:r>
            <a:r>
              <a:rPr lang="en-US" dirty="0"/>
              <a:t>experiences and ideas in addressing the above </a:t>
            </a:r>
            <a:r>
              <a:rPr lang="en-US" dirty="0" smtClean="0"/>
              <a:t>questions?</a:t>
            </a:r>
            <a:r>
              <a:rPr lang="en-AU" dirty="0"/>
              <a:t/>
            </a:r>
            <a:br>
              <a:rPr lang="en-A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7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Besides ‘Drive’, good leaders need ‘Capability’</a:t>
            </a:r>
            <a:br>
              <a:rPr lang="en-US" sz="2800" dirty="0" smtClean="0">
                <a:solidFill>
                  <a:srgbClr val="0000FF"/>
                </a:solidFill>
              </a:rPr>
            </a:br>
            <a:r>
              <a:rPr lang="en-US" sz="2800" dirty="0" smtClean="0">
                <a:solidFill>
                  <a:srgbClr val="0000FF"/>
                </a:solidFill>
              </a:rPr>
              <a:t> DRIVE + CAPABILITY= HPL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‘Capability’ = the right person, doing the right things, in the right </a:t>
            </a:r>
            <a:r>
              <a:rPr lang="en-US" sz="2400" b="1" dirty="0" smtClean="0"/>
              <a:t>place</a:t>
            </a:r>
          </a:p>
          <a:p>
            <a:pPr marL="0" indent="0"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 dirty="0"/>
              <a:t> 2 things follow </a:t>
            </a:r>
            <a:r>
              <a:rPr lang="en-US" sz="2400" b="1" dirty="0" smtClean="0"/>
              <a:t>– </a:t>
            </a:r>
            <a:r>
              <a:rPr lang="en-AU" sz="2400" b="1" dirty="0" smtClean="0"/>
              <a:t>high performing leaders –</a:t>
            </a:r>
          </a:p>
          <a:p>
            <a:pPr>
              <a:buNone/>
            </a:pPr>
            <a:r>
              <a:rPr lang="en-AU" sz="2400" b="1" dirty="0" smtClean="0"/>
              <a:t> </a:t>
            </a:r>
            <a:r>
              <a:rPr lang="en-US" sz="2400" b="1" dirty="0"/>
              <a:t> </a:t>
            </a:r>
            <a:endParaRPr lang="en-AU" sz="2400" b="1" dirty="0"/>
          </a:p>
          <a:p>
            <a:pPr lvl="0"/>
            <a:r>
              <a:rPr lang="en-GB" sz="2400" b="1" dirty="0"/>
              <a:t>read situations well, and how they change over time</a:t>
            </a:r>
            <a:endParaRPr lang="en-AU" sz="2400" dirty="0"/>
          </a:p>
          <a:p>
            <a:pPr lvl="0"/>
            <a:r>
              <a:rPr lang="en-GB" sz="2400" b="1" dirty="0"/>
              <a:t>have willingness, resilience, values and abilities to complete what needs to be done.</a:t>
            </a:r>
            <a:endParaRPr lang="en-AU" sz="2400" dirty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When </a:t>
            </a:r>
            <a:r>
              <a:rPr lang="en-US" sz="2400" b="1" dirty="0"/>
              <a:t>these are all aligned = </a:t>
            </a:r>
            <a:r>
              <a:rPr lang="en-US" sz="2400" b="1" dirty="0" smtClean="0"/>
              <a:t>‘high-performing leaders</a:t>
            </a:r>
            <a:r>
              <a:rPr lang="en-US" sz="2400" b="1" dirty="0"/>
              <a:t>’</a:t>
            </a:r>
            <a:endParaRPr lang="en-AU" sz="2400" dirty="0"/>
          </a:p>
          <a:p>
            <a:pPr marL="0" indent="0">
              <a:buNone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580813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5378"/>
            <a:ext cx="8229600" cy="989729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Nicholson </a:t>
            </a:r>
            <a:r>
              <a:rPr lang="en-US" sz="2800" b="1" dirty="0" smtClean="0">
                <a:solidFill>
                  <a:srgbClr val="0000FF"/>
                </a:solidFill>
              </a:rPr>
              <a:t>concludes </a:t>
            </a:r>
            <a:r>
              <a:rPr lang="en-US" sz="2800" b="1" dirty="0">
                <a:solidFill>
                  <a:srgbClr val="0000FF"/>
                </a:solidFill>
              </a:rPr>
              <a:t>– BORN or MADE?</a:t>
            </a:r>
            <a:r>
              <a:rPr lang="en-AU" sz="2800" dirty="0">
                <a:solidFill>
                  <a:srgbClr val="0000FF"/>
                </a:solidFill>
              </a:rPr>
              <a:t/>
            </a:r>
            <a:br>
              <a:rPr lang="en-AU" sz="2800" dirty="0">
                <a:solidFill>
                  <a:srgbClr val="0000FF"/>
                </a:solidFill>
              </a:rPr>
            </a:br>
            <a:r>
              <a:rPr lang="en-US" sz="2800" b="1" dirty="0"/>
              <a:t> </a:t>
            </a:r>
            <a:r>
              <a:rPr lang="en-AU" sz="2800" dirty="0"/>
              <a:t/>
            </a:r>
            <a:br>
              <a:rPr lang="en-AU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1180"/>
            <a:ext cx="8229600" cy="5443511"/>
          </a:xfrm>
        </p:spPr>
        <p:txBody>
          <a:bodyPr>
            <a:noAutofit/>
          </a:bodyPr>
          <a:lstStyle/>
          <a:p>
            <a:pPr lvl="0"/>
            <a:r>
              <a:rPr lang="en-GB" sz="2000" b="1" dirty="0" smtClean="0"/>
              <a:t>Many </a:t>
            </a:r>
            <a:r>
              <a:rPr lang="en-GB" sz="2000" b="1" dirty="0"/>
              <a:t>leadership capabilities are inborn (</a:t>
            </a:r>
            <a:r>
              <a:rPr lang="en-GB" sz="2000" b="1" dirty="0" err="1"/>
              <a:t>eg</a:t>
            </a:r>
            <a:r>
              <a:rPr lang="en-GB" sz="2000" b="1" dirty="0"/>
              <a:t>. core personality </a:t>
            </a:r>
            <a:r>
              <a:rPr lang="en-GB" sz="2000" b="1" dirty="0" smtClean="0"/>
              <a:t>traits inc. ‘drive’)</a:t>
            </a:r>
          </a:p>
          <a:p>
            <a:pPr lvl="0">
              <a:buNone/>
            </a:pPr>
            <a:endParaRPr lang="en-AU" sz="2000" b="1" dirty="0"/>
          </a:p>
          <a:p>
            <a:pPr lvl="0"/>
            <a:r>
              <a:rPr lang="en-GB" sz="2000" b="1" dirty="0" smtClean="0"/>
              <a:t>They are often mediated by dispositions and values (socially acquired in part) </a:t>
            </a:r>
          </a:p>
          <a:p>
            <a:pPr lvl="0"/>
            <a:endParaRPr lang="en-GB" sz="2000" b="1" dirty="0" smtClean="0"/>
          </a:p>
          <a:p>
            <a:pPr lvl="0"/>
            <a:r>
              <a:rPr lang="en-GB" sz="2000" b="1" dirty="0" smtClean="0"/>
              <a:t>The rest (attributes) is learned </a:t>
            </a:r>
            <a:r>
              <a:rPr lang="en-GB" sz="2000" b="1" dirty="0"/>
              <a:t>– provided there is </a:t>
            </a:r>
            <a:r>
              <a:rPr lang="en-GB" sz="2000" b="1" dirty="0" smtClean="0"/>
              <a:t>motivation (‘drive’) and willingness</a:t>
            </a:r>
            <a:endParaRPr lang="en-AU" sz="2000" b="1" dirty="0"/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 smtClean="0"/>
              <a:t>Hence a lot of our leadership attributes (largely learnt) depend on, and are programmed by, our personality and dispositions – </a:t>
            </a:r>
            <a:r>
              <a:rPr lang="en-US" sz="2000" b="1" dirty="0" err="1" smtClean="0"/>
              <a:t>eg</a:t>
            </a:r>
            <a:r>
              <a:rPr lang="en-US" sz="2000" b="1" dirty="0" smtClean="0"/>
              <a:t>. seeking knowledge, finding out the facts of a situation, furthering experience etc.</a:t>
            </a:r>
          </a:p>
          <a:p>
            <a:endParaRPr lang="en-US" sz="2000" b="1" dirty="0"/>
          </a:p>
          <a:p>
            <a:r>
              <a:rPr lang="en-US" sz="2000" b="1" dirty="0" smtClean="0"/>
              <a:t>The less inborn an individual’s leadership capabilities, the more the aspirant leader needs to develop and rely on dispositions and attributes to ‘compensate’ – but higher-order capacities will be harder to develop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82581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CC0099"/>
                </a:solidFill>
              </a:rPr>
              <a:t>Conclusions</a:t>
            </a:r>
            <a:endParaRPr lang="en-US" sz="2800" b="1" dirty="0">
              <a:solidFill>
                <a:srgbClr val="CC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9216"/>
            <a:ext cx="8229600" cy="581878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1900" b="1" i="1" dirty="0" smtClean="0">
                <a:solidFill>
                  <a:srgbClr val="0000CC"/>
                </a:solidFill>
              </a:rPr>
              <a:t>Outstanding </a:t>
            </a:r>
            <a:r>
              <a:rPr lang="en-US" sz="1900" b="1" i="1" dirty="0">
                <a:solidFill>
                  <a:srgbClr val="0000CC"/>
                </a:solidFill>
              </a:rPr>
              <a:t>leaders possess higher-order capacities </a:t>
            </a:r>
            <a:r>
              <a:rPr lang="en-US" sz="1900" b="1" dirty="0">
                <a:solidFill>
                  <a:srgbClr val="0000CC"/>
                </a:solidFill>
              </a:rPr>
              <a:t>and </a:t>
            </a:r>
            <a:r>
              <a:rPr lang="en-US" sz="1900" b="1" dirty="0" smtClean="0">
                <a:solidFill>
                  <a:srgbClr val="0000CC"/>
                </a:solidFill>
              </a:rPr>
              <a:t>personal/social </a:t>
            </a:r>
            <a:r>
              <a:rPr lang="en-US" sz="1900" b="1" dirty="0">
                <a:solidFill>
                  <a:srgbClr val="0000CC"/>
                </a:solidFill>
              </a:rPr>
              <a:t>skills that raise them above the mediocre, and enable them to successfully manage complex situations in which poor and mediocre leaders </a:t>
            </a:r>
            <a:r>
              <a:rPr lang="en-US" sz="1900" b="1" dirty="0" smtClean="0">
                <a:solidFill>
                  <a:srgbClr val="0000CC"/>
                </a:solidFill>
              </a:rPr>
              <a:t>flounder</a:t>
            </a:r>
          </a:p>
          <a:p>
            <a:pPr marL="457200" indent="-457200">
              <a:buAutoNum type="arabicPeriod"/>
            </a:pPr>
            <a:endParaRPr lang="en-US" sz="1900" b="1" dirty="0">
              <a:solidFill>
                <a:srgbClr val="0000CC"/>
              </a:solidFill>
            </a:endParaRPr>
          </a:p>
          <a:p>
            <a:pPr marL="457200" indent="-457200">
              <a:buFont typeface="Arial"/>
              <a:buAutoNum type="arabicPeriod"/>
            </a:pPr>
            <a:r>
              <a:rPr lang="en-US" sz="1900" b="1" dirty="0" smtClean="0">
                <a:solidFill>
                  <a:srgbClr val="0000CC"/>
                </a:solidFill>
              </a:rPr>
              <a:t>We can explain </a:t>
            </a:r>
            <a:r>
              <a:rPr lang="en-US" sz="1900" b="1" dirty="0">
                <a:solidFill>
                  <a:srgbClr val="0000CC"/>
                </a:solidFill>
              </a:rPr>
              <a:t>the effectiveness of high performing </a:t>
            </a:r>
            <a:r>
              <a:rPr lang="en-US" sz="1900" b="1" dirty="0" smtClean="0">
                <a:solidFill>
                  <a:srgbClr val="0000CC"/>
                </a:solidFill>
              </a:rPr>
              <a:t>leaders by considering the </a:t>
            </a:r>
            <a:r>
              <a:rPr lang="en-US" sz="1900" b="1" i="1" dirty="0">
                <a:solidFill>
                  <a:srgbClr val="0000CC"/>
                </a:solidFill>
              </a:rPr>
              <a:t>key personality traits, dispositions and attributes </a:t>
            </a:r>
            <a:r>
              <a:rPr lang="en-US" sz="1900" b="1" i="1" dirty="0" smtClean="0">
                <a:solidFill>
                  <a:srgbClr val="0000CC"/>
                </a:solidFill>
              </a:rPr>
              <a:t>that </a:t>
            </a:r>
            <a:r>
              <a:rPr lang="en-US" sz="1900" b="1" i="1" dirty="0">
                <a:solidFill>
                  <a:srgbClr val="0000CC"/>
                </a:solidFill>
              </a:rPr>
              <a:t>differentiate them from the </a:t>
            </a:r>
            <a:r>
              <a:rPr lang="en-US" sz="1900" b="1" i="1" dirty="0" smtClean="0">
                <a:solidFill>
                  <a:srgbClr val="0000CC"/>
                </a:solidFill>
              </a:rPr>
              <a:t>rest</a:t>
            </a:r>
          </a:p>
          <a:p>
            <a:pPr marL="457200" indent="-457200">
              <a:buFont typeface="Arial"/>
              <a:buAutoNum type="arabicPeriod"/>
            </a:pPr>
            <a:endParaRPr lang="en-US" sz="1900" b="1" dirty="0" smtClean="0">
              <a:solidFill>
                <a:srgbClr val="0000CC"/>
              </a:solidFill>
            </a:endParaRPr>
          </a:p>
          <a:p>
            <a:pPr marL="457200" indent="-457200">
              <a:buFont typeface="Arial"/>
              <a:buAutoNum type="arabicPeriod"/>
            </a:pPr>
            <a:r>
              <a:rPr lang="en-US" sz="1900" b="1" dirty="0" smtClean="0">
                <a:solidFill>
                  <a:srgbClr val="0000CC"/>
                </a:solidFill>
              </a:rPr>
              <a:t>While the relationships between personality traits, dispositions and attributes have multiple iterations, </a:t>
            </a:r>
            <a:r>
              <a:rPr lang="en-US" sz="1900" b="1" i="1" dirty="0" smtClean="0">
                <a:solidFill>
                  <a:srgbClr val="0000CC"/>
                </a:solidFill>
              </a:rPr>
              <a:t>personality traits combine with social factors to determine dispositions, and both of these in turn exert powerful effects on attributes</a:t>
            </a:r>
          </a:p>
          <a:p>
            <a:pPr marL="457200" indent="-457200">
              <a:buFont typeface="Arial"/>
              <a:buAutoNum type="arabicPeriod"/>
            </a:pPr>
            <a:endParaRPr lang="en-US" sz="1900" b="1" dirty="0" smtClean="0">
              <a:solidFill>
                <a:srgbClr val="0000CC"/>
              </a:solidFill>
            </a:endParaRPr>
          </a:p>
          <a:p>
            <a:pPr marL="457200" indent="-457200">
              <a:buFont typeface="Arial"/>
              <a:buAutoNum type="arabicPeriod"/>
            </a:pPr>
            <a:r>
              <a:rPr lang="en-US" sz="1900" b="1" dirty="0" smtClean="0">
                <a:solidFill>
                  <a:srgbClr val="0000CC"/>
                </a:solidFill>
              </a:rPr>
              <a:t>Serving head teachers can improve their performance levels </a:t>
            </a:r>
            <a:r>
              <a:rPr lang="en-US" sz="1900" b="1" i="1" dirty="0" smtClean="0">
                <a:solidFill>
                  <a:srgbClr val="0000CC"/>
                </a:solidFill>
              </a:rPr>
              <a:t>by focusing on developing their higher-order capacities</a:t>
            </a:r>
            <a:r>
              <a:rPr lang="en-US" sz="1900" b="1" dirty="0" smtClean="0">
                <a:solidFill>
                  <a:srgbClr val="0000CC"/>
                </a:solidFill>
              </a:rPr>
              <a:t>, personal (including cognitive) and interpersonal skills – which improve their tacit knowledge (practical wisdom)</a:t>
            </a:r>
          </a:p>
          <a:p>
            <a:pPr marL="400050" lvl="1" indent="0">
              <a:buNone/>
            </a:pPr>
            <a:r>
              <a:rPr lang="en-US" sz="1800" b="1" dirty="0" err="1">
                <a:solidFill>
                  <a:srgbClr val="0000CC"/>
                </a:solidFill>
              </a:rPr>
              <a:t>C</a:t>
            </a:r>
            <a:r>
              <a:rPr lang="en-US" sz="1800" b="1" dirty="0" err="1" smtClean="0">
                <a:solidFill>
                  <a:srgbClr val="0000CC"/>
                </a:solidFill>
              </a:rPr>
              <a:t>ont</a:t>
            </a:r>
            <a:r>
              <a:rPr lang="en-US" sz="1800" b="1" dirty="0" smtClean="0">
                <a:solidFill>
                  <a:srgbClr val="0000CC"/>
                </a:solidFill>
              </a:rPr>
              <a:t>…..</a:t>
            </a:r>
          </a:p>
          <a:p>
            <a:pPr marL="457200" indent="-457200">
              <a:buFont typeface="Arial"/>
              <a:buAutoNum type="arabicPeriod"/>
            </a:pPr>
            <a:endParaRPr lang="en-AU" sz="2400" dirty="0"/>
          </a:p>
          <a:p>
            <a:pPr marL="457200" indent="-457200">
              <a:buAutoNum type="arabicPeriod"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956787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682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402"/>
            <a:ext cx="8229600" cy="5872762"/>
          </a:xfrm>
        </p:spPr>
        <p:txBody>
          <a:bodyPr/>
          <a:lstStyle/>
          <a:p>
            <a:pPr marL="457200" indent="-457200">
              <a:buFont typeface="Arial"/>
              <a:buAutoNum type="arabicPeriod"/>
            </a:pPr>
            <a:endParaRPr lang="en-US" sz="18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0000CC"/>
                </a:solidFill>
              </a:rPr>
              <a:t>Cont</a:t>
            </a:r>
            <a:r>
              <a:rPr lang="en-US" sz="2400" b="1" dirty="0" smtClean="0">
                <a:solidFill>
                  <a:srgbClr val="0000CC"/>
                </a:solidFill>
              </a:rPr>
              <a:t>…</a:t>
            </a:r>
            <a:endParaRPr lang="en-US" sz="2400" b="1" dirty="0">
              <a:solidFill>
                <a:srgbClr val="0000CC"/>
              </a:solidFill>
            </a:endParaRPr>
          </a:p>
          <a:p>
            <a:pPr marL="0" indent="0">
              <a:buNone/>
            </a:pPr>
            <a:endParaRPr lang="en-US" sz="18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CC"/>
                </a:solidFill>
              </a:rPr>
              <a:t>5.   In </a:t>
            </a:r>
            <a:r>
              <a:rPr lang="en-US" sz="1800" b="1" dirty="0">
                <a:solidFill>
                  <a:srgbClr val="0000CC"/>
                </a:solidFill>
              </a:rPr>
              <a:t>future, spotting, nurturing, training and selecting leaders </a:t>
            </a:r>
            <a:r>
              <a:rPr lang="en-US" sz="1800" b="1" i="1" dirty="0">
                <a:solidFill>
                  <a:srgbClr val="0000CC"/>
                </a:solidFill>
              </a:rPr>
              <a:t>MUST take greater account of the qualities (personality traits, dispositions and attributes</a:t>
            </a:r>
            <a:r>
              <a:rPr lang="en-US" sz="1800" b="1" dirty="0">
                <a:solidFill>
                  <a:srgbClr val="0000CC"/>
                </a:solidFill>
              </a:rPr>
              <a:t>) required of potential high-performing </a:t>
            </a:r>
            <a:r>
              <a:rPr lang="en-US" sz="1800" b="1" dirty="0" smtClean="0">
                <a:solidFill>
                  <a:srgbClr val="0000CC"/>
                </a:solidFill>
              </a:rPr>
              <a:t>leaders</a:t>
            </a:r>
          </a:p>
          <a:p>
            <a:pPr marL="0" indent="0">
              <a:buNone/>
            </a:pPr>
            <a:endParaRPr lang="en-US" sz="1800" b="1" dirty="0">
              <a:solidFill>
                <a:srgbClr val="0000CC"/>
              </a:solidFill>
            </a:endParaRPr>
          </a:p>
          <a:p>
            <a:pPr>
              <a:buAutoNum type="arabicPeriod" startAt="6"/>
            </a:pPr>
            <a:r>
              <a:rPr lang="en-US" sz="1800" b="1" dirty="0" smtClean="0">
                <a:solidFill>
                  <a:srgbClr val="0000CC"/>
                </a:solidFill>
              </a:rPr>
              <a:t>We </a:t>
            </a:r>
            <a:r>
              <a:rPr lang="en-US" sz="1800" b="1" dirty="0">
                <a:solidFill>
                  <a:srgbClr val="0000CC"/>
                </a:solidFill>
              </a:rPr>
              <a:t>also need to get smarter in how we train leaders to </a:t>
            </a:r>
            <a:r>
              <a:rPr lang="en-US" sz="1800" b="1" i="1" dirty="0">
                <a:solidFill>
                  <a:srgbClr val="0000CC"/>
                </a:solidFill>
              </a:rPr>
              <a:t>improve their </a:t>
            </a:r>
            <a:r>
              <a:rPr lang="en-US" sz="1800" b="1" i="1" dirty="0" smtClean="0">
                <a:solidFill>
                  <a:srgbClr val="0000CC"/>
                </a:solidFill>
              </a:rPr>
              <a:t>learning through </a:t>
            </a:r>
            <a:r>
              <a:rPr lang="en-US" sz="1800" b="1" i="1" dirty="0">
                <a:solidFill>
                  <a:srgbClr val="0000CC"/>
                </a:solidFill>
              </a:rPr>
              <a:t>tacit </a:t>
            </a:r>
            <a:r>
              <a:rPr lang="en-US" sz="1800" b="1" i="1" dirty="0" smtClean="0">
                <a:solidFill>
                  <a:srgbClr val="0000CC"/>
                </a:solidFill>
              </a:rPr>
              <a:t>knowledge</a:t>
            </a:r>
          </a:p>
          <a:p>
            <a:pPr>
              <a:buAutoNum type="arabicPeriod" startAt="6"/>
            </a:pPr>
            <a:endParaRPr lang="en-US" sz="1800" b="1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00CC"/>
                </a:solidFill>
              </a:rPr>
              <a:t>7</a:t>
            </a:r>
            <a:r>
              <a:rPr lang="en-US" sz="1800" b="1" dirty="0" smtClean="0">
                <a:solidFill>
                  <a:srgbClr val="0000CC"/>
                </a:solidFill>
              </a:rPr>
              <a:t>.   </a:t>
            </a:r>
            <a:r>
              <a:rPr lang="en-US" sz="1800" b="1" dirty="0" smtClean="0">
                <a:solidFill>
                  <a:srgbClr val="0000CC"/>
                </a:solidFill>
              </a:rPr>
              <a:t>Greater use of </a:t>
            </a:r>
            <a:r>
              <a:rPr lang="en-US" sz="1800" b="1" i="1" dirty="0" smtClean="0">
                <a:solidFill>
                  <a:srgbClr val="0000CC"/>
                </a:solidFill>
              </a:rPr>
              <a:t>system leadership </a:t>
            </a:r>
            <a:r>
              <a:rPr lang="en-US" sz="1800" b="1" dirty="0" smtClean="0">
                <a:solidFill>
                  <a:srgbClr val="0000CC"/>
                </a:solidFill>
              </a:rPr>
              <a:t>is needed – where outstanding leaders at </a:t>
            </a:r>
            <a:r>
              <a:rPr lang="en-US" sz="1800" b="1" dirty="0" err="1" smtClean="0">
                <a:solidFill>
                  <a:srgbClr val="0000CC"/>
                </a:solidFill>
              </a:rPr>
              <a:t>headteacher</a:t>
            </a:r>
            <a:r>
              <a:rPr lang="en-US" sz="1800" b="1" dirty="0" smtClean="0">
                <a:solidFill>
                  <a:srgbClr val="0000CC"/>
                </a:solidFill>
              </a:rPr>
              <a:t>-, </a:t>
            </a:r>
            <a:r>
              <a:rPr lang="en-US" sz="1800" b="1" dirty="0" smtClean="0">
                <a:solidFill>
                  <a:srgbClr val="0000CC"/>
                </a:solidFill>
              </a:rPr>
              <a:t>middle- and teacher-levels – </a:t>
            </a:r>
            <a:r>
              <a:rPr lang="en-US" sz="1800" b="1" dirty="0" smtClean="0">
                <a:solidFill>
                  <a:srgbClr val="0000CC"/>
                </a:solidFill>
              </a:rPr>
              <a:t>are </a:t>
            </a:r>
            <a:r>
              <a:rPr lang="en-US" sz="1800" b="1" dirty="0" smtClean="0">
                <a:solidFill>
                  <a:srgbClr val="0000CC"/>
                </a:solidFill>
              </a:rPr>
              <a:t>deployed to other </a:t>
            </a:r>
            <a:r>
              <a:rPr lang="en-US" sz="1800" b="1" dirty="0" smtClean="0">
                <a:solidFill>
                  <a:srgbClr val="0000CC"/>
                </a:solidFill>
              </a:rPr>
              <a:t>schools across local, regional and national boundaries….</a:t>
            </a:r>
            <a:r>
              <a:rPr lang="en-US" sz="1800" b="1" dirty="0" smtClean="0">
                <a:solidFill>
                  <a:srgbClr val="0000CC"/>
                </a:solidFill>
              </a:rPr>
              <a:t>.to </a:t>
            </a:r>
            <a:r>
              <a:rPr lang="en-US" sz="1800" b="1" dirty="0" err="1" smtClean="0">
                <a:solidFill>
                  <a:srgbClr val="0000CC"/>
                </a:solidFill>
              </a:rPr>
              <a:t>maximise</a:t>
            </a:r>
            <a:r>
              <a:rPr lang="en-US" sz="1800" b="1" dirty="0" smtClean="0">
                <a:solidFill>
                  <a:srgbClr val="0000CC"/>
                </a:solidFill>
              </a:rPr>
              <a:t> benefits to all students.</a:t>
            </a:r>
            <a:endParaRPr lang="en-US" sz="1800" b="1" dirty="0">
              <a:solidFill>
                <a:srgbClr val="0000CC"/>
              </a:solidFill>
            </a:endParaRPr>
          </a:p>
          <a:p>
            <a:pPr marL="457200" indent="-457200">
              <a:buFont typeface="Arial"/>
              <a:buAutoNum type="arabicPeriod"/>
            </a:pPr>
            <a:endParaRPr lang="en-US" sz="4000" dirty="0"/>
          </a:p>
          <a:p>
            <a:pPr marL="457200" indent="-457200">
              <a:buFont typeface="Arial"/>
              <a:buAutoNum type="arabicPeriod"/>
            </a:pP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4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5754"/>
            <a:ext cx="8229600" cy="112267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Structure of session</a:t>
            </a:r>
            <a:r>
              <a:rPr lang="en-AU" sz="2800" dirty="0">
                <a:solidFill>
                  <a:srgbClr val="0000FF"/>
                </a:solidFill>
              </a:rPr>
              <a:t/>
            </a:r>
            <a:br>
              <a:rPr lang="en-AU" sz="2800" dirty="0">
                <a:solidFill>
                  <a:srgbClr val="0000FF"/>
                </a:solidFill>
              </a:rPr>
            </a:b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03"/>
            <a:ext cx="8229600" cy="522907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GB" sz="3800" dirty="0" smtClean="0"/>
              <a:t>Definition  of  ‘high-performing’ leadership</a:t>
            </a:r>
          </a:p>
          <a:p>
            <a:pPr lvl="0"/>
            <a:endParaRPr lang="en-AU" sz="3800" dirty="0"/>
          </a:p>
          <a:p>
            <a:pPr lvl="0"/>
            <a:r>
              <a:rPr lang="en-GB" sz="3800" dirty="0" smtClean="0"/>
              <a:t>Background – the nature of </a:t>
            </a:r>
            <a:r>
              <a:rPr lang="en-GB" sz="3800" dirty="0" err="1" smtClean="0"/>
              <a:t>headteachers</a:t>
            </a:r>
            <a:r>
              <a:rPr lang="en-GB" sz="3800" dirty="0" smtClean="0"/>
              <a:t>’ work</a:t>
            </a:r>
          </a:p>
          <a:p>
            <a:pPr lvl="0"/>
            <a:endParaRPr lang="en-AU" sz="3800" dirty="0"/>
          </a:p>
          <a:p>
            <a:pPr lvl="0"/>
            <a:r>
              <a:rPr lang="en-GB" sz="3800" dirty="0" smtClean="0"/>
              <a:t>Definition of ‘Qualities’ – personality traits, dispositions and attributes</a:t>
            </a:r>
          </a:p>
          <a:p>
            <a:pPr lvl="0"/>
            <a:endParaRPr lang="en-GB" sz="3800" dirty="0" smtClean="0"/>
          </a:p>
          <a:p>
            <a:pPr lvl="0"/>
            <a:r>
              <a:rPr lang="en-GB" sz="3800" dirty="0" smtClean="0"/>
              <a:t>Introduction to the research of - </a:t>
            </a:r>
          </a:p>
          <a:p>
            <a:pPr lvl="0">
              <a:buNone/>
            </a:pPr>
            <a:r>
              <a:rPr lang="en-GB" sz="3800" dirty="0" smtClean="0"/>
              <a:t> 	-  </a:t>
            </a:r>
            <a:r>
              <a:rPr lang="en-GB" sz="3800" dirty="0" err="1" smtClean="0"/>
              <a:t>Zaccaro</a:t>
            </a:r>
            <a:r>
              <a:rPr lang="en-GB" sz="3800" dirty="0" smtClean="0"/>
              <a:t> on personality and leadership</a:t>
            </a:r>
          </a:p>
          <a:p>
            <a:pPr lvl="0">
              <a:buNone/>
            </a:pPr>
            <a:r>
              <a:rPr lang="en-GB" sz="3800" dirty="0" smtClean="0"/>
              <a:t>	-  Cave and Wilkinson on basic and higher-order abilities of leadership</a:t>
            </a:r>
          </a:p>
          <a:p>
            <a:pPr lvl="0">
              <a:buNone/>
            </a:pPr>
            <a:r>
              <a:rPr lang="en-GB" sz="3800" dirty="0" smtClean="0"/>
              <a:t>	-  McKinsey &amp; Co. on successful leader traits, dispositions and attributes</a:t>
            </a:r>
          </a:p>
          <a:p>
            <a:pPr lvl="0">
              <a:buNone/>
            </a:pPr>
            <a:endParaRPr lang="en-GB" sz="3800" dirty="0" smtClean="0"/>
          </a:p>
          <a:p>
            <a:pPr lvl="0">
              <a:buNone/>
            </a:pPr>
            <a:r>
              <a:rPr lang="en-GB" sz="3800" dirty="0" smtClean="0"/>
              <a:t>	</a:t>
            </a:r>
            <a:endParaRPr lang="en-AU" sz="3800" dirty="0"/>
          </a:p>
          <a:p>
            <a:r>
              <a:rPr lang="en-GB" sz="3800" dirty="0"/>
              <a:t>A</a:t>
            </a:r>
            <a:r>
              <a:rPr lang="en-GB" sz="3800" dirty="0" smtClean="0"/>
              <a:t>re HPLs born or made?</a:t>
            </a:r>
          </a:p>
          <a:p>
            <a:endParaRPr lang="en-GB" sz="3800" dirty="0"/>
          </a:p>
          <a:p>
            <a:r>
              <a:rPr lang="en-GB" sz="3800" dirty="0" smtClean="0"/>
              <a:t>Q &amp; A</a:t>
            </a:r>
            <a:endParaRPr lang="en-AU" sz="3800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2850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0133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00CC"/>
                </a:solidFill>
              </a:rPr>
              <a:t>Definition of high-performance leadership (HPL)</a:t>
            </a: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solidFill>
                  <a:srgbClr val="0000CC"/>
                </a:solidFill>
              </a:rPr>
              <a:t>	</a:t>
            </a:r>
            <a:endParaRPr lang="en-GB" i="1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GB" i="1" dirty="0" smtClean="0">
                <a:solidFill>
                  <a:srgbClr val="0000CC"/>
                </a:solidFill>
              </a:rPr>
              <a:t>	</a:t>
            </a:r>
            <a:r>
              <a:rPr lang="en-GB" i="1" dirty="0" smtClean="0"/>
              <a:t>HPL is a social influence process guided by moral purpose that builds capacity by optimizing human and other resources in successfully achieving shared and desired individual and organisational goals</a:t>
            </a:r>
          </a:p>
          <a:p>
            <a:pPr>
              <a:buNone/>
            </a:pPr>
            <a:endParaRPr lang="en-GB" i="1" dirty="0" smtClean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GB" sz="2200" b="1" i="1" dirty="0" smtClean="0">
                <a:solidFill>
                  <a:srgbClr val="0000CC"/>
                </a:solidFill>
              </a:rPr>
              <a:t>Dimmock, C. (2012). Leadership, capacity building and school improvement. London: </a:t>
            </a:r>
            <a:r>
              <a:rPr lang="en-GB" sz="2200" b="1" i="1" dirty="0" err="1" smtClean="0">
                <a:solidFill>
                  <a:srgbClr val="0000CC"/>
                </a:solidFill>
              </a:rPr>
              <a:t>Routledge</a:t>
            </a:r>
            <a:r>
              <a:rPr lang="en-GB" sz="2200" b="1" i="1" dirty="0" smtClean="0">
                <a:solidFill>
                  <a:srgbClr val="0000CC"/>
                </a:solidFill>
              </a:rPr>
              <a:t>.</a:t>
            </a:r>
            <a:endParaRPr lang="en-GB" sz="2200" b="1" i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3254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Background to study of leadership – sociological more than psychological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7892"/>
            <a:ext cx="8229600" cy="530051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Research and literature in Educational leadership </a:t>
            </a:r>
            <a:r>
              <a:rPr lang="en-US" sz="2400" dirty="0"/>
              <a:t>in last few decades </a:t>
            </a:r>
            <a:r>
              <a:rPr lang="en-US" sz="2400" dirty="0" smtClean="0"/>
              <a:t>dominated by sociological perspectives – the field of educational leadership had its roots in sociological theory and this is still perpetuated</a:t>
            </a:r>
          </a:p>
          <a:p>
            <a:endParaRPr lang="en-US" sz="2400" dirty="0" smtClean="0"/>
          </a:p>
          <a:p>
            <a:r>
              <a:rPr lang="en-US" sz="2400" dirty="0" smtClean="0"/>
              <a:t>Yet the psychological and socio-psychological factors, personality and individual characteristics that underlie much of what we do, think and practice as leaders, have been relatively ignored</a:t>
            </a:r>
          </a:p>
          <a:p>
            <a:endParaRPr lang="en-US" sz="2400" dirty="0" smtClean="0"/>
          </a:p>
          <a:p>
            <a:r>
              <a:rPr lang="en-US" sz="2400" dirty="0" smtClean="0"/>
              <a:t>Exceptions – personality tests - 16 PF Inventory, Myers-Briggs etc. and work on emotional intelligence (</a:t>
            </a:r>
            <a:r>
              <a:rPr lang="en-US" sz="2400" dirty="0" err="1" smtClean="0"/>
              <a:t>eg</a:t>
            </a:r>
            <a:r>
              <a:rPr lang="en-US" sz="2400" dirty="0" smtClean="0"/>
              <a:t>. </a:t>
            </a:r>
            <a:r>
              <a:rPr lang="en-US" sz="2400" dirty="0" err="1" smtClean="0"/>
              <a:t>Goleman</a:t>
            </a:r>
            <a:r>
              <a:rPr lang="en-US" sz="2400" dirty="0" smtClean="0"/>
              <a:t> et al.)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3287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4191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00CC"/>
                </a:solidFill>
              </a:rPr>
              <a:t>Nature of head-teachers’ work</a:t>
            </a:r>
            <a:endParaRPr lang="en-GB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8829"/>
            <a:ext cx="8229600" cy="56458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800" dirty="0" smtClean="0"/>
              <a:t>Logistics </a:t>
            </a:r>
          </a:p>
          <a:p>
            <a:r>
              <a:rPr lang="en-GB" sz="1800" dirty="0" smtClean="0"/>
              <a:t>Huge number of interactions each day</a:t>
            </a:r>
          </a:p>
          <a:p>
            <a:r>
              <a:rPr lang="en-GB" sz="1800" dirty="0" smtClean="0"/>
              <a:t>Fragmented and interrupted day, multi-tasking</a:t>
            </a:r>
          </a:p>
          <a:p>
            <a:r>
              <a:rPr lang="en-GB" sz="1800" dirty="0" smtClean="0"/>
              <a:t>Networking with large and diverse number of interest groups and individuals – teachers, students, parents, LAs, peer heads, unions, universities, business, police, etc.</a:t>
            </a:r>
          </a:p>
          <a:p>
            <a:r>
              <a:rPr lang="en-GB" sz="1800" dirty="0" smtClean="0"/>
              <a:t>Large array of tasks – from sorting personal problems, departmental issues, whole school policies and goals, accountabilities, quality performance and social justice 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Decision making</a:t>
            </a:r>
          </a:p>
          <a:p>
            <a:r>
              <a:rPr lang="en-GB" sz="1800" dirty="0" smtClean="0"/>
              <a:t>Deciding priorities and use of time</a:t>
            </a:r>
          </a:p>
          <a:p>
            <a:r>
              <a:rPr lang="en-GB" sz="1800" dirty="0" smtClean="0"/>
              <a:t>Deciding what requires in-depth knowledge as opposed to just awareness</a:t>
            </a:r>
          </a:p>
          <a:p>
            <a:r>
              <a:rPr lang="en-GB" sz="1800" dirty="0" smtClean="0"/>
              <a:t>Cognitive dexterity and flexibility to switch quickly</a:t>
            </a:r>
          </a:p>
          <a:p>
            <a:r>
              <a:rPr lang="en-GB" sz="1800" dirty="0" smtClean="0"/>
              <a:t>Memorising and ability to recall relevant facts and details of people, events, problems</a:t>
            </a:r>
          </a:p>
          <a:p>
            <a:r>
              <a:rPr lang="en-GB" sz="1800" dirty="0" smtClean="0"/>
              <a:t>Processing experiential learning and making best judgements – tacit knowledge</a:t>
            </a:r>
          </a:p>
          <a:p>
            <a:r>
              <a:rPr lang="en-GB" sz="1800" dirty="0" smtClean="0"/>
              <a:t>Right timing is crucial – immediate, delayed/considered, or no decision</a:t>
            </a:r>
          </a:p>
          <a:p>
            <a:pPr>
              <a:buNone/>
            </a:pPr>
            <a:endParaRPr lang="en-GB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9533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Personality </a:t>
            </a:r>
            <a:r>
              <a:rPr lang="en-US" sz="3600" b="1" i="1" dirty="0">
                <a:solidFill>
                  <a:srgbClr val="0000FF"/>
                </a:solidFill>
              </a:rPr>
              <a:t>Traits</a:t>
            </a:r>
            <a:r>
              <a:rPr lang="en-US" sz="3600" b="1" dirty="0">
                <a:solidFill>
                  <a:srgbClr val="0000FF"/>
                </a:solidFill>
              </a:rPr>
              <a:t>, </a:t>
            </a:r>
            <a:r>
              <a:rPr lang="en-US" sz="3600" b="1" i="1" dirty="0">
                <a:solidFill>
                  <a:srgbClr val="0000FF"/>
                </a:solidFill>
              </a:rPr>
              <a:t>Dispositions</a:t>
            </a:r>
            <a:r>
              <a:rPr lang="en-US" sz="3600" b="1" dirty="0">
                <a:solidFill>
                  <a:srgbClr val="0000FF"/>
                </a:solidFill>
              </a:rPr>
              <a:t> and </a:t>
            </a:r>
            <a:r>
              <a:rPr lang="en-US" sz="3600" b="1" i="1" dirty="0">
                <a:solidFill>
                  <a:srgbClr val="0000FF"/>
                </a:solidFill>
              </a:rPr>
              <a:t>Attributes</a:t>
            </a:r>
            <a:r>
              <a:rPr lang="en-US" sz="3600" b="1" dirty="0">
                <a:solidFill>
                  <a:srgbClr val="0000FF"/>
                </a:solidFill>
              </a:rPr>
              <a:t> – Definitions</a:t>
            </a:r>
            <a:r>
              <a:rPr lang="en-AU" sz="2800" dirty="0">
                <a:solidFill>
                  <a:srgbClr val="0000FF"/>
                </a:solidFill>
              </a:rPr>
              <a:t/>
            </a:r>
            <a:br>
              <a:rPr lang="en-AU" sz="2800" dirty="0">
                <a:solidFill>
                  <a:srgbClr val="0000FF"/>
                </a:solidFill>
              </a:rPr>
            </a:b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0341"/>
            <a:ext cx="8229600" cy="5194629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sz="2400" dirty="0" smtClean="0"/>
              <a:t>No clearly agreed definitions of/distinctions between these key terms</a:t>
            </a:r>
          </a:p>
          <a:p>
            <a:pPr marL="0" lvl="0" indent="0">
              <a:buNone/>
            </a:pPr>
            <a:r>
              <a:rPr lang="en-US" sz="2400" dirty="0" smtClean="0"/>
              <a:t>  </a:t>
            </a:r>
          </a:p>
          <a:p>
            <a:pPr marL="0" lvl="0" indent="0">
              <a:buNone/>
            </a:pPr>
            <a:r>
              <a:rPr lang="en-US" sz="2400" dirty="0" smtClean="0"/>
              <a:t>My definitions are below, boundaries are blurred, and I argue that all three interact –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sz="2400" dirty="0" smtClean="0"/>
              <a:t>Personality traits or characteristics </a:t>
            </a:r>
            <a:r>
              <a:rPr lang="en-US" sz="2400" dirty="0"/>
              <a:t>– mainly </a:t>
            </a:r>
            <a:r>
              <a:rPr lang="en-US" sz="2400" dirty="0" smtClean="0"/>
              <a:t>genetic at core, pre-ordain our ways of acting, reacting and interacting, </a:t>
            </a:r>
            <a:r>
              <a:rPr lang="en-US" sz="2400" b="1" i="1" dirty="0" smtClean="0"/>
              <a:t>changeable only at margins</a:t>
            </a:r>
          </a:p>
          <a:p>
            <a:pPr lvl="0"/>
            <a:endParaRPr lang="en-AU" sz="2400" dirty="0"/>
          </a:p>
          <a:p>
            <a:pPr lvl="0"/>
            <a:r>
              <a:rPr lang="en-US" sz="2400" dirty="0"/>
              <a:t>Dispositions – </a:t>
            </a:r>
            <a:r>
              <a:rPr lang="en-US" sz="2400" dirty="0" smtClean="0"/>
              <a:t>determine the formation of deeply-held beliefs and values, formed from interaction of personality and </a:t>
            </a:r>
            <a:r>
              <a:rPr lang="en-US" sz="2400" dirty="0"/>
              <a:t>a mix of </a:t>
            </a:r>
            <a:r>
              <a:rPr lang="en-US" sz="2400" dirty="0" smtClean="0"/>
              <a:t>personal experiences </a:t>
            </a:r>
            <a:r>
              <a:rPr lang="en-US" sz="2400" dirty="0"/>
              <a:t>and social </a:t>
            </a:r>
            <a:r>
              <a:rPr lang="en-US" sz="2400" dirty="0" smtClean="0"/>
              <a:t>influences – </a:t>
            </a:r>
            <a:r>
              <a:rPr lang="en-US" sz="2400" b="1" i="1" dirty="0" smtClean="0"/>
              <a:t>change is possible</a:t>
            </a:r>
          </a:p>
          <a:p>
            <a:pPr lvl="0"/>
            <a:endParaRPr lang="en-AU" sz="2400" dirty="0"/>
          </a:p>
          <a:p>
            <a:pPr lvl="0"/>
            <a:r>
              <a:rPr lang="en-US" sz="2400" dirty="0"/>
              <a:t>Attributes – knowledge, skills, </a:t>
            </a:r>
            <a:r>
              <a:rPr lang="en-US" sz="2400" dirty="0" smtClean="0"/>
              <a:t>surface beliefs </a:t>
            </a:r>
            <a:r>
              <a:rPr lang="en-US" sz="2400" dirty="0"/>
              <a:t>– </a:t>
            </a:r>
            <a:r>
              <a:rPr lang="en-US" sz="2400" dirty="0" smtClean="0"/>
              <a:t>wholly socially acquired, influenced</a:t>
            </a:r>
            <a:r>
              <a:rPr lang="en-AU" sz="2400" dirty="0" smtClean="0"/>
              <a:t> </a:t>
            </a:r>
            <a:r>
              <a:rPr lang="en-GB" sz="2400" dirty="0" smtClean="0"/>
              <a:t>by education, our peer group, and life experiences – </a:t>
            </a:r>
            <a:r>
              <a:rPr lang="en-GB" sz="2400" b="1" i="1" dirty="0" smtClean="0"/>
              <a:t>most malleable of all</a:t>
            </a:r>
          </a:p>
          <a:p>
            <a:pPr marL="0" indent="0">
              <a:buNone/>
            </a:pPr>
            <a:r>
              <a:rPr lang="en-GB" sz="2400" dirty="0" smtClean="0"/>
              <a:t>											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												(Dimmock, 2012)</a:t>
            </a:r>
            <a:r>
              <a:rPr lang="en-GB" sz="2400" dirty="0"/>
              <a:t> </a:t>
            </a:r>
            <a:endParaRPr lang="en-AU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76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963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Personality traits that impact on leadership</a:t>
            </a:r>
            <a:r>
              <a:rPr lang="en-AU" sz="2800" dirty="0">
                <a:solidFill>
                  <a:srgbClr val="0000FF"/>
                </a:solidFill>
              </a:rPr>
              <a:t/>
            </a:r>
            <a:br>
              <a:rPr lang="en-AU" sz="2800" dirty="0">
                <a:solidFill>
                  <a:srgbClr val="0000FF"/>
                </a:solidFill>
              </a:rPr>
            </a:b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1938"/>
            <a:ext cx="8229600" cy="47642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 ‘Big Five’ personality factors influencing successful leadership –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Emotional stability (inc. emotional intelligence) </a:t>
            </a:r>
          </a:p>
          <a:p>
            <a:r>
              <a:rPr lang="en-US" dirty="0" smtClean="0"/>
              <a:t>Extroversion – outgoing, sociable </a:t>
            </a:r>
          </a:p>
          <a:p>
            <a:r>
              <a:rPr lang="en-US" dirty="0" smtClean="0"/>
              <a:t>Openness </a:t>
            </a:r>
            <a:r>
              <a:rPr lang="en-US" dirty="0"/>
              <a:t>to </a:t>
            </a:r>
            <a:r>
              <a:rPr lang="en-US" dirty="0" smtClean="0"/>
              <a:t>experience – welcoming new challenges, willingness to take risks</a:t>
            </a:r>
          </a:p>
          <a:p>
            <a:r>
              <a:rPr lang="en-US" dirty="0" smtClean="0"/>
              <a:t>Agreeableness – pleasing, likeable, willingness to engage</a:t>
            </a:r>
          </a:p>
          <a:p>
            <a:r>
              <a:rPr lang="en-US" dirty="0" smtClean="0"/>
              <a:t>Conscientiousness – careful and persistent in attending to tasks, wanting to do one’s best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							(</a:t>
            </a:r>
            <a:r>
              <a:rPr lang="en-US" dirty="0" err="1"/>
              <a:t>Zaccaro</a:t>
            </a:r>
            <a:r>
              <a:rPr lang="en-US" dirty="0"/>
              <a:t> et. al)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132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-65315"/>
            <a:ext cx="8229600" cy="130629"/>
          </a:xfrm>
        </p:spPr>
        <p:txBody>
          <a:bodyPr>
            <a:normAutofit fontScale="90000"/>
          </a:bodyPr>
          <a:lstStyle/>
          <a:p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1886"/>
            <a:ext cx="8229600" cy="624839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b="1" dirty="0" smtClean="0"/>
              <a:t>	According </a:t>
            </a:r>
            <a:r>
              <a:rPr lang="en-US" sz="8000" b="1" dirty="0"/>
              <a:t>to </a:t>
            </a:r>
            <a:r>
              <a:rPr lang="en-US" sz="8000" b="1" dirty="0" err="1"/>
              <a:t>Zaccaro</a:t>
            </a:r>
            <a:r>
              <a:rPr lang="en-US" sz="8000" b="1" dirty="0"/>
              <a:t> et al</a:t>
            </a:r>
            <a:r>
              <a:rPr lang="en-US" sz="8000" dirty="0"/>
              <a:t>. </a:t>
            </a:r>
            <a:r>
              <a:rPr lang="en-US" sz="8000" b="1" dirty="0"/>
              <a:t>successful </a:t>
            </a:r>
            <a:r>
              <a:rPr lang="en-US" sz="8000" b="1" dirty="0" smtClean="0"/>
              <a:t>leaders</a:t>
            </a:r>
            <a:r>
              <a:rPr lang="en-US" sz="8000" dirty="0" smtClean="0"/>
              <a:t> </a:t>
            </a:r>
            <a:r>
              <a:rPr lang="en-US" sz="8000" b="1" dirty="0" smtClean="0"/>
              <a:t>possess and demonstrate </a:t>
            </a:r>
          </a:p>
          <a:p>
            <a:pPr>
              <a:buNone/>
            </a:pPr>
            <a:r>
              <a:rPr lang="en-US" sz="8000" b="1" dirty="0" smtClean="0"/>
              <a:t>	higher levels of -</a:t>
            </a:r>
            <a:endParaRPr lang="en-AU" sz="8000" dirty="0"/>
          </a:p>
          <a:p>
            <a:pPr>
              <a:buNone/>
            </a:pPr>
            <a:r>
              <a:rPr lang="en-US" sz="6000" dirty="0"/>
              <a:t> </a:t>
            </a:r>
            <a:endParaRPr lang="en-US" sz="5100" dirty="0" smtClean="0"/>
          </a:p>
          <a:p>
            <a:r>
              <a:rPr lang="en-US" sz="8000" dirty="0" smtClean="0"/>
              <a:t>social and emotional intelligence (</a:t>
            </a:r>
            <a:r>
              <a:rPr lang="en-US" sz="8000" dirty="0" err="1" smtClean="0"/>
              <a:t>Goleman</a:t>
            </a:r>
            <a:r>
              <a:rPr lang="en-US" sz="8000" dirty="0" smtClean="0"/>
              <a:t>) – good listeners, understand others, good interpersonal relations, sense of </a:t>
            </a:r>
            <a:r>
              <a:rPr lang="en-US" sz="8000" dirty="0" err="1" smtClean="0"/>
              <a:t>humour</a:t>
            </a:r>
            <a:r>
              <a:rPr lang="en-US" sz="8000" dirty="0" smtClean="0"/>
              <a:t> </a:t>
            </a:r>
            <a:r>
              <a:rPr lang="en-US" sz="8000" i="1" dirty="0" smtClean="0"/>
              <a:t>(psychological traits</a:t>
            </a:r>
            <a:r>
              <a:rPr lang="en-US" sz="8000" dirty="0" smtClean="0"/>
              <a:t>)</a:t>
            </a:r>
          </a:p>
          <a:p>
            <a:pPr>
              <a:buNone/>
            </a:pPr>
            <a:endParaRPr lang="en-AU" sz="8000" dirty="0" smtClean="0"/>
          </a:p>
          <a:p>
            <a:pPr lvl="0"/>
            <a:r>
              <a:rPr lang="en-US" sz="8000" dirty="0" smtClean="0"/>
              <a:t>self-efficacy</a:t>
            </a:r>
            <a:r>
              <a:rPr lang="en-US" sz="8000" dirty="0"/>
              <a:t>, </a:t>
            </a:r>
            <a:r>
              <a:rPr lang="en-US" sz="8000" dirty="0" smtClean="0"/>
              <a:t>confidence, social </a:t>
            </a:r>
            <a:r>
              <a:rPr lang="en-US" sz="8000" dirty="0"/>
              <a:t>engagement, optimism, proactivity, internal locus of control, and nurturance </a:t>
            </a:r>
            <a:r>
              <a:rPr lang="en-US" sz="8000" dirty="0" smtClean="0"/>
              <a:t>(part </a:t>
            </a:r>
            <a:r>
              <a:rPr lang="en-US" sz="8000" i="1" dirty="0" smtClean="0"/>
              <a:t>psychological </a:t>
            </a:r>
            <a:r>
              <a:rPr lang="en-US" sz="8000" i="1" dirty="0"/>
              <a:t>traits – dispositions)</a:t>
            </a:r>
            <a:endParaRPr lang="en-AU" sz="8000" i="1" dirty="0"/>
          </a:p>
          <a:p>
            <a:pPr>
              <a:buNone/>
            </a:pPr>
            <a:r>
              <a:rPr lang="en-GB" sz="8000" i="1" dirty="0"/>
              <a:t> </a:t>
            </a:r>
            <a:endParaRPr lang="en-AU" sz="8000" dirty="0"/>
          </a:p>
          <a:p>
            <a:pPr lvl="0"/>
            <a:r>
              <a:rPr lang="en-US" sz="8000" dirty="0" smtClean="0"/>
              <a:t>motivation </a:t>
            </a:r>
            <a:r>
              <a:rPr lang="en-US" sz="8000" dirty="0"/>
              <a:t>– high on need for dominance and </a:t>
            </a:r>
            <a:r>
              <a:rPr lang="en-US" sz="8000" dirty="0" smtClean="0"/>
              <a:t>power and/or </a:t>
            </a:r>
            <a:r>
              <a:rPr lang="en-US" sz="8000" dirty="0"/>
              <a:t>responsibility and achievement needs (but not affiliation needs); passion about their work, </a:t>
            </a:r>
            <a:r>
              <a:rPr lang="en-US" sz="8000" dirty="0" smtClean="0"/>
              <a:t>enthusiasm, commitment</a:t>
            </a:r>
            <a:r>
              <a:rPr lang="en-US" sz="8000" dirty="0"/>
              <a:t>, persistence, </a:t>
            </a:r>
            <a:r>
              <a:rPr lang="en-US" sz="8000" dirty="0" smtClean="0"/>
              <a:t>resilience, industriousness (part </a:t>
            </a:r>
            <a:r>
              <a:rPr lang="en-US" sz="8000" i="1" dirty="0" smtClean="0"/>
              <a:t>psychological </a:t>
            </a:r>
            <a:r>
              <a:rPr lang="en-US" sz="8000" i="1" dirty="0"/>
              <a:t>traits – </a:t>
            </a:r>
            <a:r>
              <a:rPr lang="en-US" sz="8000" i="1" dirty="0" smtClean="0"/>
              <a:t>part dispositions</a:t>
            </a:r>
            <a:r>
              <a:rPr lang="en-US" sz="8000" dirty="0"/>
              <a:t>)</a:t>
            </a:r>
            <a:endParaRPr lang="en-AU" sz="8000" dirty="0"/>
          </a:p>
          <a:p>
            <a:pPr>
              <a:buNone/>
            </a:pPr>
            <a:r>
              <a:rPr lang="en-US" sz="8000" dirty="0"/>
              <a:t> </a:t>
            </a:r>
            <a:endParaRPr lang="en-AU" sz="8000" dirty="0"/>
          </a:p>
          <a:p>
            <a:r>
              <a:rPr lang="en-US" sz="8000" dirty="0" smtClean="0"/>
              <a:t>cognitive </a:t>
            </a:r>
            <a:r>
              <a:rPr lang="en-US" sz="8000" dirty="0"/>
              <a:t>abilities – </a:t>
            </a:r>
            <a:r>
              <a:rPr lang="en-US" sz="8000" dirty="0" smtClean="0"/>
              <a:t>high on intelligence, greater problem-solving  </a:t>
            </a:r>
            <a:r>
              <a:rPr lang="en-US" sz="8000" dirty="0"/>
              <a:t>expertise, flexible and creative thinking </a:t>
            </a:r>
            <a:r>
              <a:rPr lang="en-US" sz="8000" dirty="0" smtClean="0"/>
              <a:t>capacity (mostly psychological traits with some elements of attributes)</a:t>
            </a:r>
          </a:p>
          <a:p>
            <a:endParaRPr lang="en-US" sz="8000" dirty="0" smtClean="0"/>
          </a:p>
          <a:p>
            <a:r>
              <a:rPr lang="en-US" sz="8000" dirty="0" smtClean="0"/>
              <a:t>domain-specific knowledge and skills relating to education, leadership and curriculum (</a:t>
            </a:r>
            <a:r>
              <a:rPr lang="en-US" sz="8000" i="1" dirty="0" smtClean="0"/>
              <a:t>attributes</a:t>
            </a:r>
            <a:r>
              <a:rPr lang="en-US" sz="8000" dirty="0"/>
              <a:t>).</a:t>
            </a:r>
            <a:endParaRPr lang="en-AU" sz="8000" dirty="0"/>
          </a:p>
          <a:p>
            <a:endParaRPr lang="en-US" sz="5100" dirty="0"/>
          </a:p>
        </p:txBody>
      </p:sp>
    </p:spTree>
    <p:extLst>
      <p:ext uri="{BB962C8B-B14F-4D97-AF65-F5344CB8AC3E}">
        <p14:creationId xmlns:p14="http://schemas.microsoft.com/office/powerpoint/2010/main" val="17071753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HONG KONG SERVING PRINCIPALS’ &amp;#x0D;&amp;#x0A;BLUE LINE FORUM&amp;#x0D;&amp;#x0A; &amp;#x0D;&amp;#x0A;The Personality Traits, Dispositions and Attributes Associated wit&quot;/&gt;&lt;property id=&quot;20307&quot; value=&quot;278&quot;/&gt;&lt;/object&gt;&lt;object type=&quot;3&quot; unique_id=&quot;10005&quot;&gt;&lt;property id=&quot;20148&quot; value=&quot;5&quot;/&gt;&lt;property id=&quot;20300&quot; value=&quot;Slide 2 - &amp;quot;Aims of session – to address 2 questions&amp;#x0D;&amp;#x0A; &amp;#x0D;&amp;#x0A; &amp;#x0D;&amp;#x0A;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Structure of session&amp;#x0D;&amp;#x0A;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Introduction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Uses of Personality Tests&amp;quot;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7 - &amp;quot;Emotional Intelligence EI)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Personality traits that impact on leadership&amp;#x0D;&amp;#x0A;&amp;quot;&quot;/&gt;&lt;property id=&quot;20307&quot; value=&quot;263&quot;/&gt;&lt;/object&gt;&lt;object type=&quot;3&quot; unique_id=&quot;10012&quot;&gt;&lt;property id=&quot;20148&quot; value=&quot;5&quot;/&gt;&lt;property id=&quot;20300&quot; value=&quot;Slide 9 - &amp;quot;Personality Traits, Dispositions and Attributes – Definitions&amp;#x0D;&amp;#x0A;&amp;quot;&quot;/&gt;&lt;property id=&quot;20307&quot; value=&quot;264&quot;/&gt;&lt;/object&gt;&lt;object type=&quot;3&quot; unique_id=&quot;10013&quot;&gt;&lt;property id=&quot;20148&quot; value=&quot;5&quot;/&gt;&lt;property id=&quot;20300&quot; value=&quot;Slide 10 - &amp;quot;Questions for group discussion (40 mins)&amp;#x0D;&amp;#x0A;&amp;quot;&quot;/&gt;&lt;property id=&quot;20307&quot; value=&quot;265&quot;/&gt;&lt;/object&gt;&lt;object type=&quot;3&quot; unique_id=&quot;10014&quot;&gt;&lt;property id=&quot;20148&quot; value=&quot;5&quot;/&gt;&lt;property id=&quot;20300&quot; value=&quot;Slide 11 - &amp;quot;Plenary&amp;quot;&quot;/&gt;&lt;property id=&quot;20307&quot; value=&quot;266&quot;/&gt;&lt;/object&gt;&lt;object type=&quot;3&quot; unique_id=&quot;10015&quot;&gt;&lt;property id=&quot;20148&quot; value=&quot;5&quot;/&gt;&lt;property id=&quot;20300&quot; value=&quot;Slide 12 - &amp;quot;Cave and Wilkinson Study – UK Principals 1990s – Experiential Evidence&amp;#x0D;&amp;#x0A;&amp;quot;&quot;/&gt;&lt;property id=&quot;20307&quot; value=&quot;267&quot;/&gt;&lt;/object&gt;&lt;object type=&quot;3&quot; unique_id=&quot;10016&quot;&gt;&lt;property id=&quot;20148&quot; value=&quot;5&quot;/&gt;&lt;property id=&quot;20300&quot; value=&quot;Slide 13 - &amp;quot;IDENTIFIED 2 LEVELS OF, AND 3 COMPONENTS TO, KNOWLEDGE AND SKILLS&amp;quot;&quot;/&gt;&lt;property id=&quot;20307&quot; value=&quot;268&quot;/&gt;&lt;/object&gt;&lt;object type=&quot;3&quot; unique_id=&quot;10017&quot;&gt;&lt;property id=&quot;20148&quot; value=&quot;5&quot;/&gt;&lt;property id=&quot;20300&quot; value=&quot;Slide 14 - &amp;quot;HIGHER-ORDER CAPACITIES &amp;quot;&quot;/&gt;&lt;property id=&quot;20307&quot; value=&quot;269&quot;/&gt;&lt;/object&gt;&lt;object type=&quot;3&quot; unique_id=&quot;10018&quot;&gt;&lt;property id=&quot;20148&quot; value=&quot;5&quot;/&gt;&lt;property id=&quot;20300&quot; value=&quot;Slide 15 - &amp;quot;Main argument&amp;quot;&quot;/&gt;&lt;property id=&quot;20307&quot; value=&quot;270&quot;/&gt;&lt;/object&gt;&lt;object type=&quot;3&quot; unique_id=&quot;10019&quot;&gt;&lt;property id=&quot;20148&quot; value=&quot;5&quot;/&gt;&lt;property id=&quot;20300&quot; value=&quot;Slide 16 - &amp;quot;McKinsey &amp;amp; Co. (2010) – The Leadership Premium - recently identified these traits, dispositions and attributes –&amp;#x0D;&amp;#x0A;&amp;quot;&quot;/&gt;&lt;property id=&quot;20307&quot; value=&quot;271&quot;/&gt;&lt;/object&gt;&lt;object type=&quot;3&quot; unique_id=&quot;10020&quot;&gt;&lt;property id=&quot;20148&quot; value=&quot;5&quot;/&gt;&lt;property id=&quot;20300&quot; value=&quot;Slide 17 - &amp;quot;Future research&amp;#x0D;&amp;#x0A;&amp;quot;&quot;/&gt;&lt;property id=&quot;20307&quot; value=&quot;272&quot;/&gt;&lt;/object&gt;&lt;object type=&quot;3&quot; unique_id=&quot;10021&quot;&gt;&lt;property id=&quot;20148&quot; value=&quot;5&quot;/&gt;&lt;property id=&quot;20300&quot; value=&quot;Slide 18 - &amp;quot;Are leaders born or made?&amp;#x0D;&amp;#x0A;&amp;quot;&quot;/&gt;&lt;property id=&quot;20307&quot; value=&quot;273&quot;/&gt;&lt;/object&gt;&lt;object type=&quot;3&quot; unique_id=&quot;10022&quot;&gt;&lt;property id=&quot;20148&quot; value=&quot;5&quot;/&gt;&lt;property id=&quot;20300&quot; value=&quot;Slide 19&quot;/&gt;&lt;property id=&quot;20307&quot; value=&quot;274&quot;/&gt;&lt;/object&gt;&lt;object type=&quot;3&quot; unique_id=&quot;10023&quot;&gt;&lt;property id=&quot;20148&quot; value=&quot;5&quot;/&gt;&lt;property id=&quot;20300&quot; value=&quot;Slide 20 - &amp;quot;Besides ‘Drive’, good leaders need ‘Capability’&amp;quot;&quot;/&gt;&lt;property id=&quot;20307&quot; value=&quot;275&quot;/&gt;&lt;/object&gt;&lt;object type=&quot;3&quot; unique_id=&quot;10024&quot;&gt;&lt;property id=&quot;20148&quot; value=&quot;5&quot;/&gt;&lt;property id=&quot;20300&quot; value=&quot;Slide 21 - &amp;quot;Nicholson concludes – BORN or MADE?&amp;#x0D;&amp;#x0A; &amp;#x0D;&amp;#x0A;&amp;quot;&quot;/&gt;&lt;property id=&quot;20307&quot; value=&quot;276&quot;/&gt;&lt;/object&gt;&lt;object type=&quot;3&quot; unique_id=&quot;10025&quot;&gt;&lt;property id=&quot;20148&quot; value=&quot;5&quot;/&gt;&lt;property id=&quot;20300&quot; value=&quot;Slide 22 - &amp;quot;Conclusions&amp;quot;&quot;/&gt;&lt;property id=&quot;20307&quot; value=&quot;27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3829</TotalTime>
  <Words>1642</Words>
  <Application>Microsoft Macintosh PowerPoint</Application>
  <PresentationFormat>On-screen Show (4:3)</PresentationFormat>
  <Paragraphs>199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'Argyll and Bute Headteachers: Focus on Leadership'  Inveraray, 3rd Sept. 2015   The Personal Qualities (Personality Traits, Dispositions and Attributes) Associated with High- Performance Leadership of Schools*   Clive Dimmock University of Glasgow clive.dimmock@glasgow.ac.uk    </vt:lpstr>
      <vt:lpstr>Aims of session – to address 2 questions     </vt:lpstr>
      <vt:lpstr>Structure of session </vt:lpstr>
      <vt:lpstr>Definition of high-performance leadership (HPL)</vt:lpstr>
      <vt:lpstr>Background to study of leadership – sociological more than psychological</vt:lpstr>
      <vt:lpstr>Nature of head-teachers’ work</vt:lpstr>
      <vt:lpstr>Personality Traits, Dispositions and Attributes – Definitions </vt:lpstr>
      <vt:lpstr>Personality traits that impact on leadership </vt:lpstr>
      <vt:lpstr>PowerPoint Presentation</vt:lpstr>
      <vt:lpstr>Emotional Intelligence (EI) Daniel Goleman</vt:lpstr>
      <vt:lpstr>Cave and Wilkinson Study 1990s  English Headteachers   </vt:lpstr>
      <vt:lpstr>IDENTIFIED 2 LEVELS OF, AND 3 COMPONENTS TO, KNOWLEDGE AND SKILLS</vt:lpstr>
      <vt:lpstr>HIGHER-ORDER CAPACITIES </vt:lpstr>
      <vt:lpstr>Main argument</vt:lpstr>
      <vt:lpstr>McKinsey &amp; Co. (2010) – The Leadership Premium - recently identified traits, dispositions and attributes – of successful leaders </vt:lpstr>
      <vt:lpstr>Future research </vt:lpstr>
      <vt:lpstr>Question</vt:lpstr>
      <vt:lpstr>Are leaders born or made? </vt:lpstr>
      <vt:lpstr>PowerPoint Presentation</vt:lpstr>
      <vt:lpstr>Besides ‘Drive’, good leaders need ‘Capability’  DRIVE + CAPABILITY= HPL</vt:lpstr>
      <vt:lpstr>Nicholson concludes – BORN or MADE?   </vt:lpstr>
      <vt:lpstr>Conclusions</vt:lpstr>
      <vt:lpstr>PowerPoint Presentation</vt:lpstr>
    </vt:vector>
  </TitlesOfParts>
  <Company>The University of Western Australia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Dimmock</dc:creator>
  <cp:lastModifiedBy>Clive Dimmock</cp:lastModifiedBy>
  <cp:revision>183</cp:revision>
  <dcterms:created xsi:type="dcterms:W3CDTF">2013-03-22T07:01:41Z</dcterms:created>
  <dcterms:modified xsi:type="dcterms:W3CDTF">2015-09-02T21:41:17Z</dcterms:modified>
</cp:coreProperties>
</file>