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Default Extension="emf" ContentType="image/x-emf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2" r:id="rId2"/>
    <p:sldId id="265" r:id="rId3"/>
    <p:sldId id="259" r:id="rId4"/>
    <p:sldId id="275" r:id="rId5"/>
    <p:sldId id="260" r:id="rId6"/>
    <p:sldId id="261" r:id="rId7"/>
    <p:sldId id="256" r:id="rId8"/>
    <p:sldId id="266" r:id="rId9"/>
    <p:sldId id="267" r:id="rId10"/>
    <p:sldId id="268" r:id="rId11"/>
    <p:sldId id="269" r:id="rId12"/>
    <p:sldId id="271" r:id="rId13"/>
    <p:sldId id="270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E6D0-E0F8-2042-8C47-C97DF81A3F0F}" type="datetimeFigureOut">
              <a:rPr lang="en-US" smtClean="0"/>
              <a:pPr/>
              <a:t>7/3/15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16DA-1C4B-BC47-9375-E267AEB1C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E6D0-E0F8-2042-8C47-C97DF81A3F0F}" type="datetimeFigureOut">
              <a:rPr lang="en-US" smtClean="0"/>
              <a:pPr/>
              <a:t>7/3/15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16DA-1C4B-BC47-9375-E267AEB1C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E6D0-E0F8-2042-8C47-C97DF81A3F0F}" type="datetimeFigureOut">
              <a:rPr lang="en-US" smtClean="0"/>
              <a:pPr/>
              <a:t>7/3/15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16DA-1C4B-BC47-9375-E267AEB1C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E6D0-E0F8-2042-8C47-C97DF81A3F0F}" type="datetimeFigureOut">
              <a:rPr lang="en-US" smtClean="0"/>
              <a:pPr/>
              <a:t>7/3/15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16DA-1C4B-BC47-9375-E267AEB1C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E6D0-E0F8-2042-8C47-C97DF81A3F0F}" type="datetimeFigureOut">
              <a:rPr lang="en-US" smtClean="0"/>
              <a:pPr/>
              <a:t>7/3/15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16DA-1C4B-BC47-9375-E267AEB1C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E6D0-E0F8-2042-8C47-C97DF81A3F0F}" type="datetimeFigureOut">
              <a:rPr lang="en-US" smtClean="0"/>
              <a:pPr/>
              <a:t>7/3/15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16DA-1C4B-BC47-9375-E267AEB1C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E6D0-E0F8-2042-8C47-C97DF81A3F0F}" type="datetimeFigureOut">
              <a:rPr lang="en-US" smtClean="0"/>
              <a:pPr/>
              <a:t>7/3/15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16DA-1C4B-BC47-9375-E267AEB1C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E6D0-E0F8-2042-8C47-C97DF81A3F0F}" type="datetimeFigureOut">
              <a:rPr lang="en-US" smtClean="0"/>
              <a:pPr/>
              <a:t>7/3/15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16DA-1C4B-BC47-9375-E267AEB1C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E6D0-E0F8-2042-8C47-C97DF81A3F0F}" type="datetimeFigureOut">
              <a:rPr lang="en-US" smtClean="0"/>
              <a:pPr/>
              <a:t>7/3/15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16DA-1C4B-BC47-9375-E267AEB1C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E6D0-E0F8-2042-8C47-C97DF81A3F0F}" type="datetimeFigureOut">
              <a:rPr lang="en-US" smtClean="0"/>
              <a:pPr/>
              <a:t>7/3/15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16DA-1C4B-BC47-9375-E267AEB1C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E6D0-E0F8-2042-8C47-C97DF81A3F0F}" type="datetimeFigureOut">
              <a:rPr lang="en-US" smtClean="0"/>
              <a:pPr/>
              <a:t>7/3/15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16DA-1C4B-BC47-9375-E267AEB1C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AE6D0-E0F8-2042-8C47-C97DF81A3F0F}" type="datetimeFigureOut">
              <a:rPr lang="en-US" smtClean="0"/>
              <a:pPr/>
              <a:t>7/3/15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16DA-1C4B-BC47-9375-E267AEB1C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df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5445"/>
            <a:ext cx="8229600" cy="1143000"/>
          </a:xfrm>
        </p:spPr>
        <p:txBody>
          <a:bodyPr/>
          <a:lstStyle/>
          <a:p>
            <a:r>
              <a:rPr lang="en-US" dirty="0" smtClean="0"/>
              <a:t>Curriculum </a:t>
            </a:r>
            <a:r>
              <a:rPr lang="en-US" dirty="0" smtClean="0"/>
              <a:t>Design </a:t>
            </a:r>
            <a:r>
              <a:rPr lang="en-US" dirty="0" smtClean="0"/>
              <a:t>Day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4268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May </a:t>
            </a:r>
            <a:r>
              <a:rPr lang="en-US" dirty="0" smtClean="0"/>
              <a:t>2014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Inveraray</a:t>
            </a:r>
            <a:r>
              <a:rPr lang="en-US" dirty="0" smtClean="0"/>
              <a:t> Conference Centre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wpc="http://schemas.microsoft.com/office/word/2010/wordprocessingCanvas" xmlns:mc="http://schemas.openxmlformats.org/markup-compatibility/2006" xmlns:o="urn:schemas-microsoft-com:office:office" xmlns:r="http://schemas.openxmlformats.org/officeDocument/2006/relationships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="http://schemas.openxmlformats.org/drawingml/2006/main" xmlns:pic="http://schemas.openxmlformats.org/drawingml/2006/picture" xmlns:a14="http://schemas.microsoft.com/office/drawing/2010/main" xmlns:mv="urn:schemas-microsoft-com:mac:vml" xmlns:ve="http://schemas.openxmlformats.org/markup-compatibility/2006" xmlns:mo="http://schemas.microsoft.com/office/mac/office/2008/main" xmlns:p="http://schemas.openxmlformats.org/presentation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936015" y="783600"/>
            <a:ext cx="1046441" cy="89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rriculum mapKilmartin-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4245" r="-14245"/>
              <a:stretch>
                <a:fillRect/>
              </a:stretch>
            </p:blipFill>
          </mc:Choice>
          <mc:Fallback>
            <p:blipFill>
              <a:blip r:embed="rId3"/>
              <a:srcRect l="-14245" r="-14245"/>
              <a:stretch>
                <a:fillRect/>
              </a:stretch>
            </p:blipFill>
          </mc:Fallback>
        </mc:AlternateContent>
        <p:spPr>
          <a:xfrm>
            <a:off x="-214837" y="792456"/>
            <a:ext cx="9277219" cy="5102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rt Ellen Curriculum Map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4245" r="-14245"/>
              <a:stretch>
                <a:fillRect/>
              </a:stretch>
            </p:blipFill>
          </mc:Choice>
          <mc:Fallback>
            <p:blipFill>
              <a:blip r:embed="rId3"/>
              <a:srcRect l="-14245" r="-14245"/>
              <a:stretch>
                <a:fillRect/>
              </a:stretch>
            </p:blipFill>
          </mc:Fallback>
        </mc:AlternateContent>
        <p:spPr>
          <a:xfrm>
            <a:off x="23347" y="825023"/>
            <a:ext cx="8902181" cy="48958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almally Curriculum map in progres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4245" r="-14245"/>
              <a:stretch>
                <a:fillRect/>
              </a:stretch>
            </p:blipFill>
          </mc:Choice>
          <mc:Fallback>
            <p:blipFill>
              <a:blip r:embed="rId3"/>
              <a:srcRect l="-14245" r="-14245"/>
              <a:stretch>
                <a:fillRect/>
              </a:stretch>
            </p:blipFill>
          </mc:Fallback>
        </mc:AlternateContent>
        <p:spPr>
          <a:xfrm>
            <a:off x="-44331" y="977000"/>
            <a:ext cx="9178527" cy="50478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rriculum map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4246" r="-14246"/>
              <a:stretch>
                <a:fillRect/>
              </a:stretch>
            </p:blipFill>
          </mc:Choice>
          <mc:Fallback>
            <p:blipFill>
              <a:blip r:embed="rId3"/>
              <a:srcRect l="-14246" r="-14246"/>
              <a:stretch>
                <a:fillRect/>
              </a:stretch>
            </p:blipFill>
          </mc:Fallback>
        </mc:AlternateContent>
        <p:spPr>
          <a:xfrm>
            <a:off x="42784" y="825023"/>
            <a:ext cx="9060094" cy="51346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Near Future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Aspiration of a ‘world class’ curriculum for Argyll and Bute, unique to each school and its community</a:t>
            </a:r>
          </a:p>
          <a:p>
            <a:r>
              <a:rPr lang="en-US" dirty="0" smtClean="0"/>
              <a:t>Confidence that we as an authority have real capacity to improve</a:t>
            </a:r>
          </a:p>
          <a:p>
            <a:r>
              <a:rPr lang="en-US" dirty="0" smtClean="0"/>
              <a:t>Learners who are achieving as a result of a high quality curriculum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5823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“Regularly reviewing and improving your</a:t>
            </a:r>
          </a:p>
          <a:p>
            <a:pPr>
              <a:buNone/>
            </a:pPr>
            <a:r>
              <a:rPr lang="en-US" dirty="0" smtClean="0"/>
              <a:t>curriculum is a ‘catch all’ task.”</a:t>
            </a:r>
          </a:p>
          <a:p>
            <a:pPr>
              <a:buNone/>
            </a:pPr>
            <a:r>
              <a:rPr lang="en-US" dirty="0" smtClean="0"/>
              <a:t>								HM Inspector, March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7156"/>
            <a:ext cx="8229600" cy="4525963"/>
          </a:xfrm>
        </p:spPr>
        <p:txBody>
          <a:bodyPr/>
          <a:lstStyle/>
          <a:p>
            <a:r>
              <a:rPr lang="en-US" dirty="0" smtClean="0"/>
              <a:t>Continued engagement on authority wide basis</a:t>
            </a:r>
          </a:p>
          <a:p>
            <a:r>
              <a:rPr lang="en-US" dirty="0" smtClean="0"/>
              <a:t>Individual support for individual establishments</a:t>
            </a:r>
          </a:p>
          <a:p>
            <a:r>
              <a:rPr lang="en-US" dirty="0" smtClean="0"/>
              <a:t>Multi media pack </a:t>
            </a:r>
            <a:r>
              <a:rPr lang="en-US" smtClean="0"/>
              <a:t>of curriculum </a:t>
            </a:r>
            <a:r>
              <a:rPr lang="en-US" dirty="0" smtClean="0"/>
              <a:t>materials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share progress on curriculum design and learn from each other</a:t>
            </a:r>
          </a:p>
          <a:p>
            <a:r>
              <a:rPr lang="en-US" dirty="0" smtClean="0"/>
              <a:t>To provide the opportunity to audit the quality of your curriculum</a:t>
            </a:r>
          </a:p>
          <a:p>
            <a:r>
              <a:rPr lang="en-US" dirty="0" smtClean="0"/>
              <a:t>To identify priorities for next steps</a:t>
            </a:r>
          </a:p>
          <a:p>
            <a:r>
              <a:rPr lang="en-US" dirty="0" smtClean="0"/>
              <a:t> To identify any support required for further developments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Talking</a:t>
            </a:r>
          </a:p>
          <a:p>
            <a:r>
              <a:rPr lang="en-US" dirty="0" smtClean="0"/>
              <a:t>Arguing</a:t>
            </a:r>
          </a:p>
          <a:p>
            <a:r>
              <a:rPr lang="en-US" dirty="0" smtClean="0"/>
              <a:t>Debating</a:t>
            </a:r>
          </a:p>
          <a:p>
            <a:r>
              <a:rPr lang="en-US" dirty="0" smtClean="0"/>
              <a:t>Thinking deeply</a:t>
            </a:r>
          </a:p>
          <a:p>
            <a:r>
              <a:rPr lang="en-US" strike="sngStrike" dirty="0" smtClean="0"/>
              <a:t>Tearing apart</a:t>
            </a:r>
            <a:r>
              <a:rPr lang="en-US" dirty="0" smtClean="0"/>
              <a:t> </a:t>
            </a:r>
            <a:r>
              <a:rPr lang="en-US" i="1" dirty="0" smtClean="0"/>
              <a:t>done</a:t>
            </a:r>
            <a:endParaRPr lang="en-US" i="1" strike="sngStrike" dirty="0" smtClean="0"/>
          </a:p>
          <a:p>
            <a:r>
              <a:rPr lang="en-US" strike="sngStrike" dirty="0" smtClean="0"/>
              <a:t>Putting back together again</a:t>
            </a:r>
            <a:r>
              <a:rPr lang="en-US" dirty="0" smtClean="0"/>
              <a:t> </a:t>
            </a:r>
            <a:r>
              <a:rPr lang="en-US" i="1" dirty="0" smtClean="0"/>
              <a:t>done</a:t>
            </a:r>
            <a:endParaRPr lang="en-US" strike="sngStrike" dirty="0" smtClean="0"/>
          </a:p>
          <a:p>
            <a:r>
              <a:rPr lang="en-US" strike="sngStrike" dirty="0" smtClean="0"/>
              <a:t>Gnashing teeth</a:t>
            </a:r>
            <a:r>
              <a:rPr lang="en-US" dirty="0" smtClean="0"/>
              <a:t> </a:t>
            </a:r>
            <a:r>
              <a:rPr lang="en-US" i="1" dirty="0" smtClean="0"/>
              <a:t>done</a:t>
            </a:r>
            <a:endParaRPr lang="en-US" i="1" strike="sngStrike" dirty="0" smtClean="0"/>
          </a:p>
          <a:p>
            <a:r>
              <a:rPr lang="en-US" strike="sngStrike" dirty="0" smtClean="0"/>
              <a:t>Wailing</a:t>
            </a:r>
            <a:r>
              <a:rPr lang="en-US" dirty="0" smtClean="0"/>
              <a:t> </a:t>
            </a:r>
            <a:r>
              <a:rPr lang="en-US" i="1" dirty="0" smtClean="0"/>
              <a:t>done</a:t>
            </a:r>
            <a:endParaRPr lang="en-US" strike="sngStrike" dirty="0" smtClean="0"/>
          </a:p>
          <a:p>
            <a:r>
              <a:rPr lang="en-US" strike="sngStrike" dirty="0" smtClean="0"/>
              <a:t>Groaning</a:t>
            </a:r>
            <a:r>
              <a:rPr lang="en-US" dirty="0" smtClean="0"/>
              <a:t> </a:t>
            </a:r>
            <a:r>
              <a:rPr lang="en-US" i="1" dirty="0" smtClean="0"/>
              <a:t>done</a:t>
            </a:r>
            <a:endParaRPr lang="en-US" strike="sngStrike" dirty="0" smtClean="0"/>
          </a:p>
          <a:p>
            <a:r>
              <a:rPr lang="en-US" i="1" dirty="0" smtClean="0"/>
              <a:t>And being open, honest and positive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376" y="274638"/>
            <a:ext cx="857546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are you with curriculum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‘final’ curriculum design</a:t>
            </a:r>
          </a:p>
          <a:p>
            <a:pPr>
              <a:buNone/>
            </a:pPr>
            <a:r>
              <a:rPr lang="en-US" dirty="0" smtClean="0"/>
              <a:t>or</a:t>
            </a:r>
          </a:p>
          <a:p>
            <a:r>
              <a:rPr lang="en-US" dirty="0" smtClean="0"/>
              <a:t>An ‘emerging’ design</a:t>
            </a:r>
          </a:p>
          <a:p>
            <a:pPr>
              <a:buNone/>
            </a:pPr>
            <a:r>
              <a:rPr lang="en-US" dirty="0" smtClean="0"/>
              <a:t>or</a:t>
            </a:r>
          </a:p>
          <a:p>
            <a:r>
              <a:rPr lang="en-US" dirty="0" smtClean="0"/>
              <a:t>In need of further support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‘W’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 smtClean="0"/>
              <a:t>W</a:t>
            </a:r>
            <a:r>
              <a:rPr lang="en-US" dirty="0" smtClean="0"/>
              <a:t>hat are we doing?</a:t>
            </a:r>
          </a:p>
          <a:p>
            <a:endParaRPr lang="en-US" dirty="0" smtClean="0"/>
          </a:p>
          <a:p>
            <a:r>
              <a:rPr lang="en-US" sz="5400" dirty="0" smtClean="0"/>
              <a:t>W</a:t>
            </a:r>
            <a:r>
              <a:rPr lang="en-US" dirty="0" smtClean="0"/>
              <a:t>hy are we doing it?</a:t>
            </a:r>
          </a:p>
          <a:p>
            <a:endParaRPr lang="en-US" dirty="0" smtClean="0"/>
          </a:p>
          <a:p>
            <a:r>
              <a:rPr lang="en-US" sz="5400" dirty="0" smtClean="0"/>
              <a:t>W</a:t>
            </a:r>
            <a:r>
              <a:rPr lang="en-US" dirty="0" smtClean="0"/>
              <a:t>here is taking our children in their learning?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Moving forward . . . The ‘H’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H</a:t>
            </a:r>
            <a:r>
              <a:rPr lang="en-US" dirty="0" smtClean="0"/>
              <a:t>ow are we doing?</a:t>
            </a:r>
          </a:p>
          <a:p>
            <a:endParaRPr lang="en-US" dirty="0" smtClean="0"/>
          </a:p>
          <a:p>
            <a:r>
              <a:rPr lang="en-US" sz="5400" dirty="0" smtClean="0"/>
              <a:t>H</a:t>
            </a:r>
            <a:r>
              <a:rPr lang="en-US" dirty="0" smtClean="0"/>
              <a:t>ow do we know?</a:t>
            </a:r>
          </a:p>
          <a:p>
            <a:endParaRPr lang="en-US" dirty="0" smtClean="0"/>
          </a:p>
          <a:p>
            <a:r>
              <a:rPr lang="en-US" sz="5400" dirty="0" smtClean="0"/>
              <a:t>H</a:t>
            </a:r>
            <a:r>
              <a:rPr lang="en-US" dirty="0" smtClean="0"/>
              <a:t>ow are we going to improve?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9800"/>
            <a:ext cx="7772400" cy="1470025"/>
          </a:xfrm>
        </p:spPr>
        <p:txBody>
          <a:bodyPr/>
          <a:lstStyle/>
          <a:p>
            <a:r>
              <a:rPr lang="en-US" dirty="0" smtClean="0"/>
              <a:t>The Curriculum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9900"/>
            <a:ext cx="6400800" cy="1752600"/>
          </a:xfrm>
        </p:spPr>
        <p:txBody>
          <a:bodyPr/>
          <a:lstStyle/>
          <a:p>
            <a:r>
              <a:rPr lang="en-US" dirty="0" smtClean="0"/>
              <a:t>“The totality of learning experiences, irrespective of where the learning takes place.”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Design – the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Curriculum Design Day 1</a:t>
            </a:r>
          </a:p>
          <a:p>
            <a:pPr>
              <a:buNone/>
            </a:pPr>
            <a:r>
              <a:rPr lang="en-US" i="1" dirty="0" smtClean="0"/>
              <a:t>Developing understanding, Jigsaw audit,</a:t>
            </a:r>
          </a:p>
          <a:p>
            <a:pPr>
              <a:buNone/>
            </a:pPr>
            <a:r>
              <a:rPr lang="en-US" i="1" dirty="0" smtClean="0"/>
              <a:t>Question time debate</a:t>
            </a:r>
          </a:p>
          <a:p>
            <a:r>
              <a:rPr lang="en-US" dirty="0" smtClean="0"/>
              <a:t>Curriculum Design Day 2</a:t>
            </a:r>
          </a:p>
          <a:p>
            <a:pPr>
              <a:buNone/>
            </a:pPr>
            <a:r>
              <a:rPr lang="en-US" i="1" dirty="0" smtClean="0"/>
              <a:t>Optional support days, workshop activities,</a:t>
            </a:r>
          </a:p>
          <a:p>
            <a:pPr>
              <a:buNone/>
            </a:pPr>
            <a:r>
              <a:rPr lang="en-US" i="1" dirty="0" smtClean="0"/>
              <a:t>Consultation</a:t>
            </a:r>
          </a:p>
          <a:p>
            <a:r>
              <a:rPr lang="en-US" dirty="0" smtClean="0"/>
              <a:t>Curriculum Design Day 3</a:t>
            </a:r>
          </a:p>
          <a:p>
            <a:pPr>
              <a:buNone/>
            </a:pPr>
            <a:r>
              <a:rPr lang="en-US" i="1" dirty="0" smtClean="0"/>
              <a:t>Sharing examples of ‘completed’ plans, moderating,</a:t>
            </a:r>
          </a:p>
          <a:p>
            <a:pPr>
              <a:buNone/>
            </a:pPr>
            <a:r>
              <a:rPr lang="en-US" i="1" dirty="0" smtClean="0"/>
              <a:t>evaluating, setting target, consultation</a:t>
            </a:r>
          </a:p>
          <a:p>
            <a:pPr>
              <a:buNone/>
            </a:pP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rriculum Pla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>
          <a:xfrm>
            <a:off x="1" y="1139825"/>
            <a:ext cx="8987958" cy="52323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325</Words>
  <Application>Microsoft Macintosh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Curriculum Design Day 3</vt:lpstr>
      <vt:lpstr>Aims of the day</vt:lpstr>
      <vt:lpstr>Aims of the day</vt:lpstr>
      <vt:lpstr>Where are you with curriculum design?</vt:lpstr>
      <vt:lpstr>The three ‘W’ questions</vt:lpstr>
      <vt:lpstr>Moving forward . . . The ‘H’ questions</vt:lpstr>
      <vt:lpstr>The Curriculum</vt:lpstr>
      <vt:lpstr>Curriculum Design – the journey</vt:lpstr>
      <vt:lpstr>Slide 9</vt:lpstr>
      <vt:lpstr>Slide 10</vt:lpstr>
      <vt:lpstr>Slide 11</vt:lpstr>
      <vt:lpstr>Slide 12</vt:lpstr>
      <vt:lpstr>Slide 13</vt:lpstr>
      <vt:lpstr>The Near Future . . .</vt:lpstr>
      <vt:lpstr>Slide 15</vt:lpstr>
      <vt:lpstr>What next?</vt:lpstr>
    </vt:vector>
  </TitlesOfParts>
  <Company>Argyll &amp; Bute Council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Aims of the day</dc:title>
  <dc:creator>Office 2004 Test Drive User</dc:creator>
  <cp:lastModifiedBy>Office 2004 Test Drive User</cp:lastModifiedBy>
  <cp:revision>16</cp:revision>
  <dcterms:created xsi:type="dcterms:W3CDTF">2015-07-03T11:08:41Z</dcterms:created>
  <dcterms:modified xsi:type="dcterms:W3CDTF">2015-07-03T11:15:02Z</dcterms:modified>
</cp:coreProperties>
</file>