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Default Extension="emf" ContentType="image/x-emf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25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7" r:id="rId3"/>
    <p:sldId id="292" r:id="rId4"/>
    <p:sldId id="293" r:id="rId5"/>
    <p:sldId id="295" r:id="rId6"/>
    <p:sldId id="296" r:id="rId7"/>
    <p:sldId id="278" r:id="rId8"/>
    <p:sldId id="294" r:id="rId9"/>
    <p:sldId id="288" r:id="rId10"/>
    <p:sldId id="289" r:id="rId11"/>
    <p:sldId id="299" r:id="rId12"/>
    <p:sldId id="297" r:id="rId13"/>
    <p:sldId id="298" r:id="rId14"/>
    <p:sldId id="3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clrMode="gray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6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569DF-D2C9-CD42-BD7B-B13BF7715785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FDB29-E003-3A41-B972-B3396D3CF2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16067-FE5B-F34C-B325-0B4A1DCB8E4E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FD4C5-BF10-D549-B2D2-75739DA522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75294"/>
            <a:ext cx="1600200" cy="365125"/>
          </a:xfrm>
        </p:spPr>
        <p:txBody>
          <a:bodyPr/>
          <a:lstStyle>
            <a:lvl1pPr>
              <a:defRPr sz="1100">
                <a:solidFill>
                  <a:schemeClr val="tx2"/>
                </a:solidFill>
              </a:defRPr>
            </a:lvl1pPr>
          </a:lstStyle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294"/>
            <a:ext cx="5638800" cy="365125"/>
          </a:xfrm>
        </p:spPr>
        <p:txBody>
          <a:bodyPr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275294"/>
            <a:ext cx="609600" cy="365125"/>
          </a:xfr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8358" y="2044700"/>
            <a:ext cx="7167284" cy="4081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294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4547256-38E4-D44A-9C8B-27F3585B74B6}" type="datetimeFigureOut">
              <a:rPr lang="en-US" smtClean="0"/>
              <a:pPr/>
              <a:t>7/3/15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275294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294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F464C3D-E671-1B41-A849-2ED89DC3CE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HDL-aH_VFs" TargetMode="External"/><Relationship Id="rId3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908" y="1508923"/>
            <a:ext cx="8513762" cy="2729753"/>
          </a:xfrm>
        </p:spPr>
        <p:txBody>
          <a:bodyPr/>
          <a:lstStyle/>
          <a:p>
            <a:r>
              <a:rPr lang="en-US" dirty="0" smtClean="0"/>
              <a:t>Curriculum</a:t>
            </a:r>
            <a:br>
              <a:rPr lang="en-US" dirty="0" smtClean="0"/>
            </a:b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789" y="3420045"/>
            <a:ext cx="7509228" cy="818631"/>
          </a:xfrm>
        </p:spPr>
        <p:txBody>
          <a:bodyPr>
            <a:normAutofit/>
          </a:bodyPr>
          <a:lstStyle/>
          <a:p>
            <a:r>
              <a:rPr lang="en-US" dirty="0" smtClean="0"/>
              <a:t>Day 5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3987" y="5601072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1164" y="4812436"/>
            <a:ext cx="721408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Meeting challenges in curriculum improvement</a:t>
            </a:r>
          </a:p>
          <a:p>
            <a:endParaRPr lang="en-US" sz="2400" dirty="0" smtClean="0"/>
          </a:p>
          <a:p>
            <a:r>
              <a:rPr lang="en-US" sz="2400" dirty="0" smtClean="0"/>
              <a:t>Interdisciplinary learning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three ‘H’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H</a:t>
            </a:r>
            <a:r>
              <a:rPr lang="en-US" dirty="0" smtClean="0"/>
              <a:t>ow are we doing?</a:t>
            </a:r>
          </a:p>
          <a:p>
            <a:endParaRPr lang="en-US" dirty="0" smtClean="0"/>
          </a:p>
          <a:p>
            <a:r>
              <a:rPr lang="en-US" sz="4400" dirty="0" smtClean="0"/>
              <a:t>H</a:t>
            </a:r>
            <a:r>
              <a:rPr lang="en-US" dirty="0" smtClean="0"/>
              <a:t>ow do we know?</a:t>
            </a:r>
          </a:p>
          <a:p>
            <a:endParaRPr lang="en-US" dirty="0" smtClean="0"/>
          </a:p>
          <a:p>
            <a:r>
              <a:rPr lang="en-US" sz="4400" dirty="0" smtClean="0"/>
              <a:t>H</a:t>
            </a:r>
            <a:r>
              <a:rPr lang="en-US" dirty="0" smtClean="0"/>
              <a:t>ow are we going to improve?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Interdisciplinary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44" i="1" dirty="0" smtClean="0"/>
              <a:t>Rewind:</a:t>
            </a:r>
            <a:r>
              <a:rPr lang="en-US" dirty="0" smtClean="0"/>
              <a:t> </a:t>
            </a:r>
            <a:r>
              <a:rPr lang="en-US" sz="2400" i="1" dirty="0" smtClean="0"/>
              <a:t>The </a:t>
            </a:r>
            <a:r>
              <a:rPr lang="en-US" sz="2400" i="1" dirty="0" smtClean="0"/>
              <a:t>Guide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7" y="2029990"/>
            <a:ext cx="7542867" cy="40814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Rapid and constant change and transformation</a:t>
            </a:r>
          </a:p>
          <a:p>
            <a:r>
              <a:rPr lang="en-US" dirty="0" smtClean="0"/>
              <a:t>A need for flexible, creative, innovative citizens</a:t>
            </a:r>
          </a:p>
          <a:p>
            <a:r>
              <a:rPr lang="en-US" dirty="0" smtClean="0"/>
              <a:t>Four capacities as an </a:t>
            </a:r>
            <a:r>
              <a:rPr lang="en-US" dirty="0" err="1" smtClean="0"/>
              <a:t>organiser</a:t>
            </a:r>
            <a:r>
              <a:rPr lang="en-US" dirty="0" smtClean="0"/>
              <a:t> for IDL</a:t>
            </a:r>
          </a:p>
          <a:p>
            <a:r>
              <a:rPr lang="en-US" dirty="0" smtClean="0"/>
              <a:t>Relevant, challenging , enjoyable experiences within stimulating contexts that deepen understanding and brings cohesion to learning.</a:t>
            </a:r>
          </a:p>
          <a:p>
            <a:r>
              <a:rPr lang="en-US" dirty="0" smtClean="0"/>
              <a:t>Ensures progression of skills</a:t>
            </a:r>
          </a:p>
          <a:p>
            <a:r>
              <a:rPr lang="en-US" dirty="0" smtClean="0"/>
              <a:t>Provides opportunities to apply learning or </a:t>
            </a:r>
            <a:r>
              <a:rPr lang="en-US" dirty="0" err="1" smtClean="0"/>
              <a:t>encouter</a:t>
            </a:r>
            <a:r>
              <a:rPr lang="en-US" dirty="0" smtClean="0"/>
              <a:t> new learning in context</a:t>
            </a:r>
          </a:p>
          <a:p>
            <a:r>
              <a:rPr lang="en-US" dirty="0" smtClean="0"/>
              <a:t>Clarity about the purpose of IDL underpinned by strategic planning</a:t>
            </a:r>
          </a:p>
          <a:p>
            <a:r>
              <a:rPr lang="en-US" dirty="0" smtClean="0"/>
              <a:t>Two approaches: Interdisciplinary Challenge / Storyline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Interdisciplinary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44" i="1" dirty="0" smtClean="0"/>
              <a:t>Rewind: </a:t>
            </a:r>
            <a:r>
              <a:rPr lang="en-US" sz="2400" i="1" dirty="0" smtClean="0"/>
              <a:t>O</a:t>
            </a:r>
            <a:r>
              <a:rPr lang="en-US" sz="2400" i="1" dirty="0" smtClean="0"/>
              <a:t>ur </a:t>
            </a:r>
            <a:r>
              <a:rPr lang="en-US" sz="2400" i="1" dirty="0" smtClean="0"/>
              <a:t>E</a:t>
            </a:r>
            <a:r>
              <a:rPr lang="en-US" sz="2400" i="1" dirty="0" smtClean="0"/>
              <a:t>xpectations </a:t>
            </a:r>
            <a:r>
              <a:rPr lang="en-US" sz="2400" i="1" dirty="0" smtClean="0"/>
              <a:t>and</a:t>
            </a:r>
            <a:r>
              <a:rPr lang="en-US" sz="2400" i="1" dirty="0" smtClean="0"/>
              <a:t> Aspirations </a:t>
            </a:r>
            <a:r>
              <a:rPr lang="en-US" sz="2400" i="1" dirty="0" smtClean="0"/>
              <a:t>in 2009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2029990"/>
            <a:ext cx="7167284" cy="40814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 least 3 interdisciplinary learning opportunities across each school session</a:t>
            </a:r>
          </a:p>
          <a:p>
            <a:r>
              <a:rPr lang="en-US" dirty="0" smtClean="0"/>
              <a:t>By 2011-12, a minimum of 25% curricular time being spent on IDL</a:t>
            </a:r>
          </a:p>
          <a:p>
            <a:r>
              <a:rPr lang="en-US" dirty="0" smtClean="0"/>
              <a:t>Learning should be </a:t>
            </a:r>
            <a:r>
              <a:rPr lang="en-US" dirty="0" err="1" smtClean="0"/>
              <a:t>contextualised</a:t>
            </a:r>
            <a:r>
              <a:rPr lang="en-US" dirty="0" smtClean="0"/>
              <a:t> and links made between the classroom and the world of work. Pupils should have vocationally oriented curricular experiences from the earliest opportunity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buNone/>
            </a:pPr>
            <a:endParaRPr lang="en-US" i="1" dirty="0" smtClean="0"/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How relevant are these expectations now? In what ways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/>
              <a:t>have we moved on in our thinking?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Interdisciplinary learning</a:t>
            </a:r>
            <a:br>
              <a:rPr lang="en-US" dirty="0" smtClean="0"/>
            </a:br>
            <a:r>
              <a:rPr lang="en-US" sz="2400" i="1" dirty="0" err="1" smtClean="0"/>
              <a:t>CfE</a:t>
            </a:r>
            <a:r>
              <a:rPr lang="en-US" sz="2400" i="1" dirty="0" smtClean="0"/>
              <a:t> Action Plan 2010 - 2014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823734"/>
            <a:ext cx="7167284" cy="461361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2009-10: School and cluster curriculum planning groups continue to plan for the staged introduction of IDL P5-S3</a:t>
            </a:r>
          </a:p>
          <a:p>
            <a:r>
              <a:rPr lang="en-US" dirty="0" smtClean="0"/>
              <a:t>2010-11: School and clusters </a:t>
            </a:r>
            <a:r>
              <a:rPr lang="en-US" i="1" dirty="0" smtClean="0"/>
              <a:t>begin</a:t>
            </a:r>
            <a:r>
              <a:rPr lang="en-US" dirty="0" smtClean="0"/>
              <a:t> to introduce IDL within P5-S3 as per cluster Expectations and Aspirations.</a:t>
            </a:r>
          </a:p>
          <a:p>
            <a:r>
              <a:rPr lang="en-US" dirty="0" smtClean="0"/>
              <a:t>2011-12: School and clusters </a:t>
            </a:r>
            <a:r>
              <a:rPr lang="en-US" i="1" dirty="0" smtClean="0"/>
              <a:t>continue</a:t>
            </a:r>
            <a:r>
              <a:rPr lang="en-US" dirty="0" smtClean="0"/>
              <a:t> to develop IDL as above.</a:t>
            </a:r>
          </a:p>
          <a:p>
            <a:r>
              <a:rPr lang="en-US" dirty="0" smtClean="0"/>
              <a:t>2012-13: Schools and clusters </a:t>
            </a:r>
            <a:r>
              <a:rPr lang="en-US" i="1" dirty="0" smtClean="0"/>
              <a:t>ensure </a:t>
            </a:r>
            <a:r>
              <a:rPr lang="en-US" dirty="0" smtClean="0"/>
              <a:t>that all pupils are experiencing IDL in line with cluster Expectations and Aspirations. Schools and clusters to develop IDL learning at additional stages.</a:t>
            </a:r>
          </a:p>
          <a:p>
            <a:r>
              <a:rPr lang="en-US" dirty="0" smtClean="0"/>
              <a:t>Each session: Schools and clusters evaluate the impact of IDL for learners and develop as appropriate</a:t>
            </a:r>
            <a:r>
              <a:rPr lang="en-US" dirty="0" smtClean="0"/>
              <a:t>.</a:t>
            </a:r>
          </a:p>
          <a:p>
            <a:pPr>
              <a:spcBef>
                <a:spcPts val="400"/>
              </a:spcBef>
              <a:buNone/>
            </a:pPr>
            <a:endParaRPr lang="en-US" i="1" dirty="0" smtClean="0"/>
          </a:p>
          <a:p>
            <a:pPr>
              <a:spcBef>
                <a:spcPts val="400"/>
              </a:spcBef>
              <a:buNone/>
            </a:pPr>
            <a:r>
              <a:rPr lang="en-US" i="1" dirty="0" smtClean="0"/>
              <a:t>Have developments progressed as above? What have been the</a:t>
            </a:r>
          </a:p>
          <a:p>
            <a:pPr>
              <a:spcBef>
                <a:spcPts val="400"/>
              </a:spcBef>
              <a:buNone/>
            </a:pPr>
            <a:r>
              <a:rPr lang="en-US" i="1" dirty="0" smtClean="0"/>
              <a:t>c</a:t>
            </a:r>
            <a:r>
              <a:rPr lang="en-US" i="1" dirty="0" smtClean="0"/>
              <a:t>hallenges? Do we need to think in a different way?</a:t>
            </a:r>
            <a:endParaRPr lang="en-US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Interdisciplinary learning</a:t>
            </a:r>
            <a:br>
              <a:rPr lang="en-US" dirty="0" smtClean="0"/>
            </a:br>
            <a:r>
              <a:rPr lang="en-US" sz="2400" i="1" dirty="0" smtClean="0"/>
              <a:t>The Guide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6" y="2029990"/>
            <a:ext cx="8179794" cy="459807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Four capacities as an </a:t>
            </a:r>
            <a:r>
              <a:rPr lang="en-US" dirty="0" err="1" smtClean="0"/>
              <a:t>organiser</a:t>
            </a:r>
            <a:r>
              <a:rPr lang="en-US" dirty="0" smtClean="0"/>
              <a:t> for IDL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What do you use as whole school </a:t>
            </a:r>
            <a:r>
              <a:rPr lang="en-US" i="1" dirty="0" err="1" smtClean="0">
                <a:solidFill>
                  <a:srgbClr val="FFFF00"/>
                </a:solidFill>
              </a:rPr>
              <a:t>organisers</a:t>
            </a:r>
            <a:r>
              <a:rPr lang="en-US" i="1" dirty="0" smtClean="0">
                <a:solidFill>
                  <a:srgbClr val="FFFF00"/>
                </a:solidFill>
              </a:rPr>
              <a:t> for IDL?</a:t>
            </a:r>
          </a:p>
          <a:p>
            <a:r>
              <a:rPr lang="en-US" dirty="0" smtClean="0"/>
              <a:t>Relevant, challenging , enjoyable experiences within stimulating contexts that deepen understanding and brings cohesion to learning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Rate your IDL </a:t>
            </a:r>
            <a:r>
              <a:rPr lang="en-US" i="1" dirty="0" err="1" smtClean="0">
                <a:solidFill>
                  <a:srgbClr val="FFFF00"/>
                </a:solidFill>
              </a:rPr>
              <a:t>programme</a:t>
            </a:r>
            <a:r>
              <a:rPr lang="en-US" i="1" dirty="0" smtClean="0">
                <a:solidFill>
                  <a:srgbClr val="FFFF00"/>
                </a:solidFill>
              </a:rPr>
              <a:t> on HGIOS scale 1 – 6 in relation to this statement and say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why.          1 unsatisfactory  2 weak  3 satisfactory  4 good  5 very good  6 excellent</a:t>
            </a:r>
          </a:p>
          <a:p>
            <a:r>
              <a:rPr lang="en-US" dirty="0" smtClean="0"/>
              <a:t>Ensures progression of skills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How does your  IDL </a:t>
            </a:r>
            <a:r>
              <a:rPr lang="en-US" i="1" dirty="0" err="1" smtClean="0">
                <a:solidFill>
                  <a:srgbClr val="FFFF00"/>
                </a:solidFill>
              </a:rPr>
              <a:t>programme</a:t>
            </a:r>
            <a:r>
              <a:rPr lang="en-US" i="1" dirty="0" smtClean="0">
                <a:solidFill>
                  <a:srgbClr val="FFFF00"/>
                </a:solidFill>
              </a:rPr>
              <a:t> ensure progression of </a:t>
            </a:r>
            <a:r>
              <a:rPr lang="en-US" i="1" dirty="0" err="1" smtClean="0">
                <a:solidFill>
                  <a:srgbClr val="FFFF00"/>
                </a:solidFill>
              </a:rPr>
              <a:t>k/u</a:t>
            </a:r>
            <a:r>
              <a:rPr lang="en-US" i="1" dirty="0" smtClean="0">
                <a:solidFill>
                  <a:srgbClr val="FFFF00"/>
                </a:solidFill>
              </a:rPr>
              <a:t> and skills?</a:t>
            </a:r>
          </a:p>
          <a:p>
            <a:r>
              <a:rPr lang="en-US" dirty="0" smtClean="0"/>
              <a:t>Provides opportunities to apply learning </a:t>
            </a:r>
            <a:r>
              <a:rPr lang="en-US" smtClean="0"/>
              <a:t>or encounter </a:t>
            </a:r>
            <a:r>
              <a:rPr lang="en-US" dirty="0" smtClean="0"/>
              <a:t>new learning in context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What is the balance in your establishment and how do you know? </a:t>
            </a:r>
          </a:p>
          <a:p>
            <a:pPr>
              <a:spcBef>
                <a:spcPts val="0"/>
              </a:spcBef>
              <a:buNone/>
            </a:pPr>
            <a:endParaRPr lang="en-US" i="1" dirty="0" smtClean="0">
              <a:solidFill>
                <a:srgbClr val="FFFF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/>
              <a:t>Clarity about the purpose of IDL underpinned by strategic planning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What is your strategy for whole school planning of IDL?</a:t>
            </a:r>
          </a:p>
          <a:p>
            <a:r>
              <a:rPr lang="en-US" dirty="0" smtClean="0"/>
              <a:t>Two approaches: Interdisciplinary Challenge / Storyline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To what extent does your </a:t>
            </a:r>
            <a:r>
              <a:rPr lang="en-US" i="1" dirty="0" err="1" smtClean="0">
                <a:solidFill>
                  <a:srgbClr val="FFFF00"/>
                </a:solidFill>
              </a:rPr>
              <a:t>programme</a:t>
            </a:r>
            <a:r>
              <a:rPr lang="en-US" i="1" dirty="0" smtClean="0">
                <a:solidFill>
                  <a:srgbClr val="FFFF00"/>
                </a:solidFill>
              </a:rPr>
              <a:t> for IDL present problems, issues or design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briefs for learners to work through?</a:t>
            </a:r>
          </a:p>
          <a:p>
            <a:pPr>
              <a:spcBef>
                <a:spcPts val="0"/>
              </a:spcBef>
              <a:buNone/>
            </a:pPr>
            <a:r>
              <a:rPr lang="en-US" i="1" dirty="0" smtClean="0">
                <a:solidFill>
                  <a:srgbClr val="FFFF00"/>
                </a:solidFill>
              </a:rPr>
              <a:t>Or allow learners to create settings, invent characters and explore related incidents?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87806" y="2225390"/>
            <a:ext cx="76962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“Leading with vision, inspiration and integrity.”</a:t>
            </a:r>
          </a:p>
          <a:p>
            <a:endParaRPr lang="en-US" sz="3600" dirty="0" smtClean="0"/>
          </a:p>
          <a:p>
            <a:r>
              <a:rPr lang="en-US" sz="3600" i="1" dirty="0" smtClean="0"/>
              <a:t>Quality Scotland 2015</a:t>
            </a:r>
            <a:endParaRPr lang="en-US" sz="3600" i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1629" y="2773835"/>
            <a:ext cx="57654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Learning at Landau – </a:t>
            </a:r>
            <a:r>
              <a:rPr lang="en-US" sz="3600" i="1" dirty="0" smtClean="0"/>
              <a:t>transformational </a:t>
            </a:r>
            <a:r>
              <a:rPr lang="en-US" sz="3600" i="1" dirty="0" smtClean="0"/>
              <a:t>change</a:t>
            </a:r>
          </a:p>
          <a:p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https</a:t>
            </a:r>
            <a:r>
              <a:rPr lang="en-US" sz="1400" dirty="0" smtClean="0">
                <a:hlinkClick r:id="rId2"/>
              </a:rPr>
              <a:t>://www.youtube.com/watch?v=_HDL-</a:t>
            </a:r>
            <a:r>
              <a:rPr lang="en-US" sz="1400" dirty="0" smtClean="0">
                <a:hlinkClick r:id="rId2"/>
              </a:rPr>
              <a:t>aH_VFs</a:t>
            </a:r>
            <a:endParaRPr lang="en-US" sz="1400" dirty="0" smtClean="0"/>
          </a:p>
          <a:p>
            <a:endParaRPr lang="en-US" sz="14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803311"/>
            <a:ext cx="7167284" cy="5818581"/>
          </a:xfrm>
        </p:spPr>
        <p:txBody>
          <a:bodyPr/>
          <a:lstStyle/>
          <a:p>
            <a:r>
              <a:rPr lang="en-US" dirty="0" smtClean="0"/>
              <a:t>No set breaks</a:t>
            </a:r>
          </a:p>
          <a:p>
            <a:r>
              <a:rPr lang="en-US" dirty="0" smtClean="0"/>
              <a:t>No bells</a:t>
            </a:r>
          </a:p>
          <a:p>
            <a:r>
              <a:rPr lang="en-US" dirty="0" smtClean="0"/>
              <a:t>No teacher desks</a:t>
            </a:r>
          </a:p>
          <a:p>
            <a:r>
              <a:rPr lang="en-US" dirty="0" smtClean="0"/>
              <a:t>Longer days</a:t>
            </a:r>
          </a:p>
          <a:p>
            <a:r>
              <a:rPr lang="en-US" dirty="0" smtClean="0"/>
              <a:t>Learning sessions, not lessons</a:t>
            </a:r>
          </a:p>
          <a:p>
            <a:r>
              <a:rPr lang="en-US" dirty="0" smtClean="0"/>
              <a:t>Two week holidays, shorter summer breaks</a:t>
            </a:r>
          </a:p>
          <a:p>
            <a:r>
              <a:rPr lang="en-US" dirty="0" smtClean="0"/>
              <a:t>Learning walls, not displays</a:t>
            </a:r>
          </a:p>
          <a:p>
            <a:r>
              <a:rPr lang="en-US" dirty="0" smtClean="0"/>
              <a:t>Students, not pupils</a:t>
            </a:r>
          </a:p>
          <a:p>
            <a:r>
              <a:rPr lang="en-US" dirty="0" smtClean="0"/>
              <a:t>College, not school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803311"/>
            <a:ext cx="7167284" cy="58185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‘learning </a:t>
            </a:r>
            <a:r>
              <a:rPr lang="en-US" dirty="0" err="1" smtClean="0"/>
              <a:t>organisation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Learning ‘how to learn’</a:t>
            </a:r>
          </a:p>
          <a:p>
            <a:r>
              <a:rPr lang="en-US" dirty="0" smtClean="0"/>
              <a:t>A learning ‘culture’</a:t>
            </a:r>
          </a:p>
          <a:p>
            <a:r>
              <a:rPr lang="en-US" dirty="0" smtClean="0"/>
              <a:t>Habits of effective learning</a:t>
            </a:r>
          </a:p>
          <a:p>
            <a:r>
              <a:rPr lang="en-US" dirty="0" smtClean="0"/>
              <a:t>Deeper, productive learning</a:t>
            </a:r>
          </a:p>
          <a:p>
            <a:r>
              <a:rPr lang="en-US" dirty="0" smtClean="0"/>
              <a:t>‘It’s ok to find things hard’</a:t>
            </a:r>
          </a:p>
          <a:p>
            <a:r>
              <a:rPr lang="en-US" dirty="0" smtClean="0"/>
              <a:t>‘We look forward to getting you stuck’</a:t>
            </a:r>
          </a:p>
          <a:p>
            <a:r>
              <a:rPr lang="en-US" dirty="0" smtClean="0"/>
              <a:t>‘Limitless thinking’</a:t>
            </a:r>
          </a:p>
          <a:p>
            <a:r>
              <a:rPr lang="en-US" dirty="0" smtClean="0"/>
              <a:t>Student learning coaches</a:t>
            </a:r>
          </a:p>
          <a:p>
            <a:r>
              <a:rPr lang="en-US" dirty="0" smtClean="0"/>
              <a:t>Creative therapy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26618" y="1606623"/>
            <a:ext cx="69906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 average 4 year old asks on average 274 questions in a day</a:t>
            </a:r>
          </a:p>
          <a:p>
            <a:endParaRPr lang="en-US" sz="3600" i="1" dirty="0" smtClean="0"/>
          </a:p>
          <a:p>
            <a:r>
              <a:rPr lang="en-US" sz="3600" i="1" dirty="0" smtClean="0"/>
              <a:t>What happens when they get to school?</a:t>
            </a:r>
            <a:endParaRPr lang="en-US" sz="3600" i="1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Day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2044700"/>
            <a:ext cx="7918449" cy="3035701"/>
          </a:xfrm>
        </p:spPr>
        <p:txBody>
          <a:bodyPr>
            <a:normAutofit/>
          </a:bodyPr>
          <a:lstStyle/>
          <a:p>
            <a:r>
              <a:rPr lang="en-US" dirty="0" smtClean="0"/>
              <a:t>To give you the opportunity to explore with each other the small innovative changes that can make a big difference.</a:t>
            </a:r>
          </a:p>
          <a:p>
            <a:r>
              <a:rPr lang="en-US" dirty="0" smtClean="0"/>
              <a:t>For us all to reflect on our approaches to interdisciplinary learning and to start to plan a way forward.</a:t>
            </a:r>
          </a:p>
          <a:p>
            <a:r>
              <a:rPr lang="en-US" dirty="0" smtClean="0"/>
              <a:t>TO GIVE YOU TIME TO TALK.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834590"/>
            <a:ext cx="7167284" cy="40814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successful outcome might be that:</a:t>
            </a:r>
          </a:p>
          <a:p>
            <a:r>
              <a:rPr lang="en-US" dirty="0" smtClean="0"/>
              <a:t>You leave with at least one idea for making a small innovative change in your setting that could make a big difference;</a:t>
            </a:r>
          </a:p>
          <a:p>
            <a:r>
              <a:rPr lang="en-US" dirty="0" smtClean="0"/>
              <a:t>You commit to trying the idea out;</a:t>
            </a:r>
          </a:p>
          <a:p>
            <a:r>
              <a:rPr lang="en-US" dirty="0" smtClean="0"/>
              <a:t>You know what your priority is in improving the quality of interdisciplinary learning in your setting.</a:t>
            </a:r>
          </a:p>
          <a:p>
            <a:r>
              <a:rPr lang="en-US" dirty="0" smtClean="0"/>
              <a:t>You commit to improving one aspect of IDL.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mtClean="0"/>
              <a:t>three ‘</a:t>
            </a:r>
            <a:r>
              <a:rPr lang="en-US" dirty="0" err="1" smtClean="0"/>
              <a:t>W</a:t>
            </a:r>
            <a:r>
              <a:rPr lang="en-US" smtClean="0"/>
              <a:t>’ </a:t>
            </a:r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358" y="1769456"/>
            <a:ext cx="7167284" cy="4081463"/>
          </a:xfrm>
        </p:spPr>
        <p:txBody>
          <a:bodyPr/>
          <a:lstStyle/>
          <a:p>
            <a:r>
              <a:rPr lang="en-US" sz="4400" dirty="0" smtClean="0"/>
              <a:t>W</a:t>
            </a:r>
            <a:r>
              <a:rPr lang="en-US" dirty="0" smtClean="0"/>
              <a:t>hat are we doing?</a:t>
            </a:r>
          </a:p>
          <a:p>
            <a:endParaRPr lang="en-US" dirty="0" smtClean="0"/>
          </a:p>
          <a:p>
            <a:r>
              <a:rPr lang="en-US" sz="4400" dirty="0" smtClean="0"/>
              <a:t>W</a:t>
            </a:r>
            <a:r>
              <a:rPr lang="en-US" dirty="0" smtClean="0"/>
              <a:t>hy are we doing it?</a:t>
            </a:r>
          </a:p>
          <a:p>
            <a:endParaRPr lang="en-US" dirty="0" smtClean="0"/>
          </a:p>
          <a:p>
            <a:r>
              <a:rPr lang="en-US" sz="4400" dirty="0" smtClean="0"/>
              <a:t>W</a:t>
            </a:r>
            <a:r>
              <a:rPr lang="en-US" dirty="0" smtClean="0"/>
              <a:t>here is taking our children in their learning? </a:t>
            </a:r>
          </a:p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715000"/>
            <a:ext cx="1046163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2738</TotalTime>
  <Words>804</Words>
  <Application>Microsoft Macintosh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Twilight</vt:lpstr>
      <vt:lpstr>Curriculum Design</vt:lpstr>
      <vt:lpstr>Slide 2</vt:lpstr>
      <vt:lpstr>Slide 3</vt:lpstr>
      <vt:lpstr>Slide 4</vt:lpstr>
      <vt:lpstr>Slide 5</vt:lpstr>
      <vt:lpstr>Slide 6</vt:lpstr>
      <vt:lpstr>Aims Day 5</vt:lpstr>
      <vt:lpstr>Success criteria</vt:lpstr>
      <vt:lpstr>The three ‘W’ questions</vt:lpstr>
      <vt:lpstr>The three ‘H’ questions</vt:lpstr>
      <vt:lpstr>Interdisciplinary learning Rewind: The Guide 2009</vt:lpstr>
      <vt:lpstr>Interdisciplinary learning Rewind: Our Expectations and Aspirations in 2009 . . .</vt:lpstr>
      <vt:lpstr>Interdisciplinary learning CfE Action Plan 2010 - 2014</vt:lpstr>
      <vt:lpstr>Interdisciplinary learning The Guide 2009</vt:lpstr>
    </vt:vector>
  </TitlesOfParts>
  <Company>Argyll &amp; Bute Council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Assessment?</dc:title>
  <dc:creator>Office 2004 Test Drive User</dc:creator>
  <cp:lastModifiedBy>Office 2004 Test Drive User</cp:lastModifiedBy>
  <cp:revision>30</cp:revision>
  <cp:lastPrinted>2015-05-17T20:03:13Z</cp:lastPrinted>
  <dcterms:created xsi:type="dcterms:W3CDTF">2015-07-03T10:02:26Z</dcterms:created>
  <dcterms:modified xsi:type="dcterms:W3CDTF">2015-07-03T10:12:28Z</dcterms:modified>
</cp:coreProperties>
</file>