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64" r:id="rId5"/>
    <p:sldId id="260" r:id="rId6"/>
    <p:sldId id="272" r:id="rId7"/>
    <p:sldId id="274" r:id="rId8"/>
    <p:sldId id="273" r:id="rId9"/>
    <p:sldId id="275" r:id="rId10"/>
    <p:sldId id="277" r:id="rId11"/>
    <p:sldId id="278" r:id="rId12"/>
    <p:sldId id="276" r:id="rId13"/>
    <p:sldId id="282" r:id="rId14"/>
    <p:sldId id="296" r:id="rId15"/>
    <p:sldId id="297" r:id="rId16"/>
    <p:sldId id="300" r:id="rId17"/>
    <p:sldId id="295" r:id="rId18"/>
    <p:sldId id="307" r:id="rId19"/>
    <p:sldId id="301" r:id="rId20"/>
    <p:sldId id="302" r:id="rId21"/>
    <p:sldId id="303" r:id="rId22"/>
    <p:sldId id="304" r:id="rId23"/>
    <p:sldId id="305" r:id="rId24"/>
    <p:sldId id="308" r:id="rId25"/>
    <p:sldId id="309" r:id="rId26"/>
    <p:sldId id="310" r:id="rId27"/>
    <p:sldId id="312" r:id="rId28"/>
    <p:sldId id="313" r:id="rId29"/>
    <p:sldId id="299" r:id="rId30"/>
    <p:sldId id="283" r:id="rId31"/>
    <p:sldId id="284" r:id="rId32"/>
    <p:sldId id="285" r:id="rId33"/>
    <p:sldId id="270" r:id="rId34"/>
    <p:sldId id="315" r:id="rId35"/>
    <p:sldId id="316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B5"/>
    <a:srgbClr val="00C4C4"/>
    <a:srgbClr val="B3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4" autoAdjust="0"/>
    <p:restoredTop sz="92193" autoAdjust="0"/>
  </p:normalViewPr>
  <p:slideViewPr>
    <p:cSldViewPr snapToGrid="0">
      <p:cViewPr>
        <p:scale>
          <a:sx n="70" d="100"/>
          <a:sy n="70" d="100"/>
        </p:scale>
        <p:origin x="-252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and can be duplicated to</a:t>
            </a:r>
            <a:r>
              <a:rPr lang="en-GB" baseline="0" dirty="0" smtClean="0"/>
              <a:t> create additional pages. Always keep the heading and footer as shown. To edit the document title in the footer, go to Themes and Edit Master in the ribbon menu.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and can be duplicated to</a:t>
            </a:r>
            <a:r>
              <a:rPr lang="en-GB" baseline="0" dirty="0" smtClean="0"/>
              <a:t> create additional pages. Always keep the heading and footer as shown. To edit the document title in the footer, go to Themes and Edit Master in the ribbon menu.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study.co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ducationscotland.gov.uk/newsandevents/emailupdates/index.as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2" y="2289451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Interesting changes and their impact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66532" y="3049649"/>
            <a:ext cx="1063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Alison </a:t>
            </a:r>
            <a:r>
              <a:rPr lang="en-GB" sz="2000" b="1" dirty="0" err="1"/>
              <a:t>Drever</a:t>
            </a:r>
            <a:r>
              <a:rPr lang="en-GB" sz="2000" b="1" dirty="0"/>
              <a:t>, Senior Education Officer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/>
              <a:t>Developing global citizens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" y="696034"/>
            <a:ext cx="10153934" cy="541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5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-150128"/>
            <a:ext cx="11049507" cy="782320"/>
          </a:xfrm>
        </p:spPr>
        <p:txBody>
          <a:bodyPr/>
          <a:lstStyle/>
          <a:p>
            <a:r>
              <a:rPr lang="en-GB" sz="4000" dirty="0" smtClean="0"/>
              <a:t>Developing global citizens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586298"/>
            <a:ext cx="11941791" cy="62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8503" b="14672"/>
          <a:stretch/>
        </p:blipFill>
        <p:spPr>
          <a:xfrm>
            <a:off x="136477" y="586299"/>
            <a:ext cx="5500048" cy="62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551" y="1619523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Understanding of complex global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Global perspective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Empathy for others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Challenging decision making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Responsibility to others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2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832"/>
            <a:ext cx="12192000" cy="782320"/>
          </a:xfrm>
        </p:spPr>
        <p:txBody>
          <a:bodyPr/>
          <a:lstStyle/>
          <a:p>
            <a:r>
              <a:rPr lang="en-GB" sz="3500" dirty="0" smtClean="0">
                <a:solidFill>
                  <a:srgbClr val="00ABB5"/>
                </a:solidFill>
              </a:rPr>
              <a:t>Tracking and accrediting progress in wider achievement</a:t>
            </a:r>
            <a:endParaRPr lang="en-GB" sz="35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9" y="705117"/>
            <a:ext cx="11586948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4 areas- 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chemeClr val="tx1"/>
                </a:solidFill>
              </a:rPr>
              <a:t>Effective contributors- kindness and sharing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chemeClr val="tx1"/>
                </a:solidFill>
              </a:rPr>
              <a:t>Successful learners- leadership and learning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chemeClr val="tx1"/>
                </a:solidFill>
              </a:rPr>
              <a:t>Responsible citizens (</a:t>
            </a:r>
            <a:r>
              <a:rPr lang="en-GB" sz="2800" b="1" dirty="0" err="1" smtClean="0">
                <a:solidFill>
                  <a:schemeClr val="tx1"/>
                </a:solidFill>
              </a:rPr>
              <a:t>LfS</a:t>
            </a:r>
            <a:r>
              <a:rPr lang="en-GB" sz="2800" b="1" dirty="0" smtClean="0">
                <a:solidFill>
                  <a:schemeClr val="tx1"/>
                </a:solidFill>
              </a:rPr>
              <a:t>)- proactive citizens of our world</a:t>
            </a:r>
          </a:p>
          <a:p>
            <a:pPr marL="1200150" lvl="1" indent="-457200"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chemeClr val="tx1"/>
                </a:solidFill>
              </a:rPr>
              <a:t>Confident individuals- staying healthy, staying safe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Organised under Bronze, Silver and Gold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Bronze represents the entitlement to a </a:t>
            </a:r>
            <a:r>
              <a:rPr lang="en-GB" sz="2800" b="1" dirty="0" err="1" smtClean="0">
                <a:solidFill>
                  <a:schemeClr val="tx1"/>
                </a:solidFill>
              </a:rPr>
              <a:t>BGE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rgbClr val="C00000"/>
                </a:solidFill>
              </a:rPr>
              <a:t>S</a:t>
            </a:r>
            <a:r>
              <a:rPr lang="en-GB" sz="2800" b="1" dirty="0">
                <a:solidFill>
                  <a:schemeClr val="tx1"/>
                </a:solidFill>
              </a:rPr>
              <a:t>uccessful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C00000"/>
                </a:solidFill>
              </a:rPr>
              <a:t>K</a:t>
            </a:r>
            <a:r>
              <a:rPr lang="en-GB" sz="2800" b="1" dirty="0">
                <a:solidFill>
                  <a:schemeClr val="tx1"/>
                </a:solidFill>
              </a:rPr>
              <a:t>ind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C00000"/>
                </a:solidFill>
              </a:rPr>
              <a:t>I</a:t>
            </a:r>
            <a:r>
              <a:rPr lang="en-GB" sz="2800" b="1" dirty="0">
                <a:solidFill>
                  <a:schemeClr val="tx1"/>
                </a:solidFill>
              </a:rPr>
              <a:t>ndividual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C00000"/>
                </a:solidFill>
              </a:rPr>
              <a:t>L</a:t>
            </a:r>
            <a:r>
              <a:rPr lang="en-GB" sz="2800" b="1" dirty="0">
                <a:solidFill>
                  <a:schemeClr val="tx1"/>
                </a:solidFill>
              </a:rPr>
              <a:t>overs of </a:t>
            </a:r>
            <a:r>
              <a:rPr lang="en-GB" sz="2800" b="1" dirty="0">
                <a:solidFill>
                  <a:srgbClr val="C00000"/>
                </a:solidFill>
              </a:rPr>
              <a:t>L</a:t>
            </a:r>
            <a:r>
              <a:rPr lang="en-GB" sz="2800" b="1" dirty="0">
                <a:solidFill>
                  <a:schemeClr val="tx1"/>
                </a:solidFill>
              </a:rPr>
              <a:t>earning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chemeClr val="tx1"/>
                </a:solidFill>
              </a:rPr>
              <a:t>Awards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Staff team, children and parents involved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Certificated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Evidencing progress in wider achievement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678927"/>
            <a:ext cx="11409527" cy="55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-177424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Evidencing progress in wider achievement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472182"/>
            <a:ext cx="8535980" cy="60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Evidencing progress in wider achievement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" y="1074784"/>
            <a:ext cx="3443622" cy="431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89" y="1058995"/>
            <a:ext cx="3498378" cy="45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02" y="1058994"/>
            <a:ext cx="3704882" cy="433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7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Evidencing progress in wider achievement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624" y="1064049"/>
            <a:ext cx="3143689" cy="439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062" y="-115171"/>
            <a:ext cx="3331067" cy="656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3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Evidencing progress in wider achievement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73" y="718551"/>
            <a:ext cx="3737664" cy="53683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7052" y="718550"/>
            <a:ext cx="8539714" cy="6077799"/>
            <a:chOff x="1101004" y="718551"/>
            <a:chExt cx="8539714" cy="60777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711" y="718551"/>
              <a:ext cx="4344007" cy="6077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004" y="718551"/>
              <a:ext cx="4182059" cy="6077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71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551" y="1619523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Review and tweak contents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Work with associated secondary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Align with other award schemes (D of E, </a:t>
            </a:r>
            <a:r>
              <a:rPr lang="en-GB" sz="4000" b="1" dirty="0" err="1" smtClean="0">
                <a:solidFill>
                  <a:schemeClr val="tx1"/>
                </a:solidFill>
              </a:rPr>
              <a:t>JASS</a:t>
            </a:r>
            <a:r>
              <a:rPr lang="en-GB" sz="40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Next steps</a:t>
            </a:r>
            <a:endParaRPr lang="en-GB" sz="40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GTCS standards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96" y="2423070"/>
            <a:ext cx="7767780" cy="153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9" y="4210701"/>
            <a:ext cx="8663844" cy="157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27" y="757023"/>
            <a:ext cx="6337368" cy="14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2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551" y="1619523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Children able to describe progress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Children taking responsibility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Recognition of ALL learning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Parental involvement and partnership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Enthusiasm all round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2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Professional learning- Lesson Study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8" y="1073605"/>
            <a:ext cx="10817923" cy="490411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Identify focus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Plan lesson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Decide on teacher and observer(s)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Identify children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Observers record all evidence of learning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Children asked for their views about lesson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Data is analysed and actions agreed, shared, acted upon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Professional learning- Lesson Study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193" y="2518938"/>
            <a:ext cx="6550925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hlinkClick r:id="rId3"/>
              </a:rPr>
              <a:t>www.lessonstudy.co.uk</a:t>
            </a:r>
            <a:endParaRPr lang="en-GB" sz="4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8" y="832874"/>
            <a:ext cx="3623922" cy="491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6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551" y="1619523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Forensic analysis of learning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Use of information generated to impact on learners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Clearer focus on impact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1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/>
              <a:t>Planning meetings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62" y="841593"/>
            <a:ext cx="11236462" cy="490411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Teachers were asked to analyse their attainment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They presented the information to the senior leadership team twice a year at planning meetings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Outlined how they were addressing all children’s needs through their planning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Around 2 years to develop skills with analyses of data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5535" y="1469398"/>
            <a:ext cx="11114996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tx1"/>
                </a:solidFill>
              </a:rPr>
              <a:t>Improved outcomes and attainment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tx1"/>
                </a:solidFill>
              </a:rPr>
              <a:t>Shifted responsibility for attainment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tx1"/>
                </a:solidFill>
              </a:rPr>
              <a:t>Increased shared understanding of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tx1"/>
                </a:solidFill>
              </a:rPr>
              <a:t>Increased understanding and skill in data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tx1"/>
                </a:solidFill>
              </a:rPr>
              <a:t>Better use of wider range of data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6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36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School review process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705117"/>
            <a:ext cx="10817923" cy="370205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BEFORE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Organised by the school team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Focus agreed by team (learning and teaching, curriculum, meeting needs)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Team members identified and invited for short periods of time (</a:t>
            </a:r>
            <a:r>
              <a:rPr lang="en-GB" sz="3200" b="1" dirty="0" err="1" smtClean="0">
                <a:solidFill>
                  <a:schemeClr val="tx1"/>
                </a:solidFill>
              </a:rPr>
              <a:t>ed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p</a:t>
            </a:r>
            <a:r>
              <a:rPr lang="en-GB" sz="3200" b="1" dirty="0" err="1" smtClean="0">
                <a:solidFill>
                  <a:schemeClr val="tx1"/>
                </a:solidFill>
              </a:rPr>
              <a:t>ysch</a:t>
            </a:r>
            <a:r>
              <a:rPr lang="en-GB" sz="3200" b="1" dirty="0" smtClean="0">
                <a:solidFill>
                  <a:schemeClr val="tx1"/>
                </a:solidFill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</a:rPr>
              <a:t>SfL</a:t>
            </a:r>
            <a:r>
              <a:rPr lang="en-GB" sz="3200" b="1" dirty="0" smtClean="0">
                <a:solidFill>
                  <a:schemeClr val="tx1"/>
                </a:solidFill>
              </a:rPr>
              <a:t> teacher, behaviour support teacher, </a:t>
            </a:r>
            <a:r>
              <a:rPr lang="en-GB" sz="3200" b="1" dirty="0" err="1" smtClean="0">
                <a:solidFill>
                  <a:schemeClr val="tx1"/>
                </a:solidFill>
              </a:rPr>
              <a:t>QIOs</a:t>
            </a:r>
            <a:r>
              <a:rPr lang="en-GB" sz="3200" b="1" dirty="0" smtClean="0">
                <a:solidFill>
                  <a:schemeClr val="tx1"/>
                </a:solidFill>
              </a:rPr>
              <a:t>, parent, headteachers)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Timetable drawn 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Rolling programme of staff involvement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Evidence team to consider and collect agreed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School review process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93" y="910075"/>
            <a:ext cx="10817923" cy="370205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DURING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Class visits 10 minutes, team member and staff member, several visits each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Different focus each day, </a:t>
            </a:r>
            <a:r>
              <a:rPr lang="en-GB" sz="3200" b="1" dirty="0" err="1" smtClean="0">
                <a:solidFill>
                  <a:schemeClr val="tx1"/>
                </a:solidFill>
              </a:rPr>
              <a:t>l&amp;t</a:t>
            </a:r>
            <a:r>
              <a:rPr lang="en-GB" sz="3200" b="1" dirty="0" smtClean="0">
                <a:solidFill>
                  <a:schemeClr val="tx1"/>
                </a:solidFill>
              </a:rPr>
              <a:t> throughout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Feedback meeting every night- main strengths and issues seen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Detailed feedback meeting with ht and QIO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School review process</a:t>
            </a:r>
            <a:endParaRPr lang="en-GB" sz="40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3" y="901604"/>
            <a:ext cx="10817923" cy="370205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AFTER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End of review feedback-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Points for action- build on and develop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 smtClean="0">
                <a:solidFill>
                  <a:schemeClr val="tx1"/>
                </a:solidFill>
              </a:rPr>
              <a:t> POTENTIALS TO EXPLORE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Associate Assessors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Partners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Community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551" y="1619523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Buy in from staff team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Shared responsibility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Shared improvement agenda- multiple perspectives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Robust improvement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Manageable time commitment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4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0489" y="1808710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Familiarity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Engagement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Buy in to school improvement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Quality of </a:t>
            </a:r>
            <a:r>
              <a:rPr lang="en-GB" sz="4000" b="1" dirty="0" err="1" smtClean="0">
                <a:solidFill>
                  <a:schemeClr val="tx1"/>
                </a:solidFill>
              </a:rPr>
              <a:t>PRD</a:t>
            </a:r>
            <a:endParaRPr lang="en-GB" sz="40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1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42" y="870411"/>
            <a:ext cx="6291626" cy="3170684"/>
          </a:xfrm>
          <a:prstGeom prst="rect">
            <a:avLst/>
          </a:prstGeom>
          <a:noFill/>
        </p:spPr>
        <p:txBody>
          <a:bodyPr wrap="square" lIns="76780" tIns="38390" rIns="76780" bIns="38390" rtlCol="0">
            <a:spAutoFit/>
          </a:bodyPr>
          <a:lstStyle/>
          <a:p>
            <a:pPr defTabSz="767436"/>
            <a:r>
              <a:rPr lang="en-US" sz="3600" b="1" u="sng" dirty="0">
                <a:solidFill>
                  <a:srgbClr val="0070C0"/>
                </a:solidFill>
                <a:sym typeface="Baskerville"/>
                <a:hlinkClick r:id="rId2"/>
              </a:rPr>
              <a:t>ow.ly/</a:t>
            </a:r>
            <a:r>
              <a:rPr lang="en-US" sz="3600" b="1" u="sng" dirty="0" err="1">
                <a:solidFill>
                  <a:srgbClr val="0070C0"/>
                </a:solidFill>
                <a:sym typeface="Baskerville"/>
                <a:hlinkClick r:id="rId2"/>
              </a:rPr>
              <a:t>L8c0I</a:t>
            </a:r>
            <a:r>
              <a:rPr lang="en-US" sz="2700" b="1" dirty="0">
                <a:solidFill>
                  <a:prstClr val="black"/>
                </a:solidFill>
                <a:sym typeface="Baskerville"/>
              </a:rPr>
              <a:t> </a:t>
            </a:r>
            <a:endParaRPr lang="en-US" sz="2700" b="1" dirty="0" smtClean="0">
              <a:solidFill>
                <a:prstClr val="black"/>
              </a:solidFill>
              <a:sym typeface="Baskerville"/>
            </a:endParaRPr>
          </a:p>
          <a:p>
            <a:pPr defTabSz="767436"/>
            <a:endParaRPr lang="en-US" sz="2700" b="1" dirty="0">
              <a:solidFill>
                <a:prstClr val="black"/>
              </a:solidFill>
              <a:sym typeface="Baskerville"/>
            </a:endParaRPr>
          </a:p>
          <a:p>
            <a:pPr defTabSz="767436"/>
            <a:r>
              <a:rPr lang="en-US" sz="2300" b="1" dirty="0">
                <a:solidFill>
                  <a:prstClr val="black"/>
                </a:solidFill>
                <a:sym typeface="Baskerville"/>
              </a:rPr>
              <a:t>Quarterly Primary e-bulletin sign-up </a:t>
            </a:r>
            <a:r>
              <a:rPr lang="en-US" sz="2300" b="1" dirty="0" smtClean="0">
                <a:solidFill>
                  <a:prstClr val="black"/>
                </a:solidFill>
                <a:sym typeface="Baskerville"/>
              </a:rPr>
              <a:t>page</a:t>
            </a:r>
          </a:p>
          <a:p>
            <a:pPr defTabSz="767436"/>
            <a:endParaRPr lang="en-US" sz="2300" b="1" dirty="0">
              <a:solidFill>
                <a:prstClr val="black"/>
              </a:solidFill>
              <a:sym typeface="Baskerville"/>
            </a:endParaRPr>
          </a:p>
          <a:p>
            <a:pPr algn="ctr" defTabSz="767436"/>
            <a:r>
              <a:rPr lang="en-US" sz="2300" b="1" dirty="0">
                <a:solidFill>
                  <a:prstClr val="black"/>
                </a:solidFill>
                <a:sym typeface="Baskerville"/>
              </a:rPr>
              <a:t>or </a:t>
            </a:r>
            <a:endParaRPr lang="en-US" sz="2300" b="1" dirty="0" smtClean="0">
              <a:solidFill>
                <a:prstClr val="black"/>
              </a:solidFill>
              <a:sym typeface="Baskerville"/>
            </a:endParaRPr>
          </a:p>
          <a:p>
            <a:pPr algn="ctr" defTabSz="767436"/>
            <a:endParaRPr lang="en-US" sz="2300" b="1" dirty="0" smtClean="0">
              <a:solidFill>
                <a:prstClr val="black"/>
              </a:solidFill>
              <a:sym typeface="Baskerville"/>
            </a:endParaRPr>
          </a:p>
          <a:p>
            <a:pPr defTabSz="767436"/>
            <a:r>
              <a:rPr lang="en-US" sz="2300" b="1" dirty="0" smtClean="0">
                <a:solidFill>
                  <a:prstClr val="black"/>
                </a:solidFill>
                <a:sym typeface="Baskerville"/>
              </a:rPr>
              <a:t>link </a:t>
            </a:r>
            <a:r>
              <a:rPr lang="en-US" sz="2300" b="1" dirty="0">
                <a:solidFill>
                  <a:prstClr val="black"/>
                </a:solidFill>
                <a:sym typeface="Baskerville"/>
              </a:rPr>
              <a:t>at bottom of the Education Scotland homepage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88980" y="222664"/>
            <a:ext cx="1064525" cy="759529"/>
            <a:chOff x="1801504" y="1386511"/>
            <a:chExt cx="1064525" cy="759529"/>
          </a:xfrm>
        </p:grpSpPr>
        <p:sp>
          <p:nvSpPr>
            <p:cNvPr id="6" name="TextBox 5"/>
            <p:cNvSpPr txBox="1"/>
            <p:nvPr/>
          </p:nvSpPr>
          <p:spPr>
            <a:xfrm>
              <a:off x="1801504" y="1386511"/>
              <a:ext cx="10645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7436"/>
              <a:r>
                <a:rPr lang="en-GB" sz="1500" b="1" dirty="0">
                  <a:solidFill>
                    <a:prstClr val="black"/>
                  </a:solidFill>
                  <a:sym typeface="Baskerville"/>
                </a:rPr>
                <a:t>zero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129051" y="1755843"/>
              <a:ext cx="54591" cy="3901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88367" y="440610"/>
            <a:ext cx="1473957" cy="570707"/>
            <a:chOff x="2456597" y="1776708"/>
            <a:chExt cx="1473957" cy="570707"/>
          </a:xfrm>
        </p:grpSpPr>
        <p:sp>
          <p:nvSpPr>
            <p:cNvPr id="7" name="TextBox 6"/>
            <p:cNvSpPr txBox="1"/>
            <p:nvPr/>
          </p:nvSpPr>
          <p:spPr>
            <a:xfrm>
              <a:off x="2866029" y="1776708"/>
              <a:ext cx="10645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7436"/>
              <a:r>
                <a:rPr lang="en-GB" sz="1500" b="1" dirty="0">
                  <a:solidFill>
                    <a:prstClr val="black"/>
                  </a:solidFill>
                  <a:sym typeface="Baskerville"/>
                </a:rPr>
                <a:t>capital i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456597" y="1961374"/>
              <a:ext cx="300251" cy="3860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08" y="4093621"/>
            <a:ext cx="3920604" cy="200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4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4" y="630915"/>
            <a:ext cx="5658640" cy="425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7" y="916705"/>
            <a:ext cx="5820588" cy="368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54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21" y="-15765"/>
            <a:ext cx="55997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0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Take 1 question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753854"/>
            <a:ext cx="11592528" cy="21942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0" y="3082157"/>
            <a:ext cx="11845064" cy="28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7785" y="2549689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Big picture understanding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Engagement in self-evaluation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2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What makes us unique?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8843" y="2566994"/>
            <a:ext cx="2059782" cy="1419240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0267" y="2566994"/>
            <a:ext cx="3069348" cy="166829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04022" y="4565951"/>
            <a:ext cx="3069348" cy="1668295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2415" y="742521"/>
            <a:ext cx="3069349" cy="140137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0" name="Picture 19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85876" y="607629"/>
            <a:ext cx="3069348" cy="166829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1" name="Picture 20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85876" y="4565951"/>
            <a:ext cx="3069348" cy="1668295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22" name="Picture 21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0702" y="2545687"/>
            <a:ext cx="3069348" cy="166829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cxnSp>
        <p:nvCxnSpPr>
          <p:cNvPr id="23" name="Straight Arrow Connector 22"/>
          <p:cNvCxnSpPr>
            <a:stCxn id="18" idx="0"/>
          </p:cNvCxnSpPr>
          <p:nvPr/>
        </p:nvCxnSpPr>
        <p:spPr>
          <a:xfrm flipV="1">
            <a:off x="3538696" y="3865399"/>
            <a:ext cx="1216028" cy="7005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698407" y="3180430"/>
            <a:ext cx="2051860" cy="9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120550" y="2143895"/>
            <a:ext cx="682837" cy="4913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8120550" y="4138624"/>
            <a:ext cx="682837" cy="4273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</p:cNvCxnSpPr>
          <p:nvPr/>
        </p:nvCxnSpPr>
        <p:spPr>
          <a:xfrm>
            <a:off x="2717090" y="2143895"/>
            <a:ext cx="1951753" cy="5279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0050" y="3310019"/>
            <a:ext cx="1446826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5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What makes us unique?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8969" y="2594854"/>
            <a:ext cx="3069348" cy="1668294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0" name="Picture 29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3935" y="763852"/>
            <a:ext cx="2544823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1" name="Picture 3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4729" y="1125013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2" name="Picture 3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14712" y="2856370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3" name="Picture 3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89499" y="1113393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37140" y="4826172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5" name="Picture 34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91763" y="2872137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37" name="Picture 36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95906" y="4826172"/>
            <a:ext cx="2544822" cy="146984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403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8" y="0"/>
            <a:ext cx="11049507" cy="782320"/>
          </a:xfrm>
        </p:spPr>
        <p:txBody>
          <a:bodyPr/>
          <a:lstStyle/>
          <a:p>
            <a:r>
              <a:rPr lang="en-GB" sz="4000" dirty="0" smtClean="0">
                <a:solidFill>
                  <a:srgbClr val="00ABB5"/>
                </a:solidFill>
              </a:rPr>
              <a:t>What makes us unique?</a:t>
            </a:r>
            <a:endParaRPr lang="en-GB" sz="4000" dirty="0">
              <a:solidFill>
                <a:srgbClr val="00AB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1" y="764946"/>
            <a:ext cx="10111255" cy="5428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152" y="828006"/>
            <a:ext cx="3373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we know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9869" y="812244"/>
            <a:ext cx="56231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we need to find out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33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7785" y="2549689"/>
            <a:ext cx="10817923" cy="37020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Shared knowledge and understanding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What isn’t known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Relevance to context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0359"/>
            <a:ext cx="3191281" cy="1139441"/>
          </a:xfrm>
          <a:prstGeom prst="rect">
            <a:avLst/>
          </a:prstGeom>
          <a:ln>
            <a:solidFill>
              <a:srgbClr val="00C4C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1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C97AF3-2FBD-49FC-BA10-8B6812BE0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67039-C71A-4B84-9858-0728C216CC0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634</Words>
  <Application>Microsoft Office PowerPoint</Application>
  <PresentationFormat>Custom</PresentationFormat>
  <Paragraphs>151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3. Education Scotland Powerpoint Final</vt:lpstr>
      <vt:lpstr>PowerPoint Presentation</vt:lpstr>
      <vt:lpstr>GTCS standards</vt:lpstr>
      <vt:lpstr>PowerPoint Presentation</vt:lpstr>
      <vt:lpstr>Take 1 question</vt:lpstr>
      <vt:lpstr>PowerPoint Presentation</vt:lpstr>
      <vt:lpstr>What makes us unique?</vt:lpstr>
      <vt:lpstr>What makes us unique?</vt:lpstr>
      <vt:lpstr>What makes us unique?</vt:lpstr>
      <vt:lpstr>PowerPoint Presentation</vt:lpstr>
      <vt:lpstr>Developing global citizens</vt:lpstr>
      <vt:lpstr>Developing global citizens</vt:lpstr>
      <vt:lpstr>PowerPoint Presentation</vt:lpstr>
      <vt:lpstr>Tracking and accrediting progress in wider achievement</vt:lpstr>
      <vt:lpstr>Evidencing progress in wider achievement</vt:lpstr>
      <vt:lpstr>Evidencing progress in wider achievement</vt:lpstr>
      <vt:lpstr>Evidencing progress in wider achievement</vt:lpstr>
      <vt:lpstr>Evidencing progress in wider achievement</vt:lpstr>
      <vt:lpstr>Evidencing progress in wider achievement</vt:lpstr>
      <vt:lpstr>Next steps</vt:lpstr>
      <vt:lpstr>PowerPoint Presentation</vt:lpstr>
      <vt:lpstr>Professional learning- Lesson Study</vt:lpstr>
      <vt:lpstr>Professional learning- Lesson Study</vt:lpstr>
      <vt:lpstr>PowerPoint Presentation</vt:lpstr>
      <vt:lpstr>Planning meetings</vt:lpstr>
      <vt:lpstr>PowerPoint Presentation</vt:lpstr>
      <vt:lpstr>School review process</vt:lpstr>
      <vt:lpstr>School review process</vt:lpstr>
      <vt:lpstr>School review process</vt:lpstr>
      <vt:lpstr>PowerPoint Presentation</vt:lpstr>
      <vt:lpstr>PowerPoint Presentation</vt:lpstr>
      <vt:lpstr>PowerPoint Presentation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Gormley A (Tony)</cp:lastModifiedBy>
  <cp:revision>101</cp:revision>
  <cp:lastPrinted>2014-02-19T15:05:01Z</cp:lastPrinted>
  <dcterms:created xsi:type="dcterms:W3CDTF">2014-01-17T15:23:54Z</dcterms:created>
  <dcterms:modified xsi:type="dcterms:W3CDTF">2015-05-20T08:05:52Z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