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8" r:id="rId2"/>
    <p:sldId id="277" r:id="rId3"/>
    <p:sldId id="274" r:id="rId4"/>
    <p:sldId id="275" r:id="rId5"/>
    <p:sldId id="276" r:id="rId6"/>
    <p:sldId id="278" r:id="rId7"/>
    <p:sldId id="289" r:id="rId8"/>
    <p:sldId id="291" r:id="rId9"/>
    <p:sldId id="292" r:id="rId10"/>
    <p:sldId id="301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 snapToObjects="1">
      <p:cViewPr>
        <p:scale>
          <a:sx n="80" d="100"/>
          <a:sy n="80" d="100"/>
        </p:scale>
        <p:origin x="-1074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CDC4C-BCEB-EF49-9437-8C839BCBFD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800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1AD80-4733-A346-A654-0C672F1424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516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636DD8-10DE-2C4F-A687-22000F359E69}" type="slidenum">
              <a:rPr lang="en-GB"/>
              <a:pPr/>
              <a:t>11</a:t>
            </a:fld>
            <a:endParaRPr lang="en-GB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u="sng"/>
              <a:t>ELAINE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Elaine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Elaine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Elaine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Elaine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1AD80-4733-A346-A654-0C672F14241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81F0CC-3122-1D41-AEBE-0E54C715A2D0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ADA7-BFCD-8D41-9D3A-172F00186D58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F8FA-4011-DF4C-AB30-C0848A0F4AA9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7C33-9142-3545-859E-1C742EC106CE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C25-7719-D64A-A7A8-18E4721FA5AF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2D9-E139-A04A-AD41-EBD4CCAFC3E5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3EBD0-84CD-C542-B29C-FF09DE57A456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CE985-11D6-384D-81B9-11E427971F7A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0C00-223E-1C4C-B48E-A907E3F43CB0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5A50F2E-4FB4-F14D-AC4C-3EA116E2AE45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9D645E-807C-8C49-9177-32F54F83B586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07526824-012E-8542-A959-A407AC1C1E4D}" type="datetime1">
              <a:rPr lang="en-US" smtClean="0"/>
              <a:pPr/>
              <a:t>4/27/2015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E139CB-CA24-4E41-9465-061A358C2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491"/>
          </a:xfrm>
        </p:spPr>
        <p:txBody>
          <a:bodyPr/>
          <a:lstStyle/>
          <a:p>
            <a:pPr marL="342900" indent="-34290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Standards and Quality and </a:t>
            </a:r>
          </a:p>
          <a:p>
            <a:pPr marL="342900" indent="-34290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Improvement Planning</a:t>
            </a:r>
          </a:p>
          <a:p>
            <a:pPr marL="342900" indent="-34290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 for</a:t>
            </a:r>
          </a:p>
          <a:p>
            <a:pPr marL="342900" indent="-34290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 Session </a:t>
            </a:r>
            <a:r>
              <a:rPr lang="en-US" sz="2800" b="1" dirty="0" smtClean="0">
                <a:solidFill>
                  <a:srgbClr val="0033CC"/>
                </a:solidFill>
              </a:rPr>
              <a:t>2014/15</a:t>
            </a:r>
            <a:endParaRPr lang="en-US" sz="2800" b="1" dirty="0" smtClean="0">
              <a:solidFill>
                <a:srgbClr val="0033CC"/>
              </a:solidFill>
            </a:endParaRPr>
          </a:p>
          <a:p>
            <a:pPr marL="342900" indent="-342900" algn="ctr">
              <a:spcBef>
                <a:spcPts val="0"/>
              </a:spcBef>
              <a:buNone/>
            </a:pPr>
            <a:endParaRPr lang="en-US" sz="2800" b="1" dirty="0" smtClean="0">
              <a:solidFill>
                <a:srgbClr val="0033CC"/>
              </a:solidFill>
            </a:endParaRPr>
          </a:p>
          <a:p>
            <a:pPr marL="342900" indent="-34290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Anne Paterson</a:t>
            </a:r>
          </a:p>
          <a:p>
            <a:pPr marL="342900" indent="-34290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33CC"/>
                </a:solidFill>
              </a:rPr>
              <a:t>Education Manager</a:t>
            </a:r>
            <a:endParaRPr lang="en-US" sz="2800" b="1" dirty="0" smtClean="0">
              <a:solidFill>
                <a:srgbClr val="0033CC"/>
              </a:solidFill>
            </a:endParaRPr>
          </a:p>
          <a:p>
            <a:endParaRPr lang="en-US" dirty="0"/>
          </a:p>
        </p:txBody>
      </p:sp>
      <p:pic>
        <p:nvPicPr>
          <p:cNvPr id="4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64302">
            <a:off x="564764" y="3599094"/>
            <a:ext cx="2066925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olour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2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Forward Planning</a:t>
            </a:r>
          </a:p>
          <a:p>
            <a:r>
              <a:rPr lang="en-GB" dirty="0" smtClean="0"/>
              <a:t>Assessment</a:t>
            </a:r>
          </a:p>
          <a:p>
            <a:r>
              <a:rPr lang="en-GB" dirty="0" smtClean="0"/>
              <a:t>Self-Evaluation and Improvement Planning</a:t>
            </a:r>
          </a:p>
          <a:p>
            <a:r>
              <a:rPr lang="en-GB" dirty="0" smtClean="0"/>
              <a:t>Monitoring and Reporting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Tackling </a:t>
            </a:r>
            <a:r>
              <a:rPr lang="en-GB" dirty="0" err="1" smtClean="0"/>
              <a:t>Bureaucaracy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41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765175"/>
            <a:ext cx="8229600" cy="1143000"/>
          </a:xfrm>
          <a:ln/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solidFill>
                  <a:srgbClr val="0033CC"/>
                </a:solidFill>
              </a:rPr>
              <a:t>Improvement Planning</a:t>
            </a:r>
            <a:br>
              <a:rPr lang="en-GB" dirty="0">
                <a:solidFill>
                  <a:srgbClr val="0033CC"/>
                </a:solidFill>
              </a:rPr>
            </a:br>
            <a:r>
              <a:rPr lang="en-GB" dirty="0">
                <a:solidFill>
                  <a:srgbClr val="0033CC"/>
                </a:solidFill>
              </a:rPr>
              <a:t> in a nutshell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2209800"/>
            <a:ext cx="6913563" cy="3429000"/>
          </a:xfrm>
          <a:noFill/>
          <a:ln/>
        </p:spPr>
        <p:txBody>
          <a:bodyPr/>
          <a:lstStyle/>
          <a:p>
            <a:r>
              <a:rPr lang="en-GB" sz="2800" dirty="0">
                <a:solidFill>
                  <a:srgbClr val="0033CC"/>
                </a:solidFill>
              </a:rPr>
              <a:t>The most effective planning is </a:t>
            </a:r>
            <a:r>
              <a:rPr lang="en-GB" sz="2800" b="1" dirty="0">
                <a:solidFill>
                  <a:srgbClr val="0033CC"/>
                </a:solidFill>
              </a:rPr>
              <a:t>proportionate</a:t>
            </a:r>
            <a:r>
              <a:rPr lang="en-GB" sz="2800" dirty="0">
                <a:solidFill>
                  <a:srgbClr val="0033CC"/>
                </a:solidFill>
              </a:rPr>
              <a:t>.</a:t>
            </a:r>
          </a:p>
          <a:p>
            <a:r>
              <a:rPr lang="en-GB" sz="2800" dirty="0">
                <a:solidFill>
                  <a:srgbClr val="0033CC"/>
                </a:solidFill>
              </a:rPr>
              <a:t>It builds on </a:t>
            </a:r>
            <a:r>
              <a:rPr lang="en-GB" sz="2800" b="1" dirty="0">
                <a:solidFill>
                  <a:srgbClr val="0033CC"/>
                </a:solidFill>
              </a:rPr>
              <a:t>strengths</a:t>
            </a:r>
            <a:r>
              <a:rPr lang="en-GB" sz="2800" dirty="0">
                <a:solidFill>
                  <a:srgbClr val="0033CC"/>
                </a:solidFill>
              </a:rPr>
              <a:t>.</a:t>
            </a:r>
          </a:p>
          <a:p>
            <a:r>
              <a:rPr lang="en-GB" sz="2800" dirty="0">
                <a:solidFill>
                  <a:srgbClr val="0033CC"/>
                </a:solidFill>
              </a:rPr>
              <a:t>It has </a:t>
            </a:r>
            <a:r>
              <a:rPr lang="en-GB" sz="2800" b="1" dirty="0">
                <a:solidFill>
                  <a:srgbClr val="0033CC"/>
                </a:solidFill>
              </a:rPr>
              <a:t>children at it’s heart</a:t>
            </a:r>
            <a:r>
              <a:rPr lang="en-GB" sz="2800" dirty="0">
                <a:solidFill>
                  <a:srgbClr val="0033CC"/>
                </a:solidFill>
              </a:rPr>
              <a:t>.</a:t>
            </a:r>
          </a:p>
          <a:p>
            <a:r>
              <a:rPr lang="en-GB" sz="2800" dirty="0">
                <a:solidFill>
                  <a:srgbClr val="0033CC"/>
                </a:solidFill>
              </a:rPr>
              <a:t>The effectiveness of the planning is apparent in the </a:t>
            </a:r>
            <a:r>
              <a:rPr lang="en-GB" sz="2800" b="1" dirty="0">
                <a:solidFill>
                  <a:srgbClr val="0033CC"/>
                </a:solidFill>
              </a:rPr>
              <a:t>extent and quality of its outcomes for children</a:t>
            </a:r>
            <a:r>
              <a:rPr lang="en-GB" sz="2800" dirty="0">
                <a:solidFill>
                  <a:srgbClr val="0033CC"/>
                </a:solidFill>
              </a:rPr>
              <a:t>.</a:t>
            </a:r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55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1720" y="40466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</a:rPr>
              <a:t>Authority Priorities</a:t>
            </a:r>
          </a:p>
          <a:p>
            <a:pPr algn="ctr"/>
            <a:r>
              <a:rPr lang="en-GB" sz="2800" dirty="0" smtClean="0">
                <a:solidFill>
                  <a:srgbClr val="002060"/>
                </a:solidFill>
              </a:rPr>
              <a:t>2014 </a:t>
            </a:r>
            <a:r>
              <a:rPr lang="en-GB" sz="2800" dirty="0">
                <a:solidFill>
                  <a:srgbClr val="002060"/>
                </a:solidFill>
              </a:rPr>
              <a:t>- </a:t>
            </a:r>
            <a:r>
              <a:rPr lang="en-GB" sz="2800" dirty="0" smtClean="0">
                <a:solidFill>
                  <a:srgbClr val="002060"/>
                </a:solidFill>
              </a:rPr>
              <a:t>2015</a:t>
            </a:r>
            <a:endParaRPr lang="en-GB" sz="2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1338922"/>
            <a:ext cx="3168352" cy="212365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Raising Attainment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and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Promoting Achievement</a:t>
            </a:r>
          </a:p>
          <a:p>
            <a:pPr algn="ctr"/>
            <a:r>
              <a:rPr lang="en-GB" sz="1200" b="1" dirty="0" smtClean="0">
                <a:solidFill>
                  <a:srgbClr val="0070C0"/>
                </a:solidFill>
              </a:rPr>
              <a:t>Through</a:t>
            </a:r>
          </a:p>
          <a:p>
            <a:pPr algn="ctr"/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dirty="0">
                <a:solidFill>
                  <a:srgbClr val="0070C0"/>
                </a:solidFill>
              </a:rPr>
              <a:t>Curriculum for </a:t>
            </a:r>
            <a:r>
              <a:rPr lang="en-GB" sz="1200" dirty="0" smtClean="0">
                <a:solidFill>
                  <a:srgbClr val="0070C0"/>
                </a:solidFill>
              </a:rPr>
              <a:t>Excellence</a:t>
            </a:r>
          </a:p>
          <a:p>
            <a:r>
              <a:rPr lang="en-GB" sz="1200" dirty="0" smtClean="0">
                <a:solidFill>
                  <a:srgbClr val="0070C0"/>
                </a:solidFill>
              </a:rPr>
              <a:t>•moderation,  </a:t>
            </a:r>
            <a:r>
              <a:rPr lang="en-GB" sz="1200" dirty="0">
                <a:solidFill>
                  <a:srgbClr val="0070C0"/>
                </a:solidFill>
              </a:rPr>
              <a:t>assessment </a:t>
            </a:r>
            <a:r>
              <a:rPr lang="en-GB" sz="1200" dirty="0" smtClean="0">
                <a:solidFill>
                  <a:srgbClr val="0070C0"/>
                </a:solidFill>
              </a:rPr>
              <a:t>and reporting</a:t>
            </a:r>
            <a:endParaRPr lang="en-GB" sz="1200" dirty="0">
              <a:solidFill>
                <a:srgbClr val="0070C0"/>
              </a:solidFill>
            </a:endParaRPr>
          </a:p>
          <a:p>
            <a:r>
              <a:rPr lang="en-GB" sz="1200" dirty="0">
                <a:solidFill>
                  <a:srgbClr val="0070C0"/>
                </a:solidFill>
              </a:rPr>
              <a:t>• literacy</a:t>
            </a:r>
          </a:p>
          <a:p>
            <a:r>
              <a:rPr lang="en-GB" sz="1200" dirty="0">
                <a:solidFill>
                  <a:srgbClr val="0070C0"/>
                </a:solidFill>
              </a:rPr>
              <a:t>• numeracy</a:t>
            </a:r>
          </a:p>
          <a:p>
            <a:r>
              <a:rPr lang="en-GB" sz="1200" dirty="0">
                <a:solidFill>
                  <a:srgbClr val="0070C0"/>
                </a:solidFill>
              </a:rPr>
              <a:t>• health and wellbeing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791374" y="1314529"/>
            <a:ext cx="3168352" cy="19389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Raising Attainment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and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Promoting Achievement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through</a:t>
            </a:r>
          </a:p>
          <a:p>
            <a:pPr algn="ctr"/>
            <a:endParaRPr lang="en-GB" sz="1200" dirty="0">
              <a:solidFill>
                <a:srgbClr val="0070C0"/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70C0"/>
                </a:solidFill>
              </a:rPr>
              <a:t>broad </a:t>
            </a:r>
            <a:r>
              <a:rPr lang="en-GB" sz="1200" dirty="0">
                <a:solidFill>
                  <a:srgbClr val="0070C0"/>
                </a:solidFill>
              </a:rPr>
              <a:t>general education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>
                <a:solidFill>
                  <a:srgbClr val="0070C0"/>
                </a:solidFill>
              </a:rPr>
              <a:t>senior phase models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70C0"/>
                </a:solidFill>
              </a:rPr>
              <a:t>Developing Young Workforce</a:t>
            </a:r>
            <a:endParaRPr lang="en-GB" sz="1200" dirty="0" smtClean="0">
              <a:solidFill>
                <a:srgbClr val="0070C0"/>
              </a:solidFill>
            </a:endParaRPr>
          </a:p>
          <a:p>
            <a:endParaRPr lang="en-GB" sz="1200" dirty="0" smtClean="0"/>
          </a:p>
          <a:p>
            <a:endParaRPr lang="en-GB" sz="1200" dirty="0"/>
          </a:p>
        </p:txBody>
      </p:sp>
      <p:sp>
        <p:nvSpPr>
          <p:cNvPr id="9" name="Rectangle 8"/>
          <p:cNvSpPr/>
          <p:nvPr/>
        </p:nvSpPr>
        <p:spPr>
          <a:xfrm>
            <a:off x="611560" y="3717032"/>
            <a:ext cx="3168352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Raising Attainment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and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Promoting Achievement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through</a:t>
            </a:r>
          </a:p>
          <a:p>
            <a:pPr algn="ctr"/>
            <a:endParaRPr lang="en-GB" sz="1200" dirty="0">
              <a:solidFill>
                <a:srgbClr val="0070C0"/>
              </a:solidFill>
            </a:endParaRPr>
          </a:p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Children, young people and  </a:t>
            </a:r>
            <a:r>
              <a:rPr lang="en-GB" sz="1200" dirty="0">
                <a:solidFill>
                  <a:srgbClr val="0070C0"/>
                </a:solidFill>
              </a:rPr>
              <a:t>families</a:t>
            </a:r>
          </a:p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In the</a:t>
            </a:r>
            <a:endParaRPr lang="en-GB" sz="1200" dirty="0" smtClean="0">
              <a:solidFill>
                <a:srgbClr val="0070C0"/>
              </a:solidFill>
            </a:endParaRPr>
          </a:p>
          <a:p>
            <a:pPr algn="ctr"/>
            <a:r>
              <a:rPr lang="en-GB" sz="1200" dirty="0" smtClean="0">
                <a:solidFill>
                  <a:srgbClr val="0070C0"/>
                </a:solidFill>
              </a:rPr>
              <a:t>the </a:t>
            </a:r>
            <a:r>
              <a:rPr lang="en-GB" sz="1200" dirty="0">
                <a:solidFill>
                  <a:srgbClr val="0070C0"/>
                </a:solidFill>
              </a:rPr>
              <a:t>wider community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74172" y="3717032"/>
            <a:ext cx="3168352" cy="15696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Raising Attainment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and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Promoting Achievement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through</a:t>
            </a:r>
          </a:p>
          <a:p>
            <a:pPr algn="ctr"/>
            <a:endParaRPr lang="en-GB" sz="1200" dirty="0">
              <a:solidFill>
                <a:srgbClr val="0070C0"/>
              </a:solidFill>
            </a:endParaRPr>
          </a:p>
          <a:p>
            <a:pPr algn="ctr"/>
            <a:r>
              <a:rPr lang="en-GB" sz="1200" dirty="0">
                <a:solidFill>
                  <a:srgbClr val="0070C0"/>
                </a:solidFill>
              </a:rPr>
              <a:t>the development of</a:t>
            </a:r>
          </a:p>
          <a:p>
            <a:pPr algn="ctr"/>
            <a:r>
              <a:rPr lang="en-GB" sz="1200" dirty="0">
                <a:solidFill>
                  <a:srgbClr val="0070C0"/>
                </a:solidFill>
              </a:rPr>
              <a:t>effective </a:t>
            </a:r>
            <a:r>
              <a:rPr lang="en-GB" sz="1200" dirty="0" smtClean="0">
                <a:solidFill>
                  <a:srgbClr val="0070C0"/>
                </a:solidFill>
              </a:rPr>
              <a:t>leadership of learning</a:t>
            </a:r>
            <a:endParaRPr lang="en-GB" sz="1200" dirty="0">
              <a:solidFill>
                <a:srgbClr val="0070C0"/>
              </a:solidFill>
            </a:endParaRPr>
          </a:p>
          <a:p>
            <a:pPr algn="ctr"/>
            <a:r>
              <a:rPr lang="en-GB" sz="1200" dirty="0">
                <a:solidFill>
                  <a:srgbClr val="0070C0"/>
                </a:solidFill>
              </a:rPr>
              <a:t>f</a:t>
            </a:r>
            <a:r>
              <a:rPr lang="en-GB" sz="1200" dirty="0" smtClean="0">
                <a:solidFill>
                  <a:srgbClr val="0070C0"/>
                </a:solidFill>
              </a:rPr>
              <a:t>or all </a:t>
            </a:r>
            <a:r>
              <a:rPr lang="en-GB" sz="1200" dirty="0">
                <a:solidFill>
                  <a:srgbClr val="0070C0"/>
                </a:solidFill>
              </a:rPr>
              <a:t>levels</a:t>
            </a:r>
          </a:p>
        </p:txBody>
      </p:sp>
      <p:pic>
        <p:nvPicPr>
          <p:cNvPr id="11" name="Picture 3" descr="colour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02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b="1" dirty="0">
                <a:solidFill>
                  <a:srgbClr val="0070C0"/>
                </a:solidFill>
              </a:rPr>
              <a:t>4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Points to note</a:t>
            </a:r>
          </a:p>
          <a:p>
            <a:pPr marL="538163" indent="-428625">
              <a:buNone/>
            </a:pPr>
            <a:r>
              <a:rPr lang="en-GB" dirty="0">
                <a:solidFill>
                  <a:srgbClr val="0070C0"/>
                </a:solidFill>
              </a:rPr>
              <a:t>• </a:t>
            </a:r>
            <a:r>
              <a:rPr lang="en-GB" dirty="0" smtClean="0">
                <a:solidFill>
                  <a:srgbClr val="0070C0"/>
                </a:solidFill>
              </a:rPr>
              <a:t>	</a:t>
            </a:r>
            <a:r>
              <a:rPr lang="en-GB" sz="2200" dirty="0" smtClean="0">
                <a:solidFill>
                  <a:srgbClr val="0070C0"/>
                </a:solidFill>
              </a:rPr>
              <a:t>Assessment </a:t>
            </a:r>
            <a:r>
              <a:rPr lang="en-GB" sz="2200" dirty="0">
                <a:solidFill>
                  <a:srgbClr val="0070C0"/>
                </a:solidFill>
              </a:rPr>
              <a:t>approaches must be </a:t>
            </a:r>
            <a:r>
              <a:rPr lang="en-GB" sz="2200" dirty="0" smtClean="0">
                <a:solidFill>
                  <a:srgbClr val="0070C0"/>
                </a:solidFill>
              </a:rPr>
              <a:t>agreed and implemented at cluster level</a:t>
            </a:r>
            <a:r>
              <a:rPr lang="en-GB" sz="2200" dirty="0" smtClean="0">
                <a:solidFill>
                  <a:srgbClr val="0070C0"/>
                </a:solidFill>
              </a:rPr>
              <a:t>.</a:t>
            </a:r>
            <a:endParaRPr lang="en-GB" sz="2200" dirty="0" smtClean="0">
              <a:solidFill>
                <a:srgbClr val="0070C0"/>
              </a:solidFill>
            </a:endParaRPr>
          </a:p>
          <a:p>
            <a:pPr marL="538163" indent="-428625">
              <a:buNone/>
            </a:pPr>
            <a:endParaRPr lang="en-GB" sz="2200" dirty="0">
              <a:solidFill>
                <a:srgbClr val="0070C0"/>
              </a:solidFill>
            </a:endParaRPr>
          </a:p>
          <a:p>
            <a:pPr marL="538163" indent="-428625">
              <a:buNone/>
            </a:pPr>
            <a:r>
              <a:rPr lang="en-GB" sz="2200" dirty="0">
                <a:solidFill>
                  <a:srgbClr val="0070C0"/>
                </a:solidFill>
              </a:rPr>
              <a:t>• </a:t>
            </a:r>
            <a:r>
              <a:rPr lang="en-GB" sz="2200" dirty="0" smtClean="0">
                <a:solidFill>
                  <a:srgbClr val="0070C0"/>
                </a:solidFill>
              </a:rPr>
              <a:t>	Curriculum </a:t>
            </a:r>
            <a:r>
              <a:rPr lang="en-GB" sz="2200" dirty="0">
                <a:solidFill>
                  <a:srgbClr val="0070C0"/>
                </a:solidFill>
              </a:rPr>
              <a:t>design must </a:t>
            </a:r>
            <a:r>
              <a:rPr lang="en-GB" sz="2200" dirty="0" smtClean="0">
                <a:solidFill>
                  <a:srgbClr val="0070C0"/>
                </a:solidFill>
              </a:rPr>
              <a:t>continue to be a priority including reference to Developing Young Workforce.</a:t>
            </a:r>
            <a:endParaRPr lang="en-GB" sz="2200" dirty="0" smtClean="0">
              <a:solidFill>
                <a:srgbClr val="0070C0"/>
              </a:solidFill>
            </a:endParaRPr>
          </a:p>
          <a:p>
            <a:pPr marL="538163" indent="-428625">
              <a:buNone/>
            </a:pPr>
            <a:endParaRPr lang="en-GB" sz="2200" dirty="0">
              <a:solidFill>
                <a:srgbClr val="0070C0"/>
              </a:solidFill>
            </a:endParaRPr>
          </a:p>
          <a:p>
            <a:pPr marL="538163" indent="-428625">
              <a:buNone/>
            </a:pPr>
            <a:r>
              <a:rPr lang="en-GB" sz="2200" dirty="0">
                <a:solidFill>
                  <a:srgbClr val="0070C0"/>
                </a:solidFill>
              </a:rPr>
              <a:t>• </a:t>
            </a:r>
            <a:r>
              <a:rPr lang="en-GB" sz="2200" dirty="0" smtClean="0">
                <a:solidFill>
                  <a:srgbClr val="0070C0"/>
                </a:solidFill>
              </a:rPr>
              <a:t>	Improvement </a:t>
            </a:r>
            <a:r>
              <a:rPr lang="en-GB" sz="2200" dirty="0">
                <a:solidFill>
                  <a:srgbClr val="0070C0"/>
                </a:solidFill>
              </a:rPr>
              <a:t>plans must have a focus on raising attainment in </a:t>
            </a:r>
            <a:r>
              <a:rPr lang="en-GB" sz="2200" dirty="0" smtClean="0">
                <a:solidFill>
                  <a:srgbClr val="0070C0"/>
                </a:solidFill>
              </a:rPr>
              <a:t>literacy and </a:t>
            </a:r>
            <a:r>
              <a:rPr lang="en-GB" sz="2200" dirty="0">
                <a:solidFill>
                  <a:srgbClr val="0070C0"/>
                </a:solidFill>
              </a:rPr>
              <a:t>numeracy at all levels</a:t>
            </a:r>
            <a:r>
              <a:rPr lang="en-GB" sz="2200" dirty="0" smtClean="0">
                <a:solidFill>
                  <a:srgbClr val="0070C0"/>
                </a:solidFill>
              </a:rPr>
              <a:t>.</a:t>
            </a:r>
          </a:p>
          <a:p>
            <a:pPr marL="538163" indent="-428625">
              <a:buNone/>
            </a:pPr>
            <a:endParaRPr lang="en-GB" sz="2200" dirty="0">
              <a:solidFill>
                <a:srgbClr val="0070C0"/>
              </a:solidFill>
            </a:endParaRPr>
          </a:p>
          <a:p>
            <a:pPr marL="538163" indent="-428625">
              <a:buNone/>
            </a:pPr>
            <a:r>
              <a:rPr lang="en-GB" sz="2200" dirty="0">
                <a:solidFill>
                  <a:srgbClr val="0070C0"/>
                </a:solidFill>
              </a:rPr>
              <a:t>• </a:t>
            </a:r>
            <a:r>
              <a:rPr lang="en-GB" sz="2200" dirty="0" smtClean="0">
                <a:solidFill>
                  <a:srgbClr val="0070C0"/>
                </a:solidFill>
              </a:rPr>
              <a:t>	Improvement </a:t>
            </a:r>
            <a:r>
              <a:rPr lang="en-GB" sz="2200" dirty="0">
                <a:solidFill>
                  <a:srgbClr val="0070C0"/>
                </a:solidFill>
              </a:rPr>
              <a:t>plans must include Health and Wellbeing </a:t>
            </a:r>
            <a:r>
              <a:rPr lang="en-GB" sz="2200" dirty="0" smtClean="0">
                <a:solidFill>
                  <a:srgbClr val="0070C0"/>
                </a:solidFill>
              </a:rPr>
              <a:t>developments and </a:t>
            </a:r>
            <a:r>
              <a:rPr lang="en-GB" sz="2200" dirty="0">
                <a:solidFill>
                  <a:srgbClr val="0070C0"/>
                </a:solidFill>
              </a:rPr>
              <a:t>implementation across the curriculum</a:t>
            </a:r>
            <a:r>
              <a:rPr lang="en-GB" sz="2200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0" dirty="0">
                <a:solidFill>
                  <a:srgbClr val="002060"/>
                </a:solidFill>
              </a:rPr>
              <a:t>Improvement Planning for </a:t>
            </a:r>
            <a:r>
              <a:rPr lang="en-GB" sz="3200" b="0" dirty="0" smtClean="0">
                <a:solidFill>
                  <a:srgbClr val="002060"/>
                </a:solidFill>
              </a:rPr>
              <a:t>2014 </a:t>
            </a:r>
            <a:r>
              <a:rPr lang="en-GB" sz="3200" b="0" dirty="0">
                <a:solidFill>
                  <a:srgbClr val="002060"/>
                </a:solidFill>
              </a:rPr>
              <a:t>– </a:t>
            </a:r>
            <a:r>
              <a:rPr lang="en-GB" sz="3200" b="0" dirty="0" smtClean="0">
                <a:solidFill>
                  <a:srgbClr val="002060"/>
                </a:solidFill>
              </a:rPr>
              <a:t>15</a:t>
            </a:r>
            <a:r>
              <a:rPr lang="en-GB" sz="3200" b="0" dirty="0">
                <a:solidFill>
                  <a:srgbClr val="002060"/>
                </a:solidFill>
              </a:rPr>
              <a:t/>
            </a:r>
            <a:br>
              <a:rPr lang="en-GB" sz="3200" b="0" dirty="0">
                <a:solidFill>
                  <a:srgbClr val="002060"/>
                </a:solidFill>
              </a:rPr>
            </a:br>
            <a:r>
              <a:rPr lang="en-GB" sz="3200" b="0" dirty="0">
                <a:solidFill>
                  <a:srgbClr val="002060"/>
                </a:solidFill>
              </a:rPr>
              <a:t>in Argyll and Bute Schools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80943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9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80143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Priorities </a:t>
            </a:r>
            <a:r>
              <a:rPr lang="en-GB" dirty="0" smtClean="0">
                <a:solidFill>
                  <a:srgbClr val="002060"/>
                </a:solidFill>
              </a:rPr>
              <a:t>2014/15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7772400" cy="1199704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Assessment  and  Skills</a:t>
            </a:r>
            <a:endParaRPr lang="en-GB" sz="2400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Curriculum </a:t>
            </a:r>
            <a:r>
              <a:rPr lang="en-GB" sz="2400" dirty="0" smtClean="0">
                <a:solidFill>
                  <a:srgbClr val="0070C0"/>
                </a:solidFill>
              </a:rPr>
              <a:t>Design including Developing Young Workforce</a:t>
            </a:r>
            <a:endParaRPr lang="en-GB" sz="2400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Raising Attainment – </a:t>
            </a:r>
            <a:r>
              <a:rPr lang="en-GB" sz="2400" dirty="0" smtClean="0">
                <a:solidFill>
                  <a:srgbClr val="0070C0"/>
                </a:solidFill>
              </a:rPr>
              <a:t>Literacy, Reading, Languages 1+2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Raising Attainment -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>
                <a:solidFill>
                  <a:srgbClr val="0070C0"/>
                </a:solidFill>
              </a:rPr>
              <a:t>Numeracy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70C0"/>
                </a:solidFill>
              </a:rPr>
              <a:t>Health &amp; Wellbeing across the </a:t>
            </a:r>
            <a:r>
              <a:rPr lang="en-GB" sz="2400" dirty="0" smtClean="0">
                <a:solidFill>
                  <a:srgbClr val="0070C0"/>
                </a:solidFill>
              </a:rPr>
              <a:t>curriculum</a:t>
            </a:r>
            <a:endParaRPr lang="en-GB" sz="24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5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664677"/>
              </p:ext>
            </p:extLst>
          </p:nvPr>
        </p:nvGraphicFramePr>
        <p:xfrm>
          <a:off x="3779912" y="476672"/>
          <a:ext cx="4752528" cy="607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Document" r:id="rId3" imgW="5486400" imgH="6070600" progId="Word.Document.12">
                  <p:link updateAutomatic="1"/>
                </p:oleObj>
              </mc:Choice>
              <mc:Fallback>
                <p:oleObj name="Document" r:id="rId3" imgW="5486400" imgH="60706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76672"/>
                        <a:ext cx="4752528" cy="607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 descr="colour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28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57150" y="869950"/>
          <a:ext cx="9029700" cy="511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name="Document" r:id="rId3" imgW="9029700" imgH="5118100" progId="Word.Document.12">
                  <p:link updateAutomatic="1"/>
                </p:oleObj>
              </mc:Choice>
              <mc:Fallback>
                <p:oleObj name="Document" r:id="rId3" imgW="9029700" imgH="51181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869950"/>
                        <a:ext cx="9029700" cy="511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63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143000" y="1524000"/>
          <a:ext cx="68580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Document" r:id="rId3" imgW="9258300" imgH="5143500" progId="Word.Document.12">
                  <p:link updateAutomatic="1"/>
                </p:oleObj>
              </mc:Choice>
              <mc:Fallback>
                <p:oleObj name="Document" r:id="rId3" imgW="9258300" imgH="51435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0"/>
                        <a:ext cx="6858000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 descr="colourlogo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4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"/>
            <a:ext cx="7391400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solidFill>
                  <a:srgbClr val="0070C0"/>
                </a:solidFill>
              </a:rPr>
              <a:t>Priority Number One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What do we need to change? (Focus)	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How do we know this needs to change? (Evidence)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How will this benefit pupils? (Impact</a:t>
            </a:r>
            <a:r>
              <a:rPr lang="en-US" b="1" u="sng" dirty="0" smtClean="0">
                <a:solidFill>
                  <a:srgbClr val="0070C0"/>
                </a:solidFill>
              </a:rPr>
              <a:t>)</a:t>
            </a:r>
          </a:p>
          <a:p>
            <a:endParaRPr lang="en-US" b="1" u="sng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How will we make this change? (Process)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(Name) leading   	Resources	   Key Milestones	</a:t>
            </a:r>
          </a:p>
          <a:p>
            <a:r>
              <a:rPr lang="en-US" dirty="0" smtClean="0"/>
              <a:t>	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main links to HGIOS3 are...	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</a:p>
        </p:txBody>
      </p:sp>
      <p:pic>
        <p:nvPicPr>
          <p:cNvPr id="3" name="Picture 3" descr="colour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5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Function of the report?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Timing of the report….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3366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3366FF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rgbClr val="3366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As part of cyclical development- a logical time for the SQR as part of self evaluation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It should be part of the Improvement Plan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Standards and Quality Report 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676400"/>
            <a:ext cx="302703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olour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3366FF"/>
                </a:solidFill>
              </a:rPr>
              <a:t>Based on the dimensions of </a:t>
            </a:r>
            <a:r>
              <a:rPr lang="en-US" dirty="0" err="1" smtClean="0">
                <a:solidFill>
                  <a:srgbClr val="3366FF"/>
                </a:solidFill>
              </a:rPr>
              <a:t>JtE</a:t>
            </a:r>
            <a:r>
              <a:rPr lang="en-US" dirty="0" smtClean="0">
                <a:solidFill>
                  <a:srgbClr val="3366FF"/>
                </a:solidFill>
              </a:rPr>
              <a:t>, provide evidence of impact of: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High quality learning and teaching.(1)</a:t>
            </a:r>
          </a:p>
          <a:p>
            <a:pPr lvl="2">
              <a:buClr>
                <a:srgbClr val="0070C0"/>
              </a:buClr>
            </a:pPr>
            <a:r>
              <a:rPr lang="en-US" dirty="0">
                <a:solidFill>
                  <a:srgbClr val="3366FF"/>
                </a:solidFill>
              </a:rPr>
              <a:t>S</a:t>
            </a:r>
            <a:r>
              <a:rPr lang="en-US" dirty="0" smtClean="0">
                <a:solidFill>
                  <a:srgbClr val="3366FF"/>
                </a:solidFill>
              </a:rPr>
              <a:t>uccess for all learners.(2,10)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The school’s shared vision. (3)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High quality leadership at all levels. (4)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Partnership with parents, community and others.(5,6)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Self evaluation.(7)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Valuing and empowering staff and young people.(8)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Ethos – well being, respect.(9)</a:t>
            </a:r>
          </a:p>
          <a:p>
            <a:pPr lvl="2"/>
            <a:endParaRPr lang="en-US" dirty="0" smtClean="0">
              <a:solidFill>
                <a:srgbClr val="3366FF"/>
              </a:solidFill>
            </a:endParaRPr>
          </a:p>
          <a:p>
            <a:pPr lvl="1"/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Standards and Quality Report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Provide clear evidence to answer the key questions.  The evidence must include impact for children, young people and staff.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How well do our children and young people learn and achieve?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How well do our staff work with others to support the children and young people’s learning?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How well are our staff, children and young people actively involved in improving the school community?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How does this school demonstrate high expectations for all its children and young people?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3366FF"/>
                </a:solidFill>
              </a:rPr>
              <a:t>How does this school demonstrate a clear sense of direction?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Standards and Quality Report (cont.)</a:t>
            </a:r>
            <a:endParaRPr lang="en-US" dirty="0"/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3366FF"/>
                </a:solidFill>
              </a:rPr>
              <a:t>The report must reflect on the following key high level questions -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What have we achieved in the past year?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How well do we meet the needs of our school community?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How good is the education we provide?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How good is our management?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How good is our leadership?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3366FF"/>
                </a:solidFill>
              </a:rPr>
              <a:t>What is our capacity for improvement?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Standards and Quality Report (cont.)</a:t>
            </a:r>
            <a:endParaRPr lang="en-US" dirty="0"/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  <a:tabLst>
                <a:tab pos="265113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How good is our learning, teaching and achievement?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0070C0"/>
                </a:solidFill>
              </a:rPr>
              <a:t>Learners’ experiences (</a:t>
            </a:r>
            <a:r>
              <a:rPr lang="en-US" i="1" dirty="0" smtClean="0">
                <a:solidFill>
                  <a:srgbClr val="0070C0"/>
                </a:solidFill>
              </a:rPr>
              <a:t>Learning and Teaching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2">
              <a:buClr>
                <a:srgbClr val="0070C0"/>
              </a:buClr>
            </a:pPr>
            <a:r>
              <a:rPr lang="en-US" dirty="0" smtClean="0">
                <a:solidFill>
                  <a:srgbClr val="0070C0"/>
                </a:solidFill>
              </a:rPr>
              <a:t>Improvements in performance (</a:t>
            </a:r>
            <a:r>
              <a:rPr lang="en-US" i="1" dirty="0" smtClean="0">
                <a:solidFill>
                  <a:srgbClr val="0070C0"/>
                </a:solidFill>
              </a:rPr>
              <a:t>Attainment and Achievement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How well do we meet pupils’ learning needs?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How good is our environment for learning?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How good is our leadership?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What do we aim to do next to improve?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Standards and Quality Report (cont.)</a:t>
            </a:r>
            <a:endParaRPr lang="en-US" dirty="0"/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n-GB" sz="2800" i="1" dirty="0" smtClean="0">
                <a:solidFill>
                  <a:srgbClr val="FD2E05"/>
                </a:solidFill>
              </a:rPr>
              <a:t>  </a:t>
            </a:r>
            <a:r>
              <a:rPr lang="en-GB" sz="2800" i="1" dirty="0" smtClean="0">
                <a:solidFill>
                  <a:srgbClr val="0000FF"/>
                </a:solidFill>
              </a:rPr>
              <a:t>‘to encourage the development of the personality, talents and mental and physical abilities of the young person to their fullest potential.</a:t>
            </a:r>
            <a:r>
              <a:rPr lang="en-GB" sz="2000" i="1" dirty="0" smtClean="0">
                <a:solidFill>
                  <a:srgbClr val="0000FF"/>
                </a:solidFill>
              </a:rPr>
              <a:t>’ </a:t>
            </a:r>
            <a:r>
              <a:rPr lang="en-GB" sz="2000" i="1" dirty="0" smtClean="0">
                <a:solidFill>
                  <a:srgbClr val="002060"/>
                </a:solidFill>
              </a:rPr>
              <a:t>Standards in Scotland’s Schools etc Act 2000</a:t>
            </a:r>
          </a:p>
          <a:p>
            <a:pPr>
              <a:spcBef>
                <a:spcPct val="50000"/>
              </a:spcBef>
              <a:buNone/>
            </a:pPr>
            <a:endParaRPr lang="en-GB" sz="2800" dirty="0" smtClean="0">
              <a:solidFill>
                <a:srgbClr val="FD2E05"/>
              </a:solidFill>
            </a:endParaRPr>
          </a:p>
          <a:p>
            <a:pPr>
              <a:spcBef>
                <a:spcPct val="50000"/>
              </a:spcBef>
              <a:buNone/>
            </a:pPr>
            <a:endParaRPr lang="en-GB" sz="2800" dirty="0" smtClean="0">
              <a:solidFill>
                <a:srgbClr val="FD2E05"/>
              </a:solidFill>
            </a:endParaRPr>
          </a:p>
          <a:p>
            <a:pPr>
              <a:spcBef>
                <a:spcPct val="50000"/>
              </a:spcBef>
              <a:buNone/>
            </a:pPr>
            <a:r>
              <a:rPr lang="en-GB" sz="2800" dirty="0" smtClean="0">
                <a:solidFill>
                  <a:srgbClr val="FD2E05"/>
                </a:solidFill>
              </a:rPr>
              <a:t>  </a:t>
            </a:r>
            <a:endParaRPr lang="en-GB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>
                <a:solidFill>
                  <a:srgbClr val="0033CC"/>
                </a:solidFill>
              </a:rPr>
              <a:t>Visions, Values and Aims</a:t>
            </a:r>
            <a:endParaRPr lang="en-US" dirty="0"/>
          </a:p>
        </p:txBody>
      </p:sp>
      <p:pic>
        <p:nvPicPr>
          <p:cNvPr id="4" name="Picture 18" descr="collage of pupils pictu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00113" y="4186238"/>
            <a:ext cx="7786687" cy="1062038"/>
          </a:xfrm>
          <a:prstGeom prst="rect">
            <a:avLst/>
          </a:prstGeom>
        </p:spPr>
      </p:pic>
      <p:pic>
        <p:nvPicPr>
          <p:cNvPr id="5" name="Picture 3" descr="colour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572125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96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GB" sz="2400" b="1" dirty="0" smtClean="0">
                <a:solidFill>
                  <a:srgbClr val="0033CC"/>
                </a:solidFill>
              </a:rPr>
              <a:t>A High Level, Focused Plan </a:t>
            </a:r>
            <a:r>
              <a:rPr lang="en-GB" sz="2400" dirty="0" smtClean="0">
                <a:solidFill>
                  <a:srgbClr val="0033CC"/>
                </a:solidFill>
              </a:rPr>
              <a:t> - fewer adjustable priorities over a longer timescale.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Relates to the core business of the school - </a:t>
            </a:r>
            <a:r>
              <a:rPr lang="en-GB" sz="2400" b="1" dirty="0" smtClean="0">
                <a:solidFill>
                  <a:srgbClr val="0033CC"/>
                </a:solidFill>
              </a:rPr>
              <a:t>learning and teaching</a:t>
            </a:r>
            <a:r>
              <a:rPr lang="en-GB" sz="2400" dirty="0" smtClean="0">
                <a:solidFill>
                  <a:srgbClr val="0033CC"/>
                </a:solidFill>
              </a:rPr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Priorities are expressed as outcomes for learners.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Priorities arise from the schools’ view of its </a:t>
            </a:r>
            <a:r>
              <a:rPr lang="en-GB" sz="2400" b="1" dirty="0" smtClean="0">
                <a:solidFill>
                  <a:srgbClr val="0033CC"/>
                </a:solidFill>
              </a:rPr>
              <a:t>vision, values and aims.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Priorities</a:t>
            </a:r>
            <a:r>
              <a:rPr lang="en-GB" sz="2400" b="1" dirty="0" smtClean="0">
                <a:solidFill>
                  <a:srgbClr val="0033CC"/>
                </a:solidFill>
              </a:rPr>
              <a:t> MUST </a:t>
            </a:r>
            <a:r>
              <a:rPr lang="en-GB" sz="2400" dirty="0" smtClean="0">
                <a:solidFill>
                  <a:srgbClr val="0033CC"/>
                </a:solidFill>
              </a:rPr>
              <a:t>impact on the classroom.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It builds on </a:t>
            </a:r>
            <a:r>
              <a:rPr lang="en-GB" sz="2400" b="1" dirty="0" smtClean="0">
                <a:solidFill>
                  <a:srgbClr val="0033CC"/>
                </a:solidFill>
              </a:rPr>
              <a:t>strengths</a:t>
            </a:r>
            <a:r>
              <a:rPr lang="en-GB" sz="2400" dirty="0" smtClean="0">
                <a:solidFill>
                  <a:srgbClr val="0033CC"/>
                </a:solidFill>
              </a:rPr>
              <a:t>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Planning is flexible as long as the outcomes are delivered.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Self-evaluation and audit are ongoing processes.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IMPACT: The effectiveness of the planning is apparent in the </a:t>
            </a:r>
            <a:r>
              <a:rPr lang="en-GB" sz="2400" b="1" dirty="0" smtClean="0">
                <a:solidFill>
                  <a:srgbClr val="0033CC"/>
                </a:solidFill>
              </a:rPr>
              <a:t>extent and quality of its outcomes for children</a:t>
            </a:r>
            <a:r>
              <a:rPr lang="en-GB" sz="2400" dirty="0" smtClean="0">
                <a:solidFill>
                  <a:srgbClr val="0033CC"/>
                </a:solidFill>
              </a:rPr>
              <a:t>.</a:t>
            </a:r>
            <a:endParaRPr lang="en-GB" sz="2400" dirty="0">
              <a:solidFill>
                <a:srgbClr val="0033CC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i="1" dirty="0" smtClean="0">
                <a:solidFill>
                  <a:srgbClr val="0033CC"/>
                </a:solidFill>
              </a:rPr>
              <a:t>The core features of the Improvement Plan</a:t>
            </a:r>
            <a:r>
              <a:rPr lang="en-US" sz="4000" i="1" dirty="0" smtClean="0">
                <a:solidFill>
                  <a:srgbClr val="0033CC"/>
                </a:solidFill>
              </a:rPr>
              <a:t/>
            </a:r>
            <a:br>
              <a:rPr lang="en-US" sz="4000" i="1" dirty="0" smtClean="0">
                <a:solidFill>
                  <a:srgbClr val="0033CC"/>
                </a:solidFill>
              </a:rPr>
            </a:br>
            <a:endParaRPr lang="en-US" dirty="0"/>
          </a:p>
        </p:txBody>
      </p:sp>
      <p:pic>
        <p:nvPicPr>
          <p:cNvPr id="4" name="Picture 3" descr="colour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05264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450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 = the normal work of the school / “day to day business”.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 Responsibility of named members of staff / teams, built into their remits and ongoing responsibilities.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400" dirty="0" smtClean="0">
                <a:solidFill>
                  <a:srgbClr val="0033CC"/>
                </a:solidFill>
              </a:rPr>
              <a:t>Staff review / self evaluation will monitor ongoing quality.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>
                <a:solidFill>
                  <a:srgbClr val="0033CC"/>
                </a:solidFill>
              </a:rPr>
              <a:t>The Maintenance Agenda</a:t>
            </a:r>
            <a:r>
              <a:rPr lang="en-US" sz="4400" dirty="0" smtClean="0">
                <a:solidFill>
                  <a:srgbClr val="0033CC"/>
                </a:solidFill>
              </a:rPr>
              <a:t/>
            </a:r>
            <a:br>
              <a:rPr lang="en-US" sz="4400" dirty="0" smtClean="0">
                <a:solidFill>
                  <a:srgbClr val="0033CC"/>
                </a:solidFill>
              </a:rPr>
            </a:br>
            <a:endParaRPr lang="en-US" dirty="0"/>
          </a:p>
        </p:txBody>
      </p:sp>
      <p:pic>
        <p:nvPicPr>
          <p:cNvPr id="6" name="Picture 5" descr="t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038600"/>
            <a:ext cx="2251076" cy="1723480"/>
          </a:xfrm>
          <a:prstGeom prst="rect">
            <a:avLst/>
          </a:prstGeom>
        </p:spPr>
      </p:pic>
      <p:pic>
        <p:nvPicPr>
          <p:cNvPr id="5" name="Picture 3" descr="colour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80943"/>
            <a:ext cx="99695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9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463</TotalTime>
  <Words>766</Words>
  <Application>Microsoft Office PowerPoint</Application>
  <PresentationFormat>On-screen Show (4:3)</PresentationFormat>
  <Paragraphs>170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Concourse</vt:lpstr>
      <vt:lpstr>???</vt:lpstr>
      <vt:lpstr>???</vt:lpstr>
      <vt:lpstr>???</vt:lpstr>
      <vt:lpstr>PowerPoint Presentation</vt:lpstr>
      <vt:lpstr>Standards and Quality Report </vt:lpstr>
      <vt:lpstr>Standards and Quality Report</vt:lpstr>
      <vt:lpstr>Standards and Quality Report (cont.)</vt:lpstr>
      <vt:lpstr>Standards and Quality Report (cont.)</vt:lpstr>
      <vt:lpstr>Standards and Quality Report (cont.)</vt:lpstr>
      <vt:lpstr>Visions, Values and Aims</vt:lpstr>
      <vt:lpstr>The core features of the Improvement Plan </vt:lpstr>
      <vt:lpstr>The Maintenance Agenda </vt:lpstr>
      <vt:lpstr>Tackling Bureaucaracy</vt:lpstr>
      <vt:lpstr>Improvement Planning  in a nutshell</vt:lpstr>
      <vt:lpstr>PowerPoint Presentation</vt:lpstr>
      <vt:lpstr>Improvement Planning for 2014 – 15 in Argyll and Bute Schools</vt:lpstr>
      <vt:lpstr>Priorities 2014/15</vt:lpstr>
      <vt:lpstr>PowerPoint Presentation</vt:lpstr>
      <vt:lpstr>PowerPoint Presentation</vt:lpstr>
      <vt:lpstr>PowerPoint Presentation</vt:lpstr>
      <vt:lpstr>PowerPoint Presentation</vt:lpstr>
    </vt:vector>
  </TitlesOfParts>
  <Company>Argyll &amp; Bute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 for Inspection      Seminar                           2/3September 2008</dc:title>
  <dc:creator>Elaine Magor</dc:creator>
  <cp:lastModifiedBy>%username%</cp:lastModifiedBy>
  <cp:revision>26</cp:revision>
  <cp:lastPrinted>2013-04-17T10:10:01Z</cp:lastPrinted>
  <dcterms:created xsi:type="dcterms:W3CDTF">2013-04-16T20:19:04Z</dcterms:created>
  <dcterms:modified xsi:type="dcterms:W3CDTF">2015-04-27T07:43:32Z</dcterms:modified>
</cp:coreProperties>
</file>