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6"/>
  </p:notesMasterIdLst>
  <p:sldIdLst>
    <p:sldId id="264" r:id="rId5"/>
    <p:sldId id="285" r:id="rId6"/>
    <p:sldId id="292" r:id="rId7"/>
    <p:sldId id="294" r:id="rId8"/>
    <p:sldId id="295" r:id="rId9"/>
    <p:sldId id="263" r:id="rId10"/>
    <p:sldId id="274" r:id="rId11"/>
    <p:sldId id="286" r:id="rId12"/>
    <p:sldId id="287" r:id="rId13"/>
    <p:sldId id="267" r:id="rId14"/>
    <p:sldId id="288" r:id="rId15"/>
    <p:sldId id="269" r:id="rId16"/>
    <p:sldId id="296" r:id="rId17"/>
    <p:sldId id="277" r:id="rId18"/>
    <p:sldId id="290" r:id="rId19"/>
    <p:sldId id="279" r:id="rId20"/>
    <p:sldId id="281" r:id="rId21"/>
    <p:sldId id="282" r:id="rId22"/>
    <p:sldId id="261" r:id="rId23"/>
    <p:sldId id="284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304" autoAdjust="0"/>
  </p:normalViewPr>
  <p:slideViewPr>
    <p:cSldViewPr>
      <p:cViewPr>
        <p:scale>
          <a:sx n="70" d="100"/>
          <a:sy n="70" d="100"/>
        </p:scale>
        <p:origin x="-1290" y="-18"/>
      </p:cViewPr>
      <p:guideLst>
        <p:guide orient="horz" pos="2160"/>
        <p:guide orient="horz" pos="480"/>
        <p:guide orient="horz" pos="4272"/>
        <p:guide pos="2880"/>
        <p:guide pos="48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D336-2492-44FA-A578-B97A5797DD59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865EC-8807-4FFF-984E-2C7C16B5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2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10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aseline="0" dirty="0" smtClean="0"/>
              <a:t> QI Fits with the National Context </a:t>
            </a:r>
          </a:p>
          <a:p>
            <a:endParaRPr lang="en-GB" baseline="0" dirty="0" smtClean="0"/>
          </a:p>
          <a:p>
            <a:r>
              <a:rPr lang="en-GB" baseline="0" dirty="0" smtClean="0"/>
              <a:t>Policy </a:t>
            </a:r>
          </a:p>
          <a:p>
            <a:r>
              <a:rPr lang="en-GB" baseline="0" dirty="0" smtClean="0"/>
              <a:t>PHILOSOPHY – CHILD AT THE CENTRE IN ALL THAT WE DO</a:t>
            </a:r>
          </a:p>
          <a:p>
            <a:r>
              <a:rPr lang="en-GB" baseline="0" dirty="0" smtClean="0"/>
              <a:t>BACKED UP BY THE LEGISLATION OF </a:t>
            </a:r>
            <a:r>
              <a:rPr lang="en-GB" baseline="0" dirty="0" err="1" smtClean="0"/>
              <a:t>C&amp;YP</a:t>
            </a:r>
            <a:r>
              <a:rPr lang="en-GB" baseline="0" dirty="0" smtClean="0"/>
              <a:t> ACT – NAMED PERSON BIGGEST THING FOR EVERYONE AND STRONGLY </a:t>
            </a:r>
            <a:r>
              <a:rPr lang="en-GB" baseline="0" dirty="0" err="1" smtClean="0"/>
              <a:t>CONENCTS</a:t>
            </a:r>
            <a:r>
              <a:rPr lang="en-GB" baseline="0" dirty="0" smtClean="0"/>
              <a:t> THE QI WORK ACROSS THE CHILD’S JOURNEY.</a:t>
            </a:r>
          </a:p>
          <a:p>
            <a:r>
              <a:rPr lang="en-GB" baseline="0" dirty="0" smtClean="0"/>
              <a:t>NEED TO GET THOSE THINGS RIGHT – LOCAL </a:t>
            </a:r>
            <a:r>
              <a:rPr lang="en-GB" baseline="0" dirty="0" err="1" smtClean="0"/>
              <a:t>PRIORIITY</a:t>
            </a:r>
            <a:r>
              <a:rPr lang="en-GB" baseline="0" dirty="0" smtClean="0"/>
              <a:t> FOR ALL</a:t>
            </a:r>
          </a:p>
          <a:p>
            <a:endParaRPr lang="en-GB" baseline="0" dirty="0" smtClean="0"/>
          </a:p>
          <a:p>
            <a:r>
              <a:rPr lang="en-GB" baseline="0" dirty="0" smtClean="0"/>
              <a:t>Sharing experiences across the community will help</a:t>
            </a:r>
          </a:p>
          <a:p>
            <a:r>
              <a:rPr lang="en-GB" baseline="0" dirty="0" smtClean="0"/>
              <a:t>Universal pathway and services – there has been significant investment – aim for 500 </a:t>
            </a:r>
            <a:r>
              <a:rPr lang="en-GB" baseline="0" dirty="0" err="1" smtClean="0"/>
              <a:t>additionl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HVs</a:t>
            </a:r>
            <a:r>
              <a:rPr lang="en-GB" baseline="0" dirty="0" smtClean="0"/>
              <a:t> by 2018 and will be key to delivery of the universal pathway. Acknowledge the local challenges faced by LA/</a:t>
            </a:r>
            <a:r>
              <a:rPr lang="en-GB" baseline="0" dirty="0" err="1" smtClean="0"/>
              <a:t>HB</a:t>
            </a:r>
            <a:r>
              <a:rPr lang="en-GB" baseline="0" dirty="0" smtClean="0"/>
              <a:t> teams.</a:t>
            </a:r>
          </a:p>
          <a:p>
            <a:r>
              <a:rPr lang="en-GB" baseline="0" dirty="0" smtClean="0"/>
              <a:t>Early learning and childcare – doubling entitlement  of childcare places by 2020 – huge job for all re workforce – flexibility of work etc. </a:t>
            </a:r>
          </a:p>
          <a:p>
            <a:r>
              <a:rPr lang="en-GB" baseline="0" dirty="0" smtClean="0"/>
              <a:t>Keen to test out solutions to deliver this and a clear role for national partners who will be very helpful in supporting delivery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KEY – new focus on improvement on child protection processes and practice of practitioners. Cab sec announced an improvement intent. </a:t>
            </a:r>
          </a:p>
          <a:p>
            <a:r>
              <a:rPr lang="en-GB" baseline="0" dirty="0" smtClean="0"/>
              <a:t>PACE RCS </a:t>
            </a:r>
            <a:r>
              <a:rPr lang="en-GB" baseline="0" dirty="0" err="1" smtClean="0"/>
              <a:t>FNP</a:t>
            </a:r>
            <a:endParaRPr lang="en-GB" baseline="0" dirty="0" smtClean="0"/>
          </a:p>
          <a:p>
            <a:endParaRPr lang="en-GB" baseline="0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65EC-8807-4FFF-984E-2C7C16B5A01B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86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12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13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14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15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16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17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18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65EC-8807-4FFF-984E-2C7C16B5A01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7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2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  <a:p>
            <a:pPr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20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21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3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4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  <a:p>
            <a:pPr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inequity in Scotland’s education system</a:t>
            </a:r>
          </a:p>
          <a:p>
            <a:r>
              <a:rPr lang="en-GB" dirty="0" smtClean="0"/>
              <a:t>Importance of addressing health and wellbeing</a:t>
            </a:r>
            <a:r>
              <a:rPr lang="en-GB" baseline="0" dirty="0" smtClean="0"/>
              <a:t> inequalities to drive improvement – physical and mental health, resilience and growth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, engaging parents and communities to support the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0AC4-29D2-4698-8E5E-0B4A0C3E6D0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9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6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  <a:p>
            <a:pPr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aseline="0" dirty="0" smtClean="0"/>
              <a:t> QI Fits with the National Context </a:t>
            </a:r>
          </a:p>
          <a:p>
            <a:endParaRPr lang="en-GB" baseline="0" dirty="0" smtClean="0"/>
          </a:p>
          <a:p>
            <a:r>
              <a:rPr lang="en-GB" baseline="0" dirty="0" smtClean="0"/>
              <a:t>Policy </a:t>
            </a:r>
          </a:p>
          <a:p>
            <a:r>
              <a:rPr lang="en-GB" baseline="0" dirty="0" smtClean="0"/>
              <a:t>PHILOSOPHY – CHILD AT THE CENTRE IN ALL THAT WE DO</a:t>
            </a:r>
          </a:p>
          <a:p>
            <a:r>
              <a:rPr lang="en-GB" baseline="0" dirty="0" smtClean="0"/>
              <a:t>BACKED UP BY THE LEGISLATION OF </a:t>
            </a:r>
            <a:r>
              <a:rPr lang="en-GB" baseline="0" dirty="0" err="1" smtClean="0"/>
              <a:t>C&amp;YP</a:t>
            </a:r>
            <a:r>
              <a:rPr lang="en-GB" baseline="0" dirty="0" smtClean="0"/>
              <a:t> ACT – NAMED PERSON BIGGEST THING FOR EVERYONE AND STRONGLY </a:t>
            </a:r>
            <a:r>
              <a:rPr lang="en-GB" baseline="0" dirty="0" err="1" smtClean="0"/>
              <a:t>CONNCTS</a:t>
            </a:r>
            <a:r>
              <a:rPr lang="en-GB" baseline="0" dirty="0" smtClean="0"/>
              <a:t> </a:t>
            </a:r>
            <a:r>
              <a:rPr lang="en-GB" baseline="0" dirty="0" smtClean="0"/>
              <a:t>THE QI WORK ACROSS THE CHILD’S JOURNEY.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Sharing experiences across the community will help</a:t>
            </a:r>
          </a:p>
          <a:p>
            <a:r>
              <a:rPr lang="en-GB" baseline="0" dirty="0" smtClean="0"/>
              <a:t>Universal pathway and services – there has been significant investment – aim for 500 </a:t>
            </a:r>
            <a:r>
              <a:rPr lang="en-GB" baseline="0" dirty="0" err="1" smtClean="0"/>
              <a:t>additionl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HVs</a:t>
            </a:r>
            <a:r>
              <a:rPr lang="en-GB" baseline="0" dirty="0" smtClean="0"/>
              <a:t> by 2018 and will be key to delivery of the universal pathway. Acknowledge the local challenges faced by LA/</a:t>
            </a:r>
            <a:r>
              <a:rPr lang="en-GB" baseline="0" dirty="0" err="1" smtClean="0"/>
              <a:t>HB</a:t>
            </a:r>
            <a:r>
              <a:rPr lang="en-GB" baseline="0" dirty="0" smtClean="0"/>
              <a:t> teams.</a:t>
            </a:r>
          </a:p>
          <a:p>
            <a:r>
              <a:rPr lang="en-GB" baseline="0" dirty="0" smtClean="0"/>
              <a:t>Early learning and childcare – doubling entitlement  of childcare places by 2020 – huge job for all re workforce – flexibility of work etc. </a:t>
            </a:r>
          </a:p>
          <a:p>
            <a:r>
              <a:rPr lang="en-GB" baseline="0" dirty="0" smtClean="0"/>
              <a:t>Keen to test out solutions to deliver this and a clear role for national partners who will be very helpful in supporting delivery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KEY – new focus on improvement on child protection processes and practice of practitioners. Cab sec announced an improvement intent. </a:t>
            </a:r>
          </a:p>
          <a:p>
            <a:r>
              <a:rPr lang="en-GB" baseline="0" dirty="0" smtClean="0"/>
              <a:t>PACE RCS </a:t>
            </a:r>
            <a:r>
              <a:rPr lang="en-GB" baseline="0" dirty="0" err="1" smtClean="0"/>
              <a:t>FNP</a:t>
            </a:r>
            <a:endParaRPr lang="en-GB" baseline="0" dirty="0" smtClean="0"/>
          </a:p>
          <a:p>
            <a:endParaRPr lang="en-GB" baseline="0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65EC-8807-4FFF-984E-2C7C16B5A0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18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8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  <a:p>
            <a:pPr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19200" algn="l"/>
                <a:tab pos="1627188" algn="l"/>
                <a:tab pos="2033588" algn="l"/>
                <a:tab pos="2439988" algn="l"/>
                <a:tab pos="2847975" algn="l"/>
                <a:tab pos="3254375" algn="l"/>
                <a:tab pos="3662363" algn="l"/>
                <a:tab pos="4068763" algn="l"/>
                <a:tab pos="4476750" algn="l"/>
                <a:tab pos="4883150" algn="l"/>
                <a:tab pos="5291138" algn="l"/>
                <a:tab pos="5697538" algn="l"/>
                <a:tab pos="6105525" algn="l"/>
                <a:tab pos="6511925" algn="l"/>
                <a:tab pos="6919913" algn="l"/>
                <a:tab pos="7326313" algn="l"/>
                <a:tab pos="7734300" algn="l"/>
                <a:tab pos="814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612C170-7AD8-4B05-8423-FD4F048B61BF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9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363"/>
            <a:ext cx="5486727" cy="41154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en-GB" altLang="en-US" dirty="0" smtClean="0"/>
          </a:p>
          <a:p>
            <a:pPr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  <a:p>
            <a:pPr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BCF2-64C3-4751-984B-1686D136B9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664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F479-45DD-4E40-B43B-076FC9F558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023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2FB5-7F9A-4FFA-AC19-861784A3FD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849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D9EA-69BD-457B-BEFA-F6CC1EF265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297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D579-1378-43CD-BA57-5590188478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582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691D-1D29-42F0-BF2F-60EAF6BE09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1833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204F-EE05-4508-97CE-22ED47E686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057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6F2B-232C-4FF2-AC0B-033643AF72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17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942B-B5DC-4651-A199-EB5C53F2BB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3290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2E83-58EC-49F9-9DC7-669B5493BF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8598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BF82-C5B4-4513-AF9E-947CECE218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52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E177-F4EF-46EE-BFC9-AC00F0191C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4563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BCF2-64C3-4751-984B-1686D136B9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627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F479-45DD-4E40-B43B-076FC9F558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0469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2FB5-7F9A-4FFA-AC19-861784A3FD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790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D9EA-69BD-457B-BEFA-F6CC1EF265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604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D579-1378-43CD-BA57-5590188478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06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691D-1D29-42F0-BF2F-60EAF6BE09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73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204F-EE05-4508-97CE-22ED47E686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572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6F2B-232C-4FF2-AC0B-033643AF72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51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942B-B5DC-4651-A199-EB5C53F2BB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8557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2E83-58EC-49F9-9DC7-669B5493BF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69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BF82-C5B4-4513-AF9E-947CECE218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686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E177-F4EF-46EE-BFC9-AC00F0191C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8276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hor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70925"/>
            <a:ext cx="4724400" cy="2086725"/>
          </a:xfrm>
          <a:noFill/>
          <a:ln>
            <a:noFill/>
          </a:ln>
        </p:spPr>
        <p:txBody>
          <a:bodyPr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47244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15100" y="489585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987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ong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63572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0198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15100" y="489585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03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 - Long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373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36610"/>
            <a:ext cx="6019800" cy="292388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53200" y="4876800"/>
            <a:ext cx="2133600" cy="457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06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 - Shor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70925"/>
            <a:ext cx="4724400" cy="2086725"/>
          </a:xfrm>
          <a:noFill/>
        </p:spPr>
        <p:txBody>
          <a:bodyPr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4724400" cy="5334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477000" y="495300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3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0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1143000"/>
            <a:ext cx="845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14131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879833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141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6133011"/>
            <a:ext cx="7620000" cy="6096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4pPr>
            <a:lvl5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22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EC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447800"/>
            <a:ext cx="4343400" cy="4419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800">
                <a:solidFill>
                  <a:srgbClr val="009EC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83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>
            <a:lvl1pPr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rgbClr val="B4BFC7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rgbClr val="B4BFC7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rgbClr val="B4BFC7"/>
                </a:solidFill>
              </a:defRPr>
            </a:lvl4pPr>
            <a:lvl5pPr>
              <a:buFont typeface="Arial" pitchFamily="34" charset="0"/>
              <a:buNone/>
              <a:defRPr>
                <a:solidFill>
                  <a:srgbClr val="B4BFC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IHI_Symb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35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44196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rgbClr val="B4BFC7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rgbClr val="B4BFC7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rgbClr val="B4BFC7"/>
                </a:solidFill>
              </a:defRPr>
            </a:lvl4pPr>
            <a:lvl5pPr>
              <a:buFont typeface="Arial" pitchFamily="34" charset="0"/>
              <a:buNone/>
              <a:defRPr>
                <a:solidFill>
                  <a:srgbClr val="B4BFC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09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44196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rgbClr val="B4BFC7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rgbClr val="B4BFC7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rgbClr val="B4BFC7"/>
                </a:solidFill>
              </a:defRPr>
            </a:lvl4pPr>
            <a:lvl5pPr>
              <a:buFont typeface="Arial" pitchFamily="34" charset="0"/>
              <a:buNone/>
              <a:defRPr>
                <a:solidFill>
                  <a:srgbClr val="B4BFC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7" name="Content Placeholder 8" descr="circle_dia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267200" cy="39536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901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44196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rgbClr val="B4BFC7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rgbClr val="B4BFC7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rgbClr val="B4BFC7"/>
                </a:solidFill>
              </a:defRPr>
            </a:lvl4pPr>
            <a:lvl5pPr>
              <a:buFont typeface="Arial" pitchFamily="34" charset="0"/>
              <a:buNone/>
              <a:defRPr>
                <a:solidFill>
                  <a:srgbClr val="B4BFC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24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5173559" y="1807778"/>
            <a:ext cx="3389743" cy="3389743"/>
            <a:chOff x="5013278" y="1883978"/>
            <a:chExt cx="3389743" cy="3389743"/>
          </a:xfrm>
        </p:grpSpPr>
        <p:sp>
          <p:nvSpPr>
            <p:cNvPr id="6" name="Oval 5"/>
            <p:cNvSpPr/>
            <p:nvPr userDrawn="1"/>
          </p:nvSpPr>
          <p:spPr>
            <a:xfrm>
              <a:off x="5013278" y="1883978"/>
              <a:ext cx="3389743" cy="3389743"/>
            </a:xfrm>
            <a:prstGeom prst="ellipse">
              <a:avLst/>
            </a:prstGeom>
            <a:solidFill>
              <a:srgbClr val="CCE8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419963" y="2290663"/>
              <a:ext cx="2576373" cy="2576373"/>
            </a:xfrm>
            <a:prstGeom prst="ellipse">
              <a:avLst/>
            </a:prstGeom>
            <a:solidFill>
              <a:srgbClr val="A4D8B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5786111" y="2656811"/>
              <a:ext cx="1844076" cy="1844076"/>
            </a:xfrm>
            <a:prstGeom prst="ellipse">
              <a:avLst/>
            </a:prstGeom>
            <a:solidFill>
              <a:srgbClr val="74C7A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6168181" y="3038881"/>
              <a:ext cx="1079937" cy="1079937"/>
            </a:xfrm>
            <a:prstGeom prst="ellipse">
              <a:avLst/>
            </a:prstGeom>
            <a:gradFill flip="none" rotWithShape="1">
              <a:gsLst>
                <a:gs pos="0">
                  <a:srgbClr val="89CEAE"/>
                </a:gs>
                <a:gs pos="29000">
                  <a:srgbClr val="A4D8BF"/>
                </a:gs>
                <a:gs pos="62000">
                  <a:srgbClr val="89CEAE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5202617" y="1571298"/>
            <a:ext cx="3276600" cy="3460532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 userDrawn="1">
            <p:ph type="body" sz="quarter" idx="12"/>
          </p:nvPr>
        </p:nvSpPr>
        <p:spPr>
          <a:xfrm>
            <a:off x="5697917" y="2149366"/>
            <a:ext cx="2286000" cy="2483068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 userDrawn="1">
            <p:ph type="body" sz="quarter" idx="11"/>
          </p:nvPr>
        </p:nvSpPr>
        <p:spPr>
          <a:xfrm>
            <a:off x="6107016" y="2682766"/>
            <a:ext cx="1467802" cy="1600200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0"/>
          </p:nvPr>
        </p:nvSpPr>
        <p:spPr>
          <a:xfrm>
            <a:off x="6307517" y="3374920"/>
            <a:ext cx="1066800" cy="26954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447800"/>
            <a:ext cx="4267200" cy="44196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rgbClr val="B4BFC7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rgbClr val="B4BFC7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rgbClr val="B4BFC7"/>
                </a:solidFill>
              </a:defRPr>
            </a:lvl4pPr>
            <a:lvl5pPr>
              <a:buFont typeface="Arial" pitchFamily="34" charset="0"/>
              <a:buNone/>
              <a:defRPr>
                <a:solidFill>
                  <a:srgbClr val="B4BFC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6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44196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rgbClr val="B4BFC7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rgbClr val="B4BFC7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rgbClr val="B4BFC7"/>
                </a:solidFill>
              </a:defRPr>
            </a:lvl4pPr>
            <a:lvl5pPr>
              <a:buFont typeface="Arial" pitchFamily="34" charset="0"/>
              <a:buNone/>
              <a:defRPr>
                <a:solidFill>
                  <a:srgbClr val="B4BFC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15" name="Content Placeholder 8" descr="circle_di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267200" cy="39536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18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8229600" cy="46482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838200"/>
            <a:ext cx="8229600" cy="5257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9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447800"/>
            <a:ext cx="4800600" cy="4419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80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3124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93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153150"/>
            <a:ext cx="5410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5545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9"/>
              </a:solidFill>
            </a:endParaRPr>
          </a:p>
          <a:p>
            <a:pPr>
              <a:defRPr/>
            </a:pPr>
            <a:fld id="{306C017F-18C4-4B2C-B4C3-02AAE67B7FBA}" type="slidenum">
              <a:rPr lang="en-US">
                <a:solidFill>
                  <a:srgbClr val="77777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47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09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504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84827-EEA5-4F9D-A9D6-0ADF1D275BAE}" type="datetimeFigureOut">
              <a:rPr lang="en-GB" smtClean="0">
                <a:solidFill>
                  <a:srgbClr val="45545F"/>
                </a:solidFill>
              </a:rPr>
              <a:pPr/>
              <a:t>13/03/2016</a:t>
            </a:fld>
            <a:endParaRPr lang="en-GB">
              <a:solidFill>
                <a:srgbClr val="455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455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173E-9626-4BBA-BC98-060686E251D6}" type="slidenum">
              <a:rPr lang="en-GB" smtClean="0">
                <a:solidFill>
                  <a:srgbClr val="777779"/>
                </a:solidFill>
              </a:rPr>
              <a:pPr/>
              <a:t>‹#›</a:t>
            </a:fld>
            <a:endParaRPr lang="en-GB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14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8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16" indent="0">
              <a:buNone/>
              <a:defRPr sz="1200"/>
            </a:lvl2pPr>
            <a:lvl3pPr marL="912046" indent="0">
              <a:buNone/>
              <a:defRPr sz="1000"/>
            </a:lvl3pPr>
            <a:lvl4pPr marL="1368080" indent="0">
              <a:buNone/>
              <a:defRPr sz="900"/>
            </a:lvl4pPr>
            <a:lvl5pPr marL="1824104" indent="0">
              <a:buNone/>
              <a:defRPr sz="900"/>
            </a:lvl5pPr>
            <a:lvl6pPr marL="2280124" indent="0">
              <a:buNone/>
              <a:defRPr sz="900"/>
            </a:lvl6pPr>
            <a:lvl7pPr marL="2736156" indent="0">
              <a:buNone/>
              <a:defRPr sz="900"/>
            </a:lvl7pPr>
            <a:lvl8pPr marL="3192172" indent="0">
              <a:buNone/>
              <a:defRPr sz="900"/>
            </a:lvl8pPr>
            <a:lvl9pPr marL="36482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89"/>
            <a:ext cx="2133600" cy="365125"/>
          </a:xfrm>
          <a:prstGeom prst="rect">
            <a:avLst/>
          </a:prstGeom>
        </p:spPr>
        <p:txBody>
          <a:bodyPr/>
          <a:lstStyle/>
          <a:p>
            <a:fld id="{BACA698A-F7C5-4410-B7D2-10A7B180E3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8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EACD-12D4-4D3F-A1A9-0371E1B531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17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84"/>
            <a:ext cx="2126880" cy="4694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2" y="6247384"/>
            <a:ext cx="2895840" cy="4694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84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fld id="{0F587524-EDC7-43C1-8602-036B3395997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9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E80FFB-159A-4820-A116-74E7954E9FEA}" type="slidenum">
              <a:rPr lang="en-GB" altLang="en-US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60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E80FFB-159A-4820-A116-74E7954E9FEA}" type="slidenum">
              <a:rPr lang="en-GB" altLang="en-US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8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09EC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Tx/>
        <a:buBlip>
          <a:blip r:embed="rId27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15686" y="685800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GB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6000" dirty="0" smtClean="0">
                <a:solidFill>
                  <a:sysClr val="windowText" lastClr="000000"/>
                </a:solidFill>
                <a:latin typeface="Calibri"/>
              </a:rPr>
              <a:t>Welcome</a:t>
            </a:r>
          </a:p>
          <a:p>
            <a:pPr marL="0" indent="0" algn="ctr">
              <a:buFont typeface="Arial" pitchFamily="34" charset="0"/>
              <a:buNone/>
            </a:pPr>
            <a:endParaRPr lang="en-GB" sz="2000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3600" dirty="0" smtClean="0">
                <a:solidFill>
                  <a:sysClr val="windowText" lastClr="000000"/>
                </a:solidFill>
                <a:latin typeface="Calibri"/>
              </a:rPr>
              <a:t>Quality Improvement Throughout a Child’s Journey</a:t>
            </a:r>
          </a:p>
          <a:p>
            <a:pPr marL="0" indent="0" algn="ctr">
              <a:buFont typeface="Arial" pitchFamily="34" charset="0"/>
              <a:buNone/>
            </a:pPr>
            <a:endParaRPr lang="en-GB" sz="3600" dirty="0">
              <a:solidFill>
                <a:sysClr val="windowText" lastClr="000000"/>
              </a:solidFill>
              <a:latin typeface="Calibri"/>
            </a:endParaRPr>
          </a:p>
          <a:p>
            <a:pPr marL="0" indent="0" algn="ctr">
              <a:buFont typeface="Arial" pitchFamily="34" charset="0"/>
              <a:buNone/>
            </a:pPr>
            <a:endParaRPr lang="en-GB" sz="3600" dirty="0" smtClea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967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0" y="190980"/>
            <a:ext cx="8225280" cy="1142040"/>
          </a:xfrm>
        </p:spPr>
        <p:txBody>
          <a:bodyPr/>
          <a:lstStyle/>
          <a:p>
            <a:r>
              <a:rPr lang="en-GB" dirty="0" smtClean="0"/>
              <a:t>Why Review and Refresh </a:t>
            </a:r>
            <a:br>
              <a:rPr lang="en-GB" dirty="0" smtClean="0"/>
            </a:br>
            <a:r>
              <a:rPr lang="en-GB" dirty="0" smtClean="0"/>
              <a:t>the Outcome Aims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60" y="1828800"/>
            <a:ext cx="8225280" cy="1327244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olicy context providing focus for impact on excellence and equity</a:t>
            </a:r>
          </a:p>
          <a:p>
            <a:endParaRPr lang="en-GB" sz="1400" dirty="0" smtClean="0"/>
          </a:p>
          <a:p>
            <a:r>
              <a:rPr lang="en-GB" dirty="0" smtClean="0"/>
              <a:t>Ability to measure local and national progress to            improve outcomes at scale over time</a:t>
            </a:r>
          </a:p>
          <a:p>
            <a:endParaRPr lang="en-GB" sz="1400" dirty="0"/>
          </a:p>
          <a:p>
            <a:r>
              <a:rPr lang="en-GB" dirty="0" smtClean="0"/>
              <a:t>Aligning the focus for improvement across the child’s journey from birth to adulthood</a:t>
            </a:r>
          </a:p>
          <a:p>
            <a:endParaRPr lang="en-GB" sz="1400" dirty="0" smtClean="0"/>
          </a:p>
          <a:p>
            <a:r>
              <a:rPr lang="en-GB" dirty="0" smtClean="0"/>
              <a:t>          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083038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18952" r="22419" b="10483"/>
          <a:stretch/>
        </p:blipFill>
        <p:spPr bwMode="auto">
          <a:xfrm>
            <a:off x="2100703" y="1027211"/>
            <a:ext cx="4803576" cy="480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360" y="33495"/>
            <a:ext cx="8225280" cy="1142040"/>
          </a:xfrm>
        </p:spPr>
        <p:txBody>
          <a:bodyPr/>
          <a:lstStyle/>
          <a:p>
            <a:r>
              <a:rPr lang="en-GB" sz="3200" dirty="0" smtClean="0"/>
              <a:t>QI and Achieving Excellence &amp; Equity </a:t>
            </a:r>
            <a:endParaRPr lang="en-GB" sz="3200" dirty="0"/>
          </a:p>
        </p:txBody>
      </p:sp>
      <p:sp>
        <p:nvSpPr>
          <p:cNvPr id="5" name="Notched Right Arrow 4"/>
          <p:cNvSpPr/>
          <p:nvPr/>
        </p:nvSpPr>
        <p:spPr>
          <a:xfrm>
            <a:off x="173240" y="1916832"/>
            <a:ext cx="1944216" cy="983741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 bwMode="auto">
          <a:xfrm>
            <a:off x="288655" y="1560438"/>
            <a:ext cx="2073545" cy="1106562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400" b="1" dirty="0" smtClean="0">
                <a:solidFill>
                  <a:srgbClr val="FFFFFF"/>
                </a:solidFill>
              </a:rPr>
              <a:t>Early Learning &amp; </a:t>
            </a:r>
            <a:r>
              <a:rPr lang="en-GB" sz="1600" b="1" dirty="0" smtClean="0">
                <a:solidFill>
                  <a:srgbClr val="FFFFFF"/>
                </a:solidFill>
              </a:rPr>
              <a:t>Childcare </a:t>
            </a:r>
          </a:p>
        </p:txBody>
      </p:sp>
      <p:sp>
        <p:nvSpPr>
          <p:cNvPr id="11" name="Notched Right Arrow 10"/>
          <p:cNvSpPr/>
          <p:nvPr/>
        </p:nvSpPr>
        <p:spPr bwMode="auto">
          <a:xfrm>
            <a:off x="173240" y="5029200"/>
            <a:ext cx="2698518" cy="9906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400" b="1" dirty="0" smtClean="0">
                <a:solidFill>
                  <a:srgbClr val="FFFFFF"/>
                </a:solidFill>
              </a:rPr>
              <a:t>Family Nurse 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400" b="1" dirty="0" smtClean="0">
                <a:solidFill>
                  <a:srgbClr val="FFFFFF"/>
                </a:solidFill>
              </a:rPr>
              <a:t>Partnership</a:t>
            </a:r>
          </a:p>
        </p:txBody>
      </p:sp>
      <p:sp>
        <p:nvSpPr>
          <p:cNvPr id="12" name="Notched Right Arrow 11"/>
          <p:cNvSpPr/>
          <p:nvPr/>
        </p:nvSpPr>
        <p:spPr bwMode="auto">
          <a:xfrm>
            <a:off x="60055" y="3581400"/>
            <a:ext cx="2073545" cy="9906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1600" b="1" dirty="0" smtClean="0">
                <a:solidFill>
                  <a:srgbClr val="FFFFFF"/>
                </a:solidFill>
              </a:rPr>
              <a:t>PACE</a:t>
            </a:r>
          </a:p>
        </p:txBody>
      </p:sp>
      <p:sp>
        <p:nvSpPr>
          <p:cNvPr id="13" name="Notched Right Arrow 12"/>
          <p:cNvSpPr/>
          <p:nvPr/>
        </p:nvSpPr>
        <p:spPr bwMode="auto">
          <a:xfrm flipH="1">
            <a:off x="6477000" y="830228"/>
            <a:ext cx="2392568" cy="1150972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600" b="1" dirty="0" smtClean="0">
                <a:solidFill>
                  <a:srgbClr val="FFFFFF"/>
                </a:solidFill>
              </a:rPr>
              <a:t>Poverty related attainment gap</a:t>
            </a:r>
          </a:p>
        </p:txBody>
      </p:sp>
      <p:sp>
        <p:nvSpPr>
          <p:cNvPr id="14" name="Notched Right Arrow 13"/>
          <p:cNvSpPr/>
          <p:nvPr/>
        </p:nvSpPr>
        <p:spPr bwMode="auto">
          <a:xfrm flipH="1">
            <a:off x="6781795" y="1752600"/>
            <a:ext cx="2286004" cy="14478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600" b="1" dirty="0" smtClean="0">
                <a:solidFill>
                  <a:srgbClr val="FFFFFF"/>
                </a:solidFill>
              </a:rPr>
              <a:t>Scottish Attainment Challenge</a:t>
            </a:r>
          </a:p>
        </p:txBody>
      </p:sp>
      <p:sp>
        <p:nvSpPr>
          <p:cNvPr id="15" name="Notched Right Arrow 14"/>
          <p:cNvSpPr/>
          <p:nvPr/>
        </p:nvSpPr>
        <p:spPr bwMode="auto">
          <a:xfrm flipH="1">
            <a:off x="6904279" y="3047783"/>
            <a:ext cx="2239720" cy="1371817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600" b="1" dirty="0" smtClean="0">
                <a:solidFill>
                  <a:srgbClr val="FFFFFF"/>
                </a:solidFill>
              </a:rPr>
              <a:t>National Improvement Framework</a:t>
            </a:r>
          </a:p>
        </p:txBody>
      </p:sp>
      <p:sp>
        <p:nvSpPr>
          <p:cNvPr id="16" name="Notched Right Arrow 15"/>
          <p:cNvSpPr/>
          <p:nvPr/>
        </p:nvSpPr>
        <p:spPr bwMode="auto">
          <a:xfrm flipH="1">
            <a:off x="6781799" y="4266921"/>
            <a:ext cx="2125123" cy="9906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600" b="1" dirty="0" smtClean="0">
                <a:solidFill>
                  <a:srgbClr val="FFFFFF"/>
                </a:solidFill>
              </a:rPr>
              <a:t>Employability skills / </a:t>
            </a:r>
            <a:r>
              <a:rPr lang="en-GB" sz="1600" b="1" dirty="0" err="1" smtClean="0">
                <a:solidFill>
                  <a:srgbClr val="FFFFFF"/>
                </a:solidFill>
              </a:rPr>
              <a:t>DYW</a:t>
            </a:r>
            <a:endParaRPr lang="en-GB" sz="1600" b="1" dirty="0" smtClean="0">
              <a:solidFill>
                <a:srgbClr val="FFFFFF"/>
              </a:solidFill>
            </a:endParaRPr>
          </a:p>
        </p:txBody>
      </p:sp>
      <p:sp>
        <p:nvSpPr>
          <p:cNvPr id="17" name="Notched Right Arrow 16"/>
          <p:cNvSpPr/>
          <p:nvPr/>
        </p:nvSpPr>
        <p:spPr bwMode="auto">
          <a:xfrm flipH="1">
            <a:off x="6448960" y="5045122"/>
            <a:ext cx="2277523" cy="9906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600" b="1" dirty="0" smtClean="0">
                <a:solidFill>
                  <a:srgbClr val="FFFFFF"/>
                </a:solidFill>
              </a:rPr>
              <a:t>Education Bill (inequalities) </a:t>
            </a:r>
          </a:p>
        </p:txBody>
      </p:sp>
      <p:sp>
        <p:nvSpPr>
          <p:cNvPr id="18" name="Notched Right Arrow 17"/>
          <p:cNvSpPr/>
          <p:nvPr/>
        </p:nvSpPr>
        <p:spPr bwMode="auto">
          <a:xfrm>
            <a:off x="55506" y="4420196"/>
            <a:ext cx="2393717" cy="933138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1400" b="1" dirty="0" smtClean="0">
                <a:solidFill>
                  <a:srgbClr val="FFFFFF"/>
                </a:solidFill>
              </a:rPr>
              <a:t>Improvement in Child Protection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1400" b="1" dirty="0" smtClean="0">
                <a:solidFill>
                  <a:srgbClr val="FFFFFF"/>
                </a:solidFill>
              </a:rPr>
              <a:t> 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19" name="Notched Right Arrow 18"/>
          <p:cNvSpPr/>
          <p:nvPr/>
        </p:nvSpPr>
        <p:spPr bwMode="auto">
          <a:xfrm>
            <a:off x="0" y="2411213"/>
            <a:ext cx="2073545" cy="1322587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400" b="1" dirty="0" smtClean="0">
                <a:solidFill>
                  <a:srgbClr val="FFFFFF"/>
                </a:solidFill>
              </a:rPr>
              <a:t>Realigning 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400" b="1" dirty="0" smtClean="0">
                <a:solidFill>
                  <a:srgbClr val="FFFFFF"/>
                </a:solidFill>
              </a:rPr>
              <a:t>Children’s Services</a:t>
            </a:r>
          </a:p>
        </p:txBody>
      </p:sp>
      <p:sp>
        <p:nvSpPr>
          <p:cNvPr id="6" name="Left-Right Arrow 5"/>
          <p:cNvSpPr/>
          <p:nvPr/>
        </p:nvSpPr>
        <p:spPr bwMode="auto">
          <a:xfrm>
            <a:off x="880248" y="5676900"/>
            <a:ext cx="7384608" cy="1409700"/>
          </a:xfrm>
          <a:prstGeom prst="leftRightArrow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 err="1" smtClean="0">
                <a:solidFill>
                  <a:srgbClr val="2D2DB9">
                    <a:lumMod val="75000"/>
                  </a:srgbClr>
                </a:solidFill>
              </a:rPr>
              <a:t>GIRFEC</a:t>
            </a:r>
            <a:endParaRPr lang="en-GB" sz="2400" b="1" dirty="0" smtClean="0">
              <a:solidFill>
                <a:srgbClr val="2D2DB9">
                  <a:lumMod val="75000"/>
                </a:srgbClr>
              </a:solidFill>
            </a:endParaRP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 smtClean="0">
                <a:solidFill>
                  <a:srgbClr val="2D2DB9">
                    <a:lumMod val="75000"/>
                  </a:srgbClr>
                </a:solidFill>
              </a:rPr>
              <a:t>Children &amp; </a:t>
            </a:r>
            <a:r>
              <a:rPr lang="en-GB" sz="2400" b="1" dirty="0" smtClean="0">
                <a:solidFill>
                  <a:srgbClr val="2D2DB9">
                    <a:lumMod val="75000"/>
                  </a:srgbClr>
                </a:solidFill>
              </a:rPr>
              <a:t>Young </a:t>
            </a:r>
            <a:r>
              <a:rPr lang="en-GB" sz="2400" b="1" dirty="0" smtClean="0">
                <a:solidFill>
                  <a:srgbClr val="2D2DB9">
                    <a:lumMod val="75000"/>
                  </a:srgbClr>
                </a:solidFill>
              </a:rPr>
              <a:t>Person </a:t>
            </a:r>
            <a:r>
              <a:rPr lang="en-GB" sz="2400" b="1" dirty="0" smtClean="0">
                <a:solidFill>
                  <a:srgbClr val="2D2DB9">
                    <a:lumMod val="75000"/>
                  </a:srgbClr>
                </a:solidFill>
              </a:rPr>
              <a:t>Act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20" name="Notched Right Arrow 19"/>
          <p:cNvSpPr/>
          <p:nvPr/>
        </p:nvSpPr>
        <p:spPr bwMode="auto">
          <a:xfrm>
            <a:off x="593455" y="830228"/>
            <a:ext cx="2073545" cy="9906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1600" b="1" dirty="0" smtClean="0">
                <a:solidFill>
                  <a:srgbClr val="FFFFFF"/>
                </a:solidFill>
              </a:rPr>
              <a:t>Universal </a:t>
            </a:r>
            <a:r>
              <a:rPr lang="en-GB" sz="1600" b="1" dirty="0" err="1" smtClean="0">
                <a:solidFill>
                  <a:srgbClr val="FFFFFF"/>
                </a:solidFill>
              </a:rPr>
              <a:t>HV</a:t>
            </a:r>
            <a:r>
              <a:rPr lang="en-GB" sz="1600" b="1" dirty="0" smtClean="0">
                <a:solidFill>
                  <a:srgbClr val="FFFFFF"/>
                </a:solidFill>
              </a:rPr>
              <a:t> Pathway </a:t>
            </a:r>
          </a:p>
        </p:txBody>
      </p:sp>
    </p:spTree>
    <p:extLst>
      <p:ext uri="{BB962C8B-B14F-4D97-AF65-F5344CB8AC3E}">
        <p14:creationId xmlns:p14="http://schemas.microsoft.com/office/powerpoint/2010/main" val="13346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0" y="0"/>
            <a:ext cx="8225280" cy="1142040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10000"/>
                  </a:schemeClr>
                </a:solidFill>
              </a:rPr>
              <a:t>What makes a good aim</a:t>
            </a:r>
            <a:endParaRPr lang="en-GB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2780" y="1226024"/>
            <a:ext cx="4043520" cy="3733800"/>
          </a:xfrm>
        </p:spPr>
        <p:txBody>
          <a:bodyPr/>
          <a:lstStyle/>
          <a:p>
            <a:r>
              <a:rPr lang="en-GB" dirty="0" smtClean="0"/>
              <a:t>Clearly defined</a:t>
            </a:r>
          </a:p>
          <a:p>
            <a:endParaRPr lang="en-GB" sz="800" dirty="0"/>
          </a:p>
          <a:p>
            <a:r>
              <a:rPr lang="en-GB" dirty="0" smtClean="0"/>
              <a:t>Measurable</a:t>
            </a:r>
          </a:p>
          <a:p>
            <a:endParaRPr lang="en-GB" sz="800" dirty="0"/>
          </a:p>
          <a:p>
            <a:r>
              <a:rPr lang="en-GB" dirty="0" smtClean="0"/>
              <a:t>Time specific </a:t>
            </a:r>
          </a:p>
          <a:p>
            <a:endParaRPr lang="en-GB" sz="800" dirty="0"/>
          </a:p>
          <a:p>
            <a:r>
              <a:rPr lang="en-GB" dirty="0" smtClean="0"/>
              <a:t>Unachievable by hard work alone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06331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What, How Much, By When?</a:t>
            </a:r>
            <a:endParaRPr lang="en-GB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71600"/>
            <a:ext cx="421535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38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534400" cy="4343399"/>
          </a:xfrm>
        </p:spPr>
        <p:txBody>
          <a:bodyPr/>
          <a:lstStyle/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87016" y="304800"/>
            <a:ext cx="8305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Draft aims focus on prevention, early intervention  &amp; achievement</a:t>
            </a:r>
          </a:p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Work needs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to be multi-professional and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multiagency;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applying interventions that support child development towards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successful developmental and achievement outcomes</a:t>
            </a:r>
          </a:p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- Build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the successful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work that may be scaled up to many children and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families</a:t>
            </a:r>
          </a:p>
          <a:p>
            <a:endParaRPr lang="en-GB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- Focus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on priorities for local improvement that reaches all who can benefit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4906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0" y="0"/>
            <a:ext cx="8225280" cy="1142040"/>
          </a:xfrm>
        </p:spPr>
        <p:txBody>
          <a:bodyPr/>
          <a:lstStyle/>
          <a:p>
            <a:r>
              <a:rPr lang="en-GB" dirty="0" smtClean="0"/>
              <a:t>Draft Aims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57300"/>
            <a:ext cx="8534400" cy="4343399"/>
          </a:xfrm>
        </p:spPr>
        <p:txBody>
          <a:bodyPr/>
          <a:lstStyle/>
          <a:p>
            <a:r>
              <a:rPr lang="en-GB" sz="2000" b="1" u="sng" dirty="0" smtClean="0"/>
              <a:t>AIM 1</a:t>
            </a:r>
            <a:endParaRPr lang="en-GB" sz="2000" dirty="0"/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By 2019 ……. % of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Children in each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</a:rPr>
              <a:t>CPP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will have no developmental concerns identified at time of their 13 -15 month Child Health Review </a:t>
            </a:r>
            <a:endParaRPr lang="en-GB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800" dirty="0" smtClean="0"/>
              <a:t>(</a:t>
            </a:r>
            <a:r>
              <a:rPr lang="en-GB" sz="1800" dirty="0"/>
              <a:t>compared to 30 month review what </a:t>
            </a:r>
            <a:r>
              <a:rPr lang="en-GB" sz="1800" dirty="0" smtClean="0"/>
              <a:t>does specialist experience tell us  </a:t>
            </a:r>
            <a:r>
              <a:rPr lang="en-GB" sz="1800" dirty="0"/>
              <a:t>about the % of children with developmental delays picked up at 15 </a:t>
            </a:r>
            <a:r>
              <a:rPr lang="en-GB" sz="1800" dirty="0" smtClean="0"/>
              <a:t>months?)</a:t>
            </a:r>
            <a:endParaRPr lang="en-GB" sz="1800" dirty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74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Aims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4940" y="1219200"/>
            <a:ext cx="8154120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>
            <a:lvl1pPr marL="311045" indent="-311045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73930" indent="-259204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u="sng" dirty="0" smtClean="0"/>
              <a:t>AIM 2: </a:t>
            </a:r>
            <a:endParaRPr lang="en-GB" sz="2000" dirty="0"/>
          </a:p>
          <a:p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By 2019, 85 % of children in each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</a:rPr>
              <a:t>CPP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 will have no developmental concerns identified at the time of their 27 – 30 month child health review</a:t>
            </a:r>
          </a:p>
          <a:p>
            <a:endParaRPr lang="en-GB" sz="2000" dirty="0" smtClean="0"/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</a:rPr>
              <a:t>(Based on 14/15 data:  62% of all eligible children had no concerns, 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</a:rPr>
              <a:t>12% of child reviews carried out were not meaningful and 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</a:rPr>
              <a:t>72% of those reviewed had no concerns)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>
              <a:lnSpc>
                <a:spcPct val="100000"/>
              </a:lnSpc>
              <a:spcAft>
                <a:spcPts val="0"/>
              </a:spcAft>
            </a:pPr>
            <a:endParaRPr lang="en-GB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983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0" y="0"/>
            <a:ext cx="8225280" cy="1142040"/>
          </a:xfrm>
        </p:spPr>
        <p:txBody>
          <a:bodyPr/>
          <a:lstStyle/>
          <a:p>
            <a:r>
              <a:rPr lang="en-GB" dirty="0" smtClean="0"/>
              <a:t>Draft Stretch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770" y="1066800"/>
            <a:ext cx="8420460" cy="4343399"/>
          </a:xfrm>
        </p:spPr>
        <p:txBody>
          <a:bodyPr/>
          <a:lstStyle/>
          <a:p>
            <a:r>
              <a:rPr lang="en-GB" sz="2000" b="1" u="sng" dirty="0" smtClean="0"/>
              <a:t>AIM 3: </a:t>
            </a:r>
            <a:endParaRPr lang="en-GB" sz="2000" dirty="0"/>
          </a:p>
          <a:p>
            <a:pPr marL="0" indent="0"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By </a:t>
            </a:r>
            <a:r>
              <a:rPr lang="en-GB" sz="2400" b="1" dirty="0">
                <a:solidFill>
                  <a:schemeClr val="accent2"/>
                </a:solidFill>
              </a:rPr>
              <a:t>2019, 85% of children across each </a:t>
            </a:r>
            <a:r>
              <a:rPr lang="en-GB" sz="2400" b="1" dirty="0" err="1">
                <a:solidFill>
                  <a:schemeClr val="accent2"/>
                </a:solidFill>
              </a:rPr>
              <a:t>SIMD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 smtClean="0">
                <a:solidFill>
                  <a:schemeClr val="accent2"/>
                </a:solidFill>
              </a:rPr>
              <a:t>decile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smtClean="0">
                <a:solidFill>
                  <a:schemeClr val="accent2"/>
                </a:solidFill>
              </a:rPr>
              <a:t>have </a:t>
            </a:r>
            <a:r>
              <a:rPr lang="en-GB" sz="2400" b="1" dirty="0">
                <a:solidFill>
                  <a:schemeClr val="accent2"/>
                </a:solidFill>
              </a:rPr>
              <a:t>successfully achieved early level literacy, numeracy and progressing in health &amp; wellbeing by the end of </a:t>
            </a:r>
            <a:r>
              <a:rPr lang="en-GB" sz="2400" b="1" dirty="0" smtClean="0">
                <a:solidFill>
                  <a:schemeClr val="accent2"/>
                </a:solidFill>
              </a:rPr>
              <a:t>primary 1.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Future capture of </a:t>
            </a:r>
            <a:r>
              <a:rPr lang="en-GB" sz="2000" dirty="0">
                <a:solidFill>
                  <a:schemeClr val="tx1"/>
                </a:solidFill>
              </a:rPr>
              <a:t>data from 4-</a:t>
            </a:r>
            <a:r>
              <a:rPr lang="en-GB" sz="2000" dirty="0" err="1">
                <a:solidFill>
                  <a:schemeClr val="tx1"/>
                </a:solidFill>
              </a:rPr>
              <a:t>5yr</a:t>
            </a:r>
            <a:r>
              <a:rPr lang="en-GB" sz="2000" dirty="0">
                <a:solidFill>
                  <a:schemeClr val="tx1"/>
                </a:solidFill>
              </a:rPr>
              <a:t> child health review will contribute as outcome data as the child progresses </a:t>
            </a:r>
            <a:r>
              <a:rPr lang="en-GB" sz="2000" dirty="0" smtClean="0">
                <a:solidFill>
                  <a:schemeClr val="tx1"/>
                </a:solidFill>
              </a:rPr>
              <a:t>towards primary school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endParaRPr lang="en-GB" sz="20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089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Stretch Aims ………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371601"/>
            <a:ext cx="8154120" cy="4343399"/>
          </a:xfrm>
        </p:spPr>
        <p:txBody>
          <a:bodyPr/>
          <a:lstStyle/>
          <a:p>
            <a:r>
              <a:rPr lang="en-GB" sz="2000" b="1" u="sng" dirty="0" smtClean="0"/>
              <a:t>AIM 4: </a:t>
            </a:r>
            <a:endParaRPr lang="en-GB" sz="2000" dirty="0"/>
          </a:p>
          <a:p>
            <a:r>
              <a:rPr lang="en-GB" dirty="0"/>
              <a:t> </a:t>
            </a:r>
            <a:r>
              <a:rPr lang="en-GB" sz="2400" b="1" dirty="0">
                <a:solidFill>
                  <a:schemeClr val="accent2"/>
                </a:solidFill>
              </a:rPr>
              <a:t>By 2019, 85% of children, across each </a:t>
            </a:r>
            <a:r>
              <a:rPr lang="en-GB" sz="2400" b="1" dirty="0" err="1">
                <a:solidFill>
                  <a:schemeClr val="accent2"/>
                </a:solidFill>
              </a:rPr>
              <a:t>SIMD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 smtClean="0">
                <a:solidFill>
                  <a:schemeClr val="accent2"/>
                </a:solidFill>
              </a:rPr>
              <a:t>decile</a:t>
            </a:r>
            <a:r>
              <a:rPr lang="en-GB" sz="2400" b="1" dirty="0" smtClean="0">
                <a:solidFill>
                  <a:schemeClr val="accent2"/>
                </a:solidFill>
              </a:rPr>
              <a:t> have </a:t>
            </a:r>
            <a:r>
              <a:rPr lang="en-GB" sz="2400" b="1" dirty="0">
                <a:solidFill>
                  <a:schemeClr val="accent2"/>
                </a:solidFill>
              </a:rPr>
              <a:t>successfully achieved </a:t>
            </a:r>
            <a:r>
              <a:rPr lang="en-GB" sz="2400" b="1" dirty="0" err="1">
                <a:solidFill>
                  <a:schemeClr val="accent2"/>
                </a:solidFill>
              </a:rPr>
              <a:t>CfE</a:t>
            </a:r>
            <a:r>
              <a:rPr lang="en-GB" sz="2400" b="1" dirty="0">
                <a:solidFill>
                  <a:schemeClr val="accent2"/>
                </a:solidFill>
              </a:rPr>
              <a:t> First level literacy and numeracy and are progressing in health and wellbeing by the end of primary </a:t>
            </a:r>
            <a:r>
              <a:rPr lang="en-GB" sz="2400" b="1" dirty="0" smtClean="0">
                <a:solidFill>
                  <a:schemeClr val="accent2"/>
                </a:solidFill>
              </a:rPr>
              <a:t>4</a:t>
            </a:r>
          </a:p>
          <a:p>
            <a:endParaRPr lang="en-GB" sz="2400" b="1" dirty="0">
              <a:solidFill>
                <a:schemeClr val="accent2"/>
              </a:solidFill>
            </a:endParaRPr>
          </a:p>
          <a:p>
            <a:r>
              <a:rPr lang="en-GB" sz="2000" b="1" u="sng" dirty="0"/>
              <a:t>AIM 5</a:t>
            </a:r>
            <a:r>
              <a:rPr lang="en-GB" sz="2000" b="1" u="sng" dirty="0" smtClean="0"/>
              <a:t>: </a:t>
            </a:r>
            <a:endParaRPr lang="en-GB" sz="2000" dirty="0"/>
          </a:p>
          <a:p>
            <a:r>
              <a:rPr lang="en-GB" sz="2400" b="1" dirty="0">
                <a:solidFill>
                  <a:schemeClr val="accent2"/>
                </a:solidFill>
              </a:rPr>
              <a:t>By 2019, 85% of children, across each </a:t>
            </a:r>
            <a:r>
              <a:rPr lang="en-GB" sz="2400" b="1" dirty="0" err="1">
                <a:solidFill>
                  <a:schemeClr val="accent2"/>
                </a:solidFill>
              </a:rPr>
              <a:t>SIMD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decile</a:t>
            </a:r>
            <a:r>
              <a:rPr lang="en-GB" sz="2400" b="1" dirty="0">
                <a:solidFill>
                  <a:schemeClr val="accent2"/>
                </a:solidFill>
              </a:rPr>
              <a:t> have successfully  achieved </a:t>
            </a:r>
            <a:r>
              <a:rPr lang="en-GB" sz="2400" b="1" dirty="0" err="1">
                <a:solidFill>
                  <a:schemeClr val="accent2"/>
                </a:solidFill>
              </a:rPr>
              <a:t>CfE</a:t>
            </a:r>
            <a:r>
              <a:rPr lang="en-GB" sz="2400" b="1" dirty="0">
                <a:solidFill>
                  <a:schemeClr val="accent2"/>
                </a:solidFill>
              </a:rPr>
              <a:t> Second level literacy  &amp; numeracy and are progressing in health and wellbeing by the end of primary 7</a:t>
            </a:r>
          </a:p>
          <a:p>
            <a:endParaRPr lang="en-GB" sz="2400" b="1" dirty="0">
              <a:solidFill>
                <a:schemeClr val="accent2"/>
              </a:solidFill>
            </a:endParaRPr>
          </a:p>
          <a:p>
            <a:endParaRPr lang="en-GB" sz="2400" b="1" dirty="0">
              <a:solidFill>
                <a:schemeClr val="accent2"/>
              </a:solidFill>
            </a:endParaRPr>
          </a:p>
          <a:p>
            <a:endParaRPr lang="en-GB" sz="20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177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Stretch Aims ………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371601"/>
            <a:ext cx="8154120" cy="4343399"/>
          </a:xfrm>
        </p:spPr>
        <p:txBody>
          <a:bodyPr/>
          <a:lstStyle/>
          <a:p>
            <a:r>
              <a:rPr lang="en-GB" sz="2000" b="1" u="sng" dirty="0" smtClean="0"/>
              <a:t>AIM 6: </a:t>
            </a:r>
            <a:endParaRPr lang="en-GB" sz="2000" dirty="0"/>
          </a:p>
          <a:p>
            <a:r>
              <a:rPr lang="en-GB" dirty="0"/>
              <a:t> </a:t>
            </a:r>
            <a:r>
              <a:rPr lang="en-GB" sz="2400" b="1" dirty="0">
                <a:solidFill>
                  <a:schemeClr val="accent2"/>
                </a:solidFill>
              </a:rPr>
              <a:t>By 2019, 85% of children, across each </a:t>
            </a:r>
            <a:r>
              <a:rPr lang="en-GB" sz="2400" b="1" dirty="0" err="1">
                <a:solidFill>
                  <a:schemeClr val="accent2"/>
                </a:solidFill>
              </a:rPr>
              <a:t>SIMD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decile</a:t>
            </a:r>
            <a:r>
              <a:rPr lang="en-GB" sz="2400" b="1" dirty="0">
                <a:solidFill>
                  <a:schemeClr val="accent2"/>
                </a:solidFill>
              </a:rPr>
              <a:t> have successfully  achieved </a:t>
            </a:r>
            <a:r>
              <a:rPr lang="en-GB" sz="2400" b="1" dirty="0" err="1">
                <a:solidFill>
                  <a:schemeClr val="accent2"/>
                </a:solidFill>
              </a:rPr>
              <a:t>CfE</a:t>
            </a:r>
            <a:r>
              <a:rPr lang="en-GB" sz="2400" b="1" dirty="0">
                <a:solidFill>
                  <a:schemeClr val="accent2"/>
                </a:solidFill>
              </a:rPr>
              <a:t> Third level literacy and numeracy and are progressing in health and wellbeing by the end of secondary 3</a:t>
            </a:r>
          </a:p>
          <a:p>
            <a:endParaRPr lang="en-GB" sz="2400" b="1" dirty="0">
              <a:solidFill>
                <a:schemeClr val="accent2"/>
              </a:solidFill>
            </a:endParaRPr>
          </a:p>
          <a:p>
            <a:r>
              <a:rPr lang="en-GB" sz="2000" b="1" u="sng" dirty="0"/>
              <a:t>AIM 7</a:t>
            </a:r>
            <a:r>
              <a:rPr lang="en-GB" sz="2000" b="1" u="sng" dirty="0" smtClean="0"/>
              <a:t>: </a:t>
            </a:r>
            <a:endParaRPr lang="en-GB" sz="2000" dirty="0"/>
          </a:p>
          <a:p>
            <a:r>
              <a:rPr lang="en-GB" sz="2400" b="1" dirty="0">
                <a:solidFill>
                  <a:schemeClr val="accent2"/>
                </a:solidFill>
              </a:rPr>
              <a:t>By 2019 ensure that 95% of young people across each </a:t>
            </a:r>
            <a:r>
              <a:rPr lang="en-GB" sz="2400" b="1" dirty="0" err="1">
                <a:solidFill>
                  <a:schemeClr val="accent2"/>
                </a:solidFill>
              </a:rPr>
              <a:t>SIMD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decile</a:t>
            </a:r>
            <a:r>
              <a:rPr lang="en-GB" sz="2400" b="1" dirty="0">
                <a:solidFill>
                  <a:schemeClr val="accent2"/>
                </a:solidFill>
              </a:rPr>
              <a:t> go on to positive participative </a:t>
            </a:r>
            <a:r>
              <a:rPr lang="en-GB" sz="2400" b="1" dirty="0" smtClean="0">
                <a:solidFill>
                  <a:schemeClr val="accent2"/>
                </a:solidFill>
              </a:rPr>
              <a:t>destinations </a:t>
            </a:r>
            <a:r>
              <a:rPr lang="en-GB" sz="2400" b="1" dirty="0">
                <a:solidFill>
                  <a:schemeClr val="accent2"/>
                </a:solidFill>
              </a:rPr>
              <a:t>when leaving </a:t>
            </a:r>
            <a:r>
              <a:rPr lang="en-GB" sz="2400" b="1" dirty="0" smtClean="0">
                <a:solidFill>
                  <a:schemeClr val="accent2"/>
                </a:solidFill>
              </a:rPr>
              <a:t>school. </a:t>
            </a:r>
            <a:endParaRPr lang="en-GB" sz="2400" b="1" dirty="0">
              <a:solidFill>
                <a:schemeClr val="accent2"/>
              </a:solidFill>
            </a:endParaRPr>
          </a:p>
          <a:p>
            <a:endParaRPr lang="en-GB" sz="2400" b="1" dirty="0">
              <a:solidFill>
                <a:schemeClr val="accent2"/>
              </a:solidFill>
            </a:endParaRPr>
          </a:p>
          <a:p>
            <a:endParaRPr lang="en-GB" sz="2400" b="1" dirty="0">
              <a:solidFill>
                <a:schemeClr val="accent2"/>
              </a:solidFill>
            </a:endParaRPr>
          </a:p>
          <a:p>
            <a:endParaRPr lang="en-GB" sz="20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494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588405" y="1701208"/>
            <a:ext cx="11520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By 2019, 85% of children, across each </a:t>
            </a:r>
            <a:r>
              <a:rPr lang="en-GB" sz="1400" dirty="0" err="1"/>
              <a:t>SIMD</a:t>
            </a:r>
            <a:r>
              <a:rPr lang="en-GB" sz="1400" dirty="0"/>
              <a:t> </a:t>
            </a:r>
            <a:r>
              <a:rPr lang="en-GB" sz="1400" dirty="0" err="1"/>
              <a:t>decile</a:t>
            </a:r>
            <a:r>
              <a:rPr lang="en-GB" sz="1400" dirty="0"/>
              <a:t> </a:t>
            </a:r>
            <a:r>
              <a:rPr lang="en-GB" sz="1400" dirty="0" smtClean="0"/>
              <a:t>will have </a:t>
            </a:r>
            <a:r>
              <a:rPr lang="en-GB" sz="1400" dirty="0"/>
              <a:t>successfully  achieved </a:t>
            </a:r>
            <a:r>
              <a:rPr lang="en-GB" sz="1400" dirty="0" err="1"/>
              <a:t>CfE</a:t>
            </a:r>
            <a:r>
              <a:rPr lang="en-GB" sz="1400" dirty="0"/>
              <a:t> Third level literacy and numeracy and are progressing in health and wellbeing by the end of secondary </a:t>
            </a:r>
            <a:r>
              <a:rPr lang="en-GB" sz="1400" dirty="0" smtClean="0"/>
              <a:t>3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950" y="1701208"/>
            <a:ext cx="11520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By </a:t>
            </a:r>
            <a:r>
              <a:rPr lang="en-GB" sz="1400" dirty="0"/>
              <a:t>2019 ……. % of Children </a:t>
            </a:r>
            <a:r>
              <a:rPr lang="en-GB" sz="1400" dirty="0" smtClean="0"/>
              <a:t>in each </a:t>
            </a:r>
            <a:r>
              <a:rPr lang="en-GB" sz="1400" dirty="0" err="1" smtClean="0"/>
              <a:t>CPP</a:t>
            </a:r>
            <a:r>
              <a:rPr lang="en-GB" sz="1400" dirty="0" smtClean="0"/>
              <a:t> will </a:t>
            </a:r>
            <a:r>
              <a:rPr lang="en-GB" sz="1400" dirty="0"/>
              <a:t>have no developmental concerns identified at time of their 13 -15 month Child Health Review </a:t>
            </a:r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313888" y="1733027"/>
            <a:ext cx="11520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</a:rPr>
              <a:t>By 2019, 85 % of children </a:t>
            </a:r>
            <a:r>
              <a:rPr lang="en-GB" sz="1400" dirty="0" smtClean="0">
                <a:solidFill>
                  <a:prstClr val="black"/>
                </a:solidFill>
              </a:rPr>
              <a:t>in each </a:t>
            </a:r>
            <a:r>
              <a:rPr lang="en-GB" sz="1400" dirty="0" err="1" smtClean="0">
                <a:solidFill>
                  <a:prstClr val="black"/>
                </a:solidFill>
              </a:rPr>
              <a:t>CPP</a:t>
            </a:r>
            <a:r>
              <a:rPr lang="en-GB" sz="1400" dirty="0" smtClean="0">
                <a:solidFill>
                  <a:prstClr val="black"/>
                </a:solidFill>
              </a:rPr>
              <a:t> will </a:t>
            </a:r>
            <a:r>
              <a:rPr lang="en-GB" sz="1400" dirty="0">
                <a:solidFill>
                  <a:prstClr val="black"/>
                </a:solidFill>
              </a:rPr>
              <a:t>have no developmental concerns identified at the time of their 27 – 30 month child health </a:t>
            </a:r>
            <a:r>
              <a:rPr lang="en-GB" sz="1400" dirty="0" smtClean="0">
                <a:solidFill>
                  <a:prstClr val="black"/>
                </a:solidFill>
              </a:rPr>
              <a:t>review</a:t>
            </a:r>
          </a:p>
          <a:p>
            <a:pPr lvl="0"/>
            <a:endParaRPr lang="en-GB" sz="1400" dirty="0">
              <a:solidFill>
                <a:prstClr val="black"/>
              </a:solidFill>
            </a:endParaRPr>
          </a:p>
          <a:p>
            <a:pPr lvl="0"/>
            <a:endParaRPr lang="en-GB" sz="1400" dirty="0" smtClean="0">
              <a:solidFill>
                <a:prstClr val="black"/>
              </a:solidFill>
            </a:endParaRPr>
          </a:p>
          <a:p>
            <a:pPr lvl="0"/>
            <a:endParaRPr lang="en-GB" sz="1400" dirty="0">
              <a:solidFill>
                <a:prstClr val="black"/>
              </a:solidFill>
            </a:endParaRPr>
          </a:p>
          <a:p>
            <a:pPr lvl="0"/>
            <a:endParaRPr lang="en-GB" sz="1400" dirty="0" smtClean="0">
              <a:solidFill>
                <a:prstClr val="black"/>
              </a:solidFill>
            </a:endParaRPr>
          </a:p>
          <a:p>
            <a:pPr lvl="0"/>
            <a:endParaRPr lang="en-GB" sz="1400" dirty="0">
              <a:solidFill>
                <a:prstClr val="black"/>
              </a:solidFill>
            </a:endParaRPr>
          </a:p>
          <a:p>
            <a:pPr lvl="0"/>
            <a:endParaRPr lang="en-GB" sz="1400" dirty="0" smtClean="0">
              <a:solidFill>
                <a:prstClr val="black"/>
              </a:solidFill>
            </a:endParaRPr>
          </a:p>
          <a:p>
            <a:pPr lvl="0"/>
            <a:endParaRPr lang="en-GB" sz="1400" dirty="0">
              <a:solidFill>
                <a:prstClr val="black"/>
              </a:solidFill>
            </a:endParaRPr>
          </a:p>
          <a:p>
            <a:pPr lvl="0"/>
            <a:endParaRPr lang="en-GB" sz="1400" dirty="0" smtClean="0">
              <a:solidFill>
                <a:prstClr val="black"/>
              </a:solidFill>
            </a:endParaRPr>
          </a:p>
          <a:p>
            <a:pPr lvl="0"/>
            <a:endParaRPr lang="en-GB" sz="1400" dirty="0">
              <a:solidFill>
                <a:prstClr val="black"/>
              </a:solidFill>
            </a:endParaRPr>
          </a:p>
          <a:p>
            <a:pPr lvl="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6808" y="1737213"/>
            <a:ext cx="1288057" cy="4827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GB" sz="1300" dirty="0" smtClean="0">
                <a:solidFill>
                  <a:prstClr val="black"/>
                </a:solidFill>
              </a:rPr>
              <a:t>By </a:t>
            </a:r>
            <a:r>
              <a:rPr lang="en-GB" sz="1300" dirty="0">
                <a:solidFill>
                  <a:prstClr val="black"/>
                </a:solidFill>
              </a:rPr>
              <a:t>2019, 85% of children across each </a:t>
            </a:r>
            <a:r>
              <a:rPr lang="en-GB" sz="1300" dirty="0" err="1">
                <a:solidFill>
                  <a:prstClr val="black"/>
                </a:solidFill>
              </a:rPr>
              <a:t>SIMD</a:t>
            </a:r>
            <a:r>
              <a:rPr lang="en-GB" sz="1300" dirty="0">
                <a:solidFill>
                  <a:prstClr val="black"/>
                </a:solidFill>
              </a:rPr>
              <a:t> </a:t>
            </a:r>
            <a:r>
              <a:rPr lang="en-GB" sz="1300" dirty="0" err="1">
                <a:solidFill>
                  <a:prstClr val="black"/>
                </a:solidFill>
              </a:rPr>
              <a:t>decile</a:t>
            </a:r>
            <a:r>
              <a:rPr lang="en-GB" sz="1300" dirty="0">
                <a:solidFill>
                  <a:prstClr val="black"/>
                </a:solidFill>
              </a:rPr>
              <a:t> </a:t>
            </a:r>
            <a:r>
              <a:rPr lang="en-GB" sz="1300" dirty="0" smtClean="0">
                <a:solidFill>
                  <a:prstClr val="black"/>
                </a:solidFill>
              </a:rPr>
              <a:t> will have </a:t>
            </a:r>
            <a:r>
              <a:rPr lang="en-GB" sz="1300" dirty="0">
                <a:solidFill>
                  <a:prstClr val="black"/>
                </a:solidFill>
              </a:rPr>
              <a:t>successfully achieved early level literacy, numeracy and progressing in health &amp; wellbeing by the end of </a:t>
            </a:r>
            <a:r>
              <a:rPr lang="en-GB" sz="1300" dirty="0" smtClean="0">
                <a:solidFill>
                  <a:prstClr val="black"/>
                </a:solidFill>
              </a:rPr>
              <a:t>primary 1. </a:t>
            </a:r>
            <a:endParaRPr lang="en-GB" sz="1300" dirty="0">
              <a:solidFill>
                <a:prstClr val="black"/>
              </a:solidFill>
            </a:endParaRPr>
          </a:p>
          <a:p>
            <a:endParaRPr lang="en-GB" sz="1300" dirty="0">
              <a:solidFill>
                <a:prstClr val="black"/>
              </a:solidFill>
            </a:endParaRPr>
          </a:p>
          <a:p>
            <a:endParaRPr lang="en-GB" sz="1300" dirty="0" smtClean="0">
              <a:solidFill>
                <a:prstClr val="black"/>
              </a:solidFill>
            </a:endParaRPr>
          </a:p>
          <a:p>
            <a:endParaRPr lang="en-GB" sz="1300" dirty="0">
              <a:solidFill>
                <a:prstClr val="black"/>
              </a:solidFill>
            </a:endParaRPr>
          </a:p>
          <a:p>
            <a:endParaRPr lang="en-GB" sz="1300" dirty="0" smtClean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6223" y="1737213"/>
            <a:ext cx="1152000" cy="4827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GB" sz="1400" dirty="0"/>
              <a:t>By 2019, 85% of children, across </a:t>
            </a:r>
            <a:r>
              <a:rPr lang="en-GB" sz="1400" dirty="0" smtClean="0"/>
              <a:t> each </a:t>
            </a:r>
            <a:r>
              <a:rPr lang="en-GB" sz="1400" dirty="0" err="1"/>
              <a:t>SIMD</a:t>
            </a:r>
            <a:r>
              <a:rPr lang="en-GB" sz="1400" dirty="0"/>
              <a:t> </a:t>
            </a:r>
            <a:r>
              <a:rPr lang="en-GB" sz="1400" dirty="0" err="1"/>
              <a:t>decile</a:t>
            </a:r>
            <a:r>
              <a:rPr lang="en-GB" sz="1400" dirty="0"/>
              <a:t> </a:t>
            </a:r>
            <a:r>
              <a:rPr lang="en-GB" sz="1400" dirty="0" smtClean="0"/>
              <a:t>will have </a:t>
            </a:r>
            <a:r>
              <a:rPr lang="en-GB" sz="1400" dirty="0"/>
              <a:t>successfully achieved </a:t>
            </a:r>
            <a:r>
              <a:rPr lang="en-GB" sz="1400" dirty="0" err="1"/>
              <a:t>CfE</a:t>
            </a:r>
            <a:r>
              <a:rPr lang="en-GB" sz="1400" dirty="0"/>
              <a:t> First level literacy and numeracy and are progressing in health and wellbeing by the end of primary </a:t>
            </a:r>
            <a:r>
              <a:rPr lang="en-GB" sz="1400" dirty="0" smtClean="0"/>
              <a:t>4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92314" y="1701207"/>
            <a:ext cx="11520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By 2019, 85% of children, across  </a:t>
            </a:r>
            <a:r>
              <a:rPr lang="en-GB" sz="1400" dirty="0" smtClean="0"/>
              <a:t>each </a:t>
            </a:r>
            <a:r>
              <a:rPr lang="en-GB" sz="1400" dirty="0" err="1"/>
              <a:t>SIMD</a:t>
            </a:r>
            <a:r>
              <a:rPr lang="en-GB" sz="1400" dirty="0"/>
              <a:t> </a:t>
            </a:r>
            <a:r>
              <a:rPr lang="en-GB" sz="1400" dirty="0" err="1"/>
              <a:t>decile</a:t>
            </a:r>
            <a:r>
              <a:rPr lang="en-GB" sz="1400" dirty="0"/>
              <a:t> </a:t>
            </a:r>
            <a:r>
              <a:rPr lang="en-GB" sz="1400" dirty="0" smtClean="0"/>
              <a:t>will have </a:t>
            </a:r>
            <a:r>
              <a:rPr lang="en-GB" sz="1400" dirty="0"/>
              <a:t>successfully  achieved </a:t>
            </a:r>
            <a:r>
              <a:rPr lang="en-GB" sz="1400" dirty="0" err="1"/>
              <a:t>CfE</a:t>
            </a:r>
            <a:r>
              <a:rPr lang="en-GB" sz="1400" dirty="0"/>
              <a:t> Second level literacy  &amp; numeracy and are progressing in health and wellbeing by the end of primary </a:t>
            </a:r>
            <a:r>
              <a:rPr lang="en-GB" sz="1400" dirty="0" smtClean="0"/>
              <a:t>7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66783" y="1714289"/>
            <a:ext cx="11520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By 2019 ensure that 95% of young people across each </a:t>
            </a:r>
            <a:r>
              <a:rPr lang="en-GB" sz="1400" dirty="0" err="1">
                <a:solidFill>
                  <a:srgbClr val="000000"/>
                </a:solidFill>
                <a:latin typeface="Calibri" pitchFamily="34" charset="0"/>
              </a:rPr>
              <a:t>SIMD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alibri" pitchFamily="34" charset="0"/>
              </a:rPr>
              <a:t>decile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 go on to 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</a:rPr>
              <a:t>a positive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participative destinations  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</a:rPr>
              <a:t>on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leaving school </a:t>
            </a:r>
            <a:endParaRPr lang="en-GB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52400"/>
            <a:ext cx="8686800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7" tIns="45654" rIns="91307" bIns="45654"/>
          <a:lstStyle>
            <a:lvl1pPr defTabSz="912813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912813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912813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912813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912813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</a:rPr>
              <a:t>QI draft stretch aims across the child’s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j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</a:rPr>
              <a:t>ourney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In each Community Planning Partnership…</a:t>
            </a:r>
          </a:p>
        </p:txBody>
      </p:sp>
      <p:sp>
        <p:nvSpPr>
          <p:cNvPr id="2" name="Pentagon 1"/>
          <p:cNvSpPr/>
          <p:nvPr/>
        </p:nvSpPr>
        <p:spPr>
          <a:xfrm>
            <a:off x="92008" y="1124745"/>
            <a:ext cx="1152128" cy="50405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0-</a:t>
            </a:r>
            <a:r>
              <a:rPr lang="en-GB" sz="1600" b="1" dirty="0" err="1" smtClean="0">
                <a:solidFill>
                  <a:prstClr val="white"/>
                </a:solidFill>
              </a:rPr>
              <a:t>15mths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390735" y="1124745"/>
            <a:ext cx="1152128" cy="50405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15-</a:t>
            </a:r>
            <a:r>
              <a:rPr lang="en-GB" sz="1600" b="1" dirty="0" err="1" smtClean="0">
                <a:solidFill>
                  <a:prstClr val="white"/>
                </a:solidFill>
              </a:rPr>
              <a:t>30mths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556041" y="1124745"/>
            <a:ext cx="1298727" cy="50405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prstClr val="white"/>
                </a:solidFill>
              </a:rPr>
              <a:t>36mth-5yrs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988189" y="1124745"/>
            <a:ext cx="1160034" cy="50405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prstClr val="white"/>
                </a:solidFill>
              </a:rPr>
              <a:t>P2</a:t>
            </a:r>
            <a:r>
              <a:rPr lang="en-GB" b="1" dirty="0" smtClean="0">
                <a:solidFill>
                  <a:prstClr val="white"/>
                </a:solidFill>
              </a:rPr>
              <a:t>-4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286916" y="1124745"/>
            <a:ext cx="1152128" cy="50405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prstClr val="white"/>
                </a:solidFill>
              </a:rPr>
              <a:t>P5</a:t>
            </a:r>
            <a:r>
              <a:rPr lang="en-GB" b="1" dirty="0" smtClean="0">
                <a:solidFill>
                  <a:prstClr val="white"/>
                </a:solidFill>
              </a:rPr>
              <a:t>-7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6585643" y="1124745"/>
            <a:ext cx="1152128" cy="50405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prstClr val="white"/>
                </a:solidFill>
              </a:rPr>
              <a:t>S1</a:t>
            </a:r>
            <a:r>
              <a:rPr lang="en-GB" b="1" dirty="0" smtClean="0">
                <a:solidFill>
                  <a:prstClr val="white"/>
                </a:solidFill>
              </a:rPr>
              <a:t>-3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884368" y="1124745"/>
            <a:ext cx="1152128" cy="50405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prstClr val="white"/>
                </a:solidFill>
              </a:rPr>
              <a:t>S4-S6</a:t>
            </a:r>
            <a:r>
              <a:rPr lang="en-GB" b="1" dirty="0" smtClean="0">
                <a:solidFill>
                  <a:prstClr val="white"/>
                </a:solidFill>
              </a:rPr>
              <a:t>+</a:t>
            </a:r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3" y="2510101"/>
            <a:ext cx="3783313" cy="203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0" y="2500862"/>
            <a:ext cx="3551830" cy="204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0629" y="2286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9EC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48" y="762000"/>
            <a:ext cx="8627103" cy="1142040"/>
          </a:xfrm>
        </p:spPr>
        <p:txBody>
          <a:bodyPr/>
          <a:lstStyle/>
          <a:p>
            <a:pPr>
              <a:tabLst>
                <a:tab pos="3043238" algn="l"/>
              </a:tabLst>
            </a:pPr>
            <a:r>
              <a:rPr lang="en-GB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GB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Our Shared Vision for the Children’s </a:t>
            </a:r>
            <a:r>
              <a:rPr lang="en-GB" sz="32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Collaboratives</a:t>
            </a:r>
            <a: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GB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Scotland : The best place in the world to grow up</a:t>
            </a:r>
            <a: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where every </a:t>
            </a:r>
            <a: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child has the best start in life and </a:t>
            </a:r>
            <a: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is</a:t>
            </a:r>
            <a:b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ready </a:t>
            </a:r>
            <a: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succeed</a:t>
            </a:r>
            <a:br>
              <a:rPr lang="en-GB" sz="2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9360" y="4495800"/>
            <a:ext cx="8225280" cy="11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43" y="4597856"/>
            <a:ext cx="4020787" cy="131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547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3629"/>
            <a:ext cx="8991600" cy="1142040"/>
          </a:xfrm>
        </p:spPr>
        <p:txBody>
          <a:bodyPr/>
          <a:lstStyle/>
          <a:p>
            <a:r>
              <a:rPr lang="en-GB" dirty="0" smtClean="0"/>
              <a:t>Common themes that could apply throughout a child’s journey: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371601"/>
            <a:ext cx="8154120" cy="4343399"/>
          </a:xfrm>
        </p:spPr>
        <p:txBody>
          <a:bodyPr/>
          <a:lstStyle/>
          <a:p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Parental Engagement &amp; Involvement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Attendance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Early language &amp; literacy skills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Nurture</a:t>
            </a:r>
          </a:p>
          <a:p>
            <a:pPr marL="0" indent="0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Child Poverty</a:t>
            </a:r>
          </a:p>
          <a:p>
            <a:pPr marL="0" indent="0">
              <a:buNone/>
            </a:pP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endParaRPr lang="en-GB" sz="20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48904" y="518159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</a:rPr>
              <a:t>Generic interventions with measures</a:t>
            </a:r>
            <a:endParaRPr lang="en-GB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99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1"/>
            <a:ext cx="8269744" cy="453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1072" y="152400"/>
            <a:ext cx="8229600" cy="685800"/>
          </a:xfrm>
        </p:spPr>
        <p:txBody>
          <a:bodyPr/>
          <a:lstStyle/>
          <a:p>
            <a:r>
              <a:rPr lang="en-GB" dirty="0" smtClean="0"/>
              <a:t>Universal </a:t>
            </a:r>
            <a:r>
              <a:rPr lang="en-GB" dirty="0" err="1" smtClean="0"/>
              <a:t>CHR</a:t>
            </a:r>
            <a:r>
              <a:rPr lang="en-GB" dirty="0" smtClean="0"/>
              <a:t> - Child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007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15686" y="762000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GB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 algn="ctr">
              <a:buFont typeface="Arial" pitchFamily="34" charset="0"/>
              <a:buNone/>
            </a:pPr>
            <a:endParaRPr lang="en-GB" sz="3600" dirty="0" smtClea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416285"/>
            <a:ext cx="8077200" cy="54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829" y="5318077"/>
            <a:ext cx="87521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Sir Harry Burns. </a:t>
            </a:r>
            <a:r>
              <a:rPr lang="en-GB" sz="2000" dirty="0" err="1" smtClean="0"/>
              <a:t>Kilbrandon</a:t>
            </a:r>
            <a:r>
              <a:rPr lang="en-GB" sz="2000" dirty="0" smtClean="0"/>
              <a:t> Lecture:  Healthier Lives Better Futures 2011  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"/>
            <a:ext cx="743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Social Determinants of Health and Wellbeing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3928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dirty="0" smtClean="0"/>
              <a:t>Impact of Poverty                        </a:t>
            </a:r>
            <a:br>
              <a:rPr lang="en-GB" sz="3600" dirty="0" smtClean="0"/>
            </a:br>
            <a:r>
              <a:rPr lang="en-GB" sz="3100" dirty="0" err="1" smtClean="0"/>
              <a:t>Poverty</a:t>
            </a:r>
            <a:r>
              <a:rPr lang="en-GB" sz="3100" dirty="0" smtClean="0"/>
              <a:t> </a:t>
            </a:r>
            <a:r>
              <a:rPr lang="en-GB" sz="3100" dirty="0"/>
              <a:t>damages. It damages childhoods; it damages life chances; and it damages us all in society</a:t>
            </a:r>
            <a:r>
              <a:rPr lang="en-GB" sz="3100" dirty="0" smtClean="0"/>
              <a:t>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9360" y="2133600"/>
            <a:ext cx="8225280" cy="4523515"/>
          </a:xfrm>
        </p:spPr>
        <p:txBody>
          <a:bodyPr/>
          <a:lstStyle/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There </a:t>
            </a:r>
            <a:r>
              <a:rPr lang="en-GB" sz="2400" dirty="0"/>
              <a:t>were 3.7 million children living in poverty in the UK in 2013-14. </a:t>
            </a:r>
          </a:p>
          <a:p>
            <a:pPr algn="ctr"/>
            <a:r>
              <a:rPr lang="en-GB" sz="2400" dirty="0"/>
              <a:t>That’s 28 per cent of children, or 9 in a classroom of 30</a:t>
            </a:r>
          </a:p>
          <a:p>
            <a:pPr algn="r"/>
            <a:r>
              <a:rPr lang="en-GB" sz="2000" dirty="0" err="1" smtClean="0"/>
              <a:t>CAPG</a:t>
            </a:r>
            <a:r>
              <a:rPr lang="en-GB" sz="2000" dirty="0" smtClean="0"/>
              <a:t> 2016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1"/>
            <a:ext cx="7413612" cy="26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02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e8adb33-51de-48b9-9b36-ac7432d0483b@sco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" y="10697"/>
            <a:ext cx="8814573" cy="6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481173"/>
            <a:ext cx="1274708" cy="276999"/>
          </a:xfrm>
          <a:prstGeom prst="rect">
            <a:avLst/>
          </a:prstGeom>
          <a:noFill/>
        </p:spPr>
        <p:txBody>
          <a:bodyPr wrap="none" lIns="91307" tIns="45654" rIns="91307" bIns="45654" rtlCol="0">
            <a:spAutoFit/>
          </a:bodyPr>
          <a:lstStyle/>
          <a:p>
            <a:r>
              <a:rPr lang="en-GB" sz="1200" b="1" i="1" dirty="0">
                <a:solidFill>
                  <a:prstClr val="black"/>
                </a:solidFill>
                <a:latin typeface="Arial Narrow" pitchFamily="34" charset="0"/>
              </a:rPr>
              <a:t>Deprivation </a:t>
            </a:r>
            <a:r>
              <a:rPr lang="en-GB" sz="1200" b="1" i="1" dirty="0" err="1">
                <a:solidFill>
                  <a:prstClr val="black"/>
                </a:solidFill>
                <a:latin typeface="Arial Narrow" pitchFamily="34" charset="0"/>
              </a:rPr>
              <a:t>decile</a:t>
            </a:r>
            <a:endParaRPr lang="en-GB" sz="1200" b="1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854774" y="1488340"/>
            <a:ext cx="7373581" cy="3083659"/>
            <a:chOff x="1854746" y="1671355"/>
            <a:chExt cx="7238549" cy="268933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39752" y="1905134"/>
              <a:ext cx="0" cy="223498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411760" y="2492896"/>
              <a:ext cx="2819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FF0000"/>
                  </a:solidFill>
                </a:rPr>
                <a:t>Attainment gap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854746" y="4187746"/>
              <a:ext cx="6769872" cy="1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854746" y="1840632"/>
              <a:ext cx="674129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596043" y="4022131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262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73913" y="1671355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587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832064" y="1952759"/>
              <a:ext cx="0" cy="213021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050" y="152400"/>
            <a:ext cx="8623084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accent6">
                    <a:lumMod val="10000"/>
                  </a:schemeClr>
                </a:solidFill>
              </a:rPr>
              <a:t>Gap between the most and least deprived </a:t>
            </a:r>
            <a:endParaRPr lang="en-GB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2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286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4000" b="1" dirty="0" smtClean="0">
                <a:solidFill>
                  <a:sysClr val="windowText" lastClr="000000"/>
                </a:solidFill>
                <a:latin typeface="Calibri"/>
              </a:rPr>
              <a:t>The Children’s Improvement </a:t>
            </a:r>
            <a:r>
              <a:rPr lang="en-GB" sz="4000" b="1" dirty="0" err="1" smtClean="0">
                <a:solidFill>
                  <a:sysClr val="windowText" lastClr="000000"/>
                </a:solidFill>
                <a:latin typeface="Calibri"/>
              </a:rPr>
              <a:t>Collaboratives</a:t>
            </a:r>
            <a:r>
              <a:rPr lang="en-GB" sz="2800" dirty="0" smtClean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endParaRPr lang="en-GB" sz="800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b="1" dirty="0" smtClean="0">
                <a:solidFill>
                  <a:sysClr val="windowText" lastClr="000000"/>
                </a:solidFill>
                <a:latin typeface="Calibri"/>
              </a:rPr>
              <a:t>Excellence and Equity</a:t>
            </a:r>
          </a:p>
          <a:p>
            <a:pPr marL="0" indent="0" algn="ctr">
              <a:buFont typeface="Arial" pitchFamily="34" charset="0"/>
              <a:buNone/>
            </a:pPr>
            <a:endParaRPr lang="en-GB" sz="900" b="1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en-GB" sz="2800" dirty="0" smtClean="0">
                <a:solidFill>
                  <a:sysClr val="windowText" lastClr="000000"/>
                </a:solidFill>
                <a:latin typeface="Calibri"/>
              </a:rPr>
              <a:t>Deliver both </a:t>
            </a:r>
            <a:r>
              <a:rPr lang="en-GB" sz="2800" b="1" dirty="0" smtClean="0">
                <a:solidFill>
                  <a:sysClr val="windowText" lastClr="000000"/>
                </a:solidFill>
                <a:latin typeface="Calibri"/>
              </a:rPr>
              <a:t>excellence</a:t>
            </a:r>
            <a:r>
              <a:rPr lang="en-GB" sz="2800" dirty="0" smtClean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GB" sz="2800" dirty="0">
                <a:solidFill>
                  <a:sysClr val="windowText" lastClr="000000"/>
                </a:solidFill>
                <a:latin typeface="Calibri"/>
              </a:rPr>
              <a:t>in terms of ensuring children </a:t>
            </a:r>
            <a:r>
              <a:rPr lang="en-GB" sz="2800" dirty="0" smtClean="0">
                <a:solidFill>
                  <a:sysClr val="windowText" lastClr="000000"/>
                </a:solidFill>
                <a:latin typeface="Calibri"/>
              </a:rPr>
              <a:t>and young </a:t>
            </a:r>
            <a:r>
              <a:rPr lang="en-GB" sz="2800" dirty="0">
                <a:solidFill>
                  <a:sysClr val="windowText" lastClr="000000"/>
                </a:solidFill>
                <a:latin typeface="Calibri"/>
              </a:rPr>
              <a:t>people acquire a broad range of skills and capacities at the highest levels, whilst </a:t>
            </a:r>
            <a:r>
              <a:rPr lang="en-GB" sz="2800" dirty="0" smtClean="0">
                <a:solidFill>
                  <a:sysClr val="windowText" lastClr="000000"/>
                </a:solidFill>
                <a:latin typeface="Calibri"/>
              </a:rPr>
              <a:t>also delivering </a:t>
            </a:r>
            <a:r>
              <a:rPr lang="en-GB" sz="2800" b="1" dirty="0">
                <a:solidFill>
                  <a:sysClr val="windowText" lastClr="000000"/>
                </a:solidFill>
                <a:latin typeface="Calibri"/>
              </a:rPr>
              <a:t>equity</a:t>
            </a:r>
            <a:r>
              <a:rPr lang="en-GB" sz="2800" dirty="0">
                <a:solidFill>
                  <a:sysClr val="windowText" lastClr="000000"/>
                </a:solidFill>
                <a:latin typeface="Calibri"/>
              </a:rPr>
              <a:t> so that every child and young person should thrive and have the </a:t>
            </a:r>
            <a:r>
              <a:rPr lang="en-GB" sz="2800" dirty="0" smtClean="0">
                <a:solidFill>
                  <a:sysClr val="windowText" lastClr="000000"/>
                </a:solidFill>
                <a:latin typeface="Calibri"/>
              </a:rPr>
              <a:t>best opportunity </a:t>
            </a:r>
            <a:r>
              <a:rPr lang="en-GB" sz="2800" dirty="0">
                <a:solidFill>
                  <a:sysClr val="windowText" lastClr="000000"/>
                </a:solidFill>
                <a:latin typeface="Calibri"/>
              </a:rPr>
              <a:t>to succeed regardless of their social </a:t>
            </a:r>
            <a:r>
              <a:rPr lang="en-GB" sz="2800" dirty="0" smtClean="0">
                <a:solidFill>
                  <a:sysClr val="windowText" lastClr="000000"/>
                </a:solidFill>
                <a:latin typeface="Calibri"/>
              </a:rPr>
              <a:t> circumstances </a:t>
            </a:r>
            <a:r>
              <a:rPr lang="en-GB" sz="2800" dirty="0">
                <a:solidFill>
                  <a:sysClr val="windowText" lastClr="000000"/>
                </a:solidFill>
                <a:latin typeface="Calibri"/>
              </a:rPr>
              <a:t>or additional </a:t>
            </a:r>
            <a:r>
              <a:rPr lang="en-GB" sz="2800" dirty="0" smtClean="0">
                <a:solidFill>
                  <a:sysClr val="windowText" lastClr="000000"/>
                </a:solidFill>
                <a:latin typeface="Calibri"/>
              </a:rPr>
              <a:t>needs*</a:t>
            </a:r>
          </a:p>
          <a:p>
            <a:pPr marL="0" indent="0" algn="r">
              <a:buNone/>
            </a:pPr>
            <a:endParaRPr lang="en-GB" sz="1100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 algn="r">
              <a:buNone/>
            </a:pPr>
            <a:endParaRPr lang="en-GB" sz="1100" dirty="0">
              <a:solidFill>
                <a:sysClr val="windowText" lastClr="000000"/>
              </a:solidFill>
              <a:latin typeface="Calibri"/>
            </a:endParaRPr>
          </a:p>
          <a:p>
            <a:pPr marL="0" indent="0" algn="r">
              <a:buNone/>
            </a:pPr>
            <a:endParaRPr lang="en-GB" sz="1100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 algn="r">
              <a:buNone/>
            </a:pPr>
            <a:r>
              <a:rPr lang="en-GB" sz="1100" dirty="0" smtClean="0">
                <a:solidFill>
                  <a:sysClr val="windowText" lastClr="000000"/>
                </a:solidFill>
                <a:latin typeface="Calibri"/>
              </a:rPr>
              <a:t>* National Improvement Framework, 2016</a:t>
            </a:r>
          </a:p>
        </p:txBody>
      </p:sp>
    </p:spTree>
    <p:extLst>
      <p:ext uri="{BB962C8B-B14F-4D97-AF65-F5344CB8AC3E}">
        <p14:creationId xmlns:p14="http://schemas.microsoft.com/office/powerpoint/2010/main" val="545967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18952" r="22419" b="10483"/>
          <a:stretch/>
        </p:blipFill>
        <p:spPr bwMode="auto">
          <a:xfrm>
            <a:off x="2100703" y="1027211"/>
            <a:ext cx="4803576" cy="480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377" y="-133026"/>
            <a:ext cx="8511400" cy="1142040"/>
          </a:xfrm>
        </p:spPr>
        <p:txBody>
          <a:bodyPr/>
          <a:lstStyle/>
          <a:p>
            <a:r>
              <a:rPr lang="en-GB" sz="3200" dirty="0" smtClean="0"/>
              <a:t>Achieving Excellence &amp; Equity – Policy Context </a:t>
            </a:r>
            <a:endParaRPr lang="en-GB" sz="3200" dirty="0"/>
          </a:p>
        </p:txBody>
      </p:sp>
      <p:sp>
        <p:nvSpPr>
          <p:cNvPr id="5" name="Notched Right Arrow 4"/>
          <p:cNvSpPr/>
          <p:nvPr/>
        </p:nvSpPr>
        <p:spPr>
          <a:xfrm>
            <a:off x="173240" y="1916832"/>
            <a:ext cx="1944216" cy="983741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Notched Right Arrow 9"/>
          <p:cNvSpPr/>
          <p:nvPr/>
        </p:nvSpPr>
        <p:spPr bwMode="auto">
          <a:xfrm>
            <a:off x="288655" y="1560438"/>
            <a:ext cx="2073545" cy="1106562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Early Learning &amp; 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Childcare 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Notched Right Arrow 10"/>
          <p:cNvSpPr/>
          <p:nvPr/>
        </p:nvSpPr>
        <p:spPr bwMode="auto">
          <a:xfrm>
            <a:off x="173240" y="5029200"/>
            <a:ext cx="2698518" cy="9906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Family Nurse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Partnership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Notched Right Arrow 11"/>
          <p:cNvSpPr/>
          <p:nvPr/>
        </p:nvSpPr>
        <p:spPr bwMode="auto">
          <a:xfrm>
            <a:off x="60055" y="3581400"/>
            <a:ext cx="2073545" cy="9906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PACE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(Permanence) 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Notched Right Arrow 12"/>
          <p:cNvSpPr/>
          <p:nvPr/>
        </p:nvSpPr>
        <p:spPr bwMode="auto">
          <a:xfrm flipH="1">
            <a:off x="6477000" y="830228"/>
            <a:ext cx="2392568" cy="1150972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Poverty related attainment gap</a:t>
            </a:r>
          </a:p>
        </p:txBody>
      </p:sp>
      <p:sp>
        <p:nvSpPr>
          <p:cNvPr id="14" name="Notched Right Arrow 13"/>
          <p:cNvSpPr/>
          <p:nvPr/>
        </p:nvSpPr>
        <p:spPr bwMode="auto">
          <a:xfrm flipH="1">
            <a:off x="6778383" y="1684802"/>
            <a:ext cx="2286004" cy="14478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Scottish Attainment Challenge</a:t>
            </a:r>
          </a:p>
        </p:txBody>
      </p:sp>
      <p:sp>
        <p:nvSpPr>
          <p:cNvPr id="15" name="Notched Right Arrow 14"/>
          <p:cNvSpPr/>
          <p:nvPr/>
        </p:nvSpPr>
        <p:spPr bwMode="auto">
          <a:xfrm flipH="1">
            <a:off x="6904279" y="2945849"/>
            <a:ext cx="2239720" cy="1371817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National Improvement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Framework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Notched Right Arrow 15"/>
          <p:cNvSpPr/>
          <p:nvPr/>
        </p:nvSpPr>
        <p:spPr bwMode="auto">
          <a:xfrm flipH="1">
            <a:off x="6786348" y="4099167"/>
            <a:ext cx="2125123" cy="9906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Employability </a:t>
            </a:r>
            <a:r>
              <a:rPr kumimoji="0" lang="en-GB" sz="16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DYW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/ YES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7" name="Notched Right Arrow 16"/>
          <p:cNvSpPr/>
          <p:nvPr/>
        </p:nvSpPr>
        <p:spPr bwMode="auto">
          <a:xfrm flipH="1">
            <a:off x="6454254" y="4907237"/>
            <a:ext cx="2277523" cy="9906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Education Bill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(inequalities) 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Notched Right Arrow 17"/>
          <p:cNvSpPr/>
          <p:nvPr/>
        </p:nvSpPr>
        <p:spPr bwMode="auto">
          <a:xfrm>
            <a:off x="55506" y="4420196"/>
            <a:ext cx="2393717" cy="933138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Improvement in Child Protection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lang="en-GB" sz="1400" b="1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Notched Right Arrow 18"/>
          <p:cNvSpPr/>
          <p:nvPr/>
        </p:nvSpPr>
        <p:spPr bwMode="auto">
          <a:xfrm>
            <a:off x="0" y="2411213"/>
            <a:ext cx="2073545" cy="1322587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Realigning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Children’s Services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288655" y="5638800"/>
            <a:ext cx="8580913" cy="1562100"/>
          </a:xfrm>
          <a:prstGeom prst="leftRightArrow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GIRFEC</a:t>
            </a:r>
            <a:endParaRPr lang="en-GB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Children &amp; Young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erson Bill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" name="Notched Right Arrow 19"/>
          <p:cNvSpPr/>
          <p:nvPr/>
        </p:nvSpPr>
        <p:spPr bwMode="auto">
          <a:xfrm>
            <a:off x="593455" y="830228"/>
            <a:ext cx="2073545" cy="990600"/>
          </a:xfrm>
          <a:prstGeom prst="notchedRightArrow">
            <a:avLst>
              <a:gd name="adj1" fmla="val 51256"/>
              <a:gd name="adj2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Universal </a:t>
            </a:r>
            <a:r>
              <a:rPr lang="en-GB" sz="1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HV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Pathway 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80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4564" y="228600"/>
            <a:ext cx="8534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Reflections on Achievements and Progress</a:t>
            </a:r>
          </a:p>
          <a:p>
            <a:pPr marL="0" indent="0" algn="ctr">
              <a:buFont typeface="Arial" pitchFamily="34" charset="0"/>
              <a:buNone/>
            </a:pPr>
            <a:endParaRPr lang="en-GB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447800"/>
            <a:ext cx="4096773" cy="37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94564" y="926735"/>
            <a:ext cx="4195920" cy="4752115"/>
          </a:xfrm>
        </p:spPr>
        <p:txBody>
          <a:bodyPr/>
          <a:lstStyle/>
          <a:p>
            <a:r>
              <a:rPr lang="en-GB" sz="2000" dirty="0" smtClean="0"/>
              <a:t>Do you recognise in your work:</a:t>
            </a:r>
          </a:p>
          <a:p>
            <a:endParaRPr lang="en-GB" sz="2000" dirty="0" smtClean="0"/>
          </a:p>
          <a:p>
            <a:r>
              <a:rPr lang="en-GB" sz="2000" dirty="0" smtClean="0"/>
              <a:t>Engaged and active teams</a:t>
            </a:r>
            <a:r>
              <a:rPr lang="en-GB" sz="2000" b="1" dirty="0" smtClean="0"/>
              <a:t>?</a:t>
            </a:r>
          </a:p>
          <a:p>
            <a:endParaRPr lang="en-GB" sz="1000" dirty="0" smtClean="0"/>
          </a:p>
          <a:p>
            <a:r>
              <a:rPr lang="en-GB" sz="2000" dirty="0" smtClean="0"/>
              <a:t>Effective projects ready for spread to all who would benefit</a:t>
            </a:r>
            <a:r>
              <a:rPr lang="en-GB" sz="2000" b="1" dirty="0" smtClean="0"/>
              <a:t>?</a:t>
            </a:r>
          </a:p>
          <a:p>
            <a:endParaRPr lang="en-GB" sz="1000" dirty="0"/>
          </a:p>
          <a:p>
            <a:r>
              <a:rPr lang="en-GB" sz="2000" dirty="0" smtClean="0"/>
              <a:t>Data and improvement stories giving confidence that interventions work</a:t>
            </a:r>
            <a:r>
              <a:rPr lang="en-GB" sz="2000" b="1" dirty="0" smtClean="0"/>
              <a:t>?</a:t>
            </a:r>
          </a:p>
          <a:p>
            <a:endParaRPr lang="en-GB" sz="1000" dirty="0"/>
          </a:p>
          <a:p>
            <a:r>
              <a:rPr lang="en-GB" sz="2000" dirty="0" smtClean="0"/>
              <a:t>Confidence in improvement methods through successful activity</a:t>
            </a:r>
            <a:r>
              <a:rPr lang="en-GB" sz="2000" b="1" dirty="0" smtClean="0"/>
              <a:t>?</a:t>
            </a:r>
            <a:r>
              <a:rPr lang="en-GB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641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8878" y="228600"/>
            <a:ext cx="8534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 smtClean="0">
                <a:solidFill>
                  <a:sysClr val="windowText" lastClr="000000"/>
                </a:solidFill>
                <a:cs typeface="Arial" pitchFamily="34" charset="0"/>
              </a:rPr>
              <a:t>Reflections on Achievements and Progress</a:t>
            </a:r>
          </a:p>
          <a:p>
            <a:pPr marL="0" indent="0" algn="ctr">
              <a:buFont typeface="Arial" pitchFamily="34" charset="0"/>
              <a:buNone/>
            </a:pPr>
            <a:endParaRPr lang="en-GB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88878" y="1129142"/>
            <a:ext cx="4269474" cy="4662058"/>
          </a:xfrm>
        </p:spPr>
        <p:txBody>
          <a:bodyPr/>
          <a:lstStyle/>
          <a:p>
            <a:r>
              <a:rPr lang="en-GB" sz="2400" dirty="0" smtClean="0"/>
              <a:t>What could be going better?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Pace of progress?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Having difficulty spreading good work?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Unclear of shared local priorities?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Is there need for focus?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Improvement capability </a:t>
            </a:r>
            <a:r>
              <a:rPr lang="en-GB" sz="2400" dirty="0" smtClean="0"/>
              <a:t>of </a:t>
            </a:r>
            <a:r>
              <a:rPr lang="en-GB" sz="2400" dirty="0" err="1" smtClean="0"/>
              <a:t>teamds</a:t>
            </a:r>
            <a:r>
              <a:rPr lang="en-GB" sz="2400" dirty="0" smtClean="0"/>
              <a:t> to </a:t>
            </a:r>
            <a:r>
              <a:rPr lang="en-GB" sz="2400" dirty="0"/>
              <a:t>support </a:t>
            </a:r>
            <a:r>
              <a:rPr lang="en-GB" sz="2400" dirty="0" smtClean="0"/>
              <a:t>local progress?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91" y="1193006"/>
            <a:ext cx="3884930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40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sentation1">
  <a:themeElements>
    <a:clrScheme name="IHI">
      <a:dk1>
        <a:srgbClr val="45545F"/>
      </a:dk1>
      <a:lt1>
        <a:srgbClr val="FFFFFF"/>
      </a:lt1>
      <a:dk2>
        <a:srgbClr val="00A0AF"/>
      </a:dk2>
      <a:lt2>
        <a:srgbClr val="8CC63E"/>
      </a:lt2>
      <a:accent1>
        <a:srgbClr val="7299C6"/>
      </a:accent1>
      <a:accent2>
        <a:srgbClr val="0194D3"/>
      </a:accent2>
      <a:accent3>
        <a:srgbClr val="72C6A1"/>
      </a:accent3>
      <a:accent4>
        <a:srgbClr val="9CD4E4"/>
      </a:accent4>
      <a:accent5>
        <a:srgbClr val="777779"/>
      </a:accent5>
      <a:accent6>
        <a:srgbClr val="DFE0CE"/>
      </a:accent6>
      <a:hlink>
        <a:srgbClr val="009EC2"/>
      </a:hlink>
      <a:folHlink>
        <a:srgbClr val="009E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1401</Words>
  <Application>Microsoft Office PowerPoint</Application>
  <PresentationFormat>On-screen Show (4:3)</PresentationFormat>
  <Paragraphs>294</Paragraphs>
  <Slides>21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3_Office Theme</vt:lpstr>
      <vt:lpstr>4_Office Theme</vt:lpstr>
      <vt:lpstr>Presentation1</vt:lpstr>
      <vt:lpstr>PowerPoint Presentation</vt:lpstr>
      <vt:lpstr> Our Shared Vision for the Children’s Collaboratives  Scotland : The best place in the world to grow up where every child has the best start in life and is ready to succeed </vt:lpstr>
      <vt:lpstr>PowerPoint Presentation</vt:lpstr>
      <vt:lpstr>Impact of Poverty                         Poverty damages. It damages childhoods; it damages life chances; and it damages us all in society…</vt:lpstr>
      <vt:lpstr>Gap between the most and least deprived </vt:lpstr>
      <vt:lpstr>PowerPoint Presentation</vt:lpstr>
      <vt:lpstr>Achieving Excellence &amp; Equity – Policy Context </vt:lpstr>
      <vt:lpstr>PowerPoint Presentation</vt:lpstr>
      <vt:lpstr>PowerPoint Presentation</vt:lpstr>
      <vt:lpstr>Why Review and Refresh  the Outcome Aims ?</vt:lpstr>
      <vt:lpstr>QI and Achieving Excellence &amp; Equity </vt:lpstr>
      <vt:lpstr>What makes a good aim</vt:lpstr>
      <vt:lpstr>PowerPoint Presentation</vt:lpstr>
      <vt:lpstr>Draft Aims</vt:lpstr>
      <vt:lpstr>Draft Aims</vt:lpstr>
      <vt:lpstr>Draft Stretch Aims</vt:lpstr>
      <vt:lpstr>Draft Stretch Aims ………</vt:lpstr>
      <vt:lpstr>Draft Stretch Aims ………</vt:lpstr>
      <vt:lpstr>PowerPoint Presentation</vt:lpstr>
      <vt:lpstr>Common themes that could apply throughout a child’s journey:</vt:lpstr>
      <vt:lpstr>Universal CHR - Child Development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 (Susan)</dc:creator>
  <cp:lastModifiedBy>z605875</cp:lastModifiedBy>
  <cp:revision>69</cp:revision>
  <dcterms:created xsi:type="dcterms:W3CDTF">2006-08-16T00:00:00Z</dcterms:created>
  <dcterms:modified xsi:type="dcterms:W3CDTF">2016-03-13T23:13:04Z</dcterms:modified>
</cp:coreProperties>
</file>