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sldIdLst>
    <p:sldId id="256" r:id="rId2"/>
    <p:sldId id="257" r:id="rId3"/>
    <p:sldId id="263" r:id="rId4"/>
    <p:sldId id="258" r:id="rId5"/>
    <p:sldId id="264" r:id="rId6"/>
    <p:sldId id="259" r:id="rId7"/>
    <p:sldId id="269" r:id="rId8"/>
    <p:sldId id="267" r:id="rId9"/>
    <p:sldId id="260" r:id="rId10"/>
    <p:sldId id="270" r:id="rId11"/>
    <p:sldId id="271" r:id="rId12"/>
    <p:sldId id="261" r:id="rId13"/>
    <p:sldId id="273" r:id="rId14"/>
    <p:sldId id="274" r:id="rId15"/>
    <p:sldId id="275" r:id="rId16"/>
    <p:sldId id="276" r:id="rId17"/>
    <p:sldId id="277" r:id="rId18"/>
    <p:sldId id="279" r:id="rId19"/>
    <p:sldId id="281" r:id="rId20"/>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SimSun" pitchFamily="2"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SimSun" pitchFamily="2"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SimSun" pitchFamily="2"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SimSun" pitchFamily="2"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SimSun" pitchFamily="2" charset="-122"/>
        <a:cs typeface="+mn-cs"/>
      </a:defRPr>
    </a:lvl5pPr>
    <a:lvl6pPr marL="2286000" algn="l" defTabSz="914400" rtl="0" eaLnBrk="1" latinLnBrk="0" hangingPunct="1">
      <a:defRPr kern="1200">
        <a:solidFill>
          <a:schemeClr val="bg1"/>
        </a:solidFill>
        <a:latin typeface="Arial" charset="0"/>
        <a:ea typeface="SimSun" pitchFamily="2" charset="-122"/>
        <a:cs typeface="+mn-cs"/>
      </a:defRPr>
    </a:lvl6pPr>
    <a:lvl7pPr marL="2743200" algn="l" defTabSz="914400" rtl="0" eaLnBrk="1" latinLnBrk="0" hangingPunct="1">
      <a:defRPr kern="1200">
        <a:solidFill>
          <a:schemeClr val="bg1"/>
        </a:solidFill>
        <a:latin typeface="Arial" charset="0"/>
        <a:ea typeface="SimSun" pitchFamily="2" charset="-122"/>
        <a:cs typeface="+mn-cs"/>
      </a:defRPr>
    </a:lvl7pPr>
    <a:lvl8pPr marL="3200400" algn="l" defTabSz="914400" rtl="0" eaLnBrk="1" latinLnBrk="0" hangingPunct="1">
      <a:defRPr kern="1200">
        <a:solidFill>
          <a:schemeClr val="bg1"/>
        </a:solidFill>
        <a:latin typeface="Arial" charset="0"/>
        <a:ea typeface="SimSun" pitchFamily="2" charset="-122"/>
        <a:cs typeface="+mn-cs"/>
      </a:defRPr>
    </a:lvl8pPr>
    <a:lvl9pPr marL="3657600" algn="l" defTabSz="914400" rtl="0" eaLnBrk="1" latinLnBrk="0" hangingPunct="1">
      <a:defRPr kern="1200">
        <a:solidFill>
          <a:schemeClr val="bg1"/>
        </a:solidFill>
        <a:latin typeface="Arial"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200"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nhsabfpra2.argyll.scot.nhs.uk\Rothesay%20Annexe$\Shared\Shared%20IB%20Child%20Health\ChildHealth_Upstairs_Right\My%20Documents\WORKSTREAMS\WORKSTREAM%201%20&amp;%202%202015\WS1%20-%20Kintyre%20Health%20Data%20Return%20-%20v4.0.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hsabfpra2.argyll.scot.nhs.uk\Rothesay%20Annexe$\Shared\Shared%20IB%20Child%20Health\ChildHealth_Upstairs_Right\My%20Documents\WORKSTREAMS\WORKSTREAM%201%20&amp;%202%202015\WS2%20-%20Kintyre%20-%20Health%20Return%20-%20v2.0.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nhsabfpra2.argyll.scot.nhs.uk\Rothesay%20Annexe$\Shared\Shared%20IB%20Child%20Health\ChildHealth_Upstairs_Right\My%20Documents\WORKSTREAMS\WORKSTREAM%201%20&amp;%202%202015\WS2%20-%20Kintyre%20-%20Health%20Return%20-%20v2.0.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patricia.renfrew.AB\AppData\Local\Microsoft\Windows\Temporary%20Internet%20Files\Content.IE5\JLONQD58\27-30month_data_-_Shelly_chart_-_October_2015%5b1%5d.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patricia.renfrew.AB.000\AppData\Local\Microsoft\Windows\Temporary%20Internet%20Files\Content.IE5\50IVP940\27-30month_data_-_Shelly_chart_-_October_2015%5b1%5d.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GB">
                <a:solidFill>
                  <a:schemeClr val="tx2"/>
                </a:solidFill>
              </a:defRPr>
            </a:pPr>
            <a:r>
              <a:rPr lang="en-US" sz="2000" dirty="0" err="1">
                <a:solidFill>
                  <a:schemeClr val="accent6"/>
                </a:solidFill>
                <a:latin typeface="+mj-lt"/>
              </a:rPr>
              <a:t>Kintyre</a:t>
            </a:r>
            <a:r>
              <a:rPr lang="en-US" sz="2000" dirty="0">
                <a:solidFill>
                  <a:schemeClr val="accent6"/>
                </a:solidFill>
                <a:latin typeface="+mj-lt"/>
              </a:rPr>
              <a:t> : % Completed </a:t>
            </a:r>
            <a:r>
              <a:rPr lang="en-US" sz="2000" dirty="0" smtClean="0">
                <a:solidFill>
                  <a:schemeClr val="accent6"/>
                </a:solidFill>
                <a:latin typeface="+mj-lt"/>
              </a:rPr>
              <a:t>Use </a:t>
            </a:r>
            <a:r>
              <a:rPr lang="en-US" sz="2000" dirty="0">
                <a:solidFill>
                  <a:schemeClr val="accent6"/>
                </a:solidFill>
                <a:latin typeface="+mj-lt"/>
              </a:rPr>
              <a:t>of GIRAN Antenatal </a:t>
            </a:r>
            <a:r>
              <a:rPr lang="en-US" sz="2000" dirty="0" smtClean="0">
                <a:solidFill>
                  <a:schemeClr val="accent6"/>
                </a:solidFill>
                <a:latin typeface="+mj-lt"/>
              </a:rPr>
              <a:t>Wellbeing Tool</a:t>
            </a:r>
            <a:endParaRPr lang="en-US" sz="2000" dirty="0">
              <a:solidFill>
                <a:schemeClr val="accent6"/>
              </a:solidFill>
              <a:latin typeface="+mj-lt"/>
            </a:endParaRPr>
          </a:p>
        </c:rich>
      </c:tx>
      <c:layout/>
      <c:overlay val="0"/>
    </c:title>
    <c:autoTitleDeleted val="0"/>
    <c:plotArea>
      <c:layout/>
      <c:lineChart>
        <c:grouping val="standard"/>
        <c:varyColors val="0"/>
        <c:ser>
          <c:idx val="0"/>
          <c:order val="0"/>
          <c:cat>
            <c:numRef>
              <c:f>'WB Antenatal Plan data'!$J$13:$J$35</c:f>
              <c:numCache>
                <c:formatCode>mmm\-yy</c:formatCode>
                <c:ptCount val="23"/>
                <c:pt idx="0">
                  <c:v>41671</c:v>
                </c:pt>
                <c:pt idx="1">
                  <c:v>41699</c:v>
                </c:pt>
                <c:pt idx="2">
                  <c:v>41730</c:v>
                </c:pt>
                <c:pt idx="3">
                  <c:v>41760</c:v>
                </c:pt>
                <c:pt idx="4">
                  <c:v>41791</c:v>
                </c:pt>
                <c:pt idx="5">
                  <c:v>41821</c:v>
                </c:pt>
                <c:pt idx="6">
                  <c:v>41852</c:v>
                </c:pt>
                <c:pt idx="7">
                  <c:v>41883</c:v>
                </c:pt>
                <c:pt idx="8">
                  <c:v>41913</c:v>
                </c:pt>
                <c:pt idx="9">
                  <c:v>41944</c:v>
                </c:pt>
                <c:pt idx="10">
                  <c:v>41974</c:v>
                </c:pt>
                <c:pt idx="11">
                  <c:v>42005</c:v>
                </c:pt>
                <c:pt idx="12">
                  <c:v>42036</c:v>
                </c:pt>
                <c:pt idx="13">
                  <c:v>42064</c:v>
                </c:pt>
                <c:pt idx="14">
                  <c:v>42095</c:v>
                </c:pt>
                <c:pt idx="15">
                  <c:v>42125</c:v>
                </c:pt>
                <c:pt idx="16">
                  <c:v>42156</c:v>
                </c:pt>
                <c:pt idx="17">
                  <c:v>42186</c:v>
                </c:pt>
                <c:pt idx="18">
                  <c:v>42217</c:v>
                </c:pt>
                <c:pt idx="19">
                  <c:v>42248</c:v>
                </c:pt>
                <c:pt idx="20">
                  <c:v>42278</c:v>
                </c:pt>
                <c:pt idx="21">
                  <c:v>42309</c:v>
                </c:pt>
                <c:pt idx="22">
                  <c:v>42339</c:v>
                </c:pt>
              </c:numCache>
            </c:numRef>
          </c:cat>
          <c:val>
            <c:numRef>
              <c:f>'WB Antenatal Plan data'!$M$13:$M$35</c:f>
              <c:numCache>
                <c:formatCode>0%</c:formatCode>
                <c:ptCount val="23"/>
                <c:pt idx="0">
                  <c:v>0.4</c:v>
                </c:pt>
                <c:pt idx="1">
                  <c:v>1</c:v>
                </c:pt>
                <c:pt idx="2">
                  <c:v>0.25</c:v>
                </c:pt>
                <c:pt idx="3">
                  <c:v>0.2</c:v>
                </c:pt>
                <c:pt idx="4">
                  <c:v>0.28571428571428664</c:v>
                </c:pt>
                <c:pt idx="5">
                  <c:v>0.125</c:v>
                </c:pt>
                <c:pt idx="6">
                  <c:v>0.2</c:v>
                </c:pt>
                <c:pt idx="7">
                  <c:v>0</c:v>
                </c:pt>
                <c:pt idx="8">
                  <c:v>0</c:v>
                </c:pt>
                <c:pt idx="9">
                  <c:v>1</c:v>
                </c:pt>
                <c:pt idx="10">
                  <c:v>0.33333333333333298</c:v>
                </c:pt>
                <c:pt idx="11">
                  <c:v>0</c:v>
                </c:pt>
                <c:pt idx="12">
                  <c:v>1</c:v>
                </c:pt>
                <c:pt idx="13">
                  <c:v>0.5</c:v>
                </c:pt>
                <c:pt idx="14">
                  <c:v>1</c:v>
                </c:pt>
                <c:pt idx="15">
                  <c:v>0.5</c:v>
                </c:pt>
                <c:pt idx="16">
                  <c:v>1</c:v>
                </c:pt>
                <c:pt idx="17">
                  <c:v>0</c:v>
                </c:pt>
                <c:pt idx="18">
                  <c:v>0</c:v>
                </c:pt>
                <c:pt idx="19">
                  <c:v>0</c:v>
                </c:pt>
                <c:pt idx="20">
                  <c:v>0</c:v>
                </c:pt>
                <c:pt idx="21">
                  <c:v>0</c:v>
                </c:pt>
                <c:pt idx="22">
                  <c:v>0</c:v>
                </c:pt>
              </c:numCache>
            </c:numRef>
          </c:val>
          <c:smooth val="0"/>
        </c:ser>
        <c:dLbls>
          <c:showLegendKey val="0"/>
          <c:showVal val="0"/>
          <c:showCatName val="0"/>
          <c:showSerName val="0"/>
          <c:showPercent val="0"/>
          <c:showBubbleSize val="0"/>
        </c:dLbls>
        <c:marker val="1"/>
        <c:smooth val="0"/>
        <c:axId val="30799744"/>
        <c:axId val="30928896"/>
      </c:lineChart>
      <c:dateAx>
        <c:axId val="30799744"/>
        <c:scaling>
          <c:orientation val="minMax"/>
        </c:scaling>
        <c:delete val="0"/>
        <c:axPos val="b"/>
        <c:title>
          <c:tx>
            <c:rich>
              <a:bodyPr/>
              <a:lstStyle/>
              <a:p>
                <a:pPr>
                  <a:defRPr lang="en-GB"/>
                </a:pPr>
                <a:r>
                  <a:rPr lang="en-US"/>
                  <a:t>Month 2014-2015</a:t>
                </a:r>
              </a:p>
            </c:rich>
          </c:tx>
          <c:layout/>
          <c:overlay val="0"/>
        </c:title>
        <c:numFmt formatCode="mmm\-yy" sourceLinked="1"/>
        <c:majorTickMark val="out"/>
        <c:minorTickMark val="none"/>
        <c:tickLblPos val="nextTo"/>
        <c:txPr>
          <a:bodyPr/>
          <a:lstStyle/>
          <a:p>
            <a:pPr>
              <a:defRPr lang="en-GB"/>
            </a:pPr>
            <a:endParaRPr lang="en-US"/>
          </a:p>
        </c:txPr>
        <c:crossAx val="30928896"/>
        <c:crosses val="autoZero"/>
        <c:auto val="1"/>
        <c:lblOffset val="100"/>
        <c:baseTimeUnit val="months"/>
      </c:dateAx>
      <c:valAx>
        <c:axId val="30928896"/>
        <c:scaling>
          <c:orientation val="minMax"/>
          <c:max val="1"/>
        </c:scaling>
        <c:delete val="0"/>
        <c:axPos val="l"/>
        <c:majorGridlines/>
        <c:title>
          <c:tx>
            <c:rich>
              <a:bodyPr rot="-5400000" vert="horz"/>
              <a:lstStyle/>
              <a:p>
                <a:pPr>
                  <a:defRPr lang="en-GB" sz="1200"/>
                </a:pPr>
                <a:r>
                  <a:rPr lang="en-US" sz="1200"/>
                  <a:t>% Women completed</a:t>
                </a:r>
                <a:r>
                  <a:rPr lang="en-US" sz="1200" baseline="0"/>
                  <a:t> GIRAN Antenatal Wellbeing tool</a:t>
                </a:r>
              </a:p>
              <a:p>
                <a:pPr>
                  <a:defRPr lang="en-GB" sz="1200"/>
                </a:pPr>
                <a:endParaRPr lang="en-US" sz="1200"/>
              </a:p>
            </c:rich>
          </c:tx>
          <c:layout/>
          <c:overlay val="0"/>
        </c:title>
        <c:numFmt formatCode="0%" sourceLinked="1"/>
        <c:majorTickMark val="out"/>
        <c:minorTickMark val="none"/>
        <c:tickLblPos val="nextTo"/>
        <c:txPr>
          <a:bodyPr/>
          <a:lstStyle/>
          <a:p>
            <a:pPr>
              <a:defRPr lang="en-GB"/>
            </a:pPr>
            <a:endParaRPr lang="en-US"/>
          </a:p>
        </c:txPr>
        <c:crossAx val="30799744"/>
        <c:crosses val="autoZero"/>
        <c:crossBetween val="between"/>
        <c:majorUnit val="0.1"/>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841893252769386E-2"/>
          <c:y val="0.15707762557077626"/>
          <c:w val="0.87865055387714031"/>
          <c:h val="0.67196145687268583"/>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numRef>
              <c:f>wksDatabase01!$B$61:$B$81</c:f>
              <c:numCache>
                <c:formatCode>mmm\-yy</c:formatCode>
                <c:ptCount val="21"/>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pt idx="17">
                  <c:v>42248</c:v>
                </c:pt>
                <c:pt idx="18">
                  <c:v>42278</c:v>
                </c:pt>
                <c:pt idx="19">
                  <c:v>42309</c:v>
                </c:pt>
                <c:pt idx="20">
                  <c:v>42339</c:v>
                </c:pt>
              </c:numCache>
            </c:numRef>
          </c:cat>
          <c:val>
            <c:numRef>
              <c:f>wksDatabase01!$C$61:$C$81</c:f>
              <c:numCache>
                <c:formatCode>0</c:formatCode>
                <c:ptCount val="21"/>
                <c:pt idx="0">
                  <c:v>9</c:v>
                </c:pt>
                <c:pt idx="1">
                  <c:v>4</c:v>
                </c:pt>
                <c:pt idx="2">
                  <c:v>1</c:v>
                </c:pt>
                <c:pt idx="3">
                  <c:v>0</c:v>
                </c:pt>
                <c:pt idx="4">
                  <c:v>10</c:v>
                </c:pt>
                <c:pt idx="5">
                  <c:v>1</c:v>
                </c:pt>
                <c:pt idx="6">
                  <c:v>7</c:v>
                </c:pt>
                <c:pt idx="7">
                  <c:v>10</c:v>
                </c:pt>
                <c:pt idx="8">
                  <c:v>4</c:v>
                </c:pt>
                <c:pt idx="9">
                  <c:v>11</c:v>
                </c:pt>
                <c:pt idx="10">
                  <c:v>7</c:v>
                </c:pt>
                <c:pt idx="11">
                  <c:v>2</c:v>
                </c:pt>
                <c:pt idx="12">
                  <c:v>12</c:v>
                </c:pt>
                <c:pt idx="13">
                  <c:v>7</c:v>
                </c:pt>
                <c:pt idx="14">
                  <c:v>5</c:v>
                </c:pt>
                <c:pt idx="15">
                  <c:v>6</c:v>
                </c:pt>
                <c:pt idx="16">
                  <c:v>7</c:v>
                </c:pt>
                <c:pt idx="17">
                  <c:v>1</c:v>
                </c:pt>
                <c:pt idx="18">
                  <c:v>0</c:v>
                </c:pt>
                <c:pt idx="19">
                  <c:v>0</c:v>
                </c:pt>
                <c:pt idx="20">
                  <c:v>0</c:v>
                </c:pt>
              </c:numCache>
            </c:numRef>
          </c:val>
          <c:smooth val="0"/>
        </c:ser>
        <c:ser>
          <c:idx val="1"/>
          <c:order val="1"/>
          <c:tx>
            <c:v>Median</c:v>
          </c:tx>
          <c:spPr>
            <a:ln w="19050">
              <a:solidFill>
                <a:srgbClr val="002060"/>
              </a:solidFill>
              <a:prstDash val="solid"/>
            </a:ln>
          </c:spPr>
          <c:marker>
            <c:symbol val="none"/>
          </c:marker>
          <c:cat>
            <c:numRef>
              <c:f>wksDatabase01!$B$61:$B$81</c:f>
              <c:numCache>
                <c:formatCode>mmm\-yy</c:formatCode>
                <c:ptCount val="21"/>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pt idx="17">
                  <c:v>42248</c:v>
                </c:pt>
                <c:pt idx="18">
                  <c:v>42278</c:v>
                </c:pt>
                <c:pt idx="19">
                  <c:v>42309</c:v>
                </c:pt>
                <c:pt idx="20">
                  <c:v>42339</c:v>
                </c:pt>
              </c:numCache>
            </c:numRef>
          </c:cat>
          <c:val>
            <c:numRef>
              <c:f>wksDatabase01!$D$61:$D$81</c:f>
              <c:numCache>
                <c:formatCode>0.0</c:formatCode>
                <c:ptCount val="21"/>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numCache>
            </c:numRef>
          </c:val>
          <c:smooth val="0"/>
        </c:ser>
        <c:dLbls>
          <c:showLegendKey val="0"/>
          <c:showVal val="0"/>
          <c:showCatName val="0"/>
          <c:showSerName val="0"/>
          <c:showPercent val="0"/>
          <c:showBubbleSize val="0"/>
        </c:dLbls>
        <c:marker val="1"/>
        <c:smooth val="0"/>
        <c:axId val="31701248"/>
        <c:axId val="31707136"/>
      </c:lineChart>
      <c:catAx>
        <c:axId val="31701248"/>
        <c:scaling>
          <c:orientation val="minMax"/>
        </c:scaling>
        <c:delete val="0"/>
        <c:axPos val="b"/>
        <c:numFmt formatCode="d/m/yy;@" sourceLinked="0"/>
        <c:majorTickMark val="none"/>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n-US"/>
          </a:p>
        </c:txPr>
        <c:crossAx val="31707136"/>
        <c:crosses val="autoZero"/>
        <c:auto val="0"/>
        <c:lblAlgn val="ctr"/>
        <c:lblOffset val="100"/>
        <c:tickLblSkip val="1"/>
        <c:tickMarkSkip val="1"/>
        <c:noMultiLvlLbl val="0"/>
      </c:catAx>
      <c:valAx>
        <c:axId val="31707136"/>
        <c:scaling>
          <c:orientation val="minMax"/>
        </c:scaling>
        <c:delete val="0"/>
        <c:axPos val="l"/>
        <c:numFmt formatCode="General" sourceLinked="0"/>
        <c:majorTickMark val="none"/>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31701248"/>
        <c:crosses val="autoZero"/>
        <c:crossBetween val="between"/>
      </c:valAx>
      <c:spPr>
        <a:noFill/>
        <a:ln w="25400">
          <a:noFill/>
        </a:ln>
      </c:spPr>
    </c:plotArea>
    <c:legend>
      <c:legendPos val="b"/>
      <c:legendEntry>
        <c:idx val="0"/>
        <c:delete val="1"/>
      </c:legendEntry>
      <c:layout>
        <c:manualLayout>
          <c:xMode val="edge"/>
          <c:yMode val="edge"/>
          <c:x val="0.88608583786181661"/>
          <c:y val="0.56586085643404205"/>
          <c:w val="0.11321681268714651"/>
          <c:h val="5.4230467766871633E-2"/>
        </c:manualLayout>
      </c:layout>
      <c:overlay val="0"/>
      <c:txPr>
        <a:bodyPr/>
        <a:lstStyle/>
        <a:p>
          <a:pPr>
            <a:defRPr sz="8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292237442922447E-2"/>
          <c:y val="0.12785388127853872"/>
          <c:w val="0.89178082191780816"/>
          <c:h val="0.64273771258044865"/>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numRef>
              <c:f>wksDatabase01!$V$61:$V$79</c:f>
              <c:numCache>
                <c:formatCode>mmm\-yy</c:formatCode>
                <c:ptCount val="19"/>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pt idx="17">
                  <c:v>42248</c:v>
                </c:pt>
                <c:pt idx="18">
                  <c:v>42278</c:v>
                </c:pt>
              </c:numCache>
            </c:numRef>
          </c:cat>
          <c:val>
            <c:numRef>
              <c:f>wksDatabase01!$W$61:$W$79</c:f>
              <c:numCache>
                <c:formatCode>0</c:formatCode>
                <c:ptCount val="19"/>
                <c:pt idx="0">
                  <c:v>8</c:v>
                </c:pt>
                <c:pt idx="1">
                  <c:v>4</c:v>
                </c:pt>
                <c:pt idx="2">
                  <c:v>1</c:v>
                </c:pt>
                <c:pt idx="3">
                  <c:v>0</c:v>
                </c:pt>
                <c:pt idx="4">
                  <c:v>7</c:v>
                </c:pt>
                <c:pt idx="5">
                  <c:v>1</c:v>
                </c:pt>
                <c:pt idx="6">
                  <c:v>6</c:v>
                </c:pt>
                <c:pt idx="7">
                  <c:v>7</c:v>
                </c:pt>
                <c:pt idx="8">
                  <c:v>2</c:v>
                </c:pt>
                <c:pt idx="9">
                  <c:v>10</c:v>
                </c:pt>
                <c:pt idx="10">
                  <c:v>6</c:v>
                </c:pt>
                <c:pt idx="11">
                  <c:v>2</c:v>
                </c:pt>
                <c:pt idx="12">
                  <c:v>9</c:v>
                </c:pt>
                <c:pt idx="13">
                  <c:v>5</c:v>
                </c:pt>
                <c:pt idx="14">
                  <c:v>5</c:v>
                </c:pt>
                <c:pt idx="15">
                  <c:v>5</c:v>
                </c:pt>
                <c:pt idx="16">
                  <c:v>5</c:v>
                </c:pt>
                <c:pt idx="17">
                  <c:v>1</c:v>
                </c:pt>
                <c:pt idx="18">
                  <c:v>0</c:v>
                </c:pt>
              </c:numCache>
            </c:numRef>
          </c:val>
          <c:smooth val="0"/>
        </c:ser>
        <c:ser>
          <c:idx val="1"/>
          <c:order val="1"/>
          <c:tx>
            <c:v>Median</c:v>
          </c:tx>
          <c:spPr>
            <a:ln w="19050">
              <a:solidFill>
                <a:srgbClr val="002060"/>
              </a:solidFill>
              <a:prstDash val="solid"/>
            </a:ln>
          </c:spPr>
          <c:marker>
            <c:symbol val="none"/>
          </c:marker>
          <c:cat>
            <c:numRef>
              <c:f>wksDatabase01!$V$61:$V$79</c:f>
              <c:numCache>
                <c:formatCode>mmm\-yy</c:formatCode>
                <c:ptCount val="19"/>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pt idx="17">
                  <c:v>42248</c:v>
                </c:pt>
                <c:pt idx="18">
                  <c:v>42278</c:v>
                </c:pt>
              </c:numCache>
            </c:numRef>
          </c:cat>
          <c:val>
            <c:numRef>
              <c:f>wksDatabase01!$X$61:$X$79</c:f>
              <c:numCache>
                <c:formatCode>0.0</c:formatCode>
                <c:ptCount val="19"/>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numCache>
            </c:numRef>
          </c:val>
          <c:smooth val="0"/>
        </c:ser>
        <c:dLbls>
          <c:showLegendKey val="0"/>
          <c:showVal val="0"/>
          <c:showCatName val="0"/>
          <c:showSerName val="0"/>
          <c:showPercent val="0"/>
          <c:showBubbleSize val="0"/>
        </c:dLbls>
        <c:marker val="1"/>
        <c:smooth val="0"/>
        <c:axId val="31809536"/>
        <c:axId val="31811072"/>
      </c:lineChart>
      <c:catAx>
        <c:axId val="31809536"/>
        <c:scaling>
          <c:orientation val="minMax"/>
        </c:scaling>
        <c:delete val="0"/>
        <c:axPos val="b"/>
        <c:numFmt formatCode="d/m/yy;@" sourceLinked="0"/>
        <c:majorTickMark val="none"/>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n-US"/>
          </a:p>
        </c:txPr>
        <c:crossAx val="31811072"/>
        <c:crosses val="autoZero"/>
        <c:auto val="0"/>
        <c:lblAlgn val="ctr"/>
        <c:lblOffset val="100"/>
        <c:tickLblSkip val="1"/>
        <c:tickMarkSkip val="1"/>
        <c:noMultiLvlLbl val="0"/>
      </c:catAx>
      <c:valAx>
        <c:axId val="31811072"/>
        <c:scaling>
          <c:orientation val="minMax"/>
        </c:scaling>
        <c:delete val="0"/>
        <c:axPos val="l"/>
        <c:numFmt formatCode="General" sourceLinked="0"/>
        <c:majorTickMark val="none"/>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31809536"/>
        <c:crosses val="autoZero"/>
        <c:crossBetween val="between"/>
      </c:valAx>
      <c:spPr>
        <a:noFill/>
        <a:ln w="25400">
          <a:noFill/>
        </a:ln>
      </c:spPr>
    </c:plotArea>
    <c:legend>
      <c:legendPos val="b"/>
      <c:legendEntry>
        <c:idx val="0"/>
        <c:delete val="1"/>
      </c:legendEntry>
      <c:layout>
        <c:manualLayout>
          <c:xMode val="edge"/>
          <c:yMode val="edge"/>
          <c:x val="0.8814721173551936"/>
          <c:y val="0.4708836874842704"/>
          <c:w val="0.1101149822025671"/>
          <c:h val="5.4230467766871633E-2"/>
        </c:manualLayout>
      </c:layout>
      <c:overlay val="0"/>
      <c:txPr>
        <a:bodyPr/>
        <a:lstStyle/>
        <a:p>
          <a:pPr>
            <a:defRPr sz="8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accent2"/>
                </a:solidFill>
                <a:latin typeface="+mn-lt"/>
              </a:rPr>
              <a:t>27-30 Month Assessments - Number of Eligible Children and % of Assessments completed from Mar 2013 - September 2015</a:t>
            </a:r>
          </a:p>
        </c:rich>
      </c:tx>
      <c:layout/>
      <c:overlay val="0"/>
    </c:title>
    <c:autoTitleDeleted val="0"/>
    <c:plotArea>
      <c:layout/>
      <c:lineChart>
        <c:grouping val="standard"/>
        <c:varyColors val="0"/>
        <c:ser>
          <c:idx val="0"/>
          <c:order val="0"/>
          <c:tx>
            <c:strRef>
              <c:f>Sheet2!$B$3</c:f>
              <c:strCache>
                <c:ptCount val="1"/>
                <c:pt idx="0">
                  <c:v>Eligible</c:v>
                </c:pt>
              </c:strCache>
            </c:strRef>
          </c:tx>
          <c:cat>
            <c:numRef>
              <c:f>Sheet2!$A$4:$A$34</c:f>
              <c:numCache>
                <c:formatCode>mmm\-yy</c:formatCode>
                <c:ptCount val="31"/>
                <c:pt idx="0">
                  <c:v>41334</c:v>
                </c:pt>
                <c:pt idx="1">
                  <c:v>41365</c:v>
                </c:pt>
                <c:pt idx="2">
                  <c:v>41395</c:v>
                </c:pt>
                <c:pt idx="3">
                  <c:v>41426</c:v>
                </c:pt>
                <c:pt idx="4">
                  <c:v>41456</c:v>
                </c:pt>
                <c:pt idx="5">
                  <c:v>41487</c:v>
                </c:pt>
                <c:pt idx="6">
                  <c:v>41518</c:v>
                </c:pt>
                <c:pt idx="7">
                  <c:v>41548</c:v>
                </c:pt>
                <c:pt idx="8">
                  <c:v>41579</c:v>
                </c:pt>
                <c:pt idx="9">
                  <c:v>41609</c:v>
                </c:pt>
                <c:pt idx="10">
                  <c:v>41640</c:v>
                </c:pt>
                <c:pt idx="11">
                  <c:v>41671</c:v>
                </c:pt>
                <c:pt idx="12">
                  <c:v>41699</c:v>
                </c:pt>
                <c:pt idx="13">
                  <c:v>41730</c:v>
                </c:pt>
                <c:pt idx="14">
                  <c:v>41760</c:v>
                </c:pt>
                <c:pt idx="15">
                  <c:v>41791</c:v>
                </c:pt>
                <c:pt idx="16">
                  <c:v>41821</c:v>
                </c:pt>
                <c:pt idx="17">
                  <c:v>41852</c:v>
                </c:pt>
                <c:pt idx="18">
                  <c:v>41883</c:v>
                </c:pt>
                <c:pt idx="19">
                  <c:v>41913</c:v>
                </c:pt>
                <c:pt idx="20">
                  <c:v>41944</c:v>
                </c:pt>
                <c:pt idx="21">
                  <c:v>41974</c:v>
                </c:pt>
                <c:pt idx="22">
                  <c:v>42005</c:v>
                </c:pt>
                <c:pt idx="23">
                  <c:v>42036</c:v>
                </c:pt>
                <c:pt idx="24">
                  <c:v>42064</c:v>
                </c:pt>
                <c:pt idx="25">
                  <c:v>42095</c:v>
                </c:pt>
                <c:pt idx="26">
                  <c:v>42125</c:v>
                </c:pt>
                <c:pt idx="27">
                  <c:v>42156</c:v>
                </c:pt>
                <c:pt idx="28">
                  <c:v>42186</c:v>
                </c:pt>
                <c:pt idx="29">
                  <c:v>42217</c:v>
                </c:pt>
                <c:pt idx="30">
                  <c:v>42248</c:v>
                </c:pt>
              </c:numCache>
            </c:numRef>
          </c:cat>
          <c:val>
            <c:numRef>
              <c:f>Sheet2!$B$4:$B$34</c:f>
              <c:numCache>
                <c:formatCode>General</c:formatCode>
                <c:ptCount val="31"/>
                <c:pt idx="0">
                  <c:v>5</c:v>
                </c:pt>
                <c:pt idx="1">
                  <c:v>7</c:v>
                </c:pt>
                <c:pt idx="2">
                  <c:v>6</c:v>
                </c:pt>
                <c:pt idx="3">
                  <c:v>8</c:v>
                </c:pt>
                <c:pt idx="4">
                  <c:v>1</c:v>
                </c:pt>
                <c:pt idx="5">
                  <c:v>4</c:v>
                </c:pt>
                <c:pt idx="6">
                  <c:v>10</c:v>
                </c:pt>
                <c:pt idx="7">
                  <c:v>5</c:v>
                </c:pt>
                <c:pt idx="8">
                  <c:v>5</c:v>
                </c:pt>
                <c:pt idx="9">
                  <c:v>4</c:v>
                </c:pt>
                <c:pt idx="10">
                  <c:v>7</c:v>
                </c:pt>
                <c:pt idx="11">
                  <c:v>5</c:v>
                </c:pt>
                <c:pt idx="12">
                  <c:v>6</c:v>
                </c:pt>
                <c:pt idx="13">
                  <c:v>7</c:v>
                </c:pt>
                <c:pt idx="14">
                  <c:v>12</c:v>
                </c:pt>
                <c:pt idx="15">
                  <c:v>6</c:v>
                </c:pt>
                <c:pt idx="16">
                  <c:v>2</c:v>
                </c:pt>
                <c:pt idx="17" formatCode="0">
                  <c:v>12</c:v>
                </c:pt>
                <c:pt idx="18" formatCode="0">
                  <c:v>1</c:v>
                </c:pt>
                <c:pt idx="19" formatCode="0">
                  <c:v>12</c:v>
                </c:pt>
                <c:pt idx="20" formatCode="0">
                  <c:v>6</c:v>
                </c:pt>
                <c:pt idx="21" formatCode="0">
                  <c:v>5</c:v>
                </c:pt>
                <c:pt idx="22" formatCode="0">
                  <c:v>20</c:v>
                </c:pt>
                <c:pt idx="23" formatCode="0">
                  <c:v>4</c:v>
                </c:pt>
                <c:pt idx="24" formatCode="0">
                  <c:v>1</c:v>
                </c:pt>
                <c:pt idx="25" formatCode="0">
                  <c:v>7</c:v>
                </c:pt>
                <c:pt idx="26" formatCode="0">
                  <c:v>3</c:v>
                </c:pt>
                <c:pt idx="27" formatCode="0">
                  <c:v>9</c:v>
                </c:pt>
                <c:pt idx="28" formatCode="0">
                  <c:v>7</c:v>
                </c:pt>
                <c:pt idx="29" formatCode="0">
                  <c:v>8</c:v>
                </c:pt>
                <c:pt idx="30" formatCode="0">
                  <c:v>2</c:v>
                </c:pt>
              </c:numCache>
            </c:numRef>
          </c:val>
          <c:smooth val="0"/>
        </c:ser>
        <c:dLbls>
          <c:showLegendKey val="0"/>
          <c:showVal val="0"/>
          <c:showCatName val="0"/>
          <c:showSerName val="0"/>
          <c:showPercent val="0"/>
          <c:showBubbleSize val="0"/>
        </c:dLbls>
        <c:marker val="1"/>
        <c:smooth val="0"/>
        <c:axId val="32182656"/>
        <c:axId val="32184960"/>
      </c:lineChart>
      <c:lineChart>
        <c:grouping val="standard"/>
        <c:varyColors val="0"/>
        <c:ser>
          <c:idx val="2"/>
          <c:order val="1"/>
          <c:tx>
            <c:strRef>
              <c:f>Sheet2!$D$3</c:f>
              <c:strCache>
                <c:ptCount val="1"/>
                <c:pt idx="0">
                  <c:v>% Complete</c:v>
                </c:pt>
              </c:strCache>
            </c:strRef>
          </c:tx>
          <c:spPr>
            <a:ln>
              <a:solidFill>
                <a:srgbClr val="FF0000"/>
              </a:solidFill>
            </a:ln>
          </c:spPr>
          <c:marker>
            <c:spPr>
              <a:solidFill>
                <a:srgbClr val="FF0000"/>
              </a:solidFill>
              <a:ln>
                <a:solidFill>
                  <a:srgbClr val="FF0000"/>
                </a:solidFill>
              </a:ln>
            </c:spPr>
          </c:marker>
          <c:cat>
            <c:numRef>
              <c:f>Sheet2!$A$4:$A$34</c:f>
              <c:numCache>
                <c:formatCode>mmm\-yy</c:formatCode>
                <c:ptCount val="31"/>
                <c:pt idx="0">
                  <c:v>41334</c:v>
                </c:pt>
                <c:pt idx="1">
                  <c:v>41365</c:v>
                </c:pt>
                <c:pt idx="2">
                  <c:v>41395</c:v>
                </c:pt>
                <c:pt idx="3">
                  <c:v>41426</c:v>
                </c:pt>
                <c:pt idx="4">
                  <c:v>41456</c:v>
                </c:pt>
                <c:pt idx="5">
                  <c:v>41487</c:v>
                </c:pt>
                <c:pt idx="6">
                  <c:v>41518</c:v>
                </c:pt>
                <c:pt idx="7">
                  <c:v>41548</c:v>
                </c:pt>
                <c:pt idx="8">
                  <c:v>41579</c:v>
                </c:pt>
                <c:pt idx="9">
                  <c:v>41609</c:v>
                </c:pt>
                <c:pt idx="10">
                  <c:v>41640</c:v>
                </c:pt>
                <c:pt idx="11">
                  <c:v>41671</c:v>
                </c:pt>
                <c:pt idx="12">
                  <c:v>41699</c:v>
                </c:pt>
                <c:pt idx="13">
                  <c:v>41730</c:v>
                </c:pt>
                <c:pt idx="14">
                  <c:v>41760</c:v>
                </c:pt>
                <c:pt idx="15">
                  <c:v>41791</c:v>
                </c:pt>
                <c:pt idx="16">
                  <c:v>41821</c:v>
                </c:pt>
                <c:pt idx="17">
                  <c:v>41852</c:v>
                </c:pt>
                <c:pt idx="18">
                  <c:v>41883</c:v>
                </c:pt>
                <c:pt idx="19">
                  <c:v>41913</c:v>
                </c:pt>
                <c:pt idx="20">
                  <c:v>41944</c:v>
                </c:pt>
                <c:pt idx="21">
                  <c:v>41974</c:v>
                </c:pt>
                <c:pt idx="22">
                  <c:v>42005</c:v>
                </c:pt>
                <c:pt idx="23">
                  <c:v>42036</c:v>
                </c:pt>
                <c:pt idx="24">
                  <c:v>42064</c:v>
                </c:pt>
                <c:pt idx="25">
                  <c:v>42095</c:v>
                </c:pt>
                <c:pt idx="26">
                  <c:v>42125</c:v>
                </c:pt>
                <c:pt idx="27">
                  <c:v>42156</c:v>
                </c:pt>
                <c:pt idx="28">
                  <c:v>42186</c:v>
                </c:pt>
                <c:pt idx="29">
                  <c:v>42217</c:v>
                </c:pt>
                <c:pt idx="30">
                  <c:v>42248</c:v>
                </c:pt>
              </c:numCache>
            </c:numRef>
          </c:cat>
          <c:val>
            <c:numRef>
              <c:f>Sheet2!$D$4:$D$34</c:f>
              <c:numCache>
                <c:formatCode>0</c:formatCode>
                <c:ptCount val="31"/>
                <c:pt idx="0">
                  <c:v>40</c:v>
                </c:pt>
                <c:pt idx="1">
                  <c:v>28.571428571428569</c:v>
                </c:pt>
                <c:pt idx="2">
                  <c:v>16.666666666666664</c:v>
                </c:pt>
                <c:pt idx="3">
                  <c:v>25</c:v>
                </c:pt>
                <c:pt idx="4">
                  <c:v>100</c:v>
                </c:pt>
                <c:pt idx="5">
                  <c:v>25</c:v>
                </c:pt>
                <c:pt idx="6">
                  <c:v>30</c:v>
                </c:pt>
                <c:pt idx="7">
                  <c:v>40</c:v>
                </c:pt>
                <c:pt idx="8">
                  <c:v>60</c:v>
                </c:pt>
                <c:pt idx="9">
                  <c:v>0</c:v>
                </c:pt>
                <c:pt idx="10">
                  <c:v>57.142857142857139</c:v>
                </c:pt>
                <c:pt idx="11">
                  <c:v>100</c:v>
                </c:pt>
                <c:pt idx="12">
                  <c:v>83.333333333333258</c:v>
                </c:pt>
                <c:pt idx="13">
                  <c:v>85.714285714285722</c:v>
                </c:pt>
                <c:pt idx="14">
                  <c:v>100</c:v>
                </c:pt>
                <c:pt idx="15">
                  <c:v>83.333333333333258</c:v>
                </c:pt>
                <c:pt idx="16">
                  <c:v>100</c:v>
                </c:pt>
                <c:pt idx="17">
                  <c:v>83.333333333333258</c:v>
                </c:pt>
                <c:pt idx="18">
                  <c:v>100</c:v>
                </c:pt>
                <c:pt idx="19">
                  <c:v>83.333333333333258</c:v>
                </c:pt>
                <c:pt idx="20">
                  <c:v>83.333333333333258</c:v>
                </c:pt>
                <c:pt idx="21">
                  <c:v>80</c:v>
                </c:pt>
                <c:pt idx="22">
                  <c:v>90</c:v>
                </c:pt>
                <c:pt idx="23">
                  <c:v>100</c:v>
                </c:pt>
                <c:pt idx="24">
                  <c:v>100</c:v>
                </c:pt>
                <c:pt idx="25">
                  <c:v>85.714285714285722</c:v>
                </c:pt>
                <c:pt idx="26">
                  <c:v>100</c:v>
                </c:pt>
                <c:pt idx="27">
                  <c:v>88.888888888888715</c:v>
                </c:pt>
                <c:pt idx="28">
                  <c:v>100</c:v>
                </c:pt>
                <c:pt idx="29">
                  <c:v>100</c:v>
                </c:pt>
                <c:pt idx="30">
                  <c:v>100</c:v>
                </c:pt>
              </c:numCache>
            </c:numRef>
          </c:val>
          <c:smooth val="0"/>
        </c:ser>
        <c:dLbls>
          <c:showLegendKey val="0"/>
          <c:showVal val="0"/>
          <c:showCatName val="0"/>
          <c:showSerName val="0"/>
          <c:showPercent val="0"/>
          <c:showBubbleSize val="0"/>
        </c:dLbls>
        <c:marker val="1"/>
        <c:smooth val="0"/>
        <c:axId val="31853184"/>
        <c:axId val="31851264"/>
      </c:lineChart>
      <c:dateAx>
        <c:axId val="32182656"/>
        <c:scaling>
          <c:orientation val="minMax"/>
        </c:scaling>
        <c:delete val="0"/>
        <c:axPos val="b"/>
        <c:title>
          <c:tx>
            <c:rich>
              <a:bodyPr/>
              <a:lstStyle/>
              <a:p>
                <a:pPr>
                  <a:defRPr/>
                </a:pPr>
                <a:r>
                  <a:rPr lang="en-US"/>
                  <a:t>Date</a:t>
                </a:r>
              </a:p>
            </c:rich>
          </c:tx>
          <c:layout/>
          <c:overlay val="0"/>
        </c:title>
        <c:numFmt formatCode="mmm\-yy" sourceLinked="1"/>
        <c:majorTickMark val="out"/>
        <c:minorTickMark val="none"/>
        <c:tickLblPos val="nextTo"/>
        <c:crossAx val="32184960"/>
        <c:crosses val="autoZero"/>
        <c:auto val="1"/>
        <c:lblOffset val="100"/>
        <c:baseTimeUnit val="months"/>
      </c:dateAx>
      <c:valAx>
        <c:axId val="32184960"/>
        <c:scaling>
          <c:orientation val="minMax"/>
        </c:scaling>
        <c:delete val="0"/>
        <c:axPos val="l"/>
        <c:majorGridlines/>
        <c:title>
          <c:tx>
            <c:rich>
              <a:bodyPr rot="-5400000" vert="horz"/>
              <a:lstStyle/>
              <a:p>
                <a:pPr>
                  <a:defRPr/>
                </a:pPr>
                <a:r>
                  <a:rPr lang="en-US"/>
                  <a:t>Number of Eligible Children</a:t>
                </a:r>
              </a:p>
            </c:rich>
          </c:tx>
          <c:layout/>
          <c:overlay val="0"/>
        </c:title>
        <c:numFmt formatCode="General" sourceLinked="1"/>
        <c:majorTickMark val="out"/>
        <c:minorTickMark val="none"/>
        <c:tickLblPos val="nextTo"/>
        <c:crossAx val="32182656"/>
        <c:crosses val="autoZero"/>
        <c:crossBetween val="between"/>
      </c:valAx>
      <c:valAx>
        <c:axId val="31851264"/>
        <c:scaling>
          <c:orientation val="minMax"/>
          <c:max val="100"/>
        </c:scaling>
        <c:delete val="0"/>
        <c:axPos val="r"/>
        <c:title>
          <c:tx>
            <c:rich>
              <a:bodyPr rot="-5400000" vert="horz"/>
              <a:lstStyle/>
              <a:p>
                <a:pPr>
                  <a:defRPr/>
                </a:pPr>
                <a:r>
                  <a:rPr lang="en-US"/>
                  <a:t>% of completed assessments</a:t>
                </a:r>
              </a:p>
            </c:rich>
          </c:tx>
          <c:layout/>
          <c:overlay val="0"/>
        </c:title>
        <c:numFmt formatCode="0" sourceLinked="1"/>
        <c:majorTickMark val="out"/>
        <c:minorTickMark val="none"/>
        <c:tickLblPos val="nextTo"/>
        <c:crossAx val="31853184"/>
        <c:crosses val="max"/>
        <c:crossBetween val="between"/>
      </c:valAx>
      <c:dateAx>
        <c:axId val="31853184"/>
        <c:scaling>
          <c:orientation val="minMax"/>
        </c:scaling>
        <c:delete val="1"/>
        <c:axPos val="b"/>
        <c:numFmt formatCode="mmm\-yy" sourceLinked="1"/>
        <c:majorTickMark val="out"/>
        <c:minorTickMark val="none"/>
        <c:tickLblPos val="none"/>
        <c:crossAx val="31851264"/>
        <c:crosses val="autoZero"/>
        <c:auto val="1"/>
        <c:lblOffset val="100"/>
        <c:baseTimeUnit val="months"/>
      </c:dateAx>
    </c:plotArea>
    <c:legend>
      <c:legendPos val="b"/>
      <c:layout/>
      <c:overlay val="0"/>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239669629773684E-2"/>
          <c:y val="0.21917808219178092"/>
          <c:w val="0.86420660380415415"/>
          <c:h val="0.56235429475425158"/>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numRef>
              <c:f>wksDatabase01!$V$61:$V$91</c:f>
              <c:numCache>
                <c:formatCode>mmm\-yy</c:formatCode>
                <c:ptCount val="31"/>
                <c:pt idx="0">
                  <c:v>41334</c:v>
                </c:pt>
                <c:pt idx="1">
                  <c:v>41365</c:v>
                </c:pt>
                <c:pt idx="2">
                  <c:v>41395</c:v>
                </c:pt>
                <c:pt idx="3">
                  <c:v>41426</c:v>
                </c:pt>
                <c:pt idx="4">
                  <c:v>41456</c:v>
                </c:pt>
                <c:pt idx="5">
                  <c:v>41487</c:v>
                </c:pt>
                <c:pt idx="6">
                  <c:v>41518</c:v>
                </c:pt>
                <c:pt idx="7">
                  <c:v>41548</c:v>
                </c:pt>
                <c:pt idx="8">
                  <c:v>41579</c:v>
                </c:pt>
                <c:pt idx="9">
                  <c:v>41609</c:v>
                </c:pt>
                <c:pt idx="10">
                  <c:v>41640</c:v>
                </c:pt>
                <c:pt idx="11">
                  <c:v>41671</c:v>
                </c:pt>
                <c:pt idx="12">
                  <c:v>41699</c:v>
                </c:pt>
                <c:pt idx="13">
                  <c:v>41730</c:v>
                </c:pt>
                <c:pt idx="14">
                  <c:v>41760</c:v>
                </c:pt>
                <c:pt idx="15">
                  <c:v>41791</c:v>
                </c:pt>
                <c:pt idx="16">
                  <c:v>41821</c:v>
                </c:pt>
                <c:pt idx="17">
                  <c:v>41852</c:v>
                </c:pt>
                <c:pt idx="18">
                  <c:v>41883</c:v>
                </c:pt>
                <c:pt idx="19">
                  <c:v>41913</c:v>
                </c:pt>
                <c:pt idx="20">
                  <c:v>41944</c:v>
                </c:pt>
                <c:pt idx="21">
                  <c:v>41974</c:v>
                </c:pt>
                <c:pt idx="22">
                  <c:v>42005</c:v>
                </c:pt>
                <c:pt idx="23">
                  <c:v>42036</c:v>
                </c:pt>
                <c:pt idx="24">
                  <c:v>42064</c:v>
                </c:pt>
                <c:pt idx="25">
                  <c:v>42095</c:v>
                </c:pt>
                <c:pt idx="26">
                  <c:v>42125</c:v>
                </c:pt>
                <c:pt idx="27">
                  <c:v>42156</c:v>
                </c:pt>
                <c:pt idx="28">
                  <c:v>42186</c:v>
                </c:pt>
                <c:pt idx="29">
                  <c:v>42217</c:v>
                </c:pt>
                <c:pt idx="30">
                  <c:v>42248</c:v>
                </c:pt>
              </c:numCache>
            </c:numRef>
          </c:cat>
          <c:val>
            <c:numRef>
              <c:f>wksDatabase01!$W$61:$W$91</c:f>
              <c:numCache>
                <c:formatCode>General</c:formatCode>
                <c:ptCount val="31"/>
                <c:pt idx="0">
                  <c:v>0</c:v>
                </c:pt>
                <c:pt idx="1">
                  <c:v>0</c:v>
                </c:pt>
                <c:pt idx="2">
                  <c:v>0</c:v>
                </c:pt>
                <c:pt idx="3">
                  <c:v>0</c:v>
                </c:pt>
                <c:pt idx="4">
                  <c:v>0</c:v>
                </c:pt>
                <c:pt idx="5">
                  <c:v>0</c:v>
                </c:pt>
                <c:pt idx="6">
                  <c:v>1</c:v>
                </c:pt>
                <c:pt idx="7">
                  <c:v>1</c:v>
                </c:pt>
                <c:pt idx="8">
                  <c:v>1</c:v>
                </c:pt>
                <c:pt idx="9">
                  <c:v>0</c:v>
                </c:pt>
                <c:pt idx="10">
                  <c:v>2</c:v>
                </c:pt>
                <c:pt idx="11">
                  <c:v>0</c:v>
                </c:pt>
                <c:pt idx="12">
                  <c:v>1</c:v>
                </c:pt>
                <c:pt idx="13">
                  <c:v>2</c:v>
                </c:pt>
                <c:pt idx="14">
                  <c:v>6</c:v>
                </c:pt>
                <c:pt idx="15">
                  <c:v>0</c:v>
                </c:pt>
                <c:pt idx="16">
                  <c:v>2</c:v>
                </c:pt>
                <c:pt idx="17">
                  <c:v>2</c:v>
                </c:pt>
                <c:pt idx="18">
                  <c:v>0</c:v>
                </c:pt>
                <c:pt idx="19">
                  <c:v>1</c:v>
                </c:pt>
                <c:pt idx="20">
                  <c:v>2</c:v>
                </c:pt>
                <c:pt idx="21">
                  <c:v>0</c:v>
                </c:pt>
                <c:pt idx="22">
                  <c:v>2</c:v>
                </c:pt>
                <c:pt idx="23">
                  <c:v>2</c:v>
                </c:pt>
                <c:pt idx="24">
                  <c:v>0</c:v>
                </c:pt>
                <c:pt idx="25">
                  <c:v>2</c:v>
                </c:pt>
                <c:pt idx="26">
                  <c:v>1</c:v>
                </c:pt>
                <c:pt idx="27">
                  <c:v>0</c:v>
                </c:pt>
                <c:pt idx="28">
                  <c:v>1</c:v>
                </c:pt>
                <c:pt idx="29">
                  <c:v>0</c:v>
                </c:pt>
                <c:pt idx="30">
                  <c:v>0</c:v>
                </c:pt>
              </c:numCache>
            </c:numRef>
          </c:val>
          <c:smooth val="0"/>
        </c:ser>
        <c:ser>
          <c:idx val="1"/>
          <c:order val="1"/>
          <c:tx>
            <c:v>Median</c:v>
          </c:tx>
          <c:spPr>
            <a:ln w="19050">
              <a:solidFill>
                <a:srgbClr val="002060"/>
              </a:solidFill>
              <a:prstDash val="solid"/>
            </a:ln>
          </c:spPr>
          <c:marker>
            <c:symbol val="none"/>
          </c:marker>
          <c:cat>
            <c:numRef>
              <c:f>wksDatabase01!$V$61:$V$91</c:f>
              <c:numCache>
                <c:formatCode>mmm\-yy</c:formatCode>
                <c:ptCount val="31"/>
                <c:pt idx="0">
                  <c:v>41334</c:v>
                </c:pt>
                <c:pt idx="1">
                  <c:v>41365</c:v>
                </c:pt>
                <c:pt idx="2">
                  <c:v>41395</c:v>
                </c:pt>
                <c:pt idx="3">
                  <c:v>41426</c:v>
                </c:pt>
                <c:pt idx="4">
                  <c:v>41456</c:v>
                </c:pt>
                <c:pt idx="5">
                  <c:v>41487</c:v>
                </c:pt>
                <c:pt idx="6">
                  <c:v>41518</c:v>
                </c:pt>
                <c:pt idx="7">
                  <c:v>41548</c:v>
                </c:pt>
                <c:pt idx="8">
                  <c:v>41579</c:v>
                </c:pt>
                <c:pt idx="9">
                  <c:v>41609</c:v>
                </c:pt>
                <c:pt idx="10">
                  <c:v>41640</c:v>
                </c:pt>
                <c:pt idx="11">
                  <c:v>41671</c:v>
                </c:pt>
                <c:pt idx="12">
                  <c:v>41699</c:v>
                </c:pt>
                <c:pt idx="13">
                  <c:v>41730</c:v>
                </c:pt>
                <c:pt idx="14">
                  <c:v>41760</c:v>
                </c:pt>
                <c:pt idx="15">
                  <c:v>41791</c:v>
                </c:pt>
                <c:pt idx="16">
                  <c:v>41821</c:v>
                </c:pt>
                <c:pt idx="17">
                  <c:v>41852</c:v>
                </c:pt>
                <c:pt idx="18">
                  <c:v>41883</c:v>
                </c:pt>
                <c:pt idx="19">
                  <c:v>41913</c:v>
                </c:pt>
                <c:pt idx="20">
                  <c:v>41944</c:v>
                </c:pt>
                <c:pt idx="21">
                  <c:v>41974</c:v>
                </c:pt>
                <c:pt idx="22">
                  <c:v>42005</c:v>
                </c:pt>
                <c:pt idx="23">
                  <c:v>42036</c:v>
                </c:pt>
                <c:pt idx="24">
                  <c:v>42064</c:v>
                </c:pt>
                <c:pt idx="25">
                  <c:v>42095</c:v>
                </c:pt>
                <c:pt idx="26">
                  <c:v>42125</c:v>
                </c:pt>
                <c:pt idx="27">
                  <c:v>42156</c:v>
                </c:pt>
                <c:pt idx="28">
                  <c:v>42186</c:v>
                </c:pt>
                <c:pt idx="29">
                  <c:v>42217</c:v>
                </c:pt>
                <c:pt idx="30">
                  <c:v>42248</c:v>
                </c:pt>
              </c:numCache>
            </c:numRef>
          </c:cat>
          <c:val>
            <c:numRef>
              <c:f>wksDatabase01!$X$61:$X$91</c:f>
              <c:numCache>
                <c:formatCode>0.0</c:formatCode>
                <c:ptCount val="3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numCache>
            </c:numRef>
          </c:val>
          <c:smooth val="0"/>
        </c:ser>
        <c:dLbls>
          <c:showLegendKey val="0"/>
          <c:showVal val="0"/>
          <c:showCatName val="0"/>
          <c:showSerName val="0"/>
          <c:showPercent val="0"/>
          <c:showBubbleSize val="0"/>
        </c:dLbls>
        <c:marker val="1"/>
        <c:smooth val="0"/>
        <c:axId val="31890432"/>
        <c:axId val="31007488"/>
      </c:lineChart>
      <c:catAx>
        <c:axId val="31890432"/>
        <c:scaling>
          <c:orientation val="minMax"/>
        </c:scaling>
        <c:delete val="0"/>
        <c:axPos val="b"/>
        <c:numFmt formatCode="dd/mm/yy;@" sourceLinked="0"/>
        <c:majorTickMark val="none"/>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n-US"/>
          </a:p>
        </c:txPr>
        <c:crossAx val="31007488"/>
        <c:crosses val="autoZero"/>
        <c:auto val="0"/>
        <c:lblAlgn val="ctr"/>
        <c:lblOffset val="100"/>
        <c:tickLblSkip val="1"/>
        <c:tickMarkSkip val="1"/>
        <c:noMultiLvlLbl val="0"/>
      </c:catAx>
      <c:valAx>
        <c:axId val="31007488"/>
        <c:scaling>
          <c:orientation val="minMax"/>
        </c:scaling>
        <c:delete val="0"/>
        <c:axPos val="l"/>
        <c:numFmt formatCode="General" sourceLinked="0"/>
        <c:majorTickMark val="none"/>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31890432"/>
        <c:crosses val="autoZero"/>
        <c:crossBetween val="between"/>
      </c:valAx>
      <c:spPr>
        <a:noFill/>
        <a:ln w="25400">
          <a:noFill/>
        </a:ln>
      </c:spPr>
    </c:plotArea>
    <c:legend>
      <c:legendPos val="b"/>
      <c:legendEntry>
        <c:idx val="0"/>
        <c:delete val="1"/>
      </c:legendEntry>
      <c:layout>
        <c:manualLayout>
          <c:xMode val="edge"/>
          <c:yMode val="edge"/>
          <c:x val="0.88437505481847045"/>
          <c:y val="0.67426508887179915"/>
          <c:w val="0.11026603156086975"/>
          <c:h val="5.4230467766871633E-2"/>
        </c:manualLayout>
      </c:layout>
      <c:overlay val="0"/>
      <c:txPr>
        <a:bodyPr/>
        <a:lstStyle/>
        <a:p>
          <a:pPr>
            <a:defRPr sz="8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'Run Chart'!$C$4</c:f>
          <c:strCache>
            <c:ptCount val="1"/>
            <c:pt idx="0">
              <c:v>Entering P1 -Developmental Milestones - Kintyre June 2015</c:v>
            </c:pt>
          </c:strCache>
        </c:strRef>
      </c:tx>
      <c:layout>
        <c:manualLayout>
          <c:xMode val="edge"/>
          <c:yMode val="edge"/>
          <c:x val="0.13516553716253749"/>
          <c:y val="2.8449061215420509E-2"/>
        </c:manualLayout>
      </c:layout>
      <c:overlay val="0"/>
      <c:spPr>
        <a:noFill/>
        <a:ln w="25400">
          <a:noFill/>
        </a:ln>
      </c:spPr>
      <c:txPr>
        <a:bodyPr/>
        <a:lstStyle/>
        <a:p>
          <a:pPr>
            <a:defRPr lang="en-GB" sz="2000" b="1" i="0" u="none" strike="noStrike" baseline="0">
              <a:solidFill>
                <a:schemeClr val="accent2"/>
              </a:solidFill>
              <a:latin typeface="+mj-lt"/>
              <a:ea typeface="Arial"/>
              <a:cs typeface="Arial"/>
            </a:defRPr>
          </a:pPr>
          <a:endParaRPr lang="en-US"/>
        </a:p>
      </c:txPr>
    </c:title>
    <c:autoTitleDeleted val="0"/>
    <c:plotArea>
      <c:layout>
        <c:manualLayout>
          <c:layoutTarget val="inner"/>
          <c:xMode val="edge"/>
          <c:yMode val="edge"/>
          <c:x val="6.2611861488726314E-2"/>
          <c:y val="0.17880794701986799"/>
          <c:w val="0.90339971576590694"/>
          <c:h val="0.71192052980132392"/>
        </c:manualLayout>
      </c:layout>
      <c:lineChart>
        <c:grouping val="standard"/>
        <c:varyColors val="0"/>
        <c:ser>
          <c:idx val="0"/>
          <c:order val="0"/>
          <c:tx>
            <c:v>Values</c:v>
          </c:tx>
          <c:spPr>
            <a:ln w="38100">
              <a:solidFill>
                <a:srgbClr val="000080"/>
              </a:solidFill>
              <a:prstDash val="solid"/>
            </a:ln>
          </c:spPr>
          <c:marker>
            <c:symbol val="circle"/>
            <c:size val="9"/>
            <c:spPr>
              <a:solidFill>
                <a:srgbClr val="000080"/>
              </a:solidFill>
              <a:ln>
                <a:solidFill>
                  <a:srgbClr val="000080"/>
                </a:solidFill>
                <a:prstDash val="solid"/>
              </a:ln>
            </c:spPr>
          </c:marker>
          <c:cat>
            <c:strRef>
              <c:f>'Run Chart'!Obs</c:f>
              <c:strCache>
                <c:ptCount val="7"/>
                <c:pt idx="0">
                  <c:v>SEB</c:v>
                </c:pt>
                <c:pt idx="1">
                  <c:v>S&amp;L</c:v>
                </c:pt>
                <c:pt idx="2">
                  <c:v>COG/SEN</c:v>
                </c:pt>
                <c:pt idx="3">
                  <c:v>FM</c:v>
                </c:pt>
                <c:pt idx="4">
                  <c:v>GM</c:v>
                </c:pt>
                <c:pt idx="5">
                  <c:v>V</c:v>
                </c:pt>
                <c:pt idx="6">
                  <c:v>H</c:v>
                </c:pt>
              </c:strCache>
            </c:strRef>
          </c:cat>
          <c:val>
            <c:numRef>
              <c:f>'Run Chart'!Data</c:f>
              <c:numCache>
                <c:formatCode>General</c:formatCode>
                <c:ptCount val="7"/>
                <c:pt idx="0">
                  <c:v>92</c:v>
                </c:pt>
                <c:pt idx="1">
                  <c:v>90</c:v>
                </c:pt>
                <c:pt idx="2">
                  <c:v>93</c:v>
                </c:pt>
                <c:pt idx="3">
                  <c:v>95</c:v>
                </c:pt>
                <c:pt idx="4">
                  <c:v>94</c:v>
                </c:pt>
                <c:pt idx="5">
                  <c:v>97</c:v>
                </c:pt>
                <c:pt idx="6">
                  <c:v>94</c:v>
                </c:pt>
              </c:numCache>
            </c:numRef>
          </c:val>
          <c:smooth val="0"/>
        </c:ser>
        <c:ser>
          <c:idx val="1"/>
          <c:order val="1"/>
          <c:tx>
            <c:v>Median</c:v>
          </c:tx>
          <c:spPr>
            <a:ln w="25400">
              <a:solidFill>
                <a:srgbClr val="FF6600"/>
              </a:solidFill>
              <a:prstDash val="solid"/>
            </a:ln>
          </c:spPr>
          <c:marker>
            <c:symbol val="none"/>
          </c:marker>
          <c:dLbls>
            <c:dLbl>
              <c:idx val="0"/>
              <c:layout/>
              <c:tx>
                <c:rich>
                  <a:bodyPr/>
                  <a:lstStyle/>
                  <a:p>
                    <a:pPr>
                      <a:defRPr lang="en-GB">
                        <a:solidFill>
                          <a:srgbClr val="FF0000"/>
                        </a:solidFill>
                      </a:defRPr>
                    </a:pPr>
                    <a:r>
                      <a:rPr lang="en-US">
                        <a:solidFill>
                          <a:srgbClr val="FF0000"/>
                        </a:solidFill>
                      </a:rPr>
                      <a:t>Median</a:t>
                    </a:r>
                  </a:p>
                </c:rich>
              </c:tx>
              <c:spPr>
                <a:solidFill>
                  <a:sysClr val="window" lastClr="FFFFFF"/>
                </a:solidFill>
              </c:spPr>
              <c:showLegendKey val="0"/>
              <c:showVal val="0"/>
              <c:showCatName val="0"/>
              <c:showSerName val="0"/>
              <c:showPercent val="0"/>
              <c:showBubbleSize val="0"/>
            </c:dLbl>
            <c:showLegendKey val="0"/>
            <c:showVal val="0"/>
            <c:showCatName val="0"/>
            <c:showSerName val="0"/>
            <c:showPercent val="0"/>
            <c:showBubbleSize val="0"/>
          </c:dLbls>
          <c:val>
            <c:numRef>
              <c:f>'Run Chart'!Median</c:f>
              <c:numCache>
                <c:formatCode>General</c:formatCode>
                <c:ptCount val="7"/>
                <c:pt idx="0">
                  <c:v>94</c:v>
                </c:pt>
                <c:pt idx="1">
                  <c:v>94</c:v>
                </c:pt>
                <c:pt idx="2">
                  <c:v>94</c:v>
                </c:pt>
                <c:pt idx="3">
                  <c:v>94</c:v>
                </c:pt>
                <c:pt idx="4">
                  <c:v>94</c:v>
                </c:pt>
                <c:pt idx="5">
                  <c:v>94</c:v>
                </c:pt>
                <c:pt idx="6">
                  <c:v>94</c:v>
                </c:pt>
              </c:numCache>
            </c:numRef>
          </c:val>
          <c:smooth val="0"/>
        </c:ser>
        <c:ser>
          <c:idx val="2"/>
          <c:order val="2"/>
          <c:tx>
            <c:v>Goal</c:v>
          </c:tx>
          <c:spPr>
            <a:ln w="25400">
              <a:solidFill>
                <a:srgbClr val="008000"/>
              </a:solidFill>
              <a:prstDash val="solid"/>
            </a:ln>
          </c:spPr>
          <c:marker>
            <c:symbol val="none"/>
          </c:marker>
          <c:dLbls>
            <c:dLbl>
              <c:idx val="0"/>
              <c:layout/>
              <c:tx>
                <c:rich>
                  <a:bodyPr/>
                  <a:lstStyle/>
                  <a:p>
                    <a:pPr>
                      <a:defRPr lang="en-GB">
                        <a:solidFill>
                          <a:srgbClr val="008000"/>
                        </a:solidFill>
                      </a:defRPr>
                    </a:pPr>
                    <a:r>
                      <a:rPr lang="en-US">
                        <a:solidFill>
                          <a:srgbClr val="008000"/>
                        </a:solidFill>
                      </a:rPr>
                      <a:t>Goal</a:t>
                    </a:r>
                  </a:p>
                </c:rich>
              </c:tx>
              <c:spPr>
                <a:solidFill>
                  <a:schemeClr val="bg1"/>
                </a:solidFill>
              </c:spPr>
              <c:showLegendKey val="0"/>
              <c:showVal val="0"/>
              <c:showCatName val="0"/>
              <c:showSerName val="0"/>
              <c:showPercent val="0"/>
              <c:showBubbleSize val="0"/>
            </c:dLbl>
            <c:showLegendKey val="0"/>
            <c:showVal val="0"/>
            <c:showCatName val="0"/>
            <c:showSerName val="0"/>
            <c:showPercent val="0"/>
            <c:showBubbleSize val="0"/>
          </c:dLbls>
          <c:val>
            <c:numRef>
              <c:f>'Run Chart'!Goal</c:f>
              <c:numCache>
                <c:formatCode>General</c:formatCode>
                <c:ptCount val="7"/>
                <c:pt idx="0">
                  <c:v>90</c:v>
                </c:pt>
                <c:pt idx="1">
                  <c:v>90</c:v>
                </c:pt>
                <c:pt idx="2">
                  <c:v>90</c:v>
                </c:pt>
                <c:pt idx="3">
                  <c:v>90</c:v>
                </c:pt>
                <c:pt idx="4">
                  <c:v>90</c:v>
                </c:pt>
                <c:pt idx="5">
                  <c:v>90</c:v>
                </c:pt>
                <c:pt idx="6">
                  <c:v>90</c:v>
                </c:pt>
              </c:numCache>
            </c:numRef>
          </c:val>
          <c:smooth val="0"/>
        </c:ser>
        <c:dLbls>
          <c:showLegendKey val="0"/>
          <c:showVal val="0"/>
          <c:showCatName val="0"/>
          <c:showSerName val="0"/>
          <c:showPercent val="0"/>
          <c:showBubbleSize val="0"/>
        </c:dLbls>
        <c:marker val="1"/>
        <c:smooth val="0"/>
        <c:axId val="91645440"/>
        <c:axId val="91646976"/>
      </c:lineChart>
      <c:catAx>
        <c:axId val="91645440"/>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lang="en-GB" sz="800" b="0" i="0" u="none" strike="noStrike" baseline="0">
                <a:solidFill>
                  <a:srgbClr val="000000"/>
                </a:solidFill>
                <a:latin typeface="Arial"/>
                <a:ea typeface="Arial"/>
                <a:cs typeface="Arial"/>
              </a:defRPr>
            </a:pPr>
            <a:endParaRPr lang="en-US"/>
          </a:p>
        </c:txPr>
        <c:crossAx val="91646976"/>
        <c:crosses val="autoZero"/>
        <c:auto val="0"/>
        <c:lblAlgn val="ctr"/>
        <c:lblOffset val="100"/>
        <c:tickLblSkip val="1"/>
        <c:tickMarkSkip val="1"/>
        <c:noMultiLvlLbl val="0"/>
      </c:catAx>
      <c:valAx>
        <c:axId val="91646976"/>
        <c:scaling>
          <c:orientation val="minMax"/>
        </c:scaling>
        <c:delete val="0"/>
        <c:axPos val="l"/>
        <c:majorGridlines>
          <c:spPr>
            <a:ln w="3175">
              <a:solidFill>
                <a:srgbClr val="C0C0C0"/>
              </a:solidFill>
              <a:prstDash val="sysDash"/>
            </a:ln>
          </c:spPr>
        </c:majorGridlines>
        <c:numFmt formatCode="General" sourceLinked="1"/>
        <c:majorTickMark val="out"/>
        <c:minorTickMark val="none"/>
        <c:tickLblPos val="nextTo"/>
        <c:spPr>
          <a:ln w="3175">
            <a:solidFill>
              <a:srgbClr val="000000"/>
            </a:solidFill>
            <a:prstDash val="solid"/>
          </a:ln>
        </c:spPr>
        <c:txPr>
          <a:bodyPr rot="0" vert="horz"/>
          <a:lstStyle/>
          <a:p>
            <a:pPr>
              <a:defRPr lang="en-GB" sz="800" b="0" i="0" u="none" strike="noStrike" baseline="0">
                <a:solidFill>
                  <a:srgbClr val="000000"/>
                </a:solidFill>
                <a:latin typeface="Arial"/>
                <a:ea typeface="Arial"/>
                <a:cs typeface="Arial"/>
              </a:defRPr>
            </a:pPr>
            <a:endParaRPr lang="en-US"/>
          </a:p>
        </c:txPr>
        <c:crossAx val="91645440"/>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0.39846</cdr:x>
      <cdr:y>0.01414</cdr:y>
    </cdr:from>
    <cdr:to>
      <cdr:x>0.7008</cdr:x>
      <cdr:y>0.0935</cdr:y>
    </cdr:to>
    <cdr:sp macro="" textlink="">
      <cdr:nvSpPr>
        <cdr:cNvPr id="34817" name="Text Box 1"/>
        <cdr:cNvSpPr txBox="1">
          <a:spLocks xmlns:a="http://schemas.openxmlformats.org/drawingml/2006/main" noChangeArrowheads="1"/>
        </cdr:cNvSpPr>
      </cdr:nvSpPr>
      <cdr:spPr bwMode="auto">
        <a:xfrm xmlns:a="http://schemas.openxmlformats.org/drawingml/2006/main">
          <a:off x="2212682" y="49159"/>
          <a:ext cx="1678916" cy="27590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endParaRPr lang="en-GB" sz="800" b="0" i="0" u="none" strike="noStrike" baseline="0">
            <a:solidFill>
              <a:srgbClr val="000000"/>
            </a:solidFill>
            <a:latin typeface="Arial"/>
            <a:cs typeface="Arial"/>
          </a:endParaRPr>
        </a:p>
      </cdr:txBody>
    </cdr:sp>
  </cdr:relSizeAnchor>
  <cdr:relSizeAnchor xmlns:cdr="http://schemas.openxmlformats.org/drawingml/2006/chartDrawing">
    <cdr:from>
      <cdr:x>0.21601</cdr:x>
      <cdr:y>0.05753</cdr:y>
    </cdr:from>
    <cdr:to>
      <cdr:x>0.86247</cdr:x>
      <cdr:y>0.1966</cdr:y>
    </cdr:to>
    <cdr:sp macro="" textlink="">
      <cdr:nvSpPr>
        <cdr:cNvPr id="3" name="TextBox 2"/>
        <cdr:cNvSpPr txBox="1"/>
      </cdr:nvSpPr>
      <cdr:spPr>
        <a:xfrm xmlns:a="http://schemas.openxmlformats.org/drawingml/2006/main">
          <a:off x="1460822" y="200010"/>
          <a:ext cx="4371826" cy="4834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b="1" dirty="0">
              <a:latin typeface="Arial" pitchFamily="34" charset="0"/>
              <a:cs typeface="Arial" pitchFamily="34" charset="0"/>
            </a:rPr>
            <a:t>Number of Children </a:t>
          </a:r>
          <a:r>
            <a:rPr lang="en-GB" sz="1100" b="1" dirty="0" smtClean="0">
              <a:latin typeface="Arial" pitchFamily="34" charset="0"/>
              <a:cs typeface="Arial" pitchFamily="34" charset="0"/>
            </a:rPr>
            <a:t>Eligible for 12 </a:t>
          </a:r>
          <a:r>
            <a:rPr lang="en-GB" sz="1100" b="1" dirty="0">
              <a:latin typeface="Arial" pitchFamily="34" charset="0"/>
              <a:cs typeface="Arial" pitchFamily="34" charset="0"/>
            </a:rPr>
            <a:t>- 15 month </a:t>
          </a:r>
          <a:r>
            <a:rPr lang="en-GB" sz="1100" b="1" dirty="0" smtClean="0">
              <a:latin typeface="Arial" pitchFamily="34" charset="0"/>
              <a:cs typeface="Arial" pitchFamily="34" charset="0"/>
            </a:rPr>
            <a:t>review in Kintyre</a:t>
          </a:r>
          <a:endParaRPr lang="en-GB" sz="1100" b="1"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0.1657</cdr:x>
      <cdr:y>0.04142</cdr:y>
    </cdr:from>
    <cdr:to>
      <cdr:x>0.87018</cdr:x>
      <cdr:y>0.11912</cdr:y>
    </cdr:to>
    <cdr:sp macro="" textlink="">
      <cdr:nvSpPr>
        <cdr:cNvPr id="3" name="TextBox 2"/>
        <cdr:cNvSpPr txBox="1"/>
      </cdr:nvSpPr>
      <cdr:spPr>
        <a:xfrm xmlns:a="http://schemas.openxmlformats.org/drawingml/2006/main">
          <a:off x="1152128" y="144016"/>
          <a:ext cx="4898424" cy="2701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b="1" dirty="0" smtClean="0">
              <a:latin typeface="Arial" pitchFamily="34" charset="0"/>
              <a:cs typeface="Arial" pitchFamily="34" charset="0"/>
            </a:rPr>
            <a:t>Number </a:t>
          </a:r>
          <a:r>
            <a:rPr lang="en-GB" sz="1100" b="1" dirty="0">
              <a:latin typeface="Arial" pitchFamily="34" charset="0"/>
              <a:cs typeface="Arial" pitchFamily="34" charset="0"/>
            </a:rPr>
            <a:t>of Children with</a:t>
          </a:r>
          <a:r>
            <a:rPr lang="en-GB" sz="1100" b="1" baseline="0" dirty="0">
              <a:latin typeface="Arial" pitchFamily="34" charset="0"/>
              <a:cs typeface="Arial" pitchFamily="34" charset="0"/>
            </a:rPr>
            <a:t> completed 12 - 15 month </a:t>
          </a:r>
          <a:r>
            <a:rPr lang="en-GB" sz="1100" b="1" baseline="0" dirty="0" smtClean="0">
              <a:latin typeface="Arial" pitchFamily="34" charset="0"/>
              <a:cs typeface="Arial" pitchFamily="34" charset="0"/>
            </a:rPr>
            <a:t>reviews</a:t>
          </a:r>
          <a:r>
            <a:rPr lang="en-GB" sz="1100" b="1" dirty="0" smtClean="0">
              <a:latin typeface="Arial" pitchFamily="34" charset="0"/>
              <a:cs typeface="Arial" pitchFamily="34" charset="0"/>
            </a:rPr>
            <a:t> </a:t>
          </a:r>
          <a:r>
            <a:rPr lang="en-GB" sz="1100" b="1" baseline="0" dirty="0" smtClean="0">
              <a:latin typeface="Arial" pitchFamily="34" charset="0"/>
              <a:cs typeface="Arial" pitchFamily="34" charset="0"/>
            </a:rPr>
            <a:t>in Kintyre</a:t>
          </a:r>
          <a:endParaRPr lang="en-GB" sz="1100" b="1"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0.4796</cdr:x>
      <cdr:y>0.13585</cdr:y>
    </cdr:from>
    <cdr:to>
      <cdr:x>0.65795</cdr:x>
      <cdr:y>0.18645</cdr:y>
    </cdr:to>
    <cdr:sp macro="" textlink="">
      <cdr:nvSpPr>
        <cdr:cNvPr id="2" name="TextBox 1"/>
        <cdr:cNvSpPr txBox="1"/>
      </cdr:nvSpPr>
      <cdr:spPr>
        <a:xfrm xmlns:a="http://schemas.openxmlformats.org/drawingml/2006/main">
          <a:off x="4674394" y="831058"/>
          <a:ext cx="1738312" cy="3095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0.25</cdr:x>
      <cdr:y>0.15337</cdr:y>
    </cdr:from>
    <cdr:to>
      <cdr:x>0.40817</cdr:x>
      <cdr:y>0.26458</cdr:y>
    </cdr:to>
    <cdr:sp macro="" textlink="">
      <cdr:nvSpPr>
        <cdr:cNvPr id="3" name="TextBox 2"/>
        <cdr:cNvSpPr txBox="1"/>
      </cdr:nvSpPr>
      <cdr:spPr>
        <a:xfrm xmlns:a="http://schemas.openxmlformats.org/drawingml/2006/main">
          <a:off x="2088232" y="938231"/>
          <a:ext cx="1321183" cy="6803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b="1" dirty="0">
              <a:latin typeface="Arial" pitchFamily="34" charset="0"/>
              <a:cs typeface="Arial" pitchFamily="34" charset="0"/>
            </a:rPr>
            <a:t>New invite</a:t>
          </a:r>
          <a:r>
            <a:rPr lang="en-GB" sz="1200" b="1" baseline="0" dirty="0">
              <a:latin typeface="Arial" pitchFamily="34" charset="0"/>
              <a:cs typeface="Arial" pitchFamily="34" charset="0"/>
            </a:rPr>
            <a:t>  letter introduced</a:t>
          </a:r>
          <a:r>
            <a:rPr lang="en-GB" sz="1200" b="1" dirty="0">
              <a:latin typeface="Arial" pitchFamily="34" charset="0"/>
              <a:cs typeface="Arial" pitchFamily="34" charset="0"/>
            </a:rPr>
            <a:t> </a:t>
          </a:r>
        </a:p>
      </cdr:txBody>
    </cdr:sp>
  </cdr:relSizeAnchor>
  <cdr:relSizeAnchor xmlns:cdr="http://schemas.openxmlformats.org/drawingml/2006/chartDrawing">
    <cdr:from>
      <cdr:x>0.37882</cdr:x>
      <cdr:y>0.17867</cdr:y>
    </cdr:from>
    <cdr:to>
      <cdr:x>0.44223</cdr:x>
      <cdr:y>0.22538</cdr:y>
    </cdr:to>
    <cdr:sp macro="" textlink="">
      <cdr:nvSpPr>
        <cdr:cNvPr id="4" name="Right Arrow 3"/>
        <cdr:cNvSpPr/>
      </cdr:nvSpPr>
      <cdr:spPr>
        <a:xfrm xmlns:a="http://schemas.openxmlformats.org/drawingml/2006/main">
          <a:off x="3840956" y="1092996"/>
          <a:ext cx="642937" cy="285750"/>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0.16975</cdr:x>
      <cdr:y>0.05524</cdr:y>
    </cdr:from>
    <cdr:to>
      <cdr:x>0.9225</cdr:x>
      <cdr:y>0.17808</cdr:y>
    </cdr:to>
    <cdr:sp macro="" textlink="">
      <cdr:nvSpPr>
        <cdr:cNvPr id="34817" name="Text Box 1"/>
        <cdr:cNvSpPr txBox="1">
          <a:spLocks xmlns:a="http://schemas.openxmlformats.org/drawingml/2006/main" noChangeArrowheads="1"/>
        </cdr:cNvSpPr>
      </cdr:nvSpPr>
      <cdr:spPr bwMode="auto">
        <a:xfrm xmlns:a="http://schemas.openxmlformats.org/drawingml/2006/main">
          <a:off x="1178719" y="192034"/>
          <a:ext cx="5226843" cy="42709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ctr" rtl="0">
            <a:defRPr sz="1000"/>
          </a:pPr>
          <a:r>
            <a:rPr lang="en-GB" sz="1600" b="1" i="0" u="none" strike="noStrike" baseline="0" dirty="0">
              <a:solidFill>
                <a:schemeClr val="accent2"/>
              </a:solidFill>
              <a:latin typeface="Arial"/>
              <a:cs typeface="Arial"/>
            </a:rPr>
            <a:t>Number of Children in Kintyre with developmental needs </a:t>
          </a:r>
          <a:endParaRPr lang="en-GB" sz="1600" b="1" i="0" u="none" strike="noStrike" baseline="0" dirty="0" smtClean="0">
            <a:solidFill>
              <a:schemeClr val="accent2"/>
            </a:solidFill>
            <a:latin typeface="Arial"/>
            <a:cs typeface="Arial"/>
          </a:endParaRPr>
        </a:p>
        <a:p xmlns:a="http://schemas.openxmlformats.org/drawingml/2006/main">
          <a:pPr algn="ctr" rtl="0">
            <a:defRPr sz="1000"/>
          </a:pPr>
          <a:r>
            <a:rPr lang="en-GB" sz="1600" b="1" i="0" u="none" strike="noStrike" baseline="0" dirty="0" smtClean="0">
              <a:solidFill>
                <a:schemeClr val="accent2"/>
              </a:solidFill>
              <a:latin typeface="Arial"/>
              <a:cs typeface="Arial"/>
            </a:rPr>
            <a:t> </a:t>
          </a:r>
          <a:r>
            <a:rPr lang="en-GB" sz="1600" b="1" i="0" u="none" strike="noStrike" baseline="0" dirty="0">
              <a:solidFill>
                <a:schemeClr val="accent2"/>
              </a:solidFill>
              <a:latin typeface="Arial"/>
              <a:cs typeface="Arial"/>
            </a:rPr>
            <a:t>identified at 27 - 30 month review  </a:t>
          </a:r>
        </a:p>
      </cdr:txBody>
    </cdr:sp>
  </cdr:relSizeAnchor>
</c:userShapes>
</file>

<file path=ppt/drawings/drawing5.xml><?xml version="1.0" encoding="utf-8"?>
<c:userShapes xmlns:c="http://schemas.openxmlformats.org/drawingml/2006/chart">
  <cdr:relSizeAnchor xmlns:cdr="http://schemas.openxmlformats.org/drawingml/2006/chartDrawing">
    <cdr:from>
      <cdr:x>0.02046</cdr:x>
      <cdr:y>0.07703</cdr:y>
    </cdr:from>
    <cdr:to>
      <cdr:x>0.14473</cdr:x>
      <cdr:y>0.13846</cdr:y>
    </cdr:to>
    <cdr:sp macro="" textlink="">
      <cdr:nvSpPr>
        <cdr:cNvPr id="2050" name="Text Box 2"/>
        <cdr:cNvSpPr txBox="1">
          <a:spLocks xmlns:a="http://schemas.openxmlformats.org/drawingml/2006/main" noChangeArrowheads="1" noTextEdit="1"/>
        </cdr:cNvSpPr>
      </cdr:nvSpPr>
      <cdr:spPr bwMode="auto">
        <a:xfrm xmlns:a="http://schemas.openxmlformats.org/drawingml/2006/main">
          <a:off x="126571" y="225603"/>
          <a:ext cx="824675" cy="177622"/>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fld id="{237D6FAC-7A47-4F96-A7F6-EAD6B96B4324}" type="TxLink">
            <a:rPr lang="en-US" sz="800" b="0" i="0" u="none" strike="noStrike">
              <a:solidFill>
                <a:srgbClr val="000000"/>
              </a:solidFill>
              <a:latin typeface="Arial"/>
              <a:cs typeface="Arial"/>
            </a:rPr>
            <a:pPr algn="l" rtl="0">
              <a:defRPr sz="1000"/>
            </a:pPr>
            <a:t>% Achieved</a:t>
          </a:fld>
          <a:endParaRPr lang="en-US" sz="800" b="0" i="0" strike="noStrike">
            <a:solidFill>
              <a:srgbClr val="000000"/>
            </a:solidFill>
            <a:latin typeface="Arial"/>
            <a:cs typeface="Aria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headEnd/>
            <a:tailEnd/>
          </a:ln>
          <a:effectLst/>
        </p:spPr>
        <p:txBody>
          <a:bodyPr wrap="none" anchor="ctr"/>
          <a:lstStyle/>
          <a:p>
            <a:endParaRPr lang="en-US" altLang="en-US"/>
          </a:p>
        </p:txBody>
      </p:sp>
      <p:sp>
        <p:nvSpPr>
          <p:cNvPr id="8195" name="Rectangle 2"/>
          <p:cNvSpPr>
            <a:spLocks noGrp="1" noRot="1" noChangeAspect="1" noChangeArrowheads="1"/>
          </p:cNvSpPr>
          <p:nvPr>
            <p:ph type="sldImg"/>
          </p:nvPr>
        </p:nvSpPr>
        <p:spPr bwMode="auto">
          <a:xfrm>
            <a:off x="1106488" y="812800"/>
            <a:ext cx="5341937" cy="4005263"/>
          </a:xfrm>
          <a:prstGeom prst="rect">
            <a:avLst/>
          </a:prstGeom>
          <a:noFill/>
          <a:ln w="9525">
            <a:noFill/>
            <a:round/>
            <a:headEnd/>
            <a:tailEnd/>
          </a:ln>
          <a:effectLst/>
        </p:spPr>
      </p:sp>
      <p:sp>
        <p:nvSpPr>
          <p:cNvPr id="2051" name="Rectangle 3"/>
          <p:cNvSpPr>
            <a:spLocks noGrp="1" noChangeArrowheads="1"/>
          </p:cNvSpPr>
          <p:nvPr>
            <p:ph type="body"/>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2052" name="Rectangle 4"/>
          <p:cNvSpPr>
            <a:spLocks noGrp="1" noChangeArrowheads="1"/>
          </p:cNvSpPr>
          <p:nvPr>
            <p:ph type="hdr"/>
          </p:nvPr>
        </p:nvSpPr>
        <p:spPr bwMode="auto">
          <a:xfrm>
            <a:off x="0" y="0"/>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SimSun" charset="-122"/>
                <a:cs typeface="Arial Unicode MS" charset="0"/>
              </a:defRPr>
            </a:lvl1pPr>
          </a:lstStyle>
          <a:p>
            <a:pPr>
              <a:defRPr/>
            </a:pPr>
            <a:endParaRPr lang="en-GB" altLang="en-US"/>
          </a:p>
        </p:txBody>
      </p:sp>
      <p:sp>
        <p:nvSpPr>
          <p:cNvPr id="2053" name="Rectangle 5"/>
          <p:cNvSpPr>
            <a:spLocks noGrp="1" noChangeArrowheads="1"/>
          </p:cNvSpPr>
          <p:nvPr>
            <p:ph type="dt"/>
          </p:nvPr>
        </p:nvSpPr>
        <p:spPr bwMode="auto">
          <a:xfrm>
            <a:off x="4278313" y="0"/>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SimSun" charset="-122"/>
                <a:cs typeface="Arial Unicode MS" charset="0"/>
              </a:defRPr>
            </a:lvl1pPr>
          </a:lstStyle>
          <a:p>
            <a:pPr>
              <a:defRPr/>
            </a:pPr>
            <a:endParaRPr lang="en-GB" altLang="en-US"/>
          </a:p>
        </p:txBody>
      </p:sp>
      <p:sp>
        <p:nvSpPr>
          <p:cNvPr id="2054" name="Rectangle 6"/>
          <p:cNvSpPr>
            <a:spLocks noGrp="1" noChangeArrowheads="1"/>
          </p:cNvSpPr>
          <p:nvPr>
            <p:ph type="ftr"/>
          </p:nvPr>
        </p:nvSpPr>
        <p:spPr bwMode="auto">
          <a:xfrm>
            <a:off x="0" y="10156825"/>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SimSun" charset="-122"/>
                <a:cs typeface="Arial Unicode MS" charset="0"/>
              </a:defRPr>
            </a:lvl1pPr>
          </a:lstStyle>
          <a:p>
            <a:pPr>
              <a:defRPr/>
            </a:pPr>
            <a:endParaRPr lang="en-GB" altLang="en-US"/>
          </a:p>
        </p:txBody>
      </p:sp>
      <p:sp>
        <p:nvSpPr>
          <p:cNvPr id="2055" name="Rectangle 7"/>
          <p:cNvSpPr>
            <a:spLocks noGrp="1" noChangeArrowheads="1"/>
          </p:cNvSpPr>
          <p:nvPr>
            <p:ph type="sldNum"/>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SimSun" charset="-122"/>
                <a:cs typeface="Arial Unicode MS" charset="0"/>
              </a:defRPr>
            </a:lvl1pPr>
          </a:lstStyle>
          <a:p>
            <a:pPr>
              <a:defRPr/>
            </a:pPr>
            <a:fld id="{7DE8FE1E-3A04-44AF-8479-988A7EAD43EC}" type="slidenum">
              <a:rPr lang="en-GB" altLang="en-US"/>
              <a:pPr>
                <a:defRPr/>
              </a:pPr>
              <a:t>‹#›</a:t>
            </a:fld>
            <a:endParaRPr lang="en-GB" altLang="en-US"/>
          </a:p>
        </p:txBody>
      </p:sp>
    </p:spTree>
    <p:extLst>
      <p:ext uri="{BB962C8B-B14F-4D97-AF65-F5344CB8AC3E}">
        <p14:creationId xmlns:p14="http://schemas.microsoft.com/office/powerpoint/2010/main" val="24429468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sldNum" sz="quarter"/>
          </p:nvPr>
        </p:nvSpPr>
        <p:spPr>
          <a:noFill/>
          <a:ln>
            <a:round/>
            <a:headEnd/>
            <a:tailEnd/>
          </a:ln>
        </p:spPr>
        <p:txBody>
          <a:bodyPr/>
          <a:lstStyle/>
          <a:p>
            <a:fld id="{361C3868-B400-4EAC-A9AE-0C945F9DC2F4}" type="slidenum">
              <a:rPr lang="en-GB" altLang="en-US" smtClean="0">
                <a:latin typeface="Times New Roman" pitchFamily="18" charset="0"/>
                <a:ea typeface="Arial Unicode MS" pitchFamily="34" charset="-128"/>
                <a:cs typeface="Arial Unicode MS" pitchFamily="34" charset="-128"/>
              </a:rPr>
              <a:pPr/>
              <a:t>1</a:t>
            </a:fld>
            <a:endParaRPr lang="en-GB" altLang="en-US" smtClean="0">
              <a:latin typeface="Times New Roman" pitchFamily="18" charset="0"/>
              <a:ea typeface="Arial Unicode MS" pitchFamily="34" charset="-128"/>
              <a:cs typeface="Arial Unicode MS" pitchFamily="34" charset="-128"/>
            </a:endParaRPr>
          </a:p>
        </p:txBody>
      </p:sp>
      <p:sp>
        <p:nvSpPr>
          <p:cNvPr id="921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9220" name="Rectangle 2"/>
          <p:cNvSpPr>
            <a:spLocks noGrp="1" noChangeArrowheads="1"/>
          </p:cNvSpPr>
          <p:nvPr>
            <p:ph type="body" idx="1"/>
          </p:nvPr>
        </p:nvSpPr>
        <p:spPr>
          <a:xfrm>
            <a:off x="755650" y="5078413"/>
            <a:ext cx="6048375" cy="4811712"/>
          </a:xfrm>
          <a:noFill/>
        </p:spPr>
        <p:txBody>
          <a:bodyPr wrap="none" anchor="ctr"/>
          <a:lstStyle/>
          <a:p>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p:sp>
      <p:sp>
        <p:nvSpPr>
          <p:cNvPr id="10243" name="Notes Placeholder 2"/>
          <p:cNvSpPr>
            <a:spLocks noGrp="1"/>
          </p:cNvSpPr>
          <p:nvPr>
            <p:ph type="body" idx="1"/>
          </p:nvPr>
        </p:nvSpPr>
        <p:spPr>
          <a:noFill/>
        </p:spPr>
        <p:txBody>
          <a:bodyPr/>
          <a:lstStyle/>
          <a:p>
            <a:r>
              <a:rPr lang="en-GB" altLang="en-US" smtClean="0">
                <a:latin typeface="Times New Roman" pitchFamily="18" charset="0"/>
              </a:rPr>
              <a:t>Insert data in next slides</a:t>
            </a:r>
          </a:p>
        </p:txBody>
      </p:sp>
      <p:sp>
        <p:nvSpPr>
          <p:cNvPr id="10244" name="Slide Number Placeholder 3"/>
          <p:cNvSpPr>
            <a:spLocks noGrp="1"/>
          </p:cNvSpPr>
          <p:nvPr>
            <p:ph type="sldNum" sz="quarter"/>
          </p:nvPr>
        </p:nvSpPr>
        <p:spPr>
          <a:noFill/>
          <a:ln>
            <a:round/>
            <a:headEnd/>
            <a:tailEnd/>
          </a:ln>
        </p:spPr>
        <p:txBody>
          <a:bodyPr/>
          <a:lstStyle/>
          <a:p>
            <a:fld id="{ABED7224-1F5E-43B2-9140-DCB2A3F263A5}" type="slidenum">
              <a:rPr lang="en-GB" altLang="en-US" smtClean="0">
                <a:latin typeface="Times New Roman" pitchFamily="18" charset="0"/>
                <a:ea typeface="Arial Unicode MS" pitchFamily="34" charset="-128"/>
                <a:cs typeface="Arial Unicode MS" pitchFamily="34" charset="-128"/>
              </a:rPr>
              <a:pPr/>
              <a:t>2</a:t>
            </a:fld>
            <a:endParaRPr lang="en-GB" altLang="en-US" smtClean="0">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Data tells</a:t>
            </a:r>
            <a:r>
              <a:rPr lang="en-GB" baseline="0" dirty="0" smtClean="0"/>
              <a:t> us there are fewer cancellations and more people turning up for appointments</a:t>
            </a:r>
          </a:p>
          <a:p>
            <a:endParaRPr lang="en-GB" baseline="0" dirty="0" smtClean="0"/>
          </a:p>
          <a:p>
            <a:r>
              <a:rPr lang="en-GB" baseline="0" dirty="0" smtClean="0"/>
              <a:t>Parents tell us they have a clearer understanding of what the appointment is about and they have an opportunity to ask questions about their child’s development</a:t>
            </a:r>
            <a:endParaRPr lang="en-GB" dirty="0"/>
          </a:p>
        </p:txBody>
      </p:sp>
      <p:sp>
        <p:nvSpPr>
          <p:cNvPr id="4" name="Slide Number Placeholder 3"/>
          <p:cNvSpPr>
            <a:spLocks noGrp="1"/>
          </p:cNvSpPr>
          <p:nvPr>
            <p:ph type="sldNum" sz="quarter" idx="10"/>
          </p:nvPr>
        </p:nvSpPr>
        <p:spPr/>
        <p:txBody>
          <a:bodyPr/>
          <a:lstStyle/>
          <a:p>
            <a:fld id="{BBCAA2CB-0A39-4428-8D15-57AC3CC8A0AD}" type="slidenum">
              <a:rPr lang="en-GB" smtClean="0"/>
              <a:pPr/>
              <a:t>10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A&amp;B</a:t>
            </a:r>
            <a:r>
              <a:rPr lang="en-GB" baseline="0" dirty="0" smtClean="0"/>
              <a:t> Children structure</a:t>
            </a:r>
            <a:endParaRPr lang="en-GB" dirty="0"/>
          </a:p>
        </p:txBody>
      </p:sp>
      <p:sp>
        <p:nvSpPr>
          <p:cNvPr id="4" name="Slide Number Placeholder 3"/>
          <p:cNvSpPr>
            <a:spLocks noGrp="1"/>
          </p:cNvSpPr>
          <p:nvPr>
            <p:ph type="sldNum" sz="quarter" idx="10"/>
          </p:nvPr>
        </p:nvSpPr>
        <p:spPr/>
        <p:txBody>
          <a:bodyPr/>
          <a:lstStyle/>
          <a:p>
            <a:fld id="{BBCAA2CB-0A39-4428-8D15-57AC3CC8A0AD}" type="slidenum">
              <a:rPr lang="en-GB" smtClean="0"/>
              <a:pPr/>
              <a:t>18</a:t>
            </a:fld>
            <a:endParaRPr lang="en-GB"/>
          </a:p>
        </p:txBody>
      </p:sp>
    </p:spTree>
    <p:extLst>
      <p:ext uri="{BB962C8B-B14F-4D97-AF65-F5344CB8AC3E}">
        <p14:creationId xmlns:p14="http://schemas.microsoft.com/office/powerpoint/2010/main" val="1748268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3C6E1E88-2EBB-46BA-931C-8A669BDD1D73}"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E6E72A04-C00A-4109-B428-6F30E636B898}"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6950" cy="6453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3238" y="301625"/>
            <a:ext cx="6648450" cy="645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F1C5A923-8B4D-410A-B5C0-D5A1431757D7}" type="slidenum">
              <a:rPr lang="en-GB" altLang="en-US"/>
              <a:pPr>
                <a:defRPr/>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7800" cy="1258888"/>
          </a:xfrm>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4A524588-4006-472B-8B82-AA1B1F26CE9E}" type="slidenum">
              <a:rPr lang="en-GB" altLang="en-US"/>
              <a:pPr>
                <a:defRPr/>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F1215CA3-0869-4BA2-8C4C-61249D56E20E}" type="slidenum">
              <a:rPr lang="en-GB" altLang="en-US"/>
              <a:pPr>
                <a:defRPr/>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534DD8FA-A2ED-412E-9708-485D28F56B81}"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32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33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694555C5-C84C-4748-9416-CE8F7F69067A}"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idx="10"/>
          </p:nvPr>
        </p:nvSpPr>
        <p:spPr>
          <a:ln/>
        </p:spPr>
        <p:txBody>
          <a:bodyPr/>
          <a:lstStyle>
            <a:lvl1pPr>
              <a:defRPr/>
            </a:lvl1pPr>
          </a:lstStyle>
          <a:p>
            <a:pPr>
              <a:defRPr/>
            </a:pPr>
            <a:endParaRPr lang="en-GB" altLang="en-US"/>
          </a:p>
        </p:txBody>
      </p:sp>
      <p:sp>
        <p:nvSpPr>
          <p:cNvPr id="8" name="Rectangle 4"/>
          <p:cNvSpPr>
            <a:spLocks noGrp="1" noChangeArrowheads="1"/>
          </p:cNvSpPr>
          <p:nvPr>
            <p:ph type="ftr" idx="11"/>
          </p:nvPr>
        </p:nvSpPr>
        <p:spPr>
          <a:ln/>
        </p:spPr>
        <p:txBody>
          <a:bodyPr/>
          <a:lstStyle>
            <a:lvl1pPr>
              <a:defRPr/>
            </a:lvl1pPr>
          </a:lstStyle>
          <a:p>
            <a:pPr>
              <a:defRPr/>
            </a:pPr>
            <a:endParaRPr lang="en-GB" altLang="en-US"/>
          </a:p>
        </p:txBody>
      </p:sp>
      <p:sp>
        <p:nvSpPr>
          <p:cNvPr id="9" name="Rectangle 5"/>
          <p:cNvSpPr>
            <a:spLocks noGrp="1" noChangeArrowheads="1"/>
          </p:cNvSpPr>
          <p:nvPr>
            <p:ph type="sldNum" idx="12"/>
          </p:nvPr>
        </p:nvSpPr>
        <p:spPr>
          <a:ln/>
        </p:spPr>
        <p:txBody>
          <a:bodyPr/>
          <a:lstStyle>
            <a:lvl1pPr>
              <a:defRPr/>
            </a:lvl1pPr>
          </a:lstStyle>
          <a:p>
            <a:pPr>
              <a:defRPr/>
            </a:pPr>
            <a:fld id="{19E364D4-3395-4683-B8D3-A4343EEA4D11}"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57EC6131-E3DA-43F5-B25C-23998E87695A}"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ltLang="en-US"/>
          </a:p>
        </p:txBody>
      </p:sp>
      <p:sp>
        <p:nvSpPr>
          <p:cNvPr id="3" name="Rectangle 4"/>
          <p:cNvSpPr>
            <a:spLocks noGrp="1" noChangeArrowheads="1"/>
          </p:cNvSpPr>
          <p:nvPr>
            <p:ph type="ftr" idx="11"/>
          </p:nvPr>
        </p:nvSpPr>
        <p:spPr>
          <a:ln/>
        </p:spPr>
        <p:txBody>
          <a:bodyPr/>
          <a:lstStyle>
            <a:lvl1pPr>
              <a:defRPr/>
            </a:lvl1pPr>
          </a:lstStyle>
          <a:p>
            <a:pPr>
              <a:defRPr/>
            </a:pPr>
            <a:endParaRPr lang="en-GB" altLang="en-US"/>
          </a:p>
        </p:txBody>
      </p:sp>
      <p:sp>
        <p:nvSpPr>
          <p:cNvPr id="4" name="Rectangle 5"/>
          <p:cNvSpPr>
            <a:spLocks noGrp="1" noChangeArrowheads="1"/>
          </p:cNvSpPr>
          <p:nvPr>
            <p:ph type="sldNum" idx="12"/>
          </p:nvPr>
        </p:nvSpPr>
        <p:spPr>
          <a:ln/>
        </p:spPr>
        <p:txBody>
          <a:bodyPr/>
          <a:lstStyle>
            <a:lvl1pPr>
              <a:defRPr/>
            </a:lvl1pPr>
          </a:lstStyle>
          <a:p>
            <a:pPr>
              <a:defRPr/>
            </a:pPr>
            <a:fld id="{7F17F7F6-EAA7-46BB-A10D-DA50308B81BD}"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D19EF557-D5C7-4917-8D80-56F5B7D34D6A}"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EBABADF8-0F3B-4385-845B-0644DF95D870}"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DEBCF"/>
            </a:gs>
            <a:gs pos="10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7800" cy="1258888"/>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503238" y="1768475"/>
            <a:ext cx="9067800" cy="4986338"/>
          </a:xfrm>
          <a:prstGeom prst="rect">
            <a:avLst/>
          </a:prstGeom>
          <a:noFill/>
          <a:ln w="9525">
            <a:noFill/>
            <a:round/>
            <a:headEnd/>
            <a:tailEnd/>
          </a:ln>
          <a:effectLst/>
        </p:spPr>
        <p:txBody>
          <a:bodyPr vert="horz" wrap="square" lIns="0" tIns="2808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503238" y="6886575"/>
            <a:ext cx="2344737"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SimSun" charset="-122"/>
              </a:defRPr>
            </a:lvl1pPr>
          </a:lstStyle>
          <a:p>
            <a:pPr>
              <a:defRPr/>
            </a:pPr>
            <a:endParaRPr lang="en-GB" altLang="en-US"/>
          </a:p>
        </p:txBody>
      </p:sp>
      <p:sp>
        <p:nvSpPr>
          <p:cNvPr id="1028" name="Rectangle 4"/>
          <p:cNvSpPr>
            <a:spLocks noGrp="1" noChangeArrowheads="1"/>
          </p:cNvSpPr>
          <p:nvPr>
            <p:ph type="ftr"/>
          </p:nvPr>
        </p:nvSpPr>
        <p:spPr bwMode="auto">
          <a:xfrm>
            <a:off x="3448050" y="6886575"/>
            <a:ext cx="3192463"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SimSun" charset="-122"/>
              </a:defRPr>
            </a:lvl1pPr>
          </a:lstStyle>
          <a:p>
            <a:pPr>
              <a:defRPr/>
            </a:pPr>
            <a:endParaRPr lang="en-GB" altLang="en-US"/>
          </a:p>
        </p:txBody>
      </p:sp>
      <p:sp>
        <p:nvSpPr>
          <p:cNvPr id="1029" name="Rectangle 5"/>
          <p:cNvSpPr>
            <a:spLocks noGrp="1" noChangeArrowheads="1"/>
          </p:cNvSpPr>
          <p:nvPr>
            <p:ph type="sldNum"/>
          </p:nvPr>
        </p:nvSpPr>
        <p:spPr bwMode="auto">
          <a:xfrm>
            <a:off x="7227888" y="6886575"/>
            <a:ext cx="2344737"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SimSun" charset="-122"/>
              </a:defRPr>
            </a:lvl1pPr>
          </a:lstStyle>
          <a:p>
            <a:pPr>
              <a:defRPr/>
            </a:pPr>
            <a:fld id="{8CC3B1BF-312E-4F85-BD5A-0EBF4A0493E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3968" y="1776739"/>
            <a:ext cx="5976938" cy="3984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88184" y="5976644"/>
            <a:ext cx="4238625" cy="1076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4310" y="5868069"/>
            <a:ext cx="2941859" cy="1293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503808" y="323453"/>
            <a:ext cx="9145016" cy="135178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buFont typeface="Times New Roman" pitchFamily="16" charset="0"/>
              <a:buNone/>
              <a:defRPr/>
            </a:pPr>
            <a:r>
              <a:rPr lang="en-GB"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anose="030F0702030302020204" pitchFamily="66" charset="0"/>
                <a:ea typeface="SimSun" charset="-122"/>
              </a:rPr>
              <a:t>Katie’s Journey on the </a:t>
            </a:r>
          </a:p>
          <a:p>
            <a:pPr algn="ctr">
              <a:buFont typeface="Times New Roman" pitchFamily="16" charset="0"/>
              <a:buNone/>
              <a:defRPr/>
            </a:pPr>
            <a:r>
              <a:rPr lang="en-GB"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anose="030F0702030302020204" pitchFamily="66" charset="0"/>
                <a:ea typeface="SimSun" charset="-122"/>
              </a:rPr>
              <a:t>Argyll and Bute Family Pathway</a:t>
            </a:r>
            <a:endParaRPr lang="en-GB"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a typeface="SimSun"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562759189"/>
              </p:ext>
            </p:extLst>
          </p:nvPr>
        </p:nvGraphicFramePr>
        <p:xfrm>
          <a:off x="436051" y="408169"/>
          <a:ext cx="9208523" cy="67433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CT_920705_1"/>
          <p:cNvGraphicFramePr>
            <a:graphicFrameLocks/>
          </p:cNvGraphicFramePr>
          <p:nvPr>
            <p:extLst>
              <p:ext uri="{D42A27DB-BD31-4B8C-83A1-F6EECF244321}">
                <p14:modId xmlns:p14="http://schemas.microsoft.com/office/powerpoint/2010/main" val="1234289853"/>
              </p:ext>
            </p:extLst>
          </p:nvPr>
        </p:nvGraphicFramePr>
        <p:xfrm>
          <a:off x="935856" y="971525"/>
          <a:ext cx="8208912" cy="55446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952763">
            <a:off x="2078503" y="978537"/>
            <a:ext cx="6456573" cy="43043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ectangle 3"/>
          <p:cNvSpPr/>
          <p:nvPr/>
        </p:nvSpPr>
        <p:spPr>
          <a:xfrm>
            <a:off x="575816" y="208820"/>
            <a:ext cx="8928992" cy="1237262"/>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buFont typeface="Times New Roman" pitchFamily="16" charset="0"/>
              <a:buNone/>
              <a:defRPr/>
            </a:pPr>
            <a:r>
              <a:rPr lang="en-GB"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anose="030F0702030302020204" pitchFamily="66" charset="0"/>
                <a:ea typeface="SimSun" charset="-122"/>
              </a:rPr>
              <a:t>Stretch Aim 3: Nursery – </a:t>
            </a:r>
            <a:br>
              <a:rPr lang="en-GB"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anose="030F0702030302020204" pitchFamily="66" charset="0"/>
                <a:ea typeface="SimSun" charset="-122"/>
              </a:rPr>
            </a:br>
            <a:r>
              <a:rPr lang="en-GB"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anose="030F0702030302020204" pitchFamily="66" charset="0"/>
                <a:ea typeface="SimSun" charset="-122"/>
              </a:rPr>
              <a:t>Primary One</a:t>
            </a:r>
          </a:p>
        </p:txBody>
      </p:sp>
      <p:sp>
        <p:nvSpPr>
          <p:cNvPr id="7172" name="Text Box 3"/>
          <p:cNvSpPr txBox="1">
            <a:spLocks noChangeArrowheads="1"/>
          </p:cNvSpPr>
          <p:nvPr/>
        </p:nvSpPr>
        <p:spPr bwMode="auto">
          <a:xfrm>
            <a:off x="1079500" y="4787900"/>
            <a:ext cx="8137525" cy="2592388"/>
          </a:xfrm>
          <a:prstGeom prst="rect">
            <a:avLst/>
          </a:prstGeom>
          <a:solidFill>
            <a:srgbClr val="FFC000"/>
          </a:solidFill>
          <a:ln/>
        </p:spPr>
        <p:style>
          <a:lnRef idx="2">
            <a:schemeClr val="accent4"/>
          </a:lnRef>
          <a:fillRef idx="1">
            <a:schemeClr val="lt1"/>
          </a:fillRef>
          <a:effectRef idx="0">
            <a:schemeClr val="accent4"/>
          </a:effectRef>
          <a:fontRef idx="minor">
            <a:schemeClr val="dk1"/>
          </a:fontRef>
        </p:style>
        <p:txBody>
          <a:bodyPr lIns="36576" tIns="36576" rIns="36576" bIns="36576"/>
          <a:lstStyle>
            <a:lvl1pPr eaLnBrk="0">
              <a:defRPr>
                <a:solidFill>
                  <a:schemeClr val="bg1"/>
                </a:solidFill>
                <a:latin typeface="Arial" charset="0"/>
                <a:ea typeface="SimSun" pitchFamily="2" charset="-122"/>
              </a:defRPr>
            </a:lvl1pPr>
            <a:lvl2pPr marL="457200" eaLnBrk="0">
              <a:defRPr>
                <a:solidFill>
                  <a:schemeClr val="bg1"/>
                </a:solidFill>
                <a:latin typeface="Arial" charset="0"/>
                <a:ea typeface="SimSun" pitchFamily="2" charset="-122"/>
              </a:defRPr>
            </a:lvl2pPr>
            <a:lvl3pPr marL="914400" eaLnBrk="0">
              <a:defRPr>
                <a:solidFill>
                  <a:schemeClr val="bg1"/>
                </a:solidFill>
                <a:latin typeface="Arial" charset="0"/>
                <a:ea typeface="SimSun" pitchFamily="2" charset="-122"/>
              </a:defRPr>
            </a:lvl3pPr>
            <a:lvl4pPr marL="1371600" eaLnBrk="0">
              <a:defRPr>
                <a:solidFill>
                  <a:schemeClr val="bg1"/>
                </a:solidFill>
                <a:latin typeface="Arial" charset="0"/>
                <a:ea typeface="SimSun" pitchFamily="2" charset="-122"/>
              </a:defRPr>
            </a:lvl4pPr>
            <a:lvl5pPr marL="1828800" eaLnBrk="0">
              <a:defRPr>
                <a:solidFill>
                  <a:schemeClr val="bg1"/>
                </a:solidFill>
                <a:latin typeface="Arial" charset="0"/>
                <a:ea typeface="SimSun" pitchFamily="2" charset="-122"/>
              </a:defRPr>
            </a:lvl5pPr>
            <a:lvl6pPr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6pPr>
            <a:lvl7pPr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7pPr>
            <a:lvl8pPr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8pPr>
            <a:lvl9pPr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9pPr>
          </a:lstStyle>
          <a:p>
            <a:pPr>
              <a:defRPr/>
            </a:pPr>
            <a:r>
              <a:rPr lang="en-GB" altLang="en-US" sz="2000" dirty="0" smtClean="0">
                <a:solidFill>
                  <a:schemeClr val="tx1"/>
                </a:solidFill>
                <a:latin typeface="Comic Sans MS" pitchFamily="66" charset="0"/>
              </a:rPr>
              <a:t>Now I’m 3, I go to nursery! Our health visitor Fiona told my nursery manager how I was doing. I love playing with my friends every day. My key worker called Sally talks to me about my learning and then we write about it in my personal learning plan. Mum can read about it and we do lots of activities to help me grow and develop at home. We are all learning together! When I go to school, my new named person will be my head teacher, and she will know all about me when I start Primary One!</a:t>
            </a:r>
          </a:p>
          <a:p>
            <a:pPr>
              <a:defRPr/>
            </a:pPr>
            <a:r>
              <a:rPr lang="en-GB" altLang="en-US" sz="2400" dirty="0" smtClean="0"/>
              <a:t> </a:t>
            </a:r>
          </a:p>
          <a:p>
            <a:pPr>
              <a:defRPr/>
            </a:pPr>
            <a:r>
              <a:rPr lang="en-GB" altLang="en-US" sz="2400" dirty="0" smtClean="0"/>
              <a:t> </a:t>
            </a:r>
          </a:p>
          <a:p>
            <a:pPr>
              <a:defRPr/>
            </a:pPr>
            <a:r>
              <a:rPr lang="en-GB" altLang="en-US" sz="2400"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808" y="611485"/>
            <a:ext cx="9067800" cy="1258888"/>
          </a:xfrm>
        </p:spPr>
        <p:txBody>
          <a:bodyPr/>
          <a:lstStyle/>
          <a:p>
            <a:r>
              <a:rPr lang="en-GB"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anose="030F0702030302020204" pitchFamily="66" charset="0"/>
                <a:ea typeface="SimSun" charset="-122"/>
              </a:rPr>
              <a:t>Argyll &amp; Bute Developmental Milestone Tool</a:t>
            </a:r>
            <a:r>
              <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anose="030F0702030302020204" pitchFamily="66" charset="0"/>
                <a:ea typeface="SimSun" charset="-122"/>
              </a:rPr>
              <a:t/>
            </a:r>
            <a:br>
              <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anose="030F0702030302020204" pitchFamily="66" charset="0"/>
                <a:ea typeface="SimSun" charset="-122"/>
              </a:rPr>
            </a:b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870" t="11911" r="17493" b="7217"/>
          <a:stretch/>
        </p:blipFill>
        <p:spPr>
          <a:xfrm rot="747704">
            <a:off x="3298856" y="1816051"/>
            <a:ext cx="6400800" cy="45733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72900">
            <a:off x="822555" y="2185434"/>
            <a:ext cx="3019048" cy="4266667"/>
          </a:xfrm>
          <a:prstGeom prst="rect">
            <a:avLst/>
          </a:prstGeom>
        </p:spPr>
      </p:pic>
    </p:spTree>
    <p:extLst>
      <p:ext uri="{BB962C8B-B14F-4D97-AF65-F5344CB8AC3E}">
        <p14:creationId xmlns:p14="http://schemas.microsoft.com/office/powerpoint/2010/main" val="4205400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solidFill>
                <a:latin typeface="Comic Sans MS" panose="030F0702030302020204" pitchFamily="66" charset="0"/>
              </a:rPr>
              <a:t>Engaging Parents</a:t>
            </a:r>
            <a:endParaRPr lang="en-GB" dirty="0">
              <a:solidFill>
                <a:schemeClr val="accent2"/>
              </a:solidFill>
              <a:latin typeface="Comic Sans MS" panose="030F0702030302020204" pitchFamily="66" charset="0"/>
            </a:endParaRPr>
          </a:p>
        </p:txBody>
      </p:sp>
      <p:pic>
        <p:nvPicPr>
          <p:cNvPr id="7" name="Content Placeholder 5" descr="IMG_0853.jp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47824" y="1763613"/>
            <a:ext cx="8424936" cy="4633390"/>
          </a:xfrm>
          <a:prstGeom prst="rect">
            <a:avLst/>
          </a:prstGeom>
          <a:ln>
            <a:noFill/>
          </a:ln>
          <a:effectLst>
            <a:softEdge rad="112500"/>
          </a:effectLst>
        </p:spPr>
      </p:pic>
    </p:spTree>
    <p:extLst>
      <p:ext uri="{BB962C8B-B14F-4D97-AF65-F5344CB8AC3E}">
        <p14:creationId xmlns:p14="http://schemas.microsoft.com/office/powerpoint/2010/main" val="987336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662828144"/>
              </p:ext>
            </p:extLst>
          </p:nvPr>
        </p:nvGraphicFramePr>
        <p:xfrm>
          <a:off x="791840" y="899517"/>
          <a:ext cx="8064896"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8292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anose="030F0702030302020204" pitchFamily="66" charset="0"/>
                <a:ea typeface="SimSun" charset="-122"/>
              </a:rPr>
              <a:t>Primary One in Kintyre – October 2015</a:t>
            </a:r>
            <a:endParaRPr lang="en-GB" sz="3600" dirty="0"/>
          </a:p>
        </p:txBody>
      </p:sp>
      <p:sp>
        <p:nvSpPr>
          <p:cNvPr id="4" name="Rectangle 3"/>
          <p:cNvSpPr/>
          <p:nvPr/>
        </p:nvSpPr>
        <p:spPr>
          <a:xfrm>
            <a:off x="647824" y="1259557"/>
            <a:ext cx="6336704" cy="5130122"/>
          </a:xfrm>
          <a:prstGeom prst="rect">
            <a:avLst/>
          </a:prstGeom>
        </p:spPr>
        <p:txBody>
          <a:bodyPr wrap="square">
            <a:spAutoFit/>
          </a:bodyPr>
          <a:lstStyle/>
          <a:p>
            <a:pPr marL="0" indent="0">
              <a:buNone/>
            </a:pPr>
            <a:r>
              <a:rPr lang="en-GB" sz="2800" b="1" dirty="0">
                <a:solidFill>
                  <a:schemeClr val="accent6"/>
                </a:solidFill>
                <a:latin typeface="Comic Sans MS" panose="030F0702030302020204" pitchFamily="66" charset="0"/>
                <a:cs typeface="Comic Sans MS"/>
              </a:rPr>
              <a:t>Transition to P1</a:t>
            </a:r>
          </a:p>
          <a:p>
            <a:pPr marL="0" indent="0">
              <a:buNone/>
            </a:pPr>
            <a:r>
              <a:rPr lang="en-GB" sz="2000" dirty="0">
                <a:solidFill>
                  <a:schemeClr val="tx1"/>
                </a:solidFill>
                <a:latin typeface="Comic Sans MS" panose="030F0702030302020204" pitchFamily="66" charset="0"/>
                <a:cs typeface="Comic Sans MS"/>
              </a:rPr>
              <a:t>Information has been successfully passed on to all receiving schools from ELCC settings.</a:t>
            </a:r>
          </a:p>
          <a:p>
            <a:pPr marL="0" indent="0">
              <a:buNone/>
            </a:pPr>
            <a:r>
              <a:rPr lang="en-GB" dirty="0">
                <a:solidFill>
                  <a:schemeClr val="tx1"/>
                </a:solidFill>
                <a:latin typeface="Comic Sans MS" panose="030F0702030302020204" pitchFamily="66" charset="0"/>
                <a:cs typeface="Comic Sans MS"/>
              </a:rPr>
              <a:t> </a:t>
            </a:r>
            <a:endParaRPr lang="en-GB" dirty="0">
              <a:solidFill>
                <a:schemeClr val="accent6"/>
              </a:solidFill>
              <a:latin typeface="Comic Sans MS" panose="030F0702030302020204" pitchFamily="66" charset="0"/>
              <a:cs typeface="Comic Sans MS"/>
            </a:endParaRPr>
          </a:p>
          <a:p>
            <a:pPr marL="0" indent="0">
              <a:buNone/>
            </a:pPr>
            <a:r>
              <a:rPr lang="en-GB" sz="2800" b="1" dirty="0">
                <a:solidFill>
                  <a:schemeClr val="accent6"/>
                </a:solidFill>
                <a:latin typeface="Comic Sans MS" panose="030F0702030302020204" pitchFamily="66" charset="0"/>
                <a:cs typeface="Comic Sans MS"/>
              </a:rPr>
              <a:t>What are we doing about it?</a:t>
            </a:r>
          </a:p>
          <a:p>
            <a:pPr marL="0" indent="0">
              <a:buNone/>
            </a:pPr>
            <a:r>
              <a:rPr lang="en-GB" b="1" dirty="0">
                <a:solidFill>
                  <a:schemeClr val="tx1"/>
                </a:solidFill>
                <a:latin typeface="Comic Sans MS" panose="030F0702030302020204" pitchFamily="66" charset="0"/>
                <a:cs typeface="Comic Sans MS"/>
              </a:rPr>
              <a:t> </a:t>
            </a:r>
            <a:endParaRPr lang="en-GB" dirty="0">
              <a:solidFill>
                <a:schemeClr val="tx1"/>
              </a:solidFill>
              <a:latin typeface="Comic Sans MS" panose="030F0702030302020204" pitchFamily="66" charset="0"/>
              <a:cs typeface="Comic Sans MS"/>
            </a:endParaRPr>
          </a:p>
          <a:p>
            <a:pPr marL="0" indent="0">
              <a:buNone/>
            </a:pPr>
            <a:r>
              <a:rPr lang="en-GB" sz="2000" dirty="0">
                <a:solidFill>
                  <a:schemeClr val="tx1"/>
                </a:solidFill>
                <a:latin typeface="Comic Sans MS" panose="030F0702030302020204" pitchFamily="66" charset="0"/>
                <a:cs typeface="Comic Sans MS"/>
              </a:rPr>
              <a:t>P1 teachers have been looking at innovative ways to scaffold next steps for children.</a:t>
            </a:r>
          </a:p>
          <a:p>
            <a:pPr marL="0" indent="0">
              <a:buNone/>
            </a:pPr>
            <a:endParaRPr lang="en-GB" sz="2000" dirty="0">
              <a:solidFill>
                <a:schemeClr val="tx1"/>
              </a:solidFill>
              <a:latin typeface="Comic Sans MS" panose="030F0702030302020204" pitchFamily="66" charset="0"/>
              <a:cs typeface="Comic Sans MS"/>
            </a:endParaRPr>
          </a:p>
          <a:p>
            <a:pPr lvl="0"/>
            <a:r>
              <a:rPr lang="en-GB" sz="2000" dirty="0">
                <a:solidFill>
                  <a:schemeClr val="tx1"/>
                </a:solidFill>
                <a:latin typeface="Comic Sans MS" panose="030F0702030302020204" pitchFamily="66" charset="0"/>
                <a:cs typeface="Comic Sans MS"/>
              </a:rPr>
              <a:t>“Watchful waiting” for our youngest learners who will be 5 in February</a:t>
            </a:r>
          </a:p>
          <a:p>
            <a:pPr lvl="0"/>
            <a:r>
              <a:rPr lang="en-GB" sz="2000" dirty="0">
                <a:solidFill>
                  <a:schemeClr val="tx1"/>
                </a:solidFill>
                <a:latin typeface="Comic Sans MS" panose="030F0702030302020204" pitchFamily="66" charset="0"/>
                <a:cs typeface="Comic Sans MS"/>
              </a:rPr>
              <a:t>Using “Better Movers and Thinkers” to address specific issues</a:t>
            </a:r>
          </a:p>
          <a:p>
            <a:pPr lvl="0"/>
            <a:r>
              <a:rPr lang="en-GB" sz="2000" dirty="0">
                <a:solidFill>
                  <a:schemeClr val="tx1"/>
                </a:solidFill>
                <a:latin typeface="Comic Sans MS" panose="030F0702030302020204" pitchFamily="66" charset="0"/>
                <a:cs typeface="Comic Sans MS"/>
              </a:rPr>
              <a:t>Building targets from the milestones tool into PLPs.</a:t>
            </a:r>
          </a:p>
          <a:p>
            <a:pPr lvl="0"/>
            <a:r>
              <a:rPr lang="en-US" sz="2000" dirty="0">
                <a:solidFill>
                  <a:schemeClr val="tx1"/>
                </a:solidFill>
                <a:latin typeface="Comic Sans MS" panose="030F0702030302020204" pitchFamily="66" charset="0"/>
                <a:cs typeface="Comic Sans MS"/>
              </a:rPr>
              <a:t> Using milestones tool to form outcomes in Child's Planning process where applicable</a:t>
            </a:r>
            <a:endParaRPr lang="en-GB" sz="2000" dirty="0">
              <a:solidFill>
                <a:schemeClr val="tx1"/>
              </a:solidFill>
              <a:latin typeface="Comic Sans MS" panose="030F0702030302020204" pitchFamily="66" charset="0"/>
              <a:cs typeface="Comic Sans MS"/>
            </a:endParaRPr>
          </a:p>
          <a:p>
            <a:pPr lvl="0"/>
            <a:r>
              <a:rPr lang="en-US" sz="2000" dirty="0">
                <a:solidFill>
                  <a:schemeClr val="tx1"/>
                </a:solidFill>
                <a:latin typeface="Comic Sans MS" panose="030F0702030302020204" pitchFamily="66" charset="0"/>
                <a:cs typeface="Comic Sans MS"/>
              </a:rPr>
              <a:t>Using milestones to support referrals to PPP/ POPP.</a:t>
            </a:r>
            <a:endParaRPr lang="en-GB" sz="2000" dirty="0">
              <a:solidFill>
                <a:schemeClr val="tx1"/>
              </a:solidFill>
              <a:latin typeface="Comic Sans MS" panose="030F0702030302020204" pitchFamily="66" charset="0"/>
              <a:cs typeface="Comic Sans M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111" y="1403573"/>
            <a:ext cx="2638961" cy="1773382"/>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966" y="3995861"/>
            <a:ext cx="1805252" cy="2076427"/>
          </a:xfrm>
          <a:prstGeom prst="rect">
            <a:avLst/>
          </a:prstGeom>
          <a:ln>
            <a:noFill/>
          </a:ln>
          <a:effectLst>
            <a:softEdge rad="112500"/>
          </a:effectLst>
        </p:spPr>
      </p:pic>
    </p:spTree>
    <p:extLst>
      <p:ext uri="{BB962C8B-B14F-4D97-AF65-F5344CB8AC3E}">
        <p14:creationId xmlns:p14="http://schemas.microsoft.com/office/powerpoint/2010/main" val="4141889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74638"/>
            <a:ext cx="8229600" cy="11430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9pPr>
          </a:lstStyle>
          <a:p>
            <a:r>
              <a:rPr lang="en-GB" b="1" kern="0" dirty="0" smtClean="0">
                <a:solidFill>
                  <a:schemeClr val="accent6"/>
                </a:solidFill>
                <a:latin typeface="Comic Sans MS" panose="030F0702030302020204" pitchFamily="66" charset="0"/>
              </a:rPr>
              <a:t>Why </a:t>
            </a:r>
            <a:r>
              <a:rPr lang="en-GB" b="1" kern="0" dirty="0" err="1" smtClean="0">
                <a:solidFill>
                  <a:schemeClr val="accent6"/>
                </a:solidFill>
                <a:latin typeface="Comic Sans MS" panose="030F0702030302020204" pitchFamily="66" charset="0"/>
              </a:rPr>
              <a:t>Cowal</a:t>
            </a:r>
            <a:r>
              <a:rPr lang="en-GB" b="1" kern="0" dirty="0" smtClean="0">
                <a:solidFill>
                  <a:schemeClr val="accent6"/>
                </a:solidFill>
                <a:latin typeface="Comic Sans MS" panose="030F0702030302020204" pitchFamily="66" charset="0"/>
              </a:rPr>
              <a:t>?</a:t>
            </a:r>
            <a:endParaRPr lang="en-GB" b="1" kern="0" dirty="0">
              <a:solidFill>
                <a:schemeClr val="accent6"/>
              </a:solidFill>
              <a:latin typeface="Comic Sans MS" panose="030F0702030302020204" pitchFamily="66" charset="0"/>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52120" y="1340768"/>
            <a:ext cx="3256808" cy="4525963"/>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p:spPr>
      </p:pic>
      <p:sp>
        <p:nvSpPr>
          <p:cNvPr id="5" name="TextBox 4"/>
          <p:cNvSpPr txBox="1"/>
          <p:nvPr/>
        </p:nvSpPr>
        <p:spPr>
          <a:xfrm>
            <a:off x="395536" y="1556792"/>
            <a:ext cx="4752528" cy="4357475"/>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solidFill>
                  <a:schemeClr val="tx1"/>
                </a:solidFill>
                <a:latin typeface="Comic Sans MS" panose="030F0702030302020204" pitchFamily="66" charset="0"/>
              </a:rPr>
              <a:t>Similar SIMD area to Campbeltown</a:t>
            </a:r>
          </a:p>
          <a:p>
            <a:pPr marL="285750" indent="-285750">
              <a:buFont typeface="Arial" panose="020B0604020202020204" pitchFamily="34" charset="0"/>
              <a:buChar char="•"/>
            </a:pPr>
            <a:r>
              <a:rPr lang="en-GB" sz="2800" dirty="0" smtClean="0">
                <a:solidFill>
                  <a:schemeClr val="tx1"/>
                </a:solidFill>
                <a:latin typeface="Comic Sans MS" panose="030F0702030302020204" pitchFamily="66" charset="0"/>
              </a:rPr>
              <a:t>The </a:t>
            </a:r>
            <a:r>
              <a:rPr lang="en-GB" sz="2800" dirty="0" err="1" smtClean="0">
                <a:solidFill>
                  <a:schemeClr val="tx1"/>
                </a:solidFill>
                <a:latin typeface="Comic Sans MS" panose="030F0702030302020204" pitchFamily="66" charset="0"/>
              </a:rPr>
              <a:t>Cowal</a:t>
            </a:r>
            <a:r>
              <a:rPr lang="en-GB" sz="2800" dirty="0" smtClean="0">
                <a:solidFill>
                  <a:schemeClr val="tx1"/>
                </a:solidFill>
                <a:latin typeface="Comic Sans MS" panose="030F0702030302020204" pitchFamily="66" charset="0"/>
              </a:rPr>
              <a:t> Peninsula is another geographical area which is an obvious choice for population segmentation</a:t>
            </a:r>
          </a:p>
          <a:p>
            <a:pPr marL="285750" indent="-285750">
              <a:buFont typeface="Arial" panose="020B0604020202020204" pitchFamily="34" charset="0"/>
              <a:buChar char="•"/>
            </a:pPr>
            <a:r>
              <a:rPr lang="en-GB" sz="2800" dirty="0" smtClean="0">
                <a:solidFill>
                  <a:schemeClr val="tx1"/>
                </a:solidFill>
                <a:latin typeface="Comic Sans MS" panose="030F0702030302020204" pitchFamily="66" charset="0"/>
              </a:rPr>
              <a:t>Local ‘Buy-in’ for development of the ‘</a:t>
            </a:r>
            <a:r>
              <a:rPr lang="en-GB" sz="2800" dirty="0" err="1" smtClean="0">
                <a:solidFill>
                  <a:schemeClr val="tx1"/>
                </a:solidFill>
                <a:latin typeface="Comic Sans MS" panose="030F0702030302020204" pitchFamily="66" charset="0"/>
              </a:rPr>
              <a:t>Cowal</a:t>
            </a:r>
            <a:r>
              <a:rPr lang="en-GB" sz="2800" dirty="0" smtClean="0">
                <a:solidFill>
                  <a:schemeClr val="tx1"/>
                </a:solidFill>
                <a:latin typeface="Comic Sans MS" panose="030F0702030302020204" pitchFamily="66" charset="0"/>
              </a:rPr>
              <a:t> Family Pathway’</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16515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6"/>
                </a:solidFill>
                <a:latin typeface="Comic Sans MS" panose="030F0702030302020204" pitchFamily="66" charset="0"/>
              </a:rPr>
              <a:t>Scaling </a:t>
            </a:r>
            <a:r>
              <a:rPr lang="en-GB" b="1" dirty="0" smtClean="0">
                <a:solidFill>
                  <a:schemeClr val="accent6"/>
                </a:solidFill>
                <a:latin typeface="Comic Sans MS" panose="030F0702030302020204" pitchFamily="66" charset="0"/>
              </a:rPr>
              <a:t>Up in </a:t>
            </a:r>
            <a:r>
              <a:rPr lang="en-GB" b="1" dirty="0" err="1" smtClean="0">
                <a:solidFill>
                  <a:schemeClr val="accent6"/>
                </a:solidFill>
                <a:latin typeface="Comic Sans MS" panose="030F0702030302020204" pitchFamily="66" charset="0"/>
              </a:rPr>
              <a:t>Cowal</a:t>
            </a:r>
            <a:endParaRPr lang="en-GB" dirty="0">
              <a:solidFill>
                <a:schemeClr val="accent6"/>
              </a:solidFill>
              <a:latin typeface="Comic Sans MS" panose="030F0702030302020204"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2100" y="5116077"/>
            <a:ext cx="7368612" cy="2112114"/>
          </a:xfrm>
          <a:prstGeom prst="rect">
            <a:avLst/>
          </a:prstGeom>
          <a:ln>
            <a:noFill/>
          </a:ln>
          <a:effectLst>
            <a:softEdge rad="112500"/>
          </a:effectLst>
        </p:spPr>
      </p:pic>
      <p:sp>
        <p:nvSpPr>
          <p:cNvPr id="3" name="Content Placeholder 2"/>
          <p:cNvSpPr>
            <a:spLocks noGrp="1"/>
          </p:cNvSpPr>
          <p:nvPr>
            <p:ph idx="1"/>
          </p:nvPr>
        </p:nvSpPr>
        <p:spPr>
          <a:xfrm>
            <a:off x="515435" y="1398574"/>
            <a:ext cx="9072563" cy="3730648"/>
          </a:xfrm>
        </p:spPr>
        <p:txBody>
          <a:bodyPr>
            <a:normAutofit fontScale="85000" lnSpcReduction="20000"/>
          </a:bodyPr>
          <a:lstStyle/>
          <a:p>
            <a:pPr marL="457200" indent="-457200">
              <a:buFont typeface="Arial" panose="020B0604020202020204" pitchFamily="34" charset="0"/>
              <a:buChar char="•"/>
            </a:pPr>
            <a:r>
              <a:rPr lang="en-GB" dirty="0" smtClean="0">
                <a:latin typeface="Comic Sans MS" panose="030F0702030302020204" pitchFamily="66" charset="0"/>
              </a:rPr>
              <a:t>Engage staff teams through </a:t>
            </a:r>
            <a:r>
              <a:rPr lang="en-GB" dirty="0" err="1" smtClean="0">
                <a:latin typeface="Comic Sans MS" panose="030F0702030302020204" pitchFamily="66" charset="0"/>
              </a:rPr>
              <a:t>Cowal</a:t>
            </a:r>
            <a:r>
              <a:rPr lang="en-GB" dirty="0" smtClean="0">
                <a:latin typeface="Comic Sans MS" panose="030F0702030302020204" pitchFamily="66" charset="0"/>
              </a:rPr>
              <a:t> practitioners forum</a:t>
            </a:r>
          </a:p>
          <a:p>
            <a:pPr marL="457200" indent="-457200">
              <a:buFont typeface="Arial" panose="020B0604020202020204" pitchFamily="34" charset="0"/>
              <a:buChar char="•"/>
            </a:pPr>
            <a:r>
              <a:rPr lang="en-GB" dirty="0" smtClean="0">
                <a:latin typeface="Comic Sans MS" panose="030F0702030302020204" pitchFamily="66" charset="0"/>
              </a:rPr>
              <a:t>(Midwives, Health Visitors and Early years Staff)</a:t>
            </a:r>
          </a:p>
          <a:p>
            <a:pPr marL="457200" indent="-457200">
              <a:buFont typeface="Arial" panose="020B0604020202020204" pitchFamily="34" charset="0"/>
              <a:buChar char="•"/>
            </a:pPr>
            <a:r>
              <a:rPr lang="en-GB" dirty="0" smtClean="0">
                <a:latin typeface="Comic Sans MS" panose="030F0702030302020204" pitchFamily="66" charset="0"/>
              </a:rPr>
              <a:t>Ensure parental involvement and engagement from the outset through consultation</a:t>
            </a:r>
          </a:p>
          <a:p>
            <a:pPr marL="457200" indent="-457200">
              <a:buFont typeface="Arial" panose="020B0604020202020204" pitchFamily="34" charset="0"/>
              <a:buChar char="•"/>
            </a:pPr>
            <a:r>
              <a:rPr lang="en-GB" dirty="0" smtClean="0">
                <a:latin typeface="Comic Sans MS" panose="030F0702030302020204" pitchFamily="66" charset="0"/>
              </a:rPr>
              <a:t>Involve </a:t>
            </a:r>
            <a:r>
              <a:rPr lang="en-GB" dirty="0">
                <a:latin typeface="Comic Sans MS" panose="030F0702030302020204" pitchFamily="66" charset="0"/>
              </a:rPr>
              <a:t>staff in developing services to meet the needs of the </a:t>
            </a:r>
            <a:r>
              <a:rPr lang="en-GB" dirty="0" err="1">
                <a:latin typeface="Comic Sans MS" panose="030F0702030302020204" pitchFamily="66" charset="0"/>
              </a:rPr>
              <a:t>Cowal</a:t>
            </a:r>
            <a:r>
              <a:rPr lang="en-GB" dirty="0">
                <a:latin typeface="Comic Sans MS" panose="030F0702030302020204" pitchFamily="66" charset="0"/>
              </a:rPr>
              <a:t> </a:t>
            </a:r>
            <a:r>
              <a:rPr lang="en-GB" dirty="0" smtClean="0">
                <a:latin typeface="Comic Sans MS" panose="030F0702030302020204" pitchFamily="66" charset="0"/>
              </a:rPr>
              <a:t>community</a:t>
            </a:r>
          </a:p>
          <a:p>
            <a:pPr marL="457200" indent="-457200">
              <a:buFont typeface="Arial" panose="020B0604020202020204" pitchFamily="34" charset="0"/>
              <a:buChar char="•"/>
            </a:pPr>
            <a:r>
              <a:rPr lang="en-GB" dirty="0" smtClean="0">
                <a:latin typeface="Comic Sans MS" panose="030F0702030302020204" pitchFamily="66" charset="0"/>
              </a:rPr>
              <a:t>Incorporate the ‘Psychology of Parenting Programme’ into the ‘</a:t>
            </a:r>
            <a:r>
              <a:rPr lang="en-GB" dirty="0" err="1" smtClean="0">
                <a:latin typeface="Comic Sans MS" panose="030F0702030302020204" pitchFamily="66" charset="0"/>
              </a:rPr>
              <a:t>Cowal</a:t>
            </a:r>
            <a:r>
              <a:rPr lang="en-GB" dirty="0" smtClean="0">
                <a:latin typeface="Comic Sans MS" panose="030F0702030302020204" pitchFamily="66" charset="0"/>
              </a:rPr>
              <a:t> Family Pathway’</a:t>
            </a:r>
            <a:endParaRPr lang="en-GB" dirty="0">
              <a:latin typeface="Comic Sans MS" panose="030F0702030302020204" pitchFamily="66" charset="0"/>
            </a:endParaRPr>
          </a:p>
          <a:p>
            <a:pPr marL="0" indent="0"/>
            <a:endParaRPr lang="en-GB" dirty="0"/>
          </a:p>
        </p:txBody>
      </p:sp>
    </p:spTree>
    <p:extLst>
      <p:ext uri="{BB962C8B-B14F-4D97-AF65-F5344CB8AC3E}">
        <p14:creationId xmlns:p14="http://schemas.microsoft.com/office/powerpoint/2010/main" val="681515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4422" y="1839171"/>
            <a:ext cx="6906392" cy="3452834"/>
          </a:xfrm>
          <a:prstGeom prst="rect">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2918" y="356936"/>
            <a:ext cx="3982107" cy="1368894"/>
          </a:xfrm>
          <a:prstGeom prst="rect">
            <a:avLst/>
          </a:prstGeom>
          <a:ln>
            <a:noFill/>
          </a:ln>
          <a:effectLst>
            <a:softEdge rad="112500"/>
          </a:effectLst>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7283" y="287316"/>
            <a:ext cx="3413504" cy="1368894"/>
          </a:xfrm>
          <a:prstGeom prst="rect">
            <a:avLst/>
          </a:prstGeom>
        </p:spPr>
      </p:pic>
      <p:sp>
        <p:nvSpPr>
          <p:cNvPr id="8" name="Left-Right Arrow 7"/>
          <p:cNvSpPr/>
          <p:nvPr/>
        </p:nvSpPr>
        <p:spPr>
          <a:xfrm>
            <a:off x="4087707" y="684194"/>
            <a:ext cx="1587676" cy="71437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GB"/>
          </a:p>
        </p:txBody>
      </p:sp>
      <p:sp>
        <p:nvSpPr>
          <p:cNvPr id="2" name="TextBox 1"/>
          <p:cNvSpPr txBox="1"/>
          <p:nvPr/>
        </p:nvSpPr>
        <p:spPr>
          <a:xfrm>
            <a:off x="1050518" y="5508029"/>
            <a:ext cx="7779614" cy="1361097"/>
          </a:xfrm>
          <a:prstGeom prst="rect">
            <a:avLst/>
          </a:prstGeom>
          <a:noFill/>
        </p:spPr>
        <p:txBody>
          <a:bodyPr wrap="square" lIns="100794" tIns="50397" rIns="100794" bIns="50397" rtlCol="0">
            <a:spAutoFit/>
          </a:bodyPr>
          <a:lstStyle/>
          <a:p>
            <a:r>
              <a:rPr lang="en-GB" sz="2200" dirty="0">
                <a:solidFill>
                  <a:schemeClr val="accent6"/>
                </a:solidFill>
                <a:latin typeface="Comic Sans MS" panose="030F0702030302020204" pitchFamily="66" charset="0"/>
              </a:rPr>
              <a:t> ”This is not something that is going to change overnight. It will take stick-ability and doing it for five to 10 years, and then we will see a difference.” – Sir Harry Burns,  Former Chief Medical Officer for Scotland</a:t>
            </a:r>
          </a:p>
        </p:txBody>
      </p:sp>
    </p:spTree>
    <p:extLst>
      <p:ext uri="{BB962C8B-B14F-4D97-AF65-F5344CB8AC3E}">
        <p14:creationId xmlns:p14="http://schemas.microsoft.com/office/powerpoint/2010/main" val="3367487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FP Girl 1"/>
          <p:cNvPicPr>
            <a:picLocks noChangeAspect="1" noChangeArrowheads="1"/>
          </p:cNvPicPr>
          <p:nvPr/>
        </p:nvPicPr>
        <p:blipFill>
          <a:blip r:embed="rId3" cstate="print"/>
          <a:srcRect/>
          <a:stretch>
            <a:fillRect/>
          </a:stretch>
        </p:blipFill>
        <p:spPr bwMode="auto">
          <a:xfrm rot="-1184566">
            <a:off x="1492250" y="201613"/>
            <a:ext cx="6513513" cy="4805362"/>
          </a:xfrm>
          <a:prstGeom prst="rect">
            <a:avLst/>
          </a:prstGeom>
          <a:noFill/>
          <a:ln w="63500" algn="in">
            <a:solidFill>
              <a:srgbClr val="F2F2F2"/>
            </a:solidFill>
            <a:miter lim="800000"/>
            <a:headEnd/>
            <a:tailEnd/>
          </a:ln>
          <a:effectLst>
            <a:outerShdw dist="99190" dir="3011666" algn="ctr" rotWithShape="0">
              <a:srgbClr val="B2B2B2">
                <a:alpha val="50000"/>
              </a:srgbClr>
            </a:outerShdw>
          </a:effectLst>
        </p:spPr>
      </p:pic>
      <p:sp>
        <p:nvSpPr>
          <p:cNvPr id="3" name="Rectangle 2"/>
          <p:cNvSpPr/>
          <p:nvPr/>
        </p:nvSpPr>
        <p:spPr>
          <a:xfrm>
            <a:off x="269588" y="395461"/>
            <a:ext cx="9235220" cy="664797"/>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buFont typeface="Times New Roman" pitchFamily="16" charset="0"/>
              <a:buNone/>
              <a:defRPr/>
            </a:pPr>
            <a:r>
              <a:rPr lang="en-GB"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anose="030F0702030302020204" pitchFamily="66" charset="0"/>
                <a:ea typeface="SimSun" charset="-122"/>
              </a:rPr>
              <a:t>Stretch Aim 1—pregnancy and birth</a:t>
            </a:r>
          </a:p>
        </p:txBody>
      </p:sp>
      <p:sp>
        <p:nvSpPr>
          <p:cNvPr id="3076" name="Text Box 3"/>
          <p:cNvSpPr txBox="1">
            <a:spLocks noChangeArrowheads="1"/>
          </p:cNvSpPr>
          <p:nvPr/>
        </p:nvSpPr>
        <p:spPr bwMode="auto">
          <a:xfrm>
            <a:off x="1079500" y="5003800"/>
            <a:ext cx="8137525" cy="2376488"/>
          </a:xfrm>
          <a:prstGeom prst="rect">
            <a:avLst/>
          </a:prstGeom>
          <a:solidFill>
            <a:srgbClr val="FFC000"/>
          </a:solidFill>
          <a:ln/>
        </p:spPr>
        <p:style>
          <a:lnRef idx="1">
            <a:schemeClr val="accent4"/>
          </a:lnRef>
          <a:fillRef idx="2">
            <a:schemeClr val="accent4"/>
          </a:fillRef>
          <a:effectRef idx="1">
            <a:schemeClr val="accent4"/>
          </a:effectRef>
          <a:fontRef idx="minor">
            <a:schemeClr val="dk1"/>
          </a:fontRef>
        </p:style>
        <p:txBody>
          <a:bodyPr lIns="36576" tIns="36576" rIns="36576" bIns="36576"/>
          <a:lstStyle>
            <a:lvl1pPr eaLnBrk="0">
              <a:defRPr>
                <a:solidFill>
                  <a:schemeClr val="bg1"/>
                </a:solidFill>
                <a:latin typeface="Arial" charset="0"/>
                <a:ea typeface="SimSun" pitchFamily="2" charset="-122"/>
              </a:defRPr>
            </a:lvl1pPr>
            <a:lvl2pPr marL="457200" eaLnBrk="0">
              <a:defRPr>
                <a:solidFill>
                  <a:schemeClr val="bg1"/>
                </a:solidFill>
                <a:latin typeface="Arial" charset="0"/>
                <a:ea typeface="SimSun" pitchFamily="2" charset="-122"/>
              </a:defRPr>
            </a:lvl2pPr>
            <a:lvl3pPr marL="914400" eaLnBrk="0">
              <a:defRPr>
                <a:solidFill>
                  <a:schemeClr val="bg1"/>
                </a:solidFill>
                <a:latin typeface="Arial" charset="0"/>
                <a:ea typeface="SimSun" pitchFamily="2" charset="-122"/>
              </a:defRPr>
            </a:lvl3pPr>
            <a:lvl4pPr marL="1371600" eaLnBrk="0">
              <a:defRPr>
                <a:solidFill>
                  <a:schemeClr val="bg1"/>
                </a:solidFill>
                <a:latin typeface="Arial" charset="0"/>
                <a:ea typeface="SimSun" pitchFamily="2" charset="-122"/>
              </a:defRPr>
            </a:lvl4pPr>
            <a:lvl5pPr marL="1828800" eaLnBrk="0">
              <a:defRPr>
                <a:solidFill>
                  <a:schemeClr val="bg1"/>
                </a:solidFill>
                <a:latin typeface="Arial" charset="0"/>
                <a:ea typeface="SimSun" pitchFamily="2" charset="-122"/>
              </a:defRPr>
            </a:lvl5pPr>
            <a:lvl6pPr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6pPr>
            <a:lvl7pPr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7pPr>
            <a:lvl8pPr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8pPr>
            <a:lvl9pPr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9pPr>
          </a:lstStyle>
          <a:p>
            <a:pPr eaLnBrk="1">
              <a:defRPr/>
            </a:pPr>
            <a:r>
              <a:rPr lang="en-GB" altLang="en-US" sz="2400" smtClean="0">
                <a:solidFill>
                  <a:srgbClr val="000000"/>
                </a:solidFill>
                <a:latin typeface="Comic Sans MS" pitchFamily="66" charset="0"/>
              </a:rPr>
              <a:t>This is me when I was born. </a:t>
            </a:r>
            <a:r>
              <a:rPr lang="en-GB" altLang="en-US" sz="2400" dirty="0" smtClean="0">
                <a:solidFill>
                  <a:srgbClr val="000000"/>
                </a:solidFill>
                <a:latin typeface="Comic Sans MS" pitchFamily="66" charset="0"/>
              </a:rPr>
              <a:t>My mum  met with a midwife called Jane when she was pregnant with me and she became my named person. She talked with mum about how to stay healthy and to how keep me healthy too. If my mum had any questions, Jane helped her. When I was born, Jane helped my mum to breastfeed me and told our health visitor all about me</a:t>
            </a:r>
            <a:r>
              <a:rPr lang="en-GB" altLang="en-US" sz="2000" dirty="0" smtClean="0">
                <a:solidFill>
                  <a:srgbClr val="000000"/>
                </a:solidFill>
                <a:latin typeface="Calibri" pitchFamily="34" charset="0"/>
              </a:rPr>
              <a:t>.</a:t>
            </a:r>
            <a:endParaRPr lang="en-US" alt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200837829"/>
              </p:ext>
            </p:extLst>
          </p:nvPr>
        </p:nvGraphicFramePr>
        <p:xfrm>
          <a:off x="863848" y="899517"/>
          <a:ext cx="8640960"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35856" y="6228109"/>
            <a:ext cx="8496944" cy="607602"/>
          </a:xfrm>
          <a:prstGeom prst="rect">
            <a:avLst/>
          </a:prstGeom>
          <a:noFill/>
        </p:spPr>
        <p:txBody>
          <a:bodyPr wrap="square" rtlCol="0">
            <a:spAutoFit/>
          </a:bodyPr>
          <a:lstStyle/>
          <a:p>
            <a:r>
              <a:rPr lang="en-GB" dirty="0" smtClean="0">
                <a:solidFill>
                  <a:schemeClr val="tx1"/>
                </a:solidFill>
              </a:rPr>
              <a:t>Due to the small numbers involved there are huge month to month variances, however work is in progress to  test and make changes </a:t>
            </a:r>
            <a:endParaRPr lang="en-GB"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3-4 month check"/>
          <p:cNvPicPr>
            <a:picLocks noChangeAspect="1" noChangeArrowheads="1"/>
          </p:cNvPicPr>
          <p:nvPr/>
        </p:nvPicPr>
        <p:blipFill>
          <a:blip r:embed="rId2" cstate="print"/>
          <a:srcRect/>
          <a:stretch>
            <a:fillRect/>
          </a:stretch>
        </p:blipFill>
        <p:spPr bwMode="auto">
          <a:xfrm rot="1340438">
            <a:off x="1922463" y="1282700"/>
            <a:ext cx="5970587" cy="3976688"/>
          </a:xfrm>
          <a:prstGeom prst="rect">
            <a:avLst/>
          </a:prstGeom>
          <a:noFill/>
          <a:ln w="63500" algn="in">
            <a:solidFill>
              <a:srgbClr val="F2F2F2"/>
            </a:solidFill>
            <a:miter lim="800000"/>
            <a:headEnd/>
            <a:tailEnd/>
          </a:ln>
          <a:effectLst>
            <a:outerShdw dist="99190" dir="3011666" algn="ctr" rotWithShape="0">
              <a:srgbClr val="B2B2B2">
                <a:alpha val="50000"/>
              </a:srgbClr>
            </a:outerShdw>
          </a:effectLst>
        </p:spPr>
      </p:pic>
      <p:sp>
        <p:nvSpPr>
          <p:cNvPr id="4" name="Rectangle 3"/>
          <p:cNvSpPr/>
          <p:nvPr/>
        </p:nvSpPr>
        <p:spPr>
          <a:xfrm>
            <a:off x="359792" y="395461"/>
            <a:ext cx="9001000" cy="66479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buFont typeface="Times New Roman" pitchFamily="16" charset="0"/>
              <a:buNone/>
              <a:defRPr/>
            </a:pPr>
            <a:r>
              <a:rPr lang="en-GB"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anose="030F0702030302020204" pitchFamily="66" charset="0"/>
                <a:ea typeface="SimSun" charset="-122"/>
              </a:rPr>
              <a:t>Stretch Aim 2: 3-4 month check</a:t>
            </a:r>
          </a:p>
        </p:txBody>
      </p:sp>
      <p:sp>
        <p:nvSpPr>
          <p:cNvPr id="4100" name="Text Box 3"/>
          <p:cNvSpPr txBox="1">
            <a:spLocks noChangeArrowheads="1"/>
          </p:cNvSpPr>
          <p:nvPr/>
        </p:nvSpPr>
        <p:spPr bwMode="auto">
          <a:xfrm>
            <a:off x="1079500" y="5003800"/>
            <a:ext cx="8137525" cy="2376488"/>
          </a:xfrm>
          <a:prstGeom prst="rect">
            <a:avLst/>
          </a:prstGeom>
          <a:solidFill>
            <a:srgbClr val="FFC000"/>
          </a:solidFill>
          <a:ln/>
        </p:spPr>
        <p:style>
          <a:lnRef idx="2">
            <a:schemeClr val="accent4"/>
          </a:lnRef>
          <a:fillRef idx="1">
            <a:schemeClr val="lt1"/>
          </a:fillRef>
          <a:effectRef idx="0">
            <a:schemeClr val="accent4"/>
          </a:effectRef>
          <a:fontRef idx="minor">
            <a:schemeClr val="dk1"/>
          </a:fontRef>
        </p:style>
        <p:txBody>
          <a:bodyPr lIns="36576" tIns="36576" rIns="36576" bIns="36576"/>
          <a:lstStyle>
            <a:lvl1pPr eaLnBrk="0">
              <a:defRPr>
                <a:solidFill>
                  <a:schemeClr val="bg1"/>
                </a:solidFill>
                <a:latin typeface="Arial" charset="0"/>
                <a:ea typeface="SimSun" pitchFamily="2" charset="-122"/>
              </a:defRPr>
            </a:lvl1pPr>
            <a:lvl2pPr marL="457200" eaLnBrk="0">
              <a:defRPr>
                <a:solidFill>
                  <a:schemeClr val="bg1"/>
                </a:solidFill>
                <a:latin typeface="Arial" charset="0"/>
                <a:ea typeface="SimSun" pitchFamily="2" charset="-122"/>
              </a:defRPr>
            </a:lvl2pPr>
            <a:lvl3pPr marL="914400" eaLnBrk="0">
              <a:defRPr>
                <a:solidFill>
                  <a:schemeClr val="bg1"/>
                </a:solidFill>
                <a:latin typeface="Arial" charset="0"/>
                <a:ea typeface="SimSun" pitchFamily="2" charset="-122"/>
              </a:defRPr>
            </a:lvl3pPr>
            <a:lvl4pPr marL="1371600" eaLnBrk="0">
              <a:defRPr>
                <a:solidFill>
                  <a:schemeClr val="bg1"/>
                </a:solidFill>
                <a:latin typeface="Arial" charset="0"/>
                <a:ea typeface="SimSun" pitchFamily="2" charset="-122"/>
              </a:defRPr>
            </a:lvl4pPr>
            <a:lvl5pPr marL="1828800" eaLnBrk="0">
              <a:defRPr>
                <a:solidFill>
                  <a:schemeClr val="bg1"/>
                </a:solidFill>
                <a:latin typeface="Arial" charset="0"/>
                <a:ea typeface="SimSun" pitchFamily="2" charset="-122"/>
              </a:defRPr>
            </a:lvl5pPr>
            <a:lvl6pPr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6pPr>
            <a:lvl7pPr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7pPr>
            <a:lvl8pPr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8pPr>
            <a:lvl9pPr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9pPr>
          </a:lstStyle>
          <a:p>
            <a:pPr>
              <a:defRPr/>
            </a:pPr>
            <a:r>
              <a:rPr lang="en-GB" altLang="en-US" sz="2400" dirty="0" smtClean="0">
                <a:solidFill>
                  <a:schemeClr val="tx1"/>
                </a:solidFill>
                <a:latin typeface="Comic Sans MS" pitchFamily="66" charset="0"/>
              </a:rPr>
              <a:t>This is me when I was 3 months old. Our health visitor came to visit us to talk with mum about how I was doing. Her name was Fiona and she was my new named person. She told mum all about how I grow and develop and  about the importance of preparing for weaning. Mum said  I needed lots of kisses and cuddles as well as songs and rhymes too!</a:t>
            </a:r>
          </a:p>
          <a:p>
            <a:pPr>
              <a:defRPr/>
            </a:pPr>
            <a:r>
              <a:rPr lang="en-GB" altLang="en-US" sz="2400"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31" y="302737"/>
            <a:ext cx="9072563" cy="1016460"/>
          </a:xfrm>
        </p:spPr>
        <p:txBody>
          <a:bodyPr/>
          <a:lstStyle/>
          <a:p>
            <a:r>
              <a:rPr lang="en-GB" b="1" dirty="0" smtClean="0">
                <a:solidFill>
                  <a:srgbClr val="7030A0"/>
                </a:solidFill>
              </a:rPr>
              <a:t>                     Weaning DVD</a:t>
            </a:r>
            <a:endParaRPr lang="en-GB" b="1" dirty="0">
              <a:solidFill>
                <a:srgbClr val="7030A0"/>
              </a:solidFill>
            </a:endParaRPr>
          </a:p>
        </p:txBody>
      </p:sp>
      <p:sp>
        <p:nvSpPr>
          <p:cNvPr id="3" name="Content Placeholder 2"/>
          <p:cNvSpPr>
            <a:spLocks noGrp="1"/>
          </p:cNvSpPr>
          <p:nvPr>
            <p:ph sz="half" idx="1"/>
          </p:nvPr>
        </p:nvSpPr>
        <p:spPr>
          <a:xfrm rot="20736806">
            <a:off x="5170386" y="1481356"/>
            <a:ext cx="4095283" cy="1181207"/>
          </a:xfrm>
        </p:spPr>
        <p:txBody>
          <a:bodyPr>
            <a:noAutofit/>
          </a:bodyPr>
          <a:lstStyle/>
          <a:p>
            <a:pPr>
              <a:buNone/>
            </a:pPr>
            <a:r>
              <a:rPr lang="en-GB" sz="3500" b="1" dirty="0" smtClean="0">
                <a:solidFill>
                  <a:srgbClr val="0070C0"/>
                </a:solidFill>
              </a:rPr>
              <a:t>When, How, What?</a:t>
            </a:r>
          </a:p>
        </p:txBody>
      </p:sp>
      <p:sp>
        <p:nvSpPr>
          <p:cNvPr id="9" name="TextBox 8"/>
          <p:cNvSpPr txBox="1"/>
          <p:nvPr/>
        </p:nvSpPr>
        <p:spPr>
          <a:xfrm rot="21055532">
            <a:off x="2856011" y="3434896"/>
            <a:ext cx="3071462" cy="1604497"/>
          </a:xfrm>
          <a:prstGeom prst="rect">
            <a:avLst/>
          </a:prstGeom>
          <a:noFill/>
        </p:spPr>
        <p:txBody>
          <a:bodyPr wrap="square" lIns="100794" tIns="50397" rIns="100794" bIns="50397" rtlCol="0">
            <a:spAutoFit/>
          </a:bodyPr>
          <a:lstStyle/>
          <a:p>
            <a:r>
              <a:rPr lang="en-GB" sz="3500" b="1" dirty="0">
                <a:solidFill>
                  <a:schemeClr val="accent6">
                    <a:lumMod val="75000"/>
                  </a:schemeClr>
                </a:solidFill>
              </a:rPr>
              <a:t>Good Feeding Practices</a:t>
            </a:r>
          </a:p>
        </p:txBody>
      </p:sp>
      <p:sp>
        <p:nvSpPr>
          <p:cNvPr id="10" name="TextBox 9"/>
          <p:cNvSpPr txBox="1"/>
          <p:nvPr/>
        </p:nvSpPr>
        <p:spPr>
          <a:xfrm rot="21283607">
            <a:off x="458095" y="6068907"/>
            <a:ext cx="2520174" cy="845956"/>
          </a:xfrm>
          <a:prstGeom prst="rect">
            <a:avLst/>
          </a:prstGeom>
          <a:noFill/>
        </p:spPr>
        <p:txBody>
          <a:bodyPr wrap="square" lIns="100794" tIns="50397" rIns="100794" bIns="50397" rtlCol="0">
            <a:spAutoFit/>
          </a:bodyPr>
          <a:lstStyle/>
          <a:p>
            <a:r>
              <a:rPr lang="en-GB" sz="2600" b="1" dirty="0">
                <a:solidFill>
                  <a:srgbClr val="672C94"/>
                </a:solidFill>
              </a:rPr>
              <a:t>Food  Allergies</a:t>
            </a:r>
          </a:p>
        </p:txBody>
      </p:sp>
      <p:sp>
        <p:nvSpPr>
          <p:cNvPr id="11" name="TextBox 10"/>
          <p:cNvSpPr txBox="1"/>
          <p:nvPr/>
        </p:nvSpPr>
        <p:spPr>
          <a:xfrm rot="784084">
            <a:off x="3366159" y="6185968"/>
            <a:ext cx="2388051" cy="845956"/>
          </a:xfrm>
          <a:prstGeom prst="rect">
            <a:avLst/>
          </a:prstGeom>
          <a:noFill/>
        </p:spPr>
        <p:txBody>
          <a:bodyPr wrap="square" lIns="100794" tIns="50397" rIns="100794" bIns="50397" rtlCol="0">
            <a:spAutoFit/>
          </a:bodyPr>
          <a:lstStyle/>
          <a:p>
            <a:r>
              <a:rPr lang="en-GB" sz="2600" b="1" dirty="0"/>
              <a:t>How Much do I give him?</a:t>
            </a:r>
          </a:p>
        </p:txBody>
      </p:sp>
      <p:sp>
        <p:nvSpPr>
          <p:cNvPr id="12" name="TextBox 11"/>
          <p:cNvSpPr txBox="1"/>
          <p:nvPr/>
        </p:nvSpPr>
        <p:spPr>
          <a:xfrm>
            <a:off x="272109" y="4607609"/>
            <a:ext cx="2270801" cy="845956"/>
          </a:xfrm>
          <a:prstGeom prst="rect">
            <a:avLst/>
          </a:prstGeom>
          <a:noFill/>
        </p:spPr>
        <p:txBody>
          <a:bodyPr wrap="square" lIns="100794" tIns="50397" rIns="100794" bIns="50397" rtlCol="0">
            <a:spAutoFit/>
          </a:bodyPr>
          <a:lstStyle/>
          <a:p>
            <a:r>
              <a:rPr lang="en-GB" sz="2600" b="1" dirty="0">
                <a:solidFill>
                  <a:schemeClr val="accent1">
                    <a:lumMod val="75000"/>
                  </a:schemeClr>
                </a:solidFill>
              </a:rPr>
              <a:t>What about drinks?</a:t>
            </a:r>
          </a:p>
        </p:txBody>
      </p:sp>
      <p:sp>
        <p:nvSpPr>
          <p:cNvPr id="13" name="TextBox 12"/>
          <p:cNvSpPr txBox="1"/>
          <p:nvPr/>
        </p:nvSpPr>
        <p:spPr>
          <a:xfrm>
            <a:off x="6408464" y="2483693"/>
            <a:ext cx="3394497" cy="989072"/>
          </a:xfrm>
          <a:prstGeom prst="rect">
            <a:avLst/>
          </a:prstGeom>
          <a:noFill/>
        </p:spPr>
        <p:txBody>
          <a:bodyPr wrap="square" lIns="100794" tIns="50397" rIns="100794" bIns="50397" rtlCol="0">
            <a:spAutoFit/>
          </a:bodyPr>
          <a:lstStyle/>
          <a:p>
            <a:r>
              <a:rPr lang="en-GB" sz="3100" b="1" dirty="0">
                <a:solidFill>
                  <a:schemeClr val="tx2">
                    <a:lumMod val="75000"/>
                  </a:schemeClr>
                </a:solidFill>
              </a:rPr>
              <a:t>Baby Led Weaning</a:t>
            </a:r>
          </a:p>
        </p:txBody>
      </p:sp>
      <p:sp>
        <p:nvSpPr>
          <p:cNvPr id="14" name="TextBox 13"/>
          <p:cNvSpPr txBox="1"/>
          <p:nvPr/>
        </p:nvSpPr>
        <p:spPr>
          <a:xfrm rot="401172">
            <a:off x="2194811" y="5230806"/>
            <a:ext cx="2289462" cy="845956"/>
          </a:xfrm>
          <a:prstGeom prst="rect">
            <a:avLst/>
          </a:prstGeom>
          <a:noFill/>
        </p:spPr>
        <p:txBody>
          <a:bodyPr wrap="square" lIns="100794" tIns="50397" rIns="100794" bIns="50397" rtlCol="0">
            <a:spAutoFit/>
          </a:bodyPr>
          <a:lstStyle/>
          <a:p>
            <a:r>
              <a:rPr lang="en-GB" sz="2600" b="1" dirty="0">
                <a:solidFill>
                  <a:srgbClr val="FF0000"/>
                </a:solidFill>
              </a:rPr>
              <a:t>What should I avoid?</a:t>
            </a:r>
          </a:p>
        </p:txBody>
      </p:sp>
      <p:pic>
        <p:nvPicPr>
          <p:cNvPr id="6146" name="Picture 2" descr="C:\Users\renfrewp\Early Years COLLABORATIVE\Family Pathway\photographs\IMG_051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20099" y="3262899"/>
            <a:ext cx="4143620" cy="39300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7" name="Picture 3" descr="C:\Users\renfrewp\Early Years COLLABORATIVE\Family Pathway\photographs\IMG_051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613192">
            <a:off x="248016" y="511160"/>
            <a:ext cx="4267702" cy="31871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12-15 months"/>
          <p:cNvPicPr>
            <a:picLocks noChangeAspect="1" noChangeArrowheads="1"/>
          </p:cNvPicPr>
          <p:nvPr/>
        </p:nvPicPr>
        <p:blipFill>
          <a:blip r:embed="rId2" cstate="print"/>
          <a:srcRect/>
          <a:stretch>
            <a:fillRect/>
          </a:stretch>
        </p:blipFill>
        <p:spPr bwMode="auto">
          <a:xfrm rot="1556625">
            <a:off x="2005013" y="1042988"/>
            <a:ext cx="5856287" cy="4381500"/>
          </a:xfrm>
          <a:prstGeom prst="rect">
            <a:avLst/>
          </a:prstGeom>
          <a:noFill/>
          <a:ln w="63500" algn="in">
            <a:solidFill>
              <a:srgbClr val="F2F2F2"/>
            </a:solidFill>
            <a:miter lim="800000"/>
            <a:headEnd/>
            <a:tailEnd/>
          </a:ln>
          <a:effectLst>
            <a:outerShdw dist="99190" dir="3011666" algn="ctr" rotWithShape="0">
              <a:srgbClr val="B2B2B2">
                <a:alpha val="50000"/>
              </a:srgbClr>
            </a:outerShdw>
          </a:effectLst>
        </p:spPr>
      </p:pic>
      <p:sp>
        <p:nvSpPr>
          <p:cNvPr id="5" name="Rectangle 4"/>
          <p:cNvSpPr/>
          <p:nvPr/>
        </p:nvSpPr>
        <p:spPr>
          <a:xfrm>
            <a:off x="393019" y="395461"/>
            <a:ext cx="9111789" cy="664797"/>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buFont typeface="Times New Roman" pitchFamily="16" charset="0"/>
              <a:buNone/>
              <a:defRPr/>
            </a:pPr>
            <a:r>
              <a:rPr lang="en-GB"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anose="030F0702030302020204" pitchFamily="66" charset="0"/>
                <a:ea typeface="SimSun" charset="-122"/>
              </a:rPr>
              <a:t>Stretch Aim 2: 12-15 month check</a:t>
            </a:r>
          </a:p>
        </p:txBody>
      </p:sp>
      <p:sp>
        <p:nvSpPr>
          <p:cNvPr id="5124" name="Text Box 3"/>
          <p:cNvSpPr txBox="1">
            <a:spLocks noChangeArrowheads="1"/>
          </p:cNvSpPr>
          <p:nvPr/>
        </p:nvSpPr>
        <p:spPr bwMode="auto">
          <a:xfrm>
            <a:off x="1079500" y="5003800"/>
            <a:ext cx="8137525" cy="2376488"/>
          </a:xfrm>
          <a:prstGeom prst="rect">
            <a:avLst/>
          </a:prstGeom>
          <a:solidFill>
            <a:srgbClr val="FFC000"/>
          </a:solidFill>
          <a:ln/>
        </p:spPr>
        <p:style>
          <a:lnRef idx="2">
            <a:schemeClr val="accent4"/>
          </a:lnRef>
          <a:fillRef idx="1">
            <a:schemeClr val="lt1"/>
          </a:fillRef>
          <a:effectRef idx="0">
            <a:schemeClr val="accent4"/>
          </a:effectRef>
          <a:fontRef idx="minor">
            <a:schemeClr val="dk1"/>
          </a:fontRef>
        </p:style>
        <p:txBody>
          <a:bodyPr lIns="36576" tIns="36576" rIns="36576" bIns="36576"/>
          <a:lstStyle>
            <a:lvl1pPr eaLnBrk="0">
              <a:defRPr>
                <a:solidFill>
                  <a:schemeClr val="bg1"/>
                </a:solidFill>
                <a:latin typeface="Arial" charset="0"/>
                <a:ea typeface="SimSun" pitchFamily="2" charset="-122"/>
              </a:defRPr>
            </a:lvl1pPr>
            <a:lvl2pPr marL="457200" eaLnBrk="0">
              <a:defRPr>
                <a:solidFill>
                  <a:schemeClr val="bg1"/>
                </a:solidFill>
                <a:latin typeface="Arial" charset="0"/>
                <a:ea typeface="SimSun" pitchFamily="2" charset="-122"/>
              </a:defRPr>
            </a:lvl2pPr>
            <a:lvl3pPr marL="914400" eaLnBrk="0">
              <a:defRPr>
                <a:solidFill>
                  <a:schemeClr val="bg1"/>
                </a:solidFill>
                <a:latin typeface="Arial" charset="0"/>
                <a:ea typeface="SimSun" pitchFamily="2" charset="-122"/>
              </a:defRPr>
            </a:lvl3pPr>
            <a:lvl4pPr marL="1371600" eaLnBrk="0">
              <a:defRPr>
                <a:solidFill>
                  <a:schemeClr val="bg1"/>
                </a:solidFill>
                <a:latin typeface="Arial" charset="0"/>
                <a:ea typeface="SimSun" pitchFamily="2" charset="-122"/>
              </a:defRPr>
            </a:lvl4pPr>
            <a:lvl5pPr marL="1828800" eaLnBrk="0">
              <a:defRPr>
                <a:solidFill>
                  <a:schemeClr val="bg1"/>
                </a:solidFill>
                <a:latin typeface="Arial" charset="0"/>
                <a:ea typeface="SimSun" pitchFamily="2" charset="-122"/>
              </a:defRPr>
            </a:lvl5pPr>
            <a:lvl6pPr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6pPr>
            <a:lvl7pPr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7pPr>
            <a:lvl8pPr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8pPr>
            <a:lvl9pPr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9pPr>
          </a:lstStyle>
          <a:p>
            <a:pPr>
              <a:defRPr/>
            </a:pPr>
            <a:r>
              <a:rPr lang="en-GB" altLang="en-US" sz="2400" dirty="0" smtClean="0">
                <a:solidFill>
                  <a:schemeClr val="tx1"/>
                </a:solidFill>
                <a:latin typeface="Comic Sans MS" pitchFamily="66" charset="0"/>
              </a:rPr>
              <a:t>When I was 12 months old, our health visitor  Fiona came to visit us again. She talked with mum about all the healthy food I was eating and all the new sounds I was making as I developed my speech. They also talked about me going to the dentist and how well I was sleeping. I was a very cheeky baby! </a:t>
            </a:r>
          </a:p>
          <a:p>
            <a:pPr>
              <a:defRPr/>
            </a:pPr>
            <a:r>
              <a:rPr lang="en-GB" altLang="en-US" sz="2400" dirty="0" smtClean="0"/>
              <a:t> </a:t>
            </a:r>
          </a:p>
          <a:p>
            <a:pPr>
              <a:defRPr/>
            </a:pPr>
            <a:r>
              <a:rPr lang="en-GB" altLang="en-US" sz="2400"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anose="030F0702030302020204" pitchFamily="66" charset="0"/>
                <a:ea typeface="SimSun" charset="-122"/>
              </a:rPr>
              <a:t>12-15 month Core </a:t>
            </a:r>
            <a:r>
              <a:rPr lang="en-GB"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anose="030F0702030302020204" pitchFamily="66" charset="0"/>
                <a:ea typeface="SimSun" charset="-122"/>
              </a:rPr>
              <a:t>Careplan</a:t>
            </a:r>
            <a:endParaRPr lang="en-GB" dirty="0"/>
          </a:p>
        </p:txBody>
      </p:sp>
      <p:sp>
        <p:nvSpPr>
          <p:cNvPr id="3" name="Content Placeholder 2"/>
          <p:cNvSpPr>
            <a:spLocks noGrp="1"/>
          </p:cNvSpPr>
          <p:nvPr>
            <p:ph sz="half" idx="1"/>
          </p:nvPr>
        </p:nvSpPr>
        <p:spPr>
          <a:xfrm>
            <a:off x="215776" y="1763613"/>
            <a:ext cx="7488832" cy="5796062"/>
          </a:xfrm>
        </p:spPr>
        <p:txBody>
          <a:bodyPr/>
          <a:lstStyle/>
          <a:p>
            <a:r>
              <a:rPr lang="en-GB" b="1" dirty="0" smtClean="0">
                <a:solidFill>
                  <a:schemeClr val="accent2">
                    <a:lumMod val="75000"/>
                  </a:schemeClr>
                </a:solidFill>
                <a:latin typeface="Comic Sans MS" panose="030F0702030302020204" pitchFamily="66" charset="0"/>
              </a:rPr>
              <a:t>Safe    </a:t>
            </a:r>
            <a:r>
              <a:rPr lang="en-GB" dirty="0" smtClean="0">
                <a:solidFill>
                  <a:schemeClr val="tx2"/>
                </a:solidFill>
                <a:latin typeface="Comic Sans MS" panose="030F0702030302020204" pitchFamily="66" charset="0"/>
              </a:rPr>
              <a:t>       </a:t>
            </a:r>
            <a:r>
              <a:rPr lang="en-GB" sz="2400" dirty="0" smtClean="0">
                <a:solidFill>
                  <a:schemeClr val="tx2"/>
                </a:solidFill>
                <a:latin typeface="Comic Sans MS" panose="030F0702030302020204" pitchFamily="66" charset="0"/>
              </a:rPr>
              <a:t>Home and car safety</a:t>
            </a:r>
          </a:p>
          <a:p>
            <a:r>
              <a:rPr lang="en-GB" b="1" dirty="0" smtClean="0">
                <a:solidFill>
                  <a:schemeClr val="accent2">
                    <a:lumMod val="75000"/>
                  </a:schemeClr>
                </a:solidFill>
                <a:latin typeface="Comic Sans MS" panose="030F0702030302020204" pitchFamily="66" charset="0"/>
              </a:rPr>
              <a:t>Healthy</a:t>
            </a:r>
            <a:r>
              <a:rPr lang="en-GB" dirty="0" smtClean="0">
                <a:solidFill>
                  <a:schemeClr val="tx2"/>
                </a:solidFill>
                <a:latin typeface="Comic Sans MS" panose="030F0702030302020204" pitchFamily="66" charset="0"/>
              </a:rPr>
              <a:t>        </a:t>
            </a:r>
            <a:r>
              <a:rPr lang="en-GB" sz="2400" dirty="0" smtClean="0">
                <a:solidFill>
                  <a:schemeClr val="tx2"/>
                </a:solidFill>
                <a:latin typeface="Comic Sans MS" panose="030F0702030302020204" pitchFamily="66" charset="0"/>
              </a:rPr>
              <a:t>Nutrition, Oral Health, 			  				          Immunisations, Minor ailments</a:t>
            </a:r>
          </a:p>
          <a:p>
            <a:r>
              <a:rPr lang="en-GB" b="1" dirty="0" smtClean="0">
                <a:solidFill>
                  <a:schemeClr val="accent2">
                    <a:lumMod val="75000"/>
                  </a:schemeClr>
                </a:solidFill>
                <a:latin typeface="Comic Sans MS" panose="030F0702030302020204" pitchFamily="66" charset="0"/>
              </a:rPr>
              <a:t>Achieving</a:t>
            </a:r>
            <a:r>
              <a:rPr lang="en-GB" b="1" dirty="0" smtClean="0">
                <a:solidFill>
                  <a:schemeClr val="tx2"/>
                </a:solidFill>
                <a:latin typeface="Comic Sans MS" panose="030F0702030302020204" pitchFamily="66" charset="0"/>
              </a:rPr>
              <a:t>    </a:t>
            </a:r>
            <a:r>
              <a:rPr lang="en-GB" sz="2400" dirty="0" smtClean="0">
                <a:solidFill>
                  <a:schemeClr val="tx2"/>
                </a:solidFill>
                <a:latin typeface="Comic Sans MS" panose="030F0702030302020204" pitchFamily="66" charset="0"/>
              </a:rPr>
              <a:t>Gross &amp; Fine motor skills 						               Growth, Language development</a:t>
            </a:r>
          </a:p>
          <a:p>
            <a:r>
              <a:rPr lang="en-GB" b="1" dirty="0" smtClean="0">
                <a:solidFill>
                  <a:schemeClr val="accent2">
                    <a:lumMod val="75000"/>
                  </a:schemeClr>
                </a:solidFill>
                <a:latin typeface="Comic Sans MS" panose="030F0702030302020204" pitchFamily="66" charset="0"/>
              </a:rPr>
              <a:t>Nurtured</a:t>
            </a:r>
            <a:r>
              <a:rPr lang="en-GB" dirty="0" smtClean="0">
                <a:solidFill>
                  <a:schemeClr val="tx2"/>
                </a:solidFill>
                <a:latin typeface="Comic Sans MS" panose="030F0702030302020204" pitchFamily="66" charset="0"/>
              </a:rPr>
              <a:t>      </a:t>
            </a:r>
            <a:r>
              <a:rPr lang="en-GB" sz="2400" dirty="0" err="1" smtClean="0">
                <a:solidFill>
                  <a:schemeClr val="tx2"/>
                </a:solidFill>
                <a:latin typeface="Comic Sans MS" panose="030F0702030302020204" pitchFamily="66" charset="0"/>
              </a:rPr>
              <a:t>Bookbug</a:t>
            </a:r>
            <a:r>
              <a:rPr lang="en-GB" sz="2400" dirty="0" smtClean="0">
                <a:solidFill>
                  <a:schemeClr val="tx2"/>
                </a:solidFill>
                <a:latin typeface="Comic Sans MS" panose="030F0702030302020204" pitchFamily="66" charset="0"/>
              </a:rPr>
              <a:t>, Maternal Mood</a:t>
            </a:r>
          </a:p>
          <a:p>
            <a:r>
              <a:rPr lang="en-GB" b="1" dirty="0" smtClean="0">
                <a:solidFill>
                  <a:schemeClr val="accent2">
                    <a:lumMod val="75000"/>
                  </a:schemeClr>
                </a:solidFill>
                <a:latin typeface="Comic Sans MS" panose="030F0702030302020204" pitchFamily="66" charset="0"/>
              </a:rPr>
              <a:t>Active</a:t>
            </a:r>
            <a:r>
              <a:rPr lang="en-GB" b="1" dirty="0" smtClean="0">
                <a:solidFill>
                  <a:schemeClr val="tx2"/>
                </a:solidFill>
                <a:latin typeface="Comic Sans MS" panose="030F0702030302020204" pitchFamily="66" charset="0"/>
              </a:rPr>
              <a:t> </a:t>
            </a:r>
            <a:r>
              <a:rPr lang="en-GB" dirty="0" smtClean="0">
                <a:solidFill>
                  <a:schemeClr val="tx2"/>
                </a:solidFill>
                <a:latin typeface="Comic Sans MS" panose="030F0702030302020204" pitchFamily="66" charset="0"/>
              </a:rPr>
              <a:t>         </a:t>
            </a:r>
            <a:r>
              <a:rPr lang="en-GB" sz="2400" dirty="0" smtClean="0">
                <a:solidFill>
                  <a:schemeClr val="tx2"/>
                </a:solidFill>
                <a:latin typeface="Comic Sans MS" panose="030F0702030302020204" pitchFamily="66" charset="0"/>
              </a:rPr>
              <a:t>Behaviour, Sleep, Play</a:t>
            </a:r>
          </a:p>
          <a:p>
            <a:r>
              <a:rPr lang="en-GB" b="1" dirty="0" smtClean="0">
                <a:solidFill>
                  <a:schemeClr val="accent2">
                    <a:lumMod val="75000"/>
                  </a:schemeClr>
                </a:solidFill>
                <a:latin typeface="Comic Sans MS" panose="030F0702030302020204" pitchFamily="66" charset="0"/>
              </a:rPr>
              <a:t>Respected &amp; </a:t>
            </a:r>
            <a:r>
              <a:rPr lang="en-GB" sz="2400" dirty="0">
                <a:solidFill>
                  <a:schemeClr val="tx2"/>
                </a:solidFill>
                <a:latin typeface="Comic Sans MS" panose="030F0702030302020204" pitchFamily="66" charset="0"/>
              </a:rPr>
              <a:t>Place in </a:t>
            </a:r>
            <a:r>
              <a:rPr lang="en-GB" sz="2400" dirty="0" smtClean="0">
                <a:solidFill>
                  <a:schemeClr val="tx2"/>
                </a:solidFill>
                <a:latin typeface="Comic Sans MS" panose="030F0702030302020204" pitchFamily="66" charset="0"/>
              </a:rPr>
              <a:t>family/siblings </a:t>
            </a:r>
            <a:endParaRPr lang="en-GB" sz="2400" dirty="0">
              <a:solidFill>
                <a:schemeClr val="tx2"/>
              </a:solidFill>
              <a:latin typeface="Comic Sans MS" panose="030F0702030302020204" pitchFamily="66" charset="0"/>
            </a:endParaRPr>
          </a:p>
          <a:p>
            <a:r>
              <a:rPr lang="en-GB" b="1" dirty="0" smtClean="0">
                <a:solidFill>
                  <a:schemeClr val="accent2">
                    <a:lumMod val="75000"/>
                  </a:schemeClr>
                </a:solidFill>
                <a:latin typeface="Comic Sans MS" panose="030F0702030302020204" pitchFamily="66" charset="0"/>
              </a:rPr>
              <a:t>Responsible</a:t>
            </a:r>
          </a:p>
          <a:p>
            <a:r>
              <a:rPr lang="en-GB" b="1" dirty="0" smtClean="0">
                <a:solidFill>
                  <a:schemeClr val="accent2">
                    <a:lumMod val="75000"/>
                  </a:schemeClr>
                </a:solidFill>
                <a:latin typeface="Comic Sans MS" panose="030F0702030302020204" pitchFamily="66" charset="0"/>
              </a:rPr>
              <a:t>Included</a:t>
            </a:r>
            <a:r>
              <a:rPr lang="en-GB" dirty="0" smtClean="0">
                <a:solidFill>
                  <a:schemeClr val="tx2"/>
                </a:solidFill>
                <a:latin typeface="Comic Sans MS" panose="030F0702030302020204" pitchFamily="66" charset="0"/>
              </a:rPr>
              <a:t>       </a:t>
            </a:r>
            <a:r>
              <a:rPr lang="en-GB" sz="2400" dirty="0" smtClean="0">
                <a:solidFill>
                  <a:schemeClr val="tx2"/>
                </a:solidFill>
                <a:latin typeface="Comic Sans MS" panose="030F0702030302020204" pitchFamily="66" charset="0"/>
              </a:rPr>
              <a:t>Socialisation, Family Support</a:t>
            </a:r>
            <a:endParaRPr lang="en-GB" sz="2400" dirty="0">
              <a:latin typeface="Comic Sans MS" panose="030F0702030302020204" pitchFamily="66" charset="0"/>
            </a:endParaRPr>
          </a:p>
        </p:txBody>
      </p:sp>
      <p:pic>
        <p:nvPicPr>
          <p:cNvPr id="5" name="Content Placeholder 4" descr="J:\ChildHealth_Upstairs_Right\Desktop\Early Years Collaborative\Photographs\FullSizeRender(6).jpg"/>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6984528" y="2411685"/>
            <a:ext cx="2736304" cy="347328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CT_247672_1"/>
          <p:cNvGraphicFramePr>
            <a:graphicFrameLocks/>
          </p:cNvGraphicFramePr>
          <p:nvPr>
            <p:extLst>
              <p:ext uri="{D42A27DB-BD31-4B8C-83A1-F6EECF244321}">
                <p14:modId xmlns:p14="http://schemas.microsoft.com/office/powerpoint/2010/main" val="172693397"/>
              </p:ext>
            </p:extLst>
          </p:nvPr>
        </p:nvGraphicFramePr>
        <p:xfrm>
          <a:off x="1799952" y="251445"/>
          <a:ext cx="6762750" cy="3476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CT_416005_1"/>
          <p:cNvGraphicFramePr>
            <a:graphicFrameLocks/>
          </p:cNvGraphicFramePr>
          <p:nvPr/>
        </p:nvGraphicFramePr>
        <p:xfrm>
          <a:off x="1655936" y="3779837"/>
          <a:ext cx="6953250" cy="34766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girl brushing teeth"/>
          <p:cNvPicPr>
            <a:picLocks noChangeAspect="1" noChangeArrowheads="1"/>
          </p:cNvPicPr>
          <p:nvPr/>
        </p:nvPicPr>
        <p:blipFill>
          <a:blip r:embed="rId2" cstate="print"/>
          <a:srcRect/>
          <a:stretch>
            <a:fillRect/>
          </a:stretch>
        </p:blipFill>
        <p:spPr bwMode="auto">
          <a:xfrm rot="-1291807">
            <a:off x="1808163" y="957263"/>
            <a:ext cx="6354762" cy="4397375"/>
          </a:xfrm>
          <a:prstGeom prst="rect">
            <a:avLst/>
          </a:prstGeom>
          <a:noFill/>
          <a:ln w="63500" algn="in">
            <a:solidFill>
              <a:srgbClr val="F2F2F2"/>
            </a:solidFill>
            <a:miter lim="800000"/>
            <a:headEnd/>
            <a:tailEnd/>
          </a:ln>
          <a:effectLst>
            <a:outerShdw dist="99190" dir="3011666" algn="ctr" rotWithShape="0">
              <a:srgbClr val="B2B2B2">
                <a:alpha val="50000"/>
              </a:srgbClr>
            </a:outerShdw>
          </a:effectLst>
        </p:spPr>
      </p:pic>
      <p:sp>
        <p:nvSpPr>
          <p:cNvPr id="4" name="Rectangle 3"/>
          <p:cNvSpPr/>
          <p:nvPr/>
        </p:nvSpPr>
        <p:spPr>
          <a:xfrm>
            <a:off x="160130" y="395461"/>
            <a:ext cx="9344678" cy="66479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buFont typeface="Times New Roman" pitchFamily="16" charset="0"/>
              <a:buNone/>
              <a:defRPr/>
            </a:pPr>
            <a:r>
              <a:rPr lang="en-GB"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anose="030F0702030302020204" pitchFamily="66" charset="0"/>
                <a:ea typeface="SimSun" charset="-122"/>
              </a:rPr>
              <a:t>Stretch Aim 2: 27-30 month check</a:t>
            </a:r>
          </a:p>
        </p:txBody>
      </p:sp>
      <p:sp>
        <p:nvSpPr>
          <p:cNvPr id="6148" name="Text Box 3"/>
          <p:cNvSpPr txBox="1">
            <a:spLocks noChangeArrowheads="1"/>
          </p:cNvSpPr>
          <p:nvPr/>
        </p:nvSpPr>
        <p:spPr bwMode="auto">
          <a:xfrm>
            <a:off x="1079500" y="5003800"/>
            <a:ext cx="8137525" cy="2376488"/>
          </a:xfrm>
          <a:prstGeom prst="rect">
            <a:avLst/>
          </a:prstGeom>
          <a:solidFill>
            <a:srgbClr val="FFC000"/>
          </a:solidFill>
          <a:ln/>
        </p:spPr>
        <p:style>
          <a:lnRef idx="2">
            <a:schemeClr val="accent4"/>
          </a:lnRef>
          <a:fillRef idx="1">
            <a:schemeClr val="lt1"/>
          </a:fillRef>
          <a:effectRef idx="0">
            <a:schemeClr val="accent4"/>
          </a:effectRef>
          <a:fontRef idx="minor">
            <a:schemeClr val="dk1"/>
          </a:fontRef>
        </p:style>
        <p:txBody>
          <a:bodyPr lIns="36576" tIns="36576" rIns="36576" bIns="36576"/>
          <a:lstStyle>
            <a:lvl1pPr eaLnBrk="0">
              <a:defRPr>
                <a:solidFill>
                  <a:schemeClr val="bg1"/>
                </a:solidFill>
                <a:latin typeface="Arial" charset="0"/>
                <a:ea typeface="SimSun" pitchFamily="2" charset="-122"/>
              </a:defRPr>
            </a:lvl1pPr>
            <a:lvl2pPr marL="457200" eaLnBrk="0">
              <a:defRPr>
                <a:solidFill>
                  <a:schemeClr val="bg1"/>
                </a:solidFill>
                <a:latin typeface="Arial" charset="0"/>
                <a:ea typeface="SimSun" pitchFamily="2" charset="-122"/>
              </a:defRPr>
            </a:lvl2pPr>
            <a:lvl3pPr marL="914400" eaLnBrk="0">
              <a:defRPr>
                <a:solidFill>
                  <a:schemeClr val="bg1"/>
                </a:solidFill>
                <a:latin typeface="Arial" charset="0"/>
                <a:ea typeface="SimSun" pitchFamily="2" charset="-122"/>
              </a:defRPr>
            </a:lvl3pPr>
            <a:lvl4pPr marL="1371600" eaLnBrk="0">
              <a:defRPr>
                <a:solidFill>
                  <a:schemeClr val="bg1"/>
                </a:solidFill>
                <a:latin typeface="Arial" charset="0"/>
                <a:ea typeface="SimSun" pitchFamily="2" charset="-122"/>
              </a:defRPr>
            </a:lvl4pPr>
            <a:lvl5pPr marL="1828800" eaLnBrk="0">
              <a:defRPr>
                <a:solidFill>
                  <a:schemeClr val="bg1"/>
                </a:solidFill>
                <a:latin typeface="Arial" charset="0"/>
                <a:ea typeface="SimSun" pitchFamily="2" charset="-122"/>
              </a:defRPr>
            </a:lvl5pPr>
            <a:lvl6pPr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6pPr>
            <a:lvl7pPr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7pPr>
            <a:lvl8pPr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8pPr>
            <a:lvl9pPr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9pPr>
          </a:lstStyle>
          <a:p>
            <a:pPr>
              <a:defRPr/>
            </a:pPr>
            <a:r>
              <a:rPr lang="en-GB" altLang="en-US" sz="2400" smtClean="0">
                <a:solidFill>
                  <a:schemeClr val="tx1"/>
                </a:solidFill>
                <a:latin typeface="Comic Sans MS" pitchFamily="66" charset="0"/>
              </a:rPr>
              <a:t>Just after I turned 2 our health visitor  Fiona carried out my ‘27-30 month check’. This is just a wee check to see how I was doing. Sometimes kids like me need an extra wee bit of help with  walking, talking or other ways we grow and develop. Mum and Fiona had a good chat about how I was doing!</a:t>
            </a:r>
          </a:p>
          <a:p>
            <a:pPr>
              <a:defRPr/>
            </a:pPr>
            <a:r>
              <a:rPr lang="en-GB" altLang="en-US" sz="2400" smtClean="0"/>
              <a:t> </a:t>
            </a:r>
          </a:p>
          <a:p>
            <a:pPr>
              <a:defRPr/>
            </a:pPr>
            <a:r>
              <a:rPr lang="en-GB" altLang="en-US" sz="240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34832</TotalTime>
  <Words>780</Words>
  <Application>Microsoft Office PowerPoint</Application>
  <PresentationFormat>Custom</PresentationFormat>
  <Paragraphs>88</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                     Weaning DVD</vt:lpstr>
      <vt:lpstr>PowerPoint Presentation</vt:lpstr>
      <vt:lpstr>12-15 month Core Careplan</vt:lpstr>
      <vt:lpstr>PowerPoint Presentation</vt:lpstr>
      <vt:lpstr>PowerPoint Presentation</vt:lpstr>
      <vt:lpstr>PowerPoint Presentation</vt:lpstr>
      <vt:lpstr>PowerPoint Presentation</vt:lpstr>
      <vt:lpstr>PowerPoint Presentation</vt:lpstr>
      <vt:lpstr>Argyll &amp; Bute Developmental Milestone Tool </vt:lpstr>
      <vt:lpstr>Engaging Parents</vt:lpstr>
      <vt:lpstr>PowerPoint Presentation</vt:lpstr>
      <vt:lpstr>Primary One in Kintyre – October 2015</vt:lpstr>
      <vt:lpstr>PowerPoint Presentation</vt:lpstr>
      <vt:lpstr>Scaling Up in Cowal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Katie’s Journey on the Argyll and Bute Family Pathway</dc:title>
  <dc:creator>Mark Gatti</dc:creator>
  <cp:lastModifiedBy>%username%</cp:lastModifiedBy>
  <cp:revision>36</cp:revision>
  <cp:lastPrinted>1601-01-01T00:00:00Z</cp:lastPrinted>
  <dcterms:created xsi:type="dcterms:W3CDTF">2015-10-07T11:15:36Z</dcterms:created>
  <dcterms:modified xsi:type="dcterms:W3CDTF">2015-12-09T07:13:54Z</dcterms:modified>
</cp:coreProperties>
</file>