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3"/>
  </p:notesMasterIdLst>
  <p:sldIdLst>
    <p:sldId id="256" r:id="rId2"/>
    <p:sldId id="257" r:id="rId3"/>
    <p:sldId id="271" r:id="rId4"/>
    <p:sldId id="270" r:id="rId5"/>
    <p:sldId id="269" r:id="rId6"/>
    <p:sldId id="258" r:id="rId7"/>
    <p:sldId id="272" r:id="rId8"/>
    <p:sldId id="273" r:id="rId9"/>
    <p:sldId id="259" r:id="rId10"/>
    <p:sldId id="262" r:id="rId11"/>
    <p:sldId id="263" r:id="rId12"/>
    <p:sldId id="266" r:id="rId13"/>
    <p:sldId id="277" r:id="rId14"/>
    <p:sldId id="274" r:id="rId15"/>
    <p:sldId id="275" r:id="rId16"/>
    <p:sldId id="276" r:id="rId17"/>
    <p:sldId id="264" r:id="rId18"/>
    <p:sldId id="260" r:id="rId19"/>
    <p:sldId id="267" r:id="rId20"/>
    <p:sldId id="265" r:id="rId21"/>
    <p:sldId id="26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0D8BD7-4F6C-794E-804C-AC3A2701C184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09368D-AF98-BF48-9843-AF5260268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209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Naz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9368D-AF98-BF48-9843-AF52602688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1650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Jenni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9368D-AF98-BF48-9843-AF526026880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592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Jenni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9368D-AF98-BF48-9843-AF52602688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079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Jenni</a:t>
            </a:r>
            <a:endParaRPr lang="en-US" dirty="0" smtClean="0"/>
          </a:p>
          <a:p>
            <a:r>
              <a:rPr lang="en-US" dirty="0" err="1" smtClean="0"/>
              <a:t>Naz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9368D-AF98-BF48-9843-AF526026880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031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Naz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9368D-AF98-BF48-9843-AF526026880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3074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Jenni</a:t>
            </a:r>
            <a:endParaRPr lang="en-US" dirty="0" smtClean="0"/>
          </a:p>
          <a:p>
            <a:r>
              <a:rPr lang="en-US" dirty="0" err="1" smtClean="0"/>
              <a:t>Naz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9368D-AF98-BF48-9843-AF526026880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3556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Naz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9368D-AF98-BF48-9843-AF526026880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5181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Jenni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9368D-AF98-BF48-9843-AF526026880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5419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Jenni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9368D-AF98-BF48-9843-AF526026880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247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Jenni</a:t>
            </a:r>
            <a:endParaRPr lang="en-US" dirty="0" smtClean="0"/>
          </a:p>
          <a:p>
            <a:r>
              <a:rPr lang="en-US" dirty="0" err="1" smtClean="0"/>
              <a:t>nAZ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9368D-AF98-BF48-9843-AF526026880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212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8/3/2016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8/3/2016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8/3/2016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8/3/2016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8/3/2016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8/3/2016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Early levels concept</a:t>
            </a:r>
            <a:br>
              <a:rPr lang="en-US" dirty="0" smtClean="0"/>
            </a:br>
            <a:r>
              <a:rPr lang="en-US" dirty="0" err="1" smtClean="0"/>
              <a:t>Colgrain</a:t>
            </a:r>
            <a:r>
              <a:rPr lang="en-US" dirty="0" smtClean="0"/>
              <a:t> Primary/Pre-5 Unit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en-US" sz="2800" dirty="0" err="1" smtClean="0"/>
              <a:t>Jenni</a:t>
            </a:r>
            <a:r>
              <a:rPr lang="en-US" sz="2800" dirty="0" smtClean="0"/>
              <a:t> </a:t>
            </a:r>
            <a:r>
              <a:rPr lang="en-US" sz="2800" dirty="0" err="1" smtClean="0"/>
              <a:t>Curson</a:t>
            </a:r>
            <a:r>
              <a:rPr lang="en-US" sz="2800" dirty="0" smtClean="0"/>
              <a:t> (DHT)</a:t>
            </a:r>
          </a:p>
          <a:p>
            <a:pPr algn="r"/>
            <a:endParaRPr lang="en-US" sz="2800" dirty="0" smtClean="0"/>
          </a:p>
          <a:p>
            <a:pPr algn="r"/>
            <a:r>
              <a:rPr lang="en-US" sz="2800" dirty="0" smtClean="0"/>
              <a:t>Nazim Bhuiyan (TEP)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2991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Gathering key information </a:t>
            </a:r>
          </a:p>
          <a:p>
            <a:r>
              <a:rPr lang="en-US" dirty="0" smtClean="0"/>
              <a:t>Meetings </a:t>
            </a:r>
            <a:r>
              <a:rPr lang="en-US" dirty="0"/>
              <a:t>with SMT in </a:t>
            </a:r>
            <a:r>
              <a:rPr lang="en-US" dirty="0" err="1"/>
              <a:t>Colgrain</a:t>
            </a:r>
            <a:r>
              <a:rPr lang="en-US" dirty="0"/>
              <a:t> primary</a:t>
            </a:r>
          </a:p>
          <a:p>
            <a:r>
              <a:rPr lang="en-US" dirty="0"/>
              <a:t>Meetings with APT and Early Years Development </a:t>
            </a:r>
            <a:r>
              <a:rPr lang="en-US" dirty="0" smtClean="0"/>
              <a:t>Officer</a:t>
            </a:r>
            <a:endParaRPr lang="en-US" dirty="0"/>
          </a:p>
          <a:p>
            <a:r>
              <a:rPr lang="en-US" dirty="0"/>
              <a:t>Contextual observations</a:t>
            </a:r>
          </a:p>
          <a:p>
            <a:r>
              <a:rPr lang="en-US" dirty="0" smtClean="0"/>
              <a:t>Appreciative </a:t>
            </a:r>
            <a:r>
              <a:rPr lang="en-US" dirty="0"/>
              <a:t>Inquiry activity with Early years staff (Discovery, dream, design and destiny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83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Presentation </a:t>
            </a:r>
            <a:r>
              <a:rPr lang="en-US" dirty="0"/>
              <a:t>and SWOT analysis of early levels working with p2-p7 teaching </a:t>
            </a:r>
            <a:r>
              <a:rPr lang="en-US" dirty="0" smtClean="0"/>
              <a:t>staff</a:t>
            </a:r>
          </a:p>
          <a:p>
            <a:r>
              <a:rPr lang="en-US" dirty="0" smtClean="0"/>
              <a:t>All early years educators were involved </a:t>
            </a:r>
          </a:p>
          <a:p>
            <a:r>
              <a:rPr lang="en-US" dirty="0" smtClean="0"/>
              <a:t>Development of short term and long term goals (Appreciative Inquiry)</a:t>
            </a:r>
          </a:p>
          <a:p>
            <a:r>
              <a:rPr lang="en-US" dirty="0" smtClean="0"/>
              <a:t>Free flow sessions</a:t>
            </a:r>
          </a:p>
          <a:p>
            <a:r>
              <a:rPr lang="en-US" dirty="0" smtClean="0"/>
              <a:t>Goldilocks transition planning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14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Nursery and p1 staff planning curriculum once a week</a:t>
            </a:r>
          </a:p>
          <a:p>
            <a:r>
              <a:rPr lang="en-US" dirty="0"/>
              <a:t>Implement four shared early level class learning experiences </a:t>
            </a:r>
          </a:p>
          <a:p>
            <a:r>
              <a:rPr lang="en-US" dirty="0"/>
              <a:t>Using child led planning to inform activities for the shared learning experiences</a:t>
            </a:r>
          </a:p>
          <a:p>
            <a:r>
              <a:rPr lang="en-US" dirty="0"/>
              <a:t>Investigate current transition policy and </a:t>
            </a:r>
            <a:r>
              <a:rPr lang="en-US" dirty="0" smtClean="0"/>
              <a:t>working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Development of Short term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55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Breaking down the walls</a:t>
            </a:r>
          </a:p>
          <a:p>
            <a:endParaRPr lang="en-US" dirty="0"/>
          </a:p>
          <a:p>
            <a:r>
              <a:rPr lang="en-US" dirty="0" smtClean="0"/>
              <a:t>Collaborative planning – (Timetabling </a:t>
            </a:r>
            <a:r>
              <a:rPr lang="en-US" dirty="0" smtClean="0">
                <a:sym typeface="Wingdings"/>
              </a:rPr>
              <a:t>)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Real transition – A process NOT an event!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Free-flow sessions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7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004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7200" y="1759857"/>
            <a:ext cx="8229599" cy="436630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Co-operative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3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005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7200" y="1886857"/>
            <a:ext cx="8229599" cy="423930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All early years pupils playing 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44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Different activities – Facilitating learning.</a:t>
            </a:r>
            <a:endParaRPr lang="en-US" dirty="0"/>
          </a:p>
        </p:txBody>
      </p:sp>
      <p:pic>
        <p:nvPicPr>
          <p:cNvPr id="10" name="Content Placeholder 9" descr="017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7200" y="1591056"/>
            <a:ext cx="8229599" cy="4535107"/>
          </a:xfrm>
        </p:spPr>
      </p:pic>
    </p:spTree>
    <p:extLst>
      <p:ext uri="{BB962C8B-B14F-4D97-AF65-F5344CB8AC3E}">
        <p14:creationId xmlns:p14="http://schemas.microsoft.com/office/powerpoint/2010/main" val="255126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Parental focus </a:t>
            </a:r>
            <a:r>
              <a:rPr lang="en-US" dirty="0" smtClean="0"/>
              <a:t>group</a:t>
            </a:r>
          </a:p>
          <a:p>
            <a:r>
              <a:rPr lang="en-US" dirty="0" smtClean="0"/>
              <a:t>Transition audit</a:t>
            </a:r>
          </a:p>
          <a:p>
            <a:r>
              <a:rPr lang="en-US" dirty="0" smtClean="0"/>
              <a:t>Early years staff experience of early levels concept</a:t>
            </a:r>
          </a:p>
          <a:p>
            <a:r>
              <a:rPr lang="en-US" dirty="0" smtClean="0"/>
              <a:t>Evaluation of long-term goals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82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Classes become too structured.</a:t>
            </a:r>
          </a:p>
          <a:p>
            <a:r>
              <a:rPr lang="en-US" dirty="0" smtClean="0"/>
              <a:t>Strategies are useful for older children are inappropriately applied to younger children</a:t>
            </a:r>
          </a:p>
          <a:p>
            <a:r>
              <a:rPr lang="en-US" dirty="0" smtClean="0"/>
              <a:t>Too often distinct learning areas are set up which are discrete and which do not facilitate enquiry based learning.</a:t>
            </a:r>
          </a:p>
          <a:p>
            <a:r>
              <a:rPr lang="en-US" dirty="0" smtClean="0"/>
              <a:t>Effective nursery practice is replaced with teacher led learning.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Pit falls and Bear traps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23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outdoor learning (forest schools)</a:t>
            </a:r>
          </a:p>
          <a:p>
            <a:r>
              <a:rPr lang="en-US" dirty="0" smtClean="0"/>
              <a:t>Having a continuous assessment tool to evidence pupil progression (learning stories and QR codes).</a:t>
            </a:r>
          </a:p>
          <a:p>
            <a:r>
              <a:rPr lang="en-US" dirty="0" smtClean="0"/>
              <a:t>Develop and use a PLP (SHINNARI wheel) </a:t>
            </a:r>
          </a:p>
          <a:p>
            <a:r>
              <a:rPr lang="en-US" dirty="0" smtClean="0"/>
              <a:t>Developing closer links with parents and the community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Progression of Long-term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88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Transition</a:t>
            </a:r>
          </a:p>
          <a:p>
            <a:r>
              <a:rPr lang="en-US" dirty="0" smtClean="0"/>
              <a:t>Co-constructionism</a:t>
            </a:r>
          </a:p>
          <a:p>
            <a:r>
              <a:rPr lang="en-US" dirty="0" smtClean="0"/>
              <a:t>Attachment and nurture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29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it have been better if parents were apart of the pre implementation phase.</a:t>
            </a:r>
          </a:p>
          <a:p>
            <a:r>
              <a:rPr lang="en-US" dirty="0" smtClean="0"/>
              <a:t>More planned time for the early educators to be together (p1 and nursery staff).</a:t>
            </a:r>
          </a:p>
          <a:p>
            <a:r>
              <a:rPr lang="en-US" dirty="0" smtClean="0"/>
              <a:t>Having early levels experiences that encouraging children to  move between activities.</a:t>
            </a:r>
          </a:p>
          <a:p>
            <a:r>
              <a:rPr lang="en-US" dirty="0" smtClean="0"/>
              <a:t>Improved planning for children attending p1 from other nursery provision.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74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Questions?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81099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hool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7200" y="2068286"/>
            <a:ext cx="8229599" cy="4057877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Colgrain</a:t>
            </a:r>
            <a:r>
              <a:rPr lang="en-US" dirty="0" smtClean="0"/>
              <a:t> Primary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27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Colgrain</a:t>
            </a:r>
            <a:r>
              <a:rPr lang="en-US" dirty="0" smtClean="0"/>
              <a:t> Primary School</a:t>
            </a:r>
            <a:endParaRPr lang="en-US" dirty="0"/>
          </a:p>
        </p:txBody>
      </p:sp>
      <p:pic>
        <p:nvPicPr>
          <p:cNvPr id="6" name="Content Placeholder 5" descr="P1A  AUTUMN LEAVES OUTSIDE 001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7201" y="1591056"/>
            <a:ext cx="8051800" cy="4535107"/>
          </a:xfrm>
        </p:spPr>
      </p:pic>
    </p:spTree>
    <p:extLst>
      <p:ext uri="{BB962C8B-B14F-4D97-AF65-F5344CB8AC3E}">
        <p14:creationId xmlns:p14="http://schemas.microsoft.com/office/powerpoint/2010/main" val="67964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eddy pasport 041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7201" y="1905000"/>
            <a:ext cx="8229600" cy="4445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of our young people getting ready for their teddy bears pic-</a:t>
            </a:r>
            <a:r>
              <a:rPr lang="en-US" dirty="0" err="1" smtClean="0"/>
              <a:t>nic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37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following schools implement an Early Levels class in the LA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Kilmartin</a:t>
            </a:r>
            <a:r>
              <a:rPr lang="en-US" dirty="0" smtClean="0"/>
              <a:t> </a:t>
            </a:r>
            <a:r>
              <a:rPr lang="en-US" dirty="0"/>
              <a:t>Primary School (49 pupils)</a:t>
            </a:r>
          </a:p>
          <a:p>
            <a:r>
              <a:rPr lang="en-US" dirty="0" err="1" smtClean="0"/>
              <a:t>Luing</a:t>
            </a:r>
            <a:r>
              <a:rPr lang="en-US" dirty="0" smtClean="0"/>
              <a:t> Primary </a:t>
            </a:r>
            <a:r>
              <a:rPr lang="en-US" dirty="0"/>
              <a:t>School (21 pupils)</a:t>
            </a:r>
          </a:p>
          <a:p>
            <a:r>
              <a:rPr lang="en-US" dirty="0" err="1" smtClean="0"/>
              <a:t>Colgrain</a:t>
            </a:r>
            <a:r>
              <a:rPr lang="en-US" dirty="0" smtClean="0"/>
              <a:t> </a:t>
            </a:r>
            <a:r>
              <a:rPr lang="en-US" dirty="0"/>
              <a:t>Primary School (380 pupils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Colgrain</a:t>
            </a:r>
            <a:r>
              <a:rPr lang="en-US" dirty="0" smtClean="0"/>
              <a:t> primary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88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Large School, although role fluctuates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50% of pupils are from MOD families (transient population.)</a:t>
            </a:r>
          </a:p>
          <a:p>
            <a:endParaRPr lang="en-US" dirty="0"/>
          </a:p>
          <a:p>
            <a:r>
              <a:rPr lang="en-US" dirty="0" smtClean="0"/>
              <a:t>A mixture of local authority and private housing</a:t>
            </a:r>
          </a:p>
          <a:p>
            <a:endParaRPr lang="en-US" dirty="0"/>
          </a:p>
          <a:p>
            <a:r>
              <a:rPr lang="en-US" dirty="0" smtClean="0"/>
              <a:t>Many families on significant benefits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Colgrain</a:t>
            </a:r>
            <a:r>
              <a:rPr lang="en-US" dirty="0"/>
              <a:t> </a:t>
            </a:r>
            <a:r>
              <a:rPr lang="en-US" dirty="0" smtClean="0"/>
              <a:t>– School context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02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Curriculum for </a:t>
            </a:r>
            <a:r>
              <a:rPr lang="en-US" dirty="0" smtClean="0"/>
              <a:t>Excellence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Free-flow</a:t>
            </a:r>
          </a:p>
          <a:p>
            <a:endParaRPr lang="en-US" dirty="0"/>
          </a:p>
          <a:p>
            <a:r>
              <a:rPr lang="en-US" dirty="0" smtClean="0"/>
              <a:t>Some children would benefit from a less structured play environment.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an early level class?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43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3932024"/>
          </a:xfrm>
        </p:spPr>
        <p:txBody>
          <a:bodyPr>
            <a:normAutofit/>
          </a:bodyPr>
          <a:lstStyle/>
          <a:p>
            <a:r>
              <a:rPr lang="en-US" dirty="0"/>
              <a:t>Meetings with SMT in </a:t>
            </a:r>
            <a:r>
              <a:rPr lang="en-US" dirty="0" err="1"/>
              <a:t>Colgrain</a:t>
            </a:r>
            <a:r>
              <a:rPr lang="en-US" dirty="0"/>
              <a:t> primary</a:t>
            </a:r>
          </a:p>
          <a:p>
            <a:r>
              <a:rPr lang="en-US" dirty="0" smtClean="0"/>
              <a:t>Contact with other agencies </a:t>
            </a:r>
            <a:r>
              <a:rPr lang="en-US" dirty="0" err="1" smtClean="0"/>
              <a:t>outwith</a:t>
            </a:r>
            <a:r>
              <a:rPr lang="en-US" dirty="0" smtClean="0"/>
              <a:t> </a:t>
            </a:r>
            <a:r>
              <a:rPr lang="en-US" dirty="0" err="1" smtClean="0"/>
              <a:t>Colgrain</a:t>
            </a:r>
            <a:endParaRPr lang="en-US" dirty="0" smtClean="0"/>
          </a:p>
          <a:p>
            <a:r>
              <a:rPr lang="en-US" dirty="0"/>
              <a:t>Parental focus </a:t>
            </a:r>
            <a:r>
              <a:rPr lang="en-US" dirty="0" smtClean="0"/>
              <a:t>group</a:t>
            </a:r>
            <a:endParaRPr lang="en-US" dirty="0"/>
          </a:p>
          <a:p>
            <a:r>
              <a:rPr lang="en-US" dirty="0" smtClean="0"/>
              <a:t>Contextual observations</a:t>
            </a:r>
          </a:p>
          <a:p>
            <a:r>
              <a:rPr lang="en-US" dirty="0" smtClean="0"/>
              <a:t>Appreciative Inquiry activity with Early years staff (Discovery, dream, design and destiny)</a:t>
            </a:r>
          </a:p>
          <a:p>
            <a:r>
              <a:rPr lang="en-US" dirty="0" smtClean="0"/>
              <a:t>Presentation and SWOT analysis of early levels working with p2-p7 teaching staff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has been completed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01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176</TotalTime>
  <Words>520</Words>
  <Application>Microsoft Office PowerPoint</Application>
  <PresentationFormat>On-screen Show (4:3)</PresentationFormat>
  <Paragraphs>108</Paragraphs>
  <Slides>21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Waveform</vt:lpstr>
      <vt:lpstr>Early levels concept Colgrain Primary/Pre-5 Unit </vt:lpstr>
      <vt:lpstr>Concept</vt:lpstr>
      <vt:lpstr>Colgrain Primary School</vt:lpstr>
      <vt:lpstr>Colgrain Primary School</vt:lpstr>
      <vt:lpstr>Some of our young people getting ready for their teddy bears pic-nic</vt:lpstr>
      <vt:lpstr>Colgrain primary</vt:lpstr>
      <vt:lpstr>Colgrain – School context</vt:lpstr>
      <vt:lpstr>Why an early level class?</vt:lpstr>
      <vt:lpstr>What has been completed</vt:lpstr>
      <vt:lpstr>Pre-Implementation</vt:lpstr>
      <vt:lpstr>Implementation</vt:lpstr>
      <vt:lpstr>Development of Short term goals</vt:lpstr>
      <vt:lpstr>Free-flow sessions </vt:lpstr>
      <vt:lpstr>Co-operative learning</vt:lpstr>
      <vt:lpstr>All early years pupils playing together</vt:lpstr>
      <vt:lpstr>Different activities – Facilitating learning.</vt:lpstr>
      <vt:lpstr>Post-implementation</vt:lpstr>
      <vt:lpstr>Pit falls and Bear traps</vt:lpstr>
      <vt:lpstr>Progression of Long-term goals</vt:lpstr>
      <vt:lpstr>Reflections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levels class</dc:title>
  <dc:creator>Nazim Bhuiyan</dc:creator>
  <cp:lastModifiedBy>Argyll &amp; Bute Corporate User</cp:lastModifiedBy>
  <cp:revision>18</cp:revision>
  <dcterms:created xsi:type="dcterms:W3CDTF">2013-06-18T12:22:35Z</dcterms:created>
  <dcterms:modified xsi:type="dcterms:W3CDTF">2016-08-03T15:58:04Z</dcterms:modified>
</cp:coreProperties>
</file>