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1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D0E9-4277-4D55-8D17-AB1ACB074381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E204-14D0-4D5F-94F1-9E3CB529D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9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725C-56EB-4F20-9783-7D93CE43F622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242A5-707B-41DF-8265-2BBD283F4B0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5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42A5-707B-41DF-8265-2BBD283F4B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9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0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0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2445-9796-4CF3-B0E3-C748E4C633F4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Building the Ambition – National Practice guidance on Early Learning and Childcare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8520" r="72384" b="35642"/>
          <a:stretch/>
        </p:blipFill>
        <p:spPr bwMode="auto">
          <a:xfrm>
            <a:off x="1619672" y="2366227"/>
            <a:ext cx="2808312" cy="400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6228"/>
            <a:ext cx="1440160" cy="1253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87518"/>
            <a:ext cx="1437640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077072"/>
            <a:ext cx="1571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8: What are the key elements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of quality in a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mean by quality?</a:t>
            </a:r>
          </a:p>
          <a:p>
            <a:r>
              <a:rPr lang="en-GB" dirty="0" smtClean="0"/>
              <a:t>What </a:t>
            </a:r>
            <a:r>
              <a:rPr lang="en-GB" dirty="0"/>
              <a:t>does quality mean </a:t>
            </a:r>
            <a:r>
              <a:rPr lang="en-GB" dirty="0" smtClean="0"/>
              <a:t>for children</a:t>
            </a:r>
            <a:r>
              <a:rPr lang="en-GB" dirty="0"/>
              <a:t>?</a:t>
            </a:r>
          </a:p>
          <a:p>
            <a:r>
              <a:rPr lang="en-GB" dirty="0" smtClean="0"/>
              <a:t>What </a:t>
            </a:r>
            <a:r>
              <a:rPr lang="en-GB" dirty="0"/>
              <a:t>does quality mean </a:t>
            </a:r>
            <a:r>
              <a:rPr lang="en-GB" dirty="0" smtClean="0"/>
              <a:t>for practitioners</a:t>
            </a:r>
            <a:r>
              <a:rPr lang="en-GB" dirty="0"/>
              <a:t>?</a:t>
            </a:r>
          </a:p>
          <a:p>
            <a:r>
              <a:rPr lang="en-GB" dirty="0" smtClean="0"/>
              <a:t>Quality </a:t>
            </a:r>
            <a:r>
              <a:rPr lang="en-GB" dirty="0"/>
              <a:t>matters</a:t>
            </a:r>
          </a:p>
          <a:p>
            <a:r>
              <a:rPr lang="en-GB" dirty="0" smtClean="0"/>
              <a:t>Quality </a:t>
            </a:r>
            <a:r>
              <a:rPr lang="en-GB" dirty="0"/>
              <a:t>assurance and improvement</a:t>
            </a:r>
          </a:p>
          <a:p>
            <a:r>
              <a:rPr lang="en-GB" dirty="0" smtClean="0"/>
              <a:t>External </a:t>
            </a:r>
            <a:r>
              <a:rPr lang="en-GB" dirty="0"/>
              <a:t>quality assurance </a:t>
            </a:r>
            <a:r>
              <a:rPr lang="en-GB" dirty="0" smtClean="0"/>
              <a:t>and regulation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Section 1: Why do we need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Why </a:t>
            </a:r>
            <a:r>
              <a:rPr lang="en-GB" dirty="0"/>
              <a:t>the terminology </a:t>
            </a:r>
            <a:r>
              <a:rPr lang="en-GB" dirty="0" smtClean="0"/>
              <a:t>early learning </a:t>
            </a:r>
            <a:r>
              <a:rPr lang="en-GB" dirty="0"/>
              <a:t>and childcare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sz="2400" i="1" dirty="0"/>
              <a:t>“Early learning and childcare is defined as service, consisting of education and </a:t>
            </a:r>
            <a:r>
              <a:rPr lang="en-GB" sz="2400" i="1" dirty="0" smtClean="0"/>
              <a:t>care, of </a:t>
            </a:r>
            <a:r>
              <a:rPr lang="en-GB" sz="2400" i="1" dirty="0"/>
              <a:t>a kind which is suitable in the ordinary case for children who are under </a:t>
            </a:r>
            <a:r>
              <a:rPr lang="en-GB" sz="2400" i="1" dirty="0" smtClean="0"/>
              <a:t>school age</a:t>
            </a:r>
            <a:r>
              <a:rPr lang="en-GB" sz="2400" i="1" dirty="0"/>
              <a:t>, regard being had to the importance of interactions and other experiences </a:t>
            </a:r>
            <a:r>
              <a:rPr lang="en-GB" sz="2400" i="1" dirty="0" smtClean="0"/>
              <a:t>which support </a:t>
            </a:r>
            <a:r>
              <a:rPr lang="en-GB" sz="2400" i="1" dirty="0"/>
              <a:t>learning and development in a caring and nurturing setting</a:t>
            </a:r>
            <a:r>
              <a:rPr lang="en-GB" sz="2400" i="1" dirty="0" smtClean="0"/>
              <a:t>.” CYP Act –Scotland (2014)</a:t>
            </a:r>
            <a:endParaRPr lang="en-GB" dirty="0"/>
          </a:p>
          <a:p>
            <a:r>
              <a:rPr lang="en-GB" dirty="0" smtClean="0"/>
              <a:t>Who </a:t>
            </a:r>
            <a:r>
              <a:rPr lang="en-GB" dirty="0"/>
              <a:t>needs to take account </a:t>
            </a:r>
            <a:r>
              <a:rPr lang="en-GB" dirty="0" smtClean="0"/>
              <a:t>of this </a:t>
            </a:r>
            <a:r>
              <a:rPr lang="en-GB" dirty="0"/>
              <a:t>change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sz="2400" i="1" dirty="0" smtClean="0"/>
              <a:t>‘It is for use by local authority personnel, regulatory bodies, training providers and practitioners in all ELCC settings throughout Scotland.’ Building the Ambition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996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3"/>
            <a:ext cx="8229600" cy="20490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The earliest years of child’s life represent the </a:t>
            </a:r>
            <a:r>
              <a:rPr lang="en-GB" b="1" dirty="0">
                <a:cs typeface="Arial" pitchFamily="34" charset="0"/>
              </a:rPr>
              <a:t>single greatest chance to make a lasting impact</a:t>
            </a:r>
            <a:r>
              <a:rPr lang="en-GB" dirty="0">
                <a:cs typeface="Arial" pitchFamily="34" charset="0"/>
              </a:rPr>
              <a:t> on a child’s future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962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Introduction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Build confidence and capability for those who work with young children </a:t>
            </a:r>
            <a:r>
              <a:rPr lang="en-GB" sz="2000" dirty="0" smtClean="0"/>
              <a:t>from birth </a:t>
            </a:r>
            <a:r>
              <a:rPr lang="en-GB" sz="2000" dirty="0"/>
              <a:t>to starting school.</a:t>
            </a:r>
          </a:p>
          <a:p>
            <a:r>
              <a:rPr lang="en-GB" sz="2000" dirty="0"/>
              <a:t>Make links between practice, theory and policy guidance to reinforce aspects </a:t>
            </a:r>
            <a:r>
              <a:rPr lang="en-GB" sz="2000" dirty="0" smtClean="0"/>
              <a:t>of high </a:t>
            </a:r>
            <a:r>
              <a:rPr lang="en-GB" sz="2000" dirty="0"/>
              <a:t>quality provision and the critical role played by early years practitioners.</a:t>
            </a:r>
          </a:p>
          <a:p>
            <a:r>
              <a:rPr lang="en-GB" sz="2000" dirty="0"/>
              <a:t>Clarify some aspects of current practice and provide a reference </a:t>
            </a:r>
            <a:r>
              <a:rPr lang="en-GB" sz="2000" dirty="0" smtClean="0"/>
              <a:t>which practitioners </a:t>
            </a:r>
            <a:r>
              <a:rPr lang="en-GB" sz="2000" dirty="0"/>
              <a:t>can easily use.</a:t>
            </a:r>
          </a:p>
          <a:p>
            <a:r>
              <a:rPr lang="en-GB" sz="2000" dirty="0"/>
              <a:t>Support improvement and quality by encouraging discussion and </a:t>
            </a:r>
            <a:r>
              <a:rPr lang="en-GB" sz="2000" dirty="0" smtClean="0"/>
              <a:t>reflective questioning </a:t>
            </a:r>
            <a:r>
              <a:rPr lang="en-GB" sz="2000" dirty="0"/>
              <a:t>about practice relevant in each setting.</a:t>
            </a:r>
          </a:p>
          <a:p>
            <a:r>
              <a:rPr lang="en-GB" sz="2000" dirty="0"/>
              <a:t>Provide advice on achieving the highest quality ELCC possible to allow </a:t>
            </a:r>
            <a:r>
              <a:rPr lang="en-GB" sz="2000" dirty="0" smtClean="0"/>
              <a:t>our youngest </a:t>
            </a:r>
            <a:r>
              <a:rPr lang="en-GB" sz="2000" dirty="0"/>
              <a:t>children to play their part in the Scottish Government’s ambition </a:t>
            </a:r>
            <a:r>
              <a:rPr lang="en-GB" sz="2000" dirty="0" smtClean="0"/>
              <a:t>of Scotland </a:t>
            </a:r>
            <a:r>
              <a:rPr lang="en-GB" sz="2000" dirty="0"/>
              <a:t>being the best place in the world to grow up.</a:t>
            </a:r>
          </a:p>
        </p:txBody>
      </p:sp>
    </p:spTree>
    <p:extLst>
      <p:ext uri="{BB962C8B-B14F-4D97-AF65-F5344CB8AC3E}">
        <p14:creationId xmlns:p14="http://schemas.microsoft.com/office/powerpoint/2010/main" val="14053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2: What we know from policy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</a:t>
            </a:r>
            <a:r>
              <a:rPr lang="en-GB" dirty="0"/>
              <a:t>it Right for Every </a:t>
            </a:r>
            <a:r>
              <a:rPr lang="en-GB" dirty="0" smtClean="0"/>
              <a:t>Child - GIRFEC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Growing up in </a:t>
            </a:r>
            <a:r>
              <a:rPr lang="en-GB" dirty="0" smtClean="0"/>
              <a:t>Scotland - GUS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The Early Years </a:t>
            </a:r>
            <a:r>
              <a:rPr lang="en-GB" dirty="0" smtClean="0"/>
              <a:t>Collaborative - EYC</a:t>
            </a:r>
            <a:endParaRPr lang="en-GB" dirty="0"/>
          </a:p>
          <a:p>
            <a:r>
              <a:rPr lang="en-GB" dirty="0" smtClean="0"/>
              <a:t>Review </a:t>
            </a:r>
            <a:r>
              <a:rPr lang="en-GB" dirty="0"/>
              <a:t>of the workforce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3284985"/>
            <a:ext cx="2196244" cy="278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293095"/>
            <a:ext cx="4238625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4: What do we mean by play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and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404864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are play and </a:t>
            </a:r>
            <a:r>
              <a:rPr lang="en-GB" dirty="0" smtClean="0"/>
              <a:t>learning connected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2274838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‘Some </a:t>
            </a:r>
            <a:r>
              <a:rPr lang="en-GB" i="1" dirty="0"/>
              <a:t>theorists emphasise that when </a:t>
            </a:r>
            <a:r>
              <a:rPr lang="en-GB" i="1" dirty="0" smtClean="0"/>
              <a:t>playing, children </a:t>
            </a:r>
            <a:r>
              <a:rPr lang="en-GB" i="1" dirty="0"/>
              <a:t>try out ideas and come to a better understanding of thoughts and </a:t>
            </a:r>
            <a:r>
              <a:rPr lang="en-GB" i="1" dirty="0" smtClean="0"/>
              <a:t>concepts as </a:t>
            </a:r>
            <a:r>
              <a:rPr lang="en-GB" i="1" dirty="0"/>
              <a:t>they play; others see play as a means of children coping with reality </a:t>
            </a:r>
            <a:r>
              <a:rPr lang="en-GB" i="1" dirty="0" smtClean="0"/>
              <a:t>through using their imagination</a:t>
            </a:r>
            <a:r>
              <a:rPr lang="en-GB" i="1" dirty="0"/>
              <a:t>; and, others see play as a means to practise new skills. All </a:t>
            </a:r>
            <a:r>
              <a:rPr lang="en-GB" i="1" dirty="0" smtClean="0"/>
              <a:t>of which </a:t>
            </a:r>
            <a:r>
              <a:rPr lang="en-GB" i="1" dirty="0"/>
              <a:t>are valid</a:t>
            </a:r>
            <a:r>
              <a:rPr lang="en-GB" i="1" dirty="0" smtClean="0"/>
              <a:t>.’</a:t>
            </a:r>
            <a:endParaRPr lang="en-GB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55" y="3781011"/>
            <a:ext cx="5825091" cy="212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4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5: Understanding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229600" cy="2620888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Attachment </a:t>
            </a:r>
            <a:r>
              <a:rPr lang="en-GB" dirty="0"/>
              <a:t>theory – a </a:t>
            </a:r>
            <a:r>
              <a:rPr lang="en-GB" dirty="0" smtClean="0"/>
              <a:t>definition</a:t>
            </a:r>
          </a:p>
          <a:p>
            <a:pPr marL="0" indent="0">
              <a:buNone/>
            </a:pPr>
            <a:r>
              <a:rPr lang="en-GB" sz="1800" dirty="0" smtClean="0"/>
              <a:t>‘Although </a:t>
            </a:r>
            <a:r>
              <a:rPr lang="en-GB" sz="1800" dirty="0"/>
              <a:t>the terms “bonding” and “attachment” are sometimes used </a:t>
            </a:r>
            <a:r>
              <a:rPr lang="en-GB" sz="1800" dirty="0" smtClean="0"/>
              <a:t>interchangeably to </a:t>
            </a:r>
            <a:r>
              <a:rPr lang="en-GB" sz="1800" dirty="0"/>
              <a:t>describe love and affection from parents or a caregiver, attachment </a:t>
            </a:r>
            <a:r>
              <a:rPr lang="en-GB" sz="1800" dirty="0" smtClean="0"/>
              <a:t>theory describes </a:t>
            </a:r>
            <a:r>
              <a:rPr lang="en-GB" sz="1800" dirty="0"/>
              <a:t>“attachment” as the quality of the relationship from the child`s </a:t>
            </a:r>
            <a:r>
              <a:rPr lang="en-GB" sz="1800" dirty="0" smtClean="0"/>
              <a:t>perspective i.e</a:t>
            </a:r>
            <a:r>
              <a:rPr lang="en-GB" sz="1800" dirty="0"/>
              <a:t>. the enduring relationship which develops between a child and their </a:t>
            </a:r>
            <a:r>
              <a:rPr lang="en-GB" sz="1800" dirty="0" smtClean="0"/>
              <a:t>caregiver pre-</a:t>
            </a:r>
            <a:r>
              <a:rPr lang="en-GB" sz="1800" dirty="0" err="1" smtClean="0"/>
              <a:t>natally</a:t>
            </a:r>
            <a:r>
              <a:rPr lang="en-GB" sz="1800" dirty="0" smtClean="0"/>
              <a:t> </a:t>
            </a:r>
            <a:r>
              <a:rPr lang="en-GB" sz="1800" dirty="0"/>
              <a:t>and during the first two years of life.</a:t>
            </a:r>
          </a:p>
          <a:p>
            <a:pPr marL="0" indent="0">
              <a:buNone/>
            </a:pPr>
            <a:r>
              <a:rPr lang="en-GB" sz="1800" dirty="0"/>
              <a:t>“Bonding” tends to be used to describe the parent`s relationship to the child</a:t>
            </a:r>
            <a:r>
              <a:rPr lang="en-GB" sz="1800" dirty="0" smtClean="0"/>
              <a:t>.’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679202"/>
            <a:ext cx="4022244" cy="284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0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5"/>
                </a:solidFill>
              </a:rPr>
              <a:t>Section </a:t>
            </a:r>
            <a:r>
              <a:rPr lang="en-GB" b="1" dirty="0">
                <a:solidFill>
                  <a:schemeClr val="accent5"/>
                </a:solidFill>
              </a:rPr>
              <a:t>6: Early Learning and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Childcare – what </a:t>
            </a:r>
            <a:r>
              <a:rPr lang="en-GB" b="1" dirty="0" smtClean="0">
                <a:solidFill>
                  <a:schemeClr val="accent5"/>
                </a:solidFill>
              </a:rPr>
              <a:t>do children </a:t>
            </a:r>
            <a:r>
              <a:rPr lang="en-GB" b="1" dirty="0">
                <a:solidFill>
                  <a:schemeClr val="accent5"/>
                </a:solidFill>
              </a:rPr>
              <a:t>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3"/>
            <a:ext cx="8229600" cy="4525963"/>
          </a:xfrm>
        </p:spPr>
        <p:txBody>
          <a:bodyPr/>
          <a:lstStyle/>
          <a:p>
            <a:r>
              <a:rPr lang="en-GB" dirty="0"/>
              <a:t>The question of </a:t>
            </a:r>
            <a:r>
              <a:rPr lang="en-GB" dirty="0" smtClean="0"/>
              <a:t>developmental stages</a:t>
            </a: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are the key </a:t>
            </a:r>
            <a:r>
              <a:rPr lang="en-GB" dirty="0" smtClean="0"/>
              <a:t>characteristics of </a:t>
            </a:r>
            <a:r>
              <a:rPr lang="en-GB" dirty="0"/>
              <a:t>being a baby, toddler and </a:t>
            </a:r>
            <a:r>
              <a:rPr lang="en-GB" dirty="0" smtClean="0"/>
              <a:t>young child?</a:t>
            </a:r>
          </a:p>
          <a:p>
            <a:r>
              <a:rPr lang="en-GB" dirty="0"/>
              <a:t>The importance of transition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4149080"/>
            <a:ext cx="24288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717032"/>
            <a:ext cx="1571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Section 7: Putting </a:t>
            </a:r>
            <a:r>
              <a:rPr lang="en-GB" b="1" dirty="0">
                <a:solidFill>
                  <a:schemeClr val="accent5"/>
                </a:solidFill>
              </a:rPr>
              <a:t>pedagogy into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mean by pedagogy?</a:t>
            </a:r>
          </a:p>
          <a:p>
            <a:r>
              <a:rPr lang="en-GB" dirty="0" smtClean="0"/>
              <a:t>Essential </a:t>
            </a:r>
            <a:r>
              <a:rPr lang="en-GB" dirty="0"/>
              <a:t>aspects which </a:t>
            </a:r>
            <a:r>
              <a:rPr lang="en-GB" dirty="0" smtClean="0"/>
              <a:t>drive early </a:t>
            </a:r>
            <a:r>
              <a:rPr lang="en-GB" dirty="0"/>
              <a:t>learning</a:t>
            </a:r>
          </a:p>
          <a:p>
            <a:r>
              <a:rPr lang="en-GB" dirty="0" smtClean="0"/>
              <a:t>A </a:t>
            </a:r>
            <a:r>
              <a:rPr lang="en-GB" dirty="0"/>
              <a:t>focus on babies – what do </a:t>
            </a:r>
            <a:r>
              <a:rPr lang="en-GB" dirty="0" smtClean="0"/>
              <a:t>they need</a:t>
            </a:r>
            <a:r>
              <a:rPr lang="en-GB" dirty="0"/>
              <a:t>?</a:t>
            </a:r>
          </a:p>
          <a:p>
            <a:r>
              <a:rPr lang="en-GB" dirty="0" smtClean="0"/>
              <a:t>A </a:t>
            </a:r>
            <a:r>
              <a:rPr lang="en-GB" dirty="0"/>
              <a:t>focus on toddlers – what do </a:t>
            </a:r>
            <a:r>
              <a:rPr lang="en-GB" dirty="0" smtClean="0"/>
              <a:t>they need</a:t>
            </a:r>
            <a:r>
              <a:rPr lang="en-GB" dirty="0"/>
              <a:t>?</a:t>
            </a:r>
          </a:p>
          <a:p>
            <a:r>
              <a:rPr lang="en-GB" dirty="0" smtClean="0"/>
              <a:t>A </a:t>
            </a:r>
            <a:r>
              <a:rPr lang="en-GB" dirty="0"/>
              <a:t>focus on the young child – </a:t>
            </a:r>
            <a:r>
              <a:rPr lang="en-GB" dirty="0" smtClean="0"/>
              <a:t>what do </a:t>
            </a:r>
            <a:r>
              <a:rPr lang="en-GB" dirty="0"/>
              <a:t>they need?</a:t>
            </a:r>
          </a:p>
        </p:txBody>
      </p:sp>
    </p:spTree>
    <p:extLst>
      <p:ext uri="{BB962C8B-B14F-4D97-AF65-F5344CB8AC3E}">
        <p14:creationId xmlns:p14="http://schemas.microsoft.com/office/powerpoint/2010/main" val="329893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581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Building the Ambition – National Practice guidance on Early Learning and Childcare</vt:lpstr>
      <vt:lpstr>Section 1: Why do we need this?</vt:lpstr>
      <vt:lpstr>PowerPoint Presentation</vt:lpstr>
      <vt:lpstr>Introduction</vt:lpstr>
      <vt:lpstr>Section 2: What we know from policy and research</vt:lpstr>
      <vt:lpstr>Section 4: What do we mean by play and learning?</vt:lpstr>
      <vt:lpstr>Section 5: Understanding attachment</vt:lpstr>
      <vt:lpstr> Section 6: Early Learning and Childcare – what do children need?</vt:lpstr>
      <vt:lpstr>Section 7: Putting pedagogy into practice</vt:lpstr>
      <vt:lpstr>Section 8: What are the key elements of quality in a setting?</vt:lpstr>
    </vt:vector>
  </TitlesOfParts>
  <Company>Argyll and Bute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Ambition – National Practice guidance on Early Learning and Childcare</dc:title>
  <dc:creator>%username%</dc:creator>
  <cp:lastModifiedBy>%username%</cp:lastModifiedBy>
  <cp:revision>7</cp:revision>
  <cp:lastPrinted>2014-09-29T12:09:34Z</cp:lastPrinted>
  <dcterms:created xsi:type="dcterms:W3CDTF">2014-09-29T11:22:29Z</dcterms:created>
  <dcterms:modified xsi:type="dcterms:W3CDTF">2015-09-22T17:37:37Z</dcterms:modified>
</cp:coreProperties>
</file>