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5" r:id="rId4"/>
    <p:sldId id="264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18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18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6D0E9-4277-4D55-8D17-AB1ACB074381}" type="datetimeFigureOut">
              <a:rPr lang="en-GB" smtClean="0"/>
              <a:t>03/08/2016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0E204-14D0-4D5F-94F1-9E3CB529D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298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8725C-56EB-4F20-9783-7D93CE43F622}" type="datetimeFigureOut">
              <a:rPr lang="en-GB" smtClean="0"/>
              <a:t>03/08/2016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242A5-707B-41DF-8265-2BBD283F4B0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356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42A5-707B-41DF-8265-2BBD283F4B0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792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2445-9796-4CF3-B0E3-C748E4C633F4}" type="datetimeFigureOut">
              <a:rPr lang="en-GB" smtClean="0"/>
              <a:t>03/08/2016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6B2B-42A8-4513-AD3F-6649610B4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79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2445-9796-4CF3-B0E3-C748E4C633F4}" type="datetimeFigureOut">
              <a:rPr lang="en-GB" smtClean="0"/>
              <a:t>03/08/2016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6B2B-42A8-4513-AD3F-6649610B4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57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2445-9796-4CF3-B0E3-C748E4C633F4}" type="datetimeFigureOut">
              <a:rPr lang="en-GB" smtClean="0"/>
              <a:t>03/08/2016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6B2B-42A8-4513-AD3F-6649610B4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40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2445-9796-4CF3-B0E3-C748E4C633F4}" type="datetimeFigureOut">
              <a:rPr lang="en-GB" smtClean="0"/>
              <a:t>03/08/2016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6B2B-42A8-4513-AD3F-6649610B4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44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2445-9796-4CF3-B0E3-C748E4C633F4}" type="datetimeFigureOut">
              <a:rPr lang="en-GB" smtClean="0"/>
              <a:t>03/08/2016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6B2B-42A8-4513-AD3F-6649610B4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40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2445-9796-4CF3-B0E3-C748E4C633F4}" type="datetimeFigureOut">
              <a:rPr lang="en-GB" smtClean="0"/>
              <a:t>03/08/2016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6B2B-42A8-4513-AD3F-6649610B4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85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2445-9796-4CF3-B0E3-C748E4C633F4}" type="datetimeFigureOut">
              <a:rPr lang="en-GB" smtClean="0"/>
              <a:t>03/08/2016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6B2B-42A8-4513-AD3F-6649610B4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88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2445-9796-4CF3-B0E3-C748E4C633F4}" type="datetimeFigureOut">
              <a:rPr lang="en-GB" smtClean="0"/>
              <a:t>03/08/2016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6B2B-42A8-4513-AD3F-6649610B4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1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2445-9796-4CF3-B0E3-C748E4C633F4}" type="datetimeFigureOut">
              <a:rPr lang="en-GB" smtClean="0"/>
              <a:t>03/08/2016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6B2B-42A8-4513-AD3F-6649610B4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982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2445-9796-4CF3-B0E3-C748E4C633F4}" type="datetimeFigureOut">
              <a:rPr lang="en-GB" smtClean="0"/>
              <a:t>03/08/2016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6B2B-42A8-4513-AD3F-6649610B4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82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2445-9796-4CF3-B0E3-C748E4C633F4}" type="datetimeFigureOut">
              <a:rPr lang="en-GB" smtClean="0"/>
              <a:t>03/08/2016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6B2B-42A8-4513-AD3F-6649610B4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204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92445-9796-4CF3-B0E3-C748E4C633F4}" type="datetimeFigureOut">
              <a:rPr lang="en-GB" smtClean="0"/>
              <a:t>03/08/2016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B6B2B-42A8-4513-AD3F-6649610B4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t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62068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Building the Ambition – National Practice guidance on Early Learning and Childcare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6" t="8520" r="72384" b="35642"/>
          <a:stretch/>
        </p:blipFill>
        <p:spPr bwMode="auto">
          <a:xfrm>
            <a:off x="1619672" y="2366227"/>
            <a:ext cx="2808312" cy="400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66228"/>
            <a:ext cx="1440160" cy="1253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387518"/>
            <a:ext cx="1437640" cy="1188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4077072"/>
            <a:ext cx="15716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Section 8: What are the key elements</a:t>
            </a:r>
            <a:br>
              <a:rPr lang="en-GB" b="1" dirty="0">
                <a:solidFill>
                  <a:schemeClr val="accent5"/>
                </a:solidFill>
              </a:rPr>
            </a:br>
            <a:r>
              <a:rPr lang="en-GB" b="1" dirty="0">
                <a:solidFill>
                  <a:schemeClr val="accent5"/>
                </a:solidFill>
              </a:rPr>
              <a:t>of quality in a setting?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do we mean by quality?</a:t>
            </a:r>
          </a:p>
          <a:p>
            <a:r>
              <a:rPr lang="en-GB" dirty="0" smtClean="0"/>
              <a:t>What </a:t>
            </a:r>
            <a:r>
              <a:rPr lang="en-GB" dirty="0"/>
              <a:t>does quality mean </a:t>
            </a:r>
            <a:r>
              <a:rPr lang="en-GB" dirty="0" smtClean="0"/>
              <a:t>for children</a:t>
            </a:r>
            <a:r>
              <a:rPr lang="en-GB" dirty="0"/>
              <a:t>?</a:t>
            </a:r>
          </a:p>
          <a:p>
            <a:r>
              <a:rPr lang="en-GB" dirty="0" smtClean="0"/>
              <a:t>What </a:t>
            </a:r>
            <a:r>
              <a:rPr lang="en-GB" dirty="0"/>
              <a:t>does quality mean </a:t>
            </a:r>
            <a:r>
              <a:rPr lang="en-GB" dirty="0" smtClean="0"/>
              <a:t>for practitioners</a:t>
            </a:r>
            <a:r>
              <a:rPr lang="en-GB" dirty="0"/>
              <a:t>?</a:t>
            </a:r>
          </a:p>
          <a:p>
            <a:r>
              <a:rPr lang="en-GB" dirty="0" smtClean="0"/>
              <a:t>Quality </a:t>
            </a:r>
            <a:r>
              <a:rPr lang="en-GB" dirty="0"/>
              <a:t>matters</a:t>
            </a:r>
          </a:p>
          <a:p>
            <a:r>
              <a:rPr lang="en-GB" dirty="0" smtClean="0"/>
              <a:t>Quality </a:t>
            </a:r>
            <a:r>
              <a:rPr lang="en-GB" dirty="0"/>
              <a:t>assurance and improvement</a:t>
            </a:r>
          </a:p>
          <a:p>
            <a:r>
              <a:rPr lang="en-GB" dirty="0" smtClean="0"/>
              <a:t>External </a:t>
            </a:r>
            <a:r>
              <a:rPr lang="en-GB" dirty="0"/>
              <a:t>quality assurance </a:t>
            </a:r>
            <a:r>
              <a:rPr lang="en-GB" dirty="0" smtClean="0"/>
              <a:t>and regulation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78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5"/>
                </a:solidFill>
              </a:rPr>
              <a:t>Section 1: Why do we need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1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Why </a:t>
            </a:r>
            <a:r>
              <a:rPr lang="en-GB" dirty="0"/>
              <a:t>the terminology </a:t>
            </a:r>
            <a:r>
              <a:rPr lang="en-GB" dirty="0" smtClean="0"/>
              <a:t>early learning </a:t>
            </a:r>
            <a:r>
              <a:rPr lang="en-GB" dirty="0"/>
              <a:t>and childcare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r>
              <a:rPr lang="en-GB" sz="2400" i="1" dirty="0"/>
              <a:t>“Early learning and childcare is defined as service, consisting of education and </a:t>
            </a:r>
            <a:r>
              <a:rPr lang="en-GB" sz="2400" i="1" dirty="0" smtClean="0"/>
              <a:t>care, of </a:t>
            </a:r>
            <a:r>
              <a:rPr lang="en-GB" sz="2400" i="1" dirty="0"/>
              <a:t>a kind which is suitable in the ordinary case for children who are under </a:t>
            </a:r>
            <a:r>
              <a:rPr lang="en-GB" sz="2400" i="1" dirty="0" smtClean="0"/>
              <a:t>school age</a:t>
            </a:r>
            <a:r>
              <a:rPr lang="en-GB" sz="2400" i="1" dirty="0"/>
              <a:t>, regard being had to the importance of interactions and other experiences </a:t>
            </a:r>
            <a:r>
              <a:rPr lang="en-GB" sz="2400" i="1" dirty="0" smtClean="0"/>
              <a:t>which support </a:t>
            </a:r>
            <a:r>
              <a:rPr lang="en-GB" sz="2400" i="1" dirty="0"/>
              <a:t>learning and development in a caring and nurturing setting</a:t>
            </a:r>
            <a:r>
              <a:rPr lang="en-GB" sz="2400" i="1" dirty="0" smtClean="0"/>
              <a:t>.” CYP Act –Scotland (2014)</a:t>
            </a:r>
            <a:endParaRPr lang="en-GB" dirty="0"/>
          </a:p>
          <a:p>
            <a:r>
              <a:rPr lang="en-GB" dirty="0" smtClean="0"/>
              <a:t>Who </a:t>
            </a:r>
            <a:r>
              <a:rPr lang="en-GB" dirty="0"/>
              <a:t>needs to take account </a:t>
            </a:r>
            <a:r>
              <a:rPr lang="en-GB" dirty="0" smtClean="0"/>
              <a:t>of this </a:t>
            </a:r>
            <a:r>
              <a:rPr lang="en-GB" dirty="0"/>
              <a:t>change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r>
              <a:rPr lang="en-GB" sz="2400" i="1" dirty="0" smtClean="0"/>
              <a:t>‘It is for use by local authority personnel, regulatory bodies, training providers and practitioners in all ELCC settings throughout Scotland.’ Building the Ambition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399674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77073"/>
            <a:ext cx="8229600" cy="2049091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cs typeface="Arial" pitchFamily="34" charset="0"/>
              </a:rPr>
              <a:t>The earliest years of child’s life represent the </a:t>
            </a:r>
            <a:r>
              <a:rPr lang="en-GB" b="1" dirty="0">
                <a:cs typeface="Arial" pitchFamily="34" charset="0"/>
              </a:rPr>
              <a:t>single greatest chance to make a lasting impact</a:t>
            </a:r>
            <a:r>
              <a:rPr lang="en-GB" dirty="0">
                <a:cs typeface="Arial" pitchFamily="34" charset="0"/>
              </a:rPr>
              <a:t> on a child’s future</a:t>
            </a:r>
          </a:p>
          <a:p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459625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82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5"/>
                </a:solidFill>
              </a:rPr>
              <a:t>Introduction</a:t>
            </a:r>
            <a:endParaRPr lang="en-GB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Build confidence and capability for those who work with young children </a:t>
            </a:r>
            <a:r>
              <a:rPr lang="en-GB" sz="2000" dirty="0" smtClean="0"/>
              <a:t>from birth </a:t>
            </a:r>
            <a:r>
              <a:rPr lang="en-GB" sz="2000" dirty="0"/>
              <a:t>to starting school.</a:t>
            </a:r>
          </a:p>
          <a:p>
            <a:r>
              <a:rPr lang="en-GB" sz="2000" dirty="0"/>
              <a:t>Make links between practice, theory and policy guidance to reinforce aspects </a:t>
            </a:r>
            <a:r>
              <a:rPr lang="en-GB" sz="2000" dirty="0" smtClean="0"/>
              <a:t>of high </a:t>
            </a:r>
            <a:r>
              <a:rPr lang="en-GB" sz="2000" dirty="0"/>
              <a:t>quality provision and the critical role played by early years practitioners.</a:t>
            </a:r>
          </a:p>
          <a:p>
            <a:r>
              <a:rPr lang="en-GB" sz="2000" dirty="0"/>
              <a:t>Clarify some aspects of current practice and provide a reference </a:t>
            </a:r>
            <a:r>
              <a:rPr lang="en-GB" sz="2000" dirty="0" smtClean="0"/>
              <a:t>which practitioners </a:t>
            </a:r>
            <a:r>
              <a:rPr lang="en-GB" sz="2000" dirty="0"/>
              <a:t>can easily use.</a:t>
            </a:r>
          </a:p>
          <a:p>
            <a:r>
              <a:rPr lang="en-GB" sz="2000" dirty="0"/>
              <a:t>Support improvement and quality by encouraging discussion and </a:t>
            </a:r>
            <a:r>
              <a:rPr lang="en-GB" sz="2000" dirty="0" smtClean="0"/>
              <a:t>reflective questioning </a:t>
            </a:r>
            <a:r>
              <a:rPr lang="en-GB" sz="2000" dirty="0"/>
              <a:t>about practice relevant in each setting.</a:t>
            </a:r>
          </a:p>
          <a:p>
            <a:r>
              <a:rPr lang="en-GB" sz="2000" dirty="0"/>
              <a:t>Provide advice on achieving the highest quality ELCC possible to allow </a:t>
            </a:r>
            <a:r>
              <a:rPr lang="en-GB" sz="2000" dirty="0" smtClean="0"/>
              <a:t>our youngest </a:t>
            </a:r>
            <a:r>
              <a:rPr lang="en-GB" sz="2000" dirty="0"/>
              <a:t>children to play their part in the Scottish Government’s ambition </a:t>
            </a:r>
            <a:r>
              <a:rPr lang="en-GB" sz="2000" dirty="0" smtClean="0"/>
              <a:t>of Scotland </a:t>
            </a:r>
            <a:r>
              <a:rPr lang="en-GB" sz="2000" dirty="0"/>
              <a:t>being the best place in the world to grow up.</a:t>
            </a:r>
          </a:p>
        </p:txBody>
      </p:sp>
    </p:spTree>
    <p:extLst>
      <p:ext uri="{BB962C8B-B14F-4D97-AF65-F5344CB8AC3E}">
        <p14:creationId xmlns:p14="http://schemas.microsoft.com/office/powerpoint/2010/main" val="1405333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Section 2: What we know from policy</a:t>
            </a:r>
            <a:br>
              <a:rPr lang="en-GB" b="1" dirty="0">
                <a:solidFill>
                  <a:schemeClr val="accent5"/>
                </a:solidFill>
              </a:rPr>
            </a:br>
            <a:r>
              <a:rPr lang="en-GB" b="1" dirty="0">
                <a:solidFill>
                  <a:schemeClr val="accent5"/>
                </a:solidFill>
              </a:rPr>
              <a:t>and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Getting </a:t>
            </a:r>
            <a:r>
              <a:rPr lang="en-GB" dirty="0"/>
              <a:t>it Right for Every </a:t>
            </a:r>
            <a:r>
              <a:rPr lang="en-GB" dirty="0" smtClean="0"/>
              <a:t>Child - GIRFEC</a:t>
            </a:r>
            <a:endParaRPr lang="en-GB" dirty="0"/>
          </a:p>
          <a:p>
            <a:r>
              <a:rPr lang="en-GB" dirty="0" smtClean="0"/>
              <a:t> </a:t>
            </a:r>
            <a:r>
              <a:rPr lang="en-GB" dirty="0"/>
              <a:t>Growing up in </a:t>
            </a:r>
            <a:r>
              <a:rPr lang="en-GB" dirty="0" smtClean="0"/>
              <a:t>Scotland - GUS</a:t>
            </a:r>
            <a:endParaRPr lang="en-GB" dirty="0"/>
          </a:p>
          <a:p>
            <a:r>
              <a:rPr lang="en-GB" dirty="0" smtClean="0"/>
              <a:t> </a:t>
            </a:r>
            <a:r>
              <a:rPr lang="en-GB" dirty="0"/>
              <a:t>The Early Years </a:t>
            </a:r>
            <a:r>
              <a:rPr lang="en-GB" dirty="0" smtClean="0"/>
              <a:t>Collaborative - EYC</a:t>
            </a:r>
            <a:endParaRPr lang="en-GB" dirty="0"/>
          </a:p>
          <a:p>
            <a:r>
              <a:rPr lang="en-GB" dirty="0" smtClean="0"/>
              <a:t>Review </a:t>
            </a:r>
            <a:r>
              <a:rPr lang="en-GB" dirty="0"/>
              <a:t>of the workforce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3284985"/>
            <a:ext cx="2196244" cy="2783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4293095"/>
            <a:ext cx="42386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3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Section 4: What do we mean by play</a:t>
            </a:r>
            <a:br>
              <a:rPr lang="en-GB" b="1" dirty="0">
                <a:solidFill>
                  <a:schemeClr val="accent5"/>
                </a:solidFill>
              </a:rPr>
            </a:br>
            <a:r>
              <a:rPr lang="en-GB" b="1" dirty="0">
                <a:solidFill>
                  <a:schemeClr val="accent5"/>
                </a:solidFill>
              </a:rPr>
              <a:t>and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2404864"/>
          </a:xfrm>
        </p:spPr>
        <p:txBody>
          <a:bodyPr/>
          <a:lstStyle/>
          <a:p>
            <a:r>
              <a:rPr lang="en-GB" dirty="0" smtClean="0"/>
              <a:t>How </a:t>
            </a:r>
            <a:r>
              <a:rPr lang="en-GB" dirty="0"/>
              <a:t>are play and </a:t>
            </a:r>
            <a:r>
              <a:rPr lang="en-GB" dirty="0" smtClean="0"/>
              <a:t>learning connected</a:t>
            </a:r>
            <a:r>
              <a:rPr lang="en-GB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827584" y="2274838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/>
              <a:t>‘Some </a:t>
            </a:r>
            <a:r>
              <a:rPr lang="en-GB" i="1" dirty="0"/>
              <a:t>theorists emphasise that when </a:t>
            </a:r>
            <a:r>
              <a:rPr lang="en-GB" i="1" dirty="0" smtClean="0"/>
              <a:t>playing, children </a:t>
            </a:r>
            <a:r>
              <a:rPr lang="en-GB" i="1" dirty="0"/>
              <a:t>try out ideas and come to a better understanding of thoughts and </a:t>
            </a:r>
            <a:r>
              <a:rPr lang="en-GB" i="1" dirty="0" smtClean="0"/>
              <a:t>concepts as </a:t>
            </a:r>
            <a:r>
              <a:rPr lang="en-GB" i="1" dirty="0"/>
              <a:t>they play; others see play as a means of children coping with reality </a:t>
            </a:r>
            <a:r>
              <a:rPr lang="en-GB" i="1" dirty="0" smtClean="0"/>
              <a:t>through using their imagination</a:t>
            </a:r>
            <a:r>
              <a:rPr lang="en-GB" i="1" dirty="0"/>
              <a:t>; and, others see play as a means to practise new skills. All </a:t>
            </a:r>
            <a:r>
              <a:rPr lang="en-GB" i="1" dirty="0" smtClean="0"/>
              <a:t>of which </a:t>
            </a:r>
            <a:r>
              <a:rPr lang="en-GB" i="1" dirty="0"/>
              <a:t>are valid</a:t>
            </a:r>
            <a:r>
              <a:rPr lang="en-GB" i="1" dirty="0" smtClean="0"/>
              <a:t>.’</a:t>
            </a:r>
            <a:endParaRPr lang="en-GB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455" y="3781011"/>
            <a:ext cx="5825091" cy="212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849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Section 5: Understanding attachment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3"/>
            <a:ext cx="8229600" cy="2620888"/>
          </a:xfrm>
        </p:spPr>
        <p:txBody>
          <a:bodyPr>
            <a:normAutofit/>
          </a:bodyPr>
          <a:lstStyle/>
          <a:p>
            <a:r>
              <a:rPr lang="en-GB" dirty="0"/>
              <a:t> </a:t>
            </a:r>
            <a:r>
              <a:rPr lang="en-GB" dirty="0" smtClean="0"/>
              <a:t>Attachment </a:t>
            </a:r>
            <a:r>
              <a:rPr lang="en-GB" dirty="0"/>
              <a:t>theory – a </a:t>
            </a:r>
            <a:r>
              <a:rPr lang="en-GB" dirty="0" smtClean="0"/>
              <a:t>definition</a:t>
            </a:r>
          </a:p>
          <a:p>
            <a:pPr marL="0" indent="0">
              <a:buNone/>
            </a:pPr>
            <a:r>
              <a:rPr lang="en-GB" sz="1800" dirty="0" smtClean="0"/>
              <a:t>‘Although </a:t>
            </a:r>
            <a:r>
              <a:rPr lang="en-GB" sz="1800" dirty="0"/>
              <a:t>the terms “bonding” and “attachment” are sometimes used </a:t>
            </a:r>
            <a:r>
              <a:rPr lang="en-GB" sz="1800" dirty="0" smtClean="0"/>
              <a:t>interchangeably to </a:t>
            </a:r>
            <a:r>
              <a:rPr lang="en-GB" sz="1800" dirty="0"/>
              <a:t>describe love and affection from parents or a caregiver, attachment </a:t>
            </a:r>
            <a:r>
              <a:rPr lang="en-GB" sz="1800" dirty="0" smtClean="0"/>
              <a:t>theory describes </a:t>
            </a:r>
            <a:r>
              <a:rPr lang="en-GB" sz="1800" dirty="0"/>
              <a:t>“attachment” as the quality of the relationship from the child`s </a:t>
            </a:r>
            <a:r>
              <a:rPr lang="en-GB" sz="1800" dirty="0" smtClean="0"/>
              <a:t>perspective i.e</a:t>
            </a:r>
            <a:r>
              <a:rPr lang="en-GB" sz="1800" dirty="0"/>
              <a:t>. the enduring relationship which develops between a child and their </a:t>
            </a:r>
            <a:r>
              <a:rPr lang="en-GB" sz="1800" dirty="0" smtClean="0"/>
              <a:t>caregiver pre-</a:t>
            </a:r>
            <a:r>
              <a:rPr lang="en-GB" sz="1800" dirty="0" err="1" smtClean="0"/>
              <a:t>natally</a:t>
            </a:r>
            <a:r>
              <a:rPr lang="en-GB" sz="1800" dirty="0" smtClean="0"/>
              <a:t> </a:t>
            </a:r>
            <a:r>
              <a:rPr lang="en-GB" sz="1800" dirty="0"/>
              <a:t>and during the first two years of life.</a:t>
            </a:r>
          </a:p>
          <a:p>
            <a:pPr marL="0" indent="0">
              <a:buNone/>
            </a:pPr>
            <a:r>
              <a:rPr lang="en-GB" sz="1800" dirty="0"/>
              <a:t>“Bonding” tends to be used to describe the parent`s relationship to the child</a:t>
            </a:r>
            <a:r>
              <a:rPr lang="en-GB" sz="1800" dirty="0" smtClean="0"/>
              <a:t>.’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3574256"/>
            <a:ext cx="4022244" cy="284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807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chemeClr val="accent5"/>
                </a:solidFill>
              </a:rPr>
              <a:t>Section </a:t>
            </a:r>
            <a:r>
              <a:rPr lang="en-GB" b="1" dirty="0">
                <a:solidFill>
                  <a:schemeClr val="accent5"/>
                </a:solidFill>
              </a:rPr>
              <a:t>6: Early Learning and</a:t>
            </a:r>
            <a:br>
              <a:rPr lang="en-GB" b="1" dirty="0">
                <a:solidFill>
                  <a:schemeClr val="accent5"/>
                </a:solidFill>
              </a:rPr>
            </a:br>
            <a:r>
              <a:rPr lang="en-GB" b="1" dirty="0">
                <a:solidFill>
                  <a:schemeClr val="accent5"/>
                </a:solidFill>
              </a:rPr>
              <a:t>Childcare – what </a:t>
            </a:r>
            <a:r>
              <a:rPr lang="en-GB" b="1" dirty="0" smtClean="0">
                <a:solidFill>
                  <a:schemeClr val="accent5"/>
                </a:solidFill>
              </a:rPr>
              <a:t>do children </a:t>
            </a:r>
            <a:r>
              <a:rPr lang="en-GB" b="1" dirty="0">
                <a:solidFill>
                  <a:schemeClr val="accent5"/>
                </a:solidFill>
              </a:rPr>
              <a:t>need?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16833"/>
            <a:ext cx="8229600" cy="4525963"/>
          </a:xfrm>
        </p:spPr>
        <p:txBody>
          <a:bodyPr/>
          <a:lstStyle/>
          <a:p>
            <a:r>
              <a:rPr lang="en-GB" dirty="0"/>
              <a:t>The question of </a:t>
            </a:r>
            <a:r>
              <a:rPr lang="en-GB" dirty="0" smtClean="0"/>
              <a:t>developmental stages</a:t>
            </a:r>
            <a:endParaRPr lang="en-GB" dirty="0"/>
          </a:p>
          <a:p>
            <a:r>
              <a:rPr lang="en-GB" dirty="0" smtClean="0"/>
              <a:t>What </a:t>
            </a:r>
            <a:r>
              <a:rPr lang="en-GB" dirty="0"/>
              <a:t>are the key </a:t>
            </a:r>
            <a:r>
              <a:rPr lang="en-GB" dirty="0" smtClean="0"/>
              <a:t>characteristics of </a:t>
            </a:r>
            <a:r>
              <a:rPr lang="en-GB" dirty="0"/>
              <a:t>being a baby, toddler and </a:t>
            </a:r>
            <a:r>
              <a:rPr lang="en-GB" dirty="0" smtClean="0"/>
              <a:t>young child?</a:t>
            </a:r>
          </a:p>
          <a:p>
            <a:r>
              <a:rPr lang="en-GB" dirty="0"/>
              <a:t>The importance of transition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8" y="4149080"/>
            <a:ext cx="2428875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3717032"/>
            <a:ext cx="15716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52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5"/>
                </a:solidFill>
              </a:rPr>
              <a:t>Section 7: Putting </a:t>
            </a:r>
            <a:r>
              <a:rPr lang="en-GB" b="1" dirty="0">
                <a:solidFill>
                  <a:schemeClr val="accent5"/>
                </a:solidFill>
              </a:rPr>
              <a:t>pedagogy into</a:t>
            </a:r>
            <a:br>
              <a:rPr lang="en-GB" b="1" dirty="0">
                <a:solidFill>
                  <a:schemeClr val="accent5"/>
                </a:solidFill>
              </a:rPr>
            </a:br>
            <a:r>
              <a:rPr lang="en-GB" b="1" dirty="0">
                <a:solidFill>
                  <a:schemeClr val="accent5"/>
                </a:solidFill>
              </a:rPr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do we mean by pedagogy?</a:t>
            </a:r>
          </a:p>
          <a:p>
            <a:r>
              <a:rPr lang="en-GB" dirty="0" smtClean="0"/>
              <a:t>Essential </a:t>
            </a:r>
            <a:r>
              <a:rPr lang="en-GB" dirty="0"/>
              <a:t>aspects which </a:t>
            </a:r>
            <a:r>
              <a:rPr lang="en-GB" dirty="0" smtClean="0"/>
              <a:t>drive early </a:t>
            </a:r>
            <a:r>
              <a:rPr lang="en-GB" dirty="0"/>
              <a:t>learning</a:t>
            </a:r>
          </a:p>
          <a:p>
            <a:r>
              <a:rPr lang="en-GB" dirty="0" smtClean="0"/>
              <a:t>A </a:t>
            </a:r>
            <a:r>
              <a:rPr lang="en-GB" dirty="0"/>
              <a:t>focus on babies – what do </a:t>
            </a:r>
            <a:r>
              <a:rPr lang="en-GB" dirty="0" smtClean="0"/>
              <a:t>they need</a:t>
            </a:r>
            <a:r>
              <a:rPr lang="en-GB" dirty="0"/>
              <a:t>?</a:t>
            </a:r>
          </a:p>
          <a:p>
            <a:r>
              <a:rPr lang="en-GB" dirty="0" smtClean="0"/>
              <a:t>A </a:t>
            </a:r>
            <a:r>
              <a:rPr lang="en-GB" dirty="0"/>
              <a:t>focus on toddlers – what do </a:t>
            </a:r>
            <a:r>
              <a:rPr lang="en-GB" dirty="0" smtClean="0"/>
              <a:t>they need</a:t>
            </a:r>
            <a:r>
              <a:rPr lang="en-GB" dirty="0"/>
              <a:t>?</a:t>
            </a:r>
          </a:p>
          <a:p>
            <a:r>
              <a:rPr lang="en-GB" dirty="0" smtClean="0"/>
              <a:t>A </a:t>
            </a:r>
            <a:r>
              <a:rPr lang="en-GB" dirty="0"/>
              <a:t>focus on the young child – </a:t>
            </a:r>
            <a:r>
              <a:rPr lang="en-GB" dirty="0" smtClean="0"/>
              <a:t>what do </a:t>
            </a:r>
            <a:r>
              <a:rPr lang="en-GB" dirty="0"/>
              <a:t>they need?</a:t>
            </a:r>
          </a:p>
        </p:txBody>
      </p:sp>
    </p:spTree>
    <p:extLst>
      <p:ext uri="{BB962C8B-B14F-4D97-AF65-F5344CB8AC3E}">
        <p14:creationId xmlns:p14="http://schemas.microsoft.com/office/powerpoint/2010/main" val="3298939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581</Words>
  <Application>Microsoft Office PowerPoint</Application>
  <PresentationFormat>On-screen Show (4:3)</PresentationFormat>
  <Paragraphs>47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Building the Ambition – National Practice guidance on Early Learning and Childcare</vt:lpstr>
      <vt:lpstr>Section 1: Why do we need this?</vt:lpstr>
      <vt:lpstr>PowerPoint Presentation</vt:lpstr>
      <vt:lpstr>Introduction</vt:lpstr>
      <vt:lpstr>Section 2: What we know from policy and research</vt:lpstr>
      <vt:lpstr>Section 4: What do we mean by play and learning?</vt:lpstr>
      <vt:lpstr>Section 5: Understanding attachment</vt:lpstr>
      <vt:lpstr> Section 6: Early Learning and Childcare – what do children need?</vt:lpstr>
      <vt:lpstr>Section 7: Putting pedagogy into practice</vt:lpstr>
      <vt:lpstr>Section 8: What are the key elements of quality in a setting?</vt:lpstr>
    </vt:vector>
  </TitlesOfParts>
  <Company>Argyll and Bute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the Ambition – National Practice guidance on Early Learning and Childcare</dc:title>
  <dc:creator>%username%</dc:creator>
  <cp:lastModifiedBy>Argyll &amp; Bute Corporate User</cp:lastModifiedBy>
  <cp:revision>6</cp:revision>
  <cp:lastPrinted>2014-09-29T12:09:34Z</cp:lastPrinted>
  <dcterms:created xsi:type="dcterms:W3CDTF">2014-09-29T11:22:29Z</dcterms:created>
  <dcterms:modified xsi:type="dcterms:W3CDTF">2016-08-03T13:15:49Z</dcterms:modified>
</cp:coreProperties>
</file>