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9999"/>
    <a:srgbClr val="33CC33"/>
    <a:srgbClr val="339966"/>
    <a:srgbClr val="00CC99"/>
    <a:srgbClr val="FF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58220C-050D-446D-A7EA-F3AC5889320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14561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58220C-050D-446D-A7EA-F3AC5889320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58048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58220C-050D-446D-A7EA-F3AC5889320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382676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58220C-050D-446D-A7EA-F3AC5889320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12645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8220C-050D-446D-A7EA-F3AC5889320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157773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58220C-050D-446D-A7EA-F3AC58893206}"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212121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58220C-050D-446D-A7EA-F3AC58893206}"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334160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58220C-050D-446D-A7EA-F3AC58893206}"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17308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8220C-050D-446D-A7EA-F3AC58893206}"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35884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8220C-050D-446D-A7EA-F3AC58893206}"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590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8220C-050D-446D-A7EA-F3AC58893206}"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A6E01-CD10-4D47-AF8C-3A7742161169}" type="slidenum">
              <a:rPr lang="en-GB" smtClean="0"/>
              <a:t>‹#›</a:t>
            </a:fld>
            <a:endParaRPr lang="en-GB"/>
          </a:p>
        </p:txBody>
      </p:sp>
    </p:spTree>
    <p:extLst>
      <p:ext uri="{BB962C8B-B14F-4D97-AF65-F5344CB8AC3E}">
        <p14:creationId xmlns:p14="http://schemas.microsoft.com/office/powerpoint/2010/main" val="294820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8220C-050D-446D-A7EA-F3AC58893206}" type="datetimeFigureOut">
              <a:rPr lang="en-GB" smtClean="0"/>
              <a:t>27/05/2020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A6E01-CD10-4D47-AF8C-3A7742161169}" type="slidenum">
              <a:rPr lang="en-GB" smtClean="0"/>
              <a:t>‹#›</a:t>
            </a:fld>
            <a:endParaRPr lang="en-GB"/>
          </a:p>
        </p:txBody>
      </p:sp>
    </p:spTree>
    <p:extLst>
      <p:ext uri="{BB962C8B-B14F-4D97-AF65-F5344CB8AC3E}">
        <p14:creationId xmlns:p14="http://schemas.microsoft.com/office/powerpoint/2010/main" val="385251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0" y="1764209"/>
            <a:ext cx="12192000"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schemeClr val="bg1"/>
                </a:solidFill>
                <a:latin typeface="Kristen ITC" panose="03050502040202030202" pitchFamily="66" charset="0"/>
              </a:rPr>
              <a:t>What is the problem with maths word problems?</a:t>
            </a:r>
            <a:br>
              <a:rPr lang="en-GB" sz="4000" dirty="0" smtClean="0">
                <a:solidFill>
                  <a:schemeClr val="bg1"/>
                </a:solidFill>
                <a:latin typeface="Kristen ITC" panose="03050502040202030202" pitchFamily="66" charset="0"/>
              </a:rPr>
            </a:br>
            <a:r>
              <a:rPr lang="en-GB" sz="4000" dirty="0">
                <a:solidFill>
                  <a:schemeClr val="bg1"/>
                </a:solidFill>
                <a:latin typeface="Kristen ITC" panose="03050502040202030202" pitchFamily="66" charset="0"/>
              </a:rPr>
              <a:t/>
            </a:r>
            <a:br>
              <a:rPr lang="en-GB" sz="4000" dirty="0">
                <a:solidFill>
                  <a:schemeClr val="bg1"/>
                </a:solidFill>
                <a:latin typeface="Kristen ITC" panose="03050502040202030202" pitchFamily="66" charset="0"/>
              </a:rPr>
            </a:br>
            <a:r>
              <a:rPr lang="en-GB" sz="2400" dirty="0" smtClean="0">
                <a:solidFill>
                  <a:schemeClr val="bg1"/>
                </a:solidFill>
                <a:latin typeface="Kristen ITC" panose="03050502040202030202" pitchFamily="66" charset="0"/>
              </a:rPr>
              <a:t>Sandra Wilson</a:t>
            </a:r>
            <a:endParaRPr lang="en-GB" sz="4000" dirty="0">
              <a:solidFill>
                <a:schemeClr val="bg1"/>
              </a:solidFill>
              <a:latin typeface="Kristen ITC" panose="03050502040202030202" pitchFamily="66" charset="0"/>
            </a:endParaRPr>
          </a:p>
        </p:txBody>
      </p:sp>
      <p:pic>
        <p:nvPicPr>
          <p:cNvPr id="5" name="Picture 4"/>
          <p:cNvPicPr>
            <a:picLocks noChangeAspect="1"/>
          </p:cNvPicPr>
          <p:nvPr/>
        </p:nvPicPr>
        <p:blipFill>
          <a:blip r:embed="rId2"/>
          <a:stretch>
            <a:fillRect/>
          </a:stretch>
        </p:blipFill>
        <p:spPr>
          <a:xfrm>
            <a:off x="5069498" y="304758"/>
            <a:ext cx="1771650" cy="2581275"/>
          </a:xfrm>
          <a:prstGeom prst="rect">
            <a:avLst/>
          </a:prstGeom>
        </p:spPr>
      </p:pic>
    </p:spTree>
    <p:extLst>
      <p:ext uri="{BB962C8B-B14F-4D97-AF65-F5344CB8AC3E}">
        <p14:creationId xmlns:p14="http://schemas.microsoft.com/office/powerpoint/2010/main" val="44936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53220" y="225083"/>
            <a:ext cx="3123028" cy="6370975"/>
          </a:xfrm>
          <a:prstGeom prst="rect">
            <a:avLst/>
          </a:prstGeom>
          <a:solidFill>
            <a:srgbClr val="FFC000"/>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smtClean="0">
                <a:solidFill>
                  <a:schemeClr val="bg1"/>
                </a:solidFill>
                <a:latin typeface="Kristen ITC" panose="03050502040202030202" pitchFamily="66" charset="0"/>
              </a:rPr>
              <a:t>Mathematics is at its most powerful when knowledge and understanding are used to solve problems.</a:t>
            </a:r>
          </a:p>
          <a:p>
            <a:pPr algn="ctr"/>
            <a:endParaRPr lang="en-GB" sz="1400" dirty="0" smtClean="0">
              <a:solidFill>
                <a:schemeClr val="bg1"/>
              </a:solidFill>
              <a:latin typeface="Kristen ITC" panose="03050502040202030202" pitchFamily="66" charset="0"/>
            </a:endParaRPr>
          </a:p>
          <a:p>
            <a:pPr algn="ctr"/>
            <a:endParaRPr lang="en-GB" sz="1400" dirty="0">
              <a:solidFill>
                <a:schemeClr val="bg1"/>
              </a:solidFill>
              <a:latin typeface="Kristen ITC" panose="03050502040202030202" pitchFamily="66" charset="0"/>
            </a:endParaRPr>
          </a:p>
          <a:p>
            <a:pPr algn="ctr"/>
            <a:endParaRPr lang="en-GB" sz="1400" dirty="0">
              <a:solidFill>
                <a:schemeClr val="bg1"/>
              </a:solidFill>
              <a:latin typeface="Kristen ITC" panose="03050502040202030202" pitchFamily="66" charset="0"/>
            </a:endParaRPr>
          </a:p>
          <a:p>
            <a:pPr algn="ctr"/>
            <a:endParaRPr lang="en-GB" sz="1400" dirty="0" smtClean="0">
              <a:solidFill>
                <a:schemeClr val="bg1"/>
              </a:solidFill>
              <a:latin typeface="Kristen ITC" panose="03050502040202030202" pitchFamily="66" charset="0"/>
            </a:endParaRPr>
          </a:p>
          <a:p>
            <a:pPr algn="ctr"/>
            <a:endParaRPr lang="en-GB" sz="1400" dirty="0" smtClean="0">
              <a:solidFill>
                <a:schemeClr val="bg1"/>
              </a:solidFill>
              <a:latin typeface="Kristen ITC" panose="03050502040202030202" pitchFamily="66" charset="0"/>
            </a:endParaRPr>
          </a:p>
          <a:p>
            <a:pPr algn="just"/>
            <a:r>
              <a:rPr lang="en-GB" sz="1200" dirty="0" smtClean="0">
                <a:solidFill>
                  <a:schemeClr val="bg1"/>
                </a:solidFill>
                <a:latin typeface="Kristen ITC" panose="03050502040202030202" pitchFamily="66" charset="0"/>
              </a:rPr>
              <a:t>Scottish Government (2009) Curriculum for Excellence: Mathematics principles and practice. Learning and Teaching Scotland.</a:t>
            </a:r>
            <a:endParaRPr lang="en-GB" sz="1200" dirty="0">
              <a:solidFill>
                <a:schemeClr val="bg1"/>
              </a:solidFill>
              <a:latin typeface="Kristen ITC" panose="03050502040202030202" pitchFamily="66" charset="0"/>
            </a:endParaRPr>
          </a:p>
        </p:txBody>
      </p:sp>
      <p:sp>
        <p:nvSpPr>
          <p:cNvPr id="3" name="TextBox 2"/>
          <p:cNvSpPr txBox="1"/>
          <p:nvPr/>
        </p:nvSpPr>
        <p:spPr>
          <a:xfrm>
            <a:off x="3657598" y="225083"/>
            <a:ext cx="4121836" cy="6370975"/>
          </a:xfrm>
          <a:prstGeom prst="rect">
            <a:avLst/>
          </a:prstGeom>
          <a:solidFill>
            <a:srgbClr val="FF3300"/>
          </a:solidFill>
        </p:spPr>
        <p:txBody>
          <a:bodyPr wrap="square" rtlCol="0">
            <a:spAutoFit/>
          </a:bodyPr>
          <a:lstStyle/>
          <a:p>
            <a:pPr algn="ctr"/>
            <a:r>
              <a:rPr lang="en-GB" sz="2800" dirty="0" smtClean="0">
                <a:latin typeface="Kristen ITC" panose="03050502040202030202" pitchFamily="66" charset="0"/>
              </a:rPr>
              <a:t>To solve a maths word problem the learner must translate linguistic and numerical information into verbal, graphic, symbolic and quantitative representations which capture the relationships in the problem information.</a:t>
            </a:r>
          </a:p>
          <a:p>
            <a:pPr algn="ctr"/>
            <a:endParaRPr lang="en-GB" dirty="0" smtClean="0">
              <a:latin typeface="Kristen ITC" panose="03050502040202030202" pitchFamily="66" charset="0"/>
            </a:endParaRPr>
          </a:p>
          <a:p>
            <a:pPr algn="ctr"/>
            <a:endParaRPr lang="en-GB" dirty="0">
              <a:latin typeface="Kristen ITC" panose="03050502040202030202" pitchFamily="66" charset="0"/>
            </a:endParaRPr>
          </a:p>
          <a:p>
            <a:pPr algn="ctr"/>
            <a:r>
              <a:rPr lang="en-GB" sz="1200" dirty="0" smtClean="0">
                <a:latin typeface="Kristen ITC" panose="03050502040202030202" pitchFamily="66" charset="0"/>
              </a:rPr>
              <a:t>OECD (2013) PISA 2012 Assessment and analytical framework: mathematics, reading, science, problem solving and financial literacy. Paris, OECD</a:t>
            </a:r>
            <a:endParaRPr lang="en-GB" sz="1200" dirty="0">
              <a:latin typeface="Kristen ITC" panose="03050502040202030202" pitchFamily="66" charset="0"/>
            </a:endParaRPr>
          </a:p>
        </p:txBody>
      </p:sp>
      <p:sp>
        <p:nvSpPr>
          <p:cNvPr id="4" name="TextBox 3"/>
          <p:cNvSpPr txBox="1"/>
          <p:nvPr/>
        </p:nvSpPr>
        <p:spPr>
          <a:xfrm>
            <a:off x="8060784" y="225083"/>
            <a:ext cx="3938957" cy="6370975"/>
          </a:xfrm>
          <a:prstGeom prst="rect">
            <a:avLst/>
          </a:prstGeom>
          <a:solidFill>
            <a:srgbClr val="339966"/>
          </a:solidFill>
        </p:spPr>
        <p:txBody>
          <a:bodyPr wrap="square" rtlCol="0">
            <a:spAutoFit/>
          </a:bodyPr>
          <a:lstStyle/>
          <a:p>
            <a:r>
              <a:rPr lang="en-GB" sz="2800" dirty="0" smtClean="0">
                <a:solidFill>
                  <a:schemeClr val="bg1"/>
                </a:solidFill>
                <a:latin typeface="Kristen ITC" panose="03050502040202030202" pitchFamily="66" charset="0"/>
              </a:rPr>
              <a:t>The problem:</a:t>
            </a:r>
          </a:p>
          <a:p>
            <a:endParaRPr lang="en-GB" sz="28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Policy and research literature</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Experience</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Previous work</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Calculation skills</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Positive attitude</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Context</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Discussion of solutions</a:t>
            </a:r>
          </a:p>
          <a:p>
            <a:endParaRPr lang="en-GB" sz="2000" dirty="0">
              <a:solidFill>
                <a:schemeClr val="bg1"/>
              </a:solidFill>
              <a:latin typeface="Kristen ITC" panose="03050502040202030202" pitchFamily="66" charset="0"/>
            </a:endParaRPr>
          </a:p>
          <a:p>
            <a:r>
              <a:rPr lang="en-GB" sz="2000" dirty="0" smtClean="0">
                <a:solidFill>
                  <a:schemeClr val="bg1"/>
                </a:solidFill>
                <a:latin typeface="Kristen ITC" panose="03050502040202030202" pitchFamily="66" charset="0"/>
              </a:rPr>
              <a:t>Limitations</a:t>
            </a:r>
          </a:p>
          <a:p>
            <a:endParaRPr lang="en-GB" sz="2000" dirty="0">
              <a:solidFill>
                <a:schemeClr val="bg1"/>
              </a:solidFill>
              <a:latin typeface="Kristen ITC" panose="03050502040202030202" pitchFamily="66" charset="0"/>
            </a:endParaRPr>
          </a:p>
          <a:p>
            <a:endParaRPr lang="en-GB" sz="320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136265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097" y="492370"/>
            <a:ext cx="2700997" cy="5693866"/>
          </a:xfrm>
          <a:prstGeom prst="rect">
            <a:avLst/>
          </a:prstGeom>
          <a:solidFill>
            <a:srgbClr val="FFC000"/>
          </a:solidFill>
        </p:spPr>
        <p:txBody>
          <a:bodyPr wrap="square" rtlCol="0">
            <a:spAutoFit/>
          </a:bodyPr>
          <a:lstStyle/>
          <a:p>
            <a:r>
              <a:rPr lang="en-GB" sz="2800" b="1" dirty="0" smtClean="0">
                <a:latin typeface="Kristen ITC" panose="03050502040202030202" pitchFamily="66" charset="0"/>
              </a:rPr>
              <a:t>The Approach:</a:t>
            </a:r>
          </a:p>
          <a:p>
            <a:endParaRPr lang="en-GB" sz="2800" dirty="0">
              <a:latin typeface="Kristen ITC" panose="03050502040202030202" pitchFamily="66" charset="0"/>
            </a:endParaRPr>
          </a:p>
          <a:p>
            <a:pPr marL="457200" indent="-457200">
              <a:buFont typeface="Arial" panose="020B0604020202020204" pitchFamily="34" charset="0"/>
              <a:buChar char="•"/>
            </a:pPr>
            <a:r>
              <a:rPr lang="en-GB" sz="2800" dirty="0" smtClean="0">
                <a:latin typeface="Kristen ITC" panose="03050502040202030202" pitchFamily="66" charset="0"/>
              </a:rPr>
              <a:t>Repetition</a:t>
            </a:r>
          </a:p>
          <a:p>
            <a:pPr marL="457200" indent="-457200">
              <a:buFont typeface="Arial" panose="020B0604020202020204" pitchFamily="34" charset="0"/>
              <a:buChar char="•"/>
            </a:pPr>
            <a:endParaRPr lang="en-GB" sz="2800" dirty="0">
              <a:latin typeface="Kristen ITC" panose="03050502040202030202" pitchFamily="66" charset="0"/>
            </a:endParaRPr>
          </a:p>
          <a:p>
            <a:pPr marL="457200" indent="-457200">
              <a:buFont typeface="Arial" panose="020B0604020202020204" pitchFamily="34" charset="0"/>
              <a:buChar char="•"/>
            </a:pPr>
            <a:r>
              <a:rPr lang="en-GB" sz="2800" dirty="0" smtClean="0">
                <a:latin typeface="Kristen ITC" panose="03050502040202030202" pitchFamily="66" charset="0"/>
              </a:rPr>
              <a:t>Context</a:t>
            </a:r>
          </a:p>
          <a:p>
            <a:pPr marL="457200" indent="-457200">
              <a:buFont typeface="Arial" panose="020B0604020202020204" pitchFamily="34" charset="0"/>
              <a:buChar char="•"/>
            </a:pPr>
            <a:endParaRPr lang="en-GB" sz="2800" dirty="0">
              <a:latin typeface="Kristen ITC" panose="03050502040202030202" pitchFamily="66" charset="0"/>
            </a:endParaRPr>
          </a:p>
          <a:p>
            <a:pPr marL="457200" indent="-457200">
              <a:buFont typeface="Arial" panose="020B0604020202020204" pitchFamily="34" charset="0"/>
              <a:buChar char="•"/>
            </a:pPr>
            <a:r>
              <a:rPr lang="en-GB" sz="2800" dirty="0" smtClean="0">
                <a:latin typeface="Kristen ITC" panose="03050502040202030202" pitchFamily="66" charset="0"/>
              </a:rPr>
              <a:t>Success Criteria</a:t>
            </a:r>
          </a:p>
          <a:p>
            <a:pPr marL="457200" indent="-457200">
              <a:buFont typeface="Arial" panose="020B0604020202020204" pitchFamily="34" charset="0"/>
              <a:buChar char="•"/>
            </a:pPr>
            <a:endParaRPr lang="en-GB" sz="2800" dirty="0">
              <a:latin typeface="Kristen ITC" panose="03050502040202030202" pitchFamily="66" charset="0"/>
            </a:endParaRPr>
          </a:p>
          <a:p>
            <a:pPr marL="457200" indent="-457200">
              <a:buFont typeface="Arial" panose="020B0604020202020204" pitchFamily="34" charset="0"/>
              <a:buChar char="•"/>
            </a:pPr>
            <a:r>
              <a:rPr lang="en-GB" sz="2800" dirty="0" smtClean="0">
                <a:latin typeface="Kristen ITC" panose="03050502040202030202" pitchFamily="66" charset="0"/>
              </a:rPr>
              <a:t>Discussion</a:t>
            </a:r>
          </a:p>
          <a:p>
            <a:endParaRPr lang="en-GB" sz="2800" dirty="0">
              <a:latin typeface="Kristen ITC" panose="03050502040202030202" pitchFamily="66" charset="0"/>
            </a:endParaRPr>
          </a:p>
          <a:p>
            <a:endParaRPr lang="en-GB" sz="2800" dirty="0">
              <a:latin typeface="Kristen ITC" panose="03050502040202030202" pitchFamily="66" charset="0"/>
            </a:endParaRPr>
          </a:p>
        </p:txBody>
      </p:sp>
      <p:sp>
        <p:nvSpPr>
          <p:cNvPr id="3" name="Rectangle 2"/>
          <p:cNvSpPr/>
          <p:nvPr/>
        </p:nvSpPr>
        <p:spPr>
          <a:xfrm>
            <a:off x="7498080" y="22401"/>
            <a:ext cx="4543864" cy="322835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7610621" y="182879"/>
            <a:ext cx="4431323" cy="2959222"/>
          </a:xfrm>
          <a:prstGeom prst="rect">
            <a:avLst/>
          </a:prstGeom>
        </p:spPr>
      </p:pic>
      <p:sp>
        <p:nvSpPr>
          <p:cNvPr id="7" name="Rectangle 6"/>
          <p:cNvSpPr/>
          <p:nvPr/>
        </p:nvSpPr>
        <p:spPr>
          <a:xfrm>
            <a:off x="3444240" y="3291839"/>
            <a:ext cx="5038579" cy="339630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45058" y="3339303"/>
            <a:ext cx="4811151" cy="369332"/>
          </a:xfrm>
          <a:prstGeom prst="rect">
            <a:avLst/>
          </a:prstGeom>
          <a:solidFill>
            <a:schemeClr val="accent2">
              <a:lumMod val="75000"/>
            </a:schemeClr>
          </a:solidFill>
        </p:spPr>
        <p:txBody>
          <a:bodyPr wrap="square" rtlCol="0">
            <a:spAutoFit/>
          </a:bodyPr>
          <a:lstStyle/>
          <a:p>
            <a:pPr algn="ctr"/>
            <a:r>
              <a:rPr lang="en-GB" dirty="0" smtClean="0">
                <a:solidFill>
                  <a:schemeClr val="bg1"/>
                </a:solidFill>
                <a:latin typeface="Comic Sans MS" panose="030F0702030302020204" pitchFamily="66" charset="0"/>
              </a:rPr>
              <a:t>DAILY PROBLEM CHALLENGE</a:t>
            </a:r>
            <a:endParaRPr lang="en-GB" dirty="0">
              <a:solidFill>
                <a:schemeClr val="bg1"/>
              </a:solidFill>
              <a:latin typeface="Comic Sans MS" panose="030F0702030302020204" pitchFamily="66" charset="0"/>
            </a:endParaRPr>
          </a:p>
        </p:txBody>
      </p:sp>
      <p:sp>
        <p:nvSpPr>
          <p:cNvPr id="9" name="TextBox 8"/>
          <p:cNvSpPr txBox="1"/>
          <p:nvPr/>
        </p:nvSpPr>
        <p:spPr>
          <a:xfrm>
            <a:off x="3444240" y="3967088"/>
            <a:ext cx="5038579" cy="2062103"/>
          </a:xfrm>
          <a:prstGeom prst="rect">
            <a:avLst/>
          </a:prstGeom>
          <a:noFill/>
        </p:spPr>
        <p:txBody>
          <a:bodyPr wrap="square" rtlCol="0">
            <a:spAutoFit/>
          </a:bodyPr>
          <a:lstStyle/>
          <a:p>
            <a:r>
              <a:rPr lang="en-GB" sz="1600" dirty="0" smtClean="0">
                <a:solidFill>
                  <a:schemeClr val="bg1"/>
                </a:solidFill>
                <a:latin typeface="Comic Sans MS" panose="030F0702030302020204" pitchFamily="66" charset="0"/>
              </a:rPr>
              <a:t>P4 were sorting out the coloured pencils for the classroom. There were 14 green, 13 brown, 16 blue, 12 yellow, 8 black,  15 red and 4 purple pencils. Each pencil pot should have 20 pencils.</a:t>
            </a:r>
          </a:p>
          <a:p>
            <a:endParaRPr lang="en-GB" sz="1600" dirty="0">
              <a:solidFill>
                <a:schemeClr val="bg1"/>
              </a:solidFill>
              <a:latin typeface="Comic Sans MS" panose="030F0702030302020204" pitchFamily="66" charset="0"/>
            </a:endParaRPr>
          </a:p>
          <a:p>
            <a:r>
              <a:rPr lang="en-GB" sz="1600" dirty="0" smtClean="0">
                <a:solidFill>
                  <a:schemeClr val="bg1"/>
                </a:solidFill>
                <a:latin typeface="Comic Sans MS" panose="030F0702030302020204" pitchFamily="66" charset="0"/>
              </a:rPr>
              <a:t>How many more pencils of each colour do we need?</a:t>
            </a:r>
          </a:p>
          <a:p>
            <a:endParaRPr lang="en-GB" sz="1600" dirty="0">
              <a:solidFill>
                <a:schemeClr val="bg1"/>
              </a:solidFill>
              <a:latin typeface="Comic Sans MS" panose="030F0702030302020204" pitchFamily="66" charset="0"/>
            </a:endParaRPr>
          </a:p>
          <a:p>
            <a:r>
              <a:rPr lang="en-GB" sz="1600" dirty="0" smtClean="0">
                <a:solidFill>
                  <a:schemeClr val="bg1"/>
                </a:solidFill>
                <a:latin typeface="Comic Sans MS" panose="030F0702030302020204" pitchFamily="66" charset="0"/>
              </a:rPr>
              <a:t>How many more pencils do we need altogether?</a:t>
            </a:r>
            <a:endParaRPr lang="en-GB" sz="1600" dirty="0">
              <a:solidFill>
                <a:schemeClr val="bg1"/>
              </a:solidFill>
              <a:latin typeface="Comic Sans MS" panose="030F0702030302020204" pitchFamily="66" charset="0"/>
            </a:endParaRPr>
          </a:p>
        </p:txBody>
      </p:sp>
      <p:sp>
        <p:nvSpPr>
          <p:cNvPr id="10" name="Down Arrow 9"/>
          <p:cNvSpPr/>
          <p:nvPr/>
        </p:nvSpPr>
        <p:spPr>
          <a:xfrm>
            <a:off x="3938954" y="2512475"/>
            <a:ext cx="211015" cy="97840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6726020">
            <a:off x="8706870" y="4166529"/>
            <a:ext cx="143377" cy="1659805"/>
          </a:xfrm>
          <a:prstGeom prst="downArrow">
            <a:avLst>
              <a:gd name="adj1" fmla="val 50000"/>
              <a:gd name="adj2" fmla="val 473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5400000">
            <a:off x="8599051" y="3822222"/>
            <a:ext cx="133294" cy="61897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56670" y="1927700"/>
            <a:ext cx="1575582" cy="584775"/>
          </a:xfrm>
          <a:prstGeom prst="rect">
            <a:avLst/>
          </a:prstGeom>
          <a:noFill/>
        </p:spPr>
        <p:txBody>
          <a:bodyPr wrap="square" rtlCol="0">
            <a:spAutoFit/>
          </a:bodyPr>
          <a:lstStyle/>
          <a:p>
            <a:pPr algn="ctr"/>
            <a:r>
              <a:rPr lang="en-GB" sz="1600" dirty="0" smtClean="0">
                <a:solidFill>
                  <a:schemeClr val="bg1"/>
                </a:solidFill>
                <a:latin typeface="Lucida Handwriting" panose="03010101010101010101" pitchFamily="66" charset="0"/>
              </a:rPr>
              <a:t>26</a:t>
            </a:r>
            <a:r>
              <a:rPr lang="en-GB" sz="1600" baseline="30000" dirty="0" smtClean="0">
                <a:solidFill>
                  <a:schemeClr val="bg1"/>
                </a:solidFill>
                <a:latin typeface="Lucida Handwriting" panose="03010101010101010101" pitchFamily="66" charset="0"/>
              </a:rPr>
              <a:t>th</a:t>
            </a:r>
            <a:r>
              <a:rPr lang="en-GB" sz="1600" dirty="0" smtClean="0">
                <a:solidFill>
                  <a:schemeClr val="bg1"/>
                </a:solidFill>
                <a:latin typeface="Lucida Handwriting" panose="03010101010101010101" pitchFamily="66" charset="0"/>
              </a:rPr>
              <a:t> August</a:t>
            </a:r>
          </a:p>
          <a:p>
            <a:pPr algn="ctr"/>
            <a:r>
              <a:rPr lang="en-GB" sz="1600" dirty="0" smtClean="0">
                <a:solidFill>
                  <a:schemeClr val="bg1"/>
                </a:solidFill>
                <a:latin typeface="Lucida Handwriting" panose="03010101010101010101" pitchFamily="66" charset="0"/>
              </a:rPr>
              <a:t> 2019</a:t>
            </a:r>
            <a:endParaRPr lang="en-GB" sz="1600" dirty="0">
              <a:solidFill>
                <a:schemeClr val="bg1"/>
              </a:solidFill>
              <a:latin typeface="Lucida Handwriting" panose="03010101010101010101" pitchFamily="66" charset="0"/>
            </a:endParaRPr>
          </a:p>
        </p:txBody>
      </p:sp>
      <p:sp>
        <p:nvSpPr>
          <p:cNvPr id="15" name="TextBox 14"/>
          <p:cNvSpPr txBox="1"/>
          <p:nvPr/>
        </p:nvSpPr>
        <p:spPr>
          <a:xfrm>
            <a:off x="8991559" y="3909707"/>
            <a:ext cx="3050386" cy="830997"/>
          </a:xfrm>
          <a:prstGeom prst="rect">
            <a:avLst/>
          </a:prstGeom>
          <a:noFill/>
        </p:spPr>
        <p:txBody>
          <a:bodyPr wrap="square" rtlCol="0">
            <a:spAutoFit/>
          </a:bodyPr>
          <a:lstStyle/>
          <a:p>
            <a:pPr algn="ctr"/>
            <a:r>
              <a:rPr lang="en-GB" sz="1600" dirty="0" smtClean="0">
                <a:solidFill>
                  <a:schemeClr val="bg1"/>
                </a:solidFill>
                <a:latin typeface="Lucida Handwriting" panose="03010101010101010101" pitchFamily="66" charset="0"/>
              </a:rPr>
              <a:t>Word problem relates to a physical activity done recently by the pupils.</a:t>
            </a:r>
          </a:p>
        </p:txBody>
      </p:sp>
      <p:sp>
        <p:nvSpPr>
          <p:cNvPr id="16" name="TextBox 15"/>
          <p:cNvSpPr txBox="1"/>
          <p:nvPr/>
        </p:nvSpPr>
        <p:spPr>
          <a:xfrm>
            <a:off x="9383151" y="5068547"/>
            <a:ext cx="2513428" cy="584775"/>
          </a:xfrm>
          <a:prstGeom prst="rect">
            <a:avLst/>
          </a:prstGeom>
          <a:noFill/>
        </p:spPr>
        <p:txBody>
          <a:bodyPr wrap="square" rtlCol="0">
            <a:spAutoFit/>
          </a:bodyPr>
          <a:lstStyle/>
          <a:p>
            <a:pPr algn="ctr"/>
            <a:r>
              <a:rPr lang="en-GB" sz="1600" dirty="0" smtClean="0">
                <a:solidFill>
                  <a:schemeClr val="bg1"/>
                </a:solidFill>
                <a:latin typeface="Lucida Handwriting" panose="03010101010101010101" pitchFamily="66" charset="0"/>
              </a:rPr>
              <a:t>Numerals rather than words</a:t>
            </a:r>
          </a:p>
        </p:txBody>
      </p:sp>
    </p:spTree>
    <p:extLst>
      <p:ext uri="{BB962C8B-B14F-4D97-AF65-F5344CB8AC3E}">
        <p14:creationId xmlns:p14="http://schemas.microsoft.com/office/powerpoint/2010/main" val="361014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948" y="225083"/>
            <a:ext cx="5022165" cy="3038622"/>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93168" y="225083"/>
            <a:ext cx="5019823" cy="3038622"/>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13052" y="3573193"/>
            <a:ext cx="5122984" cy="312302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996282" y="1320923"/>
            <a:ext cx="4813593" cy="1477328"/>
          </a:xfrm>
          <a:prstGeom prst="rect">
            <a:avLst/>
          </a:prstGeom>
          <a:solidFill>
            <a:schemeClr val="tx2">
              <a:lumMod val="60000"/>
              <a:lumOff val="40000"/>
            </a:schemeClr>
          </a:solidFill>
        </p:spPr>
        <p:txBody>
          <a:bodyPr wrap="square" rtlCol="0">
            <a:spAutoFit/>
          </a:bodyPr>
          <a:lstStyle/>
          <a:p>
            <a:pPr algn="ctr"/>
            <a:r>
              <a:rPr lang="en-GB" dirty="0" smtClean="0">
                <a:solidFill>
                  <a:schemeClr val="bg1"/>
                </a:solidFill>
                <a:latin typeface="Comic Sans MS" panose="030F0702030302020204" pitchFamily="66" charset="0"/>
              </a:rPr>
              <a:t>My Grannie’s dog had puppies. There were 4 boys and 6 girls. </a:t>
            </a:r>
          </a:p>
          <a:p>
            <a:pPr algn="ctr"/>
            <a:endParaRPr lang="en-GB" dirty="0">
              <a:solidFill>
                <a:schemeClr val="bg1"/>
              </a:solidFill>
              <a:latin typeface="Comic Sans MS" panose="030F0702030302020204" pitchFamily="66" charset="0"/>
            </a:endParaRPr>
          </a:p>
          <a:p>
            <a:pPr algn="ctr"/>
            <a:r>
              <a:rPr lang="en-GB" dirty="0" smtClean="0">
                <a:solidFill>
                  <a:schemeClr val="bg1"/>
                </a:solidFill>
                <a:latin typeface="Comic Sans MS" panose="030F0702030302020204" pitchFamily="66" charset="0"/>
              </a:rPr>
              <a:t>How many puppies were there?</a:t>
            </a:r>
          </a:p>
          <a:p>
            <a:pPr algn="ctr"/>
            <a:r>
              <a:rPr lang="en-GB" dirty="0" smtClean="0">
                <a:solidFill>
                  <a:schemeClr val="bg1"/>
                </a:solidFill>
                <a:latin typeface="Comic Sans MS" panose="030F0702030302020204" pitchFamily="66" charset="0"/>
              </a:rPr>
              <a:t> How many boy puppies are there? </a:t>
            </a:r>
            <a:endParaRPr lang="en-GB" dirty="0">
              <a:solidFill>
                <a:schemeClr val="bg1"/>
              </a:solidFill>
              <a:latin typeface="Comic Sans MS" panose="030F0702030302020204" pitchFamily="66" charset="0"/>
            </a:endParaRPr>
          </a:p>
        </p:txBody>
      </p:sp>
      <p:sp>
        <p:nvSpPr>
          <p:cNvPr id="6" name="TextBox 5"/>
          <p:cNvSpPr txBox="1"/>
          <p:nvPr/>
        </p:nvSpPr>
        <p:spPr>
          <a:xfrm>
            <a:off x="6989201" y="405297"/>
            <a:ext cx="4813593" cy="369332"/>
          </a:xfrm>
          <a:prstGeom prst="rect">
            <a:avLst/>
          </a:prstGeom>
          <a:solidFill>
            <a:schemeClr val="accent2">
              <a:lumMod val="75000"/>
            </a:schemeClr>
          </a:solidFill>
        </p:spPr>
        <p:txBody>
          <a:bodyPr wrap="square" rtlCol="0">
            <a:spAutoFit/>
          </a:bodyPr>
          <a:lstStyle/>
          <a:p>
            <a:r>
              <a:rPr lang="en-GB" dirty="0" smtClean="0">
                <a:latin typeface="Comic Sans MS" panose="030F0702030302020204" pitchFamily="66" charset="0"/>
              </a:rPr>
              <a:t>DAILY PROBLEM CHALLENGE by </a:t>
            </a:r>
            <a:r>
              <a:rPr lang="en-GB" dirty="0" err="1" smtClean="0">
                <a:latin typeface="Comic Sans MS" panose="030F0702030302020204" pitchFamily="66" charset="0"/>
              </a:rPr>
              <a:t>Ozzzzz</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7" name="TextBox 6"/>
          <p:cNvSpPr txBox="1"/>
          <p:nvPr/>
        </p:nvSpPr>
        <p:spPr>
          <a:xfrm>
            <a:off x="264844" y="405297"/>
            <a:ext cx="4813593" cy="369332"/>
          </a:xfrm>
          <a:prstGeom prst="rect">
            <a:avLst/>
          </a:prstGeom>
          <a:solidFill>
            <a:schemeClr val="accent2">
              <a:lumMod val="75000"/>
            </a:schemeClr>
          </a:solidFill>
        </p:spPr>
        <p:txBody>
          <a:bodyPr wrap="square" rtlCol="0">
            <a:spAutoFit/>
          </a:bodyPr>
          <a:lstStyle/>
          <a:p>
            <a:r>
              <a:rPr lang="en-GB" dirty="0" smtClean="0">
                <a:latin typeface="Comic Sans MS" panose="030F0702030302020204" pitchFamily="66" charset="0"/>
              </a:rPr>
              <a:t>DAILY PROBLEM CHALLENGE by  </a:t>
            </a:r>
            <a:r>
              <a:rPr lang="en-GB" dirty="0" err="1" smtClean="0">
                <a:latin typeface="Comic Sans MS" panose="030F0702030302020204" pitchFamily="66" charset="0"/>
              </a:rPr>
              <a:t>Oxxxxx</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8" name="TextBox 7"/>
          <p:cNvSpPr txBox="1"/>
          <p:nvPr/>
        </p:nvSpPr>
        <p:spPr>
          <a:xfrm>
            <a:off x="3767748" y="3698363"/>
            <a:ext cx="4813593" cy="369332"/>
          </a:xfrm>
          <a:prstGeom prst="rect">
            <a:avLst/>
          </a:prstGeom>
          <a:solidFill>
            <a:schemeClr val="accent2">
              <a:lumMod val="75000"/>
            </a:schemeClr>
          </a:solidFill>
        </p:spPr>
        <p:txBody>
          <a:bodyPr wrap="square" rtlCol="0">
            <a:spAutoFit/>
          </a:bodyPr>
          <a:lstStyle/>
          <a:p>
            <a:r>
              <a:rPr lang="en-GB" dirty="0" smtClean="0">
                <a:latin typeface="Comic Sans MS" panose="030F0702030302020204" pitchFamily="66" charset="0"/>
              </a:rPr>
              <a:t>DAILY PROBLEM CHALLENGE by </a:t>
            </a:r>
            <a:r>
              <a:rPr lang="en-GB" dirty="0" err="1" smtClean="0">
                <a:latin typeface="Comic Sans MS" panose="030F0702030302020204" pitchFamily="66" charset="0"/>
              </a:rPr>
              <a:t>Pxxxxx</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9" name="TextBox 8"/>
          <p:cNvSpPr txBox="1"/>
          <p:nvPr/>
        </p:nvSpPr>
        <p:spPr>
          <a:xfrm>
            <a:off x="196948" y="1111348"/>
            <a:ext cx="5022165" cy="1815882"/>
          </a:xfrm>
          <a:prstGeom prst="rect">
            <a:avLst/>
          </a:prstGeom>
          <a:solidFill>
            <a:schemeClr val="tx2">
              <a:lumMod val="60000"/>
              <a:lumOff val="40000"/>
            </a:schemeClr>
          </a:solidFill>
        </p:spPr>
        <p:txBody>
          <a:bodyPr wrap="square" rtlCol="0">
            <a:spAutoFit/>
          </a:bodyPr>
          <a:lstStyle/>
          <a:p>
            <a:pPr algn="ctr"/>
            <a:r>
              <a:rPr lang="en-GB" sz="1600" dirty="0" smtClean="0">
                <a:solidFill>
                  <a:schemeClr val="bg1"/>
                </a:solidFill>
                <a:latin typeface="Comic Sans MS" panose="030F0702030302020204" pitchFamily="66" charset="0"/>
              </a:rPr>
              <a:t>Once P1 to P7 had an 80’s disco.</a:t>
            </a:r>
          </a:p>
          <a:p>
            <a:pPr algn="ctr"/>
            <a:r>
              <a:rPr lang="en-GB" sz="1600" dirty="0" smtClean="0">
                <a:solidFill>
                  <a:schemeClr val="bg1"/>
                </a:solidFill>
                <a:latin typeface="Comic Sans MS" panose="030F0702030302020204" pitchFamily="66" charset="0"/>
              </a:rPr>
              <a:t> Three girls couldn’t come. </a:t>
            </a:r>
            <a:r>
              <a:rPr lang="en-GB" sz="1600" dirty="0" err="1" smtClean="0">
                <a:solidFill>
                  <a:schemeClr val="bg1"/>
                </a:solidFill>
                <a:latin typeface="Comic Sans MS" panose="030F0702030302020204" pitchFamily="66" charset="0"/>
              </a:rPr>
              <a:t>Jxxx</a:t>
            </a:r>
            <a:r>
              <a:rPr lang="en-GB" sz="1600" dirty="0" smtClean="0">
                <a:solidFill>
                  <a:schemeClr val="bg1"/>
                </a:solidFill>
                <a:latin typeface="Comic Sans MS" panose="030F0702030302020204" pitchFamily="66" charset="0"/>
              </a:rPr>
              <a:t> </a:t>
            </a:r>
            <a:r>
              <a:rPr lang="en-GB" sz="1600" dirty="0" err="1" smtClean="0">
                <a:solidFill>
                  <a:schemeClr val="bg1"/>
                </a:solidFill>
                <a:latin typeface="Comic Sans MS" panose="030F0702030302020204" pitchFamily="66" charset="0"/>
              </a:rPr>
              <a:t>Wxxx</a:t>
            </a:r>
            <a:r>
              <a:rPr lang="en-GB" sz="1600" dirty="0" smtClean="0">
                <a:solidFill>
                  <a:schemeClr val="bg1"/>
                </a:solidFill>
                <a:latin typeface="Comic Sans MS" panose="030F0702030302020204" pitchFamily="66" charset="0"/>
              </a:rPr>
              <a:t> was sick. Five other boys couldn’t come and Mrs Wilson was on her break with Mr Wilson.</a:t>
            </a:r>
          </a:p>
          <a:p>
            <a:pPr algn="ctr"/>
            <a:endParaRPr lang="en-GB" sz="1600" dirty="0" smtClean="0">
              <a:solidFill>
                <a:schemeClr val="bg1"/>
              </a:solidFill>
              <a:latin typeface="Comic Sans MS" panose="030F0702030302020204" pitchFamily="66" charset="0"/>
            </a:endParaRPr>
          </a:p>
          <a:p>
            <a:pPr algn="ctr"/>
            <a:r>
              <a:rPr lang="en-GB" sz="1600" dirty="0" smtClean="0">
                <a:solidFill>
                  <a:schemeClr val="bg1"/>
                </a:solidFill>
                <a:latin typeface="Comic Sans MS" panose="030F0702030302020204" pitchFamily="66" charset="0"/>
              </a:rPr>
              <a:t>How many people were sick?</a:t>
            </a:r>
          </a:p>
          <a:p>
            <a:pPr algn="ctr"/>
            <a:r>
              <a:rPr lang="en-GB" sz="1600" dirty="0" smtClean="0">
                <a:solidFill>
                  <a:schemeClr val="bg1"/>
                </a:solidFill>
                <a:latin typeface="Comic Sans MS" panose="030F0702030302020204" pitchFamily="66" charset="0"/>
              </a:rPr>
              <a:t>How many people couldn’t come?</a:t>
            </a:r>
            <a:endParaRPr lang="en-GB" sz="1600" dirty="0">
              <a:solidFill>
                <a:schemeClr val="bg1"/>
              </a:solidFill>
            </a:endParaRPr>
          </a:p>
        </p:txBody>
      </p:sp>
      <p:sp>
        <p:nvSpPr>
          <p:cNvPr id="10" name="TextBox 9"/>
          <p:cNvSpPr txBox="1"/>
          <p:nvPr/>
        </p:nvSpPr>
        <p:spPr>
          <a:xfrm>
            <a:off x="3747867" y="4192865"/>
            <a:ext cx="4853354" cy="2031325"/>
          </a:xfrm>
          <a:prstGeom prst="rect">
            <a:avLst/>
          </a:prstGeom>
          <a:solidFill>
            <a:schemeClr val="tx2">
              <a:lumMod val="60000"/>
              <a:lumOff val="40000"/>
            </a:schemeClr>
          </a:solidFill>
        </p:spPr>
        <p:txBody>
          <a:bodyPr wrap="square" rtlCol="0">
            <a:spAutoFit/>
          </a:bodyPr>
          <a:lstStyle/>
          <a:p>
            <a:pPr algn="ctr"/>
            <a:r>
              <a:rPr lang="en-GB" dirty="0" smtClean="0">
                <a:solidFill>
                  <a:schemeClr val="bg1"/>
                </a:solidFill>
                <a:latin typeface="Comic Sans MS" panose="030F0702030302020204" pitchFamily="66" charset="0"/>
              </a:rPr>
              <a:t>Yesterday P4 were making African house models. There were 23 pupils. 12 people weren’t finished. K****, K*** and A***** were working with Mrs Walker.</a:t>
            </a:r>
          </a:p>
          <a:p>
            <a:pPr algn="ctr"/>
            <a:endParaRPr lang="en-GB" dirty="0" smtClean="0">
              <a:solidFill>
                <a:schemeClr val="bg1"/>
              </a:solidFill>
              <a:latin typeface="Comic Sans MS" panose="030F0702030302020204" pitchFamily="66" charset="0"/>
            </a:endParaRPr>
          </a:p>
          <a:p>
            <a:pPr algn="ctr"/>
            <a:r>
              <a:rPr lang="en-GB" dirty="0" smtClean="0">
                <a:solidFill>
                  <a:schemeClr val="bg1"/>
                </a:solidFill>
                <a:latin typeface="Comic Sans MS" panose="030F0702030302020204" pitchFamily="66" charset="0"/>
              </a:rPr>
              <a:t>How many pupils finished their model? </a:t>
            </a:r>
          </a:p>
          <a:p>
            <a:endParaRPr lang="en-GB" dirty="0">
              <a:solidFill>
                <a:schemeClr val="bg1"/>
              </a:solidFill>
            </a:endParaRPr>
          </a:p>
        </p:txBody>
      </p:sp>
      <p:sp>
        <p:nvSpPr>
          <p:cNvPr id="11" name="TextBox 10"/>
          <p:cNvSpPr txBox="1"/>
          <p:nvPr/>
        </p:nvSpPr>
        <p:spPr>
          <a:xfrm>
            <a:off x="126609" y="3812771"/>
            <a:ext cx="3179299" cy="1323439"/>
          </a:xfrm>
          <a:prstGeom prst="rect">
            <a:avLst/>
          </a:prstGeom>
          <a:noFill/>
          <a:ln>
            <a:solidFill>
              <a:schemeClr val="bg1"/>
            </a:solidFill>
          </a:ln>
        </p:spPr>
        <p:txBody>
          <a:bodyPr wrap="square" rtlCol="0">
            <a:spAutoFit/>
          </a:bodyPr>
          <a:lstStyle/>
          <a:p>
            <a:pPr algn="ctr"/>
            <a:r>
              <a:rPr lang="en-GB" sz="4000" dirty="0" smtClean="0">
                <a:solidFill>
                  <a:schemeClr val="bg1"/>
                </a:solidFill>
                <a:latin typeface="Lucida Handwriting" panose="03010101010101010101" pitchFamily="66" charset="0"/>
              </a:rPr>
              <a:t>December</a:t>
            </a:r>
          </a:p>
          <a:p>
            <a:pPr algn="ctr"/>
            <a:r>
              <a:rPr lang="en-GB" sz="4000" dirty="0" smtClean="0">
                <a:solidFill>
                  <a:schemeClr val="bg1"/>
                </a:solidFill>
                <a:latin typeface="Lucida Handwriting" panose="03010101010101010101" pitchFamily="66" charset="0"/>
              </a:rPr>
              <a:t> 2019</a:t>
            </a:r>
            <a:endParaRPr lang="en-GB" sz="4000" dirty="0">
              <a:solidFill>
                <a:schemeClr val="bg1"/>
              </a:solidFill>
              <a:latin typeface="Lucida Handwriting" panose="03010101010101010101" pitchFamily="66" charset="0"/>
            </a:endParaRPr>
          </a:p>
        </p:txBody>
      </p:sp>
    </p:spTree>
    <p:extLst>
      <p:ext uri="{BB962C8B-B14F-4D97-AF65-F5344CB8AC3E}">
        <p14:creationId xmlns:p14="http://schemas.microsoft.com/office/powerpoint/2010/main" val="402319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150" y="144836"/>
            <a:ext cx="5857294" cy="3020395"/>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3420619" y="3638700"/>
            <a:ext cx="5584934" cy="294498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6523689" y="144836"/>
            <a:ext cx="5532324" cy="3020395"/>
          </a:xfrm>
          <a:prstGeom prst="rect">
            <a:avLst/>
          </a:prstGeom>
          <a:ln>
            <a:solidFill>
              <a:schemeClr val="tx1"/>
            </a:solidFill>
          </a:ln>
        </p:spPr>
      </p:pic>
      <p:sp>
        <p:nvSpPr>
          <p:cNvPr id="5" name="TextBox 4"/>
          <p:cNvSpPr txBox="1"/>
          <p:nvPr/>
        </p:nvSpPr>
        <p:spPr>
          <a:xfrm>
            <a:off x="126609" y="3812771"/>
            <a:ext cx="2841675" cy="1938992"/>
          </a:xfrm>
          <a:prstGeom prst="rect">
            <a:avLst/>
          </a:prstGeom>
          <a:noFill/>
          <a:ln>
            <a:solidFill>
              <a:schemeClr val="bg1"/>
            </a:solidFill>
          </a:ln>
        </p:spPr>
        <p:txBody>
          <a:bodyPr wrap="square" rtlCol="0">
            <a:spAutoFit/>
          </a:bodyPr>
          <a:lstStyle/>
          <a:p>
            <a:pPr algn="ctr"/>
            <a:r>
              <a:rPr lang="en-GB" sz="4000" smtClean="0">
                <a:solidFill>
                  <a:schemeClr val="bg1"/>
                </a:solidFill>
                <a:latin typeface="Lucida Handwriting" panose="03010101010101010101" pitchFamily="66" charset="0"/>
              </a:rPr>
              <a:t>20</a:t>
            </a:r>
            <a:r>
              <a:rPr lang="en-GB" sz="4000" baseline="30000" smtClean="0">
                <a:solidFill>
                  <a:schemeClr val="bg1"/>
                </a:solidFill>
                <a:latin typeface="Lucida Handwriting" panose="03010101010101010101" pitchFamily="66" charset="0"/>
              </a:rPr>
              <a:t>th</a:t>
            </a:r>
            <a:r>
              <a:rPr lang="en-GB" sz="4000" smtClean="0">
                <a:solidFill>
                  <a:schemeClr val="bg1"/>
                </a:solidFill>
                <a:latin typeface="Lucida Handwriting" panose="03010101010101010101" pitchFamily="66" charset="0"/>
              </a:rPr>
              <a:t> March</a:t>
            </a:r>
            <a:endParaRPr lang="en-GB" sz="4000" dirty="0" smtClean="0">
              <a:solidFill>
                <a:schemeClr val="bg1"/>
              </a:solidFill>
              <a:latin typeface="Lucida Handwriting" panose="03010101010101010101" pitchFamily="66" charset="0"/>
            </a:endParaRPr>
          </a:p>
          <a:p>
            <a:pPr algn="ctr"/>
            <a:r>
              <a:rPr lang="en-GB" sz="4000" dirty="0" smtClean="0">
                <a:solidFill>
                  <a:schemeClr val="bg1"/>
                </a:solidFill>
                <a:latin typeface="Lucida Handwriting" panose="03010101010101010101" pitchFamily="66" charset="0"/>
              </a:rPr>
              <a:t> 2020</a:t>
            </a:r>
            <a:endParaRPr lang="en-GB" sz="4000" dirty="0">
              <a:solidFill>
                <a:schemeClr val="bg1"/>
              </a:solidFill>
              <a:latin typeface="Lucida Handwriting" panose="03010101010101010101" pitchFamily="66" charset="0"/>
            </a:endParaRPr>
          </a:p>
        </p:txBody>
      </p:sp>
      <p:sp>
        <p:nvSpPr>
          <p:cNvPr id="6" name="Rectangle 5"/>
          <p:cNvSpPr/>
          <p:nvPr/>
        </p:nvSpPr>
        <p:spPr>
          <a:xfrm>
            <a:off x="4301543" y="144836"/>
            <a:ext cx="708338" cy="31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365346" y="144835"/>
            <a:ext cx="708338" cy="31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94997" y="3653369"/>
            <a:ext cx="708338" cy="318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08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53220" y="225083"/>
            <a:ext cx="11718386" cy="657662"/>
          </a:xfrm>
          <a:prstGeom prst="rect">
            <a:avLst/>
          </a:prstGeom>
          <a:solidFill>
            <a:srgbClr val="FFC000"/>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800" b="1" dirty="0" smtClean="0">
                <a:solidFill>
                  <a:schemeClr val="bg1"/>
                </a:solidFill>
                <a:latin typeface="Kristen ITC" panose="03050502040202030202" pitchFamily="66" charset="0"/>
              </a:rPr>
              <a:t>CONCLUSIONS</a:t>
            </a:r>
          </a:p>
        </p:txBody>
      </p:sp>
      <p:sp>
        <p:nvSpPr>
          <p:cNvPr id="3" name="Title 1"/>
          <p:cNvSpPr>
            <a:spLocks noGrp="1"/>
          </p:cNvSpPr>
          <p:nvPr/>
        </p:nvSpPr>
        <p:spPr>
          <a:xfrm>
            <a:off x="253220" y="2231989"/>
            <a:ext cx="11718386" cy="436099"/>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bg1"/>
                </a:solidFill>
                <a:latin typeface="Kristen ITC" panose="03050502040202030202" pitchFamily="66" charset="0"/>
              </a:rPr>
              <a:t>Repetition appears to be effective. </a:t>
            </a:r>
          </a:p>
        </p:txBody>
      </p:sp>
      <p:sp>
        <p:nvSpPr>
          <p:cNvPr id="4" name="Title 1"/>
          <p:cNvSpPr>
            <a:spLocks noGrp="1"/>
          </p:cNvSpPr>
          <p:nvPr/>
        </p:nvSpPr>
        <p:spPr>
          <a:xfrm>
            <a:off x="253220" y="3089027"/>
            <a:ext cx="11718386" cy="436099"/>
          </a:xfrm>
          <a:prstGeom prst="rect">
            <a:avLst/>
          </a:prstGeom>
          <a:solidFill>
            <a:srgbClr val="33CC33"/>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bg1"/>
                </a:solidFill>
                <a:latin typeface="Kristen ITC" panose="03050502040202030202" pitchFamily="66" charset="0"/>
              </a:rPr>
              <a:t>Context was valuable in the early stages for building confidence. </a:t>
            </a:r>
          </a:p>
        </p:txBody>
      </p:sp>
      <p:sp>
        <p:nvSpPr>
          <p:cNvPr id="5" name="Title 1"/>
          <p:cNvSpPr>
            <a:spLocks noGrp="1"/>
          </p:cNvSpPr>
          <p:nvPr/>
        </p:nvSpPr>
        <p:spPr>
          <a:xfrm>
            <a:off x="253220" y="3793000"/>
            <a:ext cx="11718386" cy="1527518"/>
          </a:xfrm>
          <a:prstGeom prst="rect">
            <a:avLst/>
          </a:prstGeom>
          <a:solidFill>
            <a:schemeClr val="tx2">
              <a:lumMod val="60000"/>
              <a:lumOff val="40000"/>
            </a:schemeClr>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bg1"/>
                </a:solidFill>
                <a:latin typeface="Kristen ITC" panose="03050502040202030202" pitchFamily="66" charset="0"/>
              </a:rPr>
              <a:t>Success criteria were understood, articulated clearly by pupils and used consistently to break the problem solving down into three stages. Pupils knew that finding the information was the most valued and crucial step and were able to deploy a range of strategies to do so.</a:t>
            </a:r>
          </a:p>
        </p:txBody>
      </p:sp>
      <p:sp>
        <p:nvSpPr>
          <p:cNvPr id="6" name="Title 1"/>
          <p:cNvSpPr>
            <a:spLocks noGrp="1"/>
          </p:cNvSpPr>
          <p:nvPr/>
        </p:nvSpPr>
        <p:spPr>
          <a:xfrm>
            <a:off x="253220" y="5582529"/>
            <a:ext cx="11718386" cy="1141829"/>
          </a:xfrm>
          <a:prstGeom prst="rect">
            <a:avLst/>
          </a:prstGeom>
          <a:solidFill>
            <a:srgbClr val="006666"/>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bg1"/>
                </a:solidFill>
                <a:latin typeface="Kristen ITC" panose="03050502040202030202" pitchFamily="66" charset="0"/>
              </a:rPr>
              <a:t>Discussion and presentation of pupil solutions was probably the most informative aspect for both pupils and teacher. </a:t>
            </a:r>
          </a:p>
        </p:txBody>
      </p:sp>
      <p:sp>
        <p:nvSpPr>
          <p:cNvPr id="7" name="Title 1"/>
          <p:cNvSpPr>
            <a:spLocks noGrp="1"/>
          </p:cNvSpPr>
          <p:nvPr/>
        </p:nvSpPr>
        <p:spPr>
          <a:xfrm>
            <a:off x="253220" y="1374379"/>
            <a:ext cx="11718386" cy="436099"/>
          </a:xfrm>
          <a:prstGeom prst="rect">
            <a:avLst/>
          </a:prstGeom>
          <a:solidFill>
            <a:schemeClr val="accent5">
              <a:lumMod val="60000"/>
              <a:lumOff val="40000"/>
            </a:schemeClr>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bg1"/>
                </a:solidFill>
                <a:latin typeface="Kristen ITC" panose="03050502040202030202" pitchFamily="66" charset="0"/>
              </a:rPr>
              <a:t>There is no single solution to the problem of maths word problems! </a:t>
            </a:r>
          </a:p>
        </p:txBody>
      </p:sp>
    </p:spTree>
    <p:extLst>
      <p:ext uri="{BB962C8B-B14F-4D97-AF65-F5344CB8AC3E}">
        <p14:creationId xmlns:p14="http://schemas.microsoft.com/office/powerpoint/2010/main" val="411339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449</Words>
  <Application>Microsoft Office PowerPoint</Application>
  <PresentationFormat>Widescreen</PresentationFormat>
  <Paragraphs>73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Comic Sans MS</vt:lpstr>
      <vt:lpstr>Kristen ITC</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Sandra</dc:creator>
  <cp:lastModifiedBy>Wilson, Sandra</cp:lastModifiedBy>
  <cp:revision>25</cp:revision>
  <dcterms:created xsi:type="dcterms:W3CDTF">2020-05-26T07:50:18Z</dcterms:created>
  <dcterms:modified xsi:type="dcterms:W3CDTF">2020-05-27T08:48:09Z</dcterms:modified>
</cp:coreProperties>
</file>