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onleym-s\Downloads\Behaviou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onleym-s\Desktop\Copy%20of%20Wellbeing%20Indicator%20Analysis%20with%20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Pupil</a:t>
            </a:r>
            <a:r>
              <a:rPr lang="en-GB" baseline="0"/>
              <a:t> Behaviour</a:t>
            </a:r>
            <a:endParaRPr lang="en-GB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Sheet1!$A$32</c:f>
              <c:strCache>
                <c:ptCount val="1"/>
                <c:pt idx="0">
                  <c:v>No. of 0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val>
            <c:numRef>
              <c:f>Sheet1!$B$32:$BJ$32</c:f>
              <c:numCache>
                <c:formatCode>General</c:formatCode>
                <c:ptCount val="61"/>
                <c:pt idx="0">
                  <c:v>19</c:v>
                </c:pt>
                <c:pt idx="1">
                  <c:v>15</c:v>
                </c:pt>
                <c:pt idx="2">
                  <c:v>11</c:v>
                </c:pt>
                <c:pt idx="3">
                  <c:v>12</c:v>
                </c:pt>
                <c:pt idx="4">
                  <c:v>7</c:v>
                </c:pt>
                <c:pt idx="5">
                  <c:v>15</c:v>
                </c:pt>
                <c:pt idx="6">
                  <c:v>15</c:v>
                </c:pt>
                <c:pt idx="7">
                  <c:v>19</c:v>
                </c:pt>
                <c:pt idx="8">
                  <c:v>11</c:v>
                </c:pt>
                <c:pt idx="9">
                  <c:v>15</c:v>
                </c:pt>
                <c:pt idx="10">
                  <c:v>17</c:v>
                </c:pt>
                <c:pt idx="11">
                  <c:v>19</c:v>
                </c:pt>
                <c:pt idx="12">
                  <c:v>13</c:v>
                </c:pt>
                <c:pt idx="13">
                  <c:v>12</c:v>
                </c:pt>
                <c:pt idx="14">
                  <c:v>9</c:v>
                </c:pt>
                <c:pt idx="15">
                  <c:v>14</c:v>
                </c:pt>
                <c:pt idx="16">
                  <c:v>16</c:v>
                </c:pt>
                <c:pt idx="17">
                  <c:v>11</c:v>
                </c:pt>
                <c:pt idx="18">
                  <c:v>13</c:v>
                </c:pt>
                <c:pt idx="19">
                  <c:v>19</c:v>
                </c:pt>
                <c:pt idx="20">
                  <c:v>20</c:v>
                </c:pt>
                <c:pt idx="21">
                  <c:v>15</c:v>
                </c:pt>
                <c:pt idx="22">
                  <c:v>17</c:v>
                </c:pt>
                <c:pt idx="23">
                  <c:v>21</c:v>
                </c:pt>
                <c:pt idx="24">
                  <c:v>15</c:v>
                </c:pt>
                <c:pt idx="25">
                  <c:v>15</c:v>
                </c:pt>
                <c:pt idx="26">
                  <c:v>16</c:v>
                </c:pt>
                <c:pt idx="27">
                  <c:v>10</c:v>
                </c:pt>
                <c:pt idx="28">
                  <c:v>15</c:v>
                </c:pt>
                <c:pt idx="29">
                  <c:v>17</c:v>
                </c:pt>
                <c:pt idx="30">
                  <c:v>20</c:v>
                </c:pt>
                <c:pt idx="31">
                  <c:v>20</c:v>
                </c:pt>
                <c:pt idx="32">
                  <c:v>14</c:v>
                </c:pt>
                <c:pt idx="33">
                  <c:v>15</c:v>
                </c:pt>
                <c:pt idx="34">
                  <c:v>18</c:v>
                </c:pt>
                <c:pt idx="35">
                  <c:v>12</c:v>
                </c:pt>
                <c:pt idx="36">
                  <c:v>15</c:v>
                </c:pt>
                <c:pt idx="37">
                  <c:v>14</c:v>
                </c:pt>
                <c:pt idx="38">
                  <c:v>10</c:v>
                </c:pt>
                <c:pt idx="39">
                  <c:v>16</c:v>
                </c:pt>
                <c:pt idx="40">
                  <c:v>13</c:v>
                </c:pt>
                <c:pt idx="41">
                  <c:v>10</c:v>
                </c:pt>
                <c:pt idx="42">
                  <c:v>8</c:v>
                </c:pt>
                <c:pt idx="43">
                  <c:v>18</c:v>
                </c:pt>
                <c:pt idx="44">
                  <c:v>5</c:v>
                </c:pt>
                <c:pt idx="45">
                  <c:v>20</c:v>
                </c:pt>
                <c:pt idx="46">
                  <c:v>10</c:v>
                </c:pt>
                <c:pt idx="47">
                  <c:v>15</c:v>
                </c:pt>
                <c:pt idx="48">
                  <c:v>20</c:v>
                </c:pt>
                <c:pt idx="49">
                  <c:v>17</c:v>
                </c:pt>
                <c:pt idx="50">
                  <c:v>19</c:v>
                </c:pt>
                <c:pt idx="51">
                  <c:v>14</c:v>
                </c:pt>
                <c:pt idx="52">
                  <c:v>23</c:v>
                </c:pt>
                <c:pt idx="53">
                  <c:v>16</c:v>
                </c:pt>
                <c:pt idx="54">
                  <c:v>25</c:v>
                </c:pt>
                <c:pt idx="55">
                  <c:v>24</c:v>
                </c:pt>
                <c:pt idx="56">
                  <c:v>14</c:v>
                </c:pt>
                <c:pt idx="57">
                  <c:v>20</c:v>
                </c:pt>
                <c:pt idx="58">
                  <c:v>27</c:v>
                </c:pt>
                <c:pt idx="59">
                  <c:v>18</c:v>
                </c:pt>
                <c:pt idx="60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Sheet1!$A$33</c:f>
              <c:strCache>
                <c:ptCount val="1"/>
                <c:pt idx="0">
                  <c:v>No. on green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val>
            <c:numRef>
              <c:f>Sheet1!$B$33:$BJ$33</c:f>
              <c:numCache>
                <c:formatCode>General</c:formatCode>
                <c:ptCount val="61"/>
                <c:pt idx="0">
                  <c:v>7</c:v>
                </c:pt>
                <c:pt idx="1">
                  <c:v>7</c:v>
                </c:pt>
                <c:pt idx="2">
                  <c:v>13</c:v>
                </c:pt>
                <c:pt idx="3">
                  <c:v>11</c:v>
                </c:pt>
                <c:pt idx="4">
                  <c:v>17</c:v>
                </c:pt>
                <c:pt idx="5">
                  <c:v>5</c:v>
                </c:pt>
                <c:pt idx="6">
                  <c:v>6</c:v>
                </c:pt>
                <c:pt idx="7">
                  <c:v>5</c:v>
                </c:pt>
                <c:pt idx="8">
                  <c:v>9</c:v>
                </c:pt>
                <c:pt idx="9">
                  <c:v>7</c:v>
                </c:pt>
                <c:pt idx="10">
                  <c:v>7</c:v>
                </c:pt>
                <c:pt idx="11">
                  <c:v>6</c:v>
                </c:pt>
                <c:pt idx="12">
                  <c:v>11</c:v>
                </c:pt>
                <c:pt idx="13">
                  <c:v>7</c:v>
                </c:pt>
                <c:pt idx="14">
                  <c:v>11</c:v>
                </c:pt>
                <c:pt idx="15">
                  <c:v>8</c:v>
                </c:pt>
                <c:pt idx="16">
                  <c:v>6</c:v>
                </c:pt>
                <c:pt idx="17">
                  <c:v>14</c:v>
                </c:pt>
                <c:pt idx="18">
                  <c:v>8</c:v>
                </c:pt>
                <c:pt idx="19">
                  <c:v>5</c:v>
                </c:pt>
                <c:pt idx="20">
                  <c:v>5</c:v>
                </c:pt>
                <c:pt idx="21">
                  <c:v>1</c:v>
                </c:pt>
                <c:pt idx="22">
                  <c:v>9</c:v>
                </c:pt>
                <c:pt idx="23">
                  <c:v>5</c:v>
                </c:pt>
                <c:pt idx="24">
                  <c:v>9</c:v>
                </c:pt>
                <c:pt idx="25">
                  <c:v>10</c:v>
                </c:pt>
                <c:pt idx="26">
                  <c:v>4</c:v>
                </c:pt>
                <c:pt idx="27">
                  <c:v>11</c:v>
                </c:pt>
                <c:pt idx="28">
                  <c:v>9</c:v>
                </c:pt>
                <c:pt idx="29">
                  <c:v>7</c:v>
                </c:pt>
                <c:pt idx="30">
                  <c:v>6</c:v>
                </c:pt>
                <c:pt idx="31">
                  <c:v>7</c:v>
                </c:pt>
                <c:pt idx="32">
                  <c:v>9</c:v>
                </c:pt>
                <c:pt idx="33">
                  <c:v>7</c:v>
                </c:pt>
                <c:pt idx="34">
                  <c:v>7</c:v>
                </c:pt>
                <c:pt idx="35">
                  <c:v>14</c:v>
                </c:pt>
                <c:pt idx="36">
                  <c:v>10</c:v>
                </c:pt>
                <c:pt idx="37">
                  <c:v>9</c:v>
                </c:pt>
                <c:pt idx="38">
                  <c:v>6</c:v>
                </c:pt>
                <c:pt idx="39">
                  <c:v>5</c:v>
                </c:pt>
                <c:pt idx="40">
                  <c:v>9</c:v>
                </c:pt>
                <c:pt idx="41">
                  <c:v>8</c:v>
                </c:pt>
                <c:pt idx="42">
                  <c:v>12</c:v>
                </c:pt>
                <c:pt idx="43">
                  <c:v>10</c:v>
                </c:pt>
                <c:pt idx="44">
                  <c:v>8</c:v>
                </c:pt>
                <c:pt idx="45">
                  <c:v>7</c:v>
                </c:pt>
                <c:pt idx="46">
                  <c:v>7</c:v>
                </c:pt>
                <c:pt idx="47">
                  <c:v>9</c:v>
                </c:pt>
                <c:pt idx="48">
                  <c:v>6</c:v>
                </c:pt>
                <c:pt idx="49">
                  <c:v>8</c:v>
                </c:pt>
                <c:pt idx="50">
                  <c:v>8</c:v>
                </c:pt>
                <c:pt idx="51">
                  <c:v>14</c:v>
                </c:pt>
                <c:pt idx="52">
                  <c:v>2</c:v>
                </c:pt>
                <c:pt idx="53">
                  <c:v>11</c:v>
                </c:pt>
                <c:pt idx="54">
                  <c:v>4</c:v>
                </c:pt>
                <c:pt idx="55">
                  <c:v>4</c:v>
                </c:pt>
                <c:pt idx="56">
                  <c:v>11</c:v>
                </c:pt>
                <c:pt idx="57">
                  <c:v>8</c:v>
                </c:pt>
                <c:pt idx="58">
                  <c:v>2</c:v>
                </c:pt>
                <c:pt idx="59">
                  <c:v>9</c:v>
                </c:pt>
                <c:pt idx="60">
                  <c:v>7</c:v>
                </c:pt>
              </c:numCache>
            </c:numRef>
          </c:val>
        </c:ser>
        <c:ser>
          <c:idx val="2"/>
          <c:order val="2"/>
          <c:tx>
            <c:strRef>
              <c:f>Sheet1!$A$34</c:f>
              <c:strCache>
                <c:ptCount val="1"/>
                <c:pt idx="0">
                  <c:v>No. on Anber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val>
            <c:numRef>
              <c:f>Sheet1!$B$34:$BJ$34</c:f>
              <c:numCache>
                <c:formatCode>General</c:formatCode>
                <c:ptCount val="61"/>
                <c:pt idx="0">
                  <c:v>3</c:v>
                </c:pt>
                <c:pt idx="1">
                  <c:v>7</c:v>
                </c:pt>
                <c:pt idx="2">
                  <c:v>2</c:v>
                </c:pt>
                <c:pt idx="3">
                  <c:v>5</c:v>
                </c:pt>
                <c:pt idx="4">
                  <c:v>1</c:v>
                </c:pt>
                <c:pt idx="5">
                  <c:v>5</c:v>
                </c:pt>
                <c:pt idx="6">
                  <c:v>3</c:v>
                </c:pt>
                <c:pt idx="7">
                  <c:v>0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2</c:v>
                </c:pt>
                <c:pt idx="12">
                  <c:v>4</c:v>
                </c:pt>
                <c:pt idx="13">
                  <c:v>7</c:v>
                </c:pt>
                <c:pt idx="14">
                  <c:v>3</c:v>
                </c:pt>
                <c:pt idx="15">
                  <c:v>5</c:v>
                </c:pt>
                <c:pt idx="16">
                  <c:v>4</c:v>
                </c:pt>
                <c:pt idx="17">
                  <c:v>2</c:v>
                </c:pt>
                <c:pt idx="18">
                  <c:v>6</c:v>
                </c:pt>
                <c:pt idx="19">
                  <c:v>4</c:v>
                </c:pt>
                <c:pt idx="20">
                  <c:v>2</c:v>
                </c:pt>
                <c:pt idx="21">
                  <c:v>11</c:v>
                </c:pt>
                <c:pt idx="22">
                  <c:v>3</c:v>
                </c:pt>
                <c:pt idx="23">
                  <c:v>1</c:v>
                </c:pt>
                <c:pt idx="24">
                  <c:v>1</c:v>
                </c:pt>
                <c:pt idx="25">
                  <c:v>4</c:v>
                </c:pt>
                <c:pt idx="26">
                  <c:v>6</c:v>
                </c:pt>
                <c:pt idx="27">
                  <c:v>5</c:v>
                </c:pt>
                <c:pt idx="28">
                  <c:v>4</c:v>
                </c:pt>
                <c:pt idx="29">
                  <c:v>3</c:v>
                </c:pt>
                <c:pt idx="30">
                  <c:v>1</c:v>
                </c:pt>
                <c:pt idx="31">
                  <c:v>0</c:v>
                </c:pt>
                <c:pt idx="32">
                  <c:v>2</c:v>
                </c:pt>
                <c:pt idx="33">
                  <c:v>6</c:v>
                </c:pt>
                <c:pt idx="34">
                  <c:v>3</c:v>
                </c:pt>
                <c:pt idx="35">
                  <c:v>1</c:v>
                </c:pt>
                <c:pt idx="36">
                  <c:v>0</c:v>
                </c:pt>
                <c:pt idx="37">
                  <c:v>1</c:v>
                </c:pt>
                <c:pt idx="38">
                  <c:v>5</c:v>
                </c:pt>
                <c:pt idx="39">
                  <c:v>5</c:v>
                </c:pt>
                <c:pt idx="40">
                  <c:v>3</c:v>
                </c:pt>
                <c:pt idx="41">
                  <c:v>6</c:v>
                </c:pt>
                <c:pt idx="42">
                  <c:v>5</c:v>
                </c:pt>
                <c:pt idx="43">
                  <c:v>0</c:v>
                </c:pt>
                <c:pt idx="44">
                  <c:v>7</c:v>
                </c:pt>
                <c:pt idx="45">
                  <c:v>0</c:v>
                </c:pt>
                <c:pt idx="46">
                  <c:v>3</c:v>
                </c:pt>
                <c:pt idx="47">
                  <c:v>2</c:v>
                </c:pt>
                <c:pt idx="48">
                  <c:v>0</c:v>
                </c:pt>
                <c:pt idx="49">
                  <c:v>0</c:v>
                </c:pt>
                <c:pt idx="50">
                  <c:v>1</c:v>
                </c:pt>
                <c:pt idx="51">
                  <c:v>1</c:v>
                </c:pt>
                <c:pt idx="52">
                  <c:v>3</c:v>
                </c:pt>
                <c:pt idx="53">
                  <c:v>1</c:v>
                </c:pt>
                <c:pt idx="54">
                  <c:v>0</c:v>
                </c:pt>
                <c:pt idx="55">
                  <c:v>1</c:v>
                </c:pt>
                <c:pt idx="56">
                  <c:v>4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Sheet1!$A$35</c:f>
              <c:strCache>
                <c:ptCount val="1"/>
                <c:pt idx="0">
                  <c:v>No. on Red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val>
            <c:numRef>
              <c:f>Sheet1!$B$35:$BJ$35</c:f>
              <c:numCache>
                <c:formatCode>General</c:formatCode>
                <c:ptCount val="61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7">
                  <c:v>3</c:v>
                </c:pt>
                <c:pt idx="8">
                  <c:v>4</c:v>
                </c:pt>
                <c:pt idx="9">
                  <c:v>2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3</c:v>
                </c:pt>
                <c:pt idx="14">
                  <c:v>3</c:v>
                </c:pt>
                <c:pt idx="15">
                  <c:v>2</c:v>
                </c:pt>
                <c:pt idx="16">
                  <c:v>2</c:v>
                </c:pt>
                <c:pt idx="17">
                  <c:v>1</c:v>
                </c:pt>
                <c:pt idx="18">
                  <c:v>2</c:v>
                </c:pt>
                <c:pt idx="19">
                  <c:v>0</c:v>
                </c:pt>
                <c:pt idx="20">
                  <c:v>0</c:v>
                </c:pt>
                <c:pt idx="21">
                  <c:v>2</c:v>
                </c:pt>
                <c:pt idx="22">
                  <c:v>0</c:v>
                </c:pt>
                <c:pt idx="23">
                  <c:v>1</c:v>
                </c:pt>
                <c:pt idx="24">
                  <c:v>1</c:v>
                </c:pt>
                <c:pt idx="25">
                  <c:v>0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0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2</c:v>
                </c:pt>
                <c:pt idx="36">
                  <c:v>3</c:v>
                </c:pt>
                <c:pt idx="37">
                  <c:v>3</c:v>
                </c:pt>
                <c:pt idx="38">
                  <c:v>3</c:v>
                </c:pt>
                <c:pt idx="39">
                  <c:v>1</c:v>
                </c:pt>
                <c:pt idx="40">
                  <c:v>3</c:v>
                </c:pt>
                <c:pt idx="41">
                  <c:v>3</c:v>
                </c:pt>
                <c:pt idx="42">
                  <c:v>0</c:v>
                </c:pt>
                <c:pt idx="43">
                  <c:v>0</c:v>
                </c:pt>
                <c:pt idx="44">
                  <c:v>4</c:v>
                </c:pt>
                <c:pt idx="45">
                  <c:v>0</c:v>
                </c:pt>
                <c:pt idx="46">
                  <c:v>5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1</c:v>
                </c:pt>
                <c:pt idx="51">
                  <c:v>0</c:v>
                </c:pt>
                <c:pt idx="52">
                  <c:v>1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4941104"/>
        <c:axId val="514936400"/>
      </c:areaChart>
      <c:catAx>
        <c:axId val="5149411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Days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4936400"/>
        <c:crosses val="autoZero"/>
        <c:auto val="1"/>
        <c:lblAlgn val="ctr"/>
        <c:lblOffset val="100"/>
        <c:noMultiLvlLbl val="0"/>
      </c:catAx>
      <c:valAx>
        <c:axId val="514936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No.</a:t>
                </a:r>
                <a:r>
                  <a:rPr lang="en-GB" baseline="0"/>
                  <a:t> of pupils</a:t>
                </a:r>
                <a:endParaRPr lang="en-GB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494110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93361848222464E-2"/>
          <c:y val="5.8092274689795227E-2"/>
          <c:w val="0.94293873577997001"/>
          <c:h val="0.81952049840446306"/>
        </c:manualLayout>
      </c:layout>
      <c:areaChart>
        <c:grouping val="stacked"/>
        <c:varyColors val="0"/>
        <c:ser>
          <c:idx val="0"/>
          <c:order val="0"/>
          <c:tx>
            <c:v>No. of Happy</c:v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cat>
            <c:numRef>
              <c:f>Sheet1!$B$1:$DX$1</c:f>
              <c:numCache>
                <c:formatCode>General</c:formatCode>
                <c:ptCount val="12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</c:numCache>
            </c:numRef>
          </c:cat>
          <c:val>
            <c:numRef>
              <c:f>Sheet1!$B$32:$BJ$32</c:f>
              <c:numCache>
                <c:formatCode>General</c:formatCode>
                <c:ptCount val="61"/>
                <c:pt idx="0">
                  <c:v>11</c:v>
                </c:pt>
                <c:pt idx="1">
                  <c:v>11</c:v>
                </c:pt>
                <c:pt idx="2">
                  <c:v>9</c:v>
                </c:pt>
                <c:pt idx="3">
                  <c:v>11</c:v>
                </c:pt>
                <c:pt idx="4">
                  <c:v>10</c:v>
                </c:pt>
                <c:pt idx="5">
                  <c:v>10</c:v>
                </c:pt>
                <c:pt idx="6">
                  <c:v>0</c:v>
                </c:pt>
                <c:pt idx="7">
                  <c:v>5</c:v>
                </c:pt>
                <c:pt idx="8">
                  <c:v>9</c:v>
                </c:pt>
                <c:pt idx="9">
                  <c:v>6</c:v>
                </c:pt>
                <c:pt idx="10">
                  <c:v>3</c:v>
                </c:pt>
                <c:pt idx="11">
                  <c:v>7</c:v>
                </c:pt>
                <c:pt idx="12">
                  <c:v>10</c:v>
                </c:pt>
                <c:pt idx="13">
                  <c:v>10</c:v>
                </c:pt>
                <c:pt idx="14">
                  <c:v>14</c:v>
                </c:pt>
                <c:pt idx="15">
                  <c:v>10</c:v>
                </c:pt>
                <c:pt idx="16">
                  <c:v>8</c:v>
                </c:pt>
                <c:pt idx="17">
                  <c:v>8</c:v>
                </c:pt>
                <c:pt idx="18">
                  <c:v>11</c:v>
                </c:pt>
                <c:pt idx="19">
                  <c:v>10</c:v>
                </c:pt>
                <c:pt idx="20">
                  <c:v>11</c:v>
                </c:pt>
                <c:pt idx="21">
                  <c:v>11</c:v>
                </c:pt>
                <c:pt idx="22">
                  <c:v>12</c:v>
                </c:pt>
                <c:pt idx="23">
                  <c:v>7</c:v>
                </c:pt>
                <c:pt idx="24">
                  <c:v>12</c:v>
                </c:pt>
                <c:pt idx="25">
                  <c:v>16</c:v>
                </c:pt>
                <c:pt idx="26">
                  <c:v>11</c:v>
                </c:pt>
                <c:pt idx="27">
                  <c:v>13</c:v>
                </c:pt>
                <c:pt idx="28">
                  <c:v>13</c:v>
                </c:pt>
                <c:pt idx="29">
                  <c:v>12</c:v>
                </c:pt>
                <c:pt idx="30">
                  <c:v>6</c:v>
                </c:pt>
                <c:pt idx="31">
                  <c:v>11</c:v>
                </c:pt>
                <c:pt idx="32">
                  <c:v>9</c:v>
                </c:pt>
                <c:pt idx="33">
                  <c:v>9</c:v>
                </c:pt>
                <c:pt idx="34">
                  <c:v>11</c:v>
                </c:pt>
                <c:pt idx="35">
                  <c:v>6</c:v>
                </c:pt>
                <c:pt idx="36">
                  <c:v>5</c:v>
                </c:pt>
                <c:pt idx="37">
                  <c:v>7</c:v>
                </c:pt>
                <c:pt idx="38">
                  <c:v>11</c:v>
                </c:pt>
                <c:pt idx="39">
                  <c:v>9</c:v>
                </c:pt>
                <c:pt idx="40">
                  <c:v>8</c:v>
                </c:pt>
                <c:pt idx="41">
                  <c:v>8</c:v>
                </c:pt>
                <c:pt idx="42">
                  <c:v>8</c:v>
                </c:pt>
                <c:pt idx="43">
                  <c:v>11</c:v>
                </c:pt>
                <c:pt idx="44">
                  <c:v>11</c:v>
                </c:pt>
                <c:pt idx="45">
                  <c:v>16</c:v>
                </c:pt>
                <c:pt idx="46">
                  <c:v>7</c:v>
                </c:pt>
                <c:pt idx="47">
                  <c:v>9</c:v>
                </c:pt>
                <c:pt idx="48">
                  <c:v>12</c:v>
                </c:pt>
                <c:pt idx="49">
                  <c:v>16</c:v>
                </c:pt>
                <c:pt idx="50">
                  <c:v>4</c:v>
                </c:pt>
                <c:pt idx="51">
                  <c:v>8</c:v>
                </c:pt>
                <c:pt idx="52">
                  <c:v>12</c:v>
                </c:pt>
                <c:pt idx="53">
                  <c:v>12</c:v>
                </c:pt>
                <c:pt idx="54">
                  <c:v>13</c:v>
                </c:pt>
                <c:pt idx="55">
                  <c:v>10</c:v>
                </c:pt>
                <c:pt idx="56">
                  <c:v>4</c:v>
                </c:pt>
                <c:pt idx="57">
                  <c:v>4</c:v>
                </c:pt>
                <c:pt idx="58">
                  <c:v>10</c:v>
                </c:pt>
                <c:pt idx="59">
                  <c:v>8</c:v>
                </c:pt>
                <c:pt idx="60">
                  <c:v>6</c:v>
                </c:pt>
              </c:numCache>
            </c:numRef>
          </c:val>
        </c:ser>
        <c:ser>
          <c:idx val="1"/>
          <c:order val="1"/>
          <c:tx>
            <c:v>No. of Middle</c:v>
          </c:tx>
          <c:spPr>
            <a:solidFill>
              <a:srgbClr val="92D050"/>
            </a:solidFill>
            <a:ln>
              <a:solidFill>
                <a:srgbClr val="FFC000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cat>
            <c:numRef>
              <c:f>Sheet1!$B$1:$DX$1</c:f>
              <c:numCache>
                <c:formatCode>General</c:formatCode>
                <c:ptCount val="12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</c:numCache>
            </c:numRef>
          </c:cat>
          <c:val>
            <c:numRef>
              <c:f>Sheet1!$B$33:$BJ$33</c:f>
              <c:numCache>
                <c:formatCode>General</c:formatCode>
                <c:ptCount val="61"/>
                <c:pt idx="0">
                  <c:v>6</c:v>
                </c:pt>
                <c:pt idx="1">
                  <c:v>6</c:v>
                </c:pt>
                <c:pt idx="2">
                  <c:v>1</c:v>
                </c:pt>
                <c:pt idx="3">
                  <c:v>6</c:v>
                </c:pt>
                <c:pt idx="4">
                  <c:v>3</c:v>
                </c:pt>
                <c:pt idx="5">
                  <c:v>6</c:v>
                </c:pt>
                <c:pt idx="6">
                  <c:v>11</c:v>
                </c:pt>
                <c:pt idx="7">
                  <c:v>15</c:v>
                </c:pt>
                <c:pt idx="8">
                  <c:v>13</c:v>
                </c:pt>
                <c:pt idx="9">
                  <c:v>11</c:v>
                </c:pt>
                <c:pt idx="10">
                  <c:v>12</c:v>
                </c:pt>
                <c:pt idx="11">
                  <c:v>10</c:v>
                </c:pt>
                <c:pt idx="12">
                  <c:v>7</c:v>
                </c:pt>
                <c:pt idx="13">
                  <c:v>12</c:v>
                </c:pt>
                <c:pt idx="14">
                  <c:v>6</c:v>
                </c:pt>
                <c:pt idx="15">
                  <c:v>8</c:v>
                </c:pt>
                <c:pt idx="16">
                  <c:v>11</c:v>
                </c:pt>
                <c:pt idx="17">
                  <c:v>12</c:v>
                </c:pt>
                <c:pt idx="18">
                  <c:v>8</c:v>
                </c:pt>
                <c:pt idx="19">
                  <c:v>8</c:v>
                </c:pt>
                <c:pt idx="20">
                  <c:v>9</c:v>
                </c:pt>
                <c:pt idx="21">
                  <c:v>8</c:v>
                </c:pt>
                <c:pt idx="22">
                  <c:v>5</c:v>
                </c:pt>
                <c:pt idx="23">
                  <c:v>8</c:v>
                </c:pt>
                <c:pt idx="24">
                  <c:v>7</c:v>
                </c:pt>
                <c:pt idx="25">
                  <c:v>5</c:v>
                </c:pt>
                <c:pt idx="26">
                  <c:v>5</c:v>
                </c:pt>
                <c:pt idx="27">
                  <c:v>3</c:v>
                </c:pt>
                <c:pt idx="28">
                  <c:v>4</c:v>
                </c:pt>
                <c:pt idx="29">
                  <c:v>5</c:v>
                </c:pt>
                <c:pt idx="30">
                  <c:v>6</c:v>
                </c:pt>
                <c:pt idx="31">
                  <c:v>10</c:v>
                </c:pt>
                <c:pt idx="32">
                  <c:v>9</c:v>
                </c:pt>
                <c:pt idx="33">
                  <c:v>10</c:v>
                </c:pt>
                <c:pt idx="34">
                  <c:v>10</c:v>
                </c:pt>
                <c:pt idx="35">
                  <c:v>13</c:v>
                </c:pt>
                <c:pt idx="36">
                  <c:v>11</c:v>
                </c:pt>
                <c:pt idx="37">
                  <c:v>11</c:v>
                </c:pt>
                <c:pt idx="38">
                  <c:v>5</c:v>
                </c:pt>
                <c:pt idx="39">
                  <c:v>8</c:v>
                </c:pt>
                <c:pt idx="40">
                  <c:v>9</c:v>
                </c:pt>
                <c:pt idx="41">
                  <c:v>5</c:v>
                </c:pt>
                <c:pt idx="42">
                  <c:v>11</c:v>
                </c:pt>
                <c:pt idx="43">
                  <c:v>10</c:v>
                </c:pt>
                <c:pt idx="44">
                  <c:v>9</c:v>
                </c:pt>
                <c:pt idx="45">
                  <c:v>5</c:v>
                </c:pt>
                <c:pt idx="46">
                  <c:v>7</c:v>
                </c:pt>
                <c:pt idx="47">
                  <c:v>8</c:v>
                </c:pt>
                <c:pt idx="48">
                  <c:v>8</c:v>
                </c:pt>
                <c:pt idx="49">
                  <c:v>4</c:v>
                </c:pt>
                <c:pt idx="50">
                  <c:v>11</c:v>
                </c:pt>
                <c:pt idx="51">
                  <c:v>11</c:v>
                </c:pt>
                <c:pt idx="52">
                  <c:v>8</c:v>
                </c:pt>
                <c:pt idx="53">
                  <c:v>10</c:v>
                </c:pt>
                <c:pt idx="54">
                  <c:v>8</c:v>
                </c:pt>
                <c:pt idx="55">
                  <c:v>14</c:v>
                </c:pt>
                <c:pt idx="56">
                  <c:v>10</c:v>
                </c:pt>
                <c:pt idx="57">
                  <c:v>16</c:v>
                </c:pt>
                <c:pt idx="58">
                  <c:v>11</c:v>
                </c:pt>
                <c:pt idx="59">
                  <c:v>8</c:v>
                </c:pt>
                <c:pt idx="60">
                  <c:v>5</c:v>
                </c:pt>
              </c:numCache>
            </c:numRef>
          </c:val>
        </c:ser>
        <c:ser>
          <c:idx val="2"/>
          <c:order val="2"/>
          <c:tx>
            <c:v>No. of Sad</c:v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cat>
            <c:numRef>
              <c:f>Sheet1!$B$1:$DX$1</c:f>
              <c:numCache>
                <c:formatCode>General</c:formatCode>
                <c:ptCount val="12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</c:numCache>
            </c:numRef>
          </c:cat>
          <c:val>
            <c:numRef>
              <c:f>Sheet1!$B$34:$BJ$34</c:f>
              <c:numCache>
                <c:formatCode>General</c:formatCode>
                <c:ptCount val="61"/>
                <c:pt idx="0">
                  <c:v>8</c:v>
                </c:pt>
                <c:pt idx="1">
                  <c:v>7</c:v>
                </c:pt>
                <c:pt idx="2">
                  <c:v>15</c:v>
                </c:pt>
                <c:pt idx="3">
                  <c:v>11</c:v>
                </c:pt>
                <c:pt idx="4">
                  <c:v>10</c:v>
                </c:pt>
                <c:pt idx="5">
                  <c:v>9</c:v>
                </c:pt>
                <c:pt idx="6">
                  <c:v>12</c:v>
                </c:pt>
                <c:pt idx="7">
                  <c:v>6</c:v>
                </c:pt>
                <c:pt idx="8">
                  <c:v>4</c:v>
                </c:pt>
                <c:pt idx="9">
                  <c:v>9</c:v>
                </c:pt>
                <c:pt idx="10">
                  <c:v>9</c:v>
                </c:pt>
                <c:pt idx="11">
                  <c:v>9</c:v>
                </c:pt>
                <c:pt idx="12">
                  <c:v>9</c:v>
                </c:pt>
                <c:pt idx="13">
                  <c:v>5</c:v>
                </c:pt>
                <c:pt idx="14">
                  <c:v>7</c:v>
                </c:pt>
                <c:pt idx="15">
                  <c:v>8</c:v>
                </c:pt>
                <c:pt idx="16">
                  <c:v>4</c:v>
                </c:pt>
                <c:pt idx="17">
                  <c:v>6</c:v>
                </c:pt>
                <c:pt idx="18">
                  <c:v>6</c:v>
                </c:pt>
                <c:pt idx="19">
                  <c:v>6</c:v>
                </c:pt>
                <c:pt idx="20">
                  <c:v>5</c:v>
                </c:pt>
                <c:pt idx="21">
                  <c:v>8</c:v>
                </c:pt>
                <c:pt idx="22">
                  <c:v>9</c:v>
                </c:pt>
                <c:pt idx="23">
                  <c:v>10</c:v>
                </c:pt>
                <c:pt idx="24">
                  <c:v>7</c:v>
                </c:pt>
                <c:pt idx="25">
                  <c:v>5</c:v>
                </c:pt>
                <c:pt idx="26">
                  <c:v>9</c:v>
                </c:pt>
                <c:pt idx="27">
                  <c:v>8</c:v>
                </c:pt>
                <c:pt idx="28">
                  <c:v>7</c:v>
                </c:pt>
                <c:pt idx="29">
                  <c:v>6</c:v>
                </c:pt>
                <c:pt idx="30">
                  <c:v>12</c:v>
                </c:pt>
                <c:pt idx="31">
                  <c:v>7</c:v>
                </c:pt>
                <c:pt idx="32">
                  <c:v>8</c:v>
                </c:pt>
                <c:pt idx="33">
                  <c:v>8</c:v>
                </c:pt>
                <c:pt idx="34">
                  <c:v>7</c:v>
                </c:pt>
                <c:pt idx="35">
                  <c:v>8</c:v>
                </c:pt>
                <c:pt idx="36">
                  <c:v>9</c:v>
                </c:pt>
                <c:pt idx="37">
                  <c:v>7</c:v>
                </c:pt>
                <c:pt idx="38">
                  <c:v>7</c:v>
                </c:pt>
                <c:pt idx="39">
                  <c:v>10</c:v>
                </c:pt>
                <c:pt idx="40">
                  <c:v>7</c:v>
                </c:pt>
                <c:pt idx="41">
                  <c:v>13</c:v>
                </c:pt>
                <c:pt idx="42">
                  <c:v>4</c:v>
                </c:pt>
                <c:pt idx="43">
                  <c:v>5</c:v>
                </c:pt>
                <c:pt idx="44">
                  <c:v>4</c:v>
                </c:pt>
                <c:pt idx="45">
                  <c:v>3</c:v>
                </c:pt>
                <c:pt idx="46">
                  <c:v>10</c:v>
                </c:pt>
                <c:pt idx="47">
                  <c:v>6</c:v>
                </c:pt>
                <c:pt idx="48">
                  <c:v>8</c:v>
                </c:pt>
                <c:pt idx="49">
                  <c:v>7</c:v>
                </c:pt>
                <c:pt idx="50">
                  <c:v>9</c:v>
                </c:pt>
                <c:pt idx="51">
                  <c:v>7</c:v>
                </c:pt>
                <c:pt idx="52">
                  <c:v>8</c:v>
                </c:pt>
                <c:pt idx="53">
                  <c:v>6</c:v>
                </c:pt>
                <c:pt idx="54">
                  <c:v>6</c:v>
                </c:pt>
                <c:pt idx="55">
                  <c:v>3</c:v>
                </c:pt>
                <c:pt idx="56">
                  <c:v>10</c:v>
                </c:pt>
                <c:pt idx="57">
                  <c:v>4</c:v>
                </c:pt>
                <c:pt idx="58">
                  <c:v>4</c:v>
                </c:pt>
                <c:pt idx="59">
                  <c:v>8</c:v>
                </c:pt>
                <c:pt idx="60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6840792"/>
        <c:axId val="305718232"/>
      </c:areaChart>
      <c:catAx>
        <c:axId val="3368407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/>
                  <a:t>Day</a:t>
                </a:r>
                <a:r>
                  <a:rPr lang="en-GB" sz="1200" baseline="0"/>
                  <a:t> number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5718232"/>
        <c:crosses val="autoZero"/>
        <c:auto val="1"/>
        <c:lblAlgn val="ctr"/>
        <c:lblOffset val="100"/>
        <c:tickLblSkip val="1"/>
        <c:noMultiLvlLbl val="0"/>
      </c:catAx>
      <c:valAx>
        <c:axId val="305718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/>
                  <a:t>Number of pupils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8407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502253790465779"/>
          <c:y val="1.6220032239993597E-4"/>
          <c:w val="0.11370566173475172"/>
          <c:h val="0.235701622878330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5923" y="777753"/>
            <a:ext cx="7766936" cy="1646302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Michelle Conley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0862" y="3838182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GB" sz="4800" dirty="0" smtClean="0">
                <a:solidFill>
                  <a:schemeClr val="tx1"/>
                </a:solidFill>
              </a:rPr>
              <a:t>Brain breaks in Primary 5</a:t>
            </a:r>
            <a:endParaRPr lang="en-GB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62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06" y="0"/>
            <a:ext cx="8596668" cy="797442"/>
          </a:xfrm>
        </p:spPr>
        <p:txBody>
          <a:bodyPr/>
          <a:lstStyle/>
          <a:p>
            <a:r>
              <a:rPr lang="en-GB" u="sng" dirty="0" smtClean="0">
                <a:solidFill>
                  <a:schemeClr val="tx1"/>
                </a:solidFill>
              </a:rPr>
              <a:t>Link to GTCS Standards - Wellbeing</a:t>
            </a:r>
            <a:endParaRPr lang="en-GB" u="sng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77334" y="797442"/>
            <a:ext cx="8596668" cy="6060557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smtClean="0"/>
              <a:t>1.1 </a:t>
            </a:r>
            <a:r>
              <a:rPr lang="en-GB" b="1" dirty="0"/>
              <a:t>Social Justice </a:t>
            </a:r>
            <a:endParaRPr lang="en-GB" b="1" dirty="0" smtClean="0"/>
          </a:p>
          <a:p>
            <a:pPr marL="0" indent="0">
              <a:buNone/>
            </a:pPr>
            <a:r>
              <a:rPr lang="en-GB" dirty="0"/>
              <a:t>-	</a:t>
            </a:r>
            <a:r>
              <a:rPr lang="en-GB" dirty="0" smtClean="0"/>
              <a:t>“Demonstrating </a:t>
            </a:r>
            <a:r>
              <a:rPr lang="en-GB" dirty="0"/>
              <a:t>a commitment to engaging learners in real world issues…to </a:t>
            </a:r>
            <a:r>
              <a:rPr lang="en-GB" dirty="0" smtClean="0"/>
              <a:t>	encourage </a:t>
            </a:r>
            <a:r>
              <a:rPr lang="en-GB" dirty="0"/>
              <a:t>learning our way to a better </a:t>
            </a:r>
            <a:r>
              <a:rPr lang="en-GB" dirty="0" smtClean="0"/>
              <a:t>future”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-	</a:t>
            </a:r>
            <a:r>
              <a:rPr lang="en-GB" dirty="0" smtClean="0"/>
              <a:t>“all </a:t>
            </a:r>
            <a:r>
              <a:rPr lang="en-GB" dirty="0"/>
              <a:t>aspects of their well-being developed and </a:t>
            </a:r>
            <a:r>
              <a:rPr lang="en-GB" dirty="0" smtClean="0"/>
              <a:t>supported”</a:t>
            </a:r>
            <a:endParaRPr lang="en-GB" dirty="0"/>
          </a:p>
          <a:p>
            <a:r>
              <a:rPr lang="en-GB" b="1" dirty="0" smtClean="0"/>
              <a:t>2.1.4 Have knowledge and understanding of contexts for learning to fulfil their responsibilities in literacy, numeracy, health and wellbeing and interdisciplinary learning</a:t>
            </a:r>
          </a:p>
          <a:p>
            <a:pPr marL="0" indent="0">
              <a:buNone/>
            </a:pPr>
            <a:r>
              <a:rPr lang="en-GB" dirty="0" smtClean="0"/>
              <a:t>-	“know </a:t>
            </a:r>
            <a:r>
              <a:rPr lang="en-GB" dirty="0"/>
              <a:t>how to promote and support the cognitive, emotional, social and </a:t>
            </a:r>
            <a:r>
              <a:rPr lang="en-GB" dirty="0" smtClean="0"/>
              <a:t>	physical </a:t>
            </a:r>
            <a:r>
              <a:rPr lang="en-GB" dirty="0"/>
              <a:t>wellbeing of all learners, and demonstrate a commitment to raising </a:t>
            </a:r>
            <a:r>
              <a:rPr lang="en-GB" dirty="0" smtClean="0"/>
              <a:t>	all </a:t>
            </a:r>
            <a:r>
              <a:rPr lang="en-GB" dirty="0"/>
              <a:t>learners’ expectations of themselves</a:t>
            </a:r>
            <a:r>
              <a:rPr lang="en-GB" dirty="0" smtClean="0"/>
              <a:t>”</a:t>
            </a:r>
            <a:endParaRPr lang="en-GB" dirty="0"/>
          </a:p>
          <a:p>
            <a:r>
              <a:rPr lang="en-GB" b="1" dirty="0"/>
              <a:t>2.3.1 Have knowledge and understanding of relevant educational principles and pedagogical theories to inform professional practices</a:t>
            </a:r>
          </a:p>
          <a:p>
            <a:pPr marL="0" lvl="0" indent="0">
              <a:buNone/>
            </a:pPr>
            <a:r>
              <a:rPr lang="en-GB" dirty="0" smtClean="0"/>
              <a:t>-	“have </a:t>
            </a:r>
            <a:r>
              <a:rPr lang="en-GB" dirty="0"/>
              <a:t>secure knowledge and detailed understanding of the stages of learners’ </a:t>
            </a:r>
            <a:r>
              <a:rPr lang="en-GB" dirty="0" smtClean="0"/>
              <a:t>	cognitive</a:t>
            </a:r>
            <a:r>
              <a:rPr lang="en-GB" dirty="0"/>
              <a:t>, social and emotional development which they are able to use to take </a:t>
            </a:r>
            <a:r>
              <a:rPr lang="en-GB" dirty="0" smtClean="0"/>
              <a:t>	holistic </a:t>
            </a:r>
            <a:r>
              <a:rPr lang="en-GB" dirty="0"/>
              <a:t>account of all learners’ </a:t>
            </a:r>
            <a:r>
              <a:rPr lang="en-GB" dirty="0" smtClean="0"/>
              <a:t>needs”</a:t>
            </a:r>
            <a:endParaRPr lang="en-GB" dirty="0"/>
          </a:p>
          <a:p>
            <a:r>
              <a:rPr lang="en-GB" b="1" dirty="0"/>
              <a:t>3.2.2 Develop positive relationships and positive behaviour strategies </a:t>
            </a:r>
          </a:p>
          <a:p>
            <a:pPr marL="0" indent="0">
              <a:buNone/>
            </a:pPr>
            <a:r>
              <a:rPr lang="en-GB" dirty="0"/>
              <a:t>-	“demonstrate a secure knowledge and understanding of the wellbeing indicators” </a:t>
            </a:r>
          </a:p>
          <a:p>
            <a:pPr marL="0" indent="0">
              <a:buNone/>
            </a:pPr>
            <a:r>
              <a:rPr lang="en-GB" dirty="0"/>
              <a:t>-	“recognise when a learner’s behaviour may signify distress requiring the need for </a:t>
            </a:r>
            <a:r>
              <a:rPr lang="en-GB" dirty="0" smtClean="0"/>
              <a:t>	further </a:t>
            </a:r>
            <a:r>
              <a:rPr lang="en-GB" dirty="0"/>
              <a:t>support, and take appropriate action.”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122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06" y="0"/>
            <a:ext cx="8596668" cy="797442"/>
          </a:xfrm>
        </p:spPr>
        <p:txBody>
          <a:bodyPr>
            <a:normAutofit fontScale="90000"/>
          </a:bodyPr>
          <a:lstStyle/>
          <a:p>
            <a:r>
              <a:rPr lang="en-GB" u="sng" dirty="0" smtClean="0">
                <a:solidFill>
                  <a:schemeClr val="tx1"/>
                </a:solidFill>
              </a:rPr>
              <a:t>Link to GTCS Standards – Barriers to Learning</a:t>
            </a:r>
            <a:endParaRPr lang="en-GB" u="sng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77334" y="1095155"/>
            <a:ext cx="8596668" cy="5454502"/>
          </a:xfrm>
        </p:spPr>
        <p:txBody>
          <a:bodyPr>
            <a:normAutofit/>
          </a:bodyPr>
          <a:lstStyle/>
          <a:p>
            <a:pPr lvl="0"/>
            <a:r>
              <a:rPr lang="en-GB" b="1" dirty="0" smtClean="0"/>
              <a:t>1.2 Trust and Respect</a:t>
            </a:r>
          </a:p>
          <a:p>
            <a:pPr marL="0" lvl="0" indent="0">
              <a:buNone/>
            </a:pPr>
            <a:r>
              <a:rPr lang="en-GB" dirty="0" smtClean="0"/>
              <a:t>- “Providing </a:t>
            </a:r>
            <a:r>
              <a:rPr lang="en-GB" dirty="0"/>
              <a:t>and ensuring a safe and secure environment for all learners … with an understanding of wellbeing.</a:t>
            </a:r>
          </a:p>
          <a:p>
            <a:pPr marL="0" lvl="0" indent="0">
              <a:buNone/>
            </a:pPr>
            <a:r>
              <a:rPr lang="en-GB" dirty="0" smtClean="0"/>
              <a:t>- “</a:t>
            </a:r>
            <a:r>
              <a:rPr lang="en-GB" dirty="0"/>
              <a:t>Demonstrating a commitment to motivating and inspiring learners</a:t>
            </a:r>
            <a:r>
              <a:rPr lang="en-GB" dirty="0" smtClean="0"/>
              <a:t>”</a:t>
            </a:r>
          </a:p>
          <a:p>
            <a:pPr marL="0" lvl="0" indent="0">
              <a:buNone/>
            </a:pPr>
            <a:endParaRPr lang="en-GB" dirty="0"/>
          </a:p>
          <a:p>
            <a:r>
              <a:rPr lang="en-GB" b="1" dirty="0"/>
              <a:t>3.1.3 Employ a range of teaching strategies and resources to meet the needs and abilities of learners</a:t>
            </a:r>
          </a:p>
          <a:p>
            <a:pPr marL="0" indent="0">
              <a:buNone/>
            </a:pPr>
            <a:r>
              <a:rPr lang="en-GB" dirty="0"/>
              <a:t>- “Consistently select creative and imaginative strategies for teaching and learning appropriate to the interests and needs of all learners, as individuals, groups or classes.</a:t>
            </a:r>
          </a:p>
          <a:p>
            <a:pPr marL="0" indent="0">
              <a:buNone/>
            </a:pPr>
            <a:r>
              <a:rPr lang="en-GB" dirty="0" smtClean="0"/>
              <a:t>- “</a:t>
            </a:r>
            <a:r>
              <a:rPr lang="en-GB" dirty="0"/>
              <a:t>actively seeking outdoor learning opportunities</a:t>
            </a:r>
            <a:r>
              <a:rPr lang="en-GB" dirty="0" smtClean="0"/>
              <a:t>”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b="1" dirty="0"/>
              <a:t>3.1.4 Have high expectations of all learners</a:t>
            </a:r>
          </a:p>
          <a:p>
            <a:pPr marL="0" indent="0">
              <a:buNone/>
            </a:pPr>
            <a:r>
              <a:rPr lang="en-GB" dirty="0"/>
              <a:t>- “identify effectively barriers to learning and respond appropriately”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27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06" y="0"/>
            <a:ext cx="8596668" cy="797442"/>
          </a:xfrm>
        </p:spPr>
        <p:txBody>
          <a:bodyPr>
            <a:normAutofit/>
          </a:bodyPr>
          <a:lstStyle/>
          <a:p>
            <a:r>
              <a:rPr lang="en-GB" u="sng" dirty="0" smtClean="0">
                <a:solidFill>
                  <a:schemeClr val="tx1"/>
                </a:solidFill>
              </a:rPr>
              <a:t>Link to GTCS Standards – Enquiry</a:t>
            </a:r>
            <a:endParaRPr lang="en-GB" u="sng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2906" y="1435396"/>
            <a:ext cx="8596668" cy="4901609"/>
          </a:xfrm>
        </p:spPr>
        <p:txBody>
          <a:bodyPr>
            <a:normAutofit/>
          </a:bodyPr>
          <a:lstStyle/>
          <a:p>
            <a:r>
              <a:rPr lang="en-GB" b="1" dirty="0"/>
              <a:t>1.4 Professional Commitment</a:t>
            </a:r>
          </a:p>
          <a:p>
            <a:pPr marL="0" indent="0">
              <a:buNone/>
            </a:pPr>
            <a:r>
              <a:rPr lang="en-GB" dirty="0" smtClean="0"/>
              <a:t>- “</a:t>
            </a:r>
            <a:r>
              <a:rPr lang="en-GB" dirty="0"/>
              <a:t>Committing to lifelong enquiry, learning, professional development and leadership as core aspects of professionalism and collaborative practice</a:t>
            </a:r>
            <a:r>
              <a:rPr lang="en-GB" dirty="0" smtClean="0"/>
              <a:t>”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b="1" dirty="0"/>
              <a:t>2.3.2 Have knowledge and understanding of the importance of research and engagement in professional enquiry</a:t>
            </a:r>
          </a:p>
          <a:p>
            <a:pPr marL="0" indent="0">
              <a:buNone/>
            </a:pPr>
            <a:r>
              <a:rPr lang="en-GB" dirty="0" smtClean="0"/>
              <a:t>- “</a:t>
            </a:r>
            <a:r>
              <a:rPr lang="en-GB" dirty="0"/>
              <a:t>Know how to engage critically with enquiry, research and evaluation</a:t>
            </a:r>
            <a:r>
              <a:rPr lang="en-GB" dirty="0" smtClean="0"/>
              <a:t>”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b="1" dirty="0"/>
              <a:t>3.4.1 Read and critically engage with professional literature, educational research and policy</a:t>
            </a:r>
          </a:p>
          <a:p>
            <a:pPr marL="0" indent="0">
              <a:buNone/>
            </a:pPr>
            <a:r>
              <a:rPr lang="en-GB" dirty="0"/>
              <a:t>- “read, analyse and critically evaluate a range of appropriate educational and research literature”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796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5795"/>
          </a:xfrm>
        </p:spPr>
        <p:txBody>
          <a:bodyPr/>
          <a:lstStyle/>
          <a:p>
            <a:pPr algn="ctr"/>
            <a:r>
              <a:rPr lang="en-GB" u="sng" dirty="0" smtClean="0">
                <a:solidFill>
                  <a:schemeClr val="tx1"/>
                </a:solidFill>
              </a:rPr>
              <a:t>Enquiry Question and Focus</a:t>
            </a:r>
            <a:endParaRPr lang="en-GB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Question: Can regular self-regulation brain breaks improve focus and wellbeing</a:t>
            </a:r>
            <a:r>
              <a:rPr lang="en-GB" dirty="0" smtClean="0"/>
              <a:t>?</a:t>
            </a:r>
            <a:r>
              <a:rPr lang="en-GB" dirty="0"/>
              <a:t> 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Aim</a:t>
            </a:r>
            <a:r>
              <a:rPr lang="en-GB" dirty="0"/>
              <a:t>: To have less disruptions in class with pupils being more focused and generally happier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Reasons:</a:t>
            </a:r>
          </a:p>
          <a:p>
            <a:pPr marL="0" indent="0">
              <a:buNone/>
            </a:pPr>
            <a:r>
              <a:rPr lang="en-GB" dirty="0" smtClean="0"/>
              <a:t>- University Enquiry</a:t>
            </a:r>
          </a:p>
          <a:p>
            <a:pPr marL="0" indent="0">
              <a:buNone/>
            </a:pPr>
            <a:r>
              <a:rPr lang="en-GB" dirty="0" smtClean="0"/>
              <a:t>- In-service day Play Therapy training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323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633"/>
          </a:xfrm>
        </p:spPr>
        <p:txBody>
          <a:bodyPr/>
          <a:lstStyle/>
          <a:p>
            <a:pPr algn="ctr"/>
            <a:r>
              <a:rPr lang="en-GB" u="sng" dirty="0" smtClean="0">
                <a:solidFill>
                  <a:schemeClr val="tx1"/>
                </a:solidFill>
              </a:rPr>
              <a:t>Intended Implementation</a:t>
            </a:r>
            <a:endParaRPr lang="en-GB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0457"/>
            <a:ext cx="8596668" cy="4520906"/>
          </a:xfrm>
        </p:spPr>
        <p:txBody>
          <a:bodyPr/>
          <a:lstStyle/>
          <a:p>
            <a:pPr>
              <a:lnSpc>
                <a:spcPct val="250000"/>
              </a:lnSpc>
            </a:pPr>
            <a:r>
              <a:rPr lang="en-GB" dirty="0" smtClean="0"/>
              <a:t>At least 3 brain breaks each day</a:t>
            </a:r>
          </a:p>
          <a:p>
            <a:pPr>
              <a:lnSpc>
                <a:spcPct val="250000"/>
              </a:lnSpc>
            </a:pPr>
            <a:r>
              <a:rPr lang="en-GB" dirty="0" smtClean="0"/>
              <a:t>Leuven Scale for focus before and after</a:t>
            </a:r>
          </a:p>
          <a:p>
            <a:pPr>
              <a:lnSpc>
                <a:spcPct val="250000"/>
              </a:lnSpc>
            </a:pPr>
            <a:r>
              <a:rPr lang="en-GB" dirty="0" smtClean="0"/>
              <a:t>Behaviour monitored using traffic light system</a:t>
            </a:r>
          </a:p>
          <a:p>
            <a:pPr>
              <a:lnSpc>
                <a:spcPct val="250000"/>
              </a:lnSpc>
            </a:pPr>
            <a:r>
              <a:rPr lang="en-GB" dirty="0" smtClean="0"/>
              <a:t>Wellbeing monitored using morning check 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816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1367"/>
          </a:xfrm>
        </p:spPr>
        <p:txBody>
          <a:bodyPr/>
          <a:lstStyle/>
          <a:p>
            <a:pPr algn="ctr"/>
            <a:r>
              <a:rPr lang="en-GB" u="sng" dirty="0" smtClean="0">
                <a:solidFill>
                  <a:schemeClr val="tx1"/>
                </a:solidFill>
              </a:rPr>
              <a:t>Behaviour traffic lights</a:t>
            </a:r>
            <a:endParaRPr lang="en-GB" u="sng" dirty="0">
              <a:solidFill>
                <a:schemeClr val="tx1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604833"/>
              </p:ext>
            </p:extLst>
          </p:nvPr>
        </p:nvGraphicFramePr>
        <p:xfrm>
          <a:off x="270456" y="1360968"/>
          <a:ext cx="11475076" cy="4498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405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1367"/>
          </a:xfrm>
        </p:spPr>
        <p:txBody>
          <a:bodyPr/>
          <a:lstStyle/>
          <a:p>
            <a:pPr algn="ctr"/>
            <a:r>
              <a:rPr lang="en-GB" u="sng" dirty="0" smtClean="0">
                <a:solidFill>
                  <a:schemeClr val="tx1"/>
                </a:solidFill>
              </a:rPr>
              <a:t>Wellbeing Indicator</a:t>
            </a:r>
            <a:endParaRPr lang="en-GB" u="sng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928380"/>
              </p:ext>
            </p:extLst>
          </p:nvPr>
        </p:nvGraphicFramePr>
        <p:xfrm>
          <a:off x="317253" y="1455313"/>
          <a:ext cx="11351005" cy="419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308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1367"/>
          </a:xfrm>
        </p:spPr>
        <p:txBody>
          <a:bodyPr/>
          <a:lstStyle/>
          <a:p>
            <a:pPr algn="ctr"/>
            <a:r>
              <a:rPr lang="en-GB" u="sng" dirty="0" smtClean="0">
                <a:solidFill>
                  <a:schemeClr val="tx1"/>
                </a:solidFill>
              </a:rPr>
              <a:t>Implications on </a:t>
            </a:r>
            <a:r>
              <a:rPr lang="en-GB" u="sng" dirty="0">
                <a:solidFill>
                  <a:schemeClr val="tx1"/>
                </a:solidFill>
              </a:rPr>
              <a:t>F</a:t>
            </a:r>
            <a:r>
              <a:rPr lang="en-GB" u="sng" dirty="0" smtClean="0">
                <a:solidFill>
                  <a:schemeClr val="tx1"/>
                </a:solidFill>
              </a:rPr>
              <a:t>uture </a:t>
            </a:r>
            <a:r>
              <a:rPr lang="en-GB" u="sng" dirty="0">
                <a:solidFill>
                  <a:schemeClr val="tx1"/>
                </a:solidFill>
              </a:rPr>
              <a:t>P</a:t>
            </a:r>
            <a:r>
              <a:rPr lang="en-GB" u="sng" dirty="0" smtClean="0">
                <a:solidFill>
                  <a:schemeClr val="tx1"/>
                </a:solidFill>
              </a:rPr>
              <a:t>ractice</a:t>
            </a:r>
            <a:endParaRPr lang="en-GB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250000"/>
              </a:lnSpc>
            </a:pPr>
            <a:r>
              <a:rPr lang="en-GB" dirty="0" smtClean="0"/>
              <a:t>Self regulation brain breaks </a:t>
            </a:r>
            <a:endParaRPr lang="en-GB" dirty="0"/>
          </a:p>
          <a:p>
            <a:pPr lvl="0">
              <a:lnSpc>
                <a:spcPct val="250000"/>
              </a:lnSpc>
            </a:pPr>
            <a:r>
              <a:rPr lang="en-GB" dirty="0"/>
              <a:t>Daily </a:t>
            </a:r>
            <a:r>
              <a:rPr lang="en-GB" dirty="0" smtClean="0"/>
              <a:t>mile</a:t>
            </a:r>
            <a:endParaRPr lang="en-GB" dirty="0" smtClean="0"/>
          </a:p>
          <a:p>
            <a:pPr lvl="0">
              <a:lnSpc>
                <a:spcPct val="250000"/>
              </a:lnSpc>
            </a:pPr>
            <a:r>
              <a:rPr lang="en-GB" dirty="0" smtClean="0"/>
              <a:t>Record </a:t>
            </a:r>
            <a:r>
              <a:rPr lang="en-GB" dirty="0"/>
              <a:t>behaviour for baseline </a:t>
            </a:r>
            <a:endParaRPr lang="en-GB" dirty="0" smtClean="0"/>
          </a:p>
          <a:p>
            <a:pPr lvl="0">
              <a:lnSpc>
                <a:spcPct val="250000"/>
              </a:lnSpc>
            </a:pPr>
            <a:r>
              <a:rPr lang="en-GB" dirty="0" smtClean="0"/>
              <a:t>Record </a:t>
            </a:r>
            <a:r>
              <a:rPr lang="en-GB" dirty="0"/>
              <a:t>wellbeing to monitor </a:t>
            </a:r>
            <a:r>
              <a:rPr lang="en-GB" dirty="0" smtClean="0"/>
              <a:t>pupils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61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149</TotalTime>
  <Words>302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Facet</vt:lpstr>
      <vt:lpstr>Michelle Conley</vt:lpstr>
      <vt:lpstr>Link to GTCS Standards - Wellbeing</vt:lpstr>
      <vt:lpstr>Link to GTCS Standards – Barriers to Learning</vt:lpstr>
      <vt:lpstr>Link to GTCS Standards – Enquiry</vt:lpstr>
      <vt:lpstr>Enquiry Question and Focus</vt:lpstr>
      <vt:lpstr>Intended Implementation</vt:lpstr>
      <vt:lpstr>Behaviour traffic lights</vt:lpstr>
      <vt:lpstr>Wellbeing Indicator</vt:lpstr>
      <vt:lpstr>Implications on Future Practice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Michelle Conley</dc:title>
  <dc:creator>RePack by Diakov</dc:creator>
  <cp:lastModifiedBy>Conley, Michelle</cp:lastModifiedBy>
  <cp:revision>7</cp:revision>
  <dcterms:created xsi:type="dcterms:W3CDTF">2020-05-26T12:32:22Z</dcterms:created>
  <dcterms:modified xsi:type="dcterms:W3CDTF">2020-05-27T17:36:06Z</dcterms:modified>
</cp:coreProperties>
</file>