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8" r:id="rId11"/>
    <p:sldId id="270" r:id="rId12"/>
    <p:sldId id="266" r:id="rId13"/>
    <p:sldId id="271" r:id="rId14"/>
    <p:sldId id="265" r:id="rId15"/>
    <p:sldId id="267" r:id="rId16"/>
    <p:sldId id="269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000C0-824F-4DAE-8E8B-F95BCD88E595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EA3A8-83BB-4FAC-BFA9-21C8A5D8E6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292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Starter: compare pictures, shows</a:t>
            </a:r>
            <a:r>
              <a:rPr lang="en-GB" baseline="0" dirty="0" smtClean="0"/>
              <a:t> how attitudes to smoking have changed. Promote discussion.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EA3A8-83BB-4FAC-BFA9-21C8A5D8E6A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66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96CA-B85C-400C-A522-632C13CD6024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AF53-DCE3-46A3-BC93-9CC2AEB88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38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96CA-B85C-400C-A522-632C13CD6024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AF53-DCE3-46A3-BC93-9CC2AEB88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505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96CA-B85C-400C-A522-632C13CD6024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AF53-DCE3-46A3-BC93-9CC2AEB88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59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96CA-B85C-400C-A522-632C13CD6024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AF53-DCE3-46A3-BC93-9CC2AEB88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653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96CA-B85C-400C-A522-632C13CD6024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AF53-DCE3-46A3-BC93-9CC2AEB88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551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96CA-B85C-400C-A522-632C13CD6024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AF53-DCE3-46A3-BC93-9CC2AEB88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881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96CA-B85C-400C-A522-632C13CD6024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AF53-DCE3-46A3-BC93-9CC2AEB88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875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96CA-B85C-400C-A522-632C13CD6024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AF53-DCE3-46A3-BC93-9CC2AEB88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83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96CA-B85C-400C-A522-632C13CD6024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AF53-DCE3-46A3-BC93-9CC2AEB88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94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96CA-B85C-400C-A522-632C13CD6024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AF53-DCE3-46A3-BC93-9CC2AEB88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97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96CA-B85C-400C-A522-632C13CD6024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AF53-DCE3-46A3-BC93-9CC2AEB88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773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796CA-B85C-400C-A522-632C13CD6024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DAF53-DCE3-46A3-BC93-9CC2AEB88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452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.uk/url?sa=i&amp;rct=j&amp;q=&amp;esrc=s&amp;frm=1&amp;source=images&amp;cd=&amp;cad=rja&amp;docid=oYxWePDAlieQEM&amp;tbnid=R2trTTUWfkFmcM:&amp;ved=0CAUQjRw&amp;url=http://cfrankdavis.wordpress.com/2012/08/06/the-black-lung-lie/&amp;ei=crg9Up6RBOmM0AXAyoCADg&amp;bvm=bv.52434380,d.d2k&amp;psig=AFQjCNHqVCge-4aALUgMoWV-YvP7e6HHDA&amp;ust=137986301398744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5687" y="0"/>
            <a:ext cx="7772400" cy="1470025"/>
          </a:xfrm>
        </p:spPr>
        <p:txBody>
          <a:bodyPr/>
          <a:lstStyle/>
          <a:p>
            <a:r>
              <a:rPr lang="en-GB" u="sng" dirty="0" smtClean="0">
                <a:latin typeface="Comic Sans MS" panose="030F0702030302020204" pitchFamily="66" charset="0"/>
              </a:rPr>
              <a:t>Smoking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8335" y="1195344"/>
            <a:ext cx="6400800" cy="1752600"/>
          </a:xfrm>
        </p:spPr>
        <p:txBody>
          <a:bodyPr/>
          <a:lstStyle/>
          <a:p>
            <a:fld id="{AC6E43EE-AA48-450A-B4B4-3DD262479D2E}" type="datetime2">
              <a:rPr lang="en-GB" u="sng" smtClean="0">
                <a:solidFill>
                  <a:srgbClr val="FF0000"/>
                </a:solidFill>
                <a:latin typeface="Comic Sans MS" panose="030F0702030302020204" pitchFamily="66" charset="0"/>
              </a:rPr>
              <a:t>Tuesday, 19 November 2019</a:t>
            </a:fld>
            <a:endParaRPr lang="en-GB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9532" y="1916832"/>
            <a:ext cx="84249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Learning outcomes: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To describe the effects of nicotine, tar and carbon monoxide on the body.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To analyse how the components of cigarettes lead to disease.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To interpret data on the effects of smoking.</a:t>
            </a:r>
            <a:endParaRPr lang="en-GB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186" y="4725144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Key words: Tar, nicotine, carbon monoxide, carcinogen, particulates</a:t>
            </a:r>
            <a:endParaRPr lang="en-GB" sz="28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Users\Charlotte\AppData\Local\Microsoft\Windows\Temporary Internet Files\Content.IE5\7H14KZQQ\MP90039954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88335" cy="161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21236" y="5809086"/>
            <a:ext cx="71647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Starter: </a:t>
            </a:r>
            <a:r>
              <a:rPr lang="en-GB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Look at the pictures on your desk. What opinions of smoking do they give off and how have attitudes to smoking changed? Why might this have happened?</a:t>
            </a:r>
            <a:endParaRPr lang="en-GB" sz="2000" b="1" u="sng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55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510"/>
            <a:ext cx="9144000" cy="379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422910" y="3943810"/>
            <a:ext cx="8343900" cy="2291243"/>
          </a:xfrm>
          <a:prstGeom prst="rect">
            <a:avLst/>
          </a:prstGeom>
          <a:noFill/>
        </p:spPr>
        <p:txBody>
          <a:bodyPr vert="horz" lIns="74524" tIns="37262" rIns="74524" bIns="37262" rtlCol="0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  <a:latin typeface="Comic Sans MS" panose="030F0702030302020204" pitchFamily="66" charset="0"/>
              </a:rPr>
              <a:t>How has the incident rate of lung cancer  in men, women and persons (everyone)  changed from 1994-2003?</a:t>
            </a:r>
          </a:p>
          <a:p>
            <a:endParaRPr lang="en-GB" sz="2400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r>
              <a:rPr lang="en-GB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Extra challenge: Use information from the last graph to  try to </a:t>
            </a:r>
            <a:r>
              <a:rPr lang="en-GB" sz="2400" smtClean="0">
                <a:solidFill>
                  <a:srgbClr val="00B050"/>
                </a:solidFill>
                <a:latin typeface="Comic Sans MS" panose="030F0702030302020204" pitchFamily="66" charset="0"/>
              </a:rPr>
              <a:t>explain this.</a:t>
            </a:r>
            <a:endParaRPr lang="en-GB" sz="24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endParaRPr lang="en-GB" sz="2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50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Homework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Drugs questions: all must answer questions up to A/B grade.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The extension questions are optional and are grade A/A*.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I am collecting your books in today so do not leave your sheet inside it!</a:t>
            </a:r>
          </a:p>
          <a:p>
            <a:pPr marL="0" indent="0">
              <a:buNone/>
            </a:pPr>
            <a:endParaRPr lang="en-GB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Due: Tuesday 8/10/13 (week 2)</a:t>
            </a:r>
            <a:endParaRPr lang="en-GB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3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Plenary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5: legal or illegal drugs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4: diseases caused by smoking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3: chemicals in smoke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2: types of cholesterol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1: way to stop smoking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 descr="C:\Users\Charlotte\AppData\Local\Microsoft\Windows\Temporary Internet Files\Content.IE5\8A8HUX1L\MC90008852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686" y="188640"/>
            <a:ext cx="2656989" cy="194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74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532" y="1916832"/>
            <a:ext cx="84249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Learning outcomes: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To describe the effects of nicotine, tar and carbon monoxide on the body.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To analyse how the components of cigarettes lead to disease.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To interpret data on the effects of smoking.</a:t>
            </a:r>
            <a:endParaRPr lang="en-GB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52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492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510"/>
            <a:ext cx="9144000" cy="317885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160020" y="3502544"/>
            <a:ext cx="8755380" cy="1552579"/>
          </a:xfrm>
          <a:prstGeom prst="rect">
            <a:avLst/>
          </a:prstGeom>
          <a:noFill/>
        </p:spPr>
        <p:txBody>
          <a:bodyPr vert="horz" lIns="74524" tIns="37262" rIns="74524" bIns="37262" rtlCol="0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  <a:latin typeface="Comic Sans MS" panose="030F0702030302020204" pitchFamily="66" charset="0"/>
              </a:rPr>
              <a:t>What conclusions can be drawn from this  bar chart?</a:t>
            </a:r>
          </a:p>
          <a:p>
            <a:r>
              <a:rPr lang="en-GB" sz="2400" dirty="0">
                <a:solidFill>
                  <a:srgbClr val="0000FF"/>
                </a:solidFill>
                <a:latin typeface="Comic Sans MS" panose="030F0702030302020204" pitchFamily="66" charset="0"/>
              </a:rPr>
              <a:t>Why would this data alarm the government</a:t>
            </a:r>
            <a:r>
              <a:rPr lang="en-GB" sz="24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?</a:t>
            </a:r>
          </a:p>
          <a:p>
            <a:endParaRPr lang="en-GB" sz="2400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r>
              <a:rPr lang="en-GB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Extra challenge: How could these statistics be reduced?</a:t>
            </a:r>
            <a:endParaRPr lang="en-GB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95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509"/>
            <a:ext cx="9144000" cy="375112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411480" y="4102453"/>
            <a:ext cx="8412480" cy="1552579"/>
          </a:xfrm>
          <a:prstGeom prst="rect">
            <a:avLst/>
          </a:prstGeom>
          <a:noFill/>
        </p:spPr>
        <p:txBody>
          <a:bodyPr vert="horz" lIns="74524" tIns="37262" rIns="74524" bIns="37262" rtlCol="0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  <a:latin typeface="Comic Sans MS" panose="030F0702030302020204" pitchFamily="66" charset="0"/>
              </a:rPr>
              <a:t>What conclusions can be drawn from this  graph</a:t>
            </a:r>
            <a:r>
              <a:rPr lang="en-GB" sz="24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?</a:t>
            </a:r>
          </a:p>
          <a:p>
            <a:endParaRPr lang="en-GB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r>
              <a:rPr lang="en-GB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Extra challenge: Does </a:t>
            </a:r>
            <a:r>
              <a:rPr lang="en-GB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this graph support </a:t>
            </a:r>
            <a:r>
              <a:rPr lang="en-GB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the </a:t>
            </a:r>
            <a:r>
              <a:rPr lang="en-GB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theory  that smoking causes lung cancer?</a:t>
            </a:r>
          </a:p>
        </p:txBody>
      </p:sp>
    </p:spTree>
    <p:extLst>
      <p:ext uri="{BB962C8B-B14F-4D97-AF65-F5344CB8AC3E}">
        <p14:creationId xmlns:p14="http://schemas.microsoft.com/office/powerpoint/2010/main" val="274787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10694666_922367cc1e_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03440" cy="6868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http://cfrankdavis.files.wordpress.com/2012/08/smokers-lungs1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844824"/>
            <a:ext cx="4536504" cy="3602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355976" y="116632"/>
            <a:ext cx="46085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Starter: “The big picture”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Why have attitudes to smoking changed?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84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Find out…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41" y="1340768"/>
            <a:ext cx="8229600" cy="49251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Using the fact sheet find out: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- What are the main chemicals in smoke?</a:t>
            </a:r>
          </a:p>
          <a:p>
            <a:pPr>
              <a:buFontTx/>
              <a:buChar char="-"/>
            </a:pPr>
            <a:r>
              <a:rPr lang="en-GB" dirty="0" smtClean="0">
                <a:latin typeface="Comic Sans MS" panose="030F0702030302020204" pitchFamily="66" charset="0"/>
              </a:rPr>
              <a:t>How do they damage the lungs?</a:t>
            </a:r>
          </a:p>
          <a:p>
            <a:pPr>
              <a:buFontTx/>
              <a:buChar char="-"/>
            </a:pPr>
            <a:r>
              <a:rPr lang="en-GB" dirty="0" smtClean="0">
                <a:latin typeface="Comic Sans MS" panose="030F0702030302020204" pitchFamily="66" charset="0"/>
              </a:rPr>
              <a:t>3 diseases caused by smoking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Support: Fact sheet, peers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Extra challenge: </a:t>
            </a:r>
            <a:r>
              <a:rPr lang="en-GB" altLang="en-US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Suggest why it is now illegal to advertise tobacco products in magazines, newspapers and on television in the UK.</a:t>
            </a:r>
          </a:p>
          <a:p>
            <a:pPr marL="0" indent="0">
              <a:buNone/>
            </a:pPr>
            <a:endParaRPr lang="en-GB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6211669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LO: To describe the effects of nicotine, tar and carbon monoxide on the body.</a:t>
            </a:r>
          </a:p>
        </p:txBody>
      </p:sp>
    </p:spTree>
    <p:extLst>
      <p:ext uri="{BB962C8B-B14F-4D97-AF65-F5344CB8AC3E}">
        <p14:creationId xmlns:p14="http://schemas.microsoft.com/office/powerpoint/2010/main" val="301200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u="sng" dirty="0" smtClean="0">
                <a:latin typeface="Comic Sans MS" panose="030F0702030302020204" pitchFamily="66" charset="0"/>
              </a:rPr>
              <a:t>Chemicals in cigarette smoke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altLang="en-US" sz="2800" b="1" u="sng" dirty="0" smtClean="0">
                <a:latin typeface="Comic Sans MS" panose="030F0702030302020204" pitchFamily="66" charset="0"/>
              </a:rPr>
              <a:t>Nicotine</a:t>
            </a:r>
            <a:r>
              <a:rPr lang="en-GB" altLang="en-US" dirty="0" smtClean="0">
                <a:latin typeface="Comic Sans MS" panose="030F0702030302020204" pitchFamily="66" charset="0"/>
              </a:rPr>
              <a:t> – </a:t>
            </a:r>
            <a:r>
              <a:rPr lang="en-GB" altLang="en-US" sz="2800" dirty="0" smtClean="0">
                <a:latin typeface="Comic Sans MS" panose="030F0702030302020204" pitchFamily="66" charset="0"/>
              </a:rPr>
              <a:t>an addictive drug that is a stimulant</a:t>
            </a:r>
          </a:p>
          <a:p>
            <a:endParaRPr lang="en-GB" altLang="en-US" sz="2800" b="1" u="sng" dirty="0" smtClean="0">
              <a:latin typeface="Comic Sans MS" panose="030F0702030302020204" pitchFamily="66" charset="0"/>
            </a:endParaRPr>
          </a:p>
          <a:p>
            <a:r>
              <a:rPr lang="en-GB" altLang="en-US" sz="2800" b="1" u="sng" dirty="0" smtClean="0">
                <a:latin typeface="Comic Sans MS" panose="030F0702030302020204" pitchFamily="66" charset="0"/>
              </a:rPr>
              <a:t>Tar </a:t>
            </a:r>
            <a:r>
              <a:rPr lang="en-GB" altLang="en-US" sz="2800" dirty="0" smtClean="0">
                <a:latin typeface="Comic Sans MS" panose="030F0702030302020204" pitchFamily="66" charset="0"/>
              </a:rPr>
              <a:t> - a black, sticky chemical that causes cancer</a:t>
            </a:r>
          </a:p>
          <a:p>
            <a:pPr>
              <a:buFont typeface="Arial" charset="0"/>
              <a:buNone/>
            </a:pPr>
            <a:r>
              <a:rPr lang="en-GB" altLang="en-US" sz="2800" dirty="0" smtClean="0">
                <a:latin typeface="Comic Sans MS" panose="030F0702030302020204" pitchFamily="66" charset="0"/>
              </a:rPr>
              <a:t>	(</a:t>
            </a:r>
            <a:r>
              <a:rPr lang="en-GB" altLang="en-US" sz="2800" b="1" u="sng" dirty="0" smtClean="0">
                <a:latin typeface="Comic Sans MS" panose="030F0702030302020204" pitchFamily="66" charset="0"/>
              </a:rPr>
              <a:t>carcinogen</a:t>
            </a:r>
            <a:r>
              <a:rPr lang="en-GB" altLang="en-US" sz="2800" dirty="0" smtClean="0">
                <a:latin typeface="Comic Sans MS" panose="030F0702030302020204" pitchFamily="66" charset="0"/>
              </a:rPr>
              <a:t>).</a:t>
            </a:r>
          </a:p>
          <a:p>
            <a:pPr>
              <a:buFont typeface="Arial" charset="0"/>
              <a:buNone/>
            </a:pPr>
            <a:endParaRPr lang="en-GB" altLang="en-US" sz="2800" dirty="0" smtClean="0">
              <a:latin typeface="Comic Sans MS" panose="030F0702030302020204" pitchFamily="66" charset="0"/>
            </a:endParaRPr>
          </a:p>
          <a:p>
            <a:r>
              <a:rPr lang="en-GB" altLang="en-US" sz="2800" b="1" u="sng" dirty="0" smtClean="0">
                <a:latin typeface="Comic Sans MS" panose="030F0702030302020204" pitchFamily="66" charset="0"/>
              </a:rPr>
              <a:t>Carbon monoxide </a:t>
            </a:r>
            <a:r>
              <a:rPr lang="en-GB" altLang="en-US" sz="2800" dirty="0" smtClean="0">
                <a:latin typeface="Comic Sans MS" panose="030F0702030302020204" pitchFamily="66" charset="0"/>
              </a:rPr>
              <a:t>– a toxic gas which prevents </a:t>
            </a:r>
            <a:r>
              <a:rPr lang="en-GB" altLang="en-US" sz="2800" u="sng" dirty="0" smtClean="0">
                <a:latin typeface="Comic Sans MS" panose="030F0702030302020204" pitchFamily="66" charset="0"/>
              </a:rPr>
              <a:t>red blood cells</a:t>
            </a:r>
            <a:r>
              <a:rPr lang="en-GB" altLang="en-US" sz="2800" dirty="0" smtClean="0">
                <a:latin typeface="Comic Sans MS" panose="030F0702030302020204" pitchFamily="66" charset="0"/>
              </a:rPr>
              <a:t> from carrying oxygen</a:t>
            </a:r>
          </a:p>
          <a:p>
            <a:endParaRPr lang="en-GB" altLang="en-US" sz="2800" dirty="0" smtClean="0">
              <a:latin typeface="Comic Sans MS" panose="030F0702030302020204" pitchFamily="66" charset="0"/>
            </a:endParaRPr>
          </a:p>
          <a:p>
            <a:r>
              <a:rPr lang="en-GB" altLang="en-US" sz="2800" b="1" u="sng" dirty="0" smtClean="0">
                <a:latin typeface="Comic Sans MS" panose="030F0702030302020204" pitchFamily="66" charset="0"/>
              </a:rPr>
              <a:t>Particulates</a:t>
            </a:r>
            <a:r>
              <a:rPr lang="en-GB" altLang="en-US" sz="2800" dirty="0" smtClean="0">
                <a:latin typeface="Comic Sans MS" panose="030F0702030302020204" pitchFamily="66" charset="0"/>
              </a:rPr>
              <a:t> – the dust particles in tobacco smoke which damage the </a:t>
            </a:r>
            <a:r>
              <a:rPr lang="en-GB" altLang="en-US" sz="2800" b="1" dirty="0" smtClean="0">
                <a:latin typeface="Comic Sans MS" panose="030F0702030302020204" pitchFamily="66" charset="0"/>
              </a:rPr>
              <a:t>cilia</a:t>
            </a:r>
            <a:r>
              <a:rPr lang="en-GB" altLang="en-US" sz="2800" dirty="0" smtClean="0">
                <a:latin typeface="Comic Sans MS" panose="030F0702030302020204" pitchFamily="66" charset="0"/>
              </a:rPr>
              <a:t> of </a:t>
            </a:r>
            <a:r>
              <a:rPr lang="en-GB" altLang="en-US" sz="2800" b="1" dirty="0" smtClean="0">
                <a:latin typeface="Comic Sans MS" panose="030F0702030302020204" pitchFamily="66" charset="0"/>
              </a:rPr>
              <a:t>epithelial cells</a:t>
            </a:r>
          </a:p>
        </p:txBody>
      </p:sp>
    </p:spTree>
    <p:extLst>
      <p:ext uri="{BB962C8B-B14F-4D97-AF65-F5344CB8AC3E}">
        <p14:creationId xmlns:p14="http://schemas.microsoft.com/office/powerpoint/2010/main" val="287044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u="sng" dirty="0" smtClean="0">
                <a:latin typeface="Comic Sans MS" panose="030F0702030302020204" pitchFamily="66" charset="0"/>
              </a:rPr>
              <a:t>Diseases caused by Smoking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altLang="en-US" dirty="0" smtClean="0">
                <a:latin typeface="Comic Sans MS" panose="030F0702030302020204" pitchFamily="66" charset="0"/>
              </a:rPr>
              <a:t>Cancer</a:t>
            </a:r>
            <a:r>
              <a:rPr lang="en-GB" altLang="en-US" dirty="0">
                <a:latin typeface="Comic Sans MS" panose="030F0702030302020204" pitchFamily="66" charset="0"/>
              </a:rPr>
              <a:t> </a:t>
            </a:r>
            <a:r>
              <a:rPr lang="en-GB" altLang="en-US" dirty="0" smtClean="0">
                <a:latin typeface="Comic Sans MS" panose="030F0702030302020204" pitchFamily="66" charset="0"/>
              </a:rPr>
              <a:t>e.g. throat, lungs or mouth cancer</a:t>
            </a:r>
          </a:p>
          <a:p>
            <a:r>
              <a:rPr lang="en-GB" altLang="en-US" dirty="0" smtClean="0">
                <a:latin typeface="Comic Sans MS" panose="030F0702030302020204" pitchFamily="66" charset="0"/>
              </a:rPr>
              <a:t>Emphysema</a:t>
            </a:r>
          </a:p>
          <a:p>
            <a:r>
              <a:rPr lang="en-GB" altLang="en-US" dirty="0" smtClean="0">
                <a:latin typeface="Comic Sans MS" panose="030F0702030302020204" pitchFamily="66" charset="0"/>
              </a:rPr>
              <a:t>Heart disease</a:t>
            </a:r>
          </a:p>
          <a:p>
            <a:r>
              <a:rPr lang="en-GB" altLang="en-US" dirty="0" smtClean="0">
                <a:latin typeface="Comic Sans MS" panose="030F0702030302020204" pitchFamily="66" charset="0"/>
              </a:rPr>
              <a:t>Asthma </a:t>
            </a:r>
          </a:p>
          <a:p>
            <a:r>
              <a:rPr lang="en-GB" altLang="en-US" dirty="0" smtClean="0">
                <a:latin typeface="Comic Sans MS" panose="030F0702030302020204" pitchFamily="66" charset="0"/>
              </a:rPr>
              <a:t>Bronchitis</a:t>
            </a:r>
          </a:p>
          <a:p>
            <a:r>
              <a:rPr lang="en-GB" altLang="en-US" dirty="0" smtClean="0">
                <a:latin typeface="Comic Sans MS" panose="030F0702030302020204" pitchFamily="66" charset="0"/>
              </a:rPr>
              <a:t>Heart failure</a:t>
            </a:r>
          </a:p>
          <a:p>
            <a:r>
              <a:rPr lang="en-GB" altLang="en-US" dirty="0" smtClean="0">
                <a:latin typeface="Comic Sans MS" panose="030F0702030302020204" pitchFamily="66" charset="0"/>
              </a:rPr>
              <a:t>Blockage in the arteries</a:t>
            </a:r>
          </a:p>
        </p:txBody>
      </p:sp>
      <p:pic>
        <p:nvPicPr>
          <p:cNvPr id="5124" name="Picture 4" descr="http://www.bk.co.za/userimages/stop-smoking-357-7847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284538"/>
            <a:ext cx="2220913" cy="242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949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Task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1) Fill in the gaps using the words in the word bank.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2) Annotate your body picture with information about the following smoking related diseases: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- Emphysema</a:t>
            </a:r>
          </a:p>
          <a:p>
            <a:pPr>
              <a:buFontTx/>
              <a:buChar char="-"/>
            </a:pPr>
            <a:r>
              <a:rPr lang="en-GB" dirty="0" smtClean="0">
                <a:latin typeface="Comic Sans MS" panose="030F0702030302020204" pitchFamily="66" charset="0"/>
              </a:rPr>
              <a:t>Lung cancer</a:t>
            </a:r>
          </a:p>
          <a:p>
            <a:pPr>
              <a:buFontTx/>
              <a:buChar char="-"/>
            </a:pPr>
            <a:r>
              <a:rPr lang="en-GB" dirty="0" smtClean="0">
                <a:latin typeface="Comic Sans MS" panose="030F0702030302020204" pitchFamily="66" charset="0"/>
              </a:rPr>
              <a:t>Bronchitis</a:t>
            </a:r>
          </a:p>
          <a:p>
            <a:pPr>
              <a:buFontTx/>
              <a:buChar char="-"/>
            </a:pPr>
            <a:r>
              <a:rPr lang="en-GB" dirty="0" smtClean="0">
                <a:latin typeface="Comic Sans MS" panose="030F0702030302020204" pitchFamily="66" charset="0"/>
              </a:rPr>
              <a:t>Smokers cough</a:t>
            </a:r>
          </a:p>
          <a:p>
            <a:pPr>
              <a:buFontTx/>
              <a:buChar char="-"/>
            </a:pPr>
            <a:r>
              <a:rPr lang="en-GB" dirty="0" smtClean="0">
                <a:latin typeface="Comic Sans MS" panose="030F0702030302020204" pitchFamily="66" charset="0"/>
              </a:rPr>
              <a:t>Heart disease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Support: Phones, text books, peers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Extra challenge: How might a person overcome their addiction and give up smoking? What are the benefits of doing this?</a:t>
            </a:r>
            <a:endParaRPr lang="en-GB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56176" y="74181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LO: To analyse how the components of cigarettes lead to disease.</a:t>
            </a:r>
          </a:p>
        </p:txBody>
      </p:sp>
    </p:spTree>
    <p:extLst>
      <p:ext uri="{BB962C8B-B14F-4D97-AF65-F5344CB8AC3E}">
        <p14:creationId xmlns:p14="http://schemas.microsoft.com/office/powerpoint/2010/main" val="230134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28097"/>
            <a:ext cx="8229600" cy="1143000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Self-assessment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40000" lnSpcReduction="20000"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Smokers are </a:t>
            </a:r>
            <a:r>
              <a:rPr lang="en-GB" sz="48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20 </a:t>
            </a:r>
            <a:r>
              <a:rPr lang="en-GB" sz="4800" dirty="0" smtClean="0">
                <a:latin typeface="Comic Sans MS" panose="030F0702030302020204" pitchFamily="66" charset="0"/>
              </a:rPr>
              <a:t>times more </a:t>
            </a:r>
            <a:r>
              <a:rPr lang="en-GB" sz="4800" dirty="0">
                <a:latin typeface="Comic Sans MS" panose="030F0702030302020204" pitchFamily="66" charset="0"/>
              </a:rPr>
              <a:t>likely to die from </a:t>
            </a:r>
            <a:r>
              <a:rPr lang="en-GB" sz="48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lung cancer</a:t>
            </a:r>
            <a:r>
              <a:rPr lang="en-GB" sz="4800" b="1" dirty="0" smtClean="0">
                <a:latin typeface="Comic Sans MS" panose="030F0702030302020204" pitchFamily="66" charset="0"/>
              </a:rPr>
              <a:t> </a:t>
            </a:r>
            <a:r>
              <a:rPr lang="en-GB" sz="4800" dirty="0">
                <a:latin typeface="Comic Sans MS" panose="030F0702030302020204" pitchFamily="66" charset="0"/>
              </a:rPr>
              <a:t>than non-smokers. </a:t>
            </a:r>
          </a:p>
          <a:p>
            <a:r>
              <a:rPr lang="en-GB" sz="4800" dirty="0">
                <a:latin typeface="Comic Sans MS" panose="030F0702030302020204" pitchFamily="66" charset="0"/>
              </a:rPr>
              <a:t>There are thousands of different </a:t>
            </a:r>
            <a:r>
              <a:rPr lang="en-GB" sz="48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chemicals </a:t>
            </a:r>
            <a:r>
              <a:rPr lang="en-GB" sz="4800" dirty="0" smtClean="0">
                <a:latin typeface="Comic Sans MS" panose="030F0702030302020204" pitchFamily="66" charset="0"/>
              </a:rPr>
              <a:t> </a:t>
            </a:r>
            <a:r>
              <a:rPr lang="en-GB" sz="4800" dirty="0">
                <a:latin typeface="Comic Sans MS" panose="030F0702030302020204" pitchFamily="66" charset="0"/>
              </a:rPr>
              <a:t>in </a:t>
            </a:r>
            <a:r>
              <a:rPr lang="en-GB" sz="48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cigarettes</a:t>
            </a:r>
            <a:r>
              <a:rPr lang="en-GB" sz="4800" b="1" dirty="0" smtClean="0">
                <a:latin typeface="Comic Sans MS" panose="030F0702030302020204" pitchFamily="66" charset="0"/>
              </a:rPr>
              <a:t>, </a:t>
            </a:r>
            <a:r>
              <a:rPr lang="en-GB" sz="4800" dirty="0">
                <a:latin typeface="Comic Sans MS" panose="030F0702030302020204" pitchFamily="66" charset="0"/>
              </a:rPr>
              <a:t>some of them are poisons. 3 of these chemicals include:</a:t>
            </a:r>
          </a:p>
          <a:p>
            <a:r>
              <a:rPr lang="en-GB" sz="4800" dirty="0">
                <a:latin typeface="Comic Sans MS" panose="030F0702030302020204" pitchFamily="66" charset="0"/>
              </a:rPr>
              <a:t> </a:t>
            </a:r>
          </a:p>
          <a:p>
            <a:r>
              <a:rPr lang="en-GB" sz="4800" b="1" dirty="0">
                <a:latin typeface="Comic Sans MS" panose="030F0702030302020204" pitchFamily="66" charset="0"/>
              </a:rPr>
              <a:t>Nicotine</a:t>
            </a:r>
            <a:r>
              <a:rPr lang="en-GB" sz="4800" dirty="0">
                <a:latin typeface="Comic Sans MS" panose="030F0702030302020204" pitchFamily="66" charset="0"/>
              </a:rPr>
              <a:t>: is a stimulant which affects the </a:t>
            </a:r>
            <a:r>
              <a:rPr lang="en-GB" sz="48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brain</a:t>
            </a:r>
            <a:r>
              <a:rPr lang="en-GB" sz="4800" dirty="0" smtClean="0">
                <a:latin typeface="Comic Sans MS" panose="030F0702030302020204" pitchFamily="66" charset="0"/>
              </a:rPr>
              <a:t>, </a:t>
            </a:r>
            <a:r>
              <a:rPr lang="en-GB" sz="4800" dirty="0">
                <a:latin typeface="Comic Sans MS" panose="030F0702030302020204" pitchFamily="66" charset="0"/>
              </a:rPr>
              <a:t>it is this that causes people to become </a:t>
            </a:r>
            <a:r>
              <a:rPr lang="en-GB" sz="48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addicted</a:t>
            </a:r>
            <a:r>
              <a:rPr lang="en-GB" sz="4800" dirty="0" smtClean="0">
                <a:latin typeface="Comic Sans MS" panose="030F0702030302020204" pitchFamily="66" charset="0"/>
              </a:rPr>
              <a:t> </a:t>
            </a:r>
            <a:r>
              <a:rPr lang="en-GB" sz="4800" dirty="0">
                <a:latin typeface="Comic Sans MS" panose="030F0702030302020204" pitchFamily="66" charset="0"/>
              </a:rPr>
              <a:t>to cigarettes. </a:t>
            </a:r>
          </a:p>
          <a:p>
            <a:r>
              <a:rPr lang="en-GB" sz="4800" b="1" dirty="0">
                <a:latin typeface="Comic Sans MS" panose="030F0702030302020204" pitchFamily="66" charset="0"/>
              </a:rPr>
              <a:t>Tar</a:t>
            </a:r>
            <a:r>
              <a:rPr lang="en-GB" sz="4800" dirty="0">
                <a:latin typeface="Comic Sans MS" panose="030F0702030302020204" pitchFamily="66" charset="0"/>
              </a:rPr>
              <a:t>: is a </a:t>
            </a:r>
            <a:r>
              <a:rPr lang="en-GB" sz="48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carcinogen </a:t>
            </a:r>
            <a:r>
              <a:rPr lang="en-GB" sz="4800" dirty="0" smtClean="0">
                <a:latin typeface="Comic Sans MS" panose="030F0702030302020204" pitchFamily="66" charset="0"/>
              </a:rPr>
              <a:t>, </a:t>
            </a:r>
            <a:r>
              <a:rPr lang="en-GB" sz="4800" dirty="0">
                <a:latin typeface="Comic Sans MS" panose="030F0702030302020204" pitchFamily="66" charset="0"/>
              </a:rPr>
              <a:t>which means it is a poison that causes cancer. About a </a:t>
            </a:r>
            <a:r>
              <a:rPr lang="en-GB" sz="48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quarter</a:t>
            </a:r>
            <a:r>
              <a:rPr lang="en-GB" sz="4800" dirty="0" smtClean="0">
                <a:latin typeface="Comic Sans MS" panose="030F0702030302020204" pitchFamily="66" charset="0"/>
              </a:rPr>
              <a:t> </a:t>
            </a:r>
            <a:r>
              <a:rPr lang="en-GB" sz="4800" dirty="0">
                <a:latin typeface="Comic Sans MS" panose="030F0702030302020204" pitchFamily="66" charset="0"/>
              </a:rPr>
              <a:t>of smokers die from some sort of cancer. </a:t>
            </a:r>
          </a:p>
          <a:p>
            <a:r>
              <a:rPr lang="en-GB" sz="4800" b="1" dirty="0">
                <a:latin typeface="Comic Sans MS" panose="030F0702030302020204" pitchFamily="66" charset="0"/>
              </a:rPr>
              <a:t>Carbon Monoxide</a:t>
            </a:r>
            <a:r>
              <a:rPr lang="en-GB" sz="4800" dirty="0">
                <a:latin typeface="Comic Sans MS" panose="030F0702030302020204" pitchFamily="66" charset="0"/>
              </a:rPr>
              <a:t>: stops blood cells being able to carry as much </a:t>
            </a:r>
            <a:r>
              <a:rPr lang="en-GB" sz="48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oxygen</a:t>
            </a:r>
            <a:r>
              <a:rPr lang="en-GB" sz="4800" dirty="0" smtClean="0">
                <a:latin typeface="Comic Sans MS" panose="030F0702030302020204" pitchFamily="66" charset="0"/>
              </a:rPr>
              <a:t> </a:t>
            </a:r>
            <a:r>
              <a:rPr lang="en-GB" sz="4800" dirty="0">
                <a:latin typeface="Comic Sans MS" panose="030F0702030302020204" pitchFamily="66" charset="0"/>
              </a:rPr>
              <a:t>around the body as normal which harms cells, including the </a:t>
            </a:r>
            <a:r>
              <a:rPr lang="en-GB" sz="48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heart</a:t>
            </a:r>
            <a:r>
              <a:rPr lang="en-GB" sz="4800" dirty="0" smtClean="0">
                <a:latin typeface="Comic Sans MS" panose="030F0702030302020204" pitchFamily="66" charset="0"/>
              </a:rPr>
              <a:t> </a:t>
            </a:r>
            <a:r>
              <a:rPr lang="en-GB" sz="4800" dirty="0">
                <a:latin typeface="Comic Sans MS" panose="030F0702030302020204" pitchFamily="66" charset="0"/>
              </a:rPr>
              <a:t>and blood vessels. </a:t>
            </a:r>
          </a:p>
          <a:p>
            <a:r>
              <a:rPr lang="en-GB" sz="4800" dirty="0">
                <a:latin typeface="Comic Sans MS" panose="030F0702030302020204" pitchFamily="66" charset="0"/>
              </a:rPr>
              <a:t> </a:t>
            </a:r>
          </a:p>
          <a:p>
            <a:r>
              <a:rPr lang="en-GB" sz="4800" b="1" u="sng" dirty="0">
                <a:latin typeface="Comic Sans MS" panose="030F0702030302020204" pitchFamily="66" charset="0"/>
              </a:rPr>
              <a:t>Lung Diseases</a:t>
            </a:r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>
                <a:latin typeface="Comic Sans MS" panose="030F0702030302020204" pitchFamily="66" charset="0"/>
              </a:rPr>
              <a:t>Regular smokers get infections in their lungs, for example </a:t>
            </a:r>
            <a:r>
              <a:rPr lang="en-GB" sz="48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bronchitis</a:t>
            </a:r>
            <a:r>
              <a:rPr lang="en-GB" sz="4800" dirty="0" smtClean="0">
                <a:latin typeface="Comic Sans MS" panose="030F0702030302020204" pitchFamily="66" charset="0"/>
              </a:rPr>
              <a:t>. </a:t>
            </a:r>
            <a:r>
              <a:rPr lang="en-GB" sz="4800" dirty="0">
                <a:latin typeface="Comic Sans MS" panose="030F0702030302020204" pitchFamily="66" charset="0"/>
              </a:rPr>
              <a:t>Another long term effect of smoking is the lung disease </a:t>
            </a:r>
            <a:r>
              <a:rPr lang="en-GB" sz="48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emphysema </a:t>
            </a:r>
            <a:r>
              <a:rPr lang="en-GB" sz="4800" dirty="0" smtClean="0">
                <a:latin typeface="Comic Sans MS" panose="030F0702030302020204" pitchFamily="66" charset="0"/>
              </a:rPr>
              <a:t>, </a:t>
            </a:r>
            <a:r>
              <a:rPr lang="en-GB" sz="4800" dirty="0">
                <a:latin typeface="Comic Sans MS" panose="030F0702030302020204" pitchFamily="66" charset="0"/>
              </a:rPr>
              <a:t>which makes getting enough oxygen into the blood very difficult.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47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Task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Look at the graphs on your desks: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Note down the figure number on the graph and answer the questions.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Remember to try the extra challenge questions too for something a bit harder.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6165304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LO: To interpret data on the effects of smoking.</a:t>
            </a:r>
            <a:endParaRPr lang="en-GB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6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" y="295004"/>
            <a:ext cx="9144000" cy="340978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259645" y="4509120"/>
            <a:ext cx="8389620" cy="1921911"/>
          </a:xfrm>
          <a:prstGeom prst="rect">
            <a:avLst/>
          </a:prstGeom>
          <a:noFill/>
        </p:spPr>
        <p:txBody>
          <a:bodyPr vert="horz" lIns="74524" tIns="37262" rIns="74524" bIns="37262" rtlCol="0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  <a:latin typeface="Comic Sans MS" panose="030F0702030302020204" pitchFamily="66" charset="0"/>
              </a:rPr>
              <a:t>1. What does this graph show?</a:t>
            </a:r>
          </a:p>
          <a:p>
            <a:r>
              <a:rPr lang="en-GB" sz="2400" dirty="0">
                <a:solidFill>
                  <a:srgbClr val="0000FF"/>
                </a:solidFill>
                <a:latin typeface="Comic Sans MS" panose="030F0702030302020204" pitchFamily="66" charset="0"/>
              </a:rPr>
              <a:t>2. How has the % of men and women who </a:t>
            </a:r>
            <a:r>
              <a:rPr lang="en-GB" sz="24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smoke </a:t>
            </a:r>
            <a:r>
              <a:rPr lang="en-GB" sz="2400" dirty="0">
                <a:solidFill>
                  <a:srgbClr val="0000FF"/>
                </a:solidFill>
                <a:latin typeface="Comic Sans MS" panose="030F0702030302020204" pitchFamily="66" charset="0"/>
              </a:rPr>
              <a:t>changed over from 1948 to 2005</a:t>
            </a:r>
            <a:r>
              <a:rPr lang="en-GB" sz="24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?</a:t>
            </a:r>
          </a:p>
          <a:p>
            <a:endParaRPr lang="en-GB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r>
              <a:rPr lang="en-GB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Extra challenge: Why might this change have occurred?</a:t>
            </a:r>
            <a:endParaRPr lang="en-GB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1760220" y="73545"/>
            <a:ext cx="7269481" cy="496424"/>
          </a:xfrm>
          <a:custGeom>
            <a:avLst/>
            <a:gdLst/>
            <a:ahLst/>
            <a:cxnLst/>
            <a:rect l="0" t="0" r="0" b="0"/>
            <a:pathLst>
              <a:path w="8077201" h="685801">
                <a:moveTo>
                  <a:pt x="0" y="0"/>
                </a:moveTo>
                <a:lnTo>
                  <a:pt x="8077200" y="0"/>
                </a:lnTo>
                <a:lnTo>
                  <a:pt x="8077200" y="685800"/>
                </a:lnTo>
                <a:lnTo>
                  <a:pt x="0" y="685800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524" tIns="37262" rIns="74524" bIns="37262"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7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581</Words>
  <Application>Microsoft Office PowerPoint</Application>
  <PresentationFormat>On-screen Show (4:3)</PresentationFormat>
  <Paragraphs>106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Comic Sans MS</vt:lpstr>
      <vt:lpstr>Wingdings</vt:lpstr>
      <vt:lpstr>Office Theme</vt:lpstr>
      <vt:lpstr>Smoking</vt:lpstr>
      <vt:lpstr>PowerPoint Presentation</vt:lpstr>
      <vt:lpstr>Find out…</vt:lpstr>
      <vt:lpstr>Chemicals in cigarette smoke</vt:lpstr>
      <vt:lpstr>Diseases caused by Smoking</vt:lpstr>
      <vt:lpstr>Task</vt:lpstr>
      <vt:lpstr>Self-assessment</vt:lpstr>
      <vt:lpstr>Task</vt:lpstr>
      <vt:lpstr>PowerPoint Presentation</vt:lpstr>
      <vt:lpstr>PowerPoint Presentation</vt:lpstr>
      <vt:lpstr>Homework</vt:lpstr>
      <vt:lpstr>Plenary</vt:lpstr>
      <vt:lpstr>PowerPoint Presentation</vt:lpstr>
      <vt:lpstr>Resources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Smoking</dc:title>
  <dc:creator>Charlotte</dc:creator>
  <cp:lastModifiedBy>Cameron, Catherine (Education)</cp:lastModifiedBy>
  <cp:revision>18</cp:revision>
  <cp:lastPrinted>2013-10-02T16:19:07Z</cp:lastPrinted>
  <dcterms:created xsi:type="dcterms:W3CDTF">2013-09-21T15:09:59Z</dcterms:created>
  <dcterms:modified xsi:type="dcterms:W3CDTF">2019-11-19T14:37:20Z</dcterms:modified>
</cp:coreProperties>
</file>