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86" r:id="rId22"/>
    <p:sldId id="287" r:id="rId23"/>
    <p:sldId id="285" r:id="rId24"/>
    <p:sldId id="284" r:id="rId25"/>
    <p:sldId id="288" r:id="rId26"/>
    <p:sldId id="289" r:id="rId27"/>
    <p:sldId id="290" r:id="rId28"/>
    <p:sldId id="291" r:id="rId29"/>
    <p:sldId id="292" r:id="rId30"/>
    <p:sldId id="293" r:id="rId31"/>
    <p:sldId id="276" r:id="rId32"/>
    <p:sldId id="277" r:id="rId33"/>
    <p:sldId id="280" r:id="rId34"/>
    <p:sldId id="278" r:id="rId35"/>
    <p:sldId id="279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5797" autoAdjust="0"/>
  </p:normalViewPr>
  <p:slideViewPr>
    <p:cSldViewPr>
      <p:cViewPr varScale="1">
        <p:scale>
          <a:sx n="59" d="100"/>
          <a:sy n="59" d="100"/>
        </p:scale>
        <p:origin x="-22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CF0B85-65C1-45F8-B574-20C2D8E29DA0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1B84C0-97D7-4923-AEEF-96FAB5C7835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hscotland.us1.list-manage.com/track/click?u=dc81ab32d4a3f657256b494d7&amp;id=d5f473f103&amp;e=0b3e6babb9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hscotland.us1.list-manage.com/track/click?u=dc81ab32d4a3f657256b494d7&amp;id=afafc73571&amp;e=0b3e6babb9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week Scottish Government published the Scottish Schools Adolescent Lifestyle and Substance Use Survey </a:t>
            </a:r>
            <a:r>
              <a:rPr lang="en-GB" u="sng" dirty="0">
                <a:hlinkClick r:id="rId3"/>
              </a:rPr>
              <a:t>(SALSUS) 2018</a:t>
            </a:r>
            <a:r>
              <a:rPr lang="en-GB" dirty="0"/>
              <a:t> which shows that </a:t>
            </a:r>
            <a:r>
              <a:rPr lang="en-GB" b="1" dirty="0"/>
              <a:t>smoking prevalence rates amongst 13 and 15 year olds have </a:t>
            </a:r>
            <a:r>
              <a:rPr lang="en-GB" b="1" dirty="0" err="1"/>
              <a:t>flatlined</a:t>
            </a:r>
            <a:r>
              <a:rPr lang="en-GB" b="1" dirty="0"/>
              <a:t> since 2015</a:t>
            </a:r>
            <a:r>
              <a:rPr lang="en-GB" dirty="0"/>
              <a:t>.  These figures suggest that Scotland is in danger of missing its target for a tobacco-free generation by 2034 and that urgent action is required to tackle youth smoking.</a:t>
            </a:r>
          </a:p>
          <a:p>
            <a:endParaRPr lang="en-GB" dirty="0"/>
          </a:p>
          <a:p>
            <a:r>
              <a:rPr lang="en-GB" dirty="0"/>
              <a:t>In their Tobacco Action Control Plan 2018, Scottish Government set a target for the proportion of reported regular smokers among 13-15 year olds combined to be 3% or less by 2022 and today’s figures suggest that this target may be missed.    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84C0-97D7-4923-AEEF-96FAB5C7835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2017 – prevalence 18%;</a:t>
            </a:r>
            <a:r>
              <a:rPr lang="en-GB" baseline="0" dirty="0" smtClean="0"/>
              <a:t> has increased but not significantly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84C0-97D7-4923-AEEF-96FAB5C7835C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Earlier this week Scottish Government published the </a:t>
            </a:r>
            <a:r>
              <a:rPr lang="en-GB" u="sng" dirty="0">
                <a:hlinkClick r:id="rId3"/>
              </a:rPr>
              <a:t>Scottish Health Survey 2018</a:t>
            </a:r>
            <a:r>
              <a:rPr lang="en-GB" dirty="0"/>
              <a:t> which shows that </a:t>
            </a:r>
            <a:r>
              <a:rPr lang="en-GB" b="1" dirty="0"/>
              <a:t>smoking prevalence rates across Scotland have flat-lined at 19% of the adult population </a:t>
            </a:r>
            <a:r>
              <a:rPr lang="en-GB" dirty="0"/>
              <a:t>(up 1% from 2017).  However, there has been </a:t>
            </a:r>
            <a:r>
              <a:rPr lang="en-GB" b="1" dirty="0"/>
              <a:t>a concerning increase (5%) in the number of smokers in Scotland’s most disadvantaged communities</a:t>
            </a:r>
            <a:r>
              <a:rPr lang="en-GB" dirty="0"/>
              <a:t>.  This means that people living in the most difficult circumstances are increasingly burdened by the health and financial harms caused by tobacco.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84C0-97D7-4923-AEEF-96FAB5C7835C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84C0-97D7-4923-AEEF-96FAB5C7835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1734F-71D0-44C6-853B-789E7030128F}" type="datetimeFigureOut">
              <a:rPr lang="en-GB" smtClean="0"/>
              <a:pPr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E3EE-8DDB-4D19-850F-42BBA97710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Tobacco Strategy Group</a:t>
            </a:r>
            <a:br>
              <a:rPr lang="en-GB" dirty="0" smtClean="0"/>
            </a:br>
            <a:r>
              <a:rPr lang="en-GB" dirty="0" smtClean="0"/>
              <a:t>Statistics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Eve MacLeod</a:t>
            </a:r>
          </a:p>
          <a:p>
            <a:r>
              <a:rPr lang="en-GB" dirty="0" smtClean="0"/>
              <a:t>December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919163"/>
            <a:ext cx="90201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476375"/>
            <a:ext cx="9058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571625"/>
            <a:ext cx="8963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085975"/>
            <a:ext cx="89249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96" y="332656"/>
            <a:ext cx="8950200" cy="61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95375"/>
            <a:ext cx="87153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966788"/>
            <a:ext cx="8820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533525"/>
            <a:ext cx="87058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671638"/>
            <a:ext cx="89249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2124075"/>
            <a:ext cx="8734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471488"/>
            <a:ext cx="84867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074" y="476672"/>
            <a:ext cx="7845374" cy="607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/>
          <a:lstStyle/>
          <a:p>
            <a:r>
              <a:rPr lang="en-GB" dirty="0" smtClean="0"/>
              <a:t>SALSUS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7"/>
            <a:ext cx="4248472" cy="60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13 year olds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15 year olds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84784"/>
            <a:ext cx="5162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5153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767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821685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Average age 15 year olds first...</a:t>
            </a:r>
            <a:endParaRPr lang="en-GB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3096344" cy="33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940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common sources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86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t="15251"/>
          <a:stretch>
            <a:fillRect/>
          </a:stretch>
        </p:blipFill>
        <p:spPr bwMode="auto">
          <a:xfrm>
            <a:off x="2781300" y="3717032"/>
            <a:ext cx="6362700" cy="28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322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686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881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1205"/>
          <a:stretch>
            <a:fillRect/>
          </a:stretch>
        </p:blipFill>
        <p:spPr bwMode="auto">
          <a:xfrm>
            <a:off x="1403648" y="476672"/>
            <a:ext cx="5904656" cy="599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75" y="1628800"/>
            <a:ext cx="87254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301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024336" cy="3946450"/>
          </a:xfrm>
        </p:spPr>
        <p:txBody>
          <a:bodyPr>
            <a:normAutofit/>
          </a:bodyPr>
          <a:lstStyle/>
          <a:p>
            <a:r>
              <a:rPr lang="en-GB" dirty="0" smtClean="0"/>
              <a:t>Scottish Health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48627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00" y="332656"/>
            <a:ext cx="772980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424" y="260648"/>
            <a:ext cx="7282984" cy="63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730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87274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35" y="1052736"/>
            <a:ext cx="78727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70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4636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556792"/>
            <a:ext cx="874382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634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476250"/>
            <a:ext cx="84486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01105"/>
            <a:ext cx="8991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On-screen Show (4:3)</PresentationFormat>
  <Paragraphs>22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Tobacco Strategy Group Statistics Update</vt:lpstr>
      <vt:lpstr>Slide 2</vt:lpstr>
      <vt:lpstr>Smoking</vt:lpstr>
      <vt:lpstr>Slide 4</vt:lpstr>
      <vt:lpstr>Slide 5</vt:lpstr>
      <vt:lpstr>Slide 6</vt:lpstr>
      <vt:lpstr>Slide 7</vt:lpstr>
      <vt:lpstr>Slide 8</vt:lpstr>
      <vt:lpstr>Smoking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SALSUS</vt:lpstr>
      <vt:lpstr>Slide 22</vt:lpstr>
      <vt:lpstr>Slide 23</vt:lpstr>
      <vt:lpstr>Average age 15 year olds first...</vt:lpstr>
      <vt:lpstr>Slide 25</vt:lpstr>
      <vt:lpstr>Most common sources </vt:lpstr>
      <vt:lpstr>Slide 27</vt:lpstr>
      <vt:lpstr>Slide 28</vt:lpstr>
      <vt:lpstr>Slide 29</vt:lpstr>
      <vt:lpstr>Slide 30</vt:lpstr>
      <vt:lpstr>Scottish Health Survey</vt:lpstr>
      <vt:lpstr>Slide 32</vt:lpstr>
      <vt:lpstr>Slide 33</vt:lpstr>
      <vt:lpstr>Slide 34</vt:lpstr>
      <vt:lpstr>Slide 35</vt:lpstr>
    </vt:vector>
  </TitlesOfParts>
  <Company>NHS Highland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Tobacco Strategy Group Statistics Update</dc:title>
  <dc:creator>emacl17</dc:creator>
  <cp:lastModifiedBy>garrettl</cp:lastModifiedBy>
  <cp:revision>2</cp:revision>
  <dcterms:created xsi:type="dcterms:W3CDTF">2019-12-04T10:40:13Z</dcterms:created>
  <dcterms:modified xsi:type="dcterms:W3CDTF">2020-01-22T15:28:06Z</dcterms:modified>
</cp:coreProperties>
</file>