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858E44CD-3BC6-48BB-BA28-D906E2A80503}" type="datetimeFigureOut">
              <a:rPr lang="en-GB" smtClean="0"/>
              <a:t>06/11/2019</a:t>
            </a:fld>
            <a:endParaRPr lang="en-GB"/>
          </a:p>
        </p:txBody>
      </p:sp>
      <p:sp>
        <p:nvSpPr>
          <p:cNvPr id="4" name="Footer Placeholder 3"/>
          <p:cNvSpPr>
            <a:spLocks noGrp="1"/>
          </p:cNvSpPr>
          <p:nvPr>
            <p:ph type="ftr" sz="quarter" idx="2"/>
          </p:nvPr>
        </p:nvSpPr>
        <p:spPr>
          <a:xfrm>
            <a:off x="0" y="9429750"/>
            <a:ext cx="288925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8250" y="9429750"/>
            <a:ext cx="2889250" cy="496888"/>
          </a:xfrm>
          <a:prstGeom prst="rect">
            <a:avLst/>
          </a:prstGeom>
        </p:spPr>
        <p:txBody>
          <a:bodyPr vert="horz" lIns="91440" tIns="45720" rIns="91440" bIns="45720" rtlCol="0" anchor="b"/>
          <a:lstStyle>
            <a:lvl1pPr algn="r">
              <a:defRPr sz="1200"/>
            </a:lvl1pPr>
          </a:lstStyle>
          <a:p>
            <a:fld id="{9D916727-40C2-415A-812F-76B749D6CC5B}" type="slidenum">
              <a:rPr lang="en-GB" smtClean="0"/>
              <a:t>‹#›</a:t>
            </a:fld>
            <a:endParaRPr lang="en-GB"/>
          </a:p>
        </p:txBody>
      </p:sp>
    </p:spTree>
    <p:extLst>
      <p:ext uri="{BB962C8B-B14F-4D97-AF65-F5344CB8AC3E}">
        <p14:creationId xmlns:p14="http://schemas.microsoft.com/office/powerpoint/2010/main" val="175486119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F7A8B8F-456A-4273-9324-D106F7CE0599}" type="datetimeFigureOut">
              <a:rPr lang="en-GB" smtClean="0"/>
              <a:t>06/11/2019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68DA9A-CD36-4292-8E5C-7DF5B04AB7F1}" type="slidenum">
              <a:rPr lang="en-GB" smtClean="0"/>
              <a:t>‹#›</a:t>
            </a:fld>
            <a:endParaRPr lang="en-GB"/>
          </a:p>
        </p:txBody>
      </p:sp>
    </p:spTree>
    <p:extLst>
      <p:ext uri="{BB962C8B-B14F-4D97-AF65-F5344CB8AC3E}">
        <p14:creationId xmlns:p14="http://schemas.microsoft.com/office/powerpoint/2010/main" val="1796998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7A8B8F-456A-4273-9324-D106F7CE0599}" type="datetimeFigureOut">
              <a:rPr lang="en-GB" smtClean="0"/>
              <a:t>06/11/2019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68DA9A-CD36-4292-8E5C-7DF5B04AB7F1}" type="slidenum">
              <a:rPr lang="en-GB" smtClean="0"/>
              <a:t>‹#›</a:t>
            </a:fld>
            <a:endParaRPr lang="en-GB"/>
          </a:p>
        </p:txBody>
      </p:sp>
    </p:spTree>
    <p:extLst>
      <p:ext uri="{BB962C8B-B14F-4D97-AF65-F5344CB8AC3E}">
        <p14:creationId xmlns:p14="http://schemas.microsoft.com/office/powerpoint/2010/main" val="2193214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7A8B8F-456A-4273-9324-D106F7CE0599}" type="datetimeFigureOut">
              <a:rPr lang="en-GB" smtClean="0"/>
              <a:t>06/11/2019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68DA9A-CD36-4292-8E5C-7DF5B04AB7F1}" type="slidenum">
              <a:rPr lang="en-GB" smtClean="0"/>
              <a:t>‹#›</a:t>
            </a:fld>
            <a:endParaRPr lang="en-GB"/>
          </a:p>
        </p:txBody>
      </p:sp>
    </p:spTree>
    <p:extLst>
      <p:ext uri="{BB962C8B-B14F-4D97-AF65-F5344CB8AC3E}">
        <p14:creationId xmlns:p14="http://schemas.microsoft.com/office/powerpoint/2010/main" val="3124619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7A8B8F-456A-4273-9324-D106F7CE0599}" type="datetimeFigureOut">
              <a:rPr lang="en-GB" smtClean="0"/>
              <a:t>06/11/2019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68DA9A-CD36-4292-8E5C-7DF5B04AB7F1}" type="slidenum">
              <a:rPr lang="en-GB" smtClean="0"/>
              <a:t>‹#›</a:t>
            </a:fld>
            <a:endParaRPr lang="en-GB"/>
          </a:p>
        </p:txBody>
      </p:sp>
    </p:spTree>
    <p:extLst>
      <p:ext uri="{BB962C8B-B14F-4D97-AF65-F5344CB8AC3E}">
        <p14:creationId xmlns:p14="http://schemas.microsoft.com/office/powerpoint/2010/main" val="690478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7A8B8F-456A-4273-9324-D106F7CE0599}" type="datetimeFigureOut">
              <a:rPr lang="en-GB" smtClean="0"/>
              <a:t>06/11/2019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68DA9A-CD36-4292-8E5C-7DF5B04AB7F1}" type="slidenum">
              <a:rPr lang="en-GB" smtClean="0"/>
              <a:t>‹#›</a:t>
            </a:fld>
            <a:endParaRPr lang="en-GB"/>
          </a:p>
        </p:txBody>
      </p:sp>
    </p:spTree>
    <p:extLst>
      <p:ext uri="{BB962C8B-B14F-4D97-AF65-F5344CB8AC3E}">
        <p14:creationId xmlns:p14="http://schemas.microsoft.com/office/powerpoint/2010/main" val="3395541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F7A8B8F-456A-4273-9324-D106F7CE0599}" type="datetimeFigureOut">
              <a:rPr lang="en-GB" smtClean="0"/>
              <a:t>06/11/2019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68DA9A-CD36-4292-8E5C-7DF5B04AB7F1}" type="slidenum">
              <a:rPr lang="en-GB" smtClean="0"/>
              <a:t>‹#›</a:t>
            </a:fld>
            <a:endParaRPr lang="en-GB"/>
          </a:p>
        </p:txBody>
      </p:sp>
    </p:spTree>
    <p:extLst>
      <p:ext uri="{BB962C8B-B14F-4D97-AF65-F5344CB8AC3E}">
        <p14:creationId xmlns:p14="http://schemas.microsoft.com/office/powerpoint/2010/main" val="1798107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F7A8B8F-456A-4273-9324-D106F7CE0599}" type="datetimeFigureOut">
              <a:rPr lang="en-GB" smtClean="0"/>
              <a:t>06/11/2019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F68DA9A-CD36-4292-8E5C-7DF5B04AB7F1}" type="slidenum">
              <a:rPr lang="en-GB" smtClean="0"/>
              <a:t>‹#›</a:t>
            </a:fld>
            <a:endParaRPr lang="en-GB"/>
          </a:p>
        </p:txBody>
      </p:sp>
    </p:spTree>
    <p:extLst>
      <p:ext uri="{BB962C8B-B14F-4D97-AF65-F5344CB8AC3E}">
        <p14:creationId xmlns:p14="http://schemas.microsoft.com/office/powerpoint/2010/main" val="4144041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F7A8B8F-456A-4273-9324-D106F7CE0599}" type="datetimeFigureOut">
              <a:rPr lang="en-GB" smtClean="0"/>
              <a:t>06/11/2019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F68DA9A-CD36-4292-8E5C-7DF5B04AB7F1}" type="slidenum">
              <a:rPr lang="en-GB" smtClean="0"/>
              <a:t>‹#›</a:t>
            </a:fld>
            <a:endParaRPr lang="en-GB"/>
          </a:p>
        </p:txBody>
      </p:sp>
    </p:spTree>
    <p:extLst>
      <p:ext uri="{BB962C8B-B14F-4D97-AF65-F5344CB8AC3E}">
        <p14:creationId xmlns:p14="http://schemas.microsoft.com/office/powerpoint/2010/main" val="2879660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7A8B8F-456A-4273-9324-D106F7CE0599}" type="datetimeFigureOut">
              <a:rPr lang="en-GB" smtClean="0"/>
              <a:t>06/11/2019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F68DA9A-CD36-4292-8E5C-7DF5B04AB7F1}" type="slidenum">
              <a:rPr lang="en-GB" smtClean="0"/>
              <a:t>‹#›</a:t>
            </a:fld>
            <a:endParaRPr lang="en-GB"/>
          </a:p>
        </p:txBody>
      </p:sp>
    </p:spTree>
    <p:extLst>
      <p:ext uri="{BB962C8B-B14F-4D97-AF65-F5344CB8AC3E}">
        <p14:creationId xmlns:p14="http://schemas.microsoft.com/office/powerpoint/2010/main" val="2989879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7A8B8F-456A-4273-9324-D106F7CE0599}" type="datetimeFigureOut">
              <a:rPr lang="en-GB" smtClean="0"/>
              <a:t>06/11/2019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68DA9A-CD36-4292-8E5C-7DF5B04AB7F1}" type="slidenum">
              <a:rPr lang="en-GB" smtClean="0"/>
              <a:t>‹#›</a:t>
            </a:fld>
            <a:endParaRPr lang="en-GB"/>
          </a:p>
        </p:txBody>
      </p:sp>
    </p:spTree>
    <p:extLst>
      <p:ext uri="{BB962C8B-B14F-4D97-AF65-F5344CB8AC3E}">
        <p14:creationId xmlns:p14="http://schemas.microsoft.com/office/powerpoint/2010/main" val="92130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7A8B8F-456A-4273-9324-D106F7CE0599}" type="datetimeFigureOut">
              <a:rPr lang="en-GB" smtClean="0"/>
              <a:t>06/11/2019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68DA9A-CD36-4292-8E5C-7DF5B04AB7F1}" type="slidenum">
              <a:rPr lang="en-GB" smtClean="0"/>
              <a:t>‹#›</a:t>
            </a:fld>
            <a:endParaRPr lang="en-GB"/>
          </a:p>
        </p:txBody>
      </p:sp>
    </p:spTree>
    <p:extLst>
      <p:ext uri="{BB962C8B-B14F-4D97-AF65-F5344CB8AC3E}">
        <p14:creationId xmlns:p14="http://schemas.microsoft.com/office/powerpoint/2010/main" val="2663923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7A8B8F-456A-4273-9324-D106F7CE0599}" type="datetimeFigureOut">
              <a:rPr lang="en-GB" smtClean="0"/>
              <a:t>06/11/2019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68DA9A-CD36-4292-8E5C-7DF5B04AB7F1}" type="slidenum">
              <a:rPr lang="en-GB" smtClean="0"/>
              <a:t>‹#›</a:t>
            </a:fld>
            <a:endParaRPr lang="en-GB"/>
          </a:p>
        </p:txBody>
      </p:sp>
    </p:spTree>
    <p:extLst>
      <p:ext uri="{BB962C8B-B14F-4D97-AF65-F5344CB8AC3E}">
        <p14:creationId xmlns:p14="http://schemas.microsoft.com/office/powerpoint/2010/main" val="3608128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Improving Pedagogy</a:t>
            </a:r>
            <a:endParaRPr lang="en-GB" dirty="0"/>
          </a:p>
        </p:txBody>
      </p:sp>
      <p:sp>
        <p:nvSpPr>
          <p:cNvPr id="3" name="Subtitle 2"/>
          <p:cNvSpPr>
            <a:spLocks noGrp="1"/>
          </p:cNvSpPr>
          <p:nvPr>
            <p:ph type="subTitle" idx="1"/>
          </p:nvPr>
        </p:nvSpPr>
        <p:spPr/>
        <p:txBody>
          <a:bodyPr/>
          <a:lstStyle/>
          <a:p>
            <a:r>
              <a:rPr lang="en-GB" dirty="0" smtClean="0"/>
              <a:t>Plenaries </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7141" y="434975"/>
            <a:ext cx="1314450" cy="1190625"/>
          </a:xfrm>
          <a:prstGeom prst="rect">
            <a:avLst/>
          </a:prstGeom>
        </p:spPr>
      </p:pic>
    </p:spTree>
    <p:extLst>
      <p:ext uri="{BB962C8B-B14F-4D97-AF65-F5344CB8AC3E}">
        <p14:creationId xmlns:p14="http://schemas.microsoft.com/office/powerpoint/2010/main" val="4173245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P4-7 whole class</a:t>
            </a:r>
          </a:p>
          <a:p>
            <a:pPr marL="0" indent="0">
              <a:buNone/>
            </a:pPr>
            <a:r>
              <a:rPr lang="en-GB" dirty="0" smtClean="0"/>
              <a:t>After a lesson on time where P4 focussed on telling the time on analogue and digital clocks (1/4 to and past and in increments of 5 minutes).  P5 and 6 have been working out durations by counting on and back using clocks and P7 have been using s= d/t to solve problems.</a:t>
            </a:r>
          </a:p>
          <a:p>
            <a:pPr marL="0" indent="0">
              <a:buNone/>
            </a:pPr>
            <a:r>
              <a:rPr lang="en-GB" dirty="0" smtClean="0"/>
              <a:t>Plenary</a:t>
            </a:r>
          </a:p>
          <a:p>
            <a:pPr marL="0" indent="0">
              <a:buNone/>
            </a:pPr>
            <a:r>
              <a:rPr lang="en-GB" dirty="0" smtClean="0">
                <a:solidFill>
                  <a:srgbClr val="7030A0"/>
                </a:solidFill>
              </a:rPr>
              <a:t>Establish pairs from the same groups and give each 10 minutes to prepare a summary of what they have been doing</a:t>
            </a:r>
            <a:r>
              <a:rPr lang="en-GB" dirty="0" smtClean="0"/>
              <a:t>.  </a:t>
            </a:r>
            <a:r>
              <a:rPr lang="en-GB" dirty="0" smtClean="0">
                <a:solidFill>
                  <a:srgbClr val="FF0000"/>
                </a:solidFill>
              </a:rPr>
              <a:t>They should tell another group what they have been doing and how they solved the problems they had. </a:t>
            </a:r>
            <a:r>
              <a:rPr lang="en-GB" dirty="0" smtClean="0">
                <a:solidFill>
                  <a:schemeClr val="accent6">
                    <a:lumMod val="75000"/>
                  </a:schemeClr>
                </a:solidFill>
              </a:rPr>
              <a:t>(groups will have different prompts including ‘what was most difficult thing you learned to do?  What was so difficult, you are still not sure of? What was easy about what you did). </a:t>
            </a:r>
            <a:r>
              <a:rPr lang="en-GB" dirty="0" smtClean="0">
                <a:solidFill>
                  <a:schemeClr val="accent1">
                    <a:lumMod val="75000"/>
                  </a:schemeClr>
                </a:solidFill>
              </a:rPr>
              <a:t>Now put pairs together.  </a:t>
            </a:r>
            <a:r>
              <a:rPr lang="en-GB" dirty="0" smtClean="0">
                <a:solidFill>
                  <a:srgbClr val="7030A0"/>
                </a:solidFill>
              </a:rPr>
              <a:t>You will have 3 minutes to show the other group what you were learning and how you solved the problems you were faced with. </a:t>
            </a:r>
            <a:r>
              <a:rPr lang="en-GB" dirty="0" smtClean="0">
                <a:solidFill>
                  <a:srgbClr val="FF0000"/>
                </a:solidFill>
              </a:rPr>
              <a:t>When your group is listening, you must think of 1 question each to ask the group who is talking </a:t>
            </a:r>
            <a:r>
              <a:rPr lang="en-GB" dirty="0" smtClean="0">
                <a:solidFill>
                  <a:srgbClr val="00B050"/>
                </a:solidFill>
              </a:rPr>
              <a:t>(alternatively, you will paraphrase wat the other group said).</a:t>
            </a:r>
            <a:endParaRPr lang="en-GB" dirty="0">
              <a:solidFill>
                <a:srgbClr val="00B05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7141" y="434975"/>
            <a:ext cx="1314450" cy="1190625"/>
          </a:xfrm>
          <a:prstGeom prst="rect">
            <a:avLst/>
          </a:prstGeom>
        </p:spPr>
      </p:pic>
    </p:spTree>
    <p:extLst>
      <p:ext uri="{BB962C8B-B14F-4D97-AF65-F5344CB8AC3E}">
        <p14:creationId xmlns:p14="http://schemas.microsoft.com/office/powerpoint/2010/main" val="2211486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Purpose</a:t>
            </a:r>
            <a:endParaRPr lang="en-GB" dirty="0"/>
          </a:p>
        </p:txBody>
      </p:sp>
      <p:sp>
        <p:nvSpPr>
          <p:cNvPr id="3" name="Content Placeholder 2"/>
          <p:cNvSpPr>
            <a:spLocks noGrp="1"/>
          </p:cNvSpPr>
          <p:nvPr>
            <p:ph idx="1"/>
          </p:nvPr>
        </p:nvSpPr>
        <p:spPr/>
        <p:txBody>
          <a:bodyPr>
            <a:normAutofit lnSpcReduction="10000"/>
          </a:bodyPr>
          <a:lstStyle/>
          <a:p>
            <a:r>
              <a:rPr lang="en-GB" dirty="0" smtClean="0"/>
              <a:t>To re-visit and embed the relevance of learning</a:t>
            </a:r>
          </a:p>
          <a:p>
            <a:r>
              <a:rPr lang="en-GB" dirty="0" smtClean="0"/>
              <a:t>To make links between what has been covered in this lesson and other contexts</a:t>
            </a:r>
          </a:p>
          <a:p>
            <a:r>
              <a:rPr lang="en-GB" dirty="0" smtClean="0"/>
              <a:t>To bring back to the fore previous learning that is connected to current focus</a:t>
            </a:r>
          </a:p>
          <a:p>
            <a:r>
              <a:rPr lang="en-GB" dirty="0" smtClean="0"/>
              <a:t>To see the bigger picture (e.g. where you used to be, where you are now and where you will be next)</a:t>
            </a:r>
          </a:p>
          <a:p>
            <a:r>
              <a:rPr lang="en-GB" dirty="0" smtClean="0"/>
              <a:t>To enable pupils to develop a sense of self-concept about the focus</a:t>
            </a:r>
          </a:p>
          <a:p>
            <a:r>
              <a:rPr lang="en-GB" dirty="0" smtClean="0"/>
              <a:t>To help bring about a neat transition to the next part of the school day</a:t>
            </a:r>
          </a:p>
          <a:p>
            <a:pPr marL="0" indent="0">
              <a:buNone/>
            </a:pP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7141" y="434975"/>
            <a:ext cx="1314450" cy="1190625"/>
          </a:xfrm>
          <a:prstGeom prst="rect">
            <a:avLst/>
          </a:prstGeom>
        </p:spPr>
      </p:pic>
    </p:spTree>
    <p:extLst>
      <p:ext uri="{BB962C8B-B14F-4D97-AF65-F5344CB8AC3E}">
        <p14:creationId xmlns:p14="http://schemas.microsoft.com/office/powerpoint/2010/main" val="2027243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they are not so good at</a:t>
            </a:r>
            <a:endParaRPr lang="en-GB" dirty="0"/>
          </a:p>
        </p:txBody>
      </p:sp>
      <p:sp>
        <p:nvSpPr>
          <p:cNvPr id="3" name="Content Placeholder 2"/>
          <p:cNvSpPr>
            <a:spLocks noGrp="1"/>
          </p:cNvSpPr>
          <p:nvPr>
            <p:ph idx="1"/>
          </p:nvPr>
        </p:nvSpPr>
        <p:spPr/>
        <p:txBody>
          <a:bodyPr/>
          <a:lstStyle/>
          <a:p>
            <a:r>
              <a:rPr lang="en-GB" dirty="0" smtClean="0"/>
              <a:t>Learning is as fresh as it’s going to be so plenaries in the same lesson can’t show deep or embedded learning, only mimicry</a:t>
            </a:r>
          </a:p>
          <a:p>
            <a:r>
              <a:rPr lang="en-GB" dirty="0" smtClean="0"/>
              <a:t>They should not usually show the teacher which pupils are having problems – this information should come through the teaching phase of the lesson and through teacher observation during the lesson</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7141" y="434975"/>
            <a:ext cx="1314450" cy="1190625"/>
          </a:xfrm>
          <a:prstGeom prst="rect">
            <a:avLst/>
          </a:prstGeom>
        </p:spPr>
      </p:pic>
    </p:spTree>
    <p:extLst>
      <p:ext uri="{BB962C8B-B14F-4D97-AF65-F5344CB8AC3E}">
        <p14:creationId xmlns:p14="http://schemas.microsoft.com/office/powerpoint/2010/main" val="3786779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Principles</a:t>
            </a:r>
            <a:endParaRPr lang="en-GB" dirty="0"/>
          </a:p>
        </p:txBody>
      </p:sp>
      <p:sp>
        <p:nvSpPr>
          <p:cNvPr id="3" name="Content Placeholder 2"/>
          <p:cNvSpPr>
            <a:spLocks noGrp="1"/>
          </p:cNvSpPr>
          <p:nvPr>
            <p:ph idx="1"/>
          </p:nvPr>
        </p:nvSpPr>
        <p:spPr/>
        <p:txBody>
          <a:bodyPr/>
          <a:lstStyle/>
          <a:p>
            <a:r>
              <a:rPr lang="en-GB" dirty="0" smtClean="0"/>
              <a:t>Whole class engagement (do you have year plenaries or whole class?)</a:t>
            </a:r>
          </a:p>
          <a:p>
            <a:r>
              <a:rPr lang="en-GB" dirty="0" smtClean="0"/>
              <a:t>Effective use of questions and comments</a:t>
            </a:r>
          </a:p>
          <a:p>
            <a:r>
              <a:rPr lang="en-GB" dirty="0" smtClean="0"/>
              <a:t>Planned purposeful plenaries (at the start of the lesson remind yourself what the purpose of the plenary will be)</a:t>
            </a:r>
          </a:p>
          <a:p>
            <a:r>
              <a:rPr lang="en-GB" dirty="0" smtClean="0"/>
              <a:t>Plenaries should reflect some of the key points that arise during the lesson (misconceptions, common errors, different ways of finding the solution</a:t>
            </a:r>
          </a:p>
          <a:p>
            <a:r>
              <a:rPr lang="en-GB" dirty="0" smtClean="0"/>
              <a:t>Pupils used as agents of each others’ learning</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7141" y="434975"/>
            <a:ext cx="1314450" cy="1190625"/>
          </a:xfrm>
          <a:prstGeom prst="rect">
            <a:avLst/>
          </a:prstGeom>
        </p:spPr>
      </p:pic>
    </p:spTree>
    <p:extLst>
      <p:ext uri="{BB962C8B-B14F-4D97-AF65-F5344CB8AC3E}">
        <p14:creationId xmlns:p14="http://schemas.microsoft.com/office/powerpoint/2010/main" val="1334175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Problems</a:t>
            </a:r>
            <a:endParaRPr lang="en-GB" dirty="0"/>
          </a:p>
        </p:txBody>
      </p:sp>
      <p:sp>
        <p:nvSpPr>
          <p:cNvPr id="3" name="Content Placeholder 2"/>
          <p:cNvSpPr>
            <a:spLocks noGrp="1"/>
          </p:cNvSpPr>
          <p:nvPr>
            <p:ph idx="1"/>
          </p:nvPr>
        </p:nvSpPr>
        <p:spPr/>
        <p:txBody>
          <a:bodyPr>
            <a:normAutofit fontScale="92500"/>
          </a:bodyPr>
          <a:lstStyle/>
          <a:p>
            <a:r>
              <a:rPr lang="en-GB" dirty="0" smtClean="0"/>
              <a:t>Multi-level composite classes where groups are working on different </a:t>
            </a:r>
            <a:r>
              <a:rPr lang="en-GB" dirty="0" err="1" smtClean="0"/>
              <a:t>Es</a:t>
            </a:r>
            <a:r>
              <a:rPr lang="en-GB" dirty="0" smtClean="0"/>
              <a:t> and </a:t>
            </a:r>
            <a:r>
              <a:rPr lang="en-GB" dirty="0" err="1" smtClean="0"/>
              <a:t>Os</a:t>
            </a:r>
            <a:endParaRPr lang="en-GB" dirty="0" smtClean="0"/>
          </a:p>
          <a:p>
            <a:r>
              <a:rPr lang="en-GB" dirty="0" smtClean="0"/>
              <a:t>The mask of mimicry (sure I can recite the four times table now while it is fresh, but can I do it next week?)</a:t>
            </a:r>
            <a:endParaRPr lang="en-GB" dirty="0"/>
          </a:p>
          <a:p>
            <a:r>
              <a:rPr lang="en-GB" dirty="0" smtClean="0"/>
              <a:t>Learning is one dimensional (I can say the four times table, but can I relate it to other tables, can I solve problems using 4 x table facts, can I use the facts to work out the first 5 facts of the 8 times table, can I apply it to musical notation, replication of patterns in nature?)</a:t>
            </a:r>
          </a:p>
          <a:p>
            <a:r>
              <a:rPr lang="en-GB" dirty="0" smtClean="0"/>
              <a:t>Plenaries only engage some learners</a:t>
            </a:r>
          </a:p>
          <a:p>
            <a:r>
              <a:rPr lang="en-GB" dirty="0" smtClean="0"/>
              <a:t>Surface level reflection only – how did you feel about it, how did you do</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7141" y="434975"/>
            <a:ext cx="1314450" cy="1190625"/>
          </a:xfrm>
          <a:prstGeom prst="rect">
            <a:avLst/>
          </a:prstGeom>
        </p:spPr>
      </p:pic>
    </p:spTree>
    <p:extLst>
      <p:ext uri="{BB962C8B-B14F-4D97-AF65-F5344CB8AC3E}">
        <p14:creationId xmlns:p14="http://schemas.microsoft.com/office/powerpoint/2010/main" val="3650245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Practice</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Separate plenaries for each level (e.g. P1 set to a play task while P2/3 engage in plenary)</a:t>
            </a:r>
          </a:p>
          <a:p>
            <a:r>
              <a:rPr lang="en-GB" dirty="0" smtClean="0"/>
              <a:t>Effective use of comments / questions</a:t>
            </a:r>
          </a:p>
          <a:p>
            <a:r>
              <a:rPr lang="en-GB" dirty="0" smtClean="0"/>
              <a:t>Think / Pair / Share or other whole class engagement</a:t>
            </a:r>
          </a:p>
          <a:p>
            <a:r>
              <a:rPr lang="en-GB" dirty="0" smtClean="0"/>
              <a:t>Pupils lead where possible</a:t>
            </a:r>
          </a:p>
          <a:p>
            <a:r>
              <a:rPr lang="en-GB" dirty="0" smtClean="0"/>
              <a:t>Every lesson has a plenary</a:t>
            </a:r>
          </a:p>
          <a:p>
            <a:r>
              <a:rPr lang="en-GB" dirty="0" smtClean="0"/>
              <a:t>Focus on connections</a:t>
            </a:r>
          </a:p>
          <a:p>
            <a:pPr lvl="1"/>
            <a:r>
              <a:rPr lang="en-GB" dirty="0" smtClean="0"/>
              <a:t>to previous learning and to future learning (progression) (think tube map)</a:t>
            </a:r>
          </a:p>
          <a:p>
            <a:pPr lvl="1"/>
            <a:r>
              <a:rPr lang="en-GB" dirty="0"/>
              <a:t>t</a:t>
            </a:r>
            <a:r>
              <a:rPr lang="en-GB" dirty="0" smtClean="0"/>
              <a:t>o other learning in the subject </a:t>
            </a:r>
          </a:p>
          <a:p>
            <a:pPr lvl="1"/>
            <a:r>
              <a:rPr lang="en-GB" dirty="0"/>
              <a:t>t</a:t>
            </a:r>
            <a:r>
              <a:rPr lang="en-GB" dirty="0" smtClean="0"/>
              <a:t>o other subjects</a:t>
            </a:r>
          </a:p>
          <a:p>
            <a:pPr lvl="1"/>
            <a:r>
              <a:rPr lang="en-GB" dirty="0"/>
              <a:t>t</a:t>
            </a:r>
            <a:r>
              <a:rPr lang="en-GB" dirty="0" smtClean="0"/>
              <a:t>o real life applications</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7141" y="434975"/>
            <a:ext cx="1314450" cy="1190625"/>
          </a:xfrm>
          <a:prstGeom prst="rect">
            <a:avLst/>
          </a:prstGeom>
        </p:spPr>
      </p:pic>
    </p:spTree>
    <p:extLst>
      <p:ext uri="{BB962C8B-B14F-4D97-AF65-F5344CB8AC3E}">
        <p14:creationId xmlns:p14="http://schemas.microsoft.com/office/powerpoint/2010/main" val="3751329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P1 (while P2/3 complete independent or group tasks)</a:t>
            </a:r>
          </a:p>
          <a:p>
            <a:pPr marL="0" indent="0">
              <a:buNone/>
            </a:pPr>
            <a:r>
              <a:rPr lang="en-GB" dirty="0" smtClean="0"/>
              <a:t>At the end of a lesson on phonics which has focused on ‘</a:t>
            </a:r>
            <a:r>
              <a:rPr lang="en-GB" dirty="0" err="1" smtClean="0"/>
              <a:t>th</a:t>
            </a:r>
            <a:r>
              <a:rPr lang="en-GB" dirty="0" smtClean="0"/>
              <a:t>’.  At the start there was teacher led input followed by pupils making ‘</a:t>
            </a:r>
            <a:r>
              <a:rPr lang="en-GB" dirty="0" err="1" smtClean="0"/>
              <a:t>th</a:t>
            </a:r>
            <a:r>
              <a:rPr lang="en-GB" dirty="0" smtClean="0"/>
              <a:t>’ with materials and finding words with initial phoneme.  Pupils then had some time to play while the teacher worked with P2/3.</a:t>
            </a:r>
          </a:p>
          <a:p>
            <a:pPr marL="0" indent="0">
              <a:buNone/>
            </a:pPr>
            <a:endParaRPr lang="en-GB" dirty="0"/>
          </a:p>
          <a:p>
            <a:pPr marL="0" indent="0">
              <a:buNone/>
            </a:pPr>
            <a:r>
              <a:rPr lang="en-GB" dirty="0" smtClean="0"/>
              <a:t>Plenary – </a:t>
            </a:r>
            <a:r>
              <a:rPr lang="en-GB" dirty="0" smtClean="0">
                <a:solidFill>
                  <a:srgbClr val="00B050"/>
                </a:solidFill>
              </a:rPr>
              <a:t>bring the children back together again</a:t>
            </a:r>
            <a:r>
              <a:rPr lang="en-GB" dirty="0" smtClean="0">
                <a:solidFill>
                  <a:srgbClr val="FFC000"/>
                </a:solidFill>
              </a:rPr>
              <a:t>.  Remind them of ‘</a:t>
            </a:r>
            <a:r>
              <a:rPr lang="en-GB" dirty="0" err="1" smtClean="0">
                <a:solidFill>
                  <a:srgbClr val="FFC000"/>
                </a:solidFill>
              </a:rPr>
              <a:t>th</a:t>
            </a:r>
            <a:r>
              <a:rPr lang="en-GB" dirty="0" smtClean="0">
                <a:solidFill>
                  <a:srgbClr val="FFC000"/>
                </a:solidFill>
              </a:rPr>
              <a:t>’ using comments repeating the ‘</a:t>
            </a:r>
            <a:r>
              <a:rPr lang="en-GB" dirty="0" err="1" smtClean="0">
                <a:solidFill>
                  <a:srgbClr val="FFC000"/>
                </a:solidFill>
              </a:rPr>
              <a:t>th</a:t>
            </a:r>
            <a:r>
              <a:rPr lang="en-GB" dirty="0" smtClean="0">
                <a:solidFill>
                  <a:srgbClr val="FFC000"/>
                </a:solidFill>
              </a:rPr>
              <a:t>’ often.</a:t>
            </a:r>
            <a:r>
              <a:rPr lang="en-GB" dirty="0" smtClean="0"/>
              <a:t>  </a:t>
            </a:r>
            <a:r>
              <a:rPr lang="en-GB" dirty="0" smtClean="0">
                <a:solidFill>
                  <a:schemeClr val="accent2">
                    <a:lumMod val="75000"/>
                  </a:schemeClr>
                </a:solidFill>
              </a:rPr>
              <a:t>Ask questions – what kind of words have ‘</a:t>
            </a:r>
            <a:r>
              <a:rPr lang="en-GB" dirty="0" err="1" smtClean="0">
                <a:solidFill>
                  <a:schemeClr val="accent2">
                    <a:lumMod val="75000"/>
                  </a:schemeClr>
                </a:solidFill>
              </a:rPr>
              <a:t>th</a:t>
            </a:r>
            <a:r>
              <a:rPr lang="en-GB" dirty="0" smtClean="0">
                <a:solidFill>
                  <a:schemeClr val="accent2">
                    <a:lumMod val="75000"/>
                  </a:schemeClr>
                </a:solidFill>
              </a:rPr>
              <a:t>’?  </a:t>
            </a:r>
            <a:r>
              <a:rPr lang="en-GB" dirty="0" smtClean="0">
                <a:solidFill>
                  <a:srgbClr val="7030A0"/>
                </a:solidFill>
              </a:rPr>
              <a:t>Where have we seen ‘</a:t>
            </a:r>
            <a:r>
              <a:rPr lang="en-GB" dirty="0" err="1" smtClean="0">
                <a:solidFill>
                  <a:srgbClr val="7030A0"/>
                </a:solidFill>
              </a:rPr>
              <a:t>th</a:t>
            </a:r>
            <a:r>
              <a:rPr lang="en-GB" dirty="0" smtClean="0">
                <a:solidFill>
                  <a:srgbClr val="7030A0"/>
                </a:solidFill>
              </a:rPr>
              <a:t>’ before? </a:t>
            </a:r>
            <a:r>
              <a:rPr lang="en-GB" dirty="0" smtClean="0">
                <a:solidFill>
                  <a:schemeClr val="accent1">
                    <a:lumMod val="75000"/>
                  </a:schemeClr>
                </a:solidFill>
              </a:rPr>
              <a:t>Do you know what sound we make if we remove the ‘h’?</a:t>
            </a:r>
            <a:r>
              <a:rPr lang="en-GB" dirty="0" smtClean="0"/>
              <a:t>  </a:t>
            </a:r>
            <a:r>
              <a:rPr lang="en-GB" dirty="0" smtClean="0">
                <a:solidFill>
                  <a:srgbClr val="FF0000"/>
                </a:solidFill>
              </a:rPr>
              <a:t>What words start with ‘t’? </a:t>
            </a:r>
            <a:r>
              <a:rPr lang="en-GB" dirty="0" smtClean="0"/>
              <a:t>What other sounds do we know that have two letters? </a:t>
            </a:r>
            <a:r>
              <a:rPr lang="en-GB" dirty="0" smtClean="0">
                <a:solidFill>
                  <a:srgbClr val="00B050"/>
                </a:solidFill>
              </a:rPr>
              <a:t>Everyone chose their favourite ‘</a:t>
            </a:r>
            <a:r>
              <a:rPr lang="en-GB" dirty="0" err="1" smtClean="0">
                <a:solidFill>
                  <a:srgbClr val="00B050"/>
                </a:solidFill>
              </a:rPr>
              <a:t>th</a:t>
            </a:r>
            <a:r>
              <a:rPr lang="en-GB" dirty="0" smtClean="0">
                <a:solidFill>
                  <a:srgbClr val="00B050"/>
                </a:solidFill>
              </a:rPr>
              <a:t>’ word and tell their partner. </a:t>
            </a:r>
            <a:r>
              <a:rPr lang="en-GB" dirty="0" smtClean="0">
                <a:solidFill>
                  <a:srgbClr val="0070C0"/>
                </a:solidFill>
              </a:rPr>
              <a:t>Next time we will be looking at ‘</a:t>
            </a:r>
            <a:r>
              <a:rPr lang="en-GB" dirty="0" err="1" smtClean="0">
                <a:solidFill>
                  <a:srgbClr val="0070C0"/>
                </a:solidFill>
              </a:rPr>
              <a:t>ch</a:t>
            </a:r>
            <a:r>
              <a:rPr lang="en-GB" dirty="0" smtClean="0">
                <a:solidFill>
                  <a:srgbClr val="0070C0"/>
                </a:solidFill>
              </a:rPr>
              <a:t>’ – this says </a:t>
            </a:r>
            <a:r>
              <a:rPr lang="en-GB" dirty="0" err="1" smtClean="0">
                <a:solidFill>
                  <a:srgbClr val="0070C0"/>
                </a:solidFill>
              </a:rPr>
              <a:t>ch.</a:t>
            </a:r>
            <a:r>
              <a:rPr lang="en-GB" dirty="0" smtClean="0"/>
              <a:t>  </a:t>
            </a:r>
            <a:r>
              <a:rPr lang="en-GB" dirty="0" smtClean="0">
                <a:solidFill>
                  <a:srgbClr val="C00000"/>
                </a:solidFill>
              </a:rPr>
              <a:t>Can anyone think of a ‘</a:t>
            </a:r>
            <a:r>
              <a:rPr lang="en-GB" dirty="0" err="1" smtClean="0">
                <a:solidFill>
                  <a:srgbClr val="C00000"/>
                </a:solidFill>
              </a:rPr>
              <a:t>ch</a:t>
            </a:r>
            <a:r>
              <a:rPr lang="en-GB" dirty="0" smtClean="0">
                <a:solidFill>
                  <a:srgbClr val="C00000"/>
                </a:solidFill>
              </a:rPr>
              <a:t>’ word?  </a:t>
            </a:r>
            <a:r>
              <a:rPr lang="en-GB" dirty="0" smtClean="0"/>
              <a:t>Your challenge today and tonight is to spot ‘</a:t>
            </a:r>
            <a:r>
              <a:rPr lang="en-GB" dirty="0" err="1" smtClean="0"/>
              <a:t>ch</a:t>
            </a:r>
            <a:r>
              <a:rPr lang="en-GB" dirty="0" smtClean="0"/>
              <a:t>’ words and we will look at this tomorrow.</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7141" y="434975"/>
            <a:ext cx="1314450" cy="1190625"/>
          </a:xfrm>
          <a:prstGeom prst="rect">
            <a:avLst/>
          </a:prstGeom>
        </p:spPr>
      </p:pic>
    </p:spTree>
    <p:extLst>
      <p:ext uri="{BB962C8B-B14F-4D97-AF65-F5344CB8AC3E}">
        <p14:creationId xmlns:p14="http://schemas.microsoft.com/office/powerpoint/2010/main" val="2287177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P4 </a:t>
            </a:r>
          </a:p>
          <a:p>
            <a:pPr marL="0" indent="0">
              <a:buNone/>
            </a:pPr>
            <a:r>
              <a:rPr lang="en-GB" dirty="0" smtClean="0"/>
              <a:t>At the end of a reading lesson on scanning for information.  At the start there was a warm up with children doing a word search puzzle.  Teacher then drew the comparison with scanning a bigger text for key words.  Pupils were then set off to scan for words in a text.</a:t>
            </a:r>
          </a:p>
          <a:p>
            <a:pPr marL="0" indent="0">
              <a:buNone/>
            </a:pPr>
            <a:endParaRPr lang="en-GB" dirty="0"/>
          </a:p>
          <a:p>
            <a:pPr marL="0" indent="0">
              <a:buNone/>
            </a:pPr>
            <a:r>
              <a:rPr lang="en-GB" dirty="0" smtClean="0"/>
              <a:t>Plenary – </a:t>
            </a:r>
            <a:r>
              <a:rPr lang="en-GB" dirty="0" smtClean="0">
                <a:solidFill>
                  <a:srgbClr val="00B050"/>
                </a:solidFill>
              </a:rPr>
              <a:t>bring children together while P5-7 complete independent or group tasks.  </a:t>
            </a:r>
            <a:r>
              <a:rPr lang="en-GB" dirty="0" smtClean="0">
                <a:solidFill>
                  <a:srgbClr val="FF0000"/>
                </a:solidFill>
              </a:rPr>
              <a:t>Remind pupils of the LI and SC</a:t>
            </a:r>
            <a:r>
              <a:rPr lang="en-GB" dirty="0" smtClean="0"/>
              <a:t>.  </a:t>
            </a:r>
            <a:r>
              <a:rPr lang="en-GB" dirty="0" smtClean="0">
                <a:solidFill>
                  <a:schemeClr val="accent2">
                    <a:lumMod val="75000"/>
                  </a:schemeClr>
                </a:solidFill>
              </a:rPr>
              <a:t>What words were easier for you to scan?  </a:t>
            </a:r>
            <a:r>
              <a:rPr lang="en-GB" dirty="0" smtClean="0">
                <a:solidFill>
                  <a:srgbClr val="0070C0"/>
                </a:solidFill>
              </a:rPr>
              <a:t>What techniques did you use? </a:t>
            </a:r>
            <a:r>
              <a:rPr lang="en-GB" dirty="0" smtClean="0"/>
              <a:t> </a:t>
            </a:r>
            <a:r>
              <a:rPr lang="en-GB" dirty="0" smtClean="0">
                <a:solidFill>
                  <a:schemeClr val="accent4">
                    <a:lumMod val="75000"/>
                  </a:schemeClr>
                </a:solidFill>
              </a:rPr>
              <a:t>Did anyone look for the first letter only?  </a:t>
            </a:r>
            <a:r>
              <a:rPr lang="en-GB" dirty="0" smtClean="0">
                <a:solidFill>
                  <a:srgbClr val="7030A0"/>
                </a:solidFill>
              </a:rPr>
              <a:t>Did anyone look for the shape of the whole word?</a:t>
            </a:r>
            <a:r>
              <a:rPr lang="en-GB" dirty="0" smtClean="0"/>
              <a:t>  </a:t>
            </a:r>
            <a:r>
              <a:rPr lang="en-GB" dirty="0" smtClean="0">
                <a:solidFill>
                  <a:srgbClr val="FF0000"/>
                </a:solidFill>
              </a:rPr>
              <a:t>Which was easier?  </a:t>
            </a:r>
            <a:r>
              <a:rPr lang="en-GB" dirty="0" smtClean="0">
                <a:solidFill>
                  <a:srgbClr val="00B050"/>
                </a:solidFill>
              </a:rPr>
              <a:t>We can use scanning to find more information in a text than a single word.  </a:t>
            </a:r>
            <a:r>
              <a:rPr lang="en-GB" dirty="0" smtClean="0">
                <a:solidFill>
                  <a:srgbClr val="0070C0"/>
                </a:solidFill>
              </a:rPr>
              <a:t>Look at this passage from ‘BFG’. What does Roald Dahl call the Witching Hour? </a:t>
            </a:r>
            <a:r>
              <a:rPr lang="en-GB" dirty="0" smtClean="0"/>
              <a:t> </a:t>
            </a:r>
            <a:r>
              <a:rPr lang="en-GB" dirty="0" smtClean="0">
                <a:solidFill>
                  <a:srgbClr val="FFC000"/>
                </a:solidFill>
              </a:rPr>
              <a:t>How can we use scanning to quickly find just that answer? </a:t>
            </a:r>
            <a:r>
              <a:rPr lang="en-GB" dirty="0" smtClean="0"/>
              <a:t> Where else might scanning be useful? </a:t>
            </a:r>
            <a:r>
              <a:rPr lang="en-GB" dirty="0" smtClean="0">
                <a:solidFill>
                  <a:srgbClr val="00B0F0"/>
                </a:solidFill>
              </a:rPr>
              <a:t>Let’s look at Bloom’s.  What kind of questions can be quickly answered by scanning?  </a:t>
            </a:r>
            <a:r>
              <a:rPr lang="en-GB" dirty="0" smtClean="0">
                <a:solidFill>
                  <a:srgbClr val="7030A0"/>
                </a:solidFill>
              </a:rPr>
              <a:t>What kind of questions will need a more thorough reading?</a:t>
            </a:r>
            <a:endParaRPr lang="en-GB" dirty="0">
              <a:solidFill>
                <a:srgbClr val="7030A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7141" y="434975"/>
            <a:ext cx="1314450" cy="1190625"/>
          </a:xfrm>
          <a:prstGeom prst="rect">
            <a:avLst/>
          </a:prstGeom>
        </p:spPr>
      </p:pic>
    </p:spTree>
    <p:extLst>
      <p:ext uri="{BB962C8B-B14F-4D97-AF65-F5344CB8AC3E}">
        <p14:creationId xmlns:p14="http://schemas.microsoft.com/office/powerpoint/2010/main" val="2861816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P1-2 whole class</a:t>
            </a:r>
          </a:p>
          <a:p>
            <a:pPr marL="0" indent="0">
              <a:buNone/>
            </a:pPr>
            <a:r>
              <a:rPr lang="en-GB" dirty="0" smtClean="0"/>
              <a:t>In a lesson about describing characters that started with a reading from Charlie and the Chocolate Factory.  P3 were set off to match adjectives to characters and add adjectives of their own, P2 worked with CA to match adjectives to characters and teacher worked with P1s to reinforce some basic character adjectives using pictures from the book.</a:t>
            </a:r>
          </a:p>
          <a:p>
            <a:pPr marL="0" indent="0">
              <a:buNone/>
            </a:pPr>
            <a:r>
              <a:rPr lang="en-GB" dirty="0" smtClean="0"/>
              <a:t>Plenary – </a:t>
            </a:r>
            <a:r>
              <a:rPr lang="en-GB" dirty="0" smtClean="0">
                <a:solidFill>
                  <a:srgbClr val="0070C0"/>
                </a:solidFill>
              </a:rPr>
              <a:t>bring all class together and pair them (each P1 has a P2 or 3 partner).  </a:t>
            </a:r>
            <a:r>
              <a:rPr lang="en-GB" dirty="0" smtClean="0">
                <a:solidFill>
                  <a:srgbClr val="00B050"/>
                </a:solidFill>
              </a:rPr>
              <a:t>Close your eyes everyone and think of a character from CACF. </a:t>
            </a:r>
            <a:r>
              <a:rPr lang="en-GB" dirty="0" smtClean="0"/>
              <a:t> </a:t>
            </a:r>
            <a:r>
              <a:rPr lang="en-GB" dirty="0" smtClean="0">
                <a:solidFill>
                  <a:srgbClr val="FFC000"/>
                </a:solidFill>
              </a:rPr>
              <a:t>Imagine you are looking at a picture of that person</a:t>
            </a:r>
            <a:r>
              <a:rPr lang="en-GB" dirty="0" smtClean="0">
                <a:solidFill>
                  <a:srgbClr val="FF0000"/>
                </a:solidFill>
              </a:rPr>
              <a:t>.  I want you to think of three words to describe them.  </a:t>
            </a:r>
            <a:r>
              <a:rPr lang="en-GB" dirty="0" smtClean="0">
                <a:solidFill>
                  <a:srgbClr val="00B0F0"/>
                </a:solidFill>
              </a:rPr>
              <a:t>When your partner tells you their words, your job is going to be to listen so carefully that you can repeat what they say</a:t>
            </a:r>
            <a:r>
              <a:rPr lang="en-GB" dirty="0" smtClean="0"/>
              <a:t>.  </a:t>
            </a:r>
            <a:r>
              <a:rPr lang="en-GB" dirty="0" smtClean="0">
                <a:solidFill>
                  <a:srgbClr val="0070C0"/>
                </a:solidFill>
              </a:rPr>
              <a:t>Think-Pair-Share. Next time, we are going to be making characters of our own.</a:t>
            </a:r>
            <a:r>
              <a:rPr lang="en-GB" dirty="0" smtClean="0"/>
              <a:t>  </a:t>
            </a:r>
            <a:r>
              <a:rPr lang="en-GB" dirty="0" smtClean="0">
                <a:solidFill>
                  <a:srgbClr val="00B050"/>
                </a:solidFill>
              </a:rPr>
              <a:t>They can be nice, nasty, tall, short, rotund or slightly built.</a:t>
            </a:r>
            <a:r>
              <a:rPr lang="en-GB" dirty="0" smtClean="0"/>
              <a:t>  </a:t>
            </a:r>
            <a:r>
              <a:rPr lang="en-GB" dirty="0" smtClean="0">
                <a:solidFill>
                  <a:srgbClr val="FFC000"/>
                </a:solidFill>
              </a:rPr>
              <a:t>Pick one or two of the words from the word wall (P3, don’t forget to include some red words) to describe a character and close your eyes and imagine you are looking at a picture of the character.  </a:t>
            </a:r>
            <a:r>
              <a:rPr lang="en-GB" dirty="0" smtClean="0">
                <a:solidFill>
                  <a:srgbClr val="FF0000"/>
                </a:solidFill>
              </a:rPr>
              <a:t>Think-Pair-Share again.</a:t>
            </a:r>
            <a:endParaRPr lang="en-GB" dirty="0">
              <a:solidFill>
                <a:srgbClr val="FF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7141" y="434975"/>
            <a:ext cx="1314450" cy="1190625"/>
          </a:xfrm>
          <a:prstGeom prst="rect">
            <a:avLst/>
          </a:prstGeom>
        </p:spPr>
      </p:pic>
    </p:spTree>
    <p:extLst>
      <p:ext uri="{BB962C8B-B14F-4D97-AF65-F5344CB8AC3E}">
        <p14:creationId xmlns:p14="http://schemas.microsoft.com/office/powerpoint/2010/main" val="2295831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1246</Words>
  <Application>Microsoft Office PowerPoint</Application>
  <PresentationFormat>Widescreen</PresentationFormat>
  <Paragraphs>51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Improving Pedagogy</vt:lpstr>
      <vt:lpstr>Purpose</vt:lpstr>
      <vt:lpstr>What they are not so good at</vt:lpstr>
      <vt:lpstr>Principles</vt:lpstr>
      <vt:lpstr>Problems</vt:lpstr>
      <vt:lpstr>Practice</vt:lpstr>
      <vt:lpstr>Examples:</vt:lpstr>
      <vt:lpstr>PowerPoint Presentation</vt:lpstr>
      <vt:lpstr>PowerPoint Presentation</vt:lpstr>
      <vt:lpstr>PowerPoint Presentation</vt:lpstr>
    </vt:vector>
  </TitlesOfParts>
  <Company>Argyll &amp; Bute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Pedagogy</dc:title>
  <dc:creator>Helbert, James</dc:creator>
  <cp:lastModifiedBy>Helbert, James</cp:lastModifiedBy>
  <cp:revision>11</cp:revision>
  <cp:lastPrinted>2019-11-06T15:11:37Z</cp:lastPrinted>
  <dcterms:created xsi:type="dcterms:W3CDTF">2019-04-24T09:00:07Z</dcterms:created>
  <dcterms:modified xsi:type="dcterms:W3CDTF">2019-11-06T15:11:43Z</dcterms:modified>
</cp:coreProperties>
</file>