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4"/>
  </p:notesMasterIdLst>
  <p:handoutMasterIdLst>
    <p:handoutMasterId r:id="rId35"/>
  </p:handoutMasterIdLst>
  <p:sldIdLst>
    <p:sldId id="257" r:id="rId2"/>
    <p:sldId id="261" r:id="rId3"/>
    <p:sldId id="262" r:id="rId4"/>
    <p:sldId id="274" r:id="rId5"/>
    <p:sldId id="264" r:id="rId6"/>
    <p:sldId id="278" r:id="rId7"/>
    <p:sldId id="286" r:id="rId8"/>
    <p:sldId id="285" r:id="rId9"/>
    <p:sldId id="265" r:id="rId10"/>
    <p:sldId id="266" r:id="rId11"/>
    <p:sldId id="267" r:id="rId12"/>
    <p:sldId id="281" r:id="rId13"/>
    <p:sldId id="282" r:id="rId14"/>
    <p:sldId id="275" r:id="rId15"/>
    <p:sldId id="287" r:id="rId16"/>
    <p:sldId id="293" r:id="rId17"/>
    <p:sldId id="268" r:id="rId18"/>
    <p:sldId id="291" r:id="rId19"/>
    <p:sldId id="292" r:id="rId20"/>
    <p:sldId id="277" r:id="rId21"/>
    <p:sldId id="301" r:id="rId22"/>
    <p:sldId id="300" r:id="rId23"/>
    <p:sldId id="279" r:id="rId24"/>
    <p:sldId id="280" r:id="rId25"/>
    <p:sldId id="298" r:id="rId26"/>
    <p:sldId id="302" r:id="rId27"/>
    <p:sldId id="289" r:id="rId28"/>
    <p:sldId id="304" r:id="rId29"/>
    <p:sldId id="290" r:id="rId30"/>
    <p:sldId id="295" r:id="rId31"/>
    <p:sldId id="299" r:id="rId32"/>
    <p:sldId id="288" r:id="rId3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FF"/>
    <a:srgbClr val="FFFFCC"/>
    <a:srgbClr val="FF99FF"/>
    <a:srgbClr val="BF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32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2F9E-1A81-4B99-9551-8B3E7A1DA20D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32BF1-C4CA-438C-ADA2-800616136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96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E644-5E45-4AD2-A499-D935F5681871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2E1E6-29E5-43D5-BC6E-12F3942C1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7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84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14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88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8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4674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743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1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47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09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1457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30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E7EA83-3A6F-49D1-87F7-6FEFF58345E6}" type="datetimeFigureOut">
              <a:rPr lang="fr-FR" smtClean="0"/>
              <a:t>10/09/2018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954761-E6C8-4A8D-908F-CBDD924B37EF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19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4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541a1k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2.jpeg"/><Relationship Id="rId7" Type="http://schemas.openxmlformats.org/officeDocument/2006/relationships/image" Target="../media/image2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7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2.jpeg"/><Relationship Id="rId7" Type="http://schemas.openxmlformats.org/officeDocument/2006/relationships/image" Target="../media/image2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tchthememory.com/me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40969" r="18926" b="14735"/>
          <a:stretch>
            <a:fillRect/>
          </a:stretch>
        </p:blipFill>
        <p:spPr bwMode="auto">
          <a:xfrm>
            <a:off x="0" y="404949"/>
            <a:ext cx="11833823" cy="645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1589" y="117565"/>
            <a:ext cx="652614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Starter activity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Can </a:t>
            </a:r>
            <a:r>
              <a:rPr lang="fr-FR" sz="2400" dirty="0" err="1" smtClean="0">
                <a:latin typeface="Comic Sans MS" panose="030F0702030302020204" pitchFamily="66" charset="0"/>
              </a:rPr>
              <a:t>you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remember</a:t>
            </a:r>
            <a:r>
              <a:rPr lang="fr-FR" sz="2400" dirty="0" smtClean="0">
                <a:latin typeface="Comic Sans MS" panose="030F0702030302020204" pitchFamily="66" charset="0"/>
              </a:rPr>
              <a:t> all the </a:t>
            </a:r>
            <a:r>
              <a:rPr lang="fr-FR" sz="2400" dirty="0" err="1" smtClean="0">
                <a:latin typeface="Comic Sans MS" panose="030F0702030302020204" pitchFamily="66" charset="0"/>
              </a:rPr>
              <a:t>colours</a:t>
            </a:r>
            <a:r>
              <a:rPr lang="fr-FR" sz="2400" dirty="0" smtClean="0">
                <a:latin typeface="Comic Sans MS" panose="030F0702030302020204" pitchFamily="66" charset="0"/>
              </a:rPr>
              <a:t> in French?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79" y="116632"/>
            <a:ext cx="1167768" cy="2038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347" y="260648"/>
            <a:ext cx="1116711" cy="1894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7688" y="26650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Il a...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1200" y="260648"/>
            <a:ext cx="24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Elle a…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532096" y="1128634"/>
            <a:ext cx="3097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les cheveux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3112919" y="5445225"/>
            <a:ext cx="1422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frisés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688538" y="5434702"/>
            <a:ext cx="1422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raides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392144" y="2852936"/>
            <a:ext cx="2216613" cy="2262296"/>
            <a:chOff x="5868143" y="2852936"/>
            <a:chExt cx="2216613" cy="22622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3" y="2852936"/>
              <a:ext cx="2015155" cy="226229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8012748" y="3429000"/>
              <a:ext cx="72008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828739" y="2416937"/>
            <a:ext cx="2177598" cy="2731525"/>
            <a:chOff x="1304739" y="2416936"/>
            <a:chExt cx="2177598" cy="27315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739" y="2852936"/>
              <a:ext cx="1990725" cy="2295525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 rot="3838536">
              <a:off x="2274427" y="2682737"/>
              <a:ext cx="1473712" cy="942109"/>
            </a:xfrm>
            <a:custGeom>
              <a:avLst/>
              <a:gdLst>
                <a:gd name="connsiteX0" fmla="*/ 71493 w 1473712"/>
                <a:gd name="connsiteY0" fmla="*/ 942109 h 942109"/>
                <a:gd name="connsiteX1" fmla="*/ 57639 w 1473712"/>
                <a:gd name="connsiteY1" fmla="*/ 872836 h 942109"/>
                <a:gd name="connsiteX2" fmla="*/ 29930 w 1473712"/>
                <a:gd name="connsiteY2" fmla="*/ 831273 h 942109"/>
                <a:gd name="connsiteX3" fmla="*/ 16075 w 1473712"/>
                <a:gd name="connsiteY3" fmla="*/ 789709 h 942109"/>
                <a:gd name="connsiteX4" fmla="*/ 16075 w 1473712"/>
                <a:gd name="connsiteY4" fmla="*/ 526473 h 942109"/>
                <a:gd name="connsiteX5" fmla="*/ 43784 w 1473712"/>
                <a:gd name="connsiteY5" fmla="*/ 484909 h 942109"/>
                <a:gd name="connsiteX6" fmla="*/ 57639 w 1473712"/>
                <a:gd name="connsiteY6" fmla="*/ 429491 h 942109"/>
                <a:gd name="connsiteX7" fmla="*/ 126912 w 1473712"/>
                <a:gd name="connsiteY7" fmla="*/ 346364 h 942109"/>
                <a:gd name="connsiteX8" fmla="*/ 223893 w 1473712"/>
                <a:gd name="connsiteY8" fmla="*/ 318655 h 942109"/>
                <a:gd name="connsiteX9" fmla="*/ 320875 w 1473712"/>
                <a:gd name="connsiteY9" fmla="*/ 332509 h 942109"/>
                <a:gd name="connsiteX10" fmla="*/ 362439 w 1473712"/>
                <a:gd name="connsiteY10" fmla="*/ 346364 h 942109"/>
                <a:gd name="connsiteX11" fmla="*/ 390148 w 1473712"/>
                <a:gd name="connsiteY11" fmla="*/ 387927 h 942109"/>
                <a:gd name="connsiteX12" fmla="*/ 417857 w 1473712"/>
                <a:gd name="connsiteY12" fmla="*/ 471055 h 942109"/>
                <a:gd name="connsiteX13" fmla="*/ 404003 w 1473712"/>
                <a:gd name="connsiteY13" fmla="*/ 665018 h 942109"/>
                <a:gd name="connsiteX14" fmla="*/ 362439 w 1473712"/>
                <a:gd name="connsiteY14" fmla="*/ 678873 h 942109"/>
                <a:gd name="connsiteX15" fmla="*/ 237748 w 1473712"/>
                <a:gd name="connsiteY15" fmla="*/ 665018 h 942109"/>
                <a:gd name="connsiteX16" fmla="*/ 223893 w 1473712"/>
                <a:gd name="connsiteY16" fmla="*/ 554182 h 942109"/>
                <a:gd name="connsiteX17" fmla="*/ 279312 w 1473712"/>
                <a:gd name="connsiteY17" fmla="*/ 304800 h 942109"/>
                <a:gd name="connsiteX18" fmla="*/ 320875 w 1473712"/>
                <a:gd name="connsiteY18" fmla="*/ 290946 h 942109"/>
                <a:gd name="connsiteX19" fmla="*/ 390148 w 1473712"/>
                <a:gd name="connsiteY19" fmla="*/ 221673 h 942109"/>
                <a:gd name="connsiteX20" fmla="*/ 487130 w 1473712"/>
                <a:gd name="connsiteY20" fmla="*/ 166255 h 942109"/>
                <a:gd name="connsiteX21" fmla="*/ 542548 w 1473712"/>
                <a:gd name="connsiteY21" fmla="*/ 152400 h 942109"/>
                <a:gd name="connsiteX22" fmla="*/ 681093 w 1473712"/>
                <a:gd name="connsiteY22" fmla="*/ 166255 h 942109"/>
                <a:gd name="connsiteX23" fmla="*/ 708803 w 1473712"/>
                <a:gd name="connsiteY23" fmla="*/ 207818 h 942109"/>
                <a:gd name="connsiteX24" fmla="*/ 736512 w 1473712"/>
                <a:gd name="connsiteY24" fmla="*/ 290946 h 942109"/>
                <a:gd name="connsiteX25" fmla="*/ 722657 w 1473712"/>
                <a:gd name="connsiteY25" fmla="*/ 415636 h 942109"/>
                <a:gd name="connsiteX26" fmla="*/ 694948 w 1473712"/>
                <a:gd name="connsiteY26" fmla="*/ 443346 h 942109"/>
                <a:gd name="connsiteX27" fmla="*/ 625675 w 1473712"/>
                <a:gd name="connsiteY27" fmla="*/ 512618 h 942109"/>
                <a:gd name="connsiteX28" fmla="*/ 542548 w 1473712"/>
                <a:gd name="connsiteY28" fmla="*/ 498764 h 942109"/>
                <a:gd name="connsiteX29" fmla="*/ 500984 w 1473712"/>
                <a:gd name="connsiteY29" fmla="*/ 471055 h 942109"/>
                <a:gd name="connsiteX30" fmla="*/ 542548 w 1473712"/>
                <a:gd name="connsiteY30" fmla="*/ 180109 h 942109"/>
                <a:gd name="connsiteX31" fmla="*/ 584112 w 1473712"/>
                <a:gd name="connsiteY31" fmla="*/ 138546 h 942109"/>
                <a:gd name="connsiteX32" fmla="*/ 681093 w 1473712"/>
                <a:gd name="connsiteY32" fmla="*/ 110836 h 942109"/>
                <a:gd name="connsiteX33" fmla="*/ 861203 w 1473712"/>
                <a:gd name="connsiteY33" fmla="*/ 124691 h 942109"/>
                <a:gd name="connsiteX34" fmla="*/ 902766 w 1473712"/>
                <a:gd name="connsiteY34" fmla="*/ 138546 h 942109"/>
                <a:gd name="connsiteX35" fmla="*/ 916621 w 1473712"/>
                <a:gd name="connsiteY35" fmla="*/ 221673 h 942109"/>
                <a:gd name="connsiteX36" fmla="*/ 888912 w 1473712"/>
                <a:gd name="connsiteY36" fmla="*/ 332509 h 942109"/>
                <a:gd name="connsiteX37" fmla="*/ 861203 w 1473712"/>
                <a:gd name="connsiteY37" fmla="*/ 374073 h 942109"/>
                <a:gd name="connsiteX38" fmla="*/ 819639 w 1473712"/>
                <a:gd name="connsiteY38" fmla="*/ 360218 h 942109"/>
                <a:gd name="connsiteX39" fmla="*/ 805784 w 1473712"/>
                <a:gd name="connsiteY39" fmla="*/ 318655 h 942109"/>
                <a:gd name="connsiteX40" fmla="*/ 847348 w 1473712"/>
                <a:gd name="connsiteY40" fmla="*/ 55418 h 942109"/>
                <a:gd name="connsiteX41" fmla="*/ 944330 w 1473712"/>
                <a:gd name="connsiteY41" fmla="*/ 27709 h 942109"/>
                <a:gd name="connsiteX42" fmla="*/ 1027457 w 1473712"/>
                <a:gd name="connsiteY42" fmla="*/ 0 h 942109"/>
                <a:gd name="connsiteX43" fmla="*/ 1166003 w 1473712"/>
                <a:gd name="connsiteY43" fmla="*/ 41564 h 942109"/>
                <a:gd name="connsiteX44" fmla="*/ 1179857 w 1473712"/>
                <a:gd name="connsiteY44" fmla="*/ 96982 h 942109"/>
                <a:gd name="connsiteX45" fmla="*/ 1138293 w 1473712"/>
                <a:gd name="connsiteY45" fmla="*/ 290946 h 942109"/>
                <a:gd name="connsiteX46" fmla="*/ 1096730 w 1473712"/>
                <a:gd name="connsiteY46" fmla="*/ 318655 h 942109"/>
                <a:gd name="connsiteX47" fmla="*/ 1055166 w 1473712"/>
                <a:gd name="connsiteY47" fmla="*/ 290946 h 942109"/>
                <a:gd name="connsiteX48" fmla="*/ 1069021 w 1473712"/>
                <a:gd name="connsiteY48" fmla="*/ 124691 h 942109"/>
                <a:gd name="connsiteX49" fmla="*/ 1193712 w 1473712"/>
                <a:gd name="connsiteY49" fmla="*/ 55418 h 942109"/>
                <a:gd name="connsiteX50" fmla="*/ 1235275 w 1473712"/>
                <a:gd name="connsiteY50" fmla="*/ 41564 h 942109"/>
                <a:gd name="connsiteX51" fmla="*/ 1346112 w 1473712"/>
                <a:gd name="connsiteY51" fmla="*/ 55418 h 942109"/>
                <a:gd name="connsiteX52" fmla="*/ 1387675 w 1473712"/>
                <a:gd name="connsiteY52" fmla="*/ 138546 h 942109"/>
                <a:gd name="connsiteX53" fmla="*/ 1359966 w 1473712"/>
                <a:gd name="connsiteY53" fmla="*/ 235527 h 942109"/>
                <a:gd name="connsiteX54" fmla="*/ 1401530 w 1473712"/>
                <a:gd name="connsiteY54" fmla="*/ 263236 h 942109"/>
                <a:gd name="connsiteX55" fmla="*/ 1456948 w 1473712"/>
                <a:gd name="connsiteY55" fmla="*/ 193964 h 942109"/>
                <a:gd name="connsiteX56" fmla="*/ 1470803 w 1473712"/>
                <a:gd name="connsiteY56" fmla="*/ 152400 h 942109"/>
                <a:gd name="connsiteX57" fmla="*/ 1443093 w 1473712"/>
                <a:gd name="connsiteY57" fmla="*/ 180109 h 942109"/>
                <a:gd name="connsiteX58" fmla="*/ 1401530 w 1473712"/>
                <a:gd name="connsiteY58" fmla="*/ 193964 h 942109"/>
                <a:gd name="connsiteX59" fmla="*/ 1346112 w 1473712"/>
                <a:gd name="connsiteY59" fmla="*/ 235527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73712" h="942109">
                  <a:moveTo>
                    <a:pt x="71493" y="942109"/>
                  </a:moveTo>
                  <a:cubicBezTo>
                    <a:pt x="66875" y="919018"/>
                    <a:pt x="65907" y="894885"/>
                    <a:pt x="57639" y="872836"/>
                  </a:cubicBezTo>
                  <a:cubicBezTo>
                    <a:pt x="51793" y="857245"/>
                    <a:pt x="37377" y="846166"/>
                    <a:pt x="29930" y="831273"/>
                  </a:cubicBezTo>
                  <a:cubicBezTo>
                    <a:pt x="23399" y="818211"/>
                    <a:pt x="20693" y="803564"/>
                    <a:pt x="16075" y="789709"/>
                  </a:cubicBezTo>
                  <a:cubicBezTo>
                    <a:pt x="32" y="677400"/>
                    <a:pt x="-10154" y="657622"/>
                    <a:pt x="16075" y="526473"/>
                  </a:cubicBezTo>
                  <a:cubicBezTo>
                    <a:pt x="19341" y="510145"/>
                    <a:pt x="34548" y="498764"/>
                    <a:pt x="43784" y="484909"/>
                  </a:cubicBezTo>
                  <a:cubicBezTo>
                    <a:pt x="48402" y="466436"/>
                    <a:pt x="50138" y="446993"/>
                    <a:pt x="57639" y="429491"/>
                  </a:cubicBezTo>
                  <a:cubicBezTo>
                    <a:pt x="67863" y="405635"/>
                    <a:pt x="106937" y="359681"/>
                    <a:pt x="126912" y="346364"/>
                  </a:cubicBezTo>
                  <a:cubicBezTo>
                    <a:pt x="138841" y="338412"/>
                    <a:pt x="216498" y="320504"/>
                    <a:pt x="223893" y="318655"/>
                  </a:cubicBezTo>
                  <a:cubicBezTo>
                    <a:pt x="256220" y="323273"/>
                    <a:pt x="288854" y="326105"/>
                    <a:pt x="320875" y="332509"/>
                  </a:cubicBezTo>
                  <a:cubicBezTo>
                    <a:pt x="335196" y="335373"/>
                    <a:pt x="351035" y="337241"/>
                    <a:pt x="362439" y="346364"/>
                  </a:cubicBezTo>
                  <a:cubicBezTo>
                    <a:pt x="375441" y="356766"/>
                    <a:pt x="383385" y="372711"/>
                    <a:pt x="390148" y="387927"/>
                  </a:cubicBezTo>
                  <a:cubicBezTo>
                    <a:pt x="402011" y="414618"/>
                    <a:pt x="417857" y="471055"/>
                    <a:pt x="417857" y="471055"/>
                  </a:cubicBezTo>
                  <a:cubicBezTo>
                    <a:pt x="413239" y="535709"/>
                    <a:pt x="420704" y="602388"/>
                    <a:pt x="404003" y="665018"/>
                  </a:cubicBezTo>
                  <a:cubicBezTo>
                    <a:pt x="400240" y="679129"/>
                    <a:pt x="377043" y="678873"/>
                    <a:pt x="362439" y="678873"/>
                  </a:cubicBezTo>
                  <a:cubicBezTo>
                    <a:pt x="320620" y="678873"/>
                    <a:pt x="279312" y="669636"/>
                    <a:pt x="237748" y="665018"/>
                  </a:cubicBezTo>
                  <a:cubicBezTo>
                    <a:pt x="233130" y="628073"/>
                    <a:pt x="223893" y="591415"/>
                    <a:pt x="223893" y="554182"/>
                  </a:cubicBezTo>
                  <a:cubicBezTo>
                    <a:pt x="223893" y="443995"/>
                    <a:pt x="192934" y="362385"/>
                    <a:pt x="279312" y="304800"/>
                  </a:cubicBezTo>
                  <a:cubicBezTo>
                    <a:pt x="291463" y="296699"/>
                    <a:pt x="307021" y="295564"/>
                    <a:pt x="320875" y="290946"/>
                  </a:cubicBezTo>
                  <a:cubicBezTo>
                    <a:pt x="343966" y="267855"/>
                    <a:pt x="362977" y="239787"/>
                    <a:pt x="390148" y="221673"/>
                  </a:cubicBezTo>
                  <a:cubicBezTo>
                    <a:pt x="424602" y="198704"/>
                    <a:pt x="446952" y="181322"/>
                    <a:pt x="487130" y="166255"/>
                  </a:cubicBezTo>
                  <a:cubicBezTo>
                    <a:pt x="504959" y="159569"/>
                    <a:pt x="524075" y="157018"/>
                    <a:pt x="542548" y="152400"/>
                  </a:cubicBezTo>
                  <a:cubicBezTo>
                    <a:pt x="588730" y="157018"/>
                    <a:pt x="637063" y="151578"/>
                    <a:pt x="681093" y="166255"/>
                  </a:cubicBezTo>
                  <a:cubicBezTo>
                    <a:pt x="696890" y="171521"/>
                    <a:pt x="702040" y="192602"/>
                    <a:pt x="708803" y="207818"/>
                  </a:cubicBezTo>
                  <a:cubicBezTo>
                    <a:pt x="720666" y="234509"/>
                    <a:pt x="736512" y="290946"/>
                    <a:pt x="736512" y="290946"/>
                  </a:cubicBezTo>
                  <a:cubicBezTo>
                    <a:pt x="731894" y="332509"/>
                    <a:pt x="733660" y="375290"/>
                    <a:pt x="722657" y="415636"/>
                  </a:cubicBezTo>
                  <a:cubicBezTo>
                    <a:pt x="719220" y="428238"/>
                    <a:pt x="703108" y="433146"/>
                    <a:pt x="694948" y="443346"/>
                  </a:cubicBezTo>
                  <a:cubicBezTo>
                    <a:pt x="642171" y="509318"/>
                    <a:pt x="696925" y="465118"/>
                    <a:pt x="625675" y="512618"/>
                  </a:cubicBezTo>
                  <a:cubicBezTo>
                    <a:pt x="597966" y="508000"/>
                    <a:pt x="569198" y="507647"/>
                    <a:pt x="542548" y="498764"/>
                  </a:cubicBezTo>
                  <a:cubicBezTo>
                    <a:pt x="526751" y="493499"/>
                    <a:pt x="502641" y="487624"/>
                    <a:pt x="500984" y="471055"/>
                  </a:cubicBezTo>
                  <a:cubicBezTo>
                    <a:pt x="488714" y="348351"/>
                    <a:pt x="474067" y="262285"/>
                    <a:pt x="542548" y="180109"/>
                  </a:cubicBezTo>
                  <a:cubicBezTo>
                    <a:pt x="555091" y="165057"/>
                    <a:pt x="567809" y="149414"/>
                    <a:pt x="584112" y="138546"/>
                  </a:cubicBezTo>
                  <a:cubicBezTo>
                    <a:pt x="596039" y="130595"/>
                    <a:pt x="673701" y="112684"/>
                    <a:pt x="681093" y="110836"/>
                  </a:cubicBezTo>
                  <a:cubicBezTo>
                    <a:pt x="741130" y="115454"/>
                    <a:pt x="801454" y="117222"/>
                    <a:pt x="861203" y="124691"/>
                  </a:cubicBezTo>
                  <a:cubicBezTo>
                    <a:pt x="875694" y="126502"/>
                    <a:pt x="895521" y="125866"/>
                    <a:pt x="902766" y="138546"/>
                  </a:cubicBezTo>
                  <a:cubicBezTo>
                    <a:pt x="916703" y="162936"/>
                    <a:pt x="912003" y="193964"/>
                    <a:pt x="916621" y="221673"/>
                  </a:cubicBezTo>
                  <a:cubicBezTo>
                    <a:pt x="911352" y="248017"/>
                    <a:pt x="903112" y="304110"/>
                    <a:pt x="888912" y="332509"/>
                  </a:cubicBezTo>
                  <a:cubicBezTo>
                    <a:pt x="881465" y="347402"/>
                    <a:pt x="870439" y="360218"/>
                    <a:pt x="861203" y="374073"/>
                  </a:cubicBezTo>
                  <a:cubicBezTo>
                    <a:pt x="847348" y="369455"/>
                    <a:pt x="829966" y="370545"/>
                    <a:pt x="819639" y="360218"/>
                  </a:cubicBezTo>
                  <a:cubicBezTo>
                    <a:pt x="809312" y="349892"/>
                    <a:pt x="805784" y="333259"/>
                    <a:pt x="805784" y="318655"/>
                  </a:cubicBezTo>
                  <a:cubicBezTo>
                    <a:pt x="805784" y="306342"/>
                    <a:pt x="781922" y="107759"/>
                    <a:pt x="847348" y="55418"/>
                  </a:cubicBezTo>
                  <a:cubicBezTo>
                    <a:pt x="856657" y="47970"/>
                    <a:pt x="940351" y="28903"/>
                    <a:pt x="944330" y="27709"/>
                  </a:cubicBezTo>
                  <a:cubicBezTo>
                    <a:pt x="972306" y="19316"/>
                    <a:pt x="1027457" y="0"/>
                    <a:pt x="1027457" y="0"/>
                  </a:cubicBezTo>
                  <a:cubicBezTo>
                    <a:pt x="1069103" y="5206"/>
                    <a:pt x="1140786" y="-8869"/>
                    <a:pt x="1166003" y="41564"/>
                  </a:cubicBezTo>
                  <a:cubicBezTo>
                    <a:pt x="1174519" y="58595"/>
                    <a:pt x="1175239" y="78509"/>
                    <a:pt x="1179857" y="96982"/>
                  </a:cubicBezTo>
                  <a:cubicBezTo>
                    <a:pt x="1173073" y="171611"/>
                    <a:pt x="1191498" y="237741"/>
                    <a:pt x="1138293" y="290946"/>
                  </a:cubicBezTo>
                  <a:cubicBezTo>
                    <a:pt x="1126519" y="302720"/>
                    <a:pt x="1110584" y="309419"/>
                    <a:pt x="1096730" y="318655"/>
                  </a:cubicBezTo>
                  <a:cubicBezTo>
                    <a:pt x="1082875" y="309419"/>
                    <a:pt x="1063427" y="305403"/>
                    <a:pt x="1055166" y="290946"/>
                  </a:cubicBezTo>
                  <a:cubicBezTo>
                    <a:pt x="1026572" y="240906"/>
                    <a:pt x="1046474" y="169785"/>
                    <a:pt x="1069021" y="124691"/>
                  </a:cubicBezTo>
                  <a:cubicBezTo>
                    <a:pt x="1093908" y="74916"/>
                    <a:pt x="1147644" y="70774"/>
                    <a:pt x="1193712" y="55418"/>
                  </a:cubicBezTo>
                  <a:lnTo>
                    <a:pt x="1235275" y="41564"/>
                  </a:lnTo>
                  <a:cubicBezTo>
                    <a:pt x="1272221" y="46182"/>
                    <a:pt x="1311542" y="41590"/>
                    <a:pt x="1346112" y="55418"/>
                  </a:cubicBezTo>
                  <a:cubicBezTo>
                    <a:pt x="1365415" y="63139"/>
                    <a:pt x="1383033" y="121525"/>
                    <a:pt x="1387675" y="138546"/>
                  </a:cubicBezTo>
                  <a:cubicBezTo>
                    <a:pt x="1423155" y="268643"/>
                    <a:pt x="1450753" y="258224"/>
                    <a:pt x="1359966" y="235527"/>
                  </a:cubicBezTo>
                  <a:lnTo>
                    <a:pt x="1401530" y="263236"/>
                  </a:lnTo>
                  <a:cubicBezTo>
                    <a:pt x="1463264" y="242659"/>
                    <a:pt x="1436804" y="264465"/>
                    <a:pt x="1456948" y="193964"/>
                  </a:cubicBezTo>
                  <a:cubicBezTo>
                    <a:pt x="1460960" y="179922"/>
                    <a:pt x="1481130" y="162727"/>
                    <a:pt x="1470803" y="152400"/>
                  </a:cubicBezTo>
                  <a:cubicBezTo>
                    <a:pt x="1461566" y="143163"/>
                    <a:pt x="1454294" y="173388"/>
                    <a:pt x="1443093" y="180109"/>
                  </a:cubicBezTo>
                  <a:cubicBezTo>
                    <a:pt x="1430570" y="187623"/>
                    <a:pt x="1415384" y="189346"/>
                    <a:pt x="1401530" y="193964"/>
                  </a:cubicBezTo>
                  <a:cubicBezTo>
                    <a:pt x="1356701" y="238792"/>
                    <a:pt x="1379559" y="235527"/>
                    <a:pt x="1346112" y="2355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80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79" y="116632"/>
            <a:ext cx="1167768" cy="2038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347" y="260648"/>
            <a:ext cx="1116711" cy="1894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7688" y="26650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Il a...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1200" y="260648"/>
            <a:ext cx="24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Elle a…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532096" y="1128634"/>
            <a:ext cx="3097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les cheveux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848118" y="4666294"/>
            <a:ext cx="1422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longs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64" y="2868321"/>
            <a:ext cx="22764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54" y="3033010"/>
            <a:ext cx="1750907" cy="1451794"/>
          </a:xfrm>
          <a:prstGeom prst="rect">
            <a:avLst/>
          </a:prstGeom>
        </p:spPr>
      </p:pic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333194" y="4666294"/>
            <a:ext cx="2016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mi-longs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2847274"/>
            <a:ext cx="1458641" cy="1637531"/>
          </a:xfrm>
          <a:prstGeom prst="rect">
            <a:avLst/>
          </a:prstGeom>
        </p:spPr>
      </p:pic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761424" y="4666294"/>
            <a:ext cx="2016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courts</a:t>
            </a:r>
          </a:p>
        </p:txBody>
      </p:sp>
    </p:spTree>
    <p:extLst>
      <p:ext uri="{BB962C8B-B14F-4D97-AF65-F5344CB8AC3E}">
        <p14:creationId xmlns:p14="http://schemas.microsoft.com/office/powerpoint/2010/main" val="36539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40536"/>
            <a:ext cx="5088252" cy="6986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Il a / Elle a les cheveux …</a:t>
            </a:r>
          </a:p>
          <a:p>
            <a:r>
              <a:rPr lang="en-GB" sz="3200" dirty="0">
                <a:latin typeface="Comic Sans MS" pitchFamily="66" charset="0"/>
              </a:rPr>
              <a:t>b</a:t>
            </a:r>
            <a:r>
              <a:rPr lang="en-GB" sz="3200" dirty="0" smtClean="0">
                <a:latin typeface="Comic Sans MS" pitchFamily="66" charset="0"/>
              </a:rPr>
              <a:t>runs = brown</a:t>
            </a:r>
          </a:p>
          <a:p>
            <a:r>
              <a:rPr lang="en-GB" sz="3200" dirty="0" smtClean="0">
                <a:latin typeface="Comic Sans MS" pitchFamily="66" charset="0"/>
              </a:rPr>
              <a:t>blonds = blond</a:t>
            </a:r>
          </a:p>
          <a:p>
            <a:r>
              <a:rPr lang="en-GB" sz="3200" dirty="0" smtClean="0">
                <a:latin typeface="Comic Sans MS" pitchFamily="66" charset="0"/>
              </a:rPr>
              <a:t>roux = red</a:t>
            </a:r>
          </a:p>
          <a:p>
            <a:r>
              <a:rPr lang="en-GB" sz="3200" dirty="0" smtClean="0">
                <a:latin typeface="Comic Sans MS" pitchFamily="66" charset="0"/>
              </a:rPr>
              <a:t>noirs = black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frisés = frizzy/curly</a:t>
            </a:r>
          </a:p>
          <a:p>
            <a:r>
              <a:rPr lang="en-GB" sz="3200" dirty="0">
                <a:latin typeface="Comic Sans MS" pitchFamily="66" charset="0"/>
              </a:rPr>
              <a:t>r</a:t>
            </a:r>
            <a:r>
              <a:rPr lang="en-GB" sz="3200" dirty="0" smtClean="0">
                <a:latin typeface="Comic Sans MS" pitchFamily="66" charset="0"/>
              </a:rPr>
              <a:t>aides = straight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ongs = long</a:t>
            </a:r>
          </a:p>
          <a:p>
            <a:r>
              <a:rPr lang="en-GB" sz="3200" dirty="0" smtClean="0">
                <a:latin typeface="Comic Sans MS" pitchFamily="66" charset="0"/>
              </a:rPr>
              <a:t>courts = short</a:t>
            </a:r>
          </a:p>
          <a:p>
            <a:r>
              <a:rPr lang="en-GB" sz="3200" dirty="0" smtClean="0">
                <a:latin typeface="Comic Sans MS" pitchFamily="66" charset="0"/>
              </a:rPr>
              <a:t>mi-longs = mid-length</a:t>
            </a:r>
          </a:p>
          <a:p>
            <a:endParaRPr lang="en-GB" sz="3200" dirty="0" smtClean="0"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761236"/>
            <a:ext cx="5088252" cy="21209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348352" y="2920236"/>
            <a:ext cx="5088252" cy="1701800"/>
          </a:xfrm>
          <a:prstGeom prst="rect">
            <a:avLst/>
          </a:prstGeom>
          <a:noFill/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48352" y="4660136"/>
            <a:ext cx="5088252" cy="1701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09968"/>
            <a:ext cx="678903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Last man standing!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toile à 5 branches 2">
            <a:hlinkClick r:id="rId2"/>
          </p:cNvPr>
          <p:cNvSpPr/>
          <p:nvPr/>
        </p:nvSpPr>
        <p:spPr>
          <a:xfrm>
            <a:off x="3892731" y="1502228"/>
            <a:ext cx="4585063" cy="39841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err="1" smtClean="0"/>
              <a:t>Quizlet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163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16" y="1150360"/>
            <a:ext cx="662923" cy="385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39" y="1169892"/>
            <a:ext cx="662923" cy="385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392" y="116989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28" y="500585"/>
            <a:ext cx="683168" cy="1192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392" y="217319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2.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75160" y="3273165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3.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24666" y="429409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4.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75160" y="5534734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5.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8" y="1834084"/>
            <a:ext cx="590438" cy="1001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56" y="3036791"/>
            <a:ext cx="623383" cy="105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05" y="4094316"/>
            <a:ext cx="680982" cy="1188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69" y="5283025"/>
            <a:ext cx="597018" cy="10421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25" y="4545849"/>
            <a:ext cx="700087" cy="407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2" y="4558549"/>
            <a:ext cx="700087" cy="407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48" y="1934229"/>
            <a:ext cx="797782" cy="801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85" y="3187793"/>
            <a:ext cx="917308" cy="7675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24" y="5712315"/>
            <a:ext cx="700087" cy="4071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49" y="5712315"/>
            <a:ext cx="700087" cy="4071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3200" y="146734"/>
            <a:ext cx="3817071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latin typeface="Comic Sans MS" pitchFamily="66" charset="0"/>
              </a:rPr>
              <a:t>Ecris</a:t>
            </a:r>
            <a:r>
              <a:rPr lang="en-GB" sz="3600" dirty="0" smtClean="0">
                <a:latin typeface="Comic Sans MS" pitchFamily="66" charset="0"/>
              </a:rPr>
              <a:t> en </a:t>
            </a:r>
            <a:r>
              <a:rPr lang="en-GB" sz="3600" dirty="0" err="1" smtClean="0">
                <a:latin typeface="Comic Sans MS" pitchFamily="66" charset="0"/>
              </a:rPr>
              <a:t>français</a:t>
            </a:r>
            <a:endParaRPr lang="en-GB" sz="3600" dirty="0" smtClean="0">
              <a:latin typeface="Comic Sans MS" pitchFamily="66" charset="0"/>
            </a:endParaRPr>
          </a:p>
          <a:p>
            <a:r>
              <a:rPr lang="en-GB" sz="3200" i="1" dirty="0" smtClean="0">
                <a:latin typeface="Comic Sans MS" pitchFamily="66" charset="0"/>
              </a:rPr>
              <a:t>Write in French</a:t>
            </a:r>
            <a:endParaRPr lang="en-GB" sz="32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05" y="311993"/>
            <a:ext cx="29382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/>
              <a:t>Starter activity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16000" y="1600200"/>
            <a:ext cx="5381601" cy="3046988"/>
          </a:xfrm>
          <a:prstGeom prst="rect">
            <a:avLst/>
          </a:prstGeom>
          <a:solidFill>
            <a:srgbClr val="FFD9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 smtClean="0">
                <a:latin typeface="Comic Sans MS" pitchFamily="66" charset="0"/>
              </a:rPr>
              <a:t> Elle a les cheveux blonds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Comic Sans MS" pitchFamily="66" charset="0"/>
              </a:rPr>
              <a:t> Elle a les cheveux roux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Comic Sans MS" pitchFamily="66" charset="0"/>
              </a:rPr>
              <a:t> Elle a les cheveux noirs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Comic Sans MS" pitchFamily="66" charset="0"/>
              </a:rPr>
              <a:t> Elle a les cheveux frisés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Comic Sans MS" pitchFamily="66" charset="0"/>
              </a:rPr>
              <a:t> Elle a les cheveux courts</a:t>
            </a:r>
          </a:p>
          <a:p>
            <a:pPr marL="342900" indent="-342900">
              <a:buAutoNum type="arabicPeriod"/>
            </a:pPr>
            <a:endParaRPr lang="en-GB" sz="32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24" y="304959"/>
            <a:ext cx="1251552" cy="1257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84" y="4536847"/>
            <a:ext cx="1870115" cy="1564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17" y="743333"/>
            <a:ext cx="1458641" cy="16375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818865" y="2126359"/>
            <a:ext cx="1990725" cy="1994670"/>
            <a:chOff x="1304739" y="2416936"/>
            <a:chExt cx="2177598" cy="27315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739" y="2852936"/>
              <a:ext cx="1990725" cy="2295525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 rot="3838536">
              <a:off x="2274427" y="2682737"/>
              <a:ext cx="1473712" cy="942109"/>
            </a:xfrm>
            <a:custGeom>
              <a:avLst/>
              <a:gdLst>
                <a:gd name="connsiteX0" fmla="*/ 71493 w 1473712"/>
                <a:gd name="connsiteY0" fmla="*/ 942109 h 942109"/>
                <a:gd name="connsiteX1" fmla="*/ 57639 w 1473712"/>
                <a:gd name="connsiteY1" fmla="*/ 872836 h 942109"/>
                <a:gd name="connsiteX2" fmla="*/ 29930 w 1473712"/>
                <a:gd name="connsiteY2" fmla="*/ 831273 h 942109"/>
                <a:gd name="connsiteX3" fmla="*/ 16075 w 1473712"/>
                <a:gd name="connsiteY3" fmla="*/ 789709 h 942109"/>
                <a:gd name="connsiteX4" fmla="*/ 16075 w 1473712"/>
                <a:gd name="connsiteY4" fmla="*/ 526473 h 942109"/>
                <a:gd name="connsiteX5" fmla="*/ 43784 w 1473712"/>
                <a:gd name="connsiteY5" fmla="*/ 484909 h 942109"/>
                <a:gd name="connsiteX6" fmla="*/ 57639 w 1473712"/>
                <a:gd name="connsiteY6" fmla="*/ 429491 h 942109"/>
                <a:gd name="connsiteX7" fmla="*/ 126912 w 1473712"/>
                <a:gd name="connsiteY7" fmla="*/ 346364 h 942109"/>
                <a:gd name="connsiteX8" fmla="*/ 223893 w 1473712"/>
                <a:gd name="connsiteY8" fmla="*/ 318655 h 942109"/>
                <a:gd name="connsiteX9" fmla="*/ 320875 w 1473712"/>
                <a:gd name="connsiteY9" fmla="*/ 332509 h 942109"/>
                <a:gd name="connsiteX10" fmla="*/ 362439 w 1473712"/>
                <a:gd name="connsiteY10" fmla="*/ 346364 h 942109"/>
                <a:gd name="connsiteX11" fmla="*/ 390148 w 1473712"/>
                <a:gd name="connsiteY11" fmla="*/ 387927 h 942109"/>
                <a:gd name="connsiteX12" fmla="*/ 417857 w 1473712"/>
                <a:gd name="connsiteY12" fmla="*/ 471055 h 942109"/>
                <a:gd name="connsiteX13" fmla="*/ 404003 w 1473712"/>
                <a:gd name="connsiteY13" fmla="*/ 665018 h 942109"/>
                <a:gd name="connsiteX14" fmla="*/ 362439 w 1473712"/>
                <a:gd name="connsiteY14" fmla="*/ 678873 h 942109"/>
                <a:gd name="connsiteX15" fmla="*/ 237748 w 1473712"/>
                <a:gd name="connsiteY15" fmla="*/ 665018 h 942109"/>
                <a:gd name="connsiteX16" fmla="*/ 223893 w 1473712"/>
                <a:gd name="connsiteY16" fmla="*/ 554182 h 942109"/>
                <a:gd name="connsiteX17" fmla="*/ 279312 w 1473712"/>
                <a:gd name="connsiteY17" fmla="*/ 304800 h 942109"/>
                <a:gd name="connsiteX18" fmla="*/ 320875 w 1473712"/>
                <a:gd name="connsiteY18" fmla="*/ 290946 h 942109"/>
                <a:gd name="connsiteX19" fmla="*/ 390148 w 1473712"/>
                <a:gd name="connsiteY19" fmla="*/ 221673 h 942109"/>
                <a:gd name="connsiteX20" fmla="*/ 487130 w 1473712"/>
                <a:gd name="connsiteY20" fmla="*/ 166255 h 942109"/>
                <a:gd name="connsiteX21" fmla="*/ 542548 w 1473712"/>
                <a:gd name="connsiteY21" fmla="*/ 152400 h 942109"/>
                <a:gd name="connsiteX22" fmla="*/ 681093 w 1473712"/>
                <a:gd name="connsiteY22" fmla="*/ 166255 h 942109"/>
                <a:gd name="connsiteX23" fmla="*/ 708803 w 1473712"/>
                <a:gd name="connsiteY23" fmla="*/ 207818 h 942109"/>
                <a:gd name="connsiteX24" fmla="*/ 736512 w 1473712"/>
                <a:gd name="connsiteY24" fmla="*/ 290946 h 942109"/>
                <a:gd name="connsiteX25" fmla="*/ 722657 w 1473712"/>
                <a:gd name="connsiteY25" fmla="*/ 415636 h 942109"/>
                <a:gd name="connsiteX26" fmla="*/ 694948 w 1473712"/>
                <a:gd name="connsiteY26" fmla="*/ 443346 h 942109"/>
                <a:gd name="connsiteX27" fmla="*/ 625675 w 1473712"/>
                <a:gd name="connsiteY27" fmla="*/ 512618 h 942109"/>
                <a:gd name="connsiteX28" fmla="*/ 542548 w 1473712"/>
                <a:gd name="connsiteY28" fmla="*/ 498764 h 942109"/>
                <a:gd name="connsiteX29" fmla="*/ 500984 w 1473712"/>
                <a:gd name="connsiteY29" fmla="*/ 471055 h 942109"/>
                <a:gd name="connsiteX30" fmla="*/ 542548 w 1473712"/>
                <a:gd name="connsiteY30" fmla="*/ 180109 h 942109"/>
                <a:gd name="connsiteX31" fmla="*/ 584112 w 1473712"/>
                <a:gd name="connsiteY31" fmla="*/ 138546 h 942109"/>
                <a:gd name="connsiteX32" fmla="*/ 681093 w 1473712"/>
                <a:gd name="connsiteY32" fmla="*/ 110836 h 942109"/>
                <a:gd name="connsiteX33" fmla="*/ 861203 w 1473712"/>
                <a:gd name="connsiteY33" fmla="*/ 124691 h 942109"/>
                <a:gd name="connsiteX34" fmla="*/ 902766 w 1473712"/>
                <a:gd name="connsiteY34" fmla="*/ 138546 h 942109"/>
                <a:gd name="connsiteX35" fmla="*/ 916621 w 1473712"/>
                <a:gd name="connsiteY35" fmla="*/ 221673 h 942109"/>
                <a:gd name="connsiteX36" fmla="*/ 888912 w 1473712"/>
                <a:gd name="connsiteY36" fmla="*/ 332509 h 942109"/>
                <a:gd name="connsiteX37" fmla="*/ 861203 w 1473712"/>
                <a:gd name="connsiteY37" fmla="*/ 374073 h 942109"/>
                <a:gd name="connsiteX38" fmla="*/ 819639 w 1473712"/>
                <a:gd name="connsiteY38" fmla="*/ 360218 h 942109"/>
                <a:gd name="connsiteX39" fmla="*/ 805784 w 1473712"/>
                <a:gd name="connsiteY39" fmla="*/ 318655 h 942109"/>
                <a:gd name="connsiteX40" fmla="*/ 847348 w 1473712"/>
                <a:gd name="connsiteY40" fmla="*/ 55418 h 942109"/>
                <a:gd name="connsiteX41" fmla="*/ 944330 w 1473712"/>
                <a:gd name="connsiteY41" fmla="*/ 27709 h 942109"/>
                <a:gd name="connsiteX42" fmla="*/ 1027457 w 1473712"/>
                <a:gd name="connsiteY42" fmla="*/ 0 h 942109"/>
                <a:gd name="connsiteX43" fmla="*/ 1166003 w 1473712"/>
                <a:gd name="connsiteY43" fmla="*/ 41564 h 942109"/>
                <a:gd name="connsiteX44" fmla="*/ 1179857 w 1473712"/>
                <a:gd name="connsiteY44" fmla="*/ 96982 h 942109"/>
                <a:gd name="connsiteX45" fmla="*/ 1138293 w 1473712"/>
                <a:gd name="connsiteY45" fmla="*/ 290946 h 942109"/>
                <a:gd name="connsiteX46" fmla="*/ 1096730 w 1473712"/>
                <a:gd name="connsiteY46" fmla="*/ 318655 h 942109"/>
                <a:gd name="connsiteX47" fmla="*/ 1055166 w 1473712"/>
                <a:gd name="connsiteY47" fmla="*/ 290946 h 942109"/>
                <a:gd name="connsiteX48" fmla="*/ 1069021 w 1473712"/>
                <a:gd name="connsiteY48" fmla="*/ 124691 h 942109"/>
                <a:gd name="connsiteX49" fmla="*/ 1193712 w 1473712"/>
                <a:gd name="connsiteY49" fmla="*/ 55418 h 942109"/>
                <a:gd name="connsiteX50" fmla="*/ 1235275 w 1473712"/>
                <a:gd name="connsiteY50" fmla="*/ 41564 h 942109"/>
                <a:gd name="connsiteX51" fmla="*/ 1346112 w 1473712"/>
                <a:gd name="connsiteY51" fmla="*/ 55418 h 942109"/>
                <a:gd name="connsiteX52" fmla="*/ 1387675 w 1473712"/>
                <a:gd name="connsiteY52" fmla="*/ 138546 h 942109"/>
                <a:gd name="connsiteX53" fmla="*/ 1359966 w 1473712"/>
                <a:gd name="connsiteY53" fmla="*/ 235527 h 942109"/>
                <a:gd name="connsiteX54" fmla="*/ 1401530 w 1473712"/>
                <a:gd name="connsiteY54" fmla="*/ 263236 h 942109"/>
                <a:gd name="connsiteX55" fmla="*/ 1456948 w 1473712"/>
                <a:gd name="connsiteY55" fmla="*/ 193964 h 942109"/>
                <a:gd name="connsiteX56" fmla="*/ 1470803 w 1473712"/>
                <a:gd name="connsiteY56" fmla="*/ 152400 h 942109"/>
                <a:gd name="connsiteX57" fmla="*/ 1443093 w 1473712"/>
                <a:gd name="connsiteY57" fmla="*/ 180109 h 942109"/>
                <a:gd name="connsiteX58" fmla="*/ 1401530 w 1473712"/>
                <a:gd name="connsiteY58" fmla="*/ 193964 h 942109"/>
                <a:gd name="connsiteX59" fmla="*/ 1346112 w 1473712"/>
                <a:gd name="connsiteY59" fmla="*/ 235527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73712" h="942109">
                  <a:moveTo>
                    <a:pt x="71493" y="942109"/>
                  </a:moveTo>
                  <a:cubicBezTo>
                    <a:pt x="66875" y="919018"/>
                    <a:pt x="65907" y="894885"/>
                    <a:pt x="57639" y="872836"/>
                  </a:cubicBezTo>
                  <a:cubicBezTo>
                    <a:pt x="51793" y="857245"/>
                    <a:pt x="37377" y="846166"/>
                    <a:pt x="29930" y="831273"/>
                  </a:cubicBezTo>
                  <a:cubicBezTo>
                    <a:pt x="23399" y="818211"/>
                    <a:pt x="20693" y="803564"/>
                    <a:pt x="16075" y="789709"/>
                  </a:cubicBezTo>
                  <a:cubicBezTo>
                    <a:pt x="32" y="677400"/>
                    <a:pt x="-10154" y="657622"/>
                    <a:pt x="16075" y="526473"/>
                  </a:cubicBezTo>
                  <a:cubicBezTo>
                    <a:pt x="19341" y="510145"/>
                    <a:pt x="34548" y="498764"/>
                    <a:pt x="43784" y="484909"/>
                  </a:cubicBezTo>
                  <a:cubicBezTo>
                    <a:pt x="48402" y="466436"/>
                    <a:pt x="50138" y="446993"/>
                    <a:pt x="57639" y="429491"/>
                  </a:cubicBezTo>
                  <a:cubicBezTo>
                    <a:pt x="67863" y="405635"/>
                    <a:pt x="106937" y="359681"/>
                    <a:pt x="126912" y="346364"/>
                  </a:cubicBezTo>
                  <a:cubicBezTo>
                    <a:pt x="138841" y="338412"/>
                    <a:pt x="216498" y="320504"/>
                    <a:pt x="223893" y="318655"/>
                  </a:cubicBezTo>
                  <a:cubicBezTo>
                    <a:pt x="256220" y="323273"/>
                    <a:pt x="288854" y="326105"/>
                    <a:pt x="320875" y="332509"/>
                  </a:cubicBezTo>
                  <a:cubicBezTo>
                    <a:pt x="335196" y="335373"/>
                    <a:pt x="351035" y="337241"/>
                    <a:pt x="362439" y="346364"/>
                  </a:cubicBezTo>
                  <a:cubicBezTo>
                    <a:pt x="375441" y="356766"/>
                    <a:pt x="383385" y="372711"/>
                    <a:pt x="390148" y="387927"/>
                  </a:cubicBezTo>
                  <a:cubicBezTo>
                    <a:pt x="402011" y="414618"/>
                    <a:pt x="417857" y="471055"/>
                    <a:pt x="417857" y="471055"/>
                  </a:cubicBezTo>
                  <a:cubicBezTo>
                    <a:pt x="413239" y="535709"/>
                    <a:pt x="420704" y="602388"/>
                    <a:pt x="404003" y="665018"/>
                  </a:cubicBezTo>
                  <a:cubicBezTo>
                    <a:pt x="400240" y="679129"/>
                    <a:pt x="377043" y="678873"/>
                    <a:pt x="362439" y="678873"/>
                  </a:cubicBezTo>
                  <a:cubicBezTo>
                    <a:pt x="320620" y="678873"/>
                    <a:pt x="279312" y="669636"/>
                    <a:pt x="237748" y="665018"/>
                  </a:cubicBezTo>
                  <a:cubicBezTo>
                    <a:pt x="233130" y="628073"/>
                    <a:pt x="223893" y="591415"/>
                    <a:pt x="223893" y="554182"/>
                  </a:cubicBezTo>
                  <a:cubicBezTo>
                    <a:pt x="223893" y="443995"/>
                    <a:pt x="192934" y="362385"/>
                    <a:pt x="279312" y="304800"/>
                  </a:cubicBezTo>
                  <a:cubicBezTo>
                    <a:pt x="291463" y="296699"/>
                    <a:pt x="307021" y="295564"/>
                    <a:pt x="320875" y="290946"/>
                  </a:cubicBezTo>
                  <a:cubicBezTo>
                    <a:pt x="343966" y="267855"/>
                    <a:pt x="362977" y="239787"/>
                    <a:pt x="390148" y="221673"/>
                  </a:cubicBezTo>
                  <a:cubicBezTo>
                    <a:pt x="424602" y="198704"/>
                    <a:pt x="446952" y="181322"/>
                    <a:pt x="487130" y="166255"/>
                  </a:cubicBezTo>
                  <a:cubicBezTo>
                    <a:pt x="504959" y="159569"/>
                    <a:pt x="524075" y="157018"/>
                    <a:pt x="542548" y="152400"/>
                  </a:cubicBezTo>
                  <a:cubicBezTo>
                    <a:pt x="588730" y="157018"/>
                    <a:pt x="637063" y="151578"/>
                    <a:pt x="681093" y="166255"/>
                  </a:cubicBezTo>
                  <a:cubicBezTo>
                    <a:pt x="696890" y="171521"/>
                    <a:pt x="702040" y="192602"/>
                    <a:pt x="708803" y="207818"/>
                  </a:cubicBezTo>
                  <a:cubicBezTo>
                    <a:pt x="720666" y="234509"/>
                    <a:pt x="736512" y="290946"/>
                    <a:pt x="736512" y="290946"/>
                  </a:cubicBezTo>
                  <a:cubicBezTo>
                    <a:pt x="731894" y="332509"/>
                    <a:pt x="733660" y="375290"/>
                    <a:pt x="722657" y="415636"/>
                  </a:cubicBezTo>
                  <a:cubicBezTo>
                    <a:pt x="719220" y="428238"/>
                    <a:pt x="703108" y="433146"/>
                    <a:pt x="694948" y="443346"/>
                  </a:cubicBezTo>
                  <a:cubicBezTo>
                    <a:pt x="642171" y="509318"/>
                    <a:pt x="696925" y="465118"/>
                    <a:pt x="625675" y="512618"/>
                  </a:cubicBezTo>
                  <a:cubicBezTo>
                    <a:pt x="597966" y="508000"/>
                    <a:pt x="569198" y="507647"/>
                    <a:pt x="542548" y="498764"/>
                  </a:cubicBezTo>
                  <a:cubicBezTo>
                    <a:pt x="526751" y="493499"/>
                    <a:pt x="502641" y="487624"/>
                    <a:pt x="500984" y="471055"/>
                  </a:cubicBezTo>
                  <a:cubicBezTo>
                    <a:pt x="488714" y="348351"/>
                    <a:pt x="474067" y="262285"/>
                    <a:pt x="542548" y="180109"/>
                  </a:cubicBezTo>
                  <a:cubicBezTo>
                    <a:pt x="555091" y="165057"/>
                    <a:pt x="567809" y="149414"/>
                    <a:pt x="584112" y="138546"/>
                  </a:cubicBezTo>
                  <a:cubicBezTo>
                    <a:pt x="596039" y="130595"/>
                    <a:pt x="673701" y="112684"/>
                    <a:pt x="681093" y="110836"/>
                  </a:cubicBezTo>
                  <a:cubicBezTo>
                    <a:pt x="741130" y="115454"/>
                    <a:pt x="801454" y="117222"/>
                    <a:pt x="861203" y="124691"/>
                  </a:cubicBezTo>
                  <a:cubicBezTo>
                    <a:pt x="875694" y="126502"/>
                    <a:pt x="895521" y="125866"/>
                    <a:pt x="902766" y="138546"/>
                  </a:cubicBezTo>
                  <a:cubicBezTo>
                    <a:pt x="916703" y="162936"/>
                    <a:pt x="912003" y="193964"/>
                    <a:pt x="916621" y="221673"/>
                  </a:cubicBezTo>
                  <a:cubicBezTo>
                    <a:pt x="911352" y="248017"/>
                    <a:pt x="903112" y="304110"/>
                    <a:pt x="888912" y="332509"/>
                  </a:cubicBezTo>
                  <a:cubicBezTo>
                    <a:pt x="881465" y="347402"/>
                    <a:pt x="870439" y="360218"/>
                    <a:pt x="861203" y="374073"/>
                  </a:cubicBezTo>
                  <a:cubicBezTo>
                    <a:pt x="847348" y="369455"/>
                    <a:pt x="829966" y="370545"/>
                    <a:pt x="819639" y="360218"/>
                  </a:cubicBezTo>
                  <a:cubicBezTo>
                    <a:pt x="809312" y="349892"/>
                    <a:pt x="805784" y="333259"/>
                    <a:pt x="805784" y="318655"/>
                  </a:cubicBezTo>
                  <a:cubicBezTo>
                    <a:pt x="805784" y="306342"/>
                    <a:pt x="781922" y="107759"/>
                    <a:pt x="847348" y="55418"/>
                  </a:cubicBezTo>
                  <a:cubicBezTo>
                    <a:pt x="856657" y="47970"/>
                    <a:pt x="940351" y="28903"/>
                    <a:pt x="944330" y="27709"/>
                  </a:cubicBezTo>
                  <a:cubicBezTo>
                    <a:pt x="972306" y="19316"/>
                    <a:pt x="1027457" y="0"/>
                    <a:pt x="1027457" y="0"/>
                  </a:cubicBezTo>
                  <a:cubicBezTo>
                    <a:pt x="1069103" y="5206"/>
                    <a:pt x="1140786" y="-8869"/>
                    <a:pt x="1166003" y="41564"/>
                  </a:cubicBezTo>
                  <a:cubicBezTo>
                    <a:pt x="1174519" y="58595"/>
                    <a:pt x="1175239" y="78509"/>
                    <a:pt x="1179857" y="96982"/>
                  </a:cubicBezTo>
                  <a:cubicBezTo>
                    <a:pt x="1173073" y="171611"/>
                    <a:pt x="1191498" y="237741"/>
                    <a:pt x="1138293" y="290946"/>
                  </a:cubicBezTo>
                  <a:cubicBezTo>
                    <a:pt x="1126519" y="302720"/>
                    <a:pt x="1110584" y="309419"/>
                    <a:pt x="1096730" y="318655"/>
                  </a:cubicBezTo>
                  <a:cubicBezTo>
                    <a:pt x="1082875" y="309419"/>
                    <a:pt x="1063427" y="305403"/>
                    <a:pt x="1055166" y="290946"/>
                  </a:cubicBezTo>
                  <a:cubicBezTo>
                    <a:pt x="1026572" y="240906"/>
                    <a:pt x="1046474" y="169785"/>
                    <a:pt x="1069021" y="124691"/>
                  </a:cubicBezTo>
                  <a:cubicBezTo>
                    <a:pt x="1093908" y="74916"/>
                    <a:pt x="1147644" y="70774"/>
                    <a:pt x="1193712" y="55418"/>
                  </a:cubicBezTo>
                  <a:lnTo>
                    <a:pt x="1235275" y="41564"/>
                  </a:lnTo>
                  <a:cubicBezTo>
                    <a:pt x="1272221" y="46182"/>
                    <a:pt x="1311542" y="41590"/>
                    <a:pt x="1346112" y="55418"/>
                  </a:cubicBezTo>
                  <a:cubicBezTo>
                    <a:pt x="1365415" y="63139"/>
                    <a:pt x="1383033" y="121525"/>
                    <a:pt x="1387675" y="138546"/>
                  </a:cubicBezTo>
                  <a:cubicBezTo>
                    <a:pt x="1423155" y="268643"/>
                    <a:pt x="1450753" y="258224"/>
                    <a:pt x="1359966" y="235527"/>
                  </a:cubicBezTo>
                  <a:lnTo>
                    <a:pt x="1401530" y="263236"/>
                  </a:lnTo>
                  <a:cubicBezTo>
                    <a:pt x="1463264" y="242659"/>
                    <a:pt x="1436804" y="264465"/>
                    <a:pt x="1456948" y="193964"/>
                  </a:cubicBezTo>
                  <a:cubicBezTo>
                    <a:pt x="1460960" y="179922"/>
                    <a:pt x="1481130" y="162727"/>
                    <a:pt x="1470803" y="152400"/>
                  </a:cubicBezTo>
                  <a:cubicBezTo>
                    <a:pt x="1461566" y="143163"/>
                    <a:pt x="1454294" y="173388"/>
                    <a:pt x="1443093" y="180109"/>
                  </a:cubicBezTo>
                  <a:cubicBezTo>
                    <a:pt x="1430570" y="187623"/>
                    <a:pt x="1415384" y="189346"/>
                    <a:pt x="1401530" y="193964"/>
                  </a:cubicBezTo>
                  <a:cubicBezTo>
                    <a:pt x="1356701" y="238792"/>
                    <a:pt x="1379559" y="235527"/>
                    <a:pt x="1346112" y="2355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89" y="4536847"/>
            <a:ext cx="1665787" cy="1381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82978" y="107698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356684" y="156209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9701" y="3597809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324" y="53948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83861" y="557841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228600" y="5080000"/>
            <a:ext cx="850900" cy="5764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079500" y="4885919"/>
            <a:ext cx="4788490" cy="138499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Extra! Translate in English</a:t>
            </a:r>
          </a:p>
          <a:p>
            <a:r>
              <a:rPr lang="en-GB" sz="2800" dirty="0" smtClean="0">
                <a:latin typeface="Comic Sans MS" pitchFamily="66" charset="0"/>
              </a:rPr>
              <a:t>Il a les cheveux très longs, </a:t>
            </a:r>
          </a:p>
          <a:p>
            <a:r>
              <a:rPr lang="en-GB" sz="2800" dirty="0" smtClean="0">
                <a:latin typeface="Comic Sans MS" pitchFamily="66" charset="0"/>
              </a:rPr>
              <a:t>bruns et assez raides.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8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00" y="165017"/>
            <a:ext cx="1293034" cy="9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11" y="111146"/>
            <a:ext cx="1456179" cy="2541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44" y="148450"/>
            <a:ext cx="1454392" cy="2467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7688" y="26650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Il a...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1200" y="260648"/>
            <a:ext cx="24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Elle a…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532096" y="1128634"/>
            <a:ext cx="3097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les </a:t>
            </a:r>
            <a:r>
              <a:rPr lang="en-GB" altLang="en-US" sz="3200" dirty="0" err="1">
                <a:solidFill>
                  <a:srgbClr val="00B050"/>
                </a:solidFill>
                <a:latin typeface="Comic Sans MS" pitchFamily="66" charset="0"/>
              </a:rPr>
              <a:t>yeux</a:t>
            </a:r>
            <a:endParaRPr lang="en-GB" alt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73" y="2155068"/>
            <a:ext cx="1325845" cy="7711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15" y="2155068"/>
            <a:ext cx="1325845" cy="77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73" y="3188034"/>
            <a:ext cx="1400175" cy="8143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5" y="3188034"/>
            <a:ext cx="1400175" cy="814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08" y="4387316"/>
            <a:ext cx="1400174" cy="8143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3" y="4387316"/>
            <a:ext cx="1400174" cy="814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08" y="5467436"/>
            <a:ext cx="1400174" cy="8143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3" y="5467436"/>
            <a:ext cx="1400174" cy="814387"/>
          </a:xfrm>
          <a:prstGeom prst="rect">
            <a:avLst/>
          </a:prstGeom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241662" y="2248257"/>
            <a:ext cx="2552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bleus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7241662" y="3204830"/>
            <a:ext cx="2552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 err="1">
                <a:solidFill>
                  <a:srgbClr val="00B050"/>
                </a:solidFill>
                <a:latin typeface="Comic Sans MS" pitchFamily="66" charset="0"/>
              </a:rPr>
              <a:t>marron</a:t>
            </a:r>
            <a:endParaRPr lang="en-GB" alt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241662" y="4502121"/>
            <a:ext cx="2552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 err="1">
                <a:solidFill>
                  <a:srgbClr val="00B050"/>
                </a:solidFill>
                <a:latin typeface="Comic Sans MS" pitchFamily="66" charset="0"/>
              </a:rPr>
              <a:t>verts</a:t>
            </a:r>
            <a:endParaRPr lang="en-GB" alt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241661" y="5582241"/>
            <a:ext cx="2552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 err="1">
                <a:solidFill>
                  <a:srgbClr val="00B050"/>
                </a:solidFill>
                <a:latin typeface="Comic Sans MS" pitchFamily="66" charset="0"/>
              </a:rPr>
              <a:t>gris</a:t>
            </a:r>
            <a:endParaRPr lang="en-GB" alt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14400" y="836022"/>
            <a:ext cx="9927771" cy="888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</a:rPr>
              <a:t>Learning Intentions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9585" y="2664823"/>
            <a:ext cx="6514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dirty="0" smtClean="0">
                <a:latin typeface="Comic Sans MS" panose="030F0702030302020204" pitchFamily="66" charset="0"/>
              </a:rPr>
              <a:t>Recognise a physical description in 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    a </a:t>
            </a:r>
            <a:r>
              <a:rPr lang="fr-FR" sz="2800" dirty="0" err="1" smtClean="0">
                <a:latin typeface="Comic Sans MS" panose="030F0702030302020204" pitchFamily="66" charset="0"/>
              </a:rPr>
              <a:t>text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78" y="2219053"/>
            <a:ext cx="3695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8" y="948905"/>
            <a:ext cx="5300928" cy="277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6" y="950401"/>
            <a:ext cx="5360987" cy="277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8" y="3946348"/>
            <a:ext cx="5980164" cy="15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6" y="3946348"/>
            <a:ext cx="5981700" cy="150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900" y="266700"/>
            <a:ext cx="1516762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On lit!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2332" y="228598"/>
            <a:ext cx="8619667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500" dirty="0" smtClean="0">
                <a:latin typeface="Comic Sans MS" pitchFamily="66" charset="0"/>
              </a:rPr>
              <a:t>Relie la description à la bonne personne</a:t>
            </a:r>
            <a:endParaRPr lang="en-GB" sz="3500" dirty="0">
              <a:latin typeface="Comic Sans MS" pitchFamily="66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2064" y="5587402"/>
            <a:ext cx="835672" cy="6278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87736" y="5587402"/>
            <a:ext cx="11275844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Extra! Translate this description in English</a:t>
            </a:r>
          </a:p>
          <a:p>
            <a:r>
              <a:rPr lang="en-GB" sz="2000" dirty="0" smtClean="0">
                <a:latin typeface="Comic Sans MS" pitchFamily="66" charset="0"/>
              </a:rPr>
              <a:t>C’est une </a:t>
            </a:r>
            <a:r>
              <a:rPr lang="en-GB" sz="2000" dirty="0" err="1" smtClean="0">
                <a:latin typeface="Comic Sans MS" pitchFamily="66" charset="0"/>
              </a:rPr>
              <a:t>fille</a:t>
            </a:r>
            <a:r>
              <a:rPr lang="en-GB" sz="2000" dirty="0" smtClean="0">
                <a:latin typeface="Comic Sans MS" pitchFamily="66" charset="0"/>
              </a:rPr>
              <a:t>. Elle est très grande. Elle a les cheveux mi-longs et blonds. Elle a les </a:t>
            </a:r>
            <a:r>
              <a:rPr lang="en-GB" sz="2000" dirty="0" err="1" smtClean="0">
                <a:latin typeface="Comic Sans MS" pitchFamily="66" charset="0"/>
              </a:rPr>
              <a:t>yeux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gris</a:t>
            </a:r>
            <a:r>
              <a:rPr lang="en-GB" sz="2000" dirty="0" smtClean="0">
                <a:latin typeface="Comic Sans MS" pitchFamily="66" charset="0"/>
              </a:rPr>
              <a:t>.</a:t>
            </a:r>
          </a:p>
          <a:p>
            <a:r>
              <a:rPr lang="en-GB" sz="2000" dirty="0" smtClean="0">
                <a:latin typeface="Comic Sans MS" pitchFamily="66" charset="0"/>
              </a:rPr>
              <a:t>Elle est assez </a:t>
            </a:r>
            <a:r>
              <a:rPr lang="en-GB" sz="2000" dirty="0" err="1" smtClean="0">
                <a:latin typeface="Comic Sans MS" pitchFamily="66" charset="0"/>
              </a:rPr>
              <a:t>modeste</a:t>
            </a:r>
            <a:r>
              <a:rPr lang="en-GB" sz="2000" dirty="0" smtClean="0">
                <a:latin typeface="Comic Sans MS" pitchFamily="66" charset="0"/>
              </a:rPr>
              <a:t> et </a:t>
            </a:r>
            <a:r>
              <a:rPr lang="en-GB" sz="2000" dirty="0" err="1" smtClean="0">
                <a:latin typeface="Comic Sans MS" pitchFamily="66" charset="0"/>
              </a:rPr>
              <a:t>elle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n’est</a:t>
            </a:r>
            <a:r>
              <a:rPr lang="en-GB" sz="2000" dirty="0" smtClean="0">
                <a:latin typeface="Comic Sans MS" pitchFamily="66" charset="0"/>
              </a:rPr>
              <a:t> pas </a:t>
            </a:r>
            <a:r>
              <a:rPr lang="en-GB" sz="2000" dirty="0" err="1" smtClean="0">
                <a:latin typeface="Comic Sans MS" pitchFamily="66" charset="0"/>
              </a:rPr>
              <a:t>branchée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398" y="960127"/>
            <a:ext cx="97654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Laura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4057" y="969232"/>
            <a:ext cx="12811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Ophélie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9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52" y="54106"/>
            <a:ext cx="1107448" cy="108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02326" y="969232"/>
            <a:ext cx="93807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Kevin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2819" y="969232"/>
            <a:ext cx="79380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Sam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55892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C’est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un </a:t>
            </a:r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garçon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3402" y="55892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3399"/>
                </a:solidFill>
                <a:latin typeface="Comic Sans MS" panose="030F0702030302020204" pitchFamily="66" charset="0"/>
              </a:rPr>
              <a:t>C’est</a:t>
            </a:r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FF3399"/>
                </a:solidFill>
                <a:latin typeface="Comic Sans MS" panose="030F0702030302020204" pitchFamily="66" charset="0"/>
              </a:rPr>
              <a:t>une</a:t>
            </a:r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FF3399"/>
                </a:solidFill>
                <a:latin typeface="Comic Sans MS" panose="030F0702030302020204" pitchFamily="66" charset="0"/>
              </a:rPr>
              <a:t>fille</a:t>
            </a:r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73" y="620688"/>
            <a:ext cx="2695575" cy="470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94" y="993970"/>
            <a:ext cx="2333600" cy="39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19" y="157754"/>
            <a:ext cx="3699307" cy="34152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316" y="3613302"/>
            <a:ext cx="5625193" cy="3168944"/>
          </a:xfrm>
          <a:prstGeom prst="rect">
            <a:avLst/>
          </a:prstGeom>
        </p:spPr>
      </p:pic>
      <p:sp>
        <p:nvSpPr>
          <p:cNvPr id="4" name="TextBox 15"/>
          <p:cNvSpPr>
            <a:spLocks noChangeArrowheads="1"/>
          </p:cNvSpPr>
          <p:nvPr/>
        </p:nvSpPr>
        <p:spPr bwMode="auto">
          <a:xfrm>
            <a:off x="1132465" y="4534709"/>
            <a:ext cx="666359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 dirty="0"/>
              <a:t>4</a:t>
            </a:r>
            <a:endParaRPr lang="en-GB" altLang="en-US" b="1" dirty="0"/>
          </a:p>
        </p:txBody>
      </p:sp>
      <p:sp>
        <p:nvSpPr>
          <p:cNvPr id="5" name="TextBox 15"/>
          <p:cNvSpPr>
            <a:spLocks noChangeArrowheads="1"/>
          </p:cNvSpPr>
          <p:nvPr/>
        </p:nvSpPr>
        <p:spPr bwMode="auto">
          <a:xfrm>
            <a:off x="1162624" y="1781204"/>
            <a:ext cx="666359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 dirty="0"/>
              <a:t>1</a:t>
            </a:r>
            <a:endParaRPr lang="en-GB" altLang="en-US" b="1" dirty="0"/>
          </a:p>
        </p:txBody>
      </p:sp>
      <p:sp>
        <p:nvSpPr>
          <p:cNvPr id="6" name="TextBox 15"/>
          <p:cNvSpPr>
            <a:spLocks noChangeArrowheads="1"/>
          </p:cNvSpPr>
          <p:nvPr/>
        </p:nvSpPr>
        <p:spPr bwMode="auto">
          <a:xfrm>
            <a:off x="1162623" y="2674013"/>
            <a:ext cx="666359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 dirty="0"/>
              <a:t>2</a:t>
            </a:r>
            <a:endParaRPr lang="en-GB" altLang="en-US" b="1" dirty="0"/>
          </a:p>
        </p:txBody>
      </p:sp>
      <p:sp>
        <p:nvSpPr>
          <p:cNvPr id="7" name="TextBox 15"/>
          <p:cNvSpPr>
            <a:spLocks noChangeArrowheads="1"/>
          </p:cNvSpPr>
          <p:nvPr/>
        </p:nvSpPr>
        <p:spPr bwMode="auto">
          <a:xfrm>
            <a:off x="1149144" y="3595837"/>
            <a:ext cx="666359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b="1" dirty="0"/>
              <a:t>3</a:t>
            </a:r>
          </a:p>
        </p:txBody>
      </p:sp>
      <p:sp>
        <p:nvSpPr>
          <p:cNvPr id="8" name="TextBox 11"/>
          <p:cNvSpPr>
            <a:spLocks noChangeArrowheads="1"/>
          </p:cNvSpPr>
          <p:nvPr/>
        </p:nvSpPr>
        <p:spPr bwMode="auto">
          <a:xfrm>
            <a:off x="1690508" y="1805209"/>
            <a:ext cx="3996677" cy="578882"/>
          </a:xfrm>
          <a:prstGeom prst="roundRect">
            <a:avLst>
              <a:gd name="adj" fmla="val 16667"/>
            </a:avLst>
          </a:prstGeom>
          <a:solidFill>
            <a:srgbClr val="F4C5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fr-FR" altLang="en-US" b="1" dirty="0" err="1" smtClean="0"/>
              <a:t>Setsuko</a:t>
            </a:r>
            <a:endParaRPr lang="en-GB" altLang="en-US" dirty="0"/>
          </a:p>
        </p:txBody>
      </p:sp>
      <p:sp>
        <p:nvSpPr>
          <p:cNvPr id="9" name="TextBox 13"/>
          <p:cNvSpPr>
            <a:spLocks noChangeArrowheads="1"/>
          </p:cNvSpPr>
          <p:nvPr/>
        </p:nvSpPr>
        <p:spPr bwMode="auto">
          <a:xfrm>
            <a:off x="1690508" y="2698018"/>
            <a:ext cx="3996677" cy="578882"/>
          </a:xfrm>
          <a:prstGeom prst="roundRect">
            <a:avLst>
              <a:gd name="adj" fmla="val 16667"/>
            </a:avLst>
          </a:prstGeom>
          <a:solidFill>
            <a:srgbClr val="FEE5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fr-FR" altLang="en-US" b="1" dirty="0" smtClean="0"/>
              <a:t>Ludo</a:t>
            </a:r>
            <a:endParaRPr lang="en-GB" altLang="en-US" dirty="0"/>
          </a:p>
        </p:txBody>
      </p:sp>
      <p:sp>
        <p:nvSpPr>
          <p:cNvPr id="10" name="TextBox 14"/>
          <p:cNvSpPr>
            <a:spLocks noChangeArrowheads="1"/>
          </p:cNvSpPr>
          <p:nvPr/>
        </p:nvSpPr>
        <p:spPr bwMode="auto">
          <a:xfrm>
            <a:off x="1690507" y="3573233"/>
            <a:ext cx="3996677" cy="578882"/>
          </a:xfrm>
          <a:prstGeom prst="roundRect">
            <a:avLst>
              <a:gd name="adj" fmla="val 16667"/>
            </a:avLst>
          </a:prstGeom>
          <a:solidFill>
            <a:srgbClr val="C9C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fr-FR" altLang="en-US" b="1" dirty="0" smtClean="0"/>
              <a:t>Marina</a:t>
            </a:r>
            <a:endParaRPr lang="en-GB" altLang="en-US" dirty="0"/>
          </a:p>
        </p:txBody>
      </p:sp>
      <p:sp>
        <p:nvSpPr>
          <p:cNvPr id="11" name="TextBox 15"/>
          <p:cNvSpPr>
            <a:spLocks noChangeArrowheads="1"/>
          </p:cNvSpPr>
          <p:nvPr/>
        </p:nvSpPr>
        <p:spPr bwMode="auto">
          <a:xfrm>
            <a:off x="1690507" y="4557313"/>
            <a:ext cx="3996677" cy="578882"/>
          </a:xfrm>
          <a:prstGeom prst="roundRect">
            <a:avLst>
              <a:gd name="adj" fmla="val 16667"/>
            </a:avLst>
          </a:prstGeom>
          <a:solidFill>
            <a:srgbClr val="D4E1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b="1" dirty="0" smtClean="0"/>
              <a:t>Youssef</a:t>
            </a:r>
            <a:endParaRPr lang="en-GB" altLang="en-US" b="1" dirty="0"/>
          </a:p>
        </p:txBody>
      </p:sp>
      <p:sp>
        <p:nvSpPr>
          <p:cNvPr id="12" name="TextBox 15"/>
          <p:cNvSpPr>
            <a:spLocks noChangeArrowheads="1"/>
          </p:cNvSpPr>
          <p:nvPr/>
        </p:nvSpPr>
        <p:spPr bwMode="auto">
          <a:xfrm>
            <a:off x="1179301" y="5492535"/>
            <a:ext cx="664887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 dirty="0"/>
              <a:t>5</a:t>
            </a:r>
            <a:endParaRPr lang="en-GB" altLang="en-US" b="1" dirty="0"/>
          </a:p>
        </p:txBody>
      </p:sp>
      <p:sp>
        <p:nvSpPr>
          <p:cNvPr id="14" name="TextBox 11"/>
          <p:cNvSpPr>
            <a:spLocks noChangeArrowheads="1"/>
          </p:cNvSpPr>
          <p:nvPr/>
        </p:nvSpPr>
        <p:spPr bwMode="auto">
          <a:xfrm>
            <a:off x="1690507" y="5485910"/>
            <a:ext cx="3996677" cy="578882"/>
          </a:xfrm>
          <a:prstGeom prst="roundRect">
            <a:avLst>
              <a:gd name="adj" fmla="val 16667"/>
            </a:avLst>
          </a:prstGeom>
          <a:solidFill>
            <a:srgbClr val="F4C5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fr-FR" altLang="en-US" b="1" dirty="0" smtClean="0"/>
              <a:t>Baptiste</a:t>
            </a:r>
            <a:endParaRPr lang="en-GB" alt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298333" y="157754"/>
            <a:ext cx="678102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Comic Sans MS" panose="030F0702030302020204" pitchFamily="66" charset="0"/>
              </a:rPr>
              <a:t>Ecoute et choisi la bonne personne</a:t>
            </a:r>
          </a:p>
          <a:p>
            <a:r>
              <a:rPr lang="fr-FR" sz="2400" i="1" dirty="0" err="1" smtClean="0">
                <a:latin typeface="Comic Sans MS" panose="030F0702030302020204" pitchFamily="66" charset="0"/>
              </a:rPr>
              <a:t>Listen</a:t>
            </a:r>
            <a:r>
              <a:rPr lang="fr-FR" sz="2400" i="1" dirty="0" smtClean="0">
                <a:latin typeface="Comic Sans MS" panose="030F0702030302020204" pitchFamily="66" charset="0"/>
              </a:rPr>
              <a:t> and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choose</a:t>
            </a:r>
            <a:r>
              <a:rPr lang="fr-FR" sz="2400" i="1" dirty="0" smtClean="0">
                <a:latin typeface="Comic Sans MS" panose="030F0702030302020204" pitchFamily="66" charset="0"/>
              </a:rPr>
              <a:t> the right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person</a:t>
            </a:r>
            <a:endParaRPr lang="fr-FR" sz="2400" i="1" dirty="0">
              <a:latin typeface="Comic Sans MS" panose="030F0702030302020204" pitchFamily="66" charset="0"/>
            </a:endParaRPr>
          </a:p>
        </p:txBody>
      </p:sp>
      <p:pic>
        <p:nvPicPr>
          <p:cNvPr id="15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6" y="1152627"/>
            <a:ext cx="1081725" cy="13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16" y="1150360"/>
            <a:ext cx="662923" cy="385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39" y="1169892"/>
            <a:ext cx="662923" cy="385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392" y="116989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28" y="500585"/>
            <a:ext cx="683168" cy="1192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392" y="217319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2.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75160" y="3273165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3.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24666" y="429409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4.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75160" y="5534734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5.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8" y="1834084"/>
            <a:ext cx="590438" cy="1001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56" y="3036791"/>
            <a:ext cx="623383" cy="105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05" y="4094316"/>
            <a:ext cx="680982" cy="1188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69" y="5283025"/>
            <a:ext cx="597018" cy="10421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25" y="4545849"/>
            <a:ext cx="700087" cy="407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2" y="4558549"/>
            <a:ext cx="700087" cy="407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48" y="1934229"/>
            <a:ext cx="797782" cy="801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85" y="3187793"/>
            <a:ext cx="917308" cy="7675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24" y="5712315"/>
            <a:ext cx="700087" cy="4071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49" y="5712315"/>
            <a:ext cx="700087" cy="4071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3200" y="146734"/>
            <a:ext cx="3817071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Écris en français</a:t>
            </a:r>
          </a:p>
          <a:p>
            <a:r>
              <a:rPr lang="en-GB" sz="3200" i="1" dirty="0" smtClean="0">
                <a:latin typeface="Comic Sans MS" pitchFamily="66" charset="0"/>
              </a:rPr>
              <a:t>Write in French</a:t>
            </a:r>
            <a:endParaRPr lang="en-GB" sz="32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14400" y="836022"/>
            <a:ext cx="9927771" cy="888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</a:rPr>
              <a:t>Learning Intentions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9585" y="2664823"/>
            <a:ext cx="6514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dirty="0" smtClean="0">
                <a:latin typeface="Comic Sans MS" panose="030F0702030302020204" pitchFamily="66" charset="0"/>
              </a:rPr>
              <a:t>Recognise a physical description in 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    a </a:t>
            </a:r>
            <a:r>
              <a:rPr lang="fr-FR" sz="2800" dirty="0" err="1" smtClean="0">
                <a:latin typeface="Comic Sans MS" panose="030F0702030302020204" pitchFamily="66" charset="0"/>
              </a:rPr>
              <a:t>text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78" y="2219053"/>
            <a:ext cx="3695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" y="825500"/>
            <a:ext cx="11784299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0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09359"/>
              </p:ext>
            </p:extLst>
          </p:nvPr>
        </p:nvGraphicFramePr>
        <p:xfrm>
          <a:off x="1270000" y="1879598"/>
          <a:ext cx="10172700" cy="29857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5450"/>
                <a:gridCol w="1695450"/>
                <a:gridCol w="1695450"/>
                <a:gridCol w="1695450"/>
                <a:gridCol w="1695450"/>
                <a:gridCol w="1695450"/>
              </a:tblGrid>
              <a:tr h="995257"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Antonin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Brother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Tall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5257">
                <a:tc>
                  <a:txBody>
                    <a:bodyPr/>
                    <a:lstStyle/>
                    <a:p>
                      <a:r>
                        <a:rPr lang="en-GB" sz="3200" dirty="0" err="1" smtClean="0">
                          <a:latin typeface="Comic Sans MS" pitchFamily="66" charset="0"/>
                        </a:rPr>
                        <a:t>Léa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5257">
                <a:tc>
                  <a:txBody>
                    <a:bodyPr/>
                    <a:lstStyle/>
                    <a:p>
                      <a:r>
                        <a:rPr lang="en-GB" sz="3200" dirty="0" err="1" smtClean="0">
                          <a:latin typeface="Comic Sans MS" pitchFamily="66" charset="0"/>
                        </a:rPr>
                        <a:t>Cédric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25677"/>
              </p:ext>
            </p:extLst>
          </p:nvPr>
        </p:nvGraphicFramePr>
        <p:xfrm>
          <a:off x="1263650" y="1346200"/>
          <a:ext cx="10172700" cy="52535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5450"/>
                <a:gridCol w="1695450"/>
                <a:gridCol w="1695450"/>
                <a:gridCol w="1695450"/>
                <a:gridCol w="1695450"/>
                <a:gridCol w="1695450"/>
              </a:tblGrid>
              <a:tr h="52535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Relationship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Hair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Eyes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Personality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3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253671"/>
              </p:ext>
            </p:extLst>
          </p:nvPr>
        </p:nvGraphicFramePr>
        <p:xfrm>
          <a:off x="889000" y="1142997"/>
          <a:ext cx="10176932" cy="4694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6"/>
                <a:gridCol w="5088466"/>
              </a:tblGrid>
              <a:tr h="52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1. Il/Elle a les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yeux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bleus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2. Il/Elle a les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yeux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gris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3. Il/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elle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a les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yeux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marron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4. Il/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elle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a les cheveux </a:t>
                      </a:r>
                      <a:r>
                        <a:rPr kumimoji="0" lang="en-GB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longs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5. Il/Elle a les cheveux </a:t>
                      </a:r>
                      <a:r>
                        <a:rPr kumimoji="0" lang="en-GB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courts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6. Il/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elle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a les cheveux </a:t>
                      </a:r>
                      <a:r>
                        <a:rPr kumimoji="0" lang="en-GB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frisés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7. Il/Elle a les cheveux </a:t>
                      </a:r>
                      <a:r>
                        <a:rPr lang="en-GB" sz="2400" b="1" dirty="0" smtClean="0">
                          <a:latin typeface="Comic Sans MS" pitchFamily="66" charset="0"/>
                        </a:rPr>
                        <a:t>raides</a:t>
                      </a:r>
                      <a:endParaRPr lang="en-GB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8. Il/Elle a les cheveux </a:t>
                      </a:r>
                      <a:r>
                        <a:rPr lang="en-GB" sz="2400" b="1" dirty="0" smtClean="0">
                          <a:latin typeface="Comic Sans MS" pitchFamily="66" charset="0"/>
                        </a:rPr>
                        <a:t>noirs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9.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Il/</a:t>
                      </a:r>
                      <a:r>
                        <a:rPr lang="en-GB" sz="2400" dirty="0" err="1" smtClean="0">
                          <a:latin typeface="Comic Sans MS" pitchFamily="66" charset="0"/>
                        </a:rPr>
                        <a:t>elle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 a les cheveux </a:t>
                      </a:r>
                      <a:r>
                        <a:rPr lang="en-GB" sz="2400" b="1" dirty="0" smtClean="0">
                          <a:latin typeface="Comic Sans MS" pitchFamily="66" charset="0"/>
                        </a:rPr>
                        <a:t>blonds</a:t>
                      </a:r>
                      <a:endParaRPr lang="en-GB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524000" y="86521"/>
            <a:ext cx="931333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 err="1" smtClean="0"/>
              <a:t>Trouve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quelqu’un</a:t>
            </a:r>
            <a:endParaRPr lang="en-US" altLang="en-US" b="1" dirty="0"/>
          </a:p>
        </p:txBody>
      </p:sp>
      <p:pic>
        <p:nvPicPr>
          <p:cNvPr id="4" name="Picture 24" descr="PARL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85" y="104779"/>
            <a:ext cx="713316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0"/>
            <a:ext cx="30861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altLang="en-US" sz="2400" dirty="0" err="1"/>
              <a:t>Sondage</a:t>
            </a:r>
            <a:r>
              <a:rPr lang="en-GB" altLang="en-US" sz="2400" dirty="0"/>
              <a:t> de </a:t>
            </a:r>
            <a:r>
              <a:rPr lang="en-GB" altLang="en-US" sz="2400" dirty="0" err="1"/>
              <a:t>classe</a:t>
            </a:r>
            <a:r>
              <a:rPr lang="en-GB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7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thomasm-s\Pictures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7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8830" y="673099"/>
            <a:ext cx="392607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How many words used </a:t>
            </a:r>
          </a:p>
          <a:p>
            <a:r>
              <a:rPr lang="en-GB" sz="2800" dirty="0" smtClean="0">
                <a:latin typeface="Comic Sans MS" pitchFamily="66" charset="0"/>
              </a:rPr>
              <a:t>to describe someone </a:t>
            </a:r>
          </a:p>
          <a:p>
            <a:r>
              <a:rPr lang="en-GB" sz="2800" dirty="0" smtClean="0">
                <a:latin typeface="Comic Sans MS" pitchFamily="66" charset="0"/>
              </a:rPr>
              <a:t>can you find?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2054" name="Picture 6" descr="Image result for detectiv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95" y="2058095"/>
            <a:ext cx="1840042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7501695" y="4802832"/>
            <a:ext cx="863600" cy="584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45500" y="5257800"/>
            <a:ext cx="342754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Can you create a </a:t>
            </a:r>
          </a:p>
          <a:p>
            <a:r>
              <a:rPr lang="en-GB" sz="2800" dirty="0" smtClean="0">
                <a:latin typeface="Comic Sans MS" pitchFamily="66" charset="0"/>
              </a:rPr>
              <a:t>sentence with </a:t>
            </a:r>
          </a:p>
          <a:p>
            <a:r>
              <a:rPr lang="en-GB" sz="2800" dirty="0" smtClean="0">
                <a:latin typeface="Comic Sans MS" pitchFamily="66" charset="0"/>
              </a:rPr>
              <a:t>3 words you found?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1495" y="4864100"/>
            <a:ext cx="34315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Extra!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6153" y="0"/>
            <a:ext cx="372305" cy="713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74000"/>
            <a:ext cx="5207000" cy="296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2" y="1956714"/>
            <a:ext cx="5145087" cy="296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15"/>
          <p:cNvSpPr txBox="1"/>
          <p:nvPr/>
        </p:nvSpPr>
        <p:spPr>
          <a:xfrm>
            <a:off x="298333" y="157754"/>
            <a:ext cx="678102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Comic Sans MS" panose="030F0702030302020204" pitchFamily="66" charset="0"/>
              </a:rPr>
              <a:t>Ecoute et choisi la bonne personne</a:t>
            </a:r>
          </a:p>
          <a:p>
            <a:r>
              <a:rPr lang="fr-FR" sz="2400" i="1" dirty="0" err="1" smtClean="0">
                <a:latin typeface="Comic Sans MS" panose="030F0702030302020204" pitchFamily="66" charset="0"/>
              </a:rPr>
              <a:t>Listen</a:t>
            </a:r>
            <a:r>
              <a:rPr lang="fr-FR" sz="2400" i="1" dirty="0" smtClean="0">
                <a:latin typeface="Comic Sans MS" panose="030F0702030302020204" pitchFamily="66" charset="0"/>
              </a:rPr>
              <a:t> and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choose</a:t>
            </a:r>
            <a:r>
              <a:rPr lang="fr-FR" sz="2400" i="1" dirty="0" smtClean="0">
                <a:latin typeface="Comic Sans MS" panose="030F0702030302020204" pitchFamily="66" charset="0"/>
              </a:rPr>
              <a:t> the right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person</a:t>
            </a:r>
            <a:endParaRPr lang="fr-FR" sz="2400" i="1" dirty="0"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047955" y="157754"/>
            <a:ext cx="2686845" cy="954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 page 19</a:t>
            </a:r>
            <a:endParaRPr lang="en-GB" sz="2800" b="1" dirty="0"/>
          </a:p>
        </p:txBody>
      </p:sp>
      <p:pic>
        <p:nvPicPr>
          <p:cNvPr id="6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356" y="157753"/>
            <a:ext cx="1373825" cy="1657599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736600" y="5067300"/>
            <a:ext cx="889000" cy="660400"/>
          </a:xfrm>
          <a:prstGeom prst="star5">
            <a:avLst/>
          </a:prstGeom>
          <a:solidFill>
            <a:srgbClr val="FFFF00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317500" y="5880100"/>
            <a:ext cx="889000" cy="660400"/>
          </a:xfrm>
          <a:prstGeom prst="star5">
            <a:avLst/>
          </a:prstGeom>
          <a:solidFill>
            <a:srgbClr val="FFFF00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346200" y="5880100"/>
            <a:ext cx="889000" cy="660400"/>
          </a:xfrm>
          <a:prstGeom prst="star5">
            <a:avLst/>
          </a:prstGeom>
          <a:solidFill>
            <a:srgbClr val="FFFF00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01900" y="5135890"/>
            <a:ext cx="517000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Find the person who is talking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2699" y="5948690"/>
            <a:ext cx="80297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Write down the description for each </a:t>
            </a:r>
            <a:r>
              <a:rPr lang="en-GB" sz="2800" u="sng" dirty="0" smtClean="0">
                <a:latin typeface="Comic Sans MS" pitchFamily="66" charset="0"/>
              </a:rPr>
              <a:t>in English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14400" y="836022"/>
            <a:ext cx="9927771" cy="888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</a:rPr>
              <a:t>Learning Intentions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9585" y="2664823"/>
            <a:ext cx="63049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dirty="0" smtClean="0">
                <a:latin typeface="Comic Sans MS" panose="030F0702030302020204" pitchFamily="66" charset="0"/>
              </a:rPr>
              <a:t>Be able to </a:t>
            </a:r>
            <a:r>
              <a:rPr lang="fr-FR" sz="2800" dirty="0" err="1" smtClean="0">
                <a:latin typeface="Comic Sans MS" panose="030F0702030302020204" pitchFamily="66" charset="0"/>
              </a:rPr>
              <a:t>listen</a:t>
            </a:r>
            <a:r>
              <a:rPr lang="fr-FR" sz="2800" dirty="0" smtClean="0">
                <a:latin typeface="Comic Sans MS" panose="030F0702030302020204" pitchFamily="66" charset="0"/>
              </a:rPr>
              <a:t> for a description</a:t>
            </a:r>
          </a:p>
          <a:p>
            <a:endParaRPr lang="fr-FR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 err="1" smtClean="0">
                <a:latin typeface="Comic Sans MS" panose="030F0702030302020204" pitchFamily="66" charset="0"/>
              </a:rPr>
              <a:t>Create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complex</a:t>
            </a:r>
            <a:r>
              <a:rPr lang="fr-FR" sz="2800" dirty="0" smtClean="0">
                <a:latin typeface="Comic Sans MS" panose="030F0702030302020204" pitchFamily="66" charset="0"/>
              </a:rPr>
              <a:t> sentences </a:t>
            </a:r>
            <a:endParaRPr lang="fr-FR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78" y="2219053"/>
            <a:ext cx="3695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9351"/>
              </p:ext>
            </p:extLst>
          </p:nvPr>
        </p:nvGraphicFramePr>
        <p:xfrm>
          <a:off x="196404" y="922264"/>
          <a:ext cx="11453776" cy="4509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056"/>
                <a:gridCol w="1611229"/>
                <a:gridCol w="1659566"/>
                <a:gridCol w="1997924"/>
                <a:gridCol w="1997924"/>
                <a:gridCol w="966737"/>
                <a:gridCol w="1627340"/>
              </a:tblGrid>
              <a:tr h="59160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A.</a:t>
                      </a:r>
                      <a:r>
                        <a:rPr lang="en-GB" sz="2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Il est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C. 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grand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H.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 Il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a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K.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Les cheveux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L.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 longs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itchFamily="66" charset="0"/>
                        </a:rPr>
                        <a:t>et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Q. 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bruns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132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B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. Elle est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D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.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grande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I.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 Elle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a 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M.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 courts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R.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 blonds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8673"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E. 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petit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N. 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mi-longs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 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roux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35692"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F.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petite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O.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raides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T.</a:t>
                      </a:r>
                      <a:r>
                        <a:rPr lang="en-GB" sz="2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noirs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1325"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G. 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de </a:t>
                      </a:r>
                      <a:r>
                        <a:rPr lang="en-GB" sz="2400" dirty="0" err="1" smtClean="0">
                          <a:latin typeface="Comic Sans MS" pitchFamily="66" charset="0"/>
                        </a:rPr>
                        <a:t>taille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400" dirty="0" err="1" smtClean="0">
                          <a:latin typeface="Comic Sans MS" pitchFamily="66" charset="0"/>
                        </a:rPr>
                        <a:t>moyenne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P.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frisés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U.</a:t>
                      </a:r>
                      <a:r>
                        <a:rPr lang="en-GB" sz="2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chataîns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127000"/>
            <a:ext cx="219119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Writing</a:t>
            </a: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66" y="0"/>
            <a:ext cx="1073621" cy="819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494769"/>
            <a:ext cx="11843196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É</a:t>
            </a:r>
            <a:r>
              <a:rPr lang="en-GB" sz="2000" u="sng" dirty="0" smtClean="0">
                <a:latin typeface="Comic Sans MS" pitchFamily="66" charset="0"/>
              </a:rPr>
              <a:t>cris et traduis</a:t>
            </a:r>
            <a:r>
              <a:rPr lang="en-GB" sz="2000" dirty="0" smtClean="0">
                <a:latin typeface="Comic Sans MS" pitchFamily="66" charset="0"/>
              </a:rPr>
              <a:t>    </a:t>
            </a:r>
            <a:r>
              <a:rPr lang="en-GB" sz="2400" dirty="0" smtClean="0">
                <a:latin typeface="Comic Sans MS" pitchFamily="66" charset="0"/>
              </a:rPr>
              <a:t>ACHKLQ</a:t>
            </a:r>
            <a:r>
              <a:rPr lang="en-GB" sz="1600" dirty="0" smtClean="0">
                <a:latin typeface="Comic Sans MS" pitchFamily="66" charset="0"/>
              </a:rPr>
              <a:t>            </a:t>
            </a:r>
            <a:r>
              <a:rPr lang="en-GB" sz="2400" dirty="0" smtClean="0">
                <a:latin typeface="Comic Sans MS" pitchFamily="66" charset="0"/>
              </a:rPr>
              <a:t>BDIKNS		  ACHKPT	  BGIKOR</a:t>
            </a:r>
          </a:p>
          <a:p>
            <a:endParaRPr lang="en-GB" sz="1400" dirty="0">
              <a:latin typeface="Comic Sans MS" pitchFamily="66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07504" y="6165527"/>
            <a:ext cx="824280" cy="571500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17599" y="6253588"/>
            <a:ext cx="10668883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Extra!   Create your own code (be careful and choose the right ending!)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633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432" y="65317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Il est...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9702" y="653170"/>
            <a:ext cx="24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Elle </a:t>
            </a:r>
            <a:r>
              <a:rPr lang="en-GB" sz="4000" dirty="0" err="1">
                <a:solidFill>
                  <a:srgbClr val="FF3399"/>
                </a:solidFill>
                <a:latin typeface="Comic Sans MS" panose="030F0702030302020204" pitchFamily="66" charset="0"/>
              </a:rPr>
              <a:t>est</a:t>
            </a:r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1919" y="546560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grand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9428" y="5460535"/>
            <a:ext cx="24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grande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56684" y="1528354"/>
            <a:ext cx="2919819" cy="3639466"/>
            <a:chOff x="1962175" y="1768841"/>
            <a:chExt cx="2105769" cy="2848982"/>
          </a:xfrm>
        </p:grpSpPr>
        <p:grpSp>
          <p:nvGrpSpPr>
            <p:cNvPr id="10" name="Group 9"/>
            <p:cNvGrpSpPr/>
            <p:nvPr/>
          </p:nvGrpSpPr>
          <p:grpSpPr>
            <a:xfrm>
              <a:off x="1962175" y="1768841"/>
              <a:ext cx="2105769" cy="2848982"/>
              <a:chOff x="1962175" y="1768841"/>
              <a:chExt cx="2105769" cy="284898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175" y="1768841"/>
                <a:ext cx="2105769" cy="2848982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771800" y="1988840"/>
                <a:ext cx="1296144" cy="2628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768841"/>
              <a:ext cx="1167768" cy="284898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660696" y="1528354"/>
            <a:ext cx="2659969" cy="3639466"/>
            <a:chOff x="5088623" y="1768841"/>
            <a:chExt cx="2105769" cy="2848982"/>
          </a:xfrm>
        </p:grpSpPr>
        <p:grpSp>
          <p:nvGrpSpPr>
            <p:cNvPr id="13" name="Group 12"/>
            <p:cNvGrpSpPr/>
            <p:nvPr/>
          </p:nvGrpSpPr>
          <p:grpSpPr>
            <a:xfrm>
              <a:off x="5088623" y="1768841"/>
              <a:ext cx="2105769" cy="2848982"/>
              <a:chOff x="1962175" y="1768841"/>
              <a:chExt cx="2105769" cy="284898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175" y="1768841"/>
                <a:ext cx="2105769" cy="2848982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2771800" y="1988840"/>
                <a:ext cx="1296144" cy="2628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248" y="1768841"/>
              <a:ext cx="1116711" cy="2762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6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i est ce jeu franc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634752"/>
            <a:ext cx="8493126" cy="60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7174" y="3367758"/>
            <a:ext cx="8356600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3700" y="4927600"/>
            <a:ext cx="8356600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7174" y="6443664"/>
            <a:ext cx="8493126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3700" y="1781145"/>
            <a:ext cx="1130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Élise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" y="1781145"/>
            <a:ext cx="1130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Élise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6900" y="1746190"/>
            <a:ext cx="12985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Guillaume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746190"/>
            <a:ext cx="12985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Kevin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2974" y="1739780"/>
            <a:ext cx="12985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Lucas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3626" y="1739780"/>
            <a:ext cx="12985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Emma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9348" y="3287406"/>
            <a:ext cx="88582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Julie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835435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Mathilde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2322" y="4806890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Solène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0861" y="6408709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Léa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08900" y="6410208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Anne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200" y="3287406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Agathe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6900" y="3257854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Mathieu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0252" y="3254953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Simon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254953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François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5400" y="3307403"/>
            <a:ext cx="1066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Manon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32163" y="4803745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Théo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2022" y="4797335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Nicolas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5048" y="4806890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Gaston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4396" y="6391098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Chloé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5961" y="6408562"/>
            <a:ext cx="1390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Alice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248" y="4797335"/>
            <a:ext cx="12001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Pascal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450" y="6383309"/>
            <a:ext cx="12001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Bernard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0852" y="6376899"/>
            <a:ext cx="12001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Louis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4" y="23754"/>
            <a:ext cx="893225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/>
              <a:t>On </a:t>
            </a:r>
            <a:r>
              <a:rPr lang="en-GB" sz="3600" dirty="0" err="1" smtClean="0"/>
              <a:t>parle</a:t>
            </a:r>
            <a:r>
              <a:rPr lang="en-GB" sz="3600" dirty="0" smtClean="0"/>
              <a:t>!         </a:t>
            </a:r>
            <a:r>
              <a:rPr lang="en-GB" sz="3600" dirty="0" err="1" smtClean="0"/>
              <a:t>Décris</a:t>
            </a:r>
            <a:r>
              <a:rPr lang="en-GB" sz="3600" dirty="0" smtClean="0"/>
              <a:t> une personne à ton </a:t>
            </a:r>
            <a:r>
              <a:rPr lang="en-GB" sz="3600" dirty="0" err="1" smtClean="0"/>
              <a:t>ami</a:t>
            </a:r>
            <a:endParaRPr lang="en-GB" sz="3600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26" y="32619"/>
            <a:ext cx="890174" cy="6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ounded Rectangle 1026"/>
          <p:cNvSpPr/>
          <p:nvPr/>
        </p:nvSpPr>
        <p:spPr>
          <a:xfrm>
            <a:off x="8775700" y="1041400"/>
            <a:ext cx="3416300" cy="355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C’est une </a:t>
            </a:r>
            <a:r>
              <a:rPr lang="en-GB" sz="2800" dirty="0" err="1" smtClean="0">
                <a:solidFill>
                  <a:schemeClr val="tx1"/>
                </a:solidFill>
                <a:latin typeface="Comic Sans MS" pitchFamily="66" charset="0"/>
              </a:rPr>
              <a:t>fille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775700" y="1562100"/>
            <a:ext cx="3416300" cy="863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Elle a les cheveux bruns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788400" y="2578100"/>
            <a:ext cx="3416300" cy="863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Elle a les cheveux raides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788400" y="3594100"/>
            <a:ext cx="3416300" cy="863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Elle a les cheveux longs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29" name="5-Point Star 1028"/>
          <p:cNvSpPr/>
          <p:nvPr/>
        </p:nvSpPr>
        <p:spPr>
          <a:xfrm>
            <a:off x="9264650" y="5589646"/>
            <a:ext cx="2438400" cy="1069918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chemeClr val="tx1"/>
                </a:solidFill>
              </a:rPr>
              <a:t>Chloé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51902" y="744776"/>
            <a:ext cx="3416300" cy="355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C’est un </a:t>
            </a:r>
            <a:r>
              <a:rPr lang="en-GB" sz="2800" dirty="0" err="1" smtClean="0">
                <a:solidFill>
                  <a:schemeClr val="tx1"/>
                </a:solidFill>
                <a:latin typeface="Comic Sans MS" pitchFamily="66" charset="0"/>
              </a:rPr>
              <a:t>garçon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794754" y="1290876"/>
            <a:ext cx="3416300" cy="86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Il a les cheveux courts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775700" y="2306876"/>
            <a:ext cx="3416300" cy="86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Il a les cheveux blonds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761415" y="3310176"/>
            <a:ext cx="3416300" cy="86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Il a les </a:t>
            </a:r>
            <a:r>
              <a:rPr lang="en-GB" sz="2800" dirty="0" err="1" smtClean="0">
                <a:solidFill>
                  <a:schemeClr val="tx1"/>
                </a:solidFill>
                <a:latin typeface="Comic Sans MS" pitchFamily="66" charset="0"/>
              </a:rPr>
              <a:t>yeux</a:t>
            </a: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omic Sans MS" pitchFamily="66" charset="0"/>
              </a:rPr>
              <a:t>verts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9003202" y="5213410"/>
            <a:ext cx="2438400" cy="1509654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Simon</a:t>
            </a:r>
            <a:endParaRPr lang="en-GB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778876" y="4294366"/>
            <a:ext cx="3416300" cy="86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Il a des lunettes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788400" y="4597400"/>
            <a:ext cx="3416300" cy="863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Elle a les </a:t>
            </a:r>
            <a:r>
              <a:rPr lang="en-GB" sz="2800" dirty="0" err="1" smtClean="0">
                <a:solidFill>
                  <a:schemeClr val="tx1"/>
                </a:solidFill>
                <a:latin typeface="Comic Sans MS" pitchFamily="66" charset="0"/>
              </a:rPr>
              <a:t>yeux</a:t>
            </a: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omic Sans MS" pitchFamily="66" charset="0"/>
              </a:rPr>
              <a:t>verts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1029" grpId="0" animBg="1"/>
      <p:bldP spid="1029" grpId="1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12"/>
          <p:cNvSpPr/>
          <p:nvPr/>
        </p:nvSpPr>
        <p:spPr>
          <a:xfrm>
            <a:off x="2582927" y="1814129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Il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Rectangle à coins arrondis 13"/>
          <p:cNvSpPr/>
          <p:nvPr/>
        </p:nvSpPr>
        <p:spPr>
          <a:xfrm>
            <a:off x="4909367" y="1814129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32" name="Rectangle à coins arrondis 14"/>
          <p:cNvSpPr/>
          <p:nvPr/>
        </p:nvSpPr>
        <p:spPr>
          <a:xfrm>
            <a:off x="7235807" y="1837558"/>
            <a:ext cx="2325934" cy="1364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courts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Rectangle à coins arrondis 17"/>
          <p:cNvSpPr/>
          <p:nvPr/>
        </p:nvSpPr>
        <p:spPr>
          <a:xfrm>
            <a:off x="4900113" y="3165086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noirs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Rectangle à coins arrondis 18"/>
          <p:cNvSpPr/>
          <p:nvPr/>
        </p:nvSpPr>
        <p:spPr>
          <a:xfrm>
            <a:off x="7235807" y="3165086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frisés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Rectangle à coins arrondis 20"/>
          <p:cNvSpPr/>
          <p:nvPr/>
        </p:nvSpPr>
        <p:spPr>
          <a:xfrm>
            <a:off x="2573673" y="4521092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cheveux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Rectangle à coins arrondis 22"/>
          <p:cNvSpPr/>
          <p:nvPr/>
        </p:nvSpPr>
        <p:spPr>
          <a:xfrm>
            <a:off x="7235807" y="4521092"/>
            <a:ext cx="2326440" cy="1356006"/>
          </a:xfrm>
          <a:prstGeom prst="roundRect">
            <a:avLst>
              <a:gd name="adj" fmla="val 13857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raides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Rectangle à coins arrondis 16"/>
          <p:cNvSpPr/>
          <p:nvPr/>
        </p:nvSpPr>
        <p:spPr>
          <a:xfrm>
            <a:off x="2574100" y="3165086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bruns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Rectangle à coins arrondis 11"/>
          <p:cNvSpPr/>
          <p:nvPr/>
        </p:nvSpPr>
        <p:spPr>
          <a:xfrm>
            <a:off x="255941" y="1814129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Elle</a:t>
            </a:r>
            <a:endParaRPr lang="fr-FR" sz="4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Rectangle à coins arrondis 15"/>
          <p:cNvSpPr/>
          <p:nvPr/>
        </p:nvSpPr>
        <p:spPr>
          <a:xfrm>
            <a:off x="247233" y="3165086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les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" name="Rectangle à coins arrondis 19"/>
          <p:cNvSpPr/>
          <p:nvPr/>
        </p:nvSpPr>
        <p:spPr>
          <a:xfrm>
            <a:off x="247233" y="4521092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yeux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9" name="Rectangle à coins arrondis 21"/>
          <p:cNvSpPr/>
          <p:nvPr/>
        </p:nvSpPr>
        <p:spPr>
          <a:xfrm>
            <a:off x="4900113" y="4521092"/>
            <a:ext cx="2326440" cy="13560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blonds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691" y="266760"/>
            <a:ext cx="55675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On construit les phrases!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51" name="Rectangle à coins arrondis 14"/>
          <p:cNvSpPr/>
          <p:nvPr/>
        </p:nvSpPr>
        <p:spPr>
          <a:xfrm>
            <a:off x="9561741" y="1837558"/>
            <a:ext cx="2325934" cy="1364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bleus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Rectangle à coins arrondis 14"/>
          <p:cNvSpPr/>
          <p:nvPr/>
        </p:nvSpPr>
        <p:spPr>
          <a:xfrm>
            <a:off x="9561741" y="3201882"/>
            <a:ext cx="2325934" cy="1364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verts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Rectangle à coins arrondis 14"/>
          <p:cNvSpPr/>
          <p:nvPr/>
        </p:nvSpPr>
        <p:spPr>
          <a:xfrm>
            <a:off x="9562247" y="4512774"/>
            <a:ext cx="2325934" cy="1364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bruns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73" y="248957"/>
            <a:ext cx="1739134" cy="132826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671091" y="301090"/>
            <a:ext cx="40799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Sentence creator!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  <p:bldP spid="38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4" y="-76164"/>
            <a:ext cx="957560" cy="86471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47" y="-157720"/>
            <a:ext cx="957560" cy="86471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85" y="2856940"/>
            <a:ext cx="1819819" cy="181981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9" y="4855553"/>
            <a:ext cx="1819819" cy="181981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91" y="5052391"/>
            <a:ext cx="1465216" cy="142614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17" y="1055159"/>
            <a:ext cx="1465216" cy="142614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79" y="3006268"/>
            <a:ext cx="1465216" cy="142614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5" y="968441"/>
            <a:ext cx="1465216" cy="142614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67" y="3034148"/>
            <a:ext cx="1514941" cy="137038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04" y="1024199"/>
            <a:ext cx="1514941" cy="137038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48" y="5108148"/>
            <a:ext cx="1514941" cy="137038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4" y="3006271"/>
            <a:ext cx="1514941" cy="137038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16" y="5108147"/>
            <a:ext cx="1514941" cy="137038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87" y="1024196"/>
            <a:ext cx="1465216" cy="1426144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435001" y="768928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</a:rPr>
              <a:t>yellow</a:t>
            </a:r>
            <a:endParaRPr lang="fr-F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69641" y="768928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pink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104281" y="768926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red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938921" y="781182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</a:rPr>
              <a:t>purple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4693" y="2767542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260933" y="2767538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white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101698" y="2767537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black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8938305" y="2767538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ark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red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26293" y="4766157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brown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269333" y="4766158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blue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095573" y="4766157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grey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8938305" y="4766157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ark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blue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88809" y="6741"/>
            <a:ext cx="6272419" cy="769439"/>
          </a:xfrm>
          <a:prstGeom prst="rect">
            <a:avLst/>
          </a:prstGeom>
          <a:solidFill>
            <a:schemeClr val="bg2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fr-FR" sz="4400" dirty="0">
                <a:solidFill>
                  <a:schemeClr val="accent6">
                    <a:lumMod val="75000"/>
                  </a:schemeClr>
                </a:solidFill>
              </a:rPr>
              <a:t>LA CHASSE AU TRESOR !</a:t>
            </a:r>
          </a:p>
        </p:txBody>
      </p:sp>
    </p:spTree>
    <p:extLst>
      <p:ext uri="{BB962C8B-B14F-4D97-AF65-F5344CB8AC3E}">
        <p14:creationId xmlns:p14="http://schemas.microsoft.com/office/powerpoint/2010/main" val="6500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432" y="65317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Il est...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9702" y="653170"/>
            <a:ext cx="24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Elle </a:t>
            </a:r>
            <a:r>
              <a:rPr lang="en-GB" sz="4000" dirty="0" err="1">
                <a:solidFill>
                  <a:srgbClr val="FF3399"/>
                </a:solidFill>
                <a:latin typeface="Comic Sans MS" panose="030F0702030302020204" pitchFamily="66" charset="0"/>
              </a:rPr>
              <a:t>est</a:t>
            </a:r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1919" y="546560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petit</a:t>
            </a: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9428" y="5460535"/>
            <a:ext cx="24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petite</a:t>
            </a:r>
            <a:endParaRPr lang="en-GB" sz="40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181919" y="1502229"/>
            <a:ext cx="2789190" cy="3910232"/>
            <a:chOff x="1962175" y="1768841"/>
            <a:chExt cx="2105769" cy="2848982"/>
          </a:xfrm>
        </p:grpSpPr>
        <p:grpSp>
          <p:nvGrpSpPr>
            <p:cNvPr id="21" name="Group 14"/>
            <p:cNvGrpSpPr/>
            <p:nvPr/>
          </p:nvGrpSpPr>
          <p:grpSpPr>
            <a:xfrm>
              <a:off x="1962175" y="1768841"/>
              <a:ext cx="2105769" cy="2848982"/>
              <a:chOff x="1962175" y="1768841"/>
              <a:chExt cx="2105769" cy="2848982"/>
            </a:xfrm>
          </p:grpSpPr>
          <p:pic>
            <p:nvPicPr>
              <p:cNvPr id="2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175" y="1768841"/>
                <a:ext cx="2105769" cy="2848982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2771800" y="1988840"/>
                <a:ext cx="1296144" cy="2628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2" name="Picture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3109471"/>
              <a:ext cx="864096" cy="1508351"/>
            </a:xfrm>
            <a:prstGeom prst="rect">
              <a:avLst/>
            </a:prstGeom>
          </p:spPr>
        </p:pic>
      </p:grpSp>
      <p:grpSp>
        <p:nvGrpSpPr>
          <p:cNvPr id="25" name="Group 21"/>
          <p:cNvGrpSpPr/>
          <p:nvPr/>
        </p:nvGrpSpPr>
        <p:grpSpPr>
          <a:xfrm>
            <a:off x="6730190" y="1503597"/>
            <a:ext cx="2788943" cy="3677297"/>
            <a:chOff x="5088623" y="1768841"/>
            <a:chExt cx="2105769" cy="2848982"/>
          </a:xfrm>
        </p:grpSpPr>
        <p:grpSp>
          <p:nvGrpSpPr>
            <p:cNvPr id="26" name="Group 15"/>
            <p:cNvGrpSpPr/>
            <p:nvPr/>
          </p:nvGrpSpPr>
          <p:grpSpPr>
            <a:xfrm>
              <a:off x="5088623" y="1768841"/>
              <a:ext cx="2105769" cy="2848982"/>
              <a:chOff x="1962175" y="1768841"/>
              <a:chExt cx="2105769" cy="2848982"/>
            </a:xfrm>
          </p:grpSpPr>
          <p:pic>
            <p:nvPicPr>
              <p:cNvPr id="28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175" y="1768841"/>
                <a:ext cx="2105769" cy="2848982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2771800" y="1988840"/>
                <a:ext cx="1296144" cy="2628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7" name="Picture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461" y="3191515"/>
              <a:ext cx="840771" cy="1426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6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4880" y="249799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Il est...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1200" y="260648"/>
            <a:ext cx="24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Elle </a:t>
            </a:r>
            <a:r>
              <a:rPr lang="en-GB" sz="4000" dirty="0" err="1">
                <a:solidFill>
                  <a:srgbClr val="FF3399"/>
                </a:solidFill>
                <a:latin typeface="Comic Sans MS" panose="030F0702030302020204" pitchFamily="66" charset="0"/>
              </a:rPr>
              <a:t>est</a:t>
            </a:r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4439" y="5466923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de </a:t>
            </a:r>
            <a:r>
              <a:rPr lang="en-GB" sz="4000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taille</a:t>
            </a:r>
            <a:r>
              <a:rPr lang="en-GB" sz="4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moyenne</a:t>
            </a:r>
            <a:endParaRPr lang="en-GB" sz="4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31998" y="1988840"/>
            <a:ext cx="3143923" cy="3168352"/>
            <a:chOff x="707997" y="1988840"/>
            <a:chExt cx="3143923" cy="31683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7" y="1988840"/>
              <a:ext cx="1202442" cy="29021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957" y="2852936"/>
              <a:ext cx="1167768" cy="20384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3508716"/>
              <a:ext cx="792088" cy="138265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910439" y="2492896"/>
              <a:ext cx="1149393" cy="26642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46553" y="2189720"/>
            <a:ext cx="3153905" cy="2899834"/>
            <a:chOff x="5522552" y="2189720"/>
            <a:chExt cx="3153905" cy="289983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099" y="2189720"/>
              <a:ext cx="1127358" cy="270563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25" y="2924944"/>
              <a:ext cx="1116711" cy="18944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552" y="3508716"/>
              <a:ext cx="815040" cy="1382656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6337592" y="2425258"/>
              <a:ext cx="1149393" cy="2664296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38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hlinkClick r:id="rId2"/>
          </p:cNvPr>
          <p:cNvSpPr/>
          <p:nvPr/>
        </p:nvSpPr>
        <p:spPr>
          <a:xfrm>
            <a:off x="2260600" y="635000"/>
            <a:ext cx="7137400" cy="530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Memory game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453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14400" y="836022"/>
            <a:ext cx="9927771" cy="888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</a:rPr>
              <a:t>Learning Intentions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5285" y="2664823"/>
            <a:ext cx="623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dirty="0" err="1" smtClean="0">
                <a:latin typeface="Comic Sans MS" panose="030F0702030302020204" pitchFamily="66" charset="0"/>
              </a:rPr>
              <a:t>Describe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what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someone</a:t>
            </a:r>
            <a:r>
              <a:rPr lang="fr-FR" sz="2800" dirty="0" smtClean="0">
                <a:latin typeface="Comic Sans MS" panose="030F0702030302020204" pitchFamily="66" charset="0"/>
              </a:rPr>
              <a:t> looks </a:t>
            </a:r>
            <a:r>
              <a:rPr lang="fr-FR" sz="2800" dirty="0" err="1" smtClean="0">
                <a:latin typeface="Comic Sans MS" panose="030F0702030302020204" pitchFamily="66" charset="0"/>
              </a:rPr>
              <a:t>like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78" y="2219053"/>
            <a:ext cx="3695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292100"/>
            <a:ext cx="6590266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Starter activity</a:t>
            </a:r>
          </a:p>
          <a:p>
            <a:r>
              <a:rPr lang="en-GB" sz="3600" dirty="0" smtClean="0">
                <a:latin typeface="Comic Sans MS" pitchFamily="66" charset="0"/>
              </a:rPr>
              <a:t>Relie le </a:t>
            </a:r>
            <a:r>
              <a:rPr lang="en-GB" sz="3600" dirty="0" err="1" smtClean="0">
                <a:latin typeface="Comic Sans MS" pitchFamily="66" charset="0"/>
              </a:rPr>
              <a:t>français</a:t>
            </a:r>
            <a:r>
              <a:rPr lang="en-GB" sz="3600" dirty="0" smtClean="0">
                <a:latin typeface="Comic Sans MS" pitchFamily="66" charset="0"/>
              </a:rPr>
              <a:t> et les images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28" y="1709410"/>
            <a:ext cx="688041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u="sng" dirty="0" smtClean="0">
                <a:latin typeface="Comic Sans MS" pitchFamily="66" charset="0"/>
              </a:rPr>
              <a:t>Il</a:t>
            </a:r>
            <a:r>
              <a:rPr lang="en-GB" sz="4000" dirty="0" smtClean="0">
                <a:latin typeface="Comic Sans MS" pitchFamily="66" charset="0"/>
              </a:rPr>
              <a:t> est grand</a:t>
            </a:r>
          </a:p>
          <a:p>
            <a:pPr marL="342900" indent="-342900">
              <a:buAutoNum type="arabicPeriod"/>
            </a:pP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u="sng" dirty="0" smtClean="0">
                <a:latin typeface="Comic Sans MS" pitchFamily="66" charset="0"/>
              </a:rPr>
              <a:t>Elle</a:t>
            </a:r>
            <a:r>
              <a:rPr lang="en-GB" sz="4000" dirty="0" smtClean="0">
                <a:latin typeface="Comic Sans MS" pitchFamily="66" charset="0"/>
              </a:rPr>
              <a:t> est petite</a:t>
            </a:r>
          </a:p>
          <a:p>
            <a:pPr marL="342900" indent="-342900">
              <a:buAutoNum type="arabicPeriod"/>
            </a:pP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u="sng" dirty="0" smtClean="0">
                <a:latin typeface="Comic Sans MS" pitchFamily="66" charset="0"/>
              </a:rPr>
              <a:t>Il</a:t>
            </a:r>
            <a:r>
              <a:rPr lang="en-GB" sz="4000" dirty="0" smtClean="0">
                <a:latin typeface="Comic Sans MS" pitchFamily="66" charset="0"/>
              </a:rPr>
              <a:t> est de </a:t>
            </a:r>
            <a:r>
              <a:rPr lang="en-GB" sz="4000" dirty="0" err="1" smtClean="0">
                <a:latin typeface="Comic Sans MS" pitchFamily="66" charset="0"/>
              </a:rPr>
              <a:t>taille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err="1" smtClean="0">
                <a:latin typeface="Comic Sans MS" pitchFamily="66" charset="0"/>
              </a:rPr>
              <a:t>moyenne</a:t>
            </a:r>
            <a:endParaRPr lang="en-GB" sz="4000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u="sng" dirty="0" smtClean="0">
                <a:latin typeface="Comic Sans MS" pitchFamily="66" charset="0"/>
              </a:rPr>
              <a:t>Elle</a:t>
            </a:r>
            <a:r>
              <a:rPr lang="en-GB" sz="4000" dirty="0" smtClean="0">
                <a:latin typeface="Comic Sans MS" pitchFamily="66" charset="0"/>
              </a:rPr>
              <a:t> est grande</a:t>
            </a:r>
          </a:p>
          <a:p>
            <a:r>
              <a:rPr lang="en-GB" sz="4000" dirty="0" smtClean="0">
                <a:latin typeface="Comic Sans MS" pitchFamily="66" charset="0"/>
              </a:rPr>
              <a:t>5. </a:t>
            </a:r>
            <a:r>
              <a:rPr lang="en-GB" sz="4000" u="sng" dirty="0" smtClean="0">
                <a:latin typeface="Comic Sans MS" pitchFamily="66" charset="0"/>
              </a:rPr>
              <a:t>Il</a:t>
            </a:r>
            <a:r>
              <a:rPr lang="en-GB" sz="4000" dirty="0" smtClean="0">
                <a:latin typeface="Comic Sans MS" pitchFamily="66" charset="0"/>
              </a:rPr>
              <a:t> est petit</a:t>
            </a:r>
          </a:p>
          <a:p>
            <a:r>
              <a:rPr lang="en-GB" sz="4000" dirty="0" smtClean="0">
                <a:latin typeface="Comic Sans MS" pitchFamily="66" charset="0"/>
              </a:rPr>
              <a:t>6. </a:t>
            </a:r>
            <a:r>
              <a:rPr lang="en-GB" sz="4000" u="sng" dirty="0" smtClean="0">
                <a:latin typeface="Comic Sans MS" pitchFamily="66" charset="0"/>
              </a:rPr>
              <a:t>Elle</a:t>
            </a:r>
            <a:r>
              <a:rPr lang="en-GB" sz="4000" dirty="0" smtClean="0">
                <a:latin typeface="Comic Sans MS" pitchFamily="66" charset="0"/>
              </a:rPr>
              <a:t> est de </a:t>
            </a:r>
            <a:r>
              <a:rPr lang="en-GB" sz="4000" dirty="0" err="1" smtClean="0">
                <a:latin typeface="Comic Sans MS" pitchFamily="66" charset="0"/>
              </a:rPr>
              <a:t>taille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err="1" smtClean="0">
                <a:latin typeface="Comic Sans MS" pitchFamily="66" charset="0"/>
              </a:rPr>
              <a:t>moyenne</a:t>
            </a:r>
            <a:endParaRPr lang="en-GB" sz="4000" dirty="0" smtClean="0"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07500" y="395052"/>
            <a:ext cx="2160947" cy="1332148"/>
            <a:chOff x="5522552" y="2189720"/>
            <a:chExt cx="3153905" cy="28998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099" y="2189720"/>
              <a:ext cx="1127358" cy="27056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25" y="2924944"/>
              <a:ext cx="1116711" cy="18944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552" y="3508716"/>
              <a:ext cx="815040" cy="138265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337592" y="2425258"/>
              <a:ext cx="1149393" cy="2664296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69223" y="4521200"/>
            <a:ext cx="2401725" cy="1611230"/>
            <a:chOff x="707997" y="1988840"/>
            <a:chExt cx="3143923" cy="31683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7" y="1988840"/>
              <a:ext cx="1202442" cy="29021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957" y="2852936"/>
              <a:ext cx="1167768" cy="20384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3508716"/>
              <a:ext cx="792088" cy="1382655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910439" y="2492896"/>
              <a:ext cx="1149393" cy="26642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20"/>
          <p:cNvGrpSpPr/>
          <p:nvPr/>
        </p:nvGrpSpPr>
        <p:grpSpPr>
          <a:xfrm>
            <a:off x="7657363" y="2514599"/>
            <a:ext cx="1072386" cy="1272261"/>
            <a:chOff x="1962175" y="1768841"/>
            <a:chExt cx="2105769" cy="2848982"/>
          </a:xfrm>
        </p:grpSpPr>
        <p:grpSp>
          <p:nvGrpSpPr>
            <p:cNvPr id="15" name="Group 14"/>
            <p:cNvGrpSpPr/>
            <p:nvPr/>
          </p:nvGrpSpPr>
          <p:grpSpPr>
            <a:xfrm>
              <a:off x="1962175" y="1768841"/>
              <a:ext cx="2105769" cy="2848982"/>
              <a:chOff x="1962175" y="1768841"/>
              <a:chExt cx="2105769" cy="2848982"/>
            </a:xfrm>
          </p:grpSpPr>
          <p:pic>
            <p:nvPicPr>
              <p:cNvPr id="17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175" y="1768841"/>
                <a:ext cx="2105769" cy="284898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771800" y="1988840"/>
                <a:ext cx="1296144" cy="2628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" name="Picture 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3109471"/>
              <a:ext cx="864096" cy="150835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9908538" y="3903420"/>
            <a:ext cx="1459909" cy="1578050"/>
            <a:chOff x="1962175" y="1768841"/>
            <a:chExt cx="2105769" cy="2848982"/>
          </a:xfrm>
        </p:grpSpPr>
        <p:grpSp>
          <p:nvGrpSpPr>
            <p:cNvPr id="20" name="Group 19"/>
            <p:cNvGrpSpPr/>
            <p:nvPr/>
          </p:nvGrpSpPr>
          <p:grpSpPr>
            <a:xfrm>
              <a:off x="1962175" y="1768841"/>
              <a:ext cx="2105769" cy="2848982"/>
              <a:chOff x="1962175" y="1768841"/>
              <a:chExt cx="2105769" cy="284898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175" y="1768841"/>
                <a:ext cx="2105769" cy="2848982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771800" y="1988840"/>
                <a:ext cx="1296144" cy="2628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768841"/>
              <a:ext cx="1167768" cy="2848982"/>
            </a:xfrm>
            <a:prstGeom prst="rect">
              <a:avLst/>
            </a:prstGeom>
          </p:spPr>
        </p:pic>
      </p:grpSp>
      <p:grpSp>
        <p:nvGrpSpPr>
          <p:cNvPr id="24" name="Group 21"/>
          <p:cNvGrpSpPr/>
          <p:nvPr/>
        </p:nvGrpSpPr>
        <p:grpSpPr>
          <a:xfrm>
            <a:off x="7495950" y="221037"/>
            <a:ext cx="1282557" cy="1591124"/>
            <a:chOff x="5088623" y="1768841"/>
            <a:chExt cx="2105769" cy="2848982"/>
          </a:xfrm>
        </p:grpSpPr>
        <p:grpSp>
          <p:nvGrpSpPr>
            <p:cNvPr id="25" name="Group 15"/>
            <p:cNvGrpSpPr/>
            <p:nvPr/>
          </p:nvGrpSpPr>
          <p:grpSpPr>
            <a:xfrm>
              <a:off x="5088623" y="1768841"/>
              <a:ext cx="2105769" cy="2848982"/>
              <a:chOff x="1962175" y="1768841"/>
              <a:chExt cx="2105769" cy="2848982"/>
            </a:xfrm>
          </p:grpSpPr>
          <p:pic>
            <p:nvPicPr>
              <p:cNvPr id="27" name="Picture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175" y="1768841"/>
                <a:ext cx="2105769" cy="2848982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771800" y="1988840"/>
                <a:ext cx="1296144" cy="2628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6" name="Picture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461" y="3191515"/>
              <a:ext cx="840771" cy="142630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754065" y="2224760"/>
            <a:ext cx="1228168" cy="1241260"/>
            <a:chOff x="5088623" y="1768841"/>
            <a:chExt cx="2105769" cy="2848982"/>
          </a:xfrm>
        </p:grpSpPr>
        <p:grpSp>
          <p:nvGrpSpPr>
            <p:cNvPr id="30" name="Group 29"/>
            <p:cNvGrpSpPr/>
            <p:nvPr/>
          </p:nvGrpSpPr>
          <p:grpSpPr>
            <a:xfrm>
              <a:off x="5088623" y="1768841"/>
              <a:ext cx="2105769" cy="2848982"/>
              <a:chOff x="1962175" y="1768841"/>
              <a:chExt cx="2105769" cy="2848982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175" y="1768841"/>
                <a:ext cx="2105769" cy="2848982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2771800" y="1988840"/>
                <a:ext cx="1296144" cy="2628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248" y="1768841"/>
              <a:ext cx="1116711" cy="2762491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7254923" y="1447800"/>
            <a:ext cx="37542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893495" y="1254102"/>
            <a:ext cx="39466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54923" y="3325195"/>
            <a:ext cx="36420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577" y="3004355"/>
            <a:ext cx="39466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65538" y="5550952"/>
            <a:ext cx="38343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28696" y="5051187"/>
            <a:ext cx="29367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802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79" y="116632"/>
            <a:ext cx="1167768" cy="2038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347" y="260648"/>
            <a:ext cx="1116711" cy="1894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7688" y="26650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Il a...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1200" y="260648"/>
            <a:ext cx="24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Elle a…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826327" y="4009878"/>
            <a:ext cx="1596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blonds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650600" y="4021702"/>
            <a:ext cx="1079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roux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918170" y="4001934"/>
            <a:ext cx="1833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bruns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484253" y="4009876"/>
            <a:ext cx="1422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noirs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532096" y="1128634"/>
            <a:ext cx="3097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00B050"/>
                </a:solidFill>
                <a:latin typeface="Comic Sans MS" pitchFamily="66" charset="0"/>
              </a:rPr>
              <a:t>les cheveux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65" y="2770487"/>
            <a:ext cx="1424988" cy="119233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52" y="2846115"/>
            <a:ext cx="1403532" cy="116376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18" y="2770487"/>
            <a:ext cx="1281864" cy="128758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48" y="2770487"/>
            <a:ext cx="1180116" cy="12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1333</TotalTime>
  <Words>719</Words>
  <Application>Microsoft Office PowerPoint</Application>
  <PresentationFormat>Custom</PresentationFormat>
  <Paragraphs>255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Thomas, Megann</cp:lastModifiedBy>
  <cp:revision>73</cp:revision>
  <cp:lastPrinted>2018-09-05T10:43:57Z</cp:lastPrinted>
  <dcterms:created xsi:type="dcterms:W3CDTF">2018-08-26T14:51:07Z</dcterms:created>
  <dcterms:modified xsi:type="dcterms:W3CDTF">2018-09-10T10:29:24Z</dcterms:modified>
</cp:coreProperties>
</file>