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2"/>
  </p:sldMasterIdLst>
  <p:notesMasterIdLst>
    <p:notesMasterId r:id="rId14"/>
  </p:notesMasterIdLst>
  <p:sldIdLst>
    <p:sldId id="440" r:id="rId3"/>
    <p:sldId id="460" r:id="rId4"/>
    <p:sldId id="461" r:id="rId5"/>
    <p:sldId id="422" r:id="rId6"/>
    <p:sldId id="429" r:id="rId7"/>
    <p:sldId id="398" r:id="rId8"/>
    <p:sldId id="423" r:id="rId9"/>
    <p:sldId id="462" r:id="rId10"/>
    <p:sldId id="463" r:id="rId11"/>
    <p:sldId id="465" r:id="rId12"/>
    <p:sldId id="466" r:id="rId13"/>
  </p:sldIdLst>
  <p:sldSz cx="9144000" cy="6858000" type="screen4x3"/>
  <p:notesSz cx="6858000" cy="9144000"/>
  <p:custDataLst>
    <p:custData r:id="rId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.Butel" initials="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39" autoAdjust="0"/>
    <p:restoredTop sz="94660"/>
  </p:normalViewPr>
  <p:slideViewPr>
    <p:cSldViewPr>
      <p:cViewPr>
        <p:scale>
          <a:sx n="64" d="100"/>
          <a:sy n="64" d="100"/>
        </p:scale>
        <p:origin x="-1356" y="-11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B2A920-C564-46E8-98F1-72609A53EFD2}" type="datetimeFigureOut">
              <a:rPr lang="en-GB" smtClean="0"/>
              <a:t>18/09/2017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2A84DE-0E1D-4874-887E-07A0BCAEC4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5574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en-US" smtClean="0"/>
          </a:p>
        </p:txBody>
      </p:sp>
      <p:sp>
        <p:nvSpPr>
          <p:cNvPr id="3994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549F9AC-702E-4D4E-8493-E12DE10CC766}" type="slidenum">
              <a:rPr lang="fr-FR" altLang="en-US">
                <a:ea typeface="ＭＳ Ｐゴシック" charset="-128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fr-FR" altLang="en-US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Go over text boxes in English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1F98B3-5EF3-4B0D-BD90-E08AA869A55C}" type="slidenum">
              <a:rPr lang="en-GB" smtClean="0">
                <a:solidFill>
                  <a:prstClr val="black"/>
                </a:solidFill>
              </a:rPr>
              <a:pPr/>
              <a:t>10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en-US" smtClean="0"/>
          </a:p>
        </p:txBody>
      </p:sp>
      <p:sp>
        <p:nvSpPr>
          <p:cNvPr id="3994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549F9AC-702E-4D4E-8493-E12DE10CC766}" type="slidenum">
              <a:rPr lang="fr-FR" altLang="en-US">
                <a:ea typeface="ＭＳ Ｐゴシック" charset="-128"/>
              </a:rPr>
              <a:pPr algn="r" eaLnBrk="1" hangingPunct="1">
                <a:spcBef>
                  <a:spcPct val="0"/>
                </a:spcBef>
              </a:pPr>
              <a:t>11</a:t>
            </a:fld>
            <a:endParaRPr lang="fr-FR" altLang="en-US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en-US" smtClean="0"/>
          </a:p>
        </p:txBody>
      </p:sp>
      <p:sp>
        <p:nvSpPr>
          <p:cNvPr id="3994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549F9AC-702E-4D4E-8493-E12DE10CC766}" type="slidenum">
              <a:rPr lang="fr-FR" altLang="en-US">
                <a:ea typeface="ＭＳ Ｐゴシック" charset="-128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fr-FR" altLang="en-US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trap door activity</a:t>
            </a:r>
            <a:r>
              <a:rPr lang="en-GB" baseline="0" dirty="0" smtClean="0"/>
              <a:t> – do as paired activity or whole class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2A84DE-0E1D-4874-887E-07A0BCAEC4F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08530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revise so</a:t>
            </a:r>
            <a:r>
              <a:rPr lang="en-GB" baseline="0" dirty="0" smtClean="0"/>
              <a:t> far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1F98B3-5EF3-4B0D-BD90-E08AA869A55C}" type="slidenum">
              <a:rPr lang="en-GB" smtClean="0">
                <a:solidFill>
                  <a:prstClr val="black"/>
                </a:solidFill>
              </a:rPr>
              <a:pPr/>
              <a:t>4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revise again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1F98B3-5EF3-4B0D-BD90-E08AA869A55C}" type="slidenum">
              <a:rPr lang="en-GB" smtClean="0">
                <a:solidFill>
                  <a:prstClr val="black"/>
                </a:solidFill>
              </a:rPr>
              <a:pPr/>
              <a:t>5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revise long/ short </a:t>
            </a:r>
            <a:r>
              <a:rPr lang="en-GB" dirty="0" err="1" smtClean="0"/>
              <a:t>etc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2A84DE-0E1D-4874-887E-07A0BCAEC4F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14353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1F98B3-5EF3-4B0D-BD90-E08AA869A55C}" type="slidenum">
              <a:rPr lang="en-GB" smtClean="0">
                <a:solidFill>
                  <a:prstClr val="black"/>
                </a:solidFill>
              </a:rPr>
              <a:pPr/>
              <a:t>7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1F98B3-5EF3-4B0D-BD90-E08AA869A55C}" type="slidenum">
              <a:rPr lang="en-GB" smtClean="0">
                <a:solidFill>
                  <a:prstClr val="black"/>
                </a:solidFill>
              </a:rPr>
              <a:pPr/>
              <a:t>8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Give out a text box per</a:t>
            </a:r>
            <a:r>
              <a:rPr lang="en-GB" baseline="0" dirty="0" smtClean="0"/>
              <a:t> pair.  Class follows the instructions above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1F98B3-5EF3-4B0D-BD90-E08AA869A55C}" type="slidenum">
              <a:rPr lang="en-GB" smtClean="0">
                <a:solidFill>
                  <a:prstClr val="black"/>
                </a:solidFill>
              </a:rPr>
              <a:pPr/>
              <a:t>9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4196F-3DB1-446E-8F11-2597DE18C65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04DFD-7AF6-4F8D-9172-4B133194DD6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873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4196F-3DB1-446E-8F11-2597DE18C65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04DFD-7AF6-4F8D-9172-4B133194DD6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357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4196F-3DB1-446E-8F11-2597DE18C65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04DFD-7AF6-4F8D-9172-4B133194DD6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970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4196F-3DB1-446E-8F11-2597DE18C65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04DFD-7AF6-4F8D-9172-4B133194DD6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605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4196F-3DB1-446E-8F11-2597DE18C65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04DFD-7AF6-4F8D-9172-4B133194DD6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047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4196F-3DB1-446E-8F11-2597DE18C65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04DFD-7AF6-4F8D-9172-4B133194DD6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29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4196F-3DB1-446E-8F11-2597DE18C65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04DFD-7AF6-4F8D-9172-4B133194DD6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653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4196F-3DB1-446E-8F11-2597DE18C65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04DFD-7AF6-4F8D-9172-4B133194DD6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126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4196F-3DB1-446E-8F11-2597DE18C65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04DFD-7AF6-4F8D-9172-4B133194DD6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140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4196F-3DB1-446E-8F11-2597DE18C65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04DFD-7AF6-4F8D-9172-4B133194DD6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56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4196F-3DB1-446E-8F11-2597DE18C65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04DFD-7AF6-4F8D-9172-4B133194DD6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6050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4196F-3DB1-446E-8F11-2597DE18C65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04DFD-7AF6-4F8D-9172-4B133194DD6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234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9" name="Text Box 27"/>
          <p:cNvSpPr txBox="1">
            <a:spLocks noChangeArrowheads="1"/>
          </p:cNvSpPr>
          <p:nvPr/>
        </p:nvSpPr>
        <p:spPr bwMode="auto">
          <a:xfrm>
            <a:off x="683568" y="1305025"/>
            <a:ext cx="2240626" cy="3816429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GB" altLang="en-US" sz="2200" b="1" dirty="0" smtClean="0">
                <a:latin typeface="Comic Sans MS" pitchFamily="66" charset="0"/>
                <a:ea typeface="ＭＳ Ｐゴシック" charset="-128"/>
              </a:rPr>
              <a:t>To be able to describe your personality</a:t>
            </a: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GB" altLang="en-US" sz="2200" b="1" dirty="0" smtClean="0">
                <a:latin typeface="Comic Sans MS" pitchFamily="66" charset="0"/>
                <a:ea typeface="ＭＳ Ｐゴシック" charset="-128"/>
              </a:rPr>
              <a:t>To be able to describe your hair and eyes</a:t>
            </a: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endParaRPr lang="en-GB" altLang="en-US" sz="2200" b="1" dirty="0">
              <a:latin typeface="Comic Sans MS" pitchFamily="66" charset="0"/>
              <a:ea typeface="ＭＳ Ｐゴシック" charset="-128"/>
            </a:endParaRP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endParaRPr lang="en-GB" altLang="en-US" sz="2200" b="1" dirty="0" smtClean="0">
              <a:latin typeface="Comic Sans MS" pitchFamily="66" charset="0"/>
              <a:ea typeface="ＭＳ Ｐゴシック" charset="-128"/>
            </a:endParaRP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endParaRPr lang="en-GB" altLang="en-US" sz="2200" b="1" dirty="0"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504" y="332656"/>
            <a:ext cx="8686800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S1 describing people</a:t>
            </a:r>
          </a:p>
        </p:txBody>
      </p:sp>
      <p:sp>
        <p:nvSpPr>
          <p:cNvPr id="4" name="Text Box 27"/>
          <p:cNvSpPr txBox="1">
            <a:spLocks noChangeArrowheads="1"/>
          </p:cNvSpPr>
          <p:nvPr/>
        </p:nvSpPr>
        <p:spPr bwMode="auto">
          <a:xfrm>
            <a:off x="3330591" y="1347035"/>
            <a:ext cx="2240626" cy="4154984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GB" altLang="en-US" sz="2200" b="1" dirty="0" smtClean="0">
                <a:latin typeface="Comic Sans MS" pitchFamily="66" charset="0"/>
                <a:ea typeface="ＭＳ Ｐゴシック" charset="-128"/>
              </a:rPr>
              <a:t>To be able to describe someone else – personality</a:t>
            </a:r>
            <a:endParaRPr lang="en-GB" altLang="en-US" sz="2200" b="1" dirty="0">
              <a:latin typeface="Comic Sans MS" pitchFamily="66" charset="0"/>
              <a:ea typeface="ＭＳ Ｐゴシック" charset="-128"/>
            </a:endParaRP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GB" altLang="en-US" sz="2200" b="1" dirty="0" smtClean="0">
                <a:latin typeface="Comic Sans MS" pitchFamily="66" charset="0"/>
                <a:ea typeface="ＭＳ Ｐゴシック" charset="-128"/>
              </a:rPr>
              <a:t>To be able to describe someone else</a:t>
            </a: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GB" altLang="en-US" sz="2200" b="1" dirty="0" smtClean="0">
                <a:latin typeface="Comic Sans MS" pitchFamily="66" charset="0"/>
                <a:ea typeface="ＭＳ Ｐゴシック" charset="-128"/>
              </a:rPr>
              <a:t>hair and eyes</a:t>
            </a: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endParaRPr lang="en-GB" altLang="en-US" sz="2200" b="1" dirty="0">
              <a:latin typeface="Comic Sans MS" pitchFamily="66" charset="0"/>
              <a:ea typeface="ＭＳ Ｐゴシック" charset="-128"/>
            </a:endParaRP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endParaRPr lang="en-GB" altLang="en-US" sz="2200" b="1" dirty="0" smtClean="0"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5" name="Text Box 27"/>
          <p:cNvSpPr txBox="1">
            <a:spLocks noChangeArrowheads="1"/>
          </p:cNvSpPr>
          <p:nvPr/>
        </p:nvSpPr>
        <p:spPr bwMode="auto">
          <a:xfrm>
            <a:off x="6156176" y="1347035"/>
            <a:ext cx="2638128" cy="517064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GB" altLang="en-US" sz="2200" b="1" dirty="0" smtClean="0">
                <a:latin typeface="Comic Sans MS" pitchFamily="66" charset="0"/>
                <a:ea typeface="ＭＳ Ｐゴシック" charset="-128"/>
              </a:rPr>
              <a:t>To be able to describe yourself and others –</a:t>
            </a: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endParaRPr lang="en-GB" altLang="en-US" sz="2200" b="1" dirty="0">
              <a:latin typeface="Comic Sans MS" pitchFamily="66" charset="0"/>
              <a:ea typeface="ＭＳ Ｐゴシック" charset="-128"/>
            </a:endParaRP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GB" altLang="en-US" sz="2200" b="1" dirty="0" smtClean="0">
                <a:latin typeface="Comic Sans MS" pitchFamily="66" charset="0"/>
                <a:ea typeface="ＭＳ Ｐゴシック" charset="-128"/>
              </a:rPr>
              <a:t>Personality, hair and eyes</a:t>
            </a: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endParaRPr lang="en-GB" altLang="en-US" sz="2200" b="1" dirty="0">
              <a:latin typeface="Comic Sans MS" pitchFamily="66" charset="0"/>
              <a:ea typeface="ＭＳ Ｐゴシック" charset="-128"/>
            </a:endParaRP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GB" altLang="en-US" sz="2200" b="1" dirty="0" smtClean="0">
                <a:latin typeface="Comic Sans MS" pitchFamily="66" charset="0"/>
                <a:ea typeface="ＭＳ Ｐゴシック" charset="-128"/>
              </a:rPr>
              <a:t>To use little important words like ‘very’</a:t>
            </a: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endParaRPr lang="en-GB" altLang="en-US" sz="2200" b="1" dirty="0">
              <a:latin typeface="Comic Sans MS" pitchFamily="66" charset="0"/>
              <a:ea typeface="ＭＳ Ｐゴシック" charset="-128"/>
            </a:endParaRP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endParaRPr lang="en-GB" altLang="en-US" sz="2200" b="1" dirty="0">
              <a:latin typeface="Comic Sans MS" pitchFamily="66" charset="0"/>
              <a:ea typeface="ＭＳ Ｐゴシック" charset="-128"/>
            </a:endParaRPr>
          </a:p>
        </p:txBody>
      </p:sp>
      <p:pic>
        <p:nvPicPr>
          <p:cNvPr id="1026" name="Picture 2" descr="C:\Users\hopeh-s\Desktop\download (1)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880"/>
          <a:stretch/>
        </p:blipFill>
        <p:spPr bwMode="auto">
          <a:xfrm>
            <a:off x="2192912" y="3580400"/>
            <a:ext cx="572256" cy="1124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hopeh-s\Desktop\download (1)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000" r="34339"/>
          <a:stretch/>
        </p:blipFill>
        <p:spPr bwMode="auto">
          <a:xfrm>
            <a:off x="4806684" y="4397379"/>
            <a:ext cx="451464" cy="990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hopeh-s\Desktop\download (1)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417"/>
          <a:stretch/>
        </p:blipFill>
        <p:spPr bwMode="auto">
          <a:xfrm>
            <a:off x="7936317" y="5312391"/>
            <a:ext cx="577951" cy="1057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5718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9" grpId="0" animBg="1"/>
      <p:bldP spid="4" grpId="0" animBg="1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13" descr="http://www.polyvore.com/cgi/img-thing?.out=jpg&amp;size=l&amp;tid=1039115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914399"/>
            <a:ext cx="1872208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051720" y="914400"/>
            <a:ext cx="3600400" cy="1722512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J’ai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les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cheveux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raides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, mi-longs et marron et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j’ai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de grands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yeux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verts.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J’ai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un petit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nez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rond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et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une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assez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grande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bouche.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38932" y="3645024"/>
            <a:ext cx="3680743" cy="216024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J’ai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les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cheveux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courts, noirs et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bouclés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et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j’ai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de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petits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yeux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bleus.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J’ai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un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nez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moyen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et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une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assez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petite bouche. Je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porte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de grands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boucles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d’oreille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en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or.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5868144" y="761046"/>
            <a:ext cx="3096344" cy="2883977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J’ai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les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cheveux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longs, blonds et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raides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et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j’ai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les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yeux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bruns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.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J’ai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un grand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nez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pointu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et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une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assez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grande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bouche.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J’ai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des taches de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rousseur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sur les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joues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4457092" y="3933056"/>
            <a:ext cx="3456384" cy="2270098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J’ai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les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cheveux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très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courts et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gris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et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j’ai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de grands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yeux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noirs.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J’ai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une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petite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barbe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grise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et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j’ai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des lunettes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noires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.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J’ai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aussi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un bouton sur le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nez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.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9" name="Rectangle 16"/>
          <p:cNvSpPr>
            <a:spLocks noChangeArrowheads="1"/>
          </p:cNvSpPr>
          <p:nvPr/>
        </p:nvSpPr>
        <p:spPr bwMode="auto">
          <a:xfrm>
            <a:off x="323528" y="72479"/>
            <a:ext cx="8064896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Tu</a:t>
            </a:r>
            <a:r>
              <a:rPr kumimoji="0" lang="en-GB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GB" alt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es</a:t>
            </a:r>
            <a:r>
              <a:rPr kumimoji="0" lang="en-GB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comment?                                                                                                                                                                                                 </a:t>
            </a:r>
            <a:endParaRPr kumimoji="0" lang="en-GB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19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GB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20"/>
          <p:cNvSpPr>
            <a:spLocks noChangeArrowheads="1"/>
          </p:cNvSpPr>
          <p:nvPr/>
        </p:nvSpPr>
        <p:spPr bwMode="auto">
          <a:xfrm>
            <a:off x="0" y="1914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	                	           	          </a:t>
            </a:r>
            <a:endParaRPr kumimoji="0" lang="en-GB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23"/>
          <p:cNvSpPr>
            <a:spLocks noChangeArrowheads="1"/>
          </p:cNvSpPr>
          <p:nvPr/>
        </p:nvSpPr>
        <p:spPr bwMode="auto">
          <a:xfrm>
            <a:off x="0" y="2914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0" name="Rectangle 25"/>
          <p:cNvSpPr>
            <a:spLocks noChangeArrowheads="1"/>
          </p:cNvSpPr>
          <p:nvPr/>
        </p:nvSpPr>
        <p:spPr bwMode="auto">
          <a:xfrm>
            <a:off x="0" y="491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				       </a:t>
            </a:r>
            <a:endParaRPr kumimoji="0" lang="en-GB" alt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GB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48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9" name="Text Box 27"/>
          <p:cNvSpPr txBox="1">
            <a:spLocks noChangeArrowheads="1"/>
          </p:cNvSpPr>
          <p:nvPr/>
        </p:nvSpPr>
        <p:spPr bwMode="auto">
          <a:xfrm>
            <a:off x="683568" y="1305025"/>
            <a:ext cx="8110736" cy="280076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GB" altLang="en-US" sz="2200" b="1" dirty="0" smtClean="0">
                <a:latin typeface="Comic Sans MS" pitchFamily="66" charset="0"/>
                <a:ea typeface="ＭＳ Ｐゴシック" charset="-128"/>
              </a:rPr>
              <a:t>Today</a:t>
            </a:r>
          </a:p>
          <a:p>
            <a:pPr marL="457200" indent="-457200" eaLnBrk="1" hangingPunct="1">
              <a:spcBef>
                <a:spcPct val="50000"/>
              </a:spcBef>
              <a:buFontTx/>
              <a:buAutoNum type="arabicPlain"/>
              <a:defRPr/>
            </a:pPr>
            <a:r>
              <a:rPr lang="en-GB" altLang="en-US" sz="2200" b="1" dirty="0" smtClean="0">
                <a:latin typeface="Comic Sans MS" pitchFamily="66" charset="0"/>
                <a:ea typeface="ＭＳ Ｐゴシック" charset="-128"/>
              </a:rPr>
              <a:t>revise talking about your eye/ hair colour</a:t>
            </a:r>
          </a:p>
          <a:p>
            <a:pPr marL="457200" indent="-457200" eaLnBrk="1" hangingPunct="1">
              <a:spcBef>
                <a:spcPct val="50000"/>
              </a:spcBef>
              <a:buFontTx/>
              <a:buAutoNum type="arabicPlain"/>
              <a:defRPr/>
            </a:pPr>
            <a:r>
              <a:rPr lang="en-GB" altLang="en-US" sz="2200" b="1" dirty="0" smtClean="0">
                <a:latin typeface="Comic Sans MS" pitchFamily="66" charset="0"/>
                <a:ea typeface="ＭＳ Ｐゴシック" charset="-128"/>
              </a:rPr>
              <a:t>revise talking about hair length</a:t>
            </a: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endParaRPr lang="en-GB" altLang="en-US" sz="2200" b="1" dirty="0">
              <a:latin typeface="Comic Sans MS" pitchFamily="66" charset="0"/>
              <a:ea typeface="ＭＳ Ｐゴシック" charset="-128"/>
            </a:endParaRP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GB" altLang="en-US" sz="2200" b="1" dirty="0" smtClean="0">
                <a:latin typeface="Comic Sans MS" pitchFamily="66" charset="0"/>
                <a:ea typeface="ＭＳ Ｐゴシック" charset="-128"/>
              </a:rPr>
              <a:t>3   reading skills – decoding with familiar and unfamiliar     	sentences</a:t>
            </a:r>
            <a:endParaRPr lang="en-GB" altLang="en-US" sz="2200" b="1" dirty="0"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504" y="332656"/>
            <a:ext cx="8686800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S1 describing people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94785" y="4606036"/>
            <a:ext cx="8712968" cy="1584176"/>
            <a:chOff x="194785" y="4301458"/>
            <a:chExt cx="8712968" cy="1584176"/>
          </a:xfrm>
        </p:grpSpPr>
        <p:sp>
          <p:nvSpPr>
            <p:cNvPr id="4" name="Rectangle 3"/>
            <p:cNvSpPr/>
            <p:nvPr/>
          </p:nvSpPr>
          <p:spPr>
            <a:xfrm>
              <a:off x="194785" y="4301458"/>
              <a:ext cx="8712968" cy="1584176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407659" y="4561785"/>
              <a:ext cx="7780015" cy="1044179"/>
              <a:chOff x="882802" y="4970905"/>
              <a:chExt cx="8580230" cy="913409"/>
            </a:xfrm>
          </p:grpSpPr>
          <p:pic>
            <p:nvPicPr>
              <p:cNvPr id="6" name="Picture 2" descr="C:\Users\hopeh-s\Desktop\764ADDFF4B6966B62422A392DC0F8481.gif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82802" y="4987823"/>
                <a:ext cx="3603163" cy="896491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7" name="Rectangle 6"/>
              <p:cNvSpPr/>
              <p:nvPr/>
            </p:nvSpPr>
            <p:spPr>
              <a:xfrm>
                <a:off x="4485964" y="4970905"/>
                <a:ext cx="4977068" cy="769441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en-GB" sz="2200" b="1" dirty="0" smtClean="0"/>
                  <a:t>What skills have you used today?</a:t>
                </a:r>
              </a:p>
              <a:p>
                <a:r>
                  <a:rPr lang="en-GB" sz="2200" b="1" dirty="0" smtClean="0"/>
                  <a:t>What have those skills helped you to do?</a:t>
                </a:r>
                <a:endParaRPr lang="en-GB" sz="2200" b="1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43343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9" name="Text Box 27"/>
          <p:cNvSpPr txBox="1">
            <a:spLocks noChangeArrowheads="1"/>
          </p:cNvSpPr>
          <p:nvPr/>
        </p:nvSpPr>
        <p:spPr bwMode="auto">
          <a:xfrm>
            <a:off x="683568" y="1305025"/>
            <a:ext cx="8110736" cy="280076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GB" altLang="en-US" sz="2200" b="1" dirty="0" smtClean="0">
                <a:latin typeface="Comic Sans MS" pitchFamily="66" charset="0"/>
                <a:ea typeface="ＭＳ Ｐゴシック" charset="-128"/>
              </a:rPr>
              <a:t>Today</a:t>
            </a:r>
          </a:p>
          <a:p>
            <a:pPr marL="457200" indent="-457200" eaLnBrk="1" hangingPunct="1">
              <a:spcBef>
                <a:spcPct val="50000"/>
              </a:spcBef>
              <a:buFontTx/>
              <a:buAutoNum type="arabicPlain"/>
              <a:defRPr/>
            </a:pPr>
            <a:r>
              <a:rPr lang="en-GB" altLang="en-US" sz="2200" b="1" dirty="0" smtClean="0">
                <a:latin typeface="Comic Sans MS" pitchFamily="66" charset="0"/>
                <a:ea typeface="ＭＳ Ｐゴシック" charset="-128"/>
              </a:rPr>
              <a:t>revise talking about your eye/ hair colour</a:t>
            </a:r>
          </a:p>
          <a:p>
            <a:pPr marL="457200" indent="-457200" eaLnBrk="1" hangingPunct="1">
              <a:spcBef>
                <a:spcPct val="50000"/>
              </a:spcBef>
              <a:buFontTx/>
              <a:buAutoNum type="arabicPlain"/>
              <a:defRPr/>
            </a:pPr>
            <a:r>
              <a:rPr lang="en-GB" altLang="en-US" sz="2200" b="1" dirty="0" smtClean="0">
                <a:latin typeface="Comic Sans MS" pitchFamily="66" charset="0"/>
                <a:ea typeface="ＭＳ Ｐゴシック" charset="-128"/>
              </a:rPr>
              <a:t>revise talking about hair length</a:t>
            </a: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endParaRPr lang="en-GB" altLang="en-US" sz="2200" b="1" dirty="0">
              <a:latin typeface="Comic Sans MS" pitchFamily="66" charset="0"/>
              <a:ea typeface="ＭＳ Ｐゴシック" charset="-128"/>
            </a:endParaRP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GB" altLang="en-US" sz="2200" b="1" dirty="0" smtClean="0">
                <a:latin typeface="Comic Sans MS" pitchFamily="66" charset="0"/>
                <a:ea typeface="ＭＳ Ｐゴシック" charset="-128"/>
              </a:rPr>
              <a:t>3   reading skills – decoding with familiar and unfamiliar     	sentences</a:t>
            </a:r>
            <a:endParaRPr lang="en-GB" altLang="en-US" sz="2200" b="1" dirty="0"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504" y="332656"/>
            <a:ext cx="8686800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S1 describing people</a:t>
            </a:r>
          </a:p>
        </p:txBody>
      </p:sp>
    </p:spTree>
    <p:extLst>
      <p:ext uri="{BB962C8B-B14F-4D97-AF65-F5344CB8AC3E}">
        <p14:creationId xmlns:p14="http://schemas.microsoft.com/office/powerpoint/2010/main" val="18987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290807" y="629523"/>
            <a:ext cx="2697018" cy="1255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50000"/>
              </a:spcBef>
              <a:defRPr/>
            </a:pPr>
            <a:r>
              <a:rPr lang="en-GB" alt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J’ai</a:t>
            </a:r>
            <a:r>
              <a:rPr lang="en-GB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les </a:t>
            </a:r>
            <a:r>
              <a:rPr lang="en-GB" alt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yeux</a:t>
            </a:r>
            <a:endParaRPr lang="en-US" alt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10000"/>
              </a:lnSpc>
              <a:spcBef>
                <a:spcPct val="50000"/>
              </a:spcBef>
              <a:defRPr/>
            </a:pPr>
            <a:endParaRPr lang="en-US" alt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3193256" y="106303"/>
            <a:ext cx="2325687" cy="246221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bleus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verts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gris</a:t>
            </a:r>
            <a:endParaRPr lang="en-GB" alt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marron</a:t>
            </a:r>
            <a:endParaRPr lang="en-GB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033922" y="244802"/>
            <a:ext cx="2725426" cy="769441"/>
          </a:xfrm>
          <a:prstGeom prst="rect">
            <a:avLst/>
          </a:prstGeom>
          <a:solidFill>
            <a:srgbClr val="0070C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4400" b="1" kern="10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GB" sz="4400" b="1" kern="10" cap="none" spc="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trappe</a:t>
            </a:r>
            <a:endParaRPr lang="en-GB" sz="4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28600" y="2924944"/>
            <a:ext cx="3092082" cy="1255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50000"/>
              </a:spcBef>
              <a:defRPr/>
            </a:pPr>
            <a:r>
              <a:rPr lang="en-GB" alt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J’ai</a:t>
            </a:r>
            <a:r>
              <a:rPr lang="en-GB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les </a:t>
            </a:r>
            <a:r>
              <a:rPr lang="en-GB" alt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cheveux</a:t>
            </a:r>
            <a:endParaRPr lang="en-US" alt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10000"/>
              </a:lnSpc>
              <a:spcBef>
                <a:spcPct val="50000"/>
              </a:spcBef>
              <a:defRPr/>
            </a:pPr>
            <a:endParaRPr lang="en-US" alt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3181817" y="2949565"/>
            <a:ext cx="1462192" cy="246221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blonds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noirs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bruns</a:t>
            </a:r>
            <a:endParaRPr lang="en-GB" alt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roux</a:t>
            </a: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4678783" y="2924943"/>
            <a:ext cx="608713" cy="1255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50000"/>
              </a:spcBef>
              <a:defRPr/>
            </a:pPr>
            <a:r>
              <a:rPr lang="en-GB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en-US" alt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10000"/>
              </a:lnSpc>
              <a:spcBef>
                <a:spcPct val="50000"/>
              </a:spcBef>
              <a:defRPr/>
            </a:pPr>
            <a:endParaRPr lang="en-US" alt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5302304" y="2949565"/>
            <a:ext cx="1789975" cy="181588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longs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courts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mi-longs</a:t>
            </a: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7092279" y="2949565"/>
            <a:ext cx="608713" cy="1255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50000"/>
              </a:spcBef>
              <a:defRPr/>
            </a:pPr>
            <a:r>
              <a:rPr lang="en-GB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et</a:t>
            </a:r>
            <a:endParaRPr lang="en-US" alt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10000"/>
              </a:lnSpc>
              <a:spcBef>
                <a:spcPct val="50000"/>
              </a:spcBef>
              <a:defRPr/>
            </a:pPr>
            <a:endParaRPr lang="en-US" alt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7660756" y="2924943"/>
            <a:ext cx="1789975" cy="1169551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raides</a:t>
            </a:r>
            <a:endParaRPr lang="en-GB" alt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fris</a:t>
            </a:r>
            <a:r>
              <a:rPr lang="en-GB" altLang="en-US" sz="2800" dirty="0" err="1" smtClean="0">
                <a:latin typeface="Arial"/>
                <a:cs typeface="Arial"/>
              </a:rPr>
              <a:t>és</a:t>
            </a:r>
            <a:endParaRPr lang="en-GB" altLang="en-US" sz="2800" dirty="0" smtClean="0">
              <a:latin typeface="Arial"/>
              <a:cs typeface="Arial"/>
            </a:endParaRPr>
          </a:p>
        </p:txBody>
      </p:sp>
      <p:pic>
        <p:nvPicPr>
          <p:cNvPr id="1026" name="Picture 2" descr="C:\Users\hopeh-s\Desktop\hqdefaul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9919" y="1078038"/>
            <a:ext cx="2152568" cy="1614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706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" descr="C:\Users\hopeh-s\Desktop\download (3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0366" y="4237171"/>
            <a:ext cx="2138897" cy="1299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C:\Users\hopeh-s\Desktop\images (2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901135"/>
            <a:ext cx="2574367" cy="92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211960" y="1124744"/>
            <a:ext cx="432048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prstClr val="black"/>
                </a:solidFill>
              </a:rPr>
              <a:t>a</a:t>
            </a:r>
            <a:endParaRPr lang="en-GB" sz="3200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76256" y="1901135"/>
            <a:ext cx="432048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prstClr val="black"/>
                </a:solidFill>
              </a:rPr>
              <a:t>b</a:t>
            </a:r>
            <a:endParaRPr lang="en-GB" sz="3200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44439" y="4277108"/>
            <a:ext cx="432048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prstClr val="black"/>
                </a:solidFill>
              </a:rPr>
              <a:t>c</a:t>
            </a:r>
            <a:endParaRPr lang="en-GB" sz="3200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97646" y="4237171"/>
            <a:ext cx="432048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prstClr val="black"/>
                </a:solidFill>
              </a:rPr>
              <a:t>d</a:t>
            </a:r>
            <a:endParaRPr lang="en-GB" sz="3200" dirty="0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-1" y="100641"/>
            <a:ext cx="6413671" cy="4755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/>
            <a:r>
              <a:rPr lang="fr-FR" sz="3200" b="1" u="sng" dirty="0" smtClean="0">
                <a:solidFill>
                  <a:srgbClr val="C00000"/>
                </a:solidFill>
              </a:rPr>
              <a:t>Tu as les yeux de quelle couleur?</a:t>
            </a:r>
            <a:endParaRPr lang="fr-FR" sz="3200" b="1" dirty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</a:pPr>
            <a:endParaRPr lang="fr-FR" sz="1200" dirty="0" smtClean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</a:pPr>
            <a:r>
              <a:rPr lang="fr-FR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 </a:t>
            </a:r>
            <a:r>
              <a:rPr lang="en-GB" sz="3200" b="1" dirty="0" err="1" smtClean="0"/>
              <a:t>J’ai</a:t>
            </a:r>
            <a:r>
              <a:rPr lang="en-GB" sz="3200" b="1" dirty="0" smtClean="0"/>
              <a:t> les </a:t>
            </a:r>
            <a:r>
              <a:rPr lang="en-GB" sz="3200" b="1" dirty="0" err="1" smtClean="0"/>
              <a:t>yeux</a:t>
            </a:r>
            <a:r>
              <a:rPr lang="en-GB" sz="3200" b="1" dirty="0" smtClean="0"/>
              <a:t> verts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 </a:t>
            </a:r>
            <a:r>
              <a:rPr lang="en-GB" sz="3200" b="1" dirty="0" err="1" smtClean="0"/>
              <a:t>J’ai</a:t>
            </a:r>
            <a:r>
              <a:rPr lang="en-GB" sz="3200" b="1" dirty="0" smtClean="0"/>
              <a:t> les </a:t>
            </a:r>
            <a:r>
              <a:rPr lang="en-GB" sz="3200" b="1" dirty="0" err="1" smtClean="0"/>
              <a:t>yeux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gris</a:t>
            </a:r>
            <a:endParaRPr lang="en-GB" sz="3200" b="1" dirty="0" smtClean="0"/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 </a:t>
            </a:r>
            <a:r>
              <a:rPr lang="en-GB" sz="3200" b="1" dirty="0" err="1" smtClean="0"/>
              <a:t>J’ai</a:t>
            </a:r>
            <a:r>
              <a:rPr lang="en-GB" sz="3200" b="1" dirty="0" smtClean="0"/>
              <a:t> les </a:t>
            </a:r>
            <a:r>
              <a:rPr lang="en-GB" sz="3200" b="1" dirty="0" err="1" smtClean="0"/>
              <a:t>yeux</a:t>
            </a:r>
            <a:r>
              <a:rPr lang="en-GB" sz="3200" b="1" dirty="0" smtClean="0"/>
              <a:t> bleus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 </a:t>
            </a:r>
            <a:r>
              <a:rPr lang="en-GB" sz="3200" b="1" dirty="0" err="1" smtClean="0"/>
              <a:t>J’ai</a:t>
            </a:r>
            <a:r>
              <a:rPr lang="en-GB" sz="3200" b="1" dirty="0" smtClean="0"/>
              <a:t> les </a:t>
            </a:r>
            <a:r>
              <a:rPr lang="en-GB" sz="3200" b="1" dirty="0" err="1" smtClean="0"/>
              <a:t>yeux</a:t>
            </a:r>
            <a:r>
              <a:rPr lang="en-GB" sz="3200" b="1" dirty="0" smtClean="0"/>
              <a:t> marron</a:t>
            </a:r>
            <a:endParaRPr lang="en-GB" sz="3200" b="1" dirty="0"/>
          </a:p>
          <a:p>
            <a:pPr marL="457200" indent="-457200">
              <a:buFont typeface="+mj-lt"/>
              <a:buAutoNum type="arabicPeriod"/>
            </a:pPr>
            <a:endParaRPr lang="fr-FR" sz="2500" dirty="0" smtClean="0">
              <a:solidFill>
                <a:srgbClr val="C00000"/>
              </a:solidFill>
            </a:endParaRPr>
          </a:p>
          <a:p>
            <a:endParaRPr lang="en-GB" dirty="0">
              <a:solidFill>
                <a:prstClr val="black"/>
              </a:solidFill>
            </a:endParaRPr>
          </a:p>
          <a:p>
            <a:endParaRPr lang="en-GB" dirty="0">
              <a:solidFill>
                <a:prstClr val="black"/>
              </a:solidFill>
            </a:endParaRPr>
          </a:p>
        </p:txBody>
      </p:sp>
      <p:pic>
        <p:nvPicPr>
          <p:cNvPr id="21" name="Picture 2" descr="C:\Users\hopeh-s\Desktop\download (1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487" y="4300439"/>
            <a:ext cx="2302993" cy="1122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C:\Users\hopeh-s\Desktop\images (3)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901135"/>
            <a:ext cx="1174797" cy="1568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2934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C:\Users\hopeh-s\Desktop\images (4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2158" y="3848370"/>
            <a:ext cx="1624577" cy="2274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Users\hopeh-s\Desktop\download (4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4734" y="513603"/>
            <a:ext cx="1420750" cy="2513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hopeh-s\Desktop\download (5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5393" y="3928861"/>
            <a:ext cx="2102468" cy="1386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hopeh-s\Desktop\download (6)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1417" y="539969"/>
            <a:ext cx="1296978" cy="1738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860032" y="559000"/>
            <a:ext cx="432048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prstClr val="black"/>
                </a:solidFill>
              </a:rPr>
              <a:t>a</a:t>
            </a:r>
            <a:endParaRPr lang="en-GB" sz="3200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00633" y="539969"/>
            <a:ext cx="432048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prstClr val="black"/>
                </a:solidFill>
              </a:rPr>
              <a:t>b</a:t>
            </a:r>
            <a:endParaRPr lang="en-GB" sz="3200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58710" y="3861844"/>
            <a:ext cx="432048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prstClr val="black"/>
                </a:solidFill>
              </a:rPr>
              <a:t>c</a:t>
            </a:r>
            <a:endParaRPr lang="en-GB" sz="3200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55393" y="3894981"/>
            <a:ext cx="432048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prstClr val="black"/>
                </a:solidFill>
              </a:rPr>
              <a:t>d</a:t>
            </a:r>
            <a:endParaRPr lang="en-GB" sz="3200" dirty="0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274" y="8400"/>
            <a:ext cx="5277484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/>
            <a:r>
              <a:rPr lang="fr-FR" sz="2800" b="1" u="sng" dirty="0" smtClean="0">
                <a:solidFill>
                  <a:srgbClr val="C00000"/>
                </a:solidFill>
              </a:rPr>
              <a:t>Tu as les cheveux de quelle couleur?</a:t>
            </a:r>
          </a:p>
          <a:p>
            <a:pPr marL="457200" indent="-457200"/>
            <a:endParaRPr lang="fr-FR" sz="800" dirty="0">
              <a:solidFill>
                <a:srgbClr val="C00000"/>
              </a:solidFill>
            </a:endParaRPr>
          </a:p>
          <a:p>
            <a:pPr marL="457200" indent="-457200"/>
            <a:endParaRPr lang="fr-FR" sz="1200" dirty="0" smtClean="0">
              <a:solidFill>
                <a:srgbClr val="C00000"/>
              </a:solidFill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lphaLcPeriod"/>
            </a:pPr>
            <a:r>
              <a:rPr lang="en-GB" sz="3200" b="1" dirty="0" err="1" smtClean="0"/>
              <a:t>J’ai</a:t>
            </a:r>
            <a:r>
              <a:rPr lang="en-GB" sz="3200" b="1" dirty="0" smtClean="0"/>
              <a:t> les </a:t>
            </a:r>
            <a:r>
              <a:rPr lang="en-GB" sz="3200" b="1" dirty="0" err="1" smtClean="0"/>
              <a:t>cheveux</a:t>
            </a:r>
            <a:r>
              <a:rPr lang="en-GB" sz="3200" b="1" dirty="0" smtClean="0"/>
              <a:t> blonds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eriod"/>
            </a:pPr>
            <a:r>
              <a:rPr lang="en-GB" sz="3200" b="1" dirty="0" err="1" smtClean="0"/>
              <a:t>J’ai</a:t>
            </a:r>
            <a:r>
              <a:rPr lang="en-GB" sz="3200" b="1" dirty="0" smtClean="0"/>
              <a:t> les </a:t>
            </a:r>
            <a:r>
              <a:rPr lang="en-GB" sz="3200" b="1" dirty="0" err="1" smtClean="0"/>
              <a:t>cheveux</a:t>
            </a:r>
            <a:r>
              <a:rPr lang="en-GB" sz="3200" b="1" dirty="0" smtClean="0"/>
              <a:t> roux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eriod"/>
            </a:pPr>
            <a:r>
              <a:rPr lang="en-GB" sz="3200" b="1" dirty="0" err="1" smtClean="0"/>
              <a:t>J’ai</a:t>
            </a:r>
            <a:r>
              <a:rPr lang="en-GB" sz="3200" b="1" dirty="0" smtClean="0"/>
              <a:t> les </a:t>
            </a:r>
            <a:r>
              <a:rPr lang="en-GB" sz="3200" b="1" dirty="0" err="1" smtClean="0"/>
              <a:t>cheveux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bruns</a:t>
            </a:r>
            <a:endParaRPr lang="en-GB" sz="3200" b="1" dirty="0" smtClean="0"/>
          </a:p>
          <a:p>
            <a:pPr marL="514350" indent="-514350">
              <a:lnSpc>
                <a:spcPct val="150000"/>
              </a:lnSpc>
              <a:buFont typeface="+mj-lt"/>
              <a:buAutoNum type="alphaLcPeriod"/>
            </a:pPr>
            <a:r>
              <a:rPr lang="en-GB" sz="3200" b="1" dirty="0" err="1" smtClean="0"/>
              <a:t>J’ai</a:t>
            </a:r>
            <a:r>
              <a:rPr lang="en-GB" sz="3200" b="1" dirty="0" smtClean="0"/>
              <a:t> les </a:t>
            </a:r>
            <a:r>
              <a:rPr lang="en-GB" sz="3200" b="1" dirty="0" err="1" smtClean="0"/>
              <a:t>cheveux</a:t>
            </a:r>
            <a:r>
              <a:rPr lang="en-GB" sz="3200" b="1" dirty="0" smtClean="0"/>
              <a:t> noirs</a:t>
            </a:r>
            <a:endParaRPr lang="fr-FR" sz="2500" dirty="0" smtClean="0">
              <a:solidFill>
                <a:srgbClr val="C00000"/>
              </a:solidFill>
            </a:endParaRPr>
          </a:p>
          <a:p>
            <a:endParaRPr lang="en-GB" dirty="0">
              <a:solidFill>
                <a:prstClr val="black"/>
              </a:solidFill>
            </a:endParaRPr>
          </a:p>
          <a:p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690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5216" y="1782637"/>
            <a:ext cx="2771207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bleus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verts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noirs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marron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400" b="1" dirty="0" err="1" smtClean="0">
                <a:latin typeface="Arial" pitchFamily="34" charset="0"/>
                <a:cs typeface="Arial" pitchFamily="34" charset="0"/>
              </a:rPr>
              <a:t>gris</a:t>
            </a:r>
            <a:endParaRPr lang="en-GB" sz="24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n-GB" sz="2000" b="1" dirty="0" smtClean="0"/>
          </a:p>
          <a:p>
            <a:endParaRPr lang="en-GB" sz="2000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4860032" y="1189836"/>
            <a:ext cx="326009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b="1" dirty="0" smtClean="0"/>
              <a:t>6</a:t>
            </a: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.  longs</a:t>
            </a:r>
          </a:p>
          <a:p>
            <a:pPr>
              <a:lnSpc>
                <a:spcPct val="150000"/>
              </a:lnSpc>
            </a:pP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7. courts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 startAt="6"/>
            </a:pP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mi-longs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 startAt="6"/>
            </a:pP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blonds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 startAt="6"/>
            </a:pPr>
            <a:r>
              <a:rPr lang="en-GB" sz="2400" b="1" dirty="0" err="1" smtClean="0">
                <a:latin typeface="Arial" pitchFamily="34" charset="0"/>
                <a:cs typeface="Arial" pitchFamily="34" charset="0"/>
              </a:rPr>
              <a:t>raides</a:t>
            </a:r>
            <a:endParaRPr lang="en-GB" sz="24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 startAt="6"/>
            </a:pPr>
            <a:r>
              <a:rPr lang="en-GB" sz="2400" b="1" dirty="0" err="1">
                <a:latin typeface="Arial" pitchFamily="34" charset="0"/>
                <a:cs typeface="Arial" pitchFamily="34" charset="0"/>
              </a:rPr>
              <a:t>f</a:t>
            </a:r>
            <a:r>
              <a:rPr lang="en-GB" sz="2400" b="1" dirty="0" err="1" smtClean="0">
                <a:latin typeface="Arial" pitchFamily="34" charset="0"/>
                <a:cs typeface="Arial" pitchFamily="34" charset="0"/>
              </a:rPr>
              <a:t>risés</a:t>
            </a:r>
            <a:endParaRPr lang="en-GB" sz="24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 startAt="6"/>
            </a:pPr>
            <a:r>
              <a:rPr lang="en-GB" sz="2400" b="1" dirty="0">
                <a:latin typeface="Arial" pitchFamily="34" charset="0"/>
                <a:cs typeface="Arial" pitchFamily="34" charset="0"/>
              </a:rPr>
              <a:t>n</a:t>
            </a: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oirs</a:t>
            </a:r>
            <a:endParaRPr lang="en-GB" sz="24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 startAt="6"/>
            </a:pPr>
            <a:r>
              <a:rPr lang="en-GB" sz="2400" b="1" dirty="0">
                <a:latin typeface="Arial" pitchFamily="34" charset="0"/>
                <a:cs typeface="Arial" pitchFamily="34" charset="0"/>
              </a:rPr>
              <a:t>r</a:t>
            </a: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oux</a:t>
            </a:r>
            <a:endParaRPr lang="en-GB" sz="24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 startAt="6"/>
            </a:pPr>
            <a:r>
              <a:rPr lang="en-GB" sz="2400" b="1" dirty="0" err="1" smtClean="0">
                <a:latin typeface="Arial" pitchFamily="34" charset="0"/>
                <a:cs typeface="Arial" pitchFamily="34" charset="0"/>
              </a:rPr>
              <a:t>bruns</a:t>
            </a:r>
            <a:endParaRPr lang="en-GB" sz="24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n-GB" sz="24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n-GB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645217" y="365767"/>
            <a:ext cx="32168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J’ai</a:t>
            </a:r>
            <a:r>
              <a:rPr lang="en-GB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les </a:t>
            </a:r>
            <a:r>
              <a:rPr lang="en-GB" sz="4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yeux</a:t>
            </a:r>
            <a:endParaRPr lang="en-GB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16016" y="365767"/>
            <a:ext cx="39685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J’ai</a:t>
            </a:r>
            <a:r>
              <a:rPr lang="en-GB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les </a:t>
            </a:r>
            <a:r>
              <a:rPr lang="en-GB" sz="4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cheveux</a:t>
            </a:r>
            <a:endParaRPr lang="en-GB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4338" name="Picture 2" descr="C:\Users\hopeh-s\Desktop\downloa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164290"/>
            <a:ext cx="1238374" cy="596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39" name="Picture 3" descr="C:\Users\hopeh-s\Desktop\images (9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1213" y="1183730"/>
            <a:ext cx="1728192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061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5106" y="365767"/>
            <a:ext cx="667327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Reading skills</a:t>
            </a:r>
            <a:endParaRPr lang="en-GB" sz="8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C:\Users\hopeh-s\Desktop\51zhZRZx+tL._SX351_BO1,204,203,200_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420888"/>
            <a:ext cx="2060153" cy="2912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hopeh-s\Desktop\francai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4868" y="2420888"/>
            <a:ext cx="3094097" cy="1745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327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5106" y="365767"/>
            <a:ext cx="667327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Reading skills</a:t>
            </a:r>
            <a:endParaRPr lang="en-GB" sz="8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C:\Users\hopeh-s\Desktop\51zhZRZx+tL._SX351_BO1,204,203,200_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329" y="704404"/>
            <a:ext cx="776094" cy="1097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hopeh-s\Desktop\francai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4858" y="816689"/>
            <a:ext cx="1547049" cy="872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81329" y="2132856"/>
            <a:ext cx="848315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Aims of activity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To understand </a:t>
            </a:r>
            <a:r>
              <a:rPr lang="en-GB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familiar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language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To understand </a:t>
            </a:r>
            <a:r>
              <a:rPr lang="en-GB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unfamiliar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language using strategies</a:t>
            </a:r>
          </a:p>
          <a:p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To create a glossary of useful new words in French and English in your jotter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063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12491" y="1124744"/>
            <a:ext cx="8064896" cy="4032448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Instructions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dirty="0">
              <a:latin typeface="Arial" panose="020B0604020202020204" pitchFamily="34" charset="0"/>
              <a:cs typeface="Arial" pitchFamily="34" charset="0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en-US" altLang="en-US" sz="2000" b="1" u="sng" dirty="0" smtClean="0">
                <a:latin typeface="Arial" panose="020B0604020202020204" pitchFamily="34" charset="0"/>
                <a:cs typeface="Arial" pitchFamily="34" charset="0"/>
              </a:rPr>
              <a:t>With your partner</a:t>
            </a:r>
            <a:r>
              <a:rPr lang="en-US" altLang="en-US" sz="2000" dirty="0" smtClean="0">
                <a:latin typeface="Arial" panose="020B0604020202020204" pitchFamily="34" charset="0"/>
                <a:cs typeface="Arial" pitchFamily="34" charset="0"/>
              </a:rPr>
              <a:t>, </a:t>
            </a:r>
            <a:r>
              <a:rPr lang="en-US" altLang="en-US" sz="2000" dirty="0" smtClean="0">
                <a:latin typeface="Arial" panose="020B0604020202020204" pitchFamily="34" charset="0"/>
                <a:cs typeface="Arial" pitchFamily="34" charset="0"/>
              </a:rPr>
              <a:t>underline the words you don’t know</a:t>
            </a:r>
            <a:endParaRPr lang="en-US" altLang="en-US" sz="2000" dirty="0" smtClean="0">
              <a:latin typeface="Arial" panose="020B0604020202020204" pitchFamily="34" charset="0"/>
              <a:cs typeface="Arial" pitchFamily="34" charset="0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itchFamily="34" charset="0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en-US" altLang="en-US" sz="2000" b="1" u="sng" dirty="0" smtClean="0">
                <a:latin typeface="Arial" panose="020B0604020202020204" pitchFamily="34" charset="0"/>
                <a:cs typeface="Arial" pitchFamily="34" charset="0"/>
              </a:rPr>
              <a:t>With your partner,</a:t>
            </a:r>
            <a:r>
              <a:rPr lang="en-US" altLang="en-US" sz="2000" dirty="0" smtClean="0"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n-US" altLang="en-US" sz="2000" dirty="0" smtClean="0">
                <a:latin typeface="Arial" panose="020B0604020202020204" pitchFamily="34" charset="0"/>
                <a:cs typeface="Arial" pitchFamily="34" charset="0"/>
              </a:rPr>
              <a:t>look up these new words in the dictionary</a:t>
            </a:r>
            <a:endParaRPr lang="en-US" altLang="en-US" sz="2000" dirty="0" smtClean="0">
              <a:latin typeface="Arial" panose="020B0604020202020204" pitchFamily="34" charset="0"/>
              <a:cs typeface="Arial" pitchFamily="34" charset="0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en-US" altLang="en-US" sz="2000" b="1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itchFamily="34" charset="0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en-US" altLang="en-US" sz="2000" b="1" u="sng" dirty="0" smtClean="0">
                <a:latin typeface="Arial" panose="020B0604020202020204" pitchFamily="34" charset="0"/>
                <a:cs typeface="Arial" pitchFamily="34" charset="0"/>
              </a:rPr>
              <a:t>With your </a:t>
            </a:r>
            <a:r>
              <a:rPr lang="en-US" altLang="en-US" sz="2000" b="1" u="sng" dirty="0" smtClean="0">
                <a:latin typeface="Arial" panose="020B0604020202020204" pitchFamily="34" charset="0"/>
                <a:cs typeface="Arial" pitchFamily="34" charset="0"/>
              </a:rPr>
              <a:t>partner</a:t>
            </a:r>
            <a:r>
              <a:rPr lang="en-US" altLang="en-US" sz="2000" dirty="0" smtClean="0">
                <a:latin typeface="Arial" panose="020B0604020202020204" pitchFamily="34" charset="0"/>
                <a:cs typeface="Arial" pitchFamily="34" charset="0"/>
              </a:rPr>
              <a:t>, </a:t>
            </a:r>
            <a:r>
              <a:rPr lang="en-US" altLang="en-US" sz="2000" dirty="0" smtClean="0">
                <a:latin typeface="Arial" panose="020B0604020202020204" pitchFamily="34" charset="0"/>
                <a:cs typeface="Arial" pitchFamily="34" charset="0"/>
              </a:rPr>
              <a:t>make sure you </a:t>
            </a:r>
            <a:r>
              <a:rPr lang="en-US" altLang="en-US" sz="2000" dirty="0" smtClean="0">
                <a:latin typeface="Arial" panose="020B0604020202020204" pitchFamily="34" charset="0"/>
                <a:cs typeface="Arial" pitchFamily="34" charset="0"/>
              </a:rPr>
              <a:t>can fully understand the text you have been given responsibility for</a:t>
            </a:r>
            <a:endParaRPr lang="en-US" altLang="en-US" sz="2000" dirty="0" smtClean="0">
              <a:latin typeface="Arial" panose="020B0604020202020204" pitchFamily="34" charset="0"/>
              <a:cs typeface="Arial" pitchFamily="34" charset="0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lang="en-US" altLang="en-US" sz="2000" dirty="0" smtClean="0">
              <a:latin typeface="Arial" panose="020B0604020202020204" pitchFamily="34" charset="0"/>
              <a:cs typeface="Arial" pitchFamily="34" charset="0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en-US" altLang="en-US" sz="2000" b="1" u="sng" dirty="0" smtClean="0">
                <a:latin typeface="Arial" panose="020B0604020202020204" pitchFamily="34" charset="0"/>
                <a:cs typeface="Arial" pitchFamily="34" charset="0"/>
              </a:rPr>
              <a:t>In your jotters, both </a:t>
            </a:r>
            <a:r>
              <a:rPr lang="en-US" altLang="en-US" sz="2000" b="1" u="sng" dirty="0" smtClean="0">
                <a:latin typeface="Arial" panose="020B0604020202020204" pitchFamily="34" charset="0"/>
                <a:cs typeface="Arial" pitchFamily="34" charset="0"/>
              </a:rPr>
              <a:t>dr</a:t>
            </a:r>
            <a:r>
              <a:rPr lang="en-US" altLang="en-US" sz="2000" b="1" u="sng" dirty="0" smtClean="0">
                <a:latin typeface="Arial" panose="020B0604020202020204" pitchFamily="34" charset="0"/>
                <a:cs typeface="Arial" pitchFamily="34" charset="0"/>
              </a:rPr>
              <a:t>aw </a:t>
            </a:r>
            <a:r>
              <a:rPr lang="en-US" altLang="en-US" sz="2000" b="1" u="sng" dirty="0" smtClean="0">
                <a:latin typeface="Arial" panose="020B0604020202020204" pitchFamily="34" charset="0"/>
                <a:cs typeface="Arial" pitchFamily="34" charset="0"/>
              </a:rPr>
              <a:t>the </a:t>
            </a:r>
            <a:r>
              <a:rPr lang="en-US" altLang="en-US" sz="2000" b="1" u="sng" dirty="0" smtClean="0">
                <a:latin typeface="Arial" panose="020B0604020202020204" pitchFamily="34" charset="0"/>
                <a:cs typeface="Arial" pitchFamily="34" charset="0"/>
              </a:rPr>
              <a:t>face</a:t>
            </a:r>
            <a:r>
              <a:rPr lang="en-US" altLang="en-US" sz="2000" b="1" dirty="0" smtClean="0"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n-US" altLang="en-US" sz="2000" dirty="0" smtClean="0">
                <a:latin typeface="Arial" panose="020B0604020202020204" pitchFamily="34" charset="0"/>
                <a:cs typeface="Arial" pitchFamily="34" charset="0"/>
              </a:rPr>
              <a:t>to show your understanding</a:t>
            </a:r>
            <a:endParaRPr kumimoji="0" lang="en-US" altLang="en-US" sz="20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9" name="Rectangle 16"/>
          <p:cNvSpPr>
            <a:spLocks noChangeArrowheads="1"/>
          </p:cNvSpPr>
          <p:nvPr/>
        </p:nvSpPr>
        <p:spPr bwMode="auto">
          <a:xfrm>
            <a:off x="323528" y="72479"/>
            <a:ext cx="8064896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Tu</a:t>
            </a:r>
            <a:r>
              <a:rPr kumimoji="0" lang="en-GB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GB" alt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es</a:t>
            </a:r>
            <a:r>
              <a:rPr kumimoji="0" lang="en-GB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comment?                                                                                                                                                                                                 </a:t>
            </a:r>
            <a:endParaRPr kumimoji="0" lang="en-GB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19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GB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23"/>
          <p:cNvSpPr>
            <a:spLocks noChangeArrowheads="1"/>
          </p:cNvSpPr>
          <p:nvPr/>
        </p:nvSpPr>
        <p:spPr bwMode="auto">
          <a:xfrm>
            <a:off x="0" y="2914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0" name="Rectangle 25"/>
          <p:cNvSpPr>
            <a:spLocks noChangeArrowheads="1"/>
          </p:cNvSpPr>
          <p:nvPr/>
        </p:nvSpPr>
        <p:spPr bwMode="auto">
          <a:xfrm>
            <a:off x="0" y="491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				       </a:t>
            </a:r>
            <a:endParaRPr kumimoji="0" lang="en-GB" alt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GB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26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version>
  <revision id="1.1.53290.0"/>
</version>
</file>

<file path=customXml/itemProps1.xml><?xml version="1.0" encoding="utf-8"?>
<ds:datastoreItem xmlns:ds="http://schemas.openxmlformats.org/officeDocument/2006/customXml" ds:itemID="{AA05FCDB-09E5-48CF-A493-BF10BEBE0A0E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1274</TotalTime>
  <Words>509</Words>
  <Application>Microsoft Office PowerPoint</Application>
  <PresentationFormat>On-screen Show (4:3)</PresentationFormat>
  <Paragraphs>134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Aldersley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Ms S Pitchford</dc:creator>
  <cp:lastModifiedBy>Ravenhill, Sheila</cp:lastModifiedBy>
  <cp:revision>137</cp:revision>
  <dcterms:created xsi:type="dcterms:W3CDTF">2014-03-24T09:36:42Z</dcterms:created>
  <dcterms:modified xsi:type="dcterms:W3CDTF">2017-09-18T15:10:47Z</dcterms:modified>
</cp:coreProperties>
</file>