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83" r:id="rId11"/>
    <p:sldId id="284" r:id="rId12"/>
    <p:sldId id="285" r:id="rId13"/>
    <p:sldId id="286" r:id="rId14"/>
    <p:sldId id="256" r:id="rId15"/>
    <p:sldId id="268" r:id="rId16"/>
    <p:sldId id="258" r:id="rId17"/>
    <p:sldId id="277" r:id="rId18"/>
    <p:sldId id="279" r:id="rId19"/>
    <p:sldId id="257" r:id="rId20"/>
    <p:sldId id="259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CDECE-1B02-4ACA-9E91-1A3292FE5202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0812A-3D41-42D0-899C-B0D841FC5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52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49F9AC-702E-4D4E-8493-E12DE10CC766}" type="slidenum">
              <a:rPr lang="fr-FR" altLang="en-US"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fr-FR" alt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8F69E8-1734-498C-B356-855C76F681AB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sz="4000" smtClean="0">
              <a:latin typeface="Comic Sans MS" pitchFamily="66" charset="0"/>
            </a:endParaRPr>
          </a:p>
          <a:p>
            <a:pPr eaLnBrk="1" hangingPunct="1"/>
            <a:endParaRPr lang="en-GB" sz="4000" smtClean="0">
              <a:latin typeface="Comic Sans MS" pitchFamily="66" charset="0"/>
            </a:endParaRPr>
          </a:p>
          <a:p>
            <a:pPr eaLnBrk="1" hangingPunct="1"/>
            <a:endParaRPr lang="en-GB" sz="4000" smtClean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61B4A2-91FF-48B7-A85E-811E65C16DD4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sz="4000" smtClean="0">
              <a:latin typeface="Comic Sans MS" pitchFamily="66" charset="0"/>
            </a:endParaRPr>
          </a:p>
          <a:p>
            <a:pPr eaLnBrk="1" hangingPunct="1"/>
            <a:endParaRPr lang="en-GB" sz="4000" smtClean="0">
              <a:latin typeface="Comic Sans MS" pitchFamily="66" charset="0"/>
            </a:endParaRPr>
          </a:p>
          <a:p>
            <a:pPr eaLnBrk="1" hangingPunct="1"/>
            <a:endParaRPr lang="en-GB" sz="4000" smtClean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Play guess who – someone chooses a person but doesn’t say who. The class ask questions to narrow it down to one person.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FE4F83-0D86-490C-AE77-ABC11C3220E0}" type="slidenum">
              <a:rPr lang="en-GB"/>
              <a:pPr eaLnBrk="1" hangingPunct="1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49F9AC-702E-4D4E-8493-E12DE10CC766}" type="slidenum">
              <a:rPr lang="fr-FR" altLang="en-US"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fr-FR" alt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F315-FBFA-462B-8EFF-504E2BEB23D3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A0C-C3E6-401D-A658-04812F09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9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F315-FBFA-462B-8EFF-504E2BEB23D3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A0C-C3E6-401D-A658-04812F09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68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F315-FBFA-462B-8EFF-504E2BEB23D3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A0C-C3E6-401D-A658-04812F09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29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F315-FBFA-462B-8EFF-504E2BEB23D3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A0C-C3E6-401D-A658-04812F09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0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F315-FBFA-462B-8EFF-504E2BEB23D3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A0C-C3E6-401D-A658-04812F09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9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F315-FBFA-462B-8EFF-504E2BEB23D3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A0C-C3E6-401D-A658-04812F09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75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F315-FBFA-462B-8EFF-504E2BEB23D3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A0C-C3E6-401D-A658-04812F09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13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F315-FBFA-462B-8EFF-504E2BEB23D3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A0C-C3E6-401D-A658-04812F09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67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F315-FBFA-462B-8EFF-504E2BEB23D3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A0C-C3E6-401D-A658-04812F09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4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F315-FBFA-462B-8EFF-504E2BEB23D3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A0C-C3E6-401D-A658-04812F09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16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F315-FBFA-462B-8EFF-504E2BEB23D3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A0C-C3E6-401D-A658-04812F09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12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4F315-FBFA-462B-8EFF-504E2BEB23D3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3FA0C-C3E6-401D-A658-04812F09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92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.uk/imgres?imgurl=http://www.cartoonlogodesigns.com/images/misc/Smiley%20faces/smiley%20face.jpg&amp;imgrefurl=http://www.cartoonlogodesigns.com/Smiley%20Cartoon%20Logos.htm&amp;h=600&amp;w=600&amp;sz=48&amp;tbnid=1G-eOnBsFggtMM:&amp;tbnh=90&amp;tbnw=90&amp;prev=/search?q=smiley+face&amp;tbm=isch&amp;tbo=u&amp;zoom=1&amp;q=smiley+face&amp;usg=__qOC9kyS2lc-4Do6Y75cglXKUij8=&amp;docid=okT_2B3kpM7ltM&amp;hl=en&amp;sa=X&amp;ei=rEpEUcPAD8SPO6-_gIgF&amp;ved=0CDIQ9QEwAQ&amp;dur=99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hyperlink" Target="http://www.google.co.uk/url?sa=i&amp;rct=j&amp;q=smiley+faces&amp;source=images&amp;cd=&amp;cad=rja&amp;docid=UxluKjARpxCrMM&amp;tbnid=tE0767tuWVpskM:&amp;ved=0CAUQjRw&amp;url=http://www.emofaces.com/free-stuff/wallpaper&amp;ei=609EUaujMMrY0QXw44H4CA&amp;bvm=bv.43828540,d.ZWU&amp;psig=AFQjCNEq7ybv7UVlK4PjR3fF_EFr_IdkPA&amp;ust=136351778559106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3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0" Type="http://schemas.openxmlformats.org/officeDocument/2006/relationships/hyperlink" Target="http://swedish.embassy.tripod.com/sitebuildercontent/sitebuilderpictures/teresia.weemee.2.jpg" TargetMode="External"/><Relationship Id="rId4" Type="http://schemas.openxmlformats.org/officeDocument/2006/relationships/hyperlink" Target="http://www.gunradio.com/files/public/avatars/weemee.1147020012.jpg" TargetMode="External"/><Relationship Id="rId9" Type="http://schemas.openxmlformats.org/officeDocument/2006/relationships/image" Target="../media/image31.jpeg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swedish.embassy.tripod.com/sitebuildercontent/sitebuilderpictures/teresia.weemee.2.jpg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5.png"/><Relationship Id="rId2" Type="http://schemas.openxmlformats.org/officeDocument/2006/relationships/hyperlink" Target="http://www.gunradio.com/files/public/avatars/weemee.114702001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4.png"/><Relationship Id="rId18" Type="http://schemas.openxmlformats.org/officeDocument/2006/relationships/image" Target="../media/image47.jpeg"/><Relationship Id="rId26" Type="http://schemas.openxmlformats.org/officeDocument/2006/relationships/image" Target="../media/image39.jpeg"/><Relationship Id="rId3" Type="http://schemas.openxmlformats.org/officeDocument/2006/relationships/image" Target="../media/image42.jpeg"/><Relationship Id="rId21" Type="http://schemas.openxmlformats.org/officeDocument/2006/relationships/image" Target="../media/image41.jpeg"/><Relationship Id="rId7" Type="http://schemas.openxmlformats.org/officeDocument/2006/relationships/hyperlink" Target="http://www.gunradio.com/files/public/avatars/weemee.1147020012.jpg" TargetMode="External"/><Relationship Id="rId12" Type="http://schemas.openxmlformats.org/officeDocument/2006/relationships/image" Target="../media/image32.jpeg"/><Relationship Id="rId17" Type="http://schemas.openxmlformats.org/officeDocument/2006/relationships/hyperlink" Target="http://www.angelfire.com/theforce/mattswebpage/weemee.png" TargetMode="External"/><Relationship Id="rId25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png"/><Relationship Id="rId20" Type="http://schemas.openxmlformats.org/officeDocument/2006/relationships/image" Target="../media/image31.jpeg"/><Relationship Id="rId29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hyperlink" Target="http://swedish.embassy.tripod.com/sitebuildercontent/sitebuilderpictures/teresia.weemee.2.jpg" TargetMode="External"/><Relationship Id="rId24" Type="http://schemas.openxmlformats.org/officeDocument/2006/relationships/image" Target="../media/image38.jpeg"/><Relationship Id="rId5" Type="http://schemas.openxmlformats.org/officeDocument/2006/relationships/image" Target="../media/image29.png"/><Relationship Id="rId15" Type="http://schemas.openxmlformats.org/officeDocument/2006/relationships/image" Target="../media/image46.jpeg"/><Relationship Id="rId23" Type="http://schemas.openxmlformats.org/officeDocument/2006/relationships/image" Target="../media/image30.png"/><Relationship Id="rId28" Type="http://schemas.openxmlformats.org/officeDocument/2006/relationships/image" Target="../media/image50.jpeg"/><Relationship Id="rId10" Type="http://schemas.openxmlformats.org/officeDocument/2006/relationships/image" Target="../media/image28.jpeg"/><Relationship Id="rId19" Type="http://schemas.openxmlformats.org/officeDocument/2006/relationships/image" Target="../media/image36.jpeg"/><Relationship Id="rId4" Type="http://schemas.openxmlformats.org/officeDocument/2006/relationships/image" Target="../media/image43.jpeg"/><Relationship Id="rId9" Type="http://schemas.openxmlformats.org/officeDocument/2006/relationships/image" Target="../media/image33.jpeg"/><Relationship Id="rId14" Type="http://schemas.openxmlformats.org/officeDocument/2006/relationships/image" Target="../media/image45.jpeg"/><Relationship Id="rId22" Type="http://schemas.openxmlformats.org/officeDocument/2006/relationships/image" Target="../media/image37.png"/><Relationship Id="rId27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683568" y="1305025"/>
            <a:ext cx="2240626" cy="38164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be able to describe your personality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be able to describe your hair and eyes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 smtClean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332656"/>
            <a:ext cx="86868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S1 describing people</a:t>
            </a: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3330591" y="1347035"/>
            <a:ext cx="2240626" cy="415498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be able to describe someone else – personality</a:t>
            </a: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be able to describe someone else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hair and eyes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 smtClean="0"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156176" y="1347035"/>
            <a:ext cx="2638128" cy="517064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be able to describe yourself and others –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Personality, hair and eyes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use little important words like ‘very’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</p:txBody>
      </p:sp>
      <p:pic>
        <p:nvPicPr>
          <p:cNvPr id="1026" name="Picture 2" descr="C:\Users\hopeh-s\Desktop\download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0"/>
          <a:stretch/>
        </p:blipFill>
        <p:spPr bwMode="auto">
          <a:xfrm>
            <a:off x="2192912" y="3580400"/>
            <a:ext cx="572256" cy="112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opeh-s\Desktop\download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34339"/>
          <a:stretch/>
        </p:blipFill>
        <p:spPr bwMode="auto">
          <a:xfrm>
            <a:off x="4806684" y="4397379"/>
            <a:ext cx="451464" cy="99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opeh-s\Desktop\download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17"/>
          <a:stretch/>
        </p:blipFill>
        <p:spPr bwMode="auto">
          <a:xfrm>
            <a:off x="7936317" y="5312391"/>
            <a:ext cx="577951" cy="10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7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9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1981200" y="0"/>
            <a:ext cx="5181600" cy="828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Styles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1600200"/>
            <a:ext cx="4541837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6200" y="2133600"/>
            <a:ext cx="2178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000" dirty="0" err="1">
                <a:latin typeface="Comic Sans MS" pitchFamily="66" charset="0"/>
              </a:rPr>
              <a:t>Mi</a:t>
            </a:r>
            <a:r>
              <a:rPr lang="en-GB" sz="4000" dirty="0">
                <a:latin typeface="Comic Sans MS" pitchFamily="66" charset="0"/>
              </a:rPr>
              <a:t>-long</a:t>
            </a:r>
            <a:r>
              <a:rPr lang="en-GB" sz="4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715000" y="5105400"/>
            <a:ext cx="1514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000" dirty="0">
                <a:latin typeface="Comic Sans MS" pitchFamily="66" charset="0"/>
              </a:rPr>
              <a:t>Long</a:t>
            </a:r>
            <a:r>
              <a:rPr lang="en-GB" sz="4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7118350" y="2209800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000" dirty="0">
                <a:latin typeface="Comic Sans MS" pitchFamily="66" charset="0"/>
              </a:rPr>
              <a:t>Court</a:t>
            </a:r>
            <a:r>
              <a:rPr lang="en-GB" sz="4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6172200" y="1295400"/>
            <a:ext cx="2362200" cy="685800"/>
          </a:xfrm>
          <a:prstGeom prst="curvedDownArrow">
            <a:avLst>
              <a:gd name="adj1" fmla="val 68889"/>
              <a:gd name="adj2" fmla="val 13777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 rot="-10739675">
            <a:off x="609600" y="3048000"/>
            <a:ext cx="2362200" cy="685800"/>
          </a:xfrm>
          <a:prstGeom prst="curvedDownArrow">
            <a:avLst>
              <a:gd name="adj1" fmla="val 65094"/>
              <a:gd name="adj2" fmla="val 137778"/>
              <a:gd name="adj3" fmla="val 349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4648200" y="4191000"/>
            <a:ext cx="2362200" cy="685800"/>
          </a:xfrm>
          <a:prstGeom prst="curvedDownArrow">
            <a:avLst>
              <a:gd name="adj1" fmla="val 68889"/>
              <a:gd name="adj2" fmla="val 13777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980728"/>
            <a:ext cx="3624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>
                <a:latin typeface="Comic Sans MS" pitchFamily="66" charset="0"/>
              </a:rPr>
              <a:t>J’ai</a:t>
            </a:r>
            <a:r>
              <a:rPr lang="en-GB" sz="3200" dirty="0" smtClean="0">
                <a:latin typeface="Comic Sans MS" pitchFamily="66" charset="0"/>
              </a:rPr>
              <a:t> les </a:t>
            </a:r>
            <a:r>
              <a:rPr lang="en-GB" sz="3200" dirty="0" err="1" smtClean="0">
                <a:latin typeface="Comic Sans MS" pitchFamily="66" charset="0"/>
              </a:rPr>
              <a:t>cheveux</a:t>
            </a:r>
            <a:r>
              <a:rPr lang="en-GB" sz="3200" dirty="0" smtClean="0">
                <a:latin typeface="Comic Sans MS" pitchFamily="66" charset="0"/>
              </a:rPr>
              <a:t>…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1326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2" grpId="0" autoUpdateAnimBg="0"/>
      <p:bldP spid="27653" grpId="0" autoUpdateAnimBg="0"/>
      <p:bldP spid="27654" grpId="0" autoUpdateAnimBg="0"/>
      <p:bldP spid="27655" grpId="0" animBg="1"/>
      <p:bldP spid="27656" grpId="0" animBg="1"/>
      <p:bldP spid="276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1981200" y="0"/>
            <a:ext cx="5181600" cy="828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Styles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1600200"/>
            <a:ext cx="4541837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6200" y="2133600"/>
            <a:ext cx="2178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000" dirty="0" err="1">
                <a:latin typeface="Comic Sans MS" pitchFamily="66" charset="0"/>
              </a:rPr>
              <a:t>Mi</a:t>
            </a:r>
            <a:r>
              <a:rPr lang="en-GB" sz="4000" dirty="0">
                <a:latin typeface="Comic Sans MS" pitchFamily="66" charset="0"/>
              </a:rPr>
              <a:t>-long</a:t>
            </a:r>
            <a:r>
              <a:rPr lang="en-GB" sz="4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715000" y="5105400"/>
            <a:ext cx="1514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000" dirty="0">
                <a:latin typeface="Comic Sans MS" pitchFamily="66" charset="0"/>
              </a:rPr>
              <a:t>Long</a:t>
            </a:r>
            <a:r>
              <a:rPr lang="en-GB" sz="4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7118350" y="2209800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000" dirty="0">
                <a:latin typeface="Comic Sans MS" pitchFamily="66" charset="0"/>
              </a:rPr>
              <a:t>Court</a:t>
            </a:r>
            <a:r>
              <a:rPr lang="en-GB" sz="4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6172200" y="1295400"/>
            <a:ext cx="2362200" cy="685800"/>
          </a:xfrm>
          <a:prstGeom prst="curvedDownArrow">
            <a:avLst>
              <a:gd name="adj1" fmla="val 68889"/>
              <a:gd name="adj2" fmla="val 13777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 rot="-10739675">
            <a:off x="609600" y="3048000"/>
            <a:ext cx="2362200" cy="685800"/>
          </a:xfrm>
          <a:prstGeom prst="curvedDownArrow">
            <a:avLst>
              <a:gd name="adj1" fmla="val 65094"/>
              <a:gd name="adj2" fmla="val 137778"/>
              <a:gd name="adj3" fmla="val 349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4648200" y="4191000"/>
            <a:ext cx="2362200" cy="685800"/>
          </a:xfrm>
          <a:prstGeom prst="curvedDownArrow">
            <a:avLst>
              <a:gd name="adj1" fmla="val 68889"/>
              <a:gd name="adj2" fmla="val 13777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64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700" grpId="0" autoUpdateAnimBg="0"/>
      <p:bldP spid="29701" grpId="0" autoUpdateAnimBg="0"/>
      <p:bldP spid="29702" grpId="0" autoUpdateAnimBg="0"/>
      <p:bldP spid="29703" grpId="0" animBg="1"/>
      <p:bldP spid="29704" grpId="0" animBg="1"/>
      <p:bldP spid="297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57200" y="2133600"/>
            <a:ext cx="3810000" cy="2614613"/>
            <a:chOff x="288" y="1344"/>
            <a:chExt cx="2400" cy="1647"/>
          </a:xfrm>
        </p:grpSpPr>
        <p:pic>
          <p:nvPicPr>
            <p:cNvPr id="2253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0"/>
              <a:ext cx="2304" cy="1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40" name="Rectangle 4"/>
            <p:cNvSpPr>
              <a:spLocks noChangeArrowheads="1"/>
            </p:cNvSpPr>
            <p:nvPr/>
          </p:nvSpPr>
          <p:spPr bwMode="auto">
            <a:xfrm>
              <a:off x="1440" y="1344"/>
              <a:ext cx="1248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981200" y="0"/>
            <a:ext cx="5181600" cy="828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Styles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24955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177165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04800" y="4800600"/>
            <a:ext cx="1730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000" dirty="0" err="1">
                <a:latin typeface="Comic Sans MS" pitchFamily="66" charset="0"/>
              </a:rPr>
              <a:t>Raide</a:t>
            </a:r>
            <a:r>
              <a:rPr lang="en-GB" sz="4000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</a:t>
            </a:r>
            <a:endParaRPr lang="en-GB" sz="4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892425" y="4748213"/>
            <a:ext cx="208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000" dirty="0" err="1">
                <a:latin typeface="Comic Sans MS" pitchFamily="66" charset="0"/>
              </a:rPr>
              <a:t>Ondulé</a:t>
            </a:r>
            <a:r>
              <a:rPr lang="en-GB" sz="4000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</a:t>
            </a:r>
            <a:endParaRPr lang="en-GB" sz="4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967413" y="4800600"/>
            <a:ext cx="1652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000" dirty="0" err="1">
                <a:latin typeface="Comic Sans MS" pitchFamily="66" charset="0"/>
              </a:rPr>
              <a:t>Frisé</a:t>
            </a:r>
            <a:r>
              <a:rPr lang="en-GB" sz="4000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</a:t>
            </a:r>
            <a:endParaRPr lang="en-GB" sz="4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553200" y="5410200"/>
            <a:ext cx="444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000">
                <a:latin typeface="Comic Sans MS" pitchFamily="66" charset="0"/>
              </a:rPr>
              <a:t>/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791200" y="6019800"/>
            <a:ext cx="1960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000" dirty="0" err="1">
                <a:latin typeface="Comic Sans MS" pitchFamily="66" charset="0"/>
              </a:rPr>
              <a:t>Bouclé</a:t>
            </a:r>
            <a:r>
              <a:rPr lang="en-GB" sz="4000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</a:t>
            </a:r>
            <a:endParaRPr lang="en-GB" sz="4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6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6" grpId="0" autoUpdateAnimBg="0"/>
      <p:bldP spid="7177" grpId="0" autoUpdateAnimBg="0"/>
      <p:bldP spid="7178" grpId="0" autoUpdateAnimBg="0"/>
      <p:bldP spid="7179" grpId="0" autoUpdateAnimBg="0"/>
      <p:bldP spid="718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2674938" cy="276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3657600" y="2057400"/>
            <a:ext cx="4724400" cy="2514600"/>
          </a:xfrm>
          <a:prstGeom prst="wedgeRoundRectCallout">
            <a:avLst>
              <a:gd name="adj1" fmla="val -80139"/>
              <a:gd name="adj2" fmla="val 50884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4000">
                <a:latin typeface="Comic Sans MS" pitchFamily="66" charset="0"/>
              </a:rPr>
              <a:t>Je suis chauve</a:t>
            </a:r>
            <a:endParaRPr lang="en-GB" sz="400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en-GB" sz="4000">
                <a:latin typeface="Comic Sans MS" pitchFamily="66" charset="0"/>
              </a:rPr>
              <a:t>/</a:t>
            </a:r>
          </a:p>
          <a:p>
            <a:pPr algn="ctr"/>
            <a:r>
              <a:rPr lang="en-GB" sz="4000">
                <a:latin typeface="Comic Sans MS" pitchFamily="66" charset="0"/>
              </a:rPr>
              <a:t>Je n’ai pas de cheveux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981200" y="0"/>
            <a:ext cx="5181600" cy="828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Styles</a:t>
            </a:r>
          </a:p>
        </p:txBody>
      </p:sp>
    </p:spTree>
    <p:extLst>
      <p:ext uri="{BB962C8B-B14F-4D97-AF65-F5344CB8AC3E}">
        <p14:creationId xmlns:p14="http://schemas.microsoft.com/office/powerpoint/2010/main" val="41718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 autoUpdateAnimBg="0"/>
      <p:bldP spid="81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32656"/>
            <a:ext cx="4716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How do we describe other people? 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We use he/ she</a:t>
            </a: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 descr="http://t2.gstatic.com/images?q=tbn:ANd9GcSG0zIBE7nv3RoAkskYRThNEhbaNjuXEQAFaEm9FNeVV_V97JoHU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92696"/>
            <a:ext cx="1026914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46626" y="1486960"/>
            <a:ext cx="1331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latin typeface="Comic Sans MS" pitchFamily="66" charset="0"/>
              </a:rPr>
              <a:t>J’ai</a:t>
            </a:r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4408" y="1458507"/>
            <a:ext cx="1619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I have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 descr="http://www.emofaces.com/images/emoticonBig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1109663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99026" y="2348880"/>
            <a:ext cx="1331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Il  a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17729" y="2348880"/>
            <a:ext cx="1331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He has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9026" y="2996952"/>
            <a:ext cx="1331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Elle a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20821" y="2991375"/>
            <a:ext cx="1331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She has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6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2160240" cy="27712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74" y="2125572"/>
            <a:ext cx="2252820" cy="28385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2047" y="5239620"/>
            <a:ext cx="379943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Comic Sans MS" pitchFamily="66" charset="0"/>
              </a:rPr>
              <a:t>Elle a les cheveux brun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</a:t>
            </a:r>
          </a:p>
          <a:p>
            <a:r>
              <a:rPr lang="fr-FR" sz="2400" b="1" dirty="0" smtClean="0">
                <a:solidFill>
                  <a:srgbClr val="002060"/>
                </a:solidFill>
                <a:latin typeface="Comic Sans MS" pitchFamily="66" charset="0"/>
              </a:rPr>
              <a:t>Et les yeux marron.</a:t>
            </a:r>
            <a:endParaRPr lang="fr-FR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239620"/>
            <a:ext cx="351891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Comic Sans MS" pitchFamily="66" charset="0"/>
              </a:rPr>
              <a:t>Il a les cheveux brun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</a:t>
            </a:r>
          </a:p>
          <a:p>
            <a:r>
              <a:rPr lang="fr-FR" sz="2400" b="1" dirty="0" smtClean="0">
                <a:solidFill>
                  <a:srgbClr val="002060"/>
                </a:solidFill>
                <a:latin typeface="Comic Sans MS" pitchFamily="66" charset="0"/>
              </a:rPr>
              <a:t>et les yeux vert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s.</a:t>
            </a:r>
            <a:endParaRPr lang="fr-FR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979712" y="1412776"/>
            <a:ext cx="720080" cy="504056"/>
          </a:xfrm>
          <a:prstGeom prst="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>
            <a:off x="6619488" y="1403826"/>
            <a:ext cx="720080" cy="504056"/>
          </a:xfrm>
          <a:prstGeom prst="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3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GB" u="sng" smtClean="0"/>
              <a:t>Describing people</a:t>
            </a:r>
            <a:endParaRPr lang="en-US" u="sng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dirty="0" smtClean="0"/>
              <a:t>These sentences say what someone looks like, but the words are in the wrong order. Can you put them right?</a:t>
            </a:r>
          </a:p>
          <a:p>
            <a:pPr marL="0" indent="0" eaLnBrk="1" hangingPunct="1">
              <a:buFontTx/>
              <a:buNone/>
            </a:pPr>
            <a:r>
              <a:rPr lang="en-GB" sz="2800" dirty="0" smtClean="0">
                <a:solidFill>
                  <a:schemeClr val="accent2"/>
                </a:solidFill>
              </a:rPr>
              <a:t>e.g. </a:t>
            </a:r>
            <a:r>
              <a:rPr lang="en-GB" sz="2800" dirty="0" err="1" smtClean="0">
                <a:solidFill>
                  <a:schemeClr val="accent2"/>
                </a:solidFill>
              </a:rPr>
              <a:t>cheveux</a:t>
            </a:r>
            <a:r>
              <a:rPr lang="en-GB" sz="2800" dirty="0" smtClean="0">
                <a:solidFill>
                  <a:schemeClr val="accent2"/>
                </a:solidFill>
              </a:rPr>
              <a:t> </a:t>
            </a:r>
            <a:r>
              <a:rPr lang="en-GB" sz="2800" dirty="0" err="1" smtClean="0">
                <a:solidFill>
                  <a:schemeClr val="accent2"/>
                </a:solidFill>
              </a:rPr>
              <a:t>il</a:t>
            </a:r>
            <a:r>
              <a:rPr lang="en-GB" sz="2800" dirty="0" smtClean="0">
                <a:solidFill>
                  <a:schemeClr val="accent2"/>
                </a:solidFill>
              </a:rPr>
              <a:t> </a:t>
            </a:r>
            <a:r>
              <a:rPr lang="en-GB" sz="2800" dirty="0" err="1" smtClean="0">
                <a:solidFill>
                  <a:schemeClr val="accent2"/>
                </a:solidFill>
              </a:rPr>
              <a:t>bruns</a:t>
            </a:r>
            <a:r>
              <a:rPr lang="en-GB" sz="2800" dirty="0" smtClean="0">
                <a:solidFill>
                  <a:schemeClr val="accent2"/>
                </a:solidFill>
              </a:rPr>
              <a:t> les a          </a:t>
            </a:r>
            <a:r>
              <a:rPr lang="en-GB" sz="2800" dirty="0" smtClean="0">
                <a:solidFill>
                  <a:schemeClr val="accent2"/>
                </a:solidFill>
                <a:sym typeface="Wingdings" pitchFamily="2" charset="2"/>
              </a:rPr>
              <a:t>      </a:t>
            </a:r>
            <a:r>
              <a:rPr lang="en-GB" sz="2800" i="1" dirty="0" err="1" smtClean="0">
                <a:solidFill>
                  <a:schemeClr val="accent2"/>
                </a:solidFill>
                <a:sym typeface="Wingdings" pitchFamily="2" charset="2"/>
              </a:rPr>
              <a:t>il</a:t>
            </a:r>
            <a:r>
              <a:rPr lang="en-GB" sz="2800" i="1" dirty="0" smtClean="0">
                <a:solidFill>
                  <a:schemeClr val="accent2"/>
                </a:solidFill>
                <a:sym typeface="Wingdings" pitchFamily="2" charset="2"/>
              </a:rPr>
              <a:t> a les </a:t>
            </a:r>
            <a:r>
              <a:rPr lang="en-GB" sz="2800" i="1" dirty="0" err="1" smtClean="0">
                <a:solidFill>
                  <a:schemeClr val="accent2"/>
                </a:solidFill>
                <a:sym typeface="Wingdings" pitchFamily="2" charset="2"/>
              </a:rPr>
              <a:t>cheveux</a:t>
            </a:r>
            <a:r>
              <a:rPr lang="en-GB" sz="2800" i="1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GB" sz="2800" i="1" dirty="0" err="1" smtClean="0">
                <a:solidFill>
                  <a:schemeClr val="accent2"/>
                </a:solidFill>
                <a:sym typeface="Wingdings" pitchFamily="2" charset="2"/>
              </a:rPr>
              <a:t>bruns</a:t>
            </a:r>
            <a:endParaRPr lang="en-GB" sz="2800" i="1" dirty="0" smtClean="0">
              <a:solidFill>
                <a:schemeClr val="accent2"/>
              </a:solidFill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endParaRPr lang="en-GB" sz="1000" i="1" dirty="0" smtClean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GB" sz="2800" dirty="0" smtClean="0">
                <a:sym typeface="Wingdings" pitchFamily="2" charset="2"/>
              </a:rPr>
              <a:t>1. </a:t>
            </a:r>
            <a:r>
              <a:rPr lang="en-GB" sz="2800" dirty="0" err="1" smtClean="0">
                <a:sym typeface="Wingdings" pitchFamily="2" charset="2"/>
              </a:rPr>
              <a:t>elle</a:t>
            </a:r>
            <a:r>
              <a:rPr lang="en-GB" sz="2800" dirty="0" smtClean="0">
                <a:sym typeface="Wingdings" pitchFamily="2" charset="2"/>
              </a:rPr>
              <a:t> </a:t>
            </a:r>
            <a:r>
              <a:rPr lang="en-GB" sz="2800" dirty="0" err="1" smtClean="0">
                <a:sym typeface="Wingdings" pitchFamily="2" charset="2"/>
              </a:rPr>
              <a:t>yeux</a:t>
            </a:r>
            <a:r>
              <a:rPr lang="en-GB" sz="2800" dirty="0" smtClean="0">
                <a:sym typeface="Wingdings" pitchFamily="2" charset="2"/>
              </a:rPr>
              <a:t> a les bleus</a:t>
            </a:r>
          </a:p>
          <a:p>
            <a:pPr marL="0" indent="0" eaLnBrk="1" hangingPunct="1">
              <a:buFontTx/>
              <a:buNone/>
            </a:pPr>
            <a:r>
              <a:rPr lang="en-GB" sz="2800" dirty="0" smtClean="0">
                <a:sym typeface="Wingdings" pitchFamily="2" charset="2"/>
              </a:rPr>
              <a:t>2. </a:t>
            </a:r>
            <a:r>
              <a:rPr lang="en-GB" sz="2800" dirty="0" err="1" smtClean="0">
                <a:sym typeface="Wingdings" pitchFamily="2" charset="2"/>
              </a:rPr>
              <a:t>cheveux</a:t>
            </a:r>
            <a:r>
              <a:rPr lang="en-GB" sz="2800" dirty="0" smtClean="0">
                <a:sym typeface="Wingdings" pitchFamily="2" charset="2"/>
              </a:rPr>
              <a:t> les roux a </a:t>
            </a:r>
            <a:r>
              <a:rPr lang="en-GB" sz="2800" dirty="0" err="1" smtClean="0">
                <a:sym typeface="Wingdings" pitchFamily="2" charset="2"/>
              </a:rPr>
              <a:t>il</a:t>
            </a:r>
            <a:endParaRPr lang="en-GB" sz="2800" dirty="0" smtClean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GB" sz="2800" dirty="0" smtClean="0">
                <a:sym typeface="Wingdings" pitchFamily="2" charset="2"/>
              </a:rPr>
              <a:t>3. </a:t>
            </a:r>
            <a:r>
              <a:rPr lang="en-GB" sz="2800" dirty="0" err="1" smtClean="0">
                <a:sym typeface="Wingdings" pitchFamily="2" charset="2"/>
              </a:rPr>
              <a:t>j’ai</a:t>
            </a:r>
            <a:r>
              <a:rPr lang="en-GB" sz="2800" dirty="0" smtClean="0">
                <a:sym typeface="Wingdings" pitchFamily="2" charset="2"/>
              </a:rPr>
              <a:t> les </a:t>
            </a:r>
            <a:r>
              <a:rPr lang="en-GB" sz="2800" dirty="0" err="1" smtClean="0">
                <a:sym typeface="Wingdings" pitchFamily="2" charset="2"/>
              </a:rPr>
              <a:t>verts</a:t>
            </a:r>
            <a:r>
              <a:rPr lang="en-GB" sz="2800" dirty="0" smtClean="0">
                <a:sym typeface="Wingdings" pitchFamily="2" charset="2"/>
              </a:rPr>
              <a:t> </a:t>
            </a:r>
            <a:r>
              <a:rPr lang="en-GB" sz="2800" dirty="0" err="1" smtClean="0">
                <a:sym typeface="Wingdings" pitchFamily="2" charset="2"/>
              </a:rPr>
              <a:t>yeux</a:t>
            </a:r>
            <a:endParaRPr lang="en-GB" sz="2800" dirty="0" smtClean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GB" sz="2800" dirty="0" smtClean="0">
                <a:sym typeface="Wingdings" pitchFamily="2" charset="2"/>
              </a:rPr>
              <a:t>4. </a:t>
            </a:r>
            <a:r>
              <a:rPr lang="en-GB" sz="2800" dirty="0" err="1" smtClean="0">
                <a:sym typeface="Wingdings" pitchFamily="2" charset="2"/>
              </a:rPr>
              <a:t>il</a:t>
            </a:r>
            <a:r>
              <a:rPr lang="en-GB" sz="2800" dirty="0" smtClean="0">
                <a:sym typeface="Wingdings" pitchFamily="2" charset="2"/>
              </a:rPr>
              <a:t> a </a:t>
            </a:r>
            <a:r>
              <a:rPr lang="en-GB" sz="2800" dirty="0" err="1" smtClean="0">
                <a:sym typeface="Wingdings" pitchFamily="2" charset="2"/>
              </a:rPr>
              <a:t>cheveux</a:t>
            </a:r>
            <a:r>
              <a:rPr lang="en-GB" sz="2800" dirty="0" smtClean="0">
                <a:sym typeface="Wingdings" pitchFamily="2" charset="2"/>
              </a:rPr>
              <a:t> courts les </a:t>
            </a:r>
            <a:r>
              <a:rPr lang="en-GB" sz="2800" dirty="0" err="1" smtClean="0">
                <a:sym typeface="Wingdings" pitchFamily="2" charset="2"/>
              </a:rPr>
              <a:t>bruns</a:t>
            </a:r>
            <a:r>
              <a:rPr lang="en-GB" sz="2800" dirty="0" smtClean="0">
                <a:sym typeface="Wingdings" pitchFamily="2" charset="2"/>
              </a:rPr>
              <a:t> et</a:t>
            </a:r>
          </a:p>
          <a:p>
            <a:pPr marL="0" indent="0" eaLnBrk="1" hangingPunct="1">
              <a:buFontTx/>
              <a:buNone/>
            </a:pPr>
            <a:r>
              <a:rPr lang="en-GB" sz="2800" dirty="0" smtClean="0">
                <a:sym typeface="Wingdings" pitchFamily="2" charset="2"/>
              </a:rPr>
              <a:t>5. </a:t>
            </a:r>
            <a:r>
              <a:rPr lang="en-GB" sz="2800" dirty="0" err="1" smtClean="0">
                <a:sym typeface="Wingdings" pitchFamily="2" charset="2"/>
              </a:rPr>
              <a:t>elle</a:t>
            </a:r>
            <a:r>
              <a:rPr lang="en-GB" sz="2800" dirty="0" smtClean="0">
                <a:sym typeface="Wingdings" pitchFamily="2" charset="2"/>
              </a:rPr>
              <a:t> longs les </a:t>
            </a:r>
            <a:r>
              <a:rPr lang="en-GB" sz="2800" dirty="0" err="1" smtClean="0">
                <a:sym typeface="Wingdings" pitchFamily="2" charset="2"/>
              </a:rPr>
              <a:t>cheveux</a:t>
            </a:r>
            <a:r>
              <a:rPr lang="en-GB" sz="2800" dirty="0" smtClean="0">
                <a:sym typeface="Wingdings" pitchFamily="2" charset="2"/>
              </a:rPr>
              <a:t> et noirs a</a:t>
            </a:r>
          </a:p>
          <a:p>
            <a:pPr marL="0" indent="0" eaLnBrk="1" hangingPunct="1">
              <a:buFontTx/>
              <a:buNone/>
            </a:pPr>
            <a:r>
              <a:rPr lang="en-GB" sz="2800" dirty="0" smtClean="0">
                <a:sym typeface="Wingdings" pitchFamily="2" charset="2"/>
              </a:rPr>
              <a:t>6. </a:t>
            </a:r>
            <a:r>
              <a:rPr lang="en-GB" sz="2800" dirty="0" err="1" smtClean="0">
                <a:sym typeface="Wingdings" pitchFamily="2" charset="2"/>
              </a:rPr>
              <a:t>cheveux</a:t>
            </a:r>
            <a:r>
              <a:rPr lang="en-GB" sz="2800" dirty="0" smtClean="0">
                <a:sym typeface="Wingdings" pitchFamily="2" charset="2"/>
              </a:rPr>
              <a:t> </a:t>
            </a:r>
            <a:r>
              <a:rPr lang="en-GB" sz="2800" dirty="0" err="1" smtClean="0">
                <a:sym typeface="Wingdings" pitchFamily="2" charset="2"/>
              </a:rPr>
              <a:t>il</a:t>
            </a:r>
            <a:r>
              <a:rPr lang="en-GB" sz="2800" dirty="0" smtClean="0">
                <a:sym typeface="Wingdings" pitchFamily="2" charset="2"/>
              </a:rPr>
              <a:t> mi-longs et </a:t>
            </a:r>
            <a:r>
              <a:rPr lang="en-GB" sz="2800" dirty="0" err="1" smtClean="0">
                <a:sym typeface="Wingdings" pitchFamily="2" charset="2"/>
              </a:rPr>
              <a:t>raides</a:t>
            </a:r>
            <a:r>
              <a:rPr lang="en-GB" sz="2800" dirty="0" smtClean="0">
                <a:sym typeface="Wingdings" pitchFamily="2" charset="2"/>
              </a:rPr>
              <a:t> les a blonds</a:t>
            </a:r>
          </a:p>
          <a:p>
            <a:pPr marL="0" indent="0" eaLnBrk="1" hangingPunct="1">
              <a:buFontTx/>
              <a:buNone/>
            </a:pPr>
            <a:endParaRPr lang="en-US" sz="2800" dirty="0" smtClean="0">
              <a:sym typeface="Wingdings" pitchFamily="2" charset="2"/>
            </a:endParaRPr>
          </a:p>
        </p:txBody>
      </p:sp>
      <p:pic>
        <p:nvPicPr>
          <p:cNvPr id="3076" name="Picture 6" descr="MCj043471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63" y="1700213"/>
            <a:ext cx="439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MCj043253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32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weeme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805488"/>
            <a:ext cx="966788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pascal%20weem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849938"/>
            <a:ext cx="10795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weeme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805488"/>
            <a:ext cx="10414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weemee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9" t="2742" r="18832"/>
          <a:stretch>
            <a:fillRect/>
          </a:stretch>
        </p:blipFill>
        <p:spPr bwMode="auto">
          <a:xfrm>
            <a:off x="5651500" y="5876925"/>
            <a:ext cx="6556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3" descr="weeme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826125"/>
            <a:ext cx="115093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4" descr="teresia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805488"/>
            <a:ext cx="9556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5" descr="skype-ma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949950"/>
            <a:ext cx="8270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6" descr="WeeMe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876925"/>
            <a:ext cx="8747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7" descr="weeme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 r="13100"/>
          <a:stretch>
            <a:fillRect/>
          </a:stretch>
        </p:blipFill>
        <p:spPr bwMode="auto">
          <a:xfrm>
            <a:off x="8316913" y="5949950"/>
            <a:ext cx="7016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2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GB" u="sng" dirty="0" err="1" smtClean="0"/>
              <a:t>Corrigez</a:t>
            </a:r>
            <a:r>
              <a:rPr lang="en-GB" u="sng" dirty="0" smtClean="0"/>
              <a:t>!</a:t>
            </a:r>
            <a:endParaRPr lang="en-US" u="sng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sz="1000" i="1" dirty="0" smtClean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GB" sz="2800" dirty="0" smtClean="0">
                <a:sym typeface="Wingdings" pitchFamily="2" charset="2"/>
              </a:rPr>
              <a:t>1. </a:t>
            </a:r>
            <a:r>
              <a:rPr lang="en-GB" sz="2800" dirty="0">
                <a:sym typeface="Wingdings" pitchFamily="2" charset="2"/>
              </a:rPr>
              <a:t>E</a:t>
            </a:r>
            <a:r>
              <a:rPr lang="en-GB" sz="2800" dirty="0" smtClean="0">
                <a:sym typeface="Wingdings" pitchFamily="2" charset="2"/>
              </a:rPr>
              <a:t>lle a les </a:t>
            </a:r>
            <a:r>
              <a:rPr lang="en-GB" sz="2800" dirty="0" err="1" smtClean="0">
                <a:sym typeface="Wingdings" pitchFamily="2" charset="2"/>
              </a:rPr>
              <a:t>yeux</a:t>
            </a:r>
            <a:r>
              <a:rPr lang="en-GB" sz="2800" dirty="0" smtClean="0">
                <a:sym typeface="Wingdings" pitchFamily="2" charset="2"/>
              </a:rPr>
              <a:t> bleus.</a:t>
            </a:r>
          </a:p>
          <a:p>
            <a:pPr marL="0" indent="0" eaLnBrk="1" hangingPunct="1">
              <a:buFontTx/>
              <a:buNone/>
            </a:pPr>
            <a:r>
              <a:rPr lang="en-GB" sz="2800" dirty="0" smtClean="0">
                <a:sym typeface="Wingdings" pitchFamily="2" charset="2"/>
              </a:rPr>
              <a:t>2. Il a les </a:t>
            </a:r>
            <a:r>
              <a:rPr lang="en-GB" sz="2800" dirty="0" err="1" smtClean="0">
                <a:sym typeface="Wingdings" pitchFamily="2" charset="2"/>
              </a:rPr>
              <a:t>cheveux</a:t>
            </a:r>
            <a:r>
              <a:rPr lang="en-GB" sz="2800" dirty="0" smtClean="0">
                <a:sym typeface="Wingdings" pitchFamily="2" charset="2"/>
              </a:rPr>
              <a:t> roux.</a:t>
            </a:r>
          </a:p>
          <a:p>
            <a:pPr marL="0" indent="0" eaLnBrk="1" hangingPunct="1">
              <a:buFontTx/>
              <a:buNone/>
            </a:pPr>
            <a:r>
              <a:rPr lang="en-GB" sz="2800" dirty="0" smtClean="0">
                <a:sym typeface="Wingdings" pitchFamily="2" charset="2"/>
              </a:rPr>
              <a:t>3. </a:t>
            </a:r>
            <a:r>
              <a:rPr lang="en-GB" sz="2800" dirty="0" err="1">
                <a:sym typeface="Wingdings" pitchFamily="2" charset="2"/>
              </a:rPr>
              <a:t>J</a:t>
            </a:r>
            <a:r>
              <a:rPr lang="en-GB" sz="2800" dirty="0" err="1" smtClean="0">
                <a:sym typeface="Wingdings" pitchFamily="2" charset="2"/>
              </a:rPr>
              <a:t>’ai</a:t>
            </a:r>
            <a:r>
              <a:rPr lang="en-GB" sz="2800" dirty="0" smtClean="0">
                <a:sym typeface="Wingdings" pitchFamily="2" charset="2"/>
              </a:rPr>
              <a:t> les </a:t>
            </a:r>
            <a:r>
              <a:rPr lang="en-GB" sz="2800" dirty="0" err="1" smtClean="0">
                <a:sym typeface="Wingdings" pitchFamily="2" charset="2"/>
              </a:rPr>
              <a:t>yeux</a:t>
            </a:r>
            <a:r>
              <a:rPr lang="en-GB" sz="2800" dirty="0" smtClean="0">
                <a:sym typeface="Wingdings" pitchFamily="2" charset="2"/>
              </a:rPr>
              <a:t> </a:t>
            </a:r>
            <a:r>
              <a:rPr lang="en-GB" sz="2800" dirty="0" err="1" smtClean="0">
                <a:sym typeface="Wingdings" pitchFamily="2" charset="2"/>
              </a:rPr>
              <a:t>verts</a:t>
            </a:r>
            <a:r>
              <a:rPr lang="en-GB" sz="2800" dirty="0" smtClean="0">
                <a:sym typeface="Wingdings" pitchFamily="2" charset="2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en-GB" sz="2800" dirty="0" smtClean="0">
                <a:sym typeface="Wingdings" pitchFamily="2" charset="2"/>
              </a:rPr>
              <a:t>4. </a:t>
            </a:r>
            <a:r>
              <a:rPr lang="en-GB" sz="2800" dirty="0">
                <a:sym typeface="Wingdings" pitchFamily="2" charset="2"/>
              </a:rPr>
              <a:t>I</a:t>
            </a:r>
            <a:r>
              <a:rPr lang="en-GB" sz="2800" dirty="0" smtClean="0">
                <a:sym typeface="Wingdings" pitchFamily="2" charset="2"/>
              </a:rPr>
              <a:t>l a les </a:t>
            </a:r>
            <a:r>
              <a:rPr lang="en-GB" sz="2800" dirty="0" err="1" smtClean="0">
                <a:sym typeface="Wingdings" pitchFamily="2" charset="2"/>
              </a:rPr>
              <a:t>cheveux</a:t>
            </a:r>
            <a:r>
              <a:rPr lang="en-GB" sz="2800" dirty="0" smtClean="0">
                <a:sym typeface="Wingdings" pitchFamily="2" charset="2"/>
              </a:rPr>
              <a:t> courts et </a:t>
            </a:r>
            <a:r>
              <a:rPr lang="en-GB" sz="2800" dirty="0" err="1" smtClean="0">
                <a:sym typeface="Wingdings" pitchFamily="2" charset="2"/>
              </a:rPr>
              <a:t>bruns</a:t>
            </a:r>
            <a:r>
              <a:rPr lang="en-GB" sz="2800" dirty="0">
                <a:sym typeface="Wingdings" pitchFamily="2" charset="2"/>
              </a:rPr>
              <a:t>.</a:t>
            </a:r>
            <a:endParaRPr lang="en-GB" sz="2800" dirty="0" smtClean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GB" sz="2800" dirty="0" smtClean="0">
                <a:sym typeface="Wingdings" pitchFamily="2" charset="2"/>
              </a:rPr>
              <a:t>5. </a:t>
            </a:r>
            <a:r>
              <a:rPr lang="en-GB" sz="2800" dirty="0">
                <a:sym typeface="Wingdings" pitchFamily="2" charset="2"/>
              </a:rPr>
              <a:t>E</a:t>
            </a:r>
            <a:r>
              <a:rPr lang="en-GB" sz="2800" dirty="0" smtClean="0">
                <a:sym typeface="Wingdings" pitchFamily="2" charset="2"/>
              </a:rPr>
              <a:t>lle a les </a:t>
            </a:r>
            <a:r>
              <a:rPr lang="en-GB" sz="2800" dirty="0" err="1" smtClean="0">
                <a:sym typeface="Wingdings" pitchFamily="2" charset="2"/>
              </a:rPr>
              <a:t>cheveux</a:t>
            </a:r>
            <a:r>
              <a:rPr lang="en-GB" sz="2800" dirty="0" smtClean="0">
                <a:sym typeface="Wingdings" pitchFamily="2" charset="2"/>
              </a:rPr>
              <a:t> longs et noirs.</a:t>
            </a:r>
          </a:p>
          <a:p>
            <a:pPr marL="0" indent="0">
              <a:buNone/>
            </a:pPr>
            <a:r>
              <a:rPr lang="en-GB" sz="2800" dirty="0" smtClean="0">
                <a:sym typeface="Wingdings" pitchFamily="2" charset="2"/>
              </a:rPr>
              <a:t>6. Il a les </a:t>
            </a:r>
            <a:r>
              <a:rPr lang="en-GB" sz="2800" dirty="0" err="1" smtClean="0">
                <a:sym typeface="Wingdings" pitchFamily="2" charset="2"/>
              </a:rPr>
              <a:t>cheveux</a:t>
            </a:r>
            <a:r>
              <a:rPr lang="en-GB" sz="2800" dirty="0" smtClean="0">
                <a:sym typeface="Wingdings" pitchFamily="2" charset="2"/>
              </a:rPr>
              <a:t> mi-longs </a:t>
            </a:r>
            <a:r>
              <a:rPr lang="en-GB" sz="2800" dirty="0" err="1" smtClean="0">
                <a:sym typeface="Wingdings" pitchFamily="2" charset="2"/>
              </a:rPr>
              <a:t>raides</a:t>
            </a:r>
            <a:r>
              <a:rPr lang="en-GB" sz="2800" dirty="0" smtClean="0">
                <a:sym typeface="Wingdings" pitchFamily="2" charset="2"/>
              </a:rPr>
              <a:t> et blonds.</a:t>
            </a:r>
          </a:p>
          <a:p>
            <a:pPr marL="0" indent="0" eaLnBrk="1" hangingPunct="1">
              <a:buFontTx/>
              <a:buNone/>
            </a:pPr>
            <a:endParaRPr lang="en-US" sz="2800" dirty="0" smtClean="0">
              <a:sym typeface="Wingdings" pitchFamily="2" charset="2"/>
            </a:endParaRPr>
          </a:p>
        </p:txBody>
      </p:sp>
      <p:pic>
        <p:nvPicPr>
          <p:cNvPr id="3078" name="Picture 9" descr="weeme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805488"/>
            <a:ext cx="966788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pascal%20weem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849938"/>
            <a:ext cx="10795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weem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805488"/>
            <a:ext cx="10414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weemee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9" t="2742" r="18832"/>
          <a:stretch>
            <a:fillRect/>
          </a:stretch>
        </p:blipFill>
        <p:spPr bwMode="auto">
          <a:xfrm>
            <a:off x="5651500" y="5876925"/>
            <a:ext cx="6556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3" descr="weeme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826125"/>
            <a:ext cx="115093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4" descr="teresi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805488"/>
            <a:ext cx="9556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5" descr="skype-m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949950"/>
            <a:ext cx="8270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6" descr="WeeMe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876925"/>
            <a:ext cx="8747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7" descr="weeme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 r="13100"/>
          <a:stretch>
            <a:fillRect/>
          </a:stretch>
        </p:blipFill>
        <p:spPr bwMode="auto">
          <a:xfrm>
            <a:off x="8316913" y="5949950"/>
            <a:ext cx="7016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7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b="1" u="sng" dirty="0" smtClean="0"/>
              <a:t>Hair &amp; eye colour</a:t>
            </a:r>
          </a:p>
          <a:p>
            <a:pPr algn="ctr" eaLnBrk="1" hangingPunct="1">
              <a:buFontTx/>
              <a:buNone/>
            </a:pPr>
            <a:r>
              <a:rPr lang="en-GB" sz="3000" dirty="0" smtClean="0"/>
              <a:t>Pick </a:t>
            </a:r>
            <a:r>
              <a:rPr lang="en-GB" sz="3000" u="sng" dirty="0" smtClean="0"/>
              <a:t>at least</a:t>
            </a:r>
            <a:r>
              <a:rPr lang="en-GB" sz="3000" dirty="0" smtClean="0"/>
              <a:t> 3 of these people and write a sentence to say what their hair &amp; eyes are like</a:t>
            </a:r>
          </a:p>
        </p:txBody>
      </p:sp>
      <p:pic>
        <p:nvPicPr>
          <p:cNvPr id="2051" name="Picture 7" descr="weem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 r="13100"/>
          <a:stretch>
            <a:fillRect/>
          </a:stretch>
        </p:blipFill>
        <p:spPr bwMode="auto">
          <a:xfrm>
            <a:off x="2124075" y="3644900"/>
            <a:ext cx="15573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1" descr="weem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t="5945"/>
          <a:stretch>
            <a:fillRect/>
          </a:stretch>
        </p:blipFill>
        <p:spPr bwMode="auto">
          <a:xfrm>
            <a:off x="2124075" y="1557338"/>
            <a:ext cx="14478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weemee5f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57338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weemee_55x5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197961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6" descr="_39379718_mike1502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57338"/>
            <a:ext cx="12525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7" descr="weeme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44900"/>
            <a:ext cx="19907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9" descr="weemee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14589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1" descr="weemeeAnnabe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3645024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Extension: 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Can you add some more details (which you invent) to work on a higher level? </a:t>
            </a:r>
          </a:p>
          <a:p>
            <a:r>
              <a:rPr lang="en-GB" dirty="0" err="1" smtClean="0">
                <a:latin typeface="Comic Sans MS" pitchFamily="66" charset="0"/>
              </a:rPr>
              <a:t>Exemple</a:t>
            </a:r>
            <a:r>
              <a:rPr lang="en-GB" dirty="0" smtClean="0">
                <a:latin typeface="Comic Sans MS" pitchFamily="66" charset="0"/>
              </a:rPr>
              <a:t>: Il a les </a:t>
            </a:r>
            <a:r>
              <a:rPr lang="en-GB" b="1" u="sng" dirty="0" err="1" smtClean="0">
                <a:latin typeface="Comic Sans MS" pitchFamily="66" charset="0"/>
              </a:rPr>
              <a:t>cheveux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bruns</a:t>
            </a:r>
            <a:r>
              <a:rPr lang="en-GB" dirty="0" smtClean="0">
                <a:latin typeface="Comic Sans MS" pitchFamily="66" charset="0"/>
              </a:rPr>
              <a:t> et les </a:t>
            </a:r>
            <a:r>
              <a:rPr lang="en-GB" b="1" u="sng" dirty="0" err="1" smtClean="0">
                <a:latin typeface="Comic Sans MS" pitchFamily="66" charset="0"/>
              </a:rPr>
              <a:t>yeux</a:t>
            </a:r>
            <a:r>
              <a:rPr lang="en-GB" dirty="0" smtClean="0">
                <a:latin typeface="Comic Sans MS" pitchFamily="66" charset="0"/>
              </a:rPr>
              <a:t> bleus.  Il </a:t>
            </a:r>
            <a:r>
              <a:rPr lang="en-GB" dirty="0" err="1" smtClean="0">
                <a:latin typeface="Comic Sans MS" pitchFamily="66" charset="0"/>
              </a:rPr>
              <a:t>est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anglais</a:t>
            </a:r>
            <a:r>
              <a:rPr lang="en-GB" dirty="0" smtClean="0">
                <a:latin typeface="Comic Sans MS" pitchFamily="66" charset="0"/>
              </a:rPr>
              <a:t>. Il a un chat noir.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3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b="1" u="sng" dirty="0" smtClean="0"/>
              <a:t>Hair &amp; eye colour</a:t>
            </a:r>
          </a:p>
          <a:p>
            <a:pPr algn="ctr" eaLnBrk="1" hangingPunct="1">
              <a:buFontTx/>
              <a:buNone/>
            </a:pPr>
            <a:r>
              <a:rPr lang="en-GB" sz="3000" dirty="0" smtClean="0"/>
              <a:t>Pick </a:t>
            </a:r>
            <a:r>
              <a:rPr lang="en-GB" sz="3000" u="sng" dirty="0" smtClean="0"/>
              <a:t>at least</a:t>
            </a:r>
            <a:r>
              <a:rPr lang="en-GB" sz="3000" dirty="0" smtClean="0"/>
              <a:t> 3 of these people and write a sentence to say what their hair &amp; eyes are like</a:t>
            </a:r>
          </a:p>
        </p:txBody>
      </p:sp>
      <p:pic>
        <p:nvPicPr>
          <p:cNvPr id="2051" name="Picture 7" descr="weem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 r="13100"/>
          <a:stretch>
            <a:fillRect/>
          </a:stretch>
        </p:blipFill>
        <p:spPr bwMode="auto">
          <a:xfrm>
            <a:off x="2124075" y="3644900"/>
            <a:ext cx="15573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1" descr="weem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t="5945"/>
          <a:stretch>
            <a:fillRect/>
          </a:stretch>
        </p:blipFill>
        <p:spPr bwMode="auto">
          <a:xfrm>
            <a:off x="2124075" y="1557338"/>
            <a:ext cx="14478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weemee5f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57338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weemee_55x5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197961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6" descr="_39379718_mike1502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57338"/>
            <a:ext cx="12525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7" descr="weeme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44900"/>
            <a:ext cx="19907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9" descr="weemee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14589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1" descr="weemeeAnnabe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 Box 23"/>
          <p:cNvSpPr txBox="1">
            <a:spLocks noChangeArrowheads="1"/>
          </p:cNvSpPr>
          <p:nvPr/>
        </p:nvSpPr>
        <p:spPr bwMode="auto">
          <a:xfrm>
            <a:off x="179388" y="5734050"/>
            <a:ext cx="6985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il a = he has		les cheveux = hair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/>
              <a:t>elle a = she has	les yeux = eyes</a:t>
            </a:r>
          </a:p>
          <a:p>
            <a:pPr eaLnBrk="1" hangingPunct="1">
              <a:spcBef>
                <a:spcPct val="50000"/>
              </a:spcBef>
            </a:pPr>
            <a:endParaRPr lang="en-GB" sz="2400"/>
          </a:p>
        </p:txBody>
      </p:sp>
      <p:sp>
        <p:nvSpPr>
          <p:cNvPr id="2060" name="Line 25"/>
          <p:cNvSpPr>
            <a:spLocks noChangeShapeType="1"/>
          </p:cNvSpPr>
          <p:nvPr/>
        </p:nvSpPr>
        <p:spPr bwMode="auto">
          <a:xfrm>
            <a:off x="2843213" y="5805488"/>
            <a:ext cx="0" cy="1052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1" name="Line 26"/>
          <p:cNvSpPr>
            <a:spLocks noChangeShapeType="1"/>
          </p:cNvSpPr>
          <p:nvPr/>
        </p:nvSpPr>
        <p:spPr bwMode="auto">
          <a:xfrm>
            <a:off x="5795963" y="5734050"/>
            <a:ext cx="0" cy="1123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2" name="Text Box 27"/>
          <p:cNvSpPr txBox="1">
            <a:spLocks noChangeArrowheads="1"/>
          </p:cNvSpPr>
          <p:nvPr/>
        </p:nvSpPr>
        <p:spPr bwMode="auto">
          <a:xfrm>
            <a:off x="5940425" y="5586413"/>
            <a:ext cx="32035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lang="en-GB" sz="2400" dirty="0" err="1">
                <a:solidFill>
                  <a:srgbClr val="996633"/>
                </a:solidFill>
              </a:rPr>
              <a:t>bruns</a:t>
            </a:r>
            <a:r>
              <a:rPr lang="en-GB" sz="2400" dirty="0">
                <a:solidFill>
                  <a:srgbClr val="996633"/>
                </a:solidFill>
              </a:rPr>
              <a:t>		</a:t>
            </a:r>
            <a:r>
              <a:rPr lang="en-GB" sz="2400" dirty="0" err="1">
                <a:solidFill>
                  <a:srgbClr val="996633"/>
                </a:solidFill>
              </a:rPr>
              <a:t>marron</a:t>
            </a:r>
            <a:endParaRPr lang="en-GB" sz="2400" dirty="0">
              <a:solidFill>
                <a:srgbClr val="996633"/>
              </a:solidFill>
            </a:endParaRPr>
          </a:p>
          <a:p>
            <a:pPr eaLnBrk="1" hangingPunct="1">
              <a:spcBef>
                <a:spcPct val="15000"/>
              </a:spcBef>
            </a:pPr>
            <a:r>
              <a:rPr lang="en-GB" sz="2400" dirty="0"/>
              <a:t>noirs		</a:t>
            </a:r>
            <a:r>
              <a:rPr lang="en-GB" sz="2400" dirty="0" err="1">
                <a:solidFill>
                  <a:srgbClr val="969696"/>
                </a:solidFill>
              </a:rPr>
              <a:t>gris</a:t>
            </a:r>
            <a:endParaRPr lang="en-GB" sz="2400" dirty="0">
              <a:solidFill>
                <a:srgbClr val="969696"/>
              </a:solidFill>
            </a:endParaRPr>
          </a:p>
          <a:p>
            <a:pPr eaLnBrk="1" hangingPunct="1">
              <a:spcBef>
                <a:spcPct val="15000"/>
              </a:spcBef>
            </a:pPr>
            <a:r>
              <a:rPr lang="en-GB" sz="2400" dirty="0" err="1">
                <a:solidFill>
                  <a:srgbClr val="009900"/>
                </a:solidFill>
              </a:rPr>
              <a:t>verts</a:t>
            </a:r>
            <a:r>
              <a:rPr lang="en-GB" sz="2400" dirty="0">
                <a:solidFill>
                  <a:srgbClr val="009900"/>
                </a:solidFill>
              </a:rPr>
              <a:t>		</a:t>
            </a:r>
            <a:r>
              <a:rPr lang="en-GB" sz="2400" dirty="0">
                <a:solidFill>
                  <a:srgbClr val="0066FF"/>
                </a:solidFill>
              </a:rPr>
              <a:t>bleus</a:t>
            </a:r>
            <a:r>
              <a:rPr lang="en-GB" sz="2400" dirty="0"/>
              <a:t> </a:t>
            </a:r>
          </a:p>
        </p:txBody>
      </p:sp>
      <p:sp>
        <p:nvSpPr>
          <p:cNvPr id="2063" name="Text Box 29"/>
          <p:cNvSpPr txBox="1">
            <a:spLocks noChangeArrowheads="1"/>
          </p:cNvSpPr>
          <p:nvPr/>
        </p:nvSpPr>
        <p:spPr bwMode="auto">
          <a:xfrm>
            <a:off x="5795963" y="3644900"/>
            <a:ext cx="3168650" cy="194468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 dirty="0"/>
              <a:t>e.g. </a:t>
            </a:r>
            <a:r>
              <a:rPr lang="en-GB" sz="2200" dirty="0" err="1"/>
              <a:t>il</a:t>
            </a:r>
            <a:r>
              <a:rPr lang="en-GB" sz="2200" dirty="0"/>
              <a:t> a les </a:t>
            </a:r>
            <a:r>
              <a:rPr lang="en-GB" sz="2200" b="1" u="sng" dirty="0" err="1"/>
              <a:t>cheveux</a:t>
            </a:r>
            <a:r>
              <a:rPr lang="en-GB" sz="2200" dirty="0"/>
              <a:t> </a:t>
            </a:r>
            <a:r>
              <a:rPr lang="en-GB" sz="2200" dirty="0" err="1"/>
              <a:t>bruns</a:t>
            </a:r>
            <a:r>
              <a:rPr lang="en-GB" sz="2200" dirty="0"/>
              <a:t> et les </a:t>
            </a:r>
            <a:r>
              <a:rPr lang="en-GB" sz="2200" b="1" u="sng" dirty="0" err="1"/>
              <a:t>yeux</a:t>
            </a:r>
            <a:r>
              <a:rPr lang="en-GB" sz="2200" dirty="0"/>
              <a:t> bleus</a:t>
            </a:r>
          </a:p>
          <a:p>
            <a:pPr eaLnBrk="1" hangingPunct="1">
              <a:spcBef>
                <a:spcPct val="50000"/>
              </a:spcBef>
            </a:pPr>
            <a:r>
              <a:rPr lang="en-GB" sz="2200" dirty="0"/>
              <a:t>e.g. </a:t>
            </a:r>
            <a:r>
              <a:rPr lang="en-GB" sz="2200" dirty="0" err="1"/>
              <a:t>il</a:t>
            </a:r>
            <a:r>
              <a:rPr lang="en-GB" sz="2200" dirty="0"/>
              <a:t> a les </a:t>
            </a:r>
            <a:r>
              <a:rPr lang="en-GB" sz="2200" b="1" u="sng" dirty="0" err="1"/>
              <a:t>cheveux</a:t>
            </a:r>
            <a:r>
              <a:rPr lang="en-GB" sz="2200" dirty="0"/>
              <a:t> courts, </a:t>
            </a:r>
            <a:r>
              <a:rPr lang="en-GB" sz="2200" dirty="0" err="1"/>
              <a:t>raides</a:t>
            </a:r>
            <a:r>
              <a:rPr lang="en-GB" sz="2200" dirty="0"/>
              <a:t> et </a:t>
            </a:r>
            <a:r>
              <a:rPr lang="en-GB" sz="2200" dirty="0" err="1"/>
              <a:t>bruns</a:t>
            </a:r>
            <a:r>
              <a:rPr lang="en-GB" sz="2200" dirty="0"/>
              <a:t> et les </a:t>
            </a:r>
            <a:r>
              <a:rPr lang="en-GB" sz="2200" b="1" u="sng" dirty="0" err="1"/>
              <a:t>yeux</a:t>
            </a:r>
            <a:r>
              <a:rPr lang="en-GB" sz="2200" dirty="0"/>
              <a:t> bleus</a:t>
            </a:r>
          </a:p>
        </p:txBody>
      </p:sp>
    </p:spTree>
    <p:extLst>
      <p:ext uri="{BB962C8B-B14F-4D97-AF65-F5344CB8AC3E}">
        <p14:creationId xmlns:p14="http://schemas.microsoft.com/office/powerpoint/2010/main" val="328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1" y="3429000"/>
            <a:ext cx="2448272" cy="331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901017" y="1591428"/>
            <a:ext cx="2736304" cy="21602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Comic Sans MS" pitchFamily="66" charset="0"/>
              </a:rPr>
              <a:t>J’ai les yeux bruns. Et toi?</a:t>
            </a:r>
            <a:endParaRPr lang="fr-FR" sz="24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82589"/>
            <a:ext cx="7205819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err="1" smtClean="0">
                <a:solidFill>
                  <a:schemeClr val="tx2"/>
                </a:solidFill>
                <a:latin typeface="Comic Sans MS" pitchFamily="66" charset="0"/>
              </a:rPr>
              <a:t>Tu</a:t>
            </a:r>
            <a:r>
              <a:rPr lang="en-GB" sz="3600" dirty="0" smtClean="0">
                <a:solidFill>
                  <a:schemeClr val="tx2"/>
                </a:solidFill>
                <a:latin typeface="Comic Sans MS" pitchFamily="66" charset="0"/>
              </a:rPr>
              <a:t> as les </a:t>
            </a:r>
            <a:r>
              <a:rPr lang="en-GB" sz="3600" dirty="0" err="1" smtClean="0">
                <a:solidFill>
                  <a:schemeClr val="tx2"/>
                </a:solidFill>
                <a:latin typeface="Comic Sans MS" pitchFamily="66" charset="0"/>
              </a:rPr>
              <a:t>yeux</a:t>
            </a:r>
            <a:r>
              <a:rPr lang="en-GB" sz="3600" dirty="0" smtClean="0">
                <a:solidFill>
                  <a:schemeClr val="tx2"/>
                </a:solidFill>
                <a:latin typeface="Comic Sans MS" pitchFamily="66" charset="0"/>
              </a:rPr>
              <a:t> de </a:t>
            </a:r>
            <a:r>
              <a:rPr lang="en-GB" sz="3600" dirty="0" err="1" smtClean="0">
                <a:solidFill>
                  <a:schemeClr val="tx2"/>
                </a:solidFill>
                <a:latin typeface="Comic Sans MS" pitchFamily="66" charset="0"/>
              </a:rPr>
              <a:t>quelle</a:t>
            </a:r>
            <a:r>
              <a:rPr lang="en-GB" sz="36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GB" sz="3600" dirty="0" err="1" smtClean="0">
                <a:solidFill>
                  <a:schemeClr val="tx2"/>
                </a:solidFill>
                <a:latin typeface="Comic Sans MS" pitchFamily="66" charset="0"/>
              </a:rPr>
              <a:t>couleur</a:t>
            </a:r>
            <a:r>
              <a:rPr lang="en-GB" sz="3600" dirty="0" smtClean="0">
                <a:solidFill>
                  <a:schemeClr val="tx2"/>
                </a:solidFill>
                <a:latin typeface="Comic Sans MS" pitchFamily="66" charset="0"/>
              </a:rPr>
              <a:t>?</a:t>
            </a:r>
            <a:endParaRPr lang="en-GB" sz="3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39" y="3619499"/>
            <a:ext cx="2734913" cy="290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4321660" y="2204864"/>
            <a:ext cx="2808312" cy="202807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Comic Sans MS" pitchFamily="66" charset="0"/>
              </a:rPr>
              <a:t>J’ai les yeux bleus.</a:t>
            </a:r>
            <a:endParaRPr lang="fr-FR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eem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76250"/>
            <a:ext cx="12874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me_on_sky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6250"/>
            <a:ext cx="12350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weem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76250"/>
            <a:ext cx="134302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weem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1" r="2248"/>
          <a:stretch>
            <a:fillRect/>
          </a:stretch>
        </p:blipFill>
        <p:spPr bwMode="auto">
          <a:xfrm>
            <a:off x="5003800" y="5157788"/>
            <a:ext cx="13684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weeme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133600"/>
            <a:ext cx="13223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skype-m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33600"/>
            <a:ext cx="12461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pascal%20weeme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05038"/>
            <a:ext cx="1381125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teresia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644900"/>
            <a:ext cx="123983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WeeMe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644900"/>
            <a:ext cx="12207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dude_foru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449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samm%20weemee%20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57788"/>
            <a:ext cx="15621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weeme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 r="13100"/>
          <a:stretch>
            <a:fillRect/>
          </a:stretch>
        </p:blipFill>
        <p:spPr bwMode="auto">
          <a:xfrm>
            <a:off x="395288" y="3573463"/>
            <a:ext cx="1150937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weemee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56"/>
          <a:stretch>
            <a:fillRect/>
          </a:stretch>
        </p:blipFill>
        <p:spPr bwMode="auto">
          <a:xfrm>
            <a:off x="7956550" y="3716338"/>
            <a:ext cx="10445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weeme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t="5945"/>
          <a:stretch>
            <a:fillRect/>
          </a:stretch>
        </p:blipFill>
        <p:spPr bwMode="auto">
          <a:xfrm>
            <a:off x="395288" y="5157788"/>
            <a:ext cx="11176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 descr="weeme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89363"/>
            <a:ext cx="1319213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weemeeAnnabel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12969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 descr="weemee5fb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22922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 descr="weemee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9" t="2742" r="18832"/>
          <a:stretch>
            <a:fillRect/>
          </a:stretch>
        </p:blipFill>
        <p:spPr bwMode="auto">
          <a:xfrm>
            <a:off x="7956550" y="476250"/>
            <a:ext cx="9620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0" descr="weemee_55x55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22922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 descr="72385767_8337ac2e53_m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2133600"/>
            <a:ext cx="1282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2" descr="_39379718_mike150250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76250"/>
            <a:ext cx="973137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3" descr="WeeMe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2133600"/>
            <a:ext cx="13049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4" descr="TomWeeMe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11842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5" descr="weemee1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084763"/>
            <a:ext cx="11715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0" y="1125538"/>
            <a:ext cx="395288" cy="366712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1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0" y="2492375"/>
            <a:ext cx="395288" cy="366713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2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0" y="4076700"/>
            <a:ext cx="395288" cy="366713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3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0" y="5734050"/>
            <a:ext cx="395288" cy="366713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4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8172450" y="0"/>
            <a:ext cx="395288" cy="366713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F</a:t>
            </a: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6588125" y="0"/>
            <a:ext cx="395288" cy="366713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E</a:t>
            </a: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5076825" y="0"/>
            <a:ext cx="395288" cy="366713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D</a:t>
            </a:r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3636963" y="0"/>
            <a:ext cx="395287" cy="457200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C</a:t>
            </a:r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2268538" y="0"/>
            <a:ext cx="395287" cy="457200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B</a:t>
            </a:r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900113" y="0"/>
            <a:ext cx="395287" cy="366713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554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683568" y="1305025"/>
            <a:ext cx="2240626" cy="38164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be able to describe your personality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be able to describe your hair and eyes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 smtClean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332656"/>
            <a:ext cx="86868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S1 describing people</a:t>
            </a: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3330591" y="1347035"/>
            <a:ext cx="2240626" cy="415498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be able to describe someone else – personality</a:t>
            </a: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be able to describe someone else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hair and eyes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 smtClean="0"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156176" y="1347035"/>
            <a:ext cx="2638128" cy="517064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be able to describe yourself and others –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Personality, hair and eyes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use little important words like ‘very’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</p:txBody>
      </p:sp>
      <p:pic>
        <p:nvPicPr>
          <p:cNvPr id="1026" name="Picture 2" descr="C:\Users\hopeh-s\Desktop\download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0"/>
          <a:stretch/>
        </p:blipFill>
        <p:spPr bwMode="auto">
          <a:xfrm>
            <a:off x="2192912" y="3580400"/>
            <a:ext cx="572256" cy="112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opeh-s\Desktop\download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34339"/>
          <a:stretch/>
        </p:blipFill>
        <p:spPr bwMode="auto">
          <a:xfrm>
            <a:off x="4806684" y="4397379"/>
            <a:ext cx="451464" cy="99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opeh-s\Desktop\download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17"/>
          <a:stretch/>
        </p:blipFill>
        <p:spPr bwMode="auto">
          <a:xfrm>
            <a:off x="7936317" y="5312391"/>
            <a:ext cx="577951" cy="10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8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9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3114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0507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5656" y="4509120"/>
            <a:ext cx="273630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Comic Sans MS" pitchFamily="66" charset="0"/>
              </a:rPr>
              <a:t>J’ai les yeux marron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941391" y="4476684"/>
            <a:ext cx="273630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Comic Sans MS" pitchFamily="66" charset="0"/>
              </a:rPr>
              <a:t>J’ai les yeux verts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282589"/>
            <a:ext cx="7205819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err="1" smtClean="0">
                <a:solidFill>
                  <a:schemeClr val="tx2"/>
                </a:solidFill>
                <a:latin typeface="Comic Sans MS" pitchFamily="66" charset="0"/>
              </a:rPr>
              <a:t>Tu</a:t>
            </a:r>
            <a:r>
              <a:rPr lang="en-GB" sz="3600" dirty="0" smtClean="0">
                <a:solidFill>
                  <a:schemeClr val="tx2"/>
                </a:solidFill>
                <a:latin typeface="Comic Sans MS" pitchFamily="66" charset="0"/>
              </a:rPr>
              <a:t> as les </a:t>
            </a:r>
            <a:r>
              <a:rPr lang="en-GB" sz="3600" dirty="0" err="1" smtClean="0">
                <a:solidFill>
                  <a:schemeClr val="tx2"/>
                </a:solidFill>
                <a:latin typeface="Comic Sans MS" pitchFamily="66" charset="0"/>
              </a:rPr>
              <a:t>yeux</a:t>
            </a:r>
            <a:r>
              <a:rPr lang="en-GB" sz="3600" dirty="0" smtClean="0">
                <a:solidFill>
                  <a:schemeClr val="tx2"/>
                </a:solidFill>
                <a:latin typeface="Comic Sans MS" pitchFamily="66" charset="0"/>
              </a:rPr>
              <a:t> de </a:t>
            </a:r>
            <a:r>
              <a:rPr lang="en-GB" sz="3600" dirty="0" err="1" smtClean="0">
                <a:solidFill>
                  <a:schemeClr val="tx2"/>
                </a:solidFill>
                <a:latin typeface="Comic Sans MS" pitchFamily="66" charset="0"/>
              </a:rPr>
              <a:t>quelle</a:t>
            </a:r>
            <a:r>
              <a:rPr lang="en-GB" sz="36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GB" sz="3600" dirty="0" err="1" smtClean="0">
                <a:solidFill>
                  <a:schemeClr val="tx2"/>
                </a:solidFill>
                <a:latin typeface="Comic Sans MS" pitchFamily="66" charset="0"/>
              </a:rPr>
              <a:t>couleur</a:t>
            </a:r>
            <a:r>
              <a:rPr lang="en-GB" sz="3600" dirty="0" smtClean="0">
                <a:solidFill>
                  <a:schemeClr val="tx2"/>
                </a:solidFill>
                <a:latin typeface="Comic Sans MS" pitchFamily="66" charset="0"/>
              </a:rPr>
              <a:t>?</a:t>
            </a:r>
            <a:endParaRPr lang="en-GB" sz="36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8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" y="404664"/>
            <a:ext cx="9122585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683152" cy="612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620688"/>
            <a:ext cx="8332072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3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229016" cy="633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9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9429" y="159023"/>
            <a:ext cx="5355953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smtClean="0">
                <a:solidFill>
                  <a:schemeClr val="tx2"/>
                </a:solidFill>
                <a:latin typeface="Comic Sans MS" pitchFamily="66" charset="0"/>
              </a:rPr>
              <a:t>Tu as les cheveux de quelle couleur?</a:t>
            </a:r>
            <a:endParaRPr lang="fr-FR" sz="240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" name="Picture 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6" t="8390" r="18697" b="18000"/>
          <a:stretch/>
        </p:blipFill>
        <p:spPr bwMode="auto">
          <a:xfrm>
            <a:off x="4783789" y="1254456"/>
            <a:ext cx="1762515" cy="188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8" r="4538" b="22390"/>
          <a:stretch/>
        </p:blipFill>
        <p:spPr bwMode="auto">
          <a:xfrm>
            <a:off x="429210" y="1003449"/>
            <a:ext cx="1257056" cy="191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1674556" cy="227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 t="2731" r="26522" b="-3337"/>
          <a:stretch/>
        </p:blipFill>
        <p:spPr bwMode="auto">
          <a:xfrm>
            <a:off x="4757405" y="4425878"/>
            <a:ext cx="1474948" cy="186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49136" y="1513532"/>
            <a:ext cx="1772491" cy="1431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J’ai les cheveux </a:t>
            </a:r>
            <a:r>
              <a:rPr lang="fr-FR" b="1" u="sng" dirty="0" smtClean="0">
                <a:latin typeface="Comic Sans MS" pitchFamily="66" charset="0"/>
              </a:rPr>
              <a:t>noir</a:t>
            </a:r>
            <a:r>
              <a:rPr lang="fr-FR" b="1" u="sng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</a:t>
            </a:r>
            <a:r>
              <a:rPr lang="fr-FR" b="1" dirty="0" smtClean="0">
                <a:latin typeface="Comic Sans MS" pitchFamily="66" charset="0"/>
              </a:rPr>
              <a:t>. Et toi Cheryl?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4712" y="1400344"/>
            <a:ext cx="1839288" cy="1484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J’ai les cheveux </a:t>
            </a:r>
            <a:r>
              <a:rPr lang="fr-FR" b="1" u="sng" dirty="0" smtClean="0">
                <a:latin typeface="Comic Sans MS" pitchFamily="66" charset="0"/>
              </a:rPr>
              <a:t>brun</a:t>
            </a:r>
            <a:r>
              <a:rPr lang="fr-FR" b="1" u="sng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</a:t>
            </a:r>
            <a:r>
              <a:rPr lang="fr-FR" b="1" dirty="0" smtClean="0">
                <a:latin typeface="Comic Sans MS" pitchFamily="66" charset="0"/>
              </a:rPr>
              <a:t>. Et toi Kelly?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0074" y="4840964"/>
            <a:ext cx="1772491" cy="1385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J’ai les cheveux </a:t>
            </a:r>
            <a:r>
              <a:rPr lang="fr-FR" b="1" u="sng" dirty="0" smtClean="0">
                <a:latin typeface="Comic Sans MS" pitchFamily="66" charset="0"/>
              </a:rPr>
              <a:t>gri</a:t>
            </a:r>
            <a:r>
              <a:rPr lang="fr-FR" b="1" u="sng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</a:t>
            </a:r>
            <a:r>
              <a:rPr lang="fr-FR" b="1" dirty="0" smtClean="0">
                <a:latin typeface="Comic Sans MS" pitchFamily="66" charset="0"/>
              </a:rPr>
              <a:t>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0092" y="4664918"/>
            <a:ext cx="1772491" cy="1385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J’ai les cheveux </a:t>
            </a:r>
            <a:r>
              <a:rPr lang="fr-FR" b="1" u="sng" dirty="0" smtClean="0">
                <a:latin typeface="Comic Sans MS" pitchFamily="66" charset="0"/>
              </a:rPr>
              <a:t>brun</a:t>
            </a:r>
            <a:r>
              <a:rPr lang="fr-FR" b="1" u="sng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</a:t>
            </a:r>
            <a:r>
              <a:rPr lang="fr-FR" b="1" dirty="0" smtClean="0">
                <a:latin typeface="Comic Sans MS" pitchFamily="66" charset="0"/>
              </a:rPr>
              <a:t>. Et toi Louis?</a:t>
            </a:r>
            <a:endParaRPr lang="fr-FR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8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6"/>
          <a:stretch/>
        </p:blipFill>
        <p:spPr bwMode="auto">
          <a:xfrm>
            <a:off x="6846192" y="2430907"/>
            <a:ext cx="2297808" cy="442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 flipH="1">
            <a:off x="5553458" y="1052736"/>
            <a:ext cx="2585467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Comic Sans MS" pitchFamily="66" charset="0"/>
              </a:rPr>
              <a:t>Moi, j’ai les cheveux </a:t>
            </a:r>
            <a:r>
              <a:rPr lang="fr-FR" sz="2400" u="sng" dirty="0" smtClean="0">
                <a:latin typeface="Comic Sans MS" pitchFamily="66" charset="0"/>
              </a:rPr>
              <a:t>blonds.</a:t>
            </a:r>
            <a:endParaRPr lang="fr-FR" sz="2400" u="sng" dirty="0"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0658"/>
            <a:ext cx="2699792" cy="42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899592" y="800708"/>
            <a:ext cx="2304256" cy="22322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Comic Sans MS" pitchFamily="66" charset="0"/>
              </a:rPr>
              <a:t>J’ai les cheveux </a:t>
            </a:r>
            <a:r>
              <a:rPr lang="fr-FR" sz="2400" u="sng" dirty="0" smtClean="0">
                <a:latin typeface="Comic Sans MS" pitchFamily="66" charset="0"/>
              </a:rPr>
              <a:t>roux</a:t>
            </a:r>
            <a:r>
              <a:rPr lang="fr-FR" sz="2400" dirty="0" smtClean="0">
                <a:latin typeface="Comic Sans MS" pitchFamily="66" charset="0"/>
              </a:rPr>
              <a:t>. Et toi?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9429" y="159023"/>
            <a:ext cx="5355953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smtClean="0">
                <a:solidFill>
                  <a:schemeClr val="tx2"/>
                </a:solidFill>
                <a:latin typeface="Comic Sans MS" pitchFamily="66" charset="0"/>
              </a:rPr>
              <a:t>Tu as les cheveux de quelle couleur?</a:t>
            </a:r>
            <a:endParaRPr lang="fr-FR" sz="240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599</Words>
  <Application>Microsoft Office PowerPoint</Application>
  <PresentationFormat>On-screen Show (4:3)</PresentationFormat>
  <Paragraphs>121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Describing people</vt:lpstr>
      <vt:lpstr>Corrigez!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IConstantin</dc:creator>
  <cp:lastModifiedBy>Ravenhill, Sheila</cp:lastModifiedBy>
  <cp:revision>22</cp:revision>
  <dcterms:created xsi:type="dcterms:W3CDTF">2013-03-16T09:47:17Z</dcterms:created>
  <dcterms:modified xsi:type="dcterms:W3CDTF">2017-09-22T12:15:08Z</dcterms:modified>
</cp:coreProperties>
</file>