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06"/>
  </p:notesMasterIdLst>
  <p:handoutMasterIdLst>
    <p:handoutMasterId r:id="rId107"/>
  </p:handoutMasterIdLst>
  <p:sldIdLst>
    <p:sldId id="256" r:id="rId2"/>
    <p:sldId id="305" r:id="rId3"/>
    <p:sldId id="297" r:id="rId4"/>
    <p:sldId id="298" r:id="rId5"/>
    <p:sldId id="257" r:id="rId6"/>
    <p:sldId id="303" r:id="rId7"/>
    <p:sldId id="304" r:id="rId8"/>
    <p:sldId id="259" r:id="rId9"/>
    <p:sldId id="260" r:id="rId10"/>
    <p:sldId id="261" r:id="rId11"/>
    <p:sldId id="262" r:id="rId12"/>
    <p:sldId id="263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302" r:id="rId22"/>
    <p:sldId id="301" r:id="rId23"/>
    <p:sldId id="299" r:id="rId24"/>
    <p:sldId id="300" r:id="rId25"/>
    <p:sldId id="306" r:id="rId26"/>
    <p:sldId id="307" r:id="rId27"/>
    <p:sldId id="308" r:id="rId28"/>
    <p:sldId id="309" r:id="rId29"/>
    <p:sldId id="310" r:id="rId30"/>
    <p:sldId id="311" r:id="rId31"/>
    <p:sldId id="312" r:id="rId32"/>
    <p:sldId id="313" r:id="rId33"/>
    <p:sldId id="314" r:id="rId34"/>
    <p:sldId id="315" r:id="rId35"/>
    <p:sldId id="316" r:id="rId36"/>
    <p:sldId id="317" r:id="rId37"/>
    <p:sldId id="318" r:id="rId38"/>
    <p:sldId id="319" r:id="rId39"/>
    <p:sldId id="320" r:id="rId40"/>
    <p:sldId id="321" r:id="rId41"/>
    <p:sldId id="322" r:id="rId42"/>
    <p:sldId id="323" r:id="rId43"/>
    <p:sldId id="324" r:id="rId44"/>
    <p:sldId id="325" r:id="rId45"/>
    <p:sldId id="326" r:id="rId46"/>
    <p:sldId id="327" r:id="rId47"/>
    <p:sldId id="328" r:id="rId48"/>
    <p:sldId id="329" r:id="rId49"/>
    <p:sldId id="330" r:id="rId50"/>
    <p:sldId id="331" r:id="rId51"/>
    <p:sldId id="332" r:id="rId52"/>
    <p:sldId id="333" r:id="rId53"/>
    <p:sldId id="334" r:id="rId54"/>
    <p:sldId id="335" r:id="rId55"/>
    <p:sldId id="336" r:id="rId56"/>
    <p:sldId id="337" r:id="rId57"/>
    <p:sldId id="338" r:id="rId58"/>
    <p:sldId id="339" r:id="rId59"/>
    <p:sldId id="340" r:id="rId60"/>
    <p:sldId id="341" r:id="rId61"/>
    <p:sldId id="342" r:id="rId62"/>
    <p:sldId id="343" r:id="rId63"/>
    <p:sldId id="344" r:id="rId64"/>
    <p:sldId id="345" r:id="rId65"/>
    <p:sldId id="346" r:id="rId66"/>
    <p:sldId id="347" r:id="rId67"/>
    <p:sldId id="348" r:id="rId68"/>
    <p:sldId id="349" r:id="rId69"/>
    <p:sldId id="350" r:id="rId70"/>
    <p:sldId id="351" r:id="rId71"/>
    <p:sldId id="352" r:id="rId72"/>
    <p:sldId id="353" r:id="rId73"/>
    <p:sldId id="354" r:id="rId74"/>
    <p:sldId id="355" r:id="rId75"/>
    <p:sldId id="356" r:id="rId76"/>
    <p:sldId id="357" r:id="rId77"/>
    <p:sldId id="358" r:id="rId78"/>
    <p:sldId id="359" r:id="rId79"/>
    <p:sldId id="360" r:id="rId80"/>
    <p:sldId id="361" r:id="rId81"/>
    <p:sldId id="362" r:id="rId82"/>
    <p:sldId id="363" r:id="rId83"/>
    <p:sldId id="364" r:id="rId84"/>
    <p:sldId id="365" r:id="rId85"/>
    <p:sldId id="366" r:id="rId86"/>
    <p:sldId id="367" r:id="rId87"/>
    <p:sldId id="368" r:id="rId88"/>
    <p:sldId id="369" r:id="rId89"/>
    <p:sldId id="370" r:id="rId90"/>
    <p:sldId id="371" r:id="rId91"/>
    <p:sldId id="372" r:id="rId92"/>
    <p:sldId id="373" r:id="rId93"/>
    <p:sldId id="374" r:id="rId94"/>
    <p:sldId id="375" r:id="rId95"/>
    <p:sldId id="376" r:id="rId96"/>
    <p:sldId id="377" r:id="rId97"/>
    <p:sldId id="378" r:id="rId98"/>
    <p:sldId id="379" r:id="rId99"/>
    <p:sldId id="380" r:id="rId100"/>
    <p:sldId id="381" r:id="rId101"/>
    <p:sldId id="382" r:id="rId102"/>
    <p:sldId id="383" r:id="rId103"/>
    <p:sldId id="384" r:id="rId104"/>
    <p:sldId id="385" r:id="rId105"/>
  </p:sldIdLst>
  <p:sldSz cx="12192000" cy="6858000"/>
  <p:notesSz cx="6669088" cy="98726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C808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handoutMaster" Target="handoutMasters/handoutMaster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viewProps" Target="view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36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8155" y="0"/>
            <a:ext cx="288936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180EC-CE97-4C71-A58C-5569E6F44CBE}" type="datetimeFigureOut">
              <a:rPr lang="en-GB" smtClean="0"/>
              <a:t>28/11/2018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7363"/>
            <a:ext cx="288936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8155" y="9377363"/>
            <a:ext cx="288936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82C53D-A412-4A14-A612-48E4C57A9D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1549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A9ADC1-9CF5-47F3-81CE-FEB3D289C6FE}" type="datetimeFigureOut">
              <a:rPr lang="en-GB" smtClean="0"/>
              <a:t>28/11/2018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3063" y="1233488"/>
            <a:ext cx="5922962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751221"/>
            <a:ext cx="533527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9"/>
            <a:ext cx="2889938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377319"/>
            <a:ext cx="2889938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4B06B2-FCA6-40A2-8A92-766525458B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00577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80233-4CC8-1942-AF7A-BEB9D0AF05B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2967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80233-4CC8-1942-AF7A-BEB9D0AF05B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5026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80233-4CC8-1942-AF7A-BEB9D0AF05B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2318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80233-4CC8-1942-AF7A-BEB9D0AF05B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1408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80233-4CC8-1942-AF7A-BEB9D0AF05B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0922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80233-4CC8-1942-AF7A-BEB9D0AF05B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5615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Which triangles</a:t>
            </a:r>
            <a:r>
              <a:rPr lang="en-US" baseline="0" dirty="0"/>
              <a:t> can be made?  Which ones can’t?  Why?  Is there a rule?  Which ones make right angles?  Are the lengths connected?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80233-4CC8-1942-AF7A-BEB9D0AF05B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535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Pythagoras Theorem.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80233-4CC8-1942-AF7A-BEB9D0AF05B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5739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80233-4CC8-1942-AF7A-BEB9D0AF05B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0575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80233-4CC8-1942-AF7A-BEB9D0AF05B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4667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80233-4CC8-1942-AF7A-BEB9D0AF05B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9594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80233-4CC8-1942-AF7A-BEB9D0AF05B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4457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80233-4CC8-1942-AF7A-BEB9D0AF05B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2661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80233-4CC8-1942-AF7A-BEB9D0AF05B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5582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80233-4CC8-1942-AF7A-BEB9D0AF05B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559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80233-4CC8-1942-AF7A-BEB9D0AF05B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143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AD6EE87-EBD5-4F12-A48A-63ACA297AC8F}" type="datetimeFigureOut">
              <a:rPr lang="en-US" dirty="0"/>
              <a:t>11/28/2018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dirty="0"/>
              <a:t>11/28/2018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dirty="0"/>
              <a:t>11/28/2018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1189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dirty="0"/>
              <a:t>11/28/2018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dirty="0"/>
              <a:t>11/28/2018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dirty="0"/>
              <a:t>11/28/2018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dirty="0"/>
              <a:t>11/28/2018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dirty="0"/>
              <a:t>11/28/2018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dirty="0"/>
              <a:t>11/28/2018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dirty="0"/>
              <a:t>11/28/2018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dirty="0"/>
              <a:t>11/28/2018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dirty="0"/>
              <a:pPr/>
              <a:t>11/28/2018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Concrete materials	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416300" cy="1463040"/>
          </a:xfrm>
        </p:spPr>
        <p:txBody>
          <a:bodyPr/>
          <a:lstStyle/>
          <a:p>
            <a:r>
              <a:rPr lang="en-GB" dirty="0" smtClean="0"/>
              <a:t>Wednesday 28</a:t>
            </a:r>
            <a:r>
              <a:rPr lang="en-GB" baseline="30000" dirty="0" smtClean="0"/>
              <a:t>th</a:t>
            </a:r>
            <a:r>
              <a:rPr lang="en-GB" dirty="0" smtClean="0"/>
              <a:t> November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4364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16233" y="-635619"/>
            <a:ext cx="9746166" cy="22302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205075" y="5419493"/>
            <a:ext cx="9746166" cy="22302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446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170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3C64EB-9EAE-4288-AE77-76670BD01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521" y="327819"/>
            <a:ext cx="10906957" cy="1308632"/>
          </a:xfrm>
        </p:spPr>
        <p:txBody>
          <a:bodyPr/>
          <a:lstStyle/>
          <a:p>
            <a:pPr algn="ctr"/>
            <a:r>
              <a:rPr lang="en-GB" b="1" dirty="0">
                <a:latin typeface="Comic Sans MS" panose="030F0702030302020204" pitchFamily="66" charset="0"/>
              </a:rPr>
              <a:t>Factorising Trinomials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3E1B4CAB-6826-4D16-917F-C145DA77BAFA}"/>
              </a:ext>
            </a:extLst>
          </p:cNvPr>
          <p:cNvSpPr txBox="1">
            <a:spLocks/>
          </p:cNvSpPr>
          <p:nvPr/>
        </p:nvSpPr>
        <p:spPr>
          <a:xfrm>
            <a:off x="2609250" y="5942772"/>
            <a:ext cx="4647945" cy="12417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0070C0"/>
                </a:solidFill>
                <a:latin typeface="Comic Sans MS" panose="030F0702030302020204" pitchFamily="66" charset="0"/>
              </a:rPr>
              <a:t>3x</a:t>
            </a:r>
            <a:r>
              <a:rPr lang="en-GB" b="1" baseline="30000" dirty="0">
                <a:solidFill>
                  <a:srgbClr val="0070C0"/>
                </a:solidFill>
                <a:latin typeface="Comic Sans MS" panose="030F0702030302020204" pitchFamily="66" charset="0"/>
              </a:rPr>
              <a:t>2</a:t>
            </a:r>
            <a:r>
              <a:rPr lang="en-GB" b="1" dirty="0">
                <a:latin typeface="Comic Sans MS" panose="030F0702030302020204" pitchFamily="66" charset="0"/>
              </a:rPr>
              <a:t> </a:t>
            </a:r>
            <a:r>
              <a:rPr lang="en-GB" b="1" dirty="0">
                <a:solidFill>
                  <a:srgbClr val="00B050"/>
                </a:solidFill>
                <a:latin typeface="Comic Sans MS" panose="030F0702030302020204" pitchFamily="66" charset="0"/>
              </a:rPr>
              <a:t>+ 8x</a:t>
            </a:r>
            <a:r>
              <a:rPr lang="en-GB" b="1" dirty="0">
                <a:latin typeface="Comic Sans MS" panose="030F0702030302020204" pitchFamily="66" charset="0"/>
              </a:rPr>
              <a:t> </a:t>
            </a:r>
            <a:r>
              <a:rPr lang="en-GB" b="1" dirty="0">
                <a:solidFill>
                  <a:srgbClr val="FFFF00"/>
                </a:solidFill>
                <a:latin typeface="Comic Sans MS" panose="030F0702030302020204" pitchFamily="66" charset="0"/>
              </a:rPr>
              <a:t>+ 4</a:t>
            </a:r>
            <a:r>
              <a:rPr lang="en-GB" b="1" dirty="0">
                <a:latin typeface="Comic Sans MS" panose="030F0702030302020204" pitchFamily="66" charset="0"/>
              </a:rPr>
              <a:t> = </a:t>
            </a:r>
            <a:endParaRPr lang="en-GB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97DD3467-0342-4846-A4FE-A2E1B25CCB65}"/>
              </a:ext>
            </a:extLst>
          </p:cNvPr>
          <p:cNvSpPr/>
          <p:nvPr/>
        </p:nvSpPr>
        <p:spPr>
          <a:xfrm>
            <a:off x="131379" y="4279403"/>
            <a:ext cx="3182567" cy="89574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8CA746DD-737B-455D-AF76-1A2CE6F87CDC}"/>
              </a:ext>
            </a:extLst>
          </p:cNvPr>
          <p:cNvSpPr/>
          <p:nvPr/>
        </p:nvSpPr>
        <p:spPr>
          <a:xfrm>
            <a:off x="9778679" y="4298064"/>
            <a:ext cx="984686" cy="85841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228E4960-A5EF-4B8C-A15D-99AC345D808C}"/>
              </a:ext>
            </a:extLst>
          </p:cNvPr>
          <p:cNvSpPr/>
          <p:nvPr/>
        </p:nvSpPr>
        <p:spPr>
          <a:xfrm>
            <a:off x="129600" y="1414729"/>
            <a:ext cx="3182568" cy="2826585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8B0468C4-EC48-40F9-AF4D-10EA4788DC6B}"/>
              </a:ext>
            </a:extLst>
          </p:cNvPr>
          <p:cNvSpPr/>
          <p:nvPr/>
        </p:nvSpPr>
        <p:spPr>
          <a:xfrm rot="5400000">
            <a:off x="8882483" y="2335678"/>
            <a:ext cx="2826586" cy="984686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E1471733-3E9A-4BF7-A98F-4742E9D53848}"/>
              </a:ext>
            </a:extLst>
          </p:cNvPr>
          <p:cNvSpPr/>
          <p:nvPr/>
        </p:nvSpPr>
        <p:spPr>
          <a:xfrm>
            <a:off x="9778679" y="5220578"/>
            <a:ext cx="984686" cy="85841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9CE18E22-38EE-4DA4-ACA0-95CA6657C338}"/>
              </a:ext>
            </a:extLst>
          </p:cNvPr>
          <p:cNvSpPr/>
          <p:nvPr/>
        </p:nvSpPr>
        <p:spPr>
          <a:xfrm>
            <a:off x="10836298" y="4298064"/>
            <a:ext cx="984686" cy="85841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99BBDD7E-84B5-45AD-9251-138E8E184726}"/>
              </a:ext>
            </a:extLst>
          </p:cNvPr>
          <p:cNvSpPr/>
          <p:nvPr/>
        </p:nvSpPr>
        <p:spPr>
          <a:xfrm>
            <a:off x="3341939" y="1426044"/>
            <a:ext cx="3182568" cy="2826585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A925FFBB-79CA-449D-9779-91A625082B5E}"/>
              </a:ext>
            </a:extLst>
          </p:cNvPr>
          <p:cNvSpPr/>
          <p:nvPr/>
        </p:nvSpPr>
        <p:spPr>
          <a:xfrm rot="5400000">
            <a:off x="9915348" y="2346992"/>
            <a:ext cx="2826586" cy="984686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A27A9336-9888-445B-A27B-E0360FCADD67}"/>
              </a:ext>
            </a:extLst>
          </p:cNvPr>
          <p:cNvSpPr/>
          <p:nvPr/>
        </p:nvSpPr>
        <p:spPr>
          <a:xfrm>
            <a:off x="3341940" y="4279403"/>
            <a:ext cx="3182567" cy="89574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4F27BD83-7A71-4B56-B313-37AB6954D5AE}"/>
              </a:ext>
            </a:extLst>
          </p:cNvPr>
          <p:cNvSpPr/>
          <p:nvPr/>
        </p:nvSpPr>
        <p:spPr>
          <a:xfrm>
            <a:off x="6572686" y="1426043"/>
            <a:ext cx="3182568" cy="2826585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80320C2B-5C6E-43E5-B595-28C0C202EFE9}"/>
              </a:ext>
            </a:extLst>
          </p:cNvPr>
          <p:cNvSpPr/>
          <p:nvPr/>
        </p:nvSpPr>
        <p:spPr>
          <a:xfrm>
            <a:off x="131379" y="5201917"/>
            <a:ext cx="3182567" cy="89574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65E65B6C-3BD5-4F0D-9BDE-921232AD7BFF}"/>
              </a:ext>
            </a:extLst>
          </p:cNvPr>
          <p:cNvSpPr/>
          <p:nvPr/>
        </p:nvSpPr>
        <p:spPr>
          <a:xfrm>
            <a:off x="3341940" y="5201917"/>
            <a:ext cx="3182567" cy="89574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311DD4CF-B9C6-41E8-878C-01B5901FE76E}"/>
              </a:ext>
            </a:extLst>
          </p:cNvPr>
          <p:cNvSpPr/>
          <p:nvPr/>
        </p:nvSpPr>
        <p:spPr>
          <a:xfrm>
            <a:off x="10836298" y="5220578"/>
            <a:ext cx="984686" cy="85841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316CE995-6396-4CAB-A561-6A6D74E99B98}"/>
              </a:ext>
            </a:extLst>
          </p:cNvPr>
          <p:cNvSpPr/>
          <p:nvPr/>
        </p:nvSpPr>
        <p:spPr>
          <a:xfrm>
            <a:off x="6552501" y="4284328"/>
            <a:ext cx="3182567" cy="89574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369D36AB-0EF0-49CE-A4F3-DD16CE1F7B0A}"/>
              </a:ext>
            </a:extLst>
          </p:cNvPr>
          <p:cNvSpPr/>
          <p:nvPr/>
        </p:nvSpPr>
        <p:spPr>
          <a:xfrm>
            <a:off x="6540881" y="5201917"/>
            <a:ext cx="3182567" cy="89574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xmlns="" id="{6F30C264-CF44-47F5-923D-FA95F9B4CD20}"/>
              </a:ext>
            </a:extLst>
          </p:cNvPr>
          <p:cNvSpPr txBox="1">
            <a:spLocks/>
          </p:cNvSpPr>
          <p:nvPr/>
        </p:nvSpPr>
        <p:spPr>
          <a:xfrm>
            <a:off x="6572686" y="5875865"/>
            <a:ext cx="5184839" cy="13086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>
                <a:latin typeface="Comic Sans MS" panose="030F0702030302020204" pitchFamily="66" charset="0"/>
              </a:rPr>
              <a:t> (</a:t>
            </a:r>
            <a:r>
              <a:rPr lang="en-GB" b="1" dirty="0">
                <a:solidFill>
                  <a:srgbClr val="0070C0"/>
                </a:solidFill>
                <a:latin typeface="Comic Sans MS" panose="030F0702030302020204" pitchFamily="66" charset="0"/>
              </a:rPr>
              <a:t>3x</a:t>
            </a:r>
            <a:r>
              <a:rPr lang="en-GB" b="1" dirty="0">
                <a:latin typeface="Comic Sans MS" panose="030F0702030302020204" pitchFamily="66" charset="0"/>
              </a:rPr>
              <a:t> </a:t>
            </a:r>
            <a:r>
              <a:rPr lang="en-GB" b="1" dirty="0">
                <a:solidFill>
                  <a:srgbClr val="00B050"/>
                </a:solidFill>
                <a:latin typeface="Comic Sans MS" panose="030F0702030302020204" pitchFamily="66" charset="0"/>
              </a:rPr>
              <a:t>+ 2</a:t>
            </a:r>
            <a:r>
              <a:rPr lang="en-GB" b="1" dirty="0">
                <a:latin typeface="Comic Sans MS" panose="030F0702030302020204" pitchFamily="66" charset="0"/>
              </a:rPr>
              <a:t>) (</a:t>
            </a:r>
            <a:r>
              <a:rPr lang="en-GB" b="1" dirty="0">
                <a:solidFill>
                  <a:srgbClr val="0070C0"/>
                </a:solidFill>
                <a:latin typeface="Comic Sans MS" panose="030F0702030302020204" pitchFamily="66" charset="0"/>
              </a:rPr>
              <a:t>x</a:t>
            </a:r>
            <a:r>
              <a:rPr lang="en-GB" b="1" dirty="0">
                <a:latin typeface="Comic Sans MS" panose="030F0702030302020204" pitchFamily="66" charset="0"/>
              </a:rPr>
              <a:t> </a:t>
            </a:r>
            <a:r>
              <a:rPr lang="en-GB" b="1" dirty="0">
                <a:solidFill>
                  <a:srgbClr val="00B050"/>
                </a:solidFill>
                <a:latin typeface="Comic Sans MS" panose="030F0702030302020204" pitchFamily="66" charset="0"/>
              </a:rPr>
              <a:t>+ 2</a:t>
            </a:r>
            <a:r>
              <a:rPr lang="en-GB" b="1" dirty="0">
                <a:latin typeface="Comic Sans MS" panose="030F0702030302020204" pitchFamily="66" charset="0"/>
              </a:rPr>
              <a:t>) </a:t>
            </a:r>
            <a:endParaRPr lang="en-GB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492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 animBg="1"/>
      <p:bldP spid="3" grpId="0" animBg="1"/>
      <p:bldP spid="18" grpId="0" animBg="1"/>
      <p:bldP spid="21" grpId="0" animBg="1"/>
      <p:bldP spid="22" grpId="0" animBg="1"/>
      <p:bldP spid="13" grpId="0" animBg="1"/>
      <p:bldP spid="14" grpId="0" animBg="1"/>
      <p:bldP spid="15" grpId="0" animBg="1"/>
      <p:bldP spid="16" grpId="0" animBg="1"/>
      <p:bldP spid="19" grpId="0" animBg="1"/>
      <p:bldP spid="23" grpId="0" animBg="1"/>
      <p:bldP spid="24" grpId="0" animBg="1"/>
      <p:bldP spid="25" grpId="0" animBg="1"/>
      <p:bldP spid="26" grpId="0" animBg="1"/>
      <p:bldP spid="27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3C64EB-9EAE-4288-AE77-76670BD01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521" y="327819"/>
            <a:ext cx="10906957" cy="1308632"/>
          </a:xfrm>
        </p:spPr>
        <p:txBody>
          <a:bodyPr/>
          <a:lstStyle/>
          <a:p>
            <a:pPr algn="ctr"/>
            <a:r>
              <a:rPr lang="en-GB" b="1" dirty="0">
                <a:latin typeface="Comic Sans MS" panose="030F0702030302020204" pitchFamily="66" charset="0"/>
              </a:rPr>
              <a:t>Completing the Square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3E1B4CAB-6826-4D16-917F-C145DA77BAFA}"/>
              </a:ext>
            </a:extLst>
          </p:cNvPr>
          <p:cNvSpPr txBox="1">
            <a:spLocks/>
          </p:cNvSpPr>
          <p:nvPr/>
        </p:nvSpPr>
        <p:spPr>
          <a:xfrm>
            <a:off x="2617371" y="6000385"/>
            <a:ext cx="6022776" cy="10595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0070C0"/>
                </a:solidFill>
                <a:latin typeface="Comic Sans MS" panose="030F0702030302020204" pitchFamily="66" charset="0"/>
              </a:rPr>
              <a:t>x</a:t>
            </a:r>
            <a:r>
              <a:rPr lang="en-GB" b="1" baseline="30000" dirty="0">
                <a:solidFill>
                  <a:srgbClr val="0070C0"/>
                </a:solidFill>
                <a:latin typeface="Comic Sans MS" panose="030F0702030302020204" pitchFamily="66" charset="0"/>
              </a:rPr>
              <a:t>2</a:t>
            </a:r>
            <a:r>
              <a:rPr lang="en-GB" b="1" dirty="0">
                <a:latin typeface="Comic Sans MS" panose="030F0702030302020204" pitchFamily="66" charset="0"/>
              </a:rPr>
              <a:t> </a:t>
            </a:r>
            <a:r>
              <a:rPr lang="en-GB" b="1" dirty="0">
                <a:solidFill>
                  <a:srgbClr val="00B050"/>
                </a:solidFill>
                <a:latin typeface="Comic Sans MS" panose="030F0702030302020204" pitchFamily="66" charset="0"/>
              </a:rPr>
              <a:t>+ 4x</a:t>
            </a:r>
            <a:r>
              <a:rPr lang="en-GB" b="1" dirty="0">
                <a:latin typeface="Comic Sans MS" panose="030F0702030302020204" pitchFamily="66" charset="0"/>
              </a:rPr>
              <a:t> </a:t>
            </a:r>
            <a:r>
              <a:rPr lang="en-GB" b="1" dirty="0">
                <a:solidFill>
                  <a:srgbClr val="FFFF00"/>
                </a:solidFill>
                <a:latin typeface="Comic Sans MS" panose="030F0702030302020204" pitchFamily="66" charset="0"/>
              </a:rPr>
              <a:t>+ 3</a:t>
            </a:r>
            <a:r>
              <a:rPr lang="en-GB" b="1" dirty="0">
                <a:latin typeface="Comic Sans MS" panose="030F0702030302020204" pitchFamily="66" charset="0"/>
              </a:rPr>
              <a:t> =</a:t>
            </a:r>
            <a:endParaRPr lang="en-GB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97DD3467-0342-4846-A4FE-A2E1B25CCB65}"/>
              </a:ext>
            </a:extLst>
          </p:cNvPr>
          <p:cNvSpPr/>
          <p:nvPr/>
        </p:nvSpPr>
        <p:spPr>
          <a:xfrm>
            <a:off x="512303" y="4256231"/>
            <a:ext cx="3182567" cy="89574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2B44D0F0-C83B-4B93-995A-591EFCFB70E8}"/>
              </a:ext>
            </a:extLst>
          </p:cNvPr>
          <p:cNvSpPr/>
          <p:nvPr/>
        </p:nvSpPr>
        <p:spPr>
          <a:xfrm>
            <a:off x="4741059" y="5175296"/>
            <a:ext cx="972596" cy="89574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8CA746DD-737B-455D-AF76-1A2CE6F87CDC}"/>
              </a:ext>
            </a:extLst>
          </p:cNvPr>
          <p:cNvSpPr/>
          <p:nvPr/>
        </p:nvSpPr>
        <p:spPr>
          <a:xfrm>
            <a:off x="3710625" y="4293554"/>
            <a:ext cx="984686" cy="85841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228E4960-A5EF-4B8C-A15D-99AC345D808C}"/>
              </a:ext>
            </a:extLst>
          </p:cNvPr>
          <p:cNvSpPr/>
          <p:nvPr/>
        </p:nvSpPr>
        <p:spPr>
          <a:xfrm>
            <a:off x="515515" y="1429646"/>
            <a:ext cx="3182568" cy="2826585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8B0468C4-EC48-40F9-AF4D-10EA4788DC6B}"/>
              </a:ext>
            </a:extLst>
          </p:cNvPr>
          <p:cNvSpPr/>
          <p:nvPr/>
        </p:nvSpPr>
        <p:spPr>
          <a:xfrm rot="5400000">
            <a:off x="2780344" y="2350597"/>
            <a:ext cx="2826586" cy="984686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A9401573-6FEF-4016-A701-B79EADA8E212}"/>
              </a:ext>
            </a:extLst>
          </p:cNvPr>
          <p:cNvSpPr/>
          <p:nvPr/>
        </p:nvSpPr>
        <p:spPr>
          <a:xfrm>
            <a:off x="512302" y="5194451"/>
            <a:ext cx="3182567" cy="89574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94CE0F74-57CC-49AB-8E47-A3DFBDF7B128}"/>
              </a:ext>
            </a:extLst>
          </p:cNvPr>
          <p:cNvSpPr/>
          <p:nvPr/>
        </p:nvSpPr>
        <p:spPr>
          <a:xfrm rot="5400000">
            <a:off x="3808019" y="2350596"/>
            <a:ext cx="2826586" cy="984686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E1471733-3E9A-4BF7-A98F-4742E9D53848}"/>
              </a:ext>
            </a:extLst>
          </p:cNvPr>
          <p:cNvSpPr/>
          <p:nvPr/>
        </p:nvSpPr>
        <p:spPr>
          <a:xfrm>
            <a:off x="3725621" y="5192896"/>
            <a:ext cx="984686" cy="85841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9CE18E22-38EE-4DA4-ACA0-95CA6657C338}"/>
              </a:ext>
            </a:extLst>
          </p:cNvPr>
          <p:cNvSpPr/>
          <p:nvPr/>
        </p:nvSpPr>
        <p:spPr>
          <a:xfrm>
            <a:off x="4728969" y="4293553"/>
            <a:ext cx="984686" cy="85841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xmlns="" id="{4816E6B0-3FCB-4F07-9300-4488C7C519E0}"/>
              </a:ext>
            </a:extLst>
          </p:cNvPr>
          <p:cNvSpPr txBox="1">
            <a:spLocks/>
          </p:cNvSpPr>
          <p:nvPr/>
        </p:nvSpPr>
        <p:spPr>
          <a:xfrm>
            <a:off x="6425440" y="5942846"/>
            <a:ext cx="4143385" cy="1174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>
                <a:latin typeface="Comic Sans MS" panose="030F0702030302020204" pitchFamily="66" charset="0"/>
              </a:rPr>
              <a:t>(x + 2)</a:t>
            </a:r>
            <a:r>
              <a:rPr lang="en-GB" b="1" baseline="30000" dirty="0">
                <a:latin typeface="Comic Sans MS" panose="030F0702030302020204" pitchFamily="66" charset="0"/>
              </a:rPr>
              <a:t> 2</a:t>
            </a:r>
            <a:r>
              <a:rPr lang="en-GB" b="1" dirty="0">
                <a:latin typeface="Comic Sans MS" panose="030F0702030302020204" pitchFamily="66" charset="0"/>
              </a:rPr>
              <a:t> </a:t>
            </a:r>
            <a:r>
              <a:rPr lang="en-GB" b="1" dirty="0">
                <a:solidFill>
                  <a:srgbClr val="FF0000"/>
                </a:solidFill>
                <a:latin typeface="Comic Sans MS" panose="030F0702030302020204" pitchFamily="66" charset="0"/>
              </a:rPr>
              <a:t>- 1</a:t>
            </a:r>
          </a:p>
        </p:txBody>
      </p:sp>
    </p:spTree>
    <p:extLst>
      <p:ext uri="{BB962C8B-B14F-4D97-AF65-F5344CB8AC3E}">
        <p14:creationId xmlns:p14="http://schemas.microsoft.com/office/powerpoint/2010/main" val="4181976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7" grpId="0" animBg="1"/>
      <p:bldP spid="3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3C64EB-9EAE-4288-AE77-76670BD01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521" y="327819"/>
            <a:ext cx="10906957" cy="1308632"/>
          </a:xfrm>
        </p:spPr>
        <p:txBody>
          <a:bodyPr/>
          <a:lstStyle/>
          <a:p>
            <a:pPr algn="ctr"/>
            <a:r>
              <a:rPr lang="en-GB" b="1" dirty="0">
                <a:latin typeface="Comic Sans MS" panose="030F0702030302020204" pitchFamily="66" charset="0"/>
              </a:rPr>
              <a:t>Dividing Polynomials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le 1">
                <a:extLst>
                  <a:ext uri="{FF2B5EF4-FFF2-40B4-BE49-F238E27FC236}">
                    <a16:creationId xmlns:a16="http://schemas.microsoft.com/office/drawing/2014/main" xmlns="" id="{3E1B4CAB-6826-4D16-917F-C145DA77BAF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03175" y="5816421"/>
                <a:ext cx="7973436" cy="1120238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GB" b="1" dirty="0">
                    <a:solidFill>
                      <a:srgbClr val="0070C0"/>
                    </a:solidFill>
                    <a:latin typeface="Comic Sans MS" panose="030F0702030302020204" pitchFamily="66" charset="0"/>
                  </a:rPr>
                  <a:t>2x</a:t>
                </a:r>
                <a:r>
                  <a:rPr lang="en-GB" b="1" baseline="30000" dirty="0">
                    <a:solidFill>
                      <a:srgbClr val="0070C0"/>
                    </a:solidFill>
                    <a:latin typeface="Comic Sans MS" panose="030F0702030302020204" pitchFamily="66" charset="0"/>
                  </a:rPr>
                  <a:t>2</a:t>
                </a:r>
                <a:r>
                  <a:rPr lang="en-GB" b="1" dirty="0">
                    <a:latin typeface="Comic Sans MS" panose="030F0702030302020204" pitchFamily="66" charset="0"/>
                  </a:rPr>
                  <a:t> </a:t>
                </a:r>
                <a:r>
                  <a:rPr lang="en-GB" b="1" dirty="0">
                    <a:solidFill>
                      <a:srgbClr val="00B050"/>
                    </a:solidFill>
                    <a:latin typeface="Comic Sans MS" panose="030F0702030302020204" pitchFamily="66" charset="0"/>
                  </a:rPr>
                  <a:t>+ 5x</a:t>
                </a:r>
                <a:r>
                  <a:rPr lang="en-GB" b="1" dirty="0">
                    <a:latin typeface="Comic Sans MS" panose="030F0702030302020204" pitchFamily="66" charset="0"/>
                  </a:rPr>
                  <a:t> </a:t>
                </a:r>
                <a:r>
                  <a:rPr lang="en-GB" b="1" dirty="0">
                    <a:solidFill>
                      <a:srgbClr val="FFFF00"/>
                    </a:solidFill>
                    <a:latin typeface="Comic Sans MS" panose="030F0702030302020204" pitchFamily="66" charset="0"/>
                  </a:rPr>
                  <a:t>+ 3</a:t>
                </a:r>
                <a:r>
                  <a:rPr lang="en-GB" b="1" dirty="0">
                    <a:latin typeface="Comic Sans MS" panose="030F0702030302020204" pitchFamily="66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</m:oMath>
                </a14:m>
                <a:r>
                  <a:rPr lang="en-GB" b="1" dirty="0">
                    <a:latin typeface="Comic Sans MS" panose="030F0702030302020204" pitchFamily="66" charset="0"/>
                  </a:rPr>
                  <a:t> (</a:t>
                </a:r>
                <a:r>
                  <a:rPr lang="en-GB" b="1" dirty="0">
                    <a:solidFill>
                      <a:srgbClr val="0070C0"/>
                    </a:solidFill>
                    <a:latin typeface="Comic Sans MS" panose="030F0702030302020204" pitchFamily="66" charset="0"/>
                  </a:rPr>
                  <a:t>x</a:t>
                </a:r>
                <a:r>
                  <a:rPr lang="en-GB" b="1" dirty="0">
                    <a:latin typeface="Comic Sans MS" panose="030F0702030302020204" pitchFamily="66" charset="0"/>
                  </a:rPr>
                  <a:t> </a:t>
                </a:r>
                <a:r>
                  <a:rPr lang="en-GB" b="1" dirty="0">
                    <a:solidFill>
                      <a:srgbClr val="00B050"/>
                    </a:solidFill>
                    <a:latin typeface="Comic Sans MS" panose="030F0702030302020204" pitchFamily="66" charset="0"/>
                  </a:rPr>
                  <a:t>+ 1</a:t>
                </a:r>
                <a:r>
                  <a:rPr lang="en-GB" b="1" dirty="0">
                    <a:latin typeface="Comic Sans MS" panose="030F0702030302020204" pitchFamily="66" charset="0"/>
                  </a:rPr>
                  <a:t>) =  </a:t>
                </a:r>
                <a:endParaRPr lang="en-GB" b="1" dirty="0">
                  <a:solidFill>
                    <a:srgbClr val="FF0000"/>
                  </a:solidFill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5" name="Title 1">
                <a:extLst>
                  <a:ext uri="{FF2B5EF4-FFF2-40B4-BE49-F238E27FC236}">
                    <a16:creationId xmlns:a16="http://schemas.microsoft.com/office/drawing/2014/main" id="{3E1B4CAB-6826-4D16-917F-C145DA77BA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3175" y="5816421"/>
                <a:ext cx="7973436" cy="1120238"/>
              </a:xfrm>
              <a:prstGeom prst="rect">
                <a:avLst/>
              </a:prstGeom>
              <a:blipFill>
                <a:blip r:embed="rId2"/>
                <a:stretch>
                  <a:fillRect r="-841" b="-706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97DD3467-0342-4846-A4FE-A2E1B25CCB65}"/>
              </a:ext>
            </a:extLst>
          </p:cNvPr>
          <p:cNvSpPr/>
          <p:nvPr/>
        </p:nvSpPr>
        <p:spPr>
          <a:xfrm>
            <a:off x="512303" y="4284224"/>
            <a:ext cx="3182567" cy="89574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8CA746DD-737B-455D-AF76-1A2CE6F87CDC}"/>
              </a:ext>
            </a:extLst>
          </p:cNvPr>
          <p:cNvSpPr/>
          <p:nvPr/>
        </p:nvSpPr>
        <p:spPr>
          <a:xfrm>
            <a:off x="9005974" y="4298065"/>
            <a:ext cx="984686" cy="85841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228E4960-A5EF-4B8C-A15D-99AC345D808C}"/>
              </a:ext>
            </a:extLst>
          </p:cNvPr>
          <p:cNvSpPr/>
          <p:nvPr/>
        </p:nvSpPr>
        <p:spPr>
          <a:xfrm>
            <a:off x="515515" y="1429646"/>
            <a:ext cx="3182568" cy="2826585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8B0468C4-EC48-40F9-AF4D-10EA4788DC6B}"/>
              </a:ext>
            </a:extLst>
          </p:cNvPr>
          <p:cNvSpPr/>
          <p:nvPr/>
        </p:nvSpPr>
        <p:spPr>
          <a:xfrm rot="5400000">
            <a:off x="7034333" y="2356165"/>
            <a:ext cx="2826586" cy="984686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94CE0F74-57CC-49AB-8E47-A3DFBDF7B128}"/>
              </a:ext>
            </a:extLst>
          </p:cNvPr>
          <p:cNvSpPr/>
          <p:nvPr/>
        </p:nvSpPr>
        <p:spPr>
          <a:xfrm rot="5400000">
            <a:off x="6012778" y="2346994"/>
            <a:ext cx="2826586" cy="984686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E1471733-3E9A-4BF7-A98F-4742E9D53848}"/>
              </a:ext>
            </a:extLst>
          </p:cNvPr>
          <p:cNvSpPr/>
          <p:nvPr/>
        </p:nvSpPr>
        <p:spPr>
          <a:xfrm>
            <a:off x="6921890" y="4298216"/>
            <a:ext cx="984686" cy="85841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9CE18E22-38EE-4DA4-ACA0-95CA6657C338}"/>
              </a:ext>
            </a:extLst>
          </p:cNvPr>
          <p:cNvSpPr/>
          <p:nvPr/>
        </p:nvSpPr>
        <p:spPr>
          <a:xfrm>
            <a:off x="7963932" y="4298065"/>
            <a:ext cx="984686" cy="85841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99BBDD7E-84B5-45AD-9251-138E8E184726}"/>
              </a:ext>
            </a:extLst>
          </p:cNvPr>
          <p:cNvSpPr/>
          <p:nvPr/>
        </p:nvSpPr>
        <p:spPr>
          <a:xfrm>
            <a:off x="3719956" y="1426044"/>
            <a:ext cx="3182568" cy="2826585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A925FFBB-79CA-449D-9779-91A625082B5E}"/>
              </a:ext>
            </a:extLst>
          </p:cNvPr>
          <p:cNvSpPr/>
          <p:nvPr/>
        </p:nvSpPr>
        <p:spPr>
          <a:xfrm rot="5400000">
            <a:off x="8055661" y="2356165"/>
            <a:ext cx="2826586" cy="984686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A27A9336-9888-445B-A27B-E0360FCADD67}"/>
              </a:ext>
            </a:extLst>
          </p:cNvPr>
          <p:cNvSpPr/>
          <p:nvPr/>
        </p:nvSpPr>
        <p:spPr>
          <a:xfrm>
            <a:off x="3724641" y="4271291"/>
            <a:ext cx="3182567" cy="89574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3B3879BF-EC1D-4D5D-82B6-B64D5BA1957C}"/>
              </a:ext>
            </a:extLst>
          </p:cNvPr>
          <p:cNvSpPr txBox="1">
            <a:spLocks/>
          </p:cNvSpPr>
          <p:nvPr/>
        </p:nvSpPr>
        <p:spPr>
          <a:xfrm>
            <a:off x="8416112" y="5825592"/>
            <a:ext cx="2772713" cy="11113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>
                <a:latin typeface="Comic Sans MS" panose="030F0702030302020204" pitchFamily="66" charset="0"/>
              </a:rPr>
              <a:t>(</a:t>
            </a:r>
            <a:r>
              <a:rPr lang="en-GB" b="1" dirty="0">
                <a:solidFill>
                  <a:srgbClr val="0070C0"/>
                </a:solidFill>
                <a:latin typeface="Comic Sans MS" panose="030F0702030302020204" pitchFamily="66" charset="0"/>
              </a:rPr>
              <a:t>2x</a:t>
            </a:r>
            <a:r>
              <a:rPr lang="en-GB" b="1" dirty="0">
                <a:latin typeface="Comic Sans MS" panose="030F0702030302020204" pitchFamily="66" charset="0"/>
              </a:rPr>
              <a:t> </a:t>
            </a:r>
            <a:r>
              <a:rPr lang="en-GB" b="1" dirty="0">
                <a:solidFill>
                  <a:srgbClr val="00B050"/>
                </a:solidFill>
                <a:latin typeface="Comic Sans MS" panose="030F0702030302020204" pitchFamily="66" charset="0"/>
              </a:rPr>
              <a:t>+ 3</a:t>
            </a:r>
            <a:r>
              <a:rPr lang="en-GB" b="1" dirty="0">
                <a:latin typeface="Comic Sans MS" panose="030F0702030302020204" pitchFamily="66" charset="0"/>
              </a:rPr>
              <a:t>) </a:t>
            </a:r>
            <a:endParaRPr lang="en-GB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468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 animBg="1"/>
      <p:bldP spid="3" grpId="0" animBg="1"/>
      <p:bldP spid="18" grpId="0" animBg="1"/>
      <p:bldP spid="20" grpId="0" animBg="1"/>
      <p:bldP spid="21" grpId="0" animBg="1"/>
      <p:bldP spid="22" grpId="0" animBg="1"/>
      <p:bldP spid="13" grpId="0" animBg="1"/>
      <p:bldP spid="14" grpId="0" animBg="1"/>
      <p:bldP spid="15" grpId="0" animBg="1"/>
      <p:bldP spid="16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3C64EB-9EAE-4288-AE77-76670BD01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36" y="76006"/>
            <a:ext cx="4302968" cy="1967398"/>
          </a:xfrm>
        </p:spPr>
        <p:txBody>
          <a:bodyPr/>
          <a:lstStyle/>
          <a:p>
            <a:pPr algn="ctr"/>
            <a:r>
              <a:rPr lang="en-GB" b="1" dirty="0">
                <a:latin typeface="Comic Sans MS" panose="030F0702030302020204" pitchFamily="66" charset="0"/>
              </a:rPr>
              <a:t>Help and ideas…..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80401BF-4C21-4814-910D-9654AC4C08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3243" y="73672"/>
            <a:ext cx="5109385" cy="67083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68BEEB6-C5FE-4383-A9B5-3187A225ED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927" y="2989294"/>
            <a:ext cx="4238625" cy="221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57479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3C64EB-9EAE-4288-AE77-76670BD01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766219"/>
            <a:ext cx="10906957" cy="1308632"/>
          </a:xfrm>
        </p:spPr>
        <p:txBody>
          <a:bodyPr/>
          <a:lstStyle/>
          <a:p>
            <a:pPr algn="ctr"/>
            <a:r>
              <a:rPr lang="en-GB" b="1" dirty="0">
                <a:latin typeface="Comic Sans MS" panose="030F0702030302020204" pitchFamily="66" charset="0"/>
              </a:rPr>
              <a:t>Any 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B40C84F-4D31-4470-B6FD-59B44B95A6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1DBE6F6-1EEE-4286-ADE3-276196DB0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8031" y="4972050"/>
            <a:ext cx="3357326" cy="181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2534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16233" y="-635619"/>
            <a:ext cx="9746166" cy="22302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205075" y="5419493"/>
            <a:ext cx="9746166" cy="22302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800" y="0"/>
            <a:ext cx="82683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473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16233" y="-635619"/>
            <a:ext cx="9746166" cy="22302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205075" y="5419493"/>
            <a:ext cx="9746166" cy="22302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201" y="0"/>
            <a:ext cx="61782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19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375574" y="1151476"/>
            <a:ext cx="3600000" cy="4117353"/>
            <a:chOff x="3031456" y="1391318"/>
            <a:chExt cx="3600000" cy="4117353"/>
          </a:xfrm>
        </p:grpSpPr>
        <p:sp>
          <p:nvSpPr>
            <p:cNvPr id="5" name="Rectangle 4"/>
            <p:cNvSpPr/>
            <p:nvPr/>
          </p:nvSpPr>
          <p:spPr>
            <a:xfrm>
              <a:off x="3031456" y="1765478"/>
              <a:ext cx="360000" cy="36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3031456" y="2136025"/>
              <a:ext cx="720000" cy="36000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031456" y="2895793"/>
              <a:ext cx="1440000" cy="360000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031456" y="2524114"/>
              <a:ext cx="1080000" cy="36000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831456" y="3264598"/>
              <a:ext cx="1800000" cy="36000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471456" y="2898898"/>
              <a:ext cx="2160000" cy="360000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751456" y="2147704"/>
              <a:ext cx="2880000" cy="360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111456" y="2519383"/>
              <a:ext cx="2520000" cy="36000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031456" y="1391318"/>
              <a:ext cx="3600000" cy="360000"/>
            </a:xfrm>
            <a:prstGeom prst="rect">
              <a:avLst/>
            </a:prstGeom>
            <a:solidFill>
              <a:srgbClr val="DF660A"/>
            </a:solidFill>
            <a:ln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391456" y="1766464"/>
              <a:ext cx="3240000" cy="360000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 rot="10800000">
              <a:off x="6271456" y="4773526"/>
              <a:ext cx="360000" cy="36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 rot="10800000">
              <a:off x="5911456" y="4386855"/>
              <a:ext cx="720000" cy="36000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 rot="10800000">
              <a:off x="5191456" y="3644196"/>
              <a:ext cx="1440000" cy="360000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 rot="10800000">
              <a:off x="5551456" y="4015875"/>
              <a:ext cx="1080000" cy="36000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 rot="10800000">
              <a:off x="3031456" y="3641091"/>
              <a:ext cx="2160000" cy="360000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 rot="10800000">
              <a:off x="3031456" y="4392285"/>
              <a:ext cx="2880000" cy="360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 rot="10800000">
              <a:off x="3031456" y="4020606"/>
              <a:ext cx="2520000" cy="36000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 rot="10800000">
              <a:off x="3031456" y="5148671"/>
              <a:ext cx="3600000" cy="360000"/>
            </a:xfrm>
            <a:prstGeom prst="rect">
              <a:avLst/>
            </a:prstGeom>
            <a:solidFill>
              <a:srgbClr val="DF660A"/>
            </a:solidFill>
            <a:ln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 rot="10800000">
              <a:off x="3031456" y="4773525"/>
              <a:ext cx="3240000" cy="360000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031456" y="3268442"/>
              <a:ext cx="1800000" cy="36000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7085351" y="27214"/>
            <a:ext cx="34449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Cuisenaire Rods</a:t>
            </a:r>
          </a:p>
        </p:txBody>
      </p:sp>
    </p:spTree>
    <p:extLst>
      <p:ext uri="{BB962C8B-B14F-4D97-AF65-F5344CB8AC3E}">
        <p14:creationId xmlns:p14="http://schemas.microsoft.com/office/powerpoint/2010/main" val="2225290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454903" y="2213994"/>
            <a:ext cx="3602262" cy="2305527"/>
            <a:chOff x="2715482" y="2348405"/>
            <a:chExt cx="3602262" cy="2305527"/>
          </a:xfrm>
        </p:grpSpPr>
        <p:sp>
          <p:nvSpPr>
            <p:cNvPr id="6" name="Rectangle 5"/>
            <p:cNvSpPr/>
            <p:nvPr/>
          </p:nvSpPr>
          <p:spPr>
            <a:xfrm>
              <a:off x="2715482" y="4293932"/>
              <a:ext cx="720000" cy="36000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888001" y="2718952"/>
              <a:ext cx="1080000" cy="36000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975482" y="2732777"/>
              <a:ext cx="1800000" cy="36000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895482" y="2348405"/>
              <a:ext cx="2880000" cy="360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717744" y="3906395"/>
              <a:ext cx="3600000" cy="360000"/>
            </a:xfrm>
            <a:prstGeom prst="rect">
              <a:avLst/>
            </a:prstGeom>
            <a:solidFill>
              <a:srgbClr val="DF660A"/>
            </a:solidFill>
            <a:ln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848530" y="4282323"/>
              <a:ext cx="720000" cy="36000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150226" y="4284353"/>
              <a:ext cx="720000" cy="36000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439312" y="4290767"/>
              <a:ext cx="720000" cy="36000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581140" y="4285178"/>
              <a:ext cx="720000" cy="36000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7085351" y="27214"/>
            <a:ext cx="34449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Cuisenaire Rods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767191" y="2336755"/>
            <a:ext cx="15824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b = g + y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904351" y="3870373"/>
            <a:ext cx="11432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o = 5r</a:t>
            </a:r>
          </a:p>
        </p:txBody>
      </p:sp>
    </p:spTree>
    <p:extLst>
      <p:ext uri="{BB962C8B-B14F-4D97-AF65-F5344CB8AC3E}">
        <p14:creationId xmlns:p14="http://schemas.microsoft.com/office/powerpoint/2010/main" val="113234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661549" y="2116895"/>
            <a:ext cx="5040000" cy="2601009"/>
            <a:chOff x="2311456" y="1862061"/>
            <a:chExt cx="5040000" cy="2601009"/>
          </a:xfrm>
        </p:grpSpPr>
        <p:sp>
          <p:nvSpPr>
            <p:cNvPr id="7" name="Rectangle 6"/>
            <p:cNvSpPr/>
            <p:nvPr/>
          </p:nvSpPr>
          <p:spPr>
            <a:xfrm>
              <a:off x="5911456" y="2640201"/>
              <a:ext cx="1440000" cy="360000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831456" y="2639063"/>
              <a:ext cx="1080000" cy="36000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311456" y="2639063"/>
              <a:ext cx="2520000" cy="36000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312164" y="3267859"/>
              <a:ext cx="3600000" cy="360000"/>
            </a:xfrm>
            <a:prstGeom prst="rect">
              <a:avLst/>
            </a:prstGeom>
            <a:solidFill>
              <a:srgbClr val="DF660A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3984538" y="1862061"/>
              <a:ext cx="160332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solidFill>
                    <a:schemeClr val="accent6">
                      <a:lumMod val="50000"/>
                    </a:schemeClr>
                  </a:solidFill>
                  <a:latin typeface="Open Sans" charset="0"/>
                  <a:ea typeface="Open Sans" charset="0"/>
                  <a:cs typeface="Open Sans" charset="0"/>
                </a:rPr>
                <a:t>7 + 3 + 4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911456" y="3267859"/>
              <a:ext cx="1440000" cy="360000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180104" y="3939850"/>
              <a:ext cx="1191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solidFill>
                    <a:schemeClr val="accent6">
                      <a:lumMod val="50000"/>
                    </a:schemeClr>
                  </a:solidFill>
                  <a:latin typeface="Open Sans" charset="0"/>
                  <a:ea typeface="Open Sans" charset="0"/>
                  <a:cs typeface="Open Sans" charset="0"/>
                </a:rPr>
                <a:t>10 + 4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7085351" y="27214"/>
            <a:ext cx="34449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Cuisenaire Rods</a:t>
            </a:r>
          </a:p>
        </p:txBody>
      </p:sp>
    </p:spTree>
    <p:extLst>
      <p:ext uri="{BB962C8B-B14F-4D97-AF65-F5344CB8AC3E}">
        <p14:creationId xmlns:p14="http://schemas.microsoft.com/office/powerpoint/2010/main" val="2368418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615456" y="2064352"/>
            <a:ext cx="1080000" cy="3600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735456" y="2064352"/>
            <a:ext cx="2880000" cy="36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295456" y="2586838"/>
            <a:ext cx="3600000" cy="360000"/>
          </a:xfrm>
          <a:prstGeom prst="rect">
            <a:avLst/>
          </a:prstGeom>
          <a:solidFill>
            <a:srgbClr val="DF660A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085351" y="27214"/>
            <a:ext cx="34449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Cuisenaire Rods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024214" y="1218297"/>
            <a:ext cx="16033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4 + 8 + 3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615456" y="3070484"/>
            <a:ext cx="1080000" cy="3600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295456" y="2063708"/>
            <a:ext cx="1440000" cy="360000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3295456" y="3071306"/>
            <a:ext cx="1440000" cy="360000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4735456" y="3070484"/>
            <a:ext cx="2160000" cy="3600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6895456" y="3070484"/>
            <a:ext cx="720000" cy="36000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6895456" y="2584078"/>
            <a:ext cx="1800000" cy="36000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015456" y="3936002"/>
            <a:ext cx="40398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4 + 8 </a:t>
            </a:r>
            <a:r>
              <a:rPr lang="en-US" sz="2800">
                <a:solidFill>
                  <a:schemeClr val="accent6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+ 3 = 4 + 6 + 2 + 3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504444" y="4720098"/>
            <a:ext cx="23134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accent6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= 10 + 5 = 15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04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0" grpId="0" animBg="1"/>
      <p:bldP spid="22" grpId="0" animBg="1"/>
      <p:bldP spid="24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/>
      <p:bldP spid="3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4526332" y="2309406"/>
            <a:ext cx="3240000" cy="360000"/>
          </a:xfrm>
          <a:prstGeom prst="rect">
            <a:avLst/>
          </a:prstGeom>
          <a:solidFill>
            <a:srgbClr val="0070C0"/>
          </a:solidFill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526332" y="2322727"/>
            <a:ext cx="1440000" cy="360000"/>
          </a:xfrm>
          <a:prstGeom prst="rect">
            <a:avLst/>
          </a:prstGeom>
          <a:solidFill>
            <a:srgbClr val="7030A0"/>
          </a:solidFill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976227" y="2322727"/>
            <a:ext cx="1800000" cy="360000"/>
          </a:xfrm>
          <a:prstGeom prst="rect">
            <a:avLst/>
          </a:prstGeom>
          <a:solidFill>
            <a:srgbClr val="FFFF00"/>
          </a:solidFill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085351" y="27214"/>
            <a:ext cx="34449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Cuisenaire Rods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19391" y="1385374"/>
            <a:ext cx="15937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9 – 4 = 5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526333" y="3344403"/>
            <a:ext cx="3249895" cy="1617859"/>
            <a:chOff x="3002332" y="3344402"/>
            <a:chExt cx="3249895" cy="1617859"/>
          </a:xfrm>
        </p:grpSpPr>
        <p:sp>
          <p:nvSpPr>
            <p:cNvPr id="8" name="TextBox 7"/>
            <p:cNvSpPr txBox="1"/>
            <p:nvPr/>
          </p:nvSpPr>
          <p:spPr>
            <a:xfrm>
              <a:off x="4300336" y="3344402"/>
              <a:ext cx="5052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solidFill>
                    <a:schemeClr val="accent6">
                      <a:lumMod val="50000"/>
                    </a:schemeClr>
                  </a:solidFill>
                  <a:latin typeface="Open Sans" charset="0"/>
                  <a:ea typeface="Open Sans" charset="0"/>
                  <a:cs typeface="Open Sans" charset="0"/>
                </a:rPr>
                <a:t>or</a:t>
              </a:r>
              <a:endParaRPr lang="en-US" sz="2800" dirty="0">
                <a:solidFill>
                  <a:schemeClr val="accent6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012227" y="4061782"/>
              <a:ext cx="3240000" cy="360000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02332" y="4602261"/>
              <a:ext cx="1440000" cy="360000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5976227" y="4600702"/>
            <a:ext cx="1800000" cy="360000"/>
          </a:xfrm>
          <a:prstGeom prst="rect">
            <a:avLst/>
          </a:prstGeom>
          <a:solidFill>
            <a:srgbClr val="FFFF00"/>
          </a:solidFill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/>
          <p:cNvCxnSpPr>
            <a:stCxn id="10" idx="3"/>
          </p:cNvCxnSpPr>
          <p:nvPr/>
        </p:nvCxnSpPr>
        <p:spPr>
          <a:xfrm>
            <a:off x="5966333" y="4782261"/>
            <a:ext cx="1809895" cy="0"/>
          </a:xfrm>
          <a:prstGeom prst="straightConnector1">
            <a:avLst/>
          </a:prstGeom>
          <a:ln w="47625">
            <a:solidFill>
              <a:schemeClr val="accent6">
                <a:lumMod val="50000"/>
              </a:schemeClr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992719" y="4125208"/>
            <a:ext cx="24470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accent6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What is the difference?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0415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8" grpId="0" animBg="1"/>
      <p:bldP spid="11" grpId="0" animBg="1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6351777" y="2372439"/>
            <a:ext cx="1431957" cy="2222755"/>
            <a:chOff x="4827776" y="2372438"/>
            <a:chExt cx="1431957" cy="2222755"/>
          </a:xfrm>
        </p:grpSpPr>
        <p:sp>
          <p:nvSpPr>
            <p:cNvPr id="19" name="Rectangle 18"/>
            <p:cNvSpPr/>
            <p:nvPr/>
          </p:nvSpPr>
          <p:spPr>
            <a:xfrm rot="5400000">
              <a:off x="3892377" y="3307837"/>
              <a:ext cx="2222755" cy="351957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 rot="5400000">
              <a:off x="4252377" y="3307837"/>
              <a:ext cx="2222755" cy="351957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 rot="5400000">
              <a:off x="4972377" y="3307837"/>
              <a:ext cx="2222755" cy="351957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 rot="5400000">
              <a:off x="4612377" y="3307837"/>
              <a:ext cx="2222755" cy="351957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7085351" y="27214"/>
            <a:ext cx="34449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Cuisenaire Rods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257842" y="2372439"/>
            <a:ext cx="1440000" cy="2212521"/>
            <a:chOff x="2733842" y="2372438"/>
            <a:chExt cx="1440000" cy="2212521"/>
          </a:xfrm>
        </p:grpSpPr>
        <p:sp>
          <p:nvSpPr>
            <p:cNvPr id="7" name="Rectangle 6"/>
            <p:cNvSpPr/>
            <p:nvPr/>
          </p:nvSpPr>
          <p:spPr>
            <a:xfrm>
              <a:off x="2733842" y="2372438"/>
              <a:ext cx="1440000" cy="360000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733842" y="2745748"/>
              <a:ext cx="1440000" cy="360000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733842" y="3119058"/>
              <a:ext cx="1440000" cy="360000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733842" y="3854968"/>
              <a:ext cx="1440000" cy="360000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733842" y="3487013"/>
              <a:ext cx="1440000" cy="360000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733842" y="4224959"/>
              <a:ext cx="1440000" cy="360000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4824797" y="1376791"/>
            <a:ext cx="23118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6 ×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 4 = 4 × 6</a:t>
            </a:r>
          </a:p>
        </p:txBody>
      </p:sp>
    </p:spTree>
    <p:extLst>
      <p:ext uri="{BB962C8B-B14F-4D97-AF65-F5344CB8AC3E}">
        <p14:creationId xmlns:p14="http://schemas.microsoft.com/office/powerpoint/2010/main" val="3596306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81481E-6 L 0.23056 0.0013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9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669030" y="2541691"/>
            <a:ext cx="4680000" cy="1800000"/>
            <a:chOff x="1824990" y="2404531"/>
            <a:chExt cx="4680000" cy="1800000"/>
          </a:xfrm>
        </p:grpSpPr>
        <p:sp>
          <p:nvSpPr>
            <p:cNvPr id="6" name="Rectangle 5"/>
            <p:cNvSpPr/>
            <p:nvPr/>
          </p:nvSpPr>
          <p:spPr>
            <a:xfrm>
              <a:off x="5784990" y="2404531"/>
              <a:ext cx="720000" cy="36000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 rot="5400000">
              <a:off x="1284990" y="3304531"/>
              <a:ext cx="1440000" cy="360000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184990" y="2404531"/>
              <a:ext cx="3600000" cy="360000"/>
            </a:xfrm>
            <a:prstGeom prst="rect">
              <a:avLst/>
            </a:prstGeom>
            <a:solidFill>
              <a:srgbClr val="DF660A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7085351" y="27214"/>
            <a:ext cx="34449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Cuisenaire Rods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010745" y="1581482"/>
            <a:ext cx="21034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12 ×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 4 = 48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029030" y="2892451"/>
            <a:ext cx="4320000" cy="1455755"/>
            <a:chOff x="2505030" y="2892450"/>
            <a:chExt cx="4320000" cy="1455755"/>
          </a:xfrm>
        </p:grpSpPr>
        <p:sp>
          <p:nvSpPr>
            <p:cNvPr id="16" name="Rectangle 15"/>
            <p:cNvSpPr/>
            <p:nvPr/>
          </p:nvSpPr>
          <p:spPr>
            <a:xfrm>
              <a:off x="2505030" y="2892450"/>
              <a:ext cx="3600000" cy="360000"/>
            </a:xfrm>
            <a:prstGeom prst="rect">
              <a:avLst/>
            </a:prstGeom>
            <a:solidFill>
              <a:srgbClr val="DF660A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505030" y="3258434"/>
              <a:ext cx="3600000" cy="360000"/>
            </a:xfrm>
            <a:prstGeom prst="rect">
              <a:avLst/>
            </a:prstGeom>
            <a:solidFill>
              <a:srgbClr val="DF660A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2505030" y="3621691"/>
              <a:ext cx="3600000" cy="360000"/>
            </a:xfrm>
            <a:prstGeom prst="rect">
              <a:avLst/>
            </a:prstGeom>
            <a:solidFill>
              <a:srgbClr val="DF660A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505030" y="3988205"/>
              <a:ext cx="3600000" cy="360000"/>
            </a:xfrm>
            <a:prstGeom prst="rect">
              <a:avLst/>
            </a:prstGeom>
            <a:solidFill>
              <a:srgbClr val="DF660A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 rot="5400000">
              <a:off x="5565030" y="3448205"/>
              <a:ext cx="1440000" cy="360000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 rot="5400000">
              <a:off x="5925030" y="3441691"/>
              <a:ext cx="1440000" cy="360000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33098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Making maths count	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8" y="1769165"/>
            <a:ext cx="6224811" cy="4023360"/>
          </a:xfrm>
        </p:spPr>
        <p:txBody>
          <a:bodyPr>
            <a:normAutofit fontScale="92500" lnSpcReduction="10000"/>
          </a:bodyPr>
          <a:lstStyle/>
          <a:p>
            <a:r>
              <a:rPr lang="en-GB" sz="4400" dirty="0" smtClean="0"/>
              <a:t>Transforming public attitudes to maths;</a:t>
            </a:r>
          </a:p>
          <a:p>
            <a:r>
              <a:rPr lang="en-GB" sz="4400" dirty="0" smtClean="0"/>
              <a:t>Improving confidence and fluency in maths;</a:t>
            </a:r>
          </a:p>
          <a:p>
            <a:r>
              <a:rPr lang="en-GB" sz="4400" dirty="0" smtClean="0"/>
              <a:t>Promoting the value of maths as an essential skill for every career</a:t>
            </a:r>
            <a:r>
              <a:rPr lang="en-GB" dirty="0" smtClean="0"/>
              <a:t>.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208" y="808382"/>
            <a:ext cx="4022294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9544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96607" y="5069053"/>
            <a:ext cx="10609729" cy="18153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085351" y="27214"/>
            <a:ext cx="34449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Cuisenaire Rods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508816" y="1774570"/>
            <a:ext cx="5040000" cy="4727404"/>
            <a:chOff x="1984816" y="1774570"/>
            <a:chExt cx="5040000" cy="4727404"/>
          </a:xfrm>
        </p:grpSpPr>
        <p:sp>
          <p:nvSpPr>
            <p:cNvPr id="6" name="Rectangle 5"/>
            <p:cNvSpPr/>
            <p:nvPr/>
          </p:nvSpPr>
          <p:spPr>
            <a:xfrm rot="5400000">
              <a:off x="1804816" y="5961974"/>
              <a:ext cx="720000" cy="36000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944816" y="1774570"/>
              <a:ext cx="1080000" cy="36000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344816" y="1774570"/>
              <a:ext cx="3600000" cy="360000"/>
            </a:xfrm>
            <a:prstGeom prst="rect">
              <a:avLst/>
            </a:prstGeom>
            <a:solidFill>
              <a:srgbClr val="DF660A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 rot="5400000">
              <a:off x="364816" y="3783368"/>
              <a:ext cx="3600000" cy="360000"/>
            </a:xfrm>
            <a:prstGeom prst="rect">
              <a:avLst/>
            </a:prstGeom>
            <a:solidFill>
              <a:srgbClr val="DF660A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468816" y="2134570"/>
            <a:ext cx="1080000" cy="3603630"/>
            <a:chOff x="5944816" y="2134570"/>
            <a:chExt cx="1080000" cy="3603630"/>
          </a:xfrm>
        </p:grpSpPr>
        <p:sp>
          <p:nvSpPr>
            <p:cNvPr id="15" name="Rectangle 14"/>
            <p:cNvSpPr/>
            <p:nvPr/>
          </p:nvSpPr>
          <p:spPr>
            <a:xfrm rot="5400000">
              <a:off x="4324816" y="3754570"/>
              <a:ext cx="3600000" cy="360000"/>
            </a:xfrm>
            <a:prstGeom prst="rect">
              <a:avLst/>
            </a:prstGeom>
            <a:solidFill>
              <a:srgbClr val="DF660A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 rot="5400000">
              <a:off x="4684816" y="3758200"/>
              <a:ext cx="3600000" cy="360000"/>
            </a:xfrm>
            <a:prstGeom prst="rect">
              <a:avLst/>
            </a:prstGeom>
            <a:solidFill>
              <a:srgbClr val="DF660A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 rot="5400000">
              <a:off x="5044816" y="3754570"/>
              <a:ext cx="3600000" cy="360000"/>
            </a:xfrm>
            <a:prstGeom prst="rect">
              <a:avLst/>
            </a:prstGeom>
            <a:solidFill>
              <a:srgbClr val="DF660A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865938" y="2155088"/>
            <a:ext cx="3608637" cy="3625684"/>
            <a:chOff x="2341937" y="2155088"/>
            <a:chExt cx="3608637" cy="3625684"/>
          </a:xfrm>
        </p:grpSpPr>
        <p:sp>
          <p:nvSpPr>
            <p:cNvPr id="24" name="Rectangle 23"/>
            <p:cNvSpPr/>
            <p:nvPr/>
          </p:nvSpPr>
          <p:spPr>
            <a:xfrm>
              <a:off x="2344816" y="2155088"/>
              <a:ext cx="3600000" cy="360000"/>
            </a:xfrm>
            <a:prstGeom prst="rect">
              <a:avLst/>
            </a:prstGeom>
            <a:solidFill>
              <a:srgbClr val="DF660A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344816" y="2893125"/>
              <a:ext cx="3600000" cy="360000"/>
            </a:xfrm>
            <a:prstGeom prst="rect">
              <a:avLst/>
            </a:prstGeom>
            <a:solidFill>
              <a:srgbClr val="DF660A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2344816" y="2524973"/>
              <a:ext cx="3600000" cy="360000"/>
            </a:xfrm>
            <a:prstGeom prst="rect">
              <a:avLst/>
            </a:prstGeom>
            <a:solidFill>
              <a:srgbClr val="DF660A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341937" y="3267310"/>
              <a:ext cx="3600000" cy="360000"/>
            </a:xfrm>
            <a:prstGeom prst="rect">
              <a:avLst/>
            </a:prstGeom>
            <a:solidFill>
              <a:srgbClr val="DF660A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341937" y="3620519"/>
              <a:ext cx="3600000" cy="360000"/>
            </a:xfrm>
            <a:prstGeom prst="rect">
              <a:avLst/>
            </a:prstGeom>
            <a:solidFill>
              <a:srgbClr val="DF660A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2350574" y="3970581"/>
              <a:ext cx="3600000" cy="360000"/>
            </a:xfrm>
            <a:prstGeom prst="rect">
              <a:avLst/>
            </a:prstGeom>
            <a:solidFill>
              <a:srgbClr val="DF660A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2350574" y="4708618"/>
              <a:ext cx="3600000" cy="360000"/>
            </a:xfrm>
            <a:prstGeom prst="rect">
              <a:avLst/>
            </a:prstGeom>
            <a:solidFill>
              <a:srgbClr val="DF660A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2350574" y="4340466"/>
              <a:ext cx="3600000" cy="360000"/>
            </a:xfrm>
            <a:prstGeom prst="rect">
              <a:avLst/>
            </a:prstGeom>
            <a:solidFill>
              <a:srgbClr val="DF660A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2347695" y="5082803"/>
              <a:ext cx="3600000" cy="360000"/>
            </a:xfrm>
            <a:prstGeom prst="rect">
              <a:avLst/>
            </a:prstGeom>
            <a:solidFill>
              <a:srgbClr val="DF660A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2347695" y="5420772"/>
              <a:ext cx="3600000" cy="360000"/>
            </a:xfrm>
            <a:prstGeom prst="rect">
              <a:avLst/>
            </a:prstGeom>
            <a:solidFill>
              <a:srgbClr val="DF660A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874574" y="5767554"/>
            <a:ext cx="3600000" cy="725795"/>
            <a:chOff x="2350574" y="5767553"/>
            <a:chExt cx="3600000" cy="725795"/>
          </a:xfrm>
        </p:grpSpPr>
        <p:sp>
          <p:nvSpPr>
            <p:cNvPr id="34" name="Rectangle 33"/>
            <p:cNvSpPr/>
            <p:nvPr/>
          </p:nvSpPr>
          <p:spPr>
            <a:xfrm>
              <a:off x="2350574" y="5767553"/>
              <a:ext cx="3600000" cy="360000"/>
            </a:xfrm>
            <a:prstGeom prst="rect">
              <a:avLst/>
            </a:prstGeom>
            <a:solidFill>
              <a:srgbClr val="DF660A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2350574" y="6133348"/>
              <a:ext cx="3600000" cy="360000"/>
            </a:xfrm>
            <a:prstGeom prst="rect">
              <a:avLst/>
            </a:prstGeom>
            <a:solidFill>
              <a:srgbClr val="DF660A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465937" y="5767554"/>
            <a:ext cx="1088636" cy="725795"/>
            <a:chOff x="5941937" y="5767553"/>
            <a:chExt cx="1088636" cy="725795"/>
          </a:xfrm>
        </p:grpSpPr>
        <p:sp>
          <p:nvSpPr>
            <p:cNvPr id="36" name="Rectangle 35"/>
            <p:cNvSpPr/>
            <p:nvPr/>
          </p:nvSpPr>
          <p:spPr>
            <a:xfrm>
              <a:off x="5950573" y="5767553"/>
              <a:ext cx="1080000" cy="36000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5941937" y="6133348"/>
              <a:ext cx="1080000" cy="36000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5010744" y="1001023"/>
            <a:ext cx="24849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12 ×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 13 = 156</a:t>
            </a:r>
          </a:p>
        </p:txBody>
      </p:sp>
    </p:spTree>
    <p:extLst>
      <p:ext uri="{BB962C8B-B14F-4D97-AF65-F5344CB8AC3E}">
        <p14:creationId xmlns:p14="http://schemas.microsoft.com/office/powerpoint/2010/main" val="3035913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Cuisenaire rods and fractions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en-GB" sz="2400" dirty="0" smtClean="0"/>
              <a:t>Another approach could be to call a different rod to the white rod “one”.</a:t>
            </a:r>
          </a:p>
          <a:p>
            <a:r>
              <a:rPr lang="en-GB" sz="2400" dirty="0" smtClean="0"/>
              <a:t>This is one of the powerful things about Cuisenaire rods, that “the white rod isn’t always, and shouldn’t always be, one”.</a:t>
            </a:r>
          </a:p>
          <a:p>
            <a:r>
              <a:rPr lang="en-GB" sz="2400" dirty="0" smtClean="0"/>
              <a:t>Lets designate the pink rod as “one”:  What will all of the other rods be equal to? </a:t>
            </a:r>
            <a:endParaRPr lang="en-GB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97" t="16827" r="10386" b="32416"/>
          <a:stretch/>
        </p:blipFill>
        <p:spPr>
          <a:xfrm>
            <a:off x="7262191" y="573818"/>
            <a:ext cx="2425147" cy="4730237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5519938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67910" y="622853"/>
            <a:ext cx="8958927" cy="577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9017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96607" y="5069053"/>
            <a:ext cx="10609729" cy="18153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3806538" y="1583671"/>
            <a:ext cx="4376436" cy="4519702"/>
            <a:chOff x="2282538" y="1583671"/>
            <a:chExt cx="4376436" cy="4519702"/>
          </a:xfrm>
        </p:grpSpPr>
        <p:sp>
          <p:nvSpPr>
            <p:cNvPr id="7" name="Rectangle 6"/>
            <p:cNvSpPr/>
            <p:nvPr/>
          </p:nvSpPr>
          <p:spPr>
            <a:xfrm>
              <a:off x="3751456" y="2690185"/>
              <a:ext cx="1440000" cy="360000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 rot="16200000">
              <a:off x="3031456" y="1943671"/>
              <a:ext cx="1080000" cy="36000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 rot="2245541">
              <a:off x="3694953" y="1793767"/>
              <a:ext cx="1800000" cy="36000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 rot="2631700">
              <a:off x="4498974" y="4655054"/>
              <a:ext cx="2160000" cy="360000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 rot="19369399">
              <a:off x="2282538" y="4647587"/>
              <a:ext cx="2520000" cy="36000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642538" y="5743373"/>
              <a:ext cx="3600000" cy="360000"/>
            </a:xfrm>
            <a:prstGeom prst="rect">
              <a:avLst/>
            </a:prstGeom>
            <a:solidFill>
              <a:srgbClr val="DF660A"/>
            </a:solidFill>
            <a:ln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7085351" y="27214"/>
            <a:ext cx="34449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Cuisenaire Rods</a:t>
            </a:r>
          </a:p>
        </p:txBody>
      </p:sp>
    </p:spTree>
    <p:extLst>
      <p:ext uri="{BB962C8B-B14F-4D97-AF65-F5344CB8AC3E}">
        <p14:creationId xmlns:p14="http://schemas.microsoft.com/office/powerpoint/2010/main" val="35392695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3017170" y="2657915"/>
            <a:ext cx="2103497" cy="1466514"/>
            <a:chOff x="1493169" y="2657915"/>
            <a:chExt cx="2103497" cy="1466514"/>
          </a:xfrm>
        </p:grpSpPr>
        <p:sp>
          <p:nvSpPr>
            <p:cNvPr id="7" name="Rectangle 6"/>
            <p:cNvSpPr/>
            <p:nvPr/>
          </p:nvSpPr>
          <p:spPr>
            <a:xfrm>
              <a:off x="1853169" y="3764429"/>
              <a:ext cx="1440000" cy="360000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 rot="16200000">
              <a:off x="1133169" y="3017915"/>
              <a:ext cx="1080000" cy="36000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 rot="2245541">
              <a:off x="1796666" y="2868011"/>
              <a:ext cx="1800000" cy="36000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281731" y="2657915"/>
            <a:ext cx="723939" cy="1089693"/>
            <a:chOff x="757730" y="2657914"/>
            <a:chExt cx="723939" cy="1089693"/>
          </a:xfrm>
        </p:grpSpPr>
        <p:sp>
          <p:nvSpPr>
            <p:cNvPr id="9" name="Rectangle 8"/>
            <p:cNvSpPr/>
            <p:nvPr/>
          </p:nvSpPr>
          <p:spPr>
            <a:xfrm rot="16200000">
              <a:off x="397730" y="3017914"/>
              <a:ext cx="1080000" cy="36000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 rot="16200000">
              <a:off x="761669" y="3027607"/>
              <a:ext cx="1080000" cy="36000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377169" y="4137876"/>
            <a:ext cx="1440000" cy="1080000"/>
            <a:chOff x="1853169" y="4124429"/>
            <a:chExt cx="1440000" cy="1080000"/>
          </a:xfrm>
        </p:grpSpPr>
        <p:sp>
          <p:nvSpPr>
            <p:cNvPr id="14" name="Rectangle 13"/>
            <p:cNvSpPr/>
            <p:nvPr/>
          </p:nvSpPr>
          <p:spPr>
            <a:xfrm>
              <a:off x="1853169" y="4124429"/>
              <a:ext cx="1440000" cy="360000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853169" y="4484429"/>
              <a:ext cx="1440000" cy="360000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853169" y="4844429"/>
              <a:ext cx="1440000" cy="360000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3549267" y="1687741"/>
            <a:ext cx="2485803" cy="1245204"/>
            <a:chOff x="2025266" y="1687741"/>
            <a:chExt cx="2485803" cy="1245204"/>
          </a:xfrm>
        </p:grpSpPr>
        <p:sp>
          <p:nvSpPr>
            <p:cNvPr id="11" name="Rectangle 10"/>
            <p:cNvSpPr/>
            <p:nvPr/>
          </p:nvSpPr>
          <p:spPr>
            <a:xfrm rot="2245541">
              <a:off x="2482467" y="1982810"/>
              <a:ext cx="1800000" cy="36000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 rot="2245541">
              <a:off x="2253866" y="2277878"/>
              <a:ext cx="1800000" cy="36000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 rot="2245541">
              <a:off x="2025266" y="2572945"/>
              <a:ext cx="1800000" cy="36000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 rot="2245541">
              <a:off x="2711069" y="1687741"/>
              <a:ext cx="1800000" cy="36000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7143486" y="2545511"/>
            <a:ext cx="1800000" cy="1857843"/>
            <a:chOff x="5619486" y="2143041"/>
            <a:chExt cx="1800000" cy="1857843"/>
          </a:xfrm>
        </p:grpSpPr>
        <p:sp>
          <p:nvSpPr>
            <p:cNvPr id="33" name="Rectangle 32"/>
            <p:cNvSpPr/>
            <p:nvPr/>
          </p:nvSpPr>
          <p:spPr>
            <a:xfrm>
              <a:off x="5619486" y="2143041"/>
              <a:ext cx="1800000" cy="36000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619486" y="3266085"/>
              <a:ext cx="1800000" cy="36000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619486" y="2515083"/>
              <a:ext cx="1800000" cy="36000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619486" y="2898686"/>
              <a:ext cx="1800000" cy="36000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5619486" y="3640884"/>
              <a:ext cx="1800000" cy="36000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7143487" y="2569481"/>
            <a:ext cx="1828417" cy="1857419"/>
            <a:chOff x="5609277" y="2135481"/>
            <a:chExt cx="1828417" cy="1857419"/>
          </a:xfrm>
        </p:grpSpPr>
        <p:sp>
          <p:nvSpPr>
            <p:cNvPr id="20" name="Rectangle 19"/>
            <p:cNvSpPr/>
            <p:nvPr/>
          </p:nvSpPr>
          <p:spPr>
            <a:xfrm>
              <a:off x="5972691" y="2135481"/>
              <a:ext cx="1440000" cy="360000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5637803" y="3632900"/>
              <a:ext cx="1440000" cy="360000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 rot="5400000">
              <a:off x="6537694" y="3067340"/>
              <a:ext cx="1440000" cy="360000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 rot="5400000">
              <a:off x="5069277" y="2704532"/>
              <a:ext cx="1440000" cy="360000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7496019" y="2926896"/>
            <a:ext cx="1099207" cy="1087687"/>
            <a:chOff x="5957701" y="2537813"/>
            <a:chExt cx="1099207" cy="1087687"/>
          </a:xfrm>
        </p:grpSpPr>
        <p:sp>
          <p:nvSpPr>
            <p:cNvPr id="23" name="Rectangle 22"/>
            <p:cNvSpPr/>
            <p:nvPr/>
          </p:nvSpPr>
          <p:spPr>
            <a:xfrm rot="16200000">
              <a:off x="5597701" y="2905500"/>
              <a:ext cx="1080000" cy="36000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 rot="16200000">
              <a:off x="5965722" y="2897813"/>
              <a:ext cx="1080000" cy="36000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 rot="16200000">
              <a:off x="6336908" y="2898985"/>
              <a:ext cx="1080000" cy="36000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7085351" y="27214"/>
            <a:ext cx="34449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Cuisenaire Rods</a:t>
            </a:r>
          </a:p>
        </p:txBody>
      </p:sp>
    </p:spTree>
    <p:extLst>
      <p:ext uri="{BB962C8B-B14F-4D97-AF65-F5344CB8AC3E}">
        <p14:creationId xmlns:p14="http://schemas.microsoft.com/office/powerpoint/2010/main" val="4189585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3841AD8-B8AF-42FB-97A6-EEA463DA915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F3EAC17-7F04-4C04-9E2D-2428BE7A82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62" y="123824"/>
            <a:ext cx="12075828" cy="654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8816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8DD77F-5535-4293-90FA-9493B13DF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686" y="365124"/>
            <a:ext cx="5077408" cy="1342377"/>
          </a:xfrm>
        </p:spPr>
        <p:txBody>
          <a:bodyPr/>
          <a:lstStyle/>
          <a:p>
            <a:r>
              <a:rPr lang="en-GB" dirty="0">
                <a:latin typeface="Comic Sans MS" panose="030F0702030302020204" pitchFamily="66" charset="0"/>
              </a:rPr>
              <a:t>Learning Intention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C26A49F-FB56-45E0-85AB-9CA7E71CFA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5686" y="1825625"/>
            <a:ext cx="5181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latin typeface="Comic Sans MS" panose="030F0702030302020204" pitchFamily="66" charset="0"/>
              </a:rPr>
              <a:t>Today we are going to be learning about:</a:t>
            </a:r>
          </a:p>
          <a:p>
            <a:pPr marL="0" indent="0">
              <a:buNone/>
            </a:pPr>
            <a:endParaRPr lang="en-GB" dirty="0">
              <a:latin typeface="Comic Sans MS" panose="030F0702030302020204" pitchFamily="66" charset="0"/>
            </a:endParaRPr>
          </a:p>
          <a:p>
            <a:r>
              <a:rPr lang="en-GB" dirty="0">
                <a:latin typeface="Comic Sans MS" panose="030F0702030302020204" pitchFamily="66" charset="0"/>
              </a:rPr>
              <a:t>Introducing algebra tiles into maths lessons.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D01D8C5-7C02-444C-B488-07AE6DE97EE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>
                <a:latin typeface="Comic Sans MS" panose="030F0702030302020204" pitchFamily="66" charset="0"/>
              </a:rPr>
              <a:t>I can use algebra tiles to:</a:t>
            </a:r>
          </a:p>
          <a:p>
            <a:pPr marL="0" indent="0">
              <a:buNone/>
            </a:pPr>
            <a:endParaRPr lang="en-GB" dirty="0">
              <a:latin typeface="Comic Sans MS" panose="030F0702030302020204" pitchFamily="66" charset="0"/>
            </a:endParaRPr>
          </a:p>
          <a:p>
            <a:r>
              <a:rPr lang="en-GB" dirty="0">
                <a:latin typeface="Comic Sans MS" panose="030F0702030302020204" pitchFamily="66" charset="0"/>
              </a:rPr>
              <a:t>Model integer problems; and</a:t>
            </a:r>
          </a:p>
          <a:p>
            <a:endParaRPr lang="en-GB" dirty="0">
              <a:latin typeface="Comic Sans MS" panose="030F0702030302020204" pitchFamily="66" charset="0"/>
            </a:endParaRPr>
          </a:p>
          <a:p>
            <a:r>
              <a:rPr lang="en-GB" dirty="0">
                <a:latin typeface="Comic Sans MS" panose="030F0702030302020204" pitchFamily="66" charset="0"/>
              </a:rPr>
              <a:t>Solve equations.</a:t>
            </a:r>
          </a:p>
          <a:p>
            <a:endParaRPr lang="en-GB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22A3222B-E2E5-42BB-AF94-9E1DF85FFA33}"/>
              </a:ext>
            </a:extLst>
          </p:cNvPr>
          <p:cNvSpPr txBox="1">
            <a:spLocks/>
          </p:cNvSpPr>
          <p:nvPr/>
        </p:nvSpPr>
        <p:spPr>
          <a:xfrm>
            <a:off x="6119327" y="365124"/>
            <a:ext cx="5077408" cy="13423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latin typeface="Comic Sans MS" panose="030F0702030302020204" pitchFamily="66" charset="0"/>
              </a:rPr>
              <a:t>Success Criteria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5A2F071-6CF6-4E2F-8343-B31A39CCC0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8031" y="4972050"/>
            <a:ext cx="3357326" cy="181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6381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3D8C61E-136A-4E6C-AE11-31592F9262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933" y="120075"/>
            <a:ext cx="5555991" cy="661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2023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FF095DC-9802-4A51-AEB4-FDEC170862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7683" y="1008878"/>
            <a:ext cx="5402801" cy="435133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4400" b="1" dirty="0">
                <a:latin typeface="Comic Sans MS" panose="030F0702030302020204" pitchFamily="66" charset="0"/>
              </a:rPr>
              <a:t>Yellow is positive 1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7B9935D-ADE8-4B0C-98C1-0C1664FB3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57639" y="1008877"/>
            <a:ext cx="5181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4400" b="1" dirty="0">
                <a:latin typeface="Comic Sans MS" panose="030F0702030302020204" pitchFamily="66" charset="0"/>
              </a:rPr>
              <a:t>Red is negative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1BF653B-66C1-45A8-A940-5C2D504DBA53}"/>
              </a:ext>
            </a:extLst>
          </p:cNvPr>
          <p:cNvSpPr/>
          <p:nvPr/>
        </p:nvSpPr>
        <p:spPr>
          <a:xfrm>
            <a:off x="2230515" y="2389996"/>
            <a:ext cx="1899821" cy="15891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4121930-33F3-4C5E-B2E3-A493CEA232FA}"/>
              </a:ext>
            </a:extLst>
          </p:cNvPr>
          <p:cNvSpPr/>
          <p:nvPr/>
        </p:nvSpPr>
        <p:spPr>
          <a:xfrm>
            <a:off x="7736889" y="2389996"/>
            <a:ext cx="1899821" cy="15891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958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5" grpId="0" animBg="1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3C64EB-9EAE-4288-AE77-76670BD01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>
                <a:latin typeface="Comic Sans MS" panose="030F0702030302020204" pitchFamily="66" charset="0"/>
              </a:rPr>
              <a:t>Yellow and red together eliminate each other, become zero, explode!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B40C84F-4D31-4470-B6FD-59B44B95A6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>
                <a:latin typeface="Comic Sans MS" panose="030F0702030302020204" pitchFamily="66" charset="0"/>
              </a:rPr>
              <a:t>		         </a:t>
            </a:r>
          </a:p>
          <a:p>
            <a:pPr marL="0" indent="0">
              <a:buNone/>
            </a:pPr>
            <a:r>
              <a:rPr lang="en-GB" dirty="0">
                <a:latin typeface="Comic Sans MS" panose="030F0702030302020204" pitchFamily="66" charset="0"/>
              </a:rPr>
              <a:t>				</a:t>
            </a:r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		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			</a:t>
            </a:r>
            <a:r>
              <a:rPr lang="en-GB" sz="4400" b="1" dirty="0">
                <a:latin typeface="Comic Sans MS" panose="030F0702030302020204" pitchFamily="66" charset="0"/>
              </a:rPr>
              <a:t>Yellow + Red = 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638B08A-125D-4457-93CC-136712AFD7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6307" y="2705197"/>
            <a:ext cx="4019550" cy="189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803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National Numeracy hub champion action plans	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1024128" y="1856232"/>
            <a:ext cx="5135372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Project Rationale:</a:t>
            </a:r>
          </a:p>
          <a:p>
            <a:r>
              <a:rPr lang="en-GB" sz="2000" dirty="0" smtClean="0"/>
              <a:t>Using concrete materials to enhance the teaching and learning of numeracy and mathematics at the secondary stage.</a:t>
            </a:r>
          </a:p>
          <a:p>
            <a:r>
              <a:rPr lang="en-GB" b="1" dirty="0" smtClean="0"/>
              <a:t>Aims:</a:t>
            </a:r>
          </a:p>
          <a:p>
            <a:r>
              <a:rPr lang="en-GB" sz="2000" dirty="0" smtClean="0"/>
              <a:t>Practitioners in our secondary schools will engage with current research into the benefits of using manipulatives at all stages of learning in numeracy and mathematics and use this</a:t>
            </a:r>
          </a:p>
          <a:p>
            <a:r>
              <a:rPr lang="en-GB" sz="2000" dirty="0"/>
              <a:t>k</a:t>
            </a:r>
            <a:r>
              <a:rPr lang="en-GB" sz="2000" dirty="0" smtClean="0"/>
              <a:t>nowledge to enhance their teaching practices with pupils in S1 and S1.  </a:t>
            </a:r>
            <a:r>
              <a:rPr lang="en-GB" sz="2000" dirty="0"/>
              <a:t>A</a:t>
            </a:r>
            <a:r>
              <a:rPr lang="en-GB" sz="2000" dirty="0" smtClean="0"/>
              <a:t>dditionally, there will be an increase in engagement and enjoyment of numeracy and mathematics as a result of this project.</a:t>
            </a:r>
            <a:endParaRPr lang="en-GB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500" y="2084832"/>
            <a:ext cx="5579533" cy="418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354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3C64EB-9EAE-4288-AE77-76670BD01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766219"/>
            <a:ext cx="10906957" cy="1308632"/>
          </a:xfrm>
        </p:spPr>
        <p:txBody>
          <a:bodyPr/>
          <a:lstStyle/>
          <a:p>
            <a:pPr algn="ctr"/>
            <a:r>
              <a:rPr lang="en-GB" b="1" dirty="0">
                <a:latin typeface="Comic Sans MS" panose="030F0702030302020204" pitchFamily="66" charset="0"/>
              </a:rPr>
              <a:t>Modelling Numbers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B40C84F-4D31-4470-B6FD-59B44B95A6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C7CCBAE-62EA-4587-BFF8-AF7C2EC1E3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8031" y="4972050"/>
            <a:ext cx="3357326" cy="181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2273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3C64EB-9EAE-4288-AE77-76670BD01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Comic Sans MS" panose="030F0702030302020204" pitchFamily="66" charset="0"/>
              </a:rPr>
              <a:t>Model the number 7 with your tiles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B40C84F-4D31-4470-B6FD-59B44B95A6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>
              <a:latin typeface="Comic Sans MS" panose="030F0702030302020204" pitchFamily="66" charset="0"/>
            </a:endParaRPr>
          </a:p>
          <a:p>
            <a:endParaRPr lang="en-GB" dirty="0">
              <a:latin typeface="Comic Sans MS" panose="030F0702030302020204" pitchFamily="66" charset="0"/>
            </a:endParaRPr>
          </a:p>
          <a:p>
            <a:endParaRPr lang="en-GB" dirty="0">
              <a:latin typeface="Comic Sans MS" panose="030F0702030302020204" pitchFamily="66" charset="0"/>
            </a:endParaRPr>
          </a:p>
          <a:p>
            <a:endParaRPr lang="en-GB" dirty="0">
              <a:latin typeface="Comic Sans MS" panose="030F0702030302020204" pitchFamily="66" charset="0"/>
            </a:endParaRPr>
          </a:p>
          <a:p>
            <a:endParaRPr lang="en-GB" dirty="0">
              <a:latin typeface="Comic Sans MS" panose="030F0702030302020204" pitchFamily="66" charset="0"/>
            </a:endParaRPr>
          </a:p>
          <a:p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64E86E2-65D3-4601-A9F7-7B319ABB81FA}"/>
              </a:ext>
            </a:extLst>
          </p:cNvPr>
          <p:cNvSpPr/>
          <p:nvPr/>
        </p:nvSpPr>
        <p:spPr>
          <a:xfrm>
            <a:off x="2187606" y="2284915"/>
            <a:ext cx="1899821" cy="15891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4955BB7-0E8A-482E-9AD2-9BC524C5F3AA}"/>
              </a:ext>
            </a:extLst>
          </p:cNvPr>
          <p:cNvSpPr/>
          <p:nvPr/>
        </p:nvSpPr>
        <p:spPr>
          <a:xfrm>
            <a:off x="4436615" y="2309781"/>
            <a:ext cx="1899821" cy="15891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9855657-EAB9-4E78-BF7B-4FD19C8BE334}"/>
              </a:ext>
            </a:extLst>
          </p:cNvPr>
          <p:cNvSpPr/>
          <p:nvPr/>
        </p:nvSpPr>
        <p:spPr>
          <a:xfrm>
            <a:off x="2187606" y="4081691"/>
            <a:ext cx="1899821" cy="15891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1699190-A2CF-4174-8C7C-E5AFE058A84B}"/>
              </a:ext>
            </a:extLst>
          </p:cNvPr>
          <p:cNvSpPr/>
          <p:nvPr/>
        </p:nvSpPr>
        <p:spPr>
          <a:xfrm>
            <a:off x="4436614" y="4081691"/>
            <a:ext cx="1899821" cy="15891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5DC93A6-41D9-4966-AD98-DEF279855049}"/>
              </a:ext>
            </a:extLst>
          </p:cNvPr>
          <p:cNvSpPr/>
          <p:nvPr/>
        </p:nvSpPr>
        <p:spPr>
          <a:xfrm>
            <a:off x="6788458" y="2291320"/>
            <a:ext cx="1899821" cy="15891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DB3F974-DED0-4E81-8AC0-05A5B6F88B67}"/>
              </a:ext>
            </a:extLst>
          </p:cNvPr>
          <p:cNvSpPr/>
          <p:nvPr/>
        </p:nvSpPr>
        <p:spPr>
          <a:xfrm>
            <a:off x="6788458" y="4081691"/>
            <a:ext cx="1899821" cy="15891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FDFEAB0B-5EBE-4C66-9829-B6198E2B1FD1}"/>
              </a:ext>
            </a:extLst>
          </p:cNvPr>
          <p:cNvSpPr/>
          <p:nvPr/>
        </p:nvSpPr>
        <p:spPr>
          <a:xfrm>
            <a:off x="9140301" y="2291320"/>
            <a:ext cx="1899821" cy="15891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2767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3C64EB-9EAE-4288-AE77-76670BD01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>
                <a:latin typeface="Comic Sans MS" panose="030F0702030302020204" pitchFamily="66" charset="0"/>
              </a:rPr>
              <a:t>Model the number 7 with 9 tiles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B40C84F-4D31-4470-B6FD-59B44B95A6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64E86E2-65D3-4601-A9F7-7B319ABB81FA}"/>
              </a:ext>
            </a:extLst>
          </p:cNvPr>
          <p:cNvSpPr/>
          <p:nvPr/>
        </p:nvSpPr>
        <p:spPr>
          <a:xfrm>
            <a:off x="262630" y="2291316"/>
            <a:ext cx="1899821" cy="15891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4955BB7-0E8A-482E-9AD2-9BC524C5F3AA}"/>
              </a:ext>
            </a:extLst>
          </p:cNvPr>
          <p:cNvSpPr/>
          <p:nvPr/>
        </p:nvSpPr>
        <p:spPr>
          <a:xfrm>
            <a:off x="2541975" y="2291316"/>
            <a:ext cx="1899821" cy="15891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9855657-EAB9-4E78-BF7B-4FD19C8BE334}"/>
              </a:ext>
            </a:extLst>
          </p:cNvPr>
          <p:cNvSpPr/>
          <p:nvPr/>
        </p:nvSpPr>
        <p:spPr>
          <a:xfrm>
            <a:off x="289256" y="4081687"/>
            <a:ext cx="1899821" cy="15891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1699190-A2CF-4174-8C7C-E5AFE058A84B}"/>
              </a:ext>
            </a:extLst>
          </p:cNvPr>
          <p:cNvSpPr/>
          <p:nvPr/>
        </p:nvSpPr>
        <p:spPr>
          <a:xfrm>
            <a:off x="2541974" y="4081687"/>
            <a:ext cx="1899821" cy="15891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5DC93A6-41D9-4966-AD98-DEF279855049}"/>
              </a:ext>
            </a:extLst>
          </p:cNvPr>
          <p:cNvSpPr/>
          <p:nvPr/>
        </p:nvSpPr>
        <p:spPr>
          <a:xfrm>
            <a:off x="4738453" y="2291316"/>
            <a:ext cx="1899821" cy="15891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DB3F974-DED0-4E81-8AC0-05A5B6F88B67}"/>
              </a:ext>
            </a:extLst>
          </p:cNvPr>
          <p:cNvSpPr/>
          <p:nvPr/>
        </p:nvSpPr>
        <p:spPr>
          <a:xfrm>
            <a:off x="4794692" y="4057451"/>
            <a:ext cx="1899821" cy="15891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FDFEAB0B-5EBE-4C66-9829-B6198E2B1FD1}"/>
              </a:ext>
            </a:extLst>
          </p:cNvPr>
          <p:cNvSpPr/>
          <p:nvPr/>
        </p:nvSpPr>
        <p:spPr>
          <a:xfrm>
            <a:off x="6934931" y="2291316"/>
            <a:ext cx="1899821" cy="15891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7B3FD20-F718-4881-A8E6-4E5E04A09510}"/>
              </a:ext>
            </a:extLst>
          </p:cNvPr>
          <p:cNvSpPr/>
          <p:nvPr/>
        </p:nvSpPr>
        <p:spPr>
          <a:xfrm>
            <a:off x="9131409" y="2298226"/>
            <a:ext cx="1899821" cy="15891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35EEF679-4A9E-4C24-9507-5467CEE00998}"/>
              </a:ext>
            </a:extLst>
          </p:cNvPr>
          <p:cNvSpPr/>
          <p:nvPr/>
        </p:nvSpPr>
        <p:spPr>
          <a:xfrm>
            <a:off x="9131409" y="4081687"/>
            <a:ext cx="1899821" cy="15891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547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3C64EB-9EAE-4288-AE77-76670BD01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766219"/>
            <a:ext cx="10906957" cy="1308632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>
                <a:latin typeface="Comic Sans MS" panose="030F0702030302020204" pitchFamily="66" charset="0"/>
              </a:rPr>
              <a:t>Adding ‘zero’ does not change a value.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B40C84F-4D31-4470-B6FD-59B44B95A6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C754EC9-CF9D-4158-9726-4312C83C3F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8031" y="4972050"/>
            <a:ext cx="3357326" cy="181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1106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3C64EB-9EAE-4288-AE77-76670BD01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766219"/>
            <a:ext cx="10906957" cy="1308632"/>
          </a:xfrm>
        </p:spPr>
        <p:txBody>
          <a:bodyPr/>
          <a:lstStyle/>
          <a:p>
            <a:pPr algn="ctr"/>
            <a:r>
              <a:rPr lang="en-GB" b="1" dirty="0">
                <a:latin typeface="Comic Sans MS" panose="030F0702030302020204" pitchFamily="66" charset="0"/>
              </a:rPr>
              <a:t>Adding Numbers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B40C84F-4D31-4470-B6FD-59B44B95A6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83E8AB8-A42B-43FB-A27A-CA10D3C278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8031" y="4972050"/>
            <a:ext cx="3357326" cy="181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710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3C64EB-9EAE-4288-AE77-76670BD01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34200" cy="1342377"/>
          </a:xfrm>
        </p:spPr>
        <p:txBody>
          <a:bodyPr/>
          <a:lstStyle/>
          <a:p>
            <a:pPr algn="ctr"/>
            <a:r>
              <a:rPr lang="en-GB" b="1" dirty="0">
                <a:latin typeface="Comic Sans MS" panose="030F0702030302020204" pitchFamily="66" charset="0"/>
              </a:rPr>
              <a:t>3 + 2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B40C84F-4D31-4470-B6FD-59B44B95A6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64E86E2-65D3-4601-A9F7-7B319ABB81FA}"/>
              </a:ext>
            </a:extLst>
          </p:cNvPr>
          <p:cNvSpPr/>
          <p:nvPr/>
        </p:nvSpPr>
        <p:spPr>
          <a:xfrm>
            <a:off x="953609" y="2291320"/>
            <a:ext cx="1899821" cy="15891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4955BB7-0E8A-482E-9AD2-9BC524C5F3AA}"/>
              </a:ext>
            </a:extLst>
          </p:cNvPr>
          <p:cNvSpPr/>
          <p:nvPr/>
        </p:nvSpPr>
        <p:spPr>
          <a:xfrm>
            <a:off x="3137516" y="2291320"/>
            <a:ext cx="1899821" cy="15891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9855657-EAB9-4E78-BF7B-4FD19C8BE334}"/>
              </a:ext>
            </a:extLst>
          </p:cNvPr>
          <p:cNvSpPr/>
          <p:nvPr/>
        </p:nvSpPr>
        <p:spPr>
          <a:xfrm>
            <a:off x="5321423" y="2291319"/>
            <a:ext cx="1899821" cy="15891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DB3F974-DED0-4E81-8AC0-05A5B6F88B67}"/>
              </a:ext>
            </a:extLst>
          </p:cNvPr>
          <p:cNvSpPr/>
          <p:nvPr/>
        </p:nvSpPr>
        <p:spPr>
          <a:xfrm>
            <a:off x="3137515" y="4346117"/>
            <a:ext cx="1899821" cy="15891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FDFEAB0B-5EBE-4C66-9829-B6198E2B1FD1}"/>
              </a:ext>
            </a:extLst>
          </p:cNvPr>
          <p:cNvSpPr/>
          <p:nvPr/>
        </p:nvSpPr>
        <p:spPr>
          <a:xfrm>
            <a:off x="953608" y="4346118"/>
            <a:ext cx="1899821" cy="15891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597C1337-1CDD-4E4B-9351-616D74B2AED9}"/>
              </a:ext>
            </a:extLst>
          </p:cNvPr>
          <p:cNvSpPr txBox="1">
            <a:spLocks/>
          </p:cNvSpPr>
          <p:nvPr/>
        </p:nvSpPr>
        <p:spPr>
          <a:xfrm>
            <a:off x="5119120" y="330264"/>
            <a:ext cx="2804095" cy="1436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latin typeface="Comic Sans MS" panose="030F0702030302020204" pitchFamily="66" charset="0"/>
              </a:rPr>
              <a:t> = 5</a:t>
            </a:r>
          </a:p>
        </p:txBody>
      </p:sp>
    </p:spTree>
    <p:extLst>
      <p:ext uri="{BB962C8B-B14F-4D97-AF65-F5344CB8AC3E}">
        <p14:creationId xmlns:p14="http://schemas.microsoft.com/office/powerpoint/2010/main" val="2263625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10" grpId="0" animBg="1"/>
      <p:bldP spid="11" grpId="0" animBg="1"/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3C64EB-9EAE-4288-AE77-76670BD01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150429" cy="1393032"/>
          </a:xfrm>
        </p:spPr>
        <p:txBody>
          <a:bodyPr/>
          <a:lstStyle/>
          <a:p>
            <a:pPr algn="ctr"/>
            <a:r>
              <a:rPr lang="en-GB" b="1" dirty="0">
                <a:latin typeface="Comic Sans MS" panose="030F0702030302020204" pitchFamily="66" charset="0"/>
              </a:rPr>
              <a:t>5 + 4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B40C84F-4D31-4470-B6FD-59B44B95A6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64E86E2-65D3-4601-A9F7-7B319ABB81FA}"/>
              </a:ext>
            </a:extLst>
          </p:cNvPr>
          <p:cNvSpPr/>
          <p:nvPr/>
        </p:nvSpPr>
        <p:spPr>
          <a:xfrm>
            <a:off x="953609" y="2291320"/>
            <a:ext cx="1899821" cy="15891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4955BB7-0E8A-482E-9AD2-9BC524C5F3AA}"/>
              </a:ext>
            </a:extLst>
          </p:cNvPr>
          <p:cNvSpPr/>
          <p:nvPr/>
        </p:nvSpPr>
        <p:spPr>
          <a:xfrm>
            <a:off x="3137516" y="2291320"/>
            <a:ext cx="1899821" cy="15891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9855657-EAB9-4E78-BF7B-4FD19C8BE334}"/>
              </a:ext>
            </a:extLst>
          </p:cNvPr>
          <p:cNvSpPr/>
          <p:nvPr/>
        </p:nvSpPr>
        <p:spPr>
          <a:xfrm>
            <a:off x="5321423" y="2291319"/>
            <a:ext cx="1899821" cy="15891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DB3F974-DED0-4E81-8AC0-05A5B6F88B67}"/>
              </a:ext>
            </a:extLst>
          </p:cNvPr>
          <p:cNvSpPr/>
          <p:nvPr/>
        </p:nvSpPr>
        <p:spPr>
          <a:xfrm>
            <a:off x="3137515" y="4346117"/>
            <a:ext cx="1899821" cy="15891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FDFEAB0B-5EBE-4C66-9829-B6198E2B1FD1}"/>
              </a:ext>
            </a:extLst>
          </p:cNvPr>
          <p:cNvSpPr/>
          <p:nvPr/>
        </p:nvSpPr>
        <p:spPr>
          <a:xfrm>
            <a:off x="953608" y="4346118"/>
            <a:ext cx="1899821" cy="15891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1EB7A1E-B408-4D25-86B6-9EA9C8CD7917}"/>
              </a:ext>
            </a:extLst>
          </p:cNvPr>
          <p:cNvSpPr/>
          <p:nvPr/>
        </p:nvSpPr>
        <p:spPr>
          <a:xfrm>
            <a:off x="5311068" y="4366092"/>
            <a:ext cx="1899821" cy="15891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D4B5339-E303-42DD-82C1-EDEB5CB7B7F3}"/>
              </a:ext>
            </a:extLst>
          </p:cNvPr>
          <p:cNvSpPr/>
          <p:nvPr/>
        </p:nvSpPr>
        <p:spPr>
          <a:xfrm>
            <a:off x="7503856" y="4366092"/>
            <a:ext cx="1899821" cy="15891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436E51FC-3096-4C8E-A874-AA095AE1923F}"/>
              </a:ext>
            </a:extLst>
          </p:cNvPr>
          <p:cNvSpPr/>
          <p:nvPr/>
        </p:nvSpPr>
        <p:spPr>
          <a:xfrm>
            <a:off x="9686289" y="2291318"/>
            <a:ext cx="1899821" cy="15891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B4417EAC-8A9F-4217-96A9-025656410E9A}"/>
              </a:ext>
            </a:extLst>
          </p:cNvPr>
          <p:cNvSpPr/>
          <p:nvPr/>
        </p:nvSpPr>
        <p:spPr>
          <a:xfrm>
            <a:off x="7503856" y="2291318"/>
            <a:ext cx="1899821" cy="15891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5828FE80-3487-43AA-9DEF-4707DAAA97A4}"/>
              </a:ext>
            </a:extLst>
          </p:cNvPr>
          <p:cNvSpPr txBox="1">
            <a:spLocks/>
          </p:cNvSpPr>
          <p:nvPr/>
        </p:nvSpPr>
        <p:spPr>
          <a:xfrm>
            <a:off x="5321423" y="321857"/>
            <a:ext cx="2804095" cy="1436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latin typeface="Comic Sans MS" panose="030F0702030302020204" pitchFamily="66" charset="0"/>
              </a:rPr>
              <a:t> = 9</a:t>
            </a:r>
          </a:p>
        </p:txBody>
      </p:sp>
    </p:spTree>
    <p:extLst>
      <p:ext uri="{BB962C8B-B14F-4D97-AF65-F5344CB8AC3E}">
        <p14:creationId xmlns:p14="http://schemas.microsoft.com/office/powerpoint/2010/main" val="2272162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10" grpId="0" animBg="1"/>
      <p:bldP spid="11" grpId="0" animBg="1"/>
      <p:bldP spid="9" grpId="0" animBg="1"/>
      <p:bldP spid="12" grpId="0" animBg="1"/>
      <p:bldP spid="13" grpId="0" animBg="1"/>
      <p:bldP spid="14" grpId="0" animBg="1"/>
      <p:bldP spid="1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3C64EB-9EAE-4288-AE77-76670BD01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>
                <a:latin typeface="Comic Sans MS" panose="030F0702030302020204" pitchFamily="66" charset="0"/>
              </a:rPr>
              <a:t>(-3) + 6</a:t>
            </a: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B40C84F-4D31-4470-B6FD-59B44B95A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64E86E2-65D3-4601-A9F7-7B319ABB81FA}"/>
              </a:ext>
            </a:extLst>
          </p:cNvPr>
          <p:cNvSpPr/>
          <p:nvPr/>
        </p:nvSpPr>
        <p:spPr>
          <a:xfrm>
            <a:off x="145739" y="2453413"/>
            <a:ext cx="1899821" cy="15891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4955BB7-0E8A-482E-9AD2-9BC524C5F3AA}"/>
              </a:ext>
            </a:extLst>
          </p:cNvPr>
          <p:cNvSpPr/>
          <p:nvPr/>
        </p:nvSpPr>
        <p:spPr>
          <a:xfrm>
            <a:off x="2157459" y="4404586"/>
            <a:ext cx="1899821" cy="15891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9855657-EAB9-4E78-BF7B-4FD19C8BE334}"/>
              </a:ext>
            </a:extLst>
          </p:cNvPr>
          <p:cNvSpPr/>
          <p:nvPr/>
        </p:nvSpPr>
        <p:spPr>
          <a:xfrm>
            <a:off x="4169179" y="4404586"/>
            <a:ext cx="1899821" cy="15891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DD0732B8-DD0E-4E5C-BDDA-AD5F6E91C541}"/>
              </a:ext>
            </a:extLst>
          </p:cNvPr>
          <p:cNvSpPr/>
          <p:nvPr/>
        </p:nvSpPr>
        <p:spPr>
          <a:xfrm>
            <a:off x="145739" y="4404587"/>
            <a:ext cx="1899821" cy="15891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D9160BE4-22FE-4254-8117-D06412438742}"/>
              </a:ext>
            </a:extLst>
          </p:cNvPr>
          <p:cNvSpPr/>
          <p:nvPr/>
        </p:nvSpPr>
        <p:spPr>
          <a:xfrm>
            <a:off x="6214560" y="4404585"/>
            <a:ext cx="1899821" cy="15891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C2A3926-3BEC-4516-A705-A38AB416DC05}"/>
              </a:ext>
            </a:extLst>
          </p:cNvPr>
          <p:cNvSpPr/>
          <p:nvPr/>
        </p:nvSpPr>
        <p:spPr>
          <a:xfrm>
            <a:off x="8189932" y="4404584"/>
            <a:ext cx="1899821" cy="15891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C78AE44B-9C12-421E-A7E3-2738BFCB34A9}"/>
              </a:ext>
            </a:extLst>
          </p:cNvPr>
          <p:cNvSpPr/>
          <p:nvPr/>
        </p:nvSpPr>
        <p:spPr>
          <a:xfrm>
            <a:off x="10201652" y="4404584"/>
            <a:ext cx="1899821" cy="15891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6A7BE5DA-839B-4853-83EE-FEE4ACDB552B}"/>
              </a:ext>
            </a:extLst>
          </p:cNvPr>
          <p:cNvSpPr/>
          <p:nvPr/>
        </p:nvSpPr>
        <p:spPr>
          <a:xfrm>
            <a:off x="4196179" y="2453411"/>
            <a:ext cx="1899821" cy="15891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CB5A81EA-C6BC-473F-A2C1-C107D73D86E3}"/>
              </a:ext>
            </a:extLst>
          </p:cNvPr>
          <p:cNvSpPr/>
          <p:nvPr/>
        </p:nvSpPr>
        <p:spPr>
          <a:xfrm>
            <a:off x="2170959" y="2453412"/>
            <a:ext cx="1899821" cy="15891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6982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3C64EB-9EAE-4288-AE77-76670BD01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>
                <a:latin typeface="Comic Sans MS" panose="030F0702030302020204" pitchFamily="66" charset="0"/>
              </a:rPr>
              <a:t>(-3) + 6</a:t>
            </a: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B40C84F-4D31-4470-B6FD-59B44B95A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64E86E2-65D3-4601-A9F7-7B319ABB81FA}"/>
              </a:ext>
            </a:extLst>
          </p:cNvPr>
          <p:cNvSpPr/>
          <p:nvPr/>
        </p:nvSpPr>
        <p:spPr>
          <a:xfrm>
            <a:off x="145739" y="2453413"/>
            <a:ext cx="1899821" cy="15891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4955BB7-0E8A-482E-9AD2-9BC524C5F3AA}"/>
              </a:ext>
            </a:extLst>
          </p:cNvPr>
          <p:cNvSpPr/>
          <p:nvPr/>
        </p:nvSpPr>
        <p:spPr>
          <a:xfrm>
            <a:off x="2157459" y="4404586"/>
            <a:ext cx="1899821" cy="15891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9855657-EAB9-4E78-BF7B-4FD19C8BE334}"/>
              </a:ext>
            </a:extLst>
          </p:cNvPr>
          <p:cNvSpPr/>
          <p:nvPr/>
        </p:nvSpPr>
        <p:spPr>
          <a:xfrm>
            <a:off x="4169179" y="4404586"/>
            <a:ext cx="1899821" cy="15891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DD0732B8-DD0E-4E5C-BDDA-AD5F6E91C541}"/>
              </a:ext>
            </a:extLst>
          </p:cNvPr>
          <p:cNvSpPr/>
          <p:nvPr/>
        </p:nvSpPr>
        <p:spPr>
          <a:xfrm>
            <a:off x="145739" y="4404587"/>
            <a:ext cx="1899821" cy="15891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D9160BE4-22FE-4254-8117-D06412438742}"/>
              </a:ext>
            </a:extLst>
          </p:cNvPr>
          <p:cNvSpPr/>
          <p:nvPr/>
        </p:nvSpPr>
        <p:spPr>
          <a:xfrm>
            <a:off x="6214560" y="4404585"/>
            <a:ext cx="1899821" cy="15891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C2A3926-3BEC-4516-A705-A38AB416DC05}"/>
              </a:ext>
            </a:extLst>
          </p:cNvPr>
          <p:cNvSpPr/>
          <p:nvPr/>
        </p:nvSpPr>
        <p:spPr>
          <a:xfrm>
            <a:off x="8189932" y="4404584"/>
            <a:ext cx="1899821" cy="15891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C78AE44B-9C12-421E-A7E3-2738BFCB34A9}"/>
              </a:ext>
            </a:extLst>
          </p:cNvPr>
          <p:cNvSpPr/>
          <p:nvPr/>
        </p:nvSpPr>
        <p:spPr>
          <a:xfrm>
            <a:off x="10201652" y="4404584"/>
            <a:ext cx="1899821" cy="15891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6A7BE5DA-839B-4853-83EE-FEE4ACDB552B}"/>
              </a:ext>
            </a:extLst>
          </p:cNvPr>
          <p:cNvSpPr/>
          <p:nvPr/>
        </p:nvSpPr>
        <p:spPr>
          <a:xfrm>
            <a:off x="4196179" y="2453411"/>
            <a:ext cx="1899821" cy="15891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CB5A81EA-C6BC-473F-A2C1-C107D73D86E3}"/>
              </a:ext>
            </a:extLst>
          </p:cNvPr>
          <p:cNvSpPr/>
          <p:nvPr/>
        </p:nvSpPr>
        <p:spPr>
          <a:xfrm>
            <a:off x="2170959" y="2453412"/>
            <a:ext cx="1899821" cy="15891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6E82DB4E-38B2-4CF7-A649-AA43FC7BF769}"/>
              </a:ext>
            </a:extLst>
          </p:cNvPr>
          <p:cNvSpPr txBox="1">
            <a:spLocks/>
          </p:cNvSpPr>
          <p:nvPr/>
        </p:nvSpPr>
        <p:spPr>
          <a:xfrm>
            <a:off x="7285658" y="309756"/>
            <a:ext cx="2804095" cy="1436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latin typeface="Comic Sans MS" panose="030F0702030302020204" pitchFamily="66" charset="0"/>
              </a:rPr>
              <a:t> = 3</a:t>
            </a:r>
          </a:p>
        </p:txBody>
      </p:sp>
    </p:spTree>
    <p:extLst>
      <p:ext uri="{BB962C8B-B14F-4D97-AF65-F5344CB8AC3E}">
        <p14:creationId xmlns:p14="http://schemas.microsoft.com/office/powerpoint/2010/main" val="3131177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16" grpId="0" animBg="1"/>
      <p:bldP spid="20" grpId="0" animBg="1"/>
      <p:bldP spid="22" grpId="0" animBg="1"/>
      <p:bldP spid="1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3C64EB-9EAE-4288-AE77-76670BD01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>
                <a:latin typeface="Comic Sans MS" panose="030F0702030302020204" pitchFamily="66" charset="0"/>
              </a:rPr>
              <a:t>(-4) + 3</a:t>
            </a: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B40C84F-4D31-4470-B6FD-59B44B95A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64E86E2-65D3-4601-A9F7-7B319ABB81FA}"/>
              </a:ext>
            </a:extLst>
          </p:cNvPr>
          <p:cNvSpPr/>
          <p:nvPr/>
        </p:nvSpPr>
        <p:spPr>
          <a:xfrm>
            <a:off x="145739" y="2453413"/>
            <a:ext cx="1899821" cy="15891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4955BB7-0E8A-482E-9AD2-9BC524C5F3AA}"/>
              </a:ext>
            </a:extLst>
          </p:cNvPr>
          <p:cNvSpPr/>
          <p:nvPr/>
        </p:nvSpPr>
        <p:spPr>
          <a:xfrm>
            <a:off x="2157459" y="4404586"/>
            <a:ext cx="1899821" cy="15891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9855657-EAB9-4E78-BF7B-4FD19C8BE334}"/>
              </a:ext>
            </a:extLst>
          </p:cNvPr>
          <p:cNvSpPr/>
          <p:nvPr/>
        </p:nvSpPr>
        <p:spPr>
          <a:xfrm>
            <a:off x="4169179" y="4404586"/>
            <a:ext cx="1899821" cy="15891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DD0732B8-DD0E-4E5C-BDDA-AD5F6E91C541}"/>
              </a:ext>
            </a:extLst>
          </p:cNvPr>
          <p:cNvSpPr/>
          <p:nvPr/>
        </p:nvSpPr>
        <p:spPr>
          <a:xfrm>
            <a:off x="145739" y="4404587"/>
            <a:ext cx="1899821" cy="15891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6A7BE5DA-839B-4853-83EE-FEE4ACDB552B}"/>
              </a:ext>
            </a:extLst>
          </p:cNvPr>
          <p:cNvSpPr/>
          <p:nvPr/>
        </p:nvSpPr>
        <p:spPr>
          <a:xfrm>
            <a:off x="4196179" y="2453411"/>
            <a:ext cx="1899821" cy="15891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CB5A81EA-C6BC-473F-A2C1-C107D73D86E3}"/>
              </a:ext>
            </a:extLst>
          </p:cNvPr>
          <p:cNvSpPr/>
          <p:nvPr/>
        </p:nvSpPr>
        <p:spPr>
          <a:xfrm>
            <a:off x="2170959" y="2453412"/>
            <a:ext cx="1899821" cy="15891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945792B-E91D-490A-8506-72A3640C2C6F}"/>
              </a:ext>
            </a:extLst>
          </p:cNvPr>
          <p:cNvSpPr/>
          <p:nvPr/>
        </p:nvSpPr>
        <p:spPr>
          <a:xfrm>
            <a:off x="6221399" y="2453411"/>
            <a:ext cx="1899821" cy="15891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6311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16" grpId="0" animBg="1"/>
      <p:bldP spid="20" grpId="0" animBg="1"/>
      <p:bldP spid="2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Northern alliance numeracy – key aims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1.  </a:t>
            </a:r>
            <a:r>
              <a:rPr lang="en-GB" sz="3600" dirty="0" smtClean="0"/>
              <a:t>Develop </a:t>
            </a:r>
            <a:r>
              <a:rPr lang="en-GB" sz="3600" dirty="0"/>
              <a:t>teacher confidence, professional understanding and leadership in relation to numeracy and secondary maths </a:t>
            </a:r>
            <a:r>
              <a:rPr lang="en-GB" sz="3600" dirty="0" smtClean="0"/>
              <a:t>attainment;</a:t>
            </a:r>
          </a:p>
          <a:p>
            <a:endParaRPr lang="en-GB" sz="3600" dirty="0"/>
          </a:p>
          <a:p>
            <a:r>
              <a:rPr lang="en-GB" sz="3600" dirty="0" smtClean="0"/>
              <a:t>2.  To </a:t>
            </a:r>
            <a:r>
              <a:rPr lang="en-GB" sz="3600" dirty="0"/>
              <a:t>improve the numeracy levels of pupils and improve attainment in S4 maths.</a:t>
            </a:r>
          </a:p>
          <a:p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35534376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3C64EB-9EAE-4288-AE77-76670BD01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>
                <a:latin typeface="Comic Sans MS" panose="030F0702030302020204" pitchFamily="66" charset="0"/>
              </a:rPr>
              <a:t>(-4) + 3</a:t>
            </a: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B40C84F-4D31-4470-B6FD-59B44B95A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64E86E2-65D3-4601-A9F7-7B319ABB81FA}"/>
              </a:ext>
            </a:extLst>
          </p:cNvPr>
          <p:cNvSpPr/>
          <p:nvPr/>
        </p:nvSpPr>
        <p:spPr>
          <a:xfrm>
            <a:off x="145739" y="2453413"/>
            <a:ext cx="1899821" cy="15891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4955BB7-0E8A-482E-9AD2-9BC524C5F3AA}"/>
              </a:ext>
            </a:extLst>
          </p:cNvPr>
          <p:cNvSpPr/>
          <p:nvPr/>
        </p:nvSpPr>
        <p:spPr>
          <a:xfrm>
            <a:off x="2157459" y="4404586"/>
            <a:ext cx="1899821" cy="15891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9855657-EAB9-4E78-BF7B-4FD19C8BE334}"/>
              </a:ext>
            </a:extLst>
          </p:cNvPr>
          <p:cNvSpPr/>
          <p:nvPr/>
        </p:nvSpPr>
        <p:spPr>
          <a:xfrm>
            <a:off x="4169179" y="4404586"/>
            <a:ext cx="1899821" cy="15891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DD0732B8-DD0E-4E5C-BDDA-AD5F6E91C541}"/>
              </a:ext>
            </a:extLst>
          </p:cNvPr>
          <p:cNvSpPr/>
          <p:nvPr/>
        </p:nvSpPr>
        <p:spPr>
          <a:xfrm>
            <a:off x="145739" y="4404587"/>
            <a:ext cx="1899821" cy="15891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6A7BE5DA-839B-4853-83EE-FEE4ACDB552B}"/>
              </a:ext>
            </a:extLst>
          </p:cNvPr>
          <p:cNvSpPr/>
          <p:nvPr/>
        </p:nvSpPr>
        <p:spPr>
          <a:xfrm>
            <a:off x="4196179" y="2453411"/>
            <a:ext cx="1899821" cy="15891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CB5A81EA-C6BC-473F-A2C1-C107D73D86E3}"/>
              </a:ext>
            </a:extLst>
          </p:cNvPr>
          <p:cNvSpPr/>
          <p:nvPr/>
        </p:nvSpPr>
        <p:spPr>
          <a:xfrm>
            <a:off x="2170959" y="2453412"/>
            <a:ext cx="1899821" cy="15891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E5A160B-C367-42C0-8265-5838B433E25A}"/>
              </a:ext>
            </a:extLst>
          </p:cNvPr>
          <p:cNvSpPr/>
          <p:nvPr/>
        </p:nvSpPr>
        <p:spPr>
          <a:xfrm>
            <a:off x="6221401" y="2453411"/>
            <a:ext cx="1899821" cy="15891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8E96FACF-E3CF-4A30-9FA0-E261061A2791}"/>
              </a:ext>
            </a:extLst>
          </p:cNvPr>
          <p:cNvSpPr txBox="1">
            <a:spLocks/>
          </p:cNvSpPr>
          <p:nvPr/>
        </p:nvSpPr>
        <p:spPr>
          <a:xfrm>
            <a:off x="7321144" y="321857"/>
            <a:ext cx="2804095" cy="1436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latin typeface="Comic Sans MS" panose="030F0702030302020204" pitchFamily="66" charset="0"/>
              </a:rPr>
              <a:t> = -1</a:t>
            </a:r>
          </a:p>
        </p:txBody>
      </p:sp>
    </p:spTree>
    <p:extLst>
      <p:ext uri="{BB962C8B-B14F-4D97-AF65-F5344CB8AC3E}">
        <p14:creationId xmlns:p14="http://schemas.microsoft.com/office/powerpoint/2010/main" val="272798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16" grpId="0" animBg="1"/>
      <p:bldP spid="20" grpId="0" animBg="1"/>
      <p:bldP spid="22" grpId="0" animBg="1"/>
      <p:bldP spid="1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3C64EB-9EAE-4288-AE77-76670BD01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766219"/>
            <a:ext cx="10906957" cy="1308632"/>
          </a:xfrm>
        </p:spPr>
        <p:txBody>
          <a:bodyPr/>
          <a:lstStyle/>
          <a:p>
            <a:pPr algn="ctr"/>
            <a:r>
              <a:rPr lang="en-GB" b="1" dirty="0">
                <a:latin typeface="Comic Sans MS" panose="030F0702030302020204" pitchFamily="66" charset="0"/>
              </a:rPr>
              <a:t>Subtracting Numbers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B40C84F-4D31-4470-B6FD-59B44B95A6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614B831-1AEC-4BD9-A804-BCFBC44BE1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8031" y="4972050"/>
            <a:ext cx="3357326" cy="181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494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3C64EB-9EAE-4288-AE77-76670BD01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601" y="294105"/>
            <a:ext cx="11208798" cy="1277244"/>
          </a:xfrm>
        </p:spPr>
        <p:txBody>
          <a:bodyPr>
            <a:normAutofit fontScale="90000"/>
          </a:bodyPr>
          <a:lstStyle/>
          <a:p>
            <a:r>
              <a:rPr lang="en-GB" b="1" dirty="0">
                <a:latin typeface="Comic Sans MS" panose="030F0702030302020204" pitchFamily="66" charset="0"/>
              </a:rPr>
              <a:t>Subtracting is addition of directed numbers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B40C84F-4D31-4470-B6FD-59B44B95A6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4400" b="1" dirty="0">
                <a:latin typeface="Comic Sans MS" panose="030F0702030302020204" pitchFamily="66" charset="0"/>
              </a:rPr>
              <a:t> 		</a:t>
            </a:r>
          </a:p>
          <a:p>
            <a:pPr marL="0" indent="0">
              <a:buNone/>
            </a:pPr>
            <a:r>
              <a:rPr lang="en-GB" sz="4400" b="1" dirty="0">
                <a:latin typeface="Comic Sans MS" panose="030F0702030302020204" pitchFamily="66" charset="0"/>
              </a:rPr>
              <a:t>				4 – 5</a:t>
            </a:r>
          </a:p>
          <a:p>
            <a:pPr marL="457200" lvl="1" indent="0">
              <a:buNone/>
            </a:pPr>
            <a:r>
              <a:rPr lang="en-GB" sz="4400" b="1" dirty="0">
                <a:latin typeface="Comic Sans MS" panose="030F0702030302020204" pitchFamily="66" charset="0"/>
              </a:rPr>
              <a:t>		       	       </a:t>
            </a:r>
          </a:p>
          <a:p>
            <a:pPr marL="457200" lvl="1" indent="0">
              <a:buNone/>
            </a:pPr>
            <a:r>
              <a:rPr lang="en-GB" sz="4400" b="1" dirty="0">
                <a:latin typeface="Comic Sans MS" panose="030F0702030302020204" pitchFamily="66" charset="0"/>
              </a:rPr>
              <a:t>			 = 4 + (-5)</a:t>
            </a:r>
          </a:p>
          <a:p>
            <a:endParaRPr lang="en-GB" sz="4400" b="1" dirty="0">
              <a:latin typeface="Comic Sans MS" panose="030F0702030302020204" pitchFamily="66" charset="0"/>
            </a:endParaRPr>
          </a:p>
          <a:p>
            <a:endParaRPr lang="en-GB" sz="4400" b="1" dirty="0">
              <a:latin typeface="Comic Sans MS" panose="030F0702030302020204" pitchFamily="66" charset="0"/>
            </a:endParaRPr>
          </a:p>
          <a:p>
            <a:endParaRPr lang="en-GB" sz="4400" b="1" dirty="0">
              <a:latin typeface="Comic Sans MS" panose="030F0702030302020204" pitchFamily="66" charset="0"/>
            </a:endParaRPr>
          </a:p>
          <a:p>
            <a:endParaRPr lang="en-GB" sz="4400" b="1" dirty="0">
              <a:latin typeface="Comic Sans MS" panose="030F0702030302020204" pitchFamily="66" charset="0"/>
            </a:endParaRPr>
          </a:p>
          <a:p>
            <a:endParaRPr lang="en-GB" sz="4400" b="1" dirty="0">
              <a:latin typeface="Comic Sans MS" panose="030F0702030302020204" pitchFamily="66" charset="0"/>
            </a:endParaRPr>
          </a:p>
          <a:p>
            <a:endParaRPr lang="en-GB" sz="4400" b="1" dirty="0"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045A256-0FB9-40FB-9F56-BB84489A2A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8031" y="4972050"/>
            <a:ext cx="3357326" cy="181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1057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3C64EB-9EAE-4288-AE77-76670BD01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>
                <a:latin typeface="Comic Sans MS" panose="030F0702030302020204" pitchFamily="66" charset="0"/>
              </a:rPr>
              <a:t>4 – 5 = 4 + (-5)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B40C84F-4D31-4470-B6FD-59B44B95A6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/>
              <a:t>							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/>
              <a:t>							</a:t>
            </a: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64E86E2-65D3-4601-A9F7-7B319ABB81FA}"/>
              </a:ext>
            </a:extLst>
          </p:cNvPr>
          <p:cNvSpPr/>
          <p:nvPr/>
        </p:nvSpPr>
        <p:spPr>
          <a:xfrm>
            <a:off x="1051263" y="2309780"/>
            <a:ext cx="1899821" cy="15891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4955BB7-0E8A-482E-9AD2-9BC524C5F3AA}"/>
              </a:ext>
            </a:extLst>
          </p:cNvPr>
          <p:cNvSpPr/>
          <p:nvPr/>
        </p:nvSpPr>
        <p:spPr>
          <a:xfrm>
            <a:off x="3195961" y="2309779"/>
            <a:ext cx="1899821" cy="15891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9855657-EAB9-4E78-BF7B-4FD19C8BE334}"/>
              </a:ext>
            </a:extLst>
          </p:cNvPr>
          <p:cNvSpPr/>
          <p:nvPr/>
        </p:nvSpPr>
        <p:spPr>
          <a:xfrm>
            <a:off x="5340659" y="2308401"/>
            <a:ext cx="1899821" cy="15891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DB3F974-DED0-4E81-8AC0-05A5B6F88B67}"/>
              </a:ext>
            </a:extLst>
          </p:cNvPr>
          <p:cNvSpPr/>
          <p:nvPr/>
        </p:nvSpPr>
        <p:spPr>
          <a:xfrm>
            <a:off x="3195961" y="4383038"/>
            <a:ext cx="1899821" cy="15891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FDFEAB0B-5EBE-4C66-9829-B6198E2B1FD1}"/>
              </a:ext>
            </a:extLst>
          </p:cNvPr>
          <p:cNvSpPr/>
          <p:nvPr/>
        </p:nvSpPr>
        <p:spPr>
          <a:xfrm>
            <a:off x="1051262" y="4383038"/>
            <a:ext cx="1899821" cy="15891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27B6C2B-1F83-4AA2-84E0-245AE4C40D23}"/>
              </a:ext>
            </a:extLst>
          </p:cNvPr>
          <p:cNvSpPr/>
          <p:nvPr/>
        </p:nvSpPr>
        <p:spPr>
          <a:xfrm>
            <a:off x="5340658" y="4383038"/>
            <a:ext cx="1899821" cy="15891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51353EB-A001-4F4E-AF41-7CAE1D4148F4}"/>
              </a:ext>
            </a:extLst>
          </p:cNvPr>
          <p:cNvSpPr/>
          <p:nvPr/>
        </p:nvSpPr>
        <p:spPr>
          <a:xfrm>
            <a:off x="7485355" y="4383037"/>
            <a:ext cx="1899821" cy="15891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C98FB72F-ED50-433A-8CF7-70051E1AF9A3}"/>
              </a:ext>
            </a:extLst>
          </p:cNvPr>
          <p:cNvSpPr/>
          <p:nvPr/>
        </p:nvSpPr>
        <p:spPr>
          <a:xfrm>
            <a:off x="7485355" y="2308400"/>
            <a:ext cx="1899821" cy="15891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F944A65-942D-4524-9C6A-763F3F194878}"/>
              </a:ext>
            </a:extLst>
          </p:cNvPr>
          <p:cNvSpPr/>
          <p:nvPr/>
        </p:nvSpPr>
        <p:spPr>
          <a:xfrm>
            <a:off x="9598238" y="4383037"/>
            <a:ext cx="1899821" cy="15891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1063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10" grpId="0" animBg="1"/>
      <p:bldP spid="11" grpId="0" animBg="1"/>
      <p:bldP spid="9" grpId="0" animBg="1"/>
      <p:bldP spid="12" grpId="0" animBg="1"/>
      <p:bldP spid="13" grpId="0" animBg="1"/>
      <p:bldP spid="1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3C64EB-9EAE-4288-AE77-76670BD01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>
                <a:latin typeface="Comic Sans MS" panose="030F0702030302020204" pitchFamily="66" charset="0"/>
              </a:rPr>
              <a:t>4 – 5 = 4 + (-5)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B40C84F-4D31-4470-B6FD-59B44B95A6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/>
              <a:t>							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/>
              <a:t>							</a:t>
            </a: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64E86E2-65D3-4601-A9F7-7B319ABB81FA}"/>
              </a:ext>
            </a:extLst>
          </p:cNvPr>
          <p:cNvSpPr/>
          <p:nvPr/>
        </p:nvSpPr>
        <p:spPr>
          <a:xfrm>
            <a:off x="1051263" y="2309780"/>
            <a:ext cx="1899821" cy="15891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4955BB7-0E8A-482E-9AD2-9BC524C5F3AA}"/>
              </a:ext>
            </a:extLst>
          </p:cNvPr>
          <p:cNvSpPr/>
          <p:nvPr/>
        </p:nvSpPr>
        <p:spPr>
          <a:xfrm>
            <a:off x="3195961" y="2309779"/>
            <a:ext cx="1899821" cy="15891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9855657-EAB9-4E78-BF7B-4FD19C8BE334}"/>
              </a:ext>
            </a:extLst>
          </p:cNvPr>
          <p:cNvSpPr/>
          <p:nvPr/>
        </p:nvSpPr>
        <p:spPr>
          <a:xfrm>
            <a:off x="5340659" y="2308401"/>
            <a:ext cx="1899821" cy="15891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DB3F974-DED0-4E81-8AC0-05A5B6F88B67}"/>
              </a:ext>
            </a:extLst>
          </p:cNvPr>
          <p:cNvSpPr/>
          <p:nvPr/>
        </p:nvSpPr>
        <p:spPr>
          <a:xfrm>
            <a:off x="3195961" y="4383038"/>
            <a:ext cx="1899821" cy="15891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FDFEAB0B-5EBE-4C66-9829-B6198E2B1FD1}"/>
              </a:ext>
            </a:extLst>
          </p:cNvPr>
          <p:cNvSpPr/>
          <p:nvPr/>
        </p:nvSpPr>
        <p:spPr>
          <a:xfrm>
            <a:off x="1051262" y="4383038"/>
            <a:ext cx="1899821" cy="15891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27B6C2B-1F83-4AA2-84E0-245AE4C40D23}"/>
              </a:ext>
            </a:extLst>
          </p:cNvPr>
          <p:cNvSpPr/>
          <p:nvPr/>
        </p:nvSpPr>
        <p:spPr>
          <a:xfrm>
            <a:off x="5340658" y="4383038"/>
            <a:ext cx="1899821" cy="15891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51353EB-A001-4F4E-AF41-7CAE1D4148F4}"/>
              </a:ext>
            </a:extLst>
          </p:cNvPr>
          <p:cNvSpPr/>
          <p:nvPr/>
        </p:nvSpPr>
        <p:spPr>
          <a:xfrm>
            <a:off x="7485355" y="4383037"/>
            <a:ext cx="1899821" cy="15891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C98FB72F-ED50-433A-8CF7-70051E1AF9A3}"/>
              </a:ext>
            </a:extLst>
          </p:cNvPr>
          <p:cNvSpPr/>
          <p:nvPr/>
        </p:nvSpPr>
        <p:spPr>
          <a:xfrm>
            <a:off x="7485355" y="2308400"/>
            <a:ext cx="1899821" cy="15891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F944A65-942D-4524-9C6A-763F3F194878}"/>
              </a:ext>
            </a:extLst>
          </p:cNvPr>
          <p:cNvSpPr/>
          <p:nvPr/>
        </p:nvSpPr>
        <p:spPr>
          <a:xfrm>
            <a:off x="9598238" y="4383037"/>
            <a:ext cx="1899821" cy="15891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11EF37F7-70C1-41E7-B83A-7C2594C9FC87}"/>
              </a:ext>
            </a:extLst>
          </p:cNvPr>
          <p:cNvSpPr txBox="1">
            <a:spLocks/>
          </p:cNvSpPr>
          <p:nvPr/>
        </p:nvSpPr>
        <p:spPr>
          <a:xfrm>
            <a:off x="8366173" y="309756"/>
            <a:ext cx="2804095" cy="1436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latin typeface="Comic Sans MS" panose="030F0702030302020204" pitchFamily="66" charset="0"/>
              </a:rPr>
              <a:t> = -1</a:t>
            </a:r>
          </a:p>
        </p:txBody>
      </p:sp>
    </p:spTree>
    <p:extLst>
      <p:ext uri="{BB962C8B-B14F-4D97-AF65-F5344CB8AC3E}">
        <p14:creationId xmlns:p14="http://schemas.microsoft.com/office/powerpoint/2010/main" val="4158806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10" grpId="0" animBg="1"/>
      <p:bldP spid="11" grpId="0" animBg="1"/>
      <p:bldP spid="9" grpId="0" animBg="1"/>
      <p:bldP spid="12" grpId="0" animBg="1"/>
      <p:bldP spid="13" grpId="0" animBg="1"/>
      <p:bldP spid="1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3C64EB-9EAE-4288-AE77-76670BD01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529" y="2783561"/>
            <a:ext cx="11270942" cy="1290877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>
                <a:latin typeface="Comic Sans MS" panose="030F0702030302020204" pitchFamily="66" charset="0"/>
              </a:rPr>
              <a:t>Always add in, never take anything out.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B40C84F-4D31-4470-B6FD-59B44B95A6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74612D7-4BB0-4F3F-A7C7-5EDCD72184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8031" y="4972050"/>
            <a:ext cx="3357326" cy="181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9480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3C64EB-9EAE-4288-AE77-76670BD01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>
                <a:latin typeface="Comic Sans MS" panose="030F0702030302020204" pitchFamily="66" charset="0"/>
              </a:rPr>
              <a:t>5 – 2 = 5 + (-2)</a:t>
            </a: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B40C84F-4D31-4470-B6FD-59B44B95A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64E86E2-65D3-4601-A9F7-7B319ABB81FA}"/>
              </a:ext>
            </a:extLst>
          </p:cNvPr>
          <p:cNvSpPr/>
          <p:nvPr/>
        </p:nvSpPr>
        <p:spPr>
          <a:xfrm>
            <a:off x="145740" y="2383231"/>
            <a:ext cx="1899821" cy="15891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4955BB7-0E8A-482E-9AD2-9BC524C5F3AA}"/>
              </a:ext>
            </a:extLst>
          </p:cNvPr>
          <p:cNvSpPr/>
          <p:nvPr/>
        </p:nvSpPr>
        <p:spPr>
          <a:xfrm>
            <a:off x="2157459" y="2378999"/>
            <a:ext cx="1899821" cy="15891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9855657-EAB9-4E78-BF7B-4FD19C8BE334}"/>
              </a:ext>
            </a:extLst>
          </p:cNvPr>
          <p:cNvSpPr/>
          <p:nvPr/>
        </p:nvSpPr>
        <p:spPr>
          <a:xfrm>
            <a:off x="4169178" y="2378998"/>
            <a:ext cx="1899821" cy="15891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DB3F974-DED0-4E81-8AC0-05A5B6F88B67}"/>
              </a:ext>
            </a:extLst>
          </p:cNvPr>
          <p:cNvSpPr/>
          <p:nvPr/>
        </p:nvSpPr>
        <p:spPr>
          <a:xfrm>
            <a:off x="2157459" y="4280097"/>
            <a:ext cx="1899821" cy="15891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FDFEAB0B-5EBE-4C66-9829-B6198E2B1FD1}"/>
              </a:ext>
            </a:extLst>
          </p:cNvPr>
          <p:cNvSpPr/>
          <p:nvPr/>
        </p:nvSpPr>
        <p:spPr>
          <a:xfrm>
            <a:off x="145741" y="4280097"/>
            <a:ext cx="1899821" cy="15891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8920993C-38B1-48DF-890B-C845C59B25B2}"/>
              </a:ext>
            </a:extLst>
          </p:cNvPr>
          <p:cNvSpPr/>
          <p:nvPr/>
        </p:nvSpPr>
        <p:spPr>
          <a:xfrm>
            <a:off x="6180897" y="2378997"/>
            <a:ext cx="1899821" cy="15891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BF6DE92C-57BB-4D8A-BDD5-0F6E1923959B}"/>
              </a:ext>
            </a:extLst>
          </p:cNvPr>
          <p:cNvSpPr/>
          <p:nvPr/>
        </p:nvSpPr>
        <p:spPr>
          <a:xfrm>
            <a:off x="8304514" y="2378996"/>
            <a:ext cx="1899821" cy="15891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6369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10" grpId="0" animBg="1"/>
      <p:bldP spid="11" grpId="0" animBg="1"/>
      <p:bldP spid="13" grpId="0" animBg="1"/>
      <p:bldP spid="1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3C64EB-9EAE-4288-AE77-76670BD01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>
                <a:latin typeface="Comic Sans MS" panose="030F0702030302020204" pitchFamily="66" charset="0"/>
              </a:rPr>
              <a:t>5 – 2 = 5 + (-2)</a:t>
            </a: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B40C84F-4D31-4470-B6FD-59B44B95A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64E86E2-65D3-4601-A9F7-7B319ABB81FA}"/>
              </a:ext>
            </a:extLst>
          </p:cNvPr>
          <p:cNvSpPr/>
          <p:nvPr/>
        </p:nvSpPr>
        <p:spPr>
          <a:xfrm>
            <a:off x="145740" y="2383231"/>
            <a:ext cx="1899821" cy="15891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4955BB7-0E8A-482E-9AD2-9BC524C5F3AA}"/>
              </a:ext>
            </a:extLst>
          </p:cNvPr>
          <p:cNvSpPr/>
          <p:nvPr/>
        </p:nvSpPr>
        <p:spPr>
          <a:xfrm>
            <a:off x="2157459" y="2378999"/>
            <a:ext cx="1899821" cy="15891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9855657-EAB9-4E78-BF7B-4FD19C8BE334}"/>
              </a:ext>
            </a:extLst>
          </p:cNvPr>
          <p:cNvSpPr/>
          <p:nvPr/>
        </p:nvSpPr>
        <p:spPr>
          <a:xfrm>
            <a:off x="4169178" y="2378998"/>
            <a:ext cx="1899821" cy="15891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DB3F974-DED0-4E81-8AC0-05A5B6F88B67}"/>
              </a:ext>
            </a:extLst>
          </p:cNvPr>
          <p:cNvSpPr/>
          <p:nvPr/>
        </p:nvSpPr>
        <p:spPr>
          <a:xfrm>
            <a:off x="2157459" y="4280097"/>
            <a:ext cx="1899821" cy="15891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FDFEAB0B-5EBE-4C66-9829-B6198E2B1FD1}"/>
              </a:ext>
            </a:extLst>
          </p:cNvPr>
          <p:cNvSpPr/>
          <p:nvPr/>
        </p:nvSpPr>
        <p:spPr>
          <a:xfrm>
            <a:off x="145741" y="4280097"/>
            <a:ext cx="1899821" cy="15891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8920993C-38B1-48DF-890B-C845C59B25B2}"/>
              </a:ext>
            </a:extLst>
          </p:cNvPr>
          <p:cNvSpPr/>
          <p:nvPr/>
        </p:nvSpPr>
        <p:spPr>
          <a:xfrm>
            <a:off x="6180897" y="2378997"/>
            <a:ext cx="1899821" cy="15891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BF6DE92C-57BB-4D8A-BDD5-0F6E1923959B}"/>
              </a:ext>
            </a:extLst>
          </p:cNvPr>
          <p:cNvSpPr/>
          <p:nvPr/>
        </p:nvSpPr>
        <p:spPr>
          <a:xfrm>
            <a:off x="8304514" y="2378996"/>
            <a:ext cx="1899821" cy="15891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8D5B9C3A-B9BE-4437-B4F2-68DB787936CA}"/>
              </a:ext>
            </a:extLst>
          </p:cNvPr>
          <p:cNvSpPr txBox="1">
            <a:spLocks/>
          </p:cNvSpPr>
          <p:nvPr/>
        </p:nvSpPr>
        <p:spPr>
          <a:xfrm>
            <a:off x="8304514" y="321857"/>
            <a:ext cx="2804095" cy="1436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latin typeface="Comic Sans MS" panose="030F0702030302020204" pitchFamily="66" charset="0"/>
              </a:rPr>
              <a:t> = 3</a:t>
            </a:r>
          </a:p>
        </p:txBody>
      </p:sp>
    </p:spTree>
    <p:extLst>
      <p:ext uri="{BB962C8B-B14F-4D97-AF65-F5344CB8AC3E}">
        <p14:creationId xmlns:p14="http://schemas.microsoft.com/office/powerpoint/2010/main" val="4266910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0" grpId="0" animBg="1"/>
      <p:bldP spid="11" grpId="0" animBg="1"/>
      <p:bldP spid="1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3C64EB-9EAE-4288-AE77-76670BD01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>
                <a:latin typeface="Comic Sans MS" panose="030F0702030302020204" pitchFamily="66" charset="0"/>
              </a:rPr>
              <a:t>-6 – 5 = (-6) + (-5)</a:t>
            </a: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B40C84F-4D31-4470-B6FD-59B44B95A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DB3F974-DED0-4E81-8AC0-05A5B6F88B67}"/>
              </a:ext>
            </a:extLst>
          </p:cNvPr>
          <p:cNvSpPr/>
          <p:nvPr/>
        </p:nvSpPr>
        <p:spPr>
          <a:xfrm>
            <a:off x="2157459" y="4280097"/>
            <a:ext cx="1899821" cy="15891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FDFEAB0B-5EBE-4C66-9829-B6198E2B1FD1}"/>
              </a:ext>
            </a:extLst>
          </p:cNvPr>
          <p:cNvSpPr/>
          <p:nvPr/>
        </p:nvSpPr>
        <p:spPr>
          <a:xfrm>
            <a:off x="145741" y="4280097"/>
            <a:ext cx="1899821" cy="15891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27B6C2B-1F83-4AA2-84E0-245AE4C40D23}"/>
              </a:ext>
            </a:extLst>
          </p:cNvPr>
          <p:cNvSpPr/>
          <p:nvPr/>
        </p:nvSpPr>
        <p:spPr>
          <a:xfrm>
            <a:off x="4145871" y="4280097"/>
            <a:ext cx="1899821" cy="15891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51353EB-A001-4F4E-AF41-7CAE1D4148F4}"/>
              </a:ext>
            </a:extLst>
          </p:cNvPr>
          <p:cNvSpPr/>
          <p:nvPr/>
        </p:nvSpPr>
        <p:spPr>
          <a:xfrm>
            <a:off x="6151489" y="4280097"/>
            <a:ext cx="1899821" cy="15891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F354129F-A331-49B1-8E25-AB76B067B587}"/>
              </a:ext>
            </a:extLst>
          </p:cNvPr>
          <p:cNvSpPr/>
          <p:nvPr/>
        </p:nvSpPr>
        <p:spPr>
          <a:xfrm>
            <a:off x="8134720" y="4280097"/>
            <a:ext cx="1899821" cy="15891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468AE559-3FE2-46C5-9789-8CDCA8621FFB}"/>
              </a:ext>
            </a:extLst>
          </p:cNvPr>
          <p:cNvSpPr/>
          <p:nvPr/>
        </p:nvSpPr>
        <p:spPr>
          <a:xfrm>
            <a:off x="10146438" y="2503106"/>
            <a:ext cx="1899821" cy="15891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D626ECBF-A238-4982-B109-ADA5251475B3}"/>
              </a:ext>
            </a:extLst>
          </p:cNvPr>
          <p:cNvSpPr/>
          <p:nvPr/>
        </p:nvSpPr>
        <p:spPr>
          <a:xfrm>
            <a:off x="145741" y="2503109"/>
            <a:ext cx="1899821" cy="15891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1102FDE-6A5F-4E3D-B6A6-0218DA91D92F}"/>
              </a:ext>
            </a:extLst>
          </p:cNvPr>
          <p:cNvSpPr/>
          <p:nvPr/>
        </p:nvSpPr>
        <p:spPr>
          <a:xfrm>
            <a:off x="2140676" y="2503109"/>
            <a:ext cx="1899821" cy="15891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58AD01D4-9A95-46C7-BDD1-04597D2B0F3A}"/>
              </a:ext>
            </a:extLst>
          </p:cNvPr>
          <p:cNvSpPr/>
          <p:nvPr/>
        </p:nvSpPr>
        <p:spPr>
          <a:xfrm>
            <a:off x="4147675" y="2503106"/>
            <a:ext cx="1899821" cy="15891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1DD42DAC-6DD7-4F07-AE11-88D8321589B1}"/>
              </a:ext>
            </a:extLst>
          </p:cNvPr>
          <p:cNvSpPr/>
          <p:nvPr/>
        </p:nvSpPr>
        <p:spPr>
          <a:xfrm>
            <a:off x="6151489" y="2503106"/>
            <a:ext cx="1899821" cy="15891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7ABC88FB-7FE8-4E61-B8FB-674A86AC6EBB}"/>
              </a:ext>
            </a:extLst>
          </p:cNvPr>
          <p:cNvSpPr/>
          <p:nvPr/>
        </p:nvSpPr>
        <p:spPr>
          <a:xfrm>
            <a:off x="8134720" y="2503106"/>
            <a:ext cx="1899821" cy="15891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xmlns="" id="{A2C56FA2-9BB5-48ED-B21D-706300850F65}"/>
              </a:ext>
            </a:extLst>
          </p:cNvPr>
          <p:cNvSpPr txBox="1">
            <a:spLocks/>
          </p:cNvSpPr>
          <p:nvPr/>
        </p:nvSpPr>
        <p:spPr>
          <a:xfrm>
            <a:off x="9084630" y="321857"/>
            <a:ext cx="2804095" cy="1436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latin typeface="Comic Sans MS" panose="030F0702030302020204" pitchFamily="66" charset="0"/>
              </a:rPr>
              <a:t> = -11</a:t>
            </a:r>
          </a:p>
        </p:txBody>
      </p:sp>
    </p:spTree>
    <p:extLst>
      <p:ext uri="{BB962C8B-B14F-4D97-AF65-F5344CB8AC3E}">
        <p14:creationId xmlns:p14="http://schemas.microsoft.com/office/powerpoint/2010/main" val="3011129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9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3C64EB-9EAE-4288-AE77-76670BD01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>
                <a:latin typeface="Comic Sans MS" panose="030F0702030302020204" pitchFamily="66" charset="0"/>
              </a:rPr>
              <a:t>-3 – 4 = (-3) + (-4)</a:t>
            </a: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B40C84F-4D31-4470-B6FD-59B44B95A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DB3F974-DED0-4E81-8AC0-05A5B6F88B67}"/>
              </a:ext>
            </a:extLst>
          </p:cNvPr>
          <p:cNvSpPr/>
          <p:nvPr/>
        </p:nvSpPr>
        <p:spPr>
          <a:xfrm>
            <a:off x="2157459" y="4280097"/>
            <a:ext cx="1899821" cy="15891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FDFEAB0B-5EBE-4C66-9829-B6198E2B1FD1}"/>
              </a:ext>
            </a:extLst>
          </p:cNvPr>
          <p:cNvSpPr/>
          <p:nvPr/>
        </p:nvSpPr>
        <p:spPr>
          <a:xfrm>
            <a:off x="145741" y="4280097"/>
            <a:ext cx="1899821" cy="15891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27B6C2B-1F83-4AA2-84E0-245AE4C40D23}"/>
              </a:ext>
            </a:extLst>
          </p:cNvPr>
          <p:cNvSpPr/>
          <p:nvPr/>
        </p:nvSpPr>
        <p:spPr>
          <a:xfrm>
            <a:off x="4145871" y="4280097"/>
            <a:ext cx="1899821" cy="15891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51353EB-A001-4F4E-AF41-7CAE1D4148F4}"/>
              </a:ext>
            </a:extLst>
          </p:cNvPr>
          <p:cNvSpPr/>
          <p:nvPr/>
        </p:nvSpPr>
        <p:spPr>
          <a:xfrm>
            <a:off x="6151489" y="4280097"/>
            <a:ext cx="1899821" cy="15891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D626ECBF-A238-4982-B109-ADA5251475B3}"/>
              </a:ext>
            </a:extLst>
          </p:cNvPr>
          <p:cNvSpPr/>
          <p:nvPr/>
        </p:nvSpPr>
        <p:spPr>
          <a:xfrm>
            <a:off x="145741" y="2503109"/>
            <a:ext cx="1899821" cy="15891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1102FDE-6A5F-4E3D-B6A6-0218DA91D92F}"/>
              </a:ext>
            </a:extLst>
          </p:cNvPr>
          <p:cNvSpPr/>
          <p:nvPr/>
        </p:nvSpPr>
        <p:spPr>
          <a:xfrm>
            <a:off x="2140676" y="2503109"/>
            <a:ext cx="1899821" cy="15891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58AD01D4-9A95-46C7-BDD1-04597D2B0F3A}"/>
              </a:ext>
            </a:extLst>
          </p:cNvPr>
          <p:cNvSpPr/>
          <p:nvPr/>
        </p:nvSpPr>
        <p:spPr>
          <a:xfrm>
            <a:off x="4147675" y="2503106"/>
            <a:ext cx="1899821" cy="15891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xmlns="" id="{A2C56FA2-9BB5-48ED-B21D-706300850F65}"/>
              </a:ext>
            </a:extLst>
          </p:cNvPr>
          <p:cNvSpPr txBox="1">
            <a:spLocks/>
          </p:cNvSpPr>
          <p:nvPr/>
        </p:nvSpPr>
        <p:spPr>
          <a:xfrm>
            <a:off x="9084630" y="321857"/>
            <a:ext cx="2804095" cy="1436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latin typeface="Comic Sans MS" panose="030F0702030302020204" pitchFamily="66" charset="0"/>
              </a:rPr>
              <a:t> = -7</a:t>
            </a:r>
          </a:p>
        </p:txBody>
      </p:sp>
    </p:spTree>
    <p:extLst>
      <p:ext uri="{BB962C8B-B14F-4D97-AF65-F5344CB8AC3E}">
        <p14:creationId xmlns:p14="http://schemas.microsoft.com/office/powerpoint/2010/main" val="3721720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9" grpId="0" animBg="1"/>
      <p:bldP spid="12" grpId="0" animBg="1"/>
      <p:bldP spid="16" grpId="0" animBg="1"/>
      <p:bldP spid="17" grpId="0" animBg="1"/>
      <p:bldP spid="18" grpId="0" animBg="1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992969" y="1"/>
            <a:ext cx="6503451" cy="760633"/>
          </a:xfrm>
        </p:spPr>
        <p:txBody>
          <a:bodyPr>
            <a:noAutofit/>
          </a:bodyPr>
          <a:lstStyle/>
          <a:p>
            <a:pPr algn="r"/>
            <a:r>
              <a:rPr lang="en-US" sz="3200" b="1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Connecting the learning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617" y="835316"/>
            <a:ext cx="6976782" cy="485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487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3C64EB-9EAE-4288-AE77-76670BD01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>
                <a:latin typeface="Comic Sans MS" panose="030F0702030302020204" pitchFamily="66" charset="0"/>
              </a:rPr>
              <a:t>5 – (-2) =</a:t>
            </a: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B40C84F-4D31-4470-B6FD-59B44B95A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64E86E2-65D3-4601-A9F7-7B319ABB81FA}"/>
              </a:ext>
            </a:extLst>
          </p:cNvPr>
          <p:cNvSpPr/>
          <p:nvPr/>
        </p:nvSpPr>
        <p:spPr>
          <a:xfrm>
            <a:off x="145740" y="2383231"/>
            <a:ext cx="1899821" cy="15891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4955BB7-0E8A-482E-9AD2-9BC524C5F3AA}"/>
              </a:ext>
            </a:extLst>
          </p:cNvPr>
          <p:cNvSpPr/>
          <p:nvPr/>
        </p:nvSpPr>
        <p:spPr>
          <a:xfrm>
            <a:off x="2157459" y="2378999"/>
            <a:ext cx="1899821" cy="15891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9855657-EAB9-4E78-BF7B-4FD19C8BE334}"/>
              </a:ext>
            </a:extLst>
          </p:cNvPr>
          <p:cNvSpPr/>
          <p:nvPr/>
        </p:nvSpPr>
        <p:spPr>
          <a:xfrm>
            <a:off x="4169178" y="2378998"/>
            <a:ext cx="1899821" cy="15891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FDFEAB0B-5EBE-4C66-9829-B6198E2B1FD1}"/>
              </a:ext>
            </a:extLst>
          </p:cNvPr>
          <p:cNvSpPr/>
          <p:nvPr/>
        </p:nvSpPr>
        <p:spPr>
          <a:xfrm>
            <a:off x="145741" y="4280097"/>
            <a:ext cx="1899821" cy="15891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8920993C-38B1-48DF-890B-C845C59B25B2}"/>
              </a:ext>
            </a:extLst>
          </p:cNvPr>
          <p:cNvSpPr/>
          <p:nvPr/>
        </p:nvSpPr>
        <p:spPr>
          <a:xfrm>
            <a:off x="6180897" y="2378997"/>
            <a:ext cx="1899821" cy="15891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BF6DE92C-57BB-4D8A-BDD5-0F6E1923959B}"/>
              </a:ext>
            </a:extLst>
          </p:cNvPr>
          <p:cNvSpPr/>
          <p:nvPr/>
        </p:nvSpPr>
        <p:spPr>
          <a:xfrm>
            <a:off x="8304514" y="2378996"/>
            <a:ext cx="1899821" cy="15891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F1B5F31-BCAA-4284-8F28-BCDFF7C2B8BA}"/>
              </a:ext>
            </a:extLst>
          </p:cNvPr>
          <p:cNvSpPr/>
          <p:nvPr/>
        </p:nvSpPr>
        <p:spPr>
          <a:xfrm>
            <a:off x="2157459" y="4280097"/>
            <a:ext cx="1899821" cy="15891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A469A8B-5251-4466-B101-E7DC45F39A94}"/>
              </a:ext>
            </a:extLst>
          </p:cNvPr>
          <p:cNvSpPr/>
          <p:nvPr/>
        </p:nvSpPr>
        <p:spPr>
          <a:xfrm>
            <a:off x="4196179" y="4280097"/>
            <a:ext cx="1899821" cy="15891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649E8B14-8D70-448C-820D-981A0BED19F1}"/>
              </a:ext>
            </a:extLst>
          </p:cNvPr>
          <p:cNvSpPr/>
          <p:nvPr/>
        </p:nvSpPr>
        <p:spPr>
          <a:xfrm>
            <a:off x="6180897" y="4277980"/>
            <a:ext cx="1899821" cy="15891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5367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11" grpId="0" animBg="1"/>
      <p:bldP spid="13" grpId="0" animBg="1"/>
      <p:bldP spid="16" grpId="0" animBg="1"/>
      <p:bldP spid="12" grpId="0" animBg="1"/>
      <p:bldP spid="14" grpId="0" animBg="1"/>
      <p:bldP spid="1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3C64EB-9EAE-4288-AE77-76670BD01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>
                <a:latin typeface="Comic Sans MS" panose="030F0702030302020204" pitchFamily="66" charset="0"/>
              </a:rPr>
              <a:t>5 – (-2) </a:t>
            </a: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B40C84F-4D31-4470-B6FD-59B44B95A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64E86E2-65D3-4601-A9F7-7B319ABB81FA}"/>
              </a:ext>
            </a:extLst>
          </p:cNvPr>
          <p:cNvSpPr/>
          <p:nvPr/>
        </p:nvSpPr>
        <p:spPr>
          <a:xfrm>
            <a:off x="145740" y="2383231"/>
            <a:ext cx="1899821" cy="15891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4955BB7-0E8A-482E-9AD2-9BC524C5F3AA}"/>
              </a:ext>
            </a:extLst>
          </p:cNvPr>
          <p:cNvSpPr/>
          <p:nvPr/>
        </p:nvSpPr>
        <p:spPr>
          <a:xfrm>
            <a:off x="2157459" y="2378999"/>
            <a:ext cx="1899821" cy="15891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9855657-EAB9-4E78-BF7B-4FD19C8BE334}"/>
              </a:ext>
            </a:extLst>
          </p:cNvPr>
          <p:cNvSpPr/>
          <p:nvPr/>
        </p:nvSpPr>
        <p:spPr>
          <a:xfrm>
            <a:off x="4169178" y="2378998"/>
            <a:ext cx="1899821" cy="15891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FDFEAB0B-5EBE-4C66-9829-B6198E2B1FD1}"/>
              </a:ext>
            </a:extLst>
          </p:cNvPr>
          <p:cNvSpPr/>
          <p:nvPr/>
        </p:nvSpPr>
        <p:spPr>
          <a:xfrm>
            <a:off x="145741" y="4280097"/>
            <a:ext cx="1899821" cy="15891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8920993C-38B1-48DF-890B-C845C59B25B2}"/>
              </a:ext>
            </a:extLst>
          </p:cNvPr>
          <p:cNvSpPr/>
          <p:nvPr/>
        </p:nvSpPr>
        <p:spPr>
          <a:xfrm>
            <a:off x="6180897" y="2378997"/>
            <a:ext cx="1899821" cy="15891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BF6DE92C-57BB-4D8A-BDD5-0F6E1923959B}"/>
              </a:ext>
            </a:extLst>
          </p:cNvPr>
          <p:cNvSpPr/>
          <p:nvPr/>
        </p:nvSpPr>
        <p:spPr>
          <a:xfrm>
            <a:off x="8304514" y="2378996"/>
            <a:ext cx="1899821" cy="15891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8D5B9C3A-B9BE-4437-B4F2-68DB787936CA}"/>
              </a:ext>
            </a:extLst>
          </p:cNvPr>
          <p:cNvSpPr txBox="1">
            <a:spLocks/>
          </p:cNvSpPr>
          <p:nvPr/>
        </p:nvSpPr>
        <p:spPr>
          <a:xfrm>
            <a:off x="8304514" y="321857"/>
            <a:ext cx="2804095" cy="1436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latin typeface="Comic Sans MS" panose="030F0702030302020204" pitchFamily="66" charset="0"/>
              </a:rPr>
              <a:t> = 7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8DC9967-F79F-45BC-812E-37E67D01E3D1}"/>
              </a:ext>
            </a:extLst>
          </p:cNvPr>
          <p:cNvSpPr/>
          <p:nvPr/>
        </p:nvSpPr>
        <p:spPr>
          <a:xfrm>
            <a:off x="2157459" y="4280097"/>
            <a:ext cx="1899821" cy="15891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41DD563C-5E45-4D97-98FC-500A342662DA}"/>
              </a:ext>
            </a:extLst>
          </p:cNvPr>
          <p:cNvSpPr/>
          <p:nvPr/>
        </p:nvSpPr>
        <p:spPr>
          <a:xfrm>
            <a:off x="4196179" y="4280097"/>
            <a:ext cx="1899821" cy="15891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686E7E99-B072-4073-AACB-D22AD726CAA0}"/>
              </a:ext>
            </a:extLst>
          </p:cNvPr>
          <p:cNvSpPr/>
          <p:nvPr/>
        </p:nvSpPr>
        <p:spPr>
          <a:xfrm>
            <a:off x="6234901" y="4277980"/>
            <a:ext cx="1899821" cy="15891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2280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3C64EB-9EAE-4288-AE77-76670BD01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>
                <a:latin typeface="Comic Sans MS" panose="030F0702030302020204" pitchFamily="66" charset="0"/>
              </a:rPr>
              <a:t>2 – (-3) =</a:t>
            </a: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B40C84F-4D31-4470-B6FD-59B44B95A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64E86E2-65D3-4601-A9F7-7B319ABB81FA}"/>
              </a:ext>
            </a:extLst>
          </p:cNvPr>
          <p:cNvSpPr/>
          <p:nvPr/>
        </p:nvSpPr>
        <p:spPr>
          <a:xfrm>
            <a:off x="58083" y="2378996"/>
            <a:ext cx="1899821" cy="15891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4955BB7-0E8A-482E-9AD2-9BC524C5F3AA}"/>
              </a:ext>
            </a:extLst>
          </p:cNvPr>
          <p:cNvSpPr/>
          <p:nvPr/>
        </p:nvSpPr>
        <p:spPr>
          <a:xfrm>
            <a:off x="2070148" y="2378996"/>
            <a:ext cx="1899821" cy="15891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FDFEAB0B-5EBE-4C66-9829-B6198E2B1FD1}"/>
              </a:ext>
            </a:extLst>
          </p:cNvPr>
          <p:cNvSpPr/>
          <p:nvPr/>
        </p:nvSpPr>
        <p:spPr>
          <a:xfrm>
            <a:off x="58082" y="4277977"/>
            <a:ext cx="1899821" cy="15891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F1B5F31-BCAA-4284-8F28-BCDFF7C2B8BA}"/>
              </a:ext>
            </a:extLst>
          </p:cNvPr>
          <p:cNvSpPr/>
          <p:nvPr/>
        </p:nvSpPr>
        <p:spPr>
          <a:xfrm>
            <a:off x="2070148" y="4277976"/>
            <a:ext cx="1899821" cy="15891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A469A8B-5251-4466-B101-E7DC45F39A94}"/>
              </a:ext>
            </a:extLst>
          </p:cNvPr>
          <p:cNvSpPr/>
          <p:nvPr/>
        </p:nvSpPr>
        <p:spPr>
          <a:xfrm>
            <a:off x="4082213" y="4277975"/>
            <a:ext cx="1899821" cy="15891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649E8B14-8D70-448C-820D-981A0BED19F1}"/>
              </a:ext>
            </a:extLst>
          </p:cNvPr>
          <p:cNvSpPr/>
          <p:nvPr/>
        </p:nvSpPr>
        <p:spPr>
          <a:xfrm>
            <a:off x="6094278" y="4277975"/>
            <a:ext cx="1899821" cy="15891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70FE5F9-B7C4-4670-8A8C-31F9408557DF}"/>
              </a:ext>
            </a:extLst>
          </p:cNvPr>
          <p:cNvSpPr/>
          <p:nvPr/>
        </p:nvSpPr>
        <p:spPr>
          <a:xfrm>
            <a:off x="8106342" y="4277974"/>
            <a:ext cx="1899821" cy="15891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698E7857-81FB-474A-9F46-EDF7519D7C90}"/>
              </a:ext>
            </a:extLst>
          </p:cNvPr>
          <p:cNvSpPr/>
          <p:nvPr/>
        </p:nvSpPr>
        <p:spPr>
          <a:xfrm>
            <a:off x="10127797" y="4277973"/>
            <a:ext cx="1899821" cy="15891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73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1" grpId="0" animBg="1"/>
      <p:bldP spid="12" grpId="0" animBg="1"/>
      <p:bldP spid="14" grpId="0" animBg="1"/>
      <p:bldP spid="15" grpId="0" animBg="1"/>
      <p:bldP spid="17" grpId="0" animBg="1"/>
      <p:bldP spid="18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3C64EB-9EAE-4288-AE77-76670BD01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>
                <a:latin typeface="Comic Sans MS" panose="030F0702030302020204" pitchFamily="66" charset="0"/>
              </a:rPr>
              <a:t>2 – (-3) </a:t>
            </a: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B40C84F-4D31-4470-B6FD-59B44B95A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64E86E2-65D3-4601-A9F7-7B319ABB81FA}"/>
              </a:ext>
            </a:extLst>
          </p:cNvPr>
          <p:cNvSpPr/>
          <p:nvPr/>
        </p:nvSpPr>
        <p:spPr>
          <a:xfrm>
            <a:off x="33842" y="2378997"/>
            <a:ext cx="1899821" cy="15891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4955BB7-0E8A-482E-9AD2-9BC524C5F3AA}"/>
              </a:ext>
            </a:extLst>
          </p:cNvPr>
          <p:cNvSpPr/>
          <p:nvPr/>
        </p:nvSpPr>
        <p:spPr>
          <a:xfrm>
            <a:off x="2045561" y="2378997"/>
            <a:ext cx="1899821" cy="15891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FDFEAB0B-5EBE-4C66-9829-B6198E2B1FD1}"/>
              </a:ext>
            </a:extLst>
          </p:cNvPr>
          <p:cNvSpPr/>
          <p:nvPr/>
        </p:nvSpPr>
        <p:spPr>
          <a:xfrm>
            <a:off x="33841" y="4277980"/>
            <a:ext cx="1899821" cy="15891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8D5B9C3A-B9BE-4437-B4F2-68DB787936CA}"/>
              </a:ext>
            </a:extLst>
          </p:cNvPr>
          <p:cNvSpPr txBox="1">
            <a:spLocks/>
          </p:cNvSpPr>
          <p:nvPr/>
        </p:nvSpPr>
        <p:spPr>
          <a:xfrm>
            <a:off x="8304514" y="321857"/>
            <a:ext cx="2804095" cy="1436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latin typeface="Comic Sans MS" panose="030F0702030302020204" pitchFamily="66" charset="0"/>
              </a:rPr>
              <a:t> = 5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8DC9967-F79F-45BC-812E-37E67D01E3D1}"/>
              </a:ext>
            </a:extLst>
          </p:cNvPr>
          <p:cNvSpPr/>
          <p:nvPr/>
        </p:nvSpPr>
        <p:spPr>
          <a:xfrm>
            <a:off x="2045560" y="4277980"/>
            <a:ext cx="1899821" cy="15891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41DD563C-5E45-4D97-98FC-500A342662DA}"/>
              </a:ext>
            </a:extLst>
          </p:cNvPr>
          <p:cNvSpPr/>
          <p:nvPr/>
        </p:nvSpPr>
        <p:spPr>
          <a:xfrm>
            <a:off x="4057279" y="4277979"/>
            <a:ext cx="1899821" cy="15891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686E7E99-B072-4073-AACB-D22AD726CAA0}"/>
              </a:ext>
            </a:extLst>
          </p:cNvPr>
          <p:cNvSpPr/>
          <p:nvPr/>
        </p:nvSpPr>
        <p:spPr>
          <a:xfrm>
            <a:off x="6096000" y="4277980"/>
            <a:ext cx="1899821" cy="15891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05EF96A-86E4-43EA-9AC6-A36ADBC679B6}"/>
              </a:ext>
            </a:extLst>
          </p:cNvPr>
          <p:cNvSpPr/>
          <p:nvPr/>
        </p:nvSpPr>
        <p:spPr>
          <a:xfrm>
            <a:off x="8110916" y="4277977"/>
            <a:ext cx="1899821" cy="15891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C007326D-C2E0-4D51-A055-88F9CA0014A4}"/>
              </a:ext>
            </a:extLst>
          </p:cNvPr>
          <p:cNvSpPr/>
          <p:nvPr/>
        </p:nvSpPr>
        <p:spPr>
          <a:xfrm>
            <a:off x="10122635" y="4277977"/>
            <a:ext cx="1899821" cy="15891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188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5" grpId="0" animBg="1"/>
      <p:bldP spid="18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3C64EB-9EAE-4288-AE77-76670BD01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766219"/>
            <a:ext cx="10906957" cy="1308632"/>
          </a:xfrm>
        </p:spPr>
        <p:txBody>
          <a:bodyPr/>
          <a:lstStyle/>
          <a:p>
            <a:pPr algn="ctr"/>
            <a:r>
              <a:rPr lang="en-GB" b="1" dirty="0">
                <a:latin typeface="Comic Sans MS" panose="030F0702030302020204" pitchFamily="66" charset="0"/>
              </a:rPr>
              <a:t>Multiplying Numbers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B40C84F-4D31-4470-B6FD-59B44B95A6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F6F104C-2918-42F7-9572-AFD2D9ABE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8031" y="4972050"/>
            <a:ext cx="3357326" cy="181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39770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FF095DC-9802-4A51-AEB4-FDEC170862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62813" y="1181362"/>
            <a:ext cx="7266373" cy="449527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4400" b="1" dirty="0">
                <a:latin typeface="Comic Sans MS" panose="030F0702030302020204" pitchFamily="66" charset="0"/>
              </a:rPr>
              <a:t>2 x 3 </a:t>
            </a:r>
          </a:p>
          <a:p>
            <a:pPr marL="0" indent="0" algn="ctr">
              <a:buNone/>
            </a:pPr>
            <a:endParaRPr lang="en-GB" sz="4400" b="1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n-GB" sz="4400" b="1" dirty="0">
                <a:latin typeface="Comic Sans MS" panose="030F0702030302020204" pitchFamily="66" charset="0"/>
              </a:rPr>
              <a:t>Means</a:t>
            </a:r>
          </a:p>
          <a:p>
            <a:pPr marL="0" indent="0" algn="ctr">
              <a:buNone/>
            </a:pPr>
            <a:endParaRPr lang="en-GB" sz="4400" b="1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n-GB" sz="4400" b="1" dirty="0">
                <a:latin typeface="Comic Sans MS" panose="030F0702030302020204" pitchFamily="66" charset="0"/>
              </a:rPr>
              <a:t>Add 2 groups of 3 yellow tiles</a:t>
            </a:r>
          </a:p>
        </p:txBody>
      </p:sp>
    </p:spTree>
    <p:extLst>
      <p:ext uri="{BB962C8B-B14F-4D97-AF65-F5344CB8AC3E}">
        <p14:creationId xmlns:p14="http://schemas.microsoft.com/office/powerpoint/2010/main" val="221839627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3C64EB-9EAE-4288-AE77-76670BD01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>
                <a:latin typeface="Comic Sans MS" panose="030F0702030302020204" pitchFamily="66" charset="0"/>
              </a:rPr>
              <a:t>2 x 3</a:t>
            </a: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B40C84F-4D31-4470-B6FD-59B44B95A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endParaRPr lang="en-GB" b="1" dirty="0">
              <a:latin typeface="Comic Sans MS" panose="030F0702030302020204" pitchFamily="66" charset="0"/>
            </a:endParaRPr>
          </a:p>
          <a:p>
            <a:endParaRPr lang="en-GB" b="1" dirty="0">
              <a:latin typeface="Comic Sans MS" panose="030F0702030302020204" pitchFamily="66" charset="0"/>
            </a:endParaRPr>
          </a:p>
          <a:p>
            <a:endParaRPr lang="en-GB" b="1" dirty="0">
              <a:latin typeface="Comic Sans MS" panose="030F0702030302020204" pitchFamily="66" charset="0"/>
            </a:endParaRPr>
          </a:p>
          <a:p>
            <a:endParaRPr lang="en-GB" b="1" dirty="0">
              <a:latin typeface="Comic Sans MS" panose="030F0702030302020204" pitchFamily="66" charset="0"/>
            </a:endParaRPr>
          </a:p>
          <a:p>
            <a:endParaRPr lang="en-GB" b="1" dirty="0">
              <a:latin typeface="Comic Sans MS" panose="030F0702030302020204" pitchFamily="66" charset="0"/>
            </a:endParaRPr>
          </a:p>
          <a:p>
            <a:endParaRPr lang="en-GB" b="1" dirty="0">
              <a:latin typeface="Comic Sans MS" panose="030F0702030302020204" pitchFamily="66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4955BB7-0E8A-482E-9AD2-9BC524C5F3AA}"/>
              </a:ext>
            </a:extLst>
          </p:cNvPr>
          <p:cNvSpPr/>
          <p:nvPr/>
        </p:nvSpPr>
        <p:spPr>
          <a:xfrm>
            <a:off x="412068" y="4404585"/>
            <a:ext cx="1899821" cy="15891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9855657-EAB9-4E78-BF7B-4FD19C8BE334}"/>
              </a:ext>
            </a:extLst>
          </p:cNvPr>
          <p:cNvSpPr/>
          <p:nvPr/>
        </p:nvSpPr>
        <p:spPr>
          <a:xfrm>
            <a:off x="2597831" y="2453414"/>
            <a:ext cx="1899821" cy="15891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DD0732B8-DD0E-4E5C-BDDA-AD5F6E91C541}"/>
              </a:ext>
            </a:extLst>
          </p:cNvPr>
          <p:cNvSpPr/>
          <p:nvPr/>
        </p:nvSpPr>
        <p:spPr>
          <a:xfrm>
            <a:off x="412069" y="2453414"/>
            <a:ext cx="1899821" cy="15891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D528803-BB63-4BF7-8A07-4475222532C2}"/>
              </a:ext>
            </a:extLst>
          </p:cNvPr>
          <p:cNvSpPr/>
          <p:nvPr/>
        </p:nvSpPr>
        <p:spPr>
          <a:xfrm>
            <a:off x="2591726" y="4404584"/>
            <a:ext cx="1899821" cy="15891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B9847C4-0057-48F3-8025-0386F3DEB283}"/>
              </a:ext>
            </a:extLst>
          </p:cNvPr>
          <p:cNvSpPr/>
          <p:nvPr/>
        </p:nvSpPr>
        <p:spPr>
          <a:xfrm>
            <a:off x="4771383" y="4404584"/>
            <a:ext cx="1899821" cy="15891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2E2B16B-0113-481A-A15E-5F9DA1735A1D}"/>
              </a:ext>
            </a:extLst>
          </p:cNvPr>
          <p:cNvSpPr/>
          <p:nvPr/>
        </p:nvSpPr>
        <p:spPr>
          <a:xfrm>
            <a:off x="4771384" y="2453414"/>
            <a:ext cx="1899821" cy="15891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DEC5C6E0-5355-4DD3-A2EF-7E3A13739F07}"/>
              </a:ext>
            </a:extLst>
          </p:cNvPr>
          <p:cNvSpPr txBox="1">
            <a:spLocks/>
          </p:cNvSpPr>
          <p:nvPr/>
        </p:nvSpPr>
        <p:spPr>
          <a:xfrm>
            <a:off x="5009760" y="348311"/>
            <a:ext cx="5077408" cy="13423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latin typeface="Comic Sans MS" panose="030F0702030302020204" pitchFamily="66" charset="0"/>
              </a:rPr>
              <a:t>          = 6</a:t>
            </a:r>
          </a:p>
        </p:txBody>
      </p:sp>
    </p:spTree>
    <p:extLst>
      <p:ext uri="{BB962C8B-B14F-4D97-AF65-F5344CB8AC3E}">
        <p14:creationId xmlns:p14="http://schemas.microsoft.com/office/powerpoint/2010/main" val="1669319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6" grpId="0" animBg="1"/>
      <p:bldP spid="11" grpId="0" animBg="1"/>
      <p:bldP spid="12" grpId="0" animBg="1"/>
      <p:bldP spid="14" grpId="0" animBg="1"/>
      <p:bldP spid="10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FF095DC-9802-4A51-AEB4-FDEC170862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31741" y="1252383"/>
            <a:ext cx="7328517" cy="435323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GB" sz="4400" b="1" dirty="0">
                <a:latin typeface="Comic Sans MS" panose="030F0702030302020204" pitchFamily="66" charset="0"/>
              </a:rPr>
              <a:t>2 x (-3) </a:t>
            </a:r>
          </a:p>
          <a:p>
            <a:pPr marL="0" indent="0" algn="ctr">
              <a:buNone/>
            </a:pPr>
            <a:endParaRPr lang="en-GB" sz="4400" b="1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n-GB" sz="4400" b="1" dirty="0">
                <a:latin typeface="Comic Sans MS" panose="030F0702030302020204" pitchFamily="66" charset="0"/>
              </a:rPr>
              <a:t>Means</a:t>
            </a:r>
          </a:p>
          <a:p>
            <a:pPr marL="0" indent="0" algn="ctr">
              <a:buNone/>
            </a:pPr>
            <a:endParaRPr lang="en-GB" sz="4400" b="1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n-GB" sz="4400" b="1" dirty="0">
                <a:latin typeface="Comic Sans MS" panose="030F0702030302020204" pitchFamily="66" charset="0"/>
              </a:rPr>
              <a:t>Add 2 groups of 3 red tiles</a:t>
            </a:r>
          </a:p>
        </p:txBody>
      </p:sp>
    </p:spTree>
    <p:extLst>
      <p:ext uri="{BB962C8B-B14F-4D97-AF65-F5344CB8AC3E}">
        <p14:creationId xmlns:p14="http://schemas.microsoft.com/office/powerpoint/2010/main" val="289461689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3C64EB-9EAE-4288-AE77-76670BD01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>
                <a:latin typeface="Comic Sans MS" panose="030F0702030302020204" pitchFamily="66" charset="0"/>
              </a:rPr>
              <a:t>2 x (-3)</a:t>
            </a: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B40C84F-4D31-4470-B6FD-59B44B95A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endParaRPr lang="en-GB" b="1" dirty="0">
              <a:latin typeface="Comic Sans MS" panose="030F0702030302020204" pitchFamily="66" charset="0"/>
            </a:endParaRPr>
          </a:p>
          <a:p>
            <a:endParaRPr lang="en-GB" b="1" dirty="0">
              <a:latin typeface="Comic Sans MS" panose="030F0702030302020204" pitchFamily="66" charset="0"/>
            </a:endParaRPr>
          </a:p>
          <a:p>
            <a:endParaRPr lang="en-GB" b="1" dirty="0">
              <a:latin typeface="Comic Sans MS" panose="030F0702030302020204" pitchFamily="66" charset="0"/>
            </a:endParaRPr>
          </a:p>
          <a:p>
            <a:endParaRPr lang="en-GB" b="1" dirty="0">
              <a:latin typeface="Comic Sans MS" panose="030F0702030302020204" pitchFamily="66" charset="0"/>
            </a:endParaRPr>
          </a:p>
          <a:p>
            <a:endParaRPr lang="en-GB" b="1" dirty="0">
              <a:latin typeface="Comic Sans MS" panose="030F0702030302020204" pitchFamily="66" charset="0"/>
            </a:endParaRPr>
          </a:p>
          <a:p>
            <a:endParaRPr lang="en-GB" b="1" dirty="0">
              <a:latin typeface="Comic Sans MS" panose="030F0702030302020204" pitchFamily="66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674572A-D563-4DCF-8B0F-B770508F04ED}"/>
              </a:ext>
            </a:extLst>
          </p:cNvPr>
          <p:cNvSpPr/>
          <p:nvPr/>
        </p:nvSpPr>
        <p:spPr>
          <a:xfrm>
            <a:off x="625134" y="2528407"/>
            <a:ext cx="1899821" cy="15891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7CA096D4-87F1-47D3-8718-6EB9811F62C2}"/>
              </a:ext>
            </a:extLst>
          </p:cNvPr>
          <p:cNvSpPr/>
          <p:nvPr/>
        </p:nvSpPr>
        <p:spPr>
          <a:xfrm>
            <a:off x="625134" y="4352686"/>
            <a:ext cx="1899821" cy="15891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4167638F-97D2-4D98-A687-E870FCE68DC6}"/>
              </a:ext>
            </a:extLst>
          </p:cNvPr>
          <p:cNvSpPr/>
          <p:nvPr/>
        </p:nvSpPr>
        <p:spPr>
          <a:xfrm>
            <a:off x="2813478" y="2528409"/>
            <a:ext cx="1899821" cy="15891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D8EE6D7-0096-4660-92B8-EFAE4F88A8A9}"/>
              </a:ext>
            </a:extLst>
          </p:cNvPr>
          <p:cNvSpPr/>
          <p:nvPr/>
        </p:nvSpPr>
        <p:spPr>
          <a:xfrm>
            <a:off x="2813477" y="4352686"/>
            <a:ext cx="1899821" cy="15891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047147B3-5901-4454-B1D7-3AEDBF855274}"/>
              </a:ext>
            </a:extLst>
          </p:cNvPr>
          <p:cNvSpPr/>
          <p:nvPr/>
        </p:nvSpPr>
        <p:spPr>
          <a:xfrm>
            <a:off x="5001821" y="4352686"/>
            <a:ext cx="1899821" cy="15891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5ADFD85A-9260-4795-AA28-4F766E262160}"/>
              </a:ext>
            </a:extLst>
          </p:cNvPr>
          <p:cNvSpPr/>
          <p:nvPr/>
        </p:nvSpPr>
        <p:spPr>
          <a:xfrm>
            <a:off x="5001821" y="2528408"/>
            <a:ext cx="1899821" cy="15891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42A1AA0E-1295-4F25-8EDF-EA4F353B599B}"/>
              </a:ext>
            </a:extLst>
          </p:cNvPr>
          <p:cNvSpPr txBox="1">
            <a:spLocks/>
          </p:cNvSpPr>
          <p:nvPr/>
        </p:nvSpPr>
        <p:spPr>
          <a:xfrm>
            <a:off x="5386874" y="348311"/>
            <a:ext cx="5077408" cy="13423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latin typeface="Comic Sans MS" panose="030F0702030302020204" pitchFamily="66" charset="0"/>
              </a:rPr>
              <a:t>          = -6</a:t>
            </a:r>
          </a:p>
        </p:txBody>
      </p:sp>
    </p:spTree>
    <p:extLst>
      <p:ext uri="{BB962C8B-B14F-4D97-AF65-F5344CB8AC3E}">
        <p14:creationId xmlns:p14="http://schemas.microsoft.com/office/powerpoint/2010/main" val="2241597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5" grpId="0" animBg="1"/>
      <p:bldP spid="17" grpId="0" animBg="1"/>
      <p:bldP spid="20" grpId="0" animBg="1"/>
      <p:bldP spid="21" grpId="0" animBg="1"/>
      <p:bldP spid="11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FF095DC-9802-4A51-AEB4-FDEC170862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4359" y="1283455"/>
            <a:ext cx="9563878" cy="53972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4400" b="1" dirty="0">
                <a:latin typeface="Comic Sans MS" panose="030F0702030302020204" pitchFamily="66" charset="0"/>
              </a:rPr>
              <a:t>(-2) x 3 </a:t>
            </a:r>
          </a:p>
          <a:p>
            <a:pPr marL="0" indent="0" algn="ctr">
              <a:buNone/>
            </a:pPr>
            <a:endParaRPr lang="en-GB" sz="4400" b="1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n-GB" sz="4400" b="1" dirty="0">
                <a:latin typeface="Comic Sans MS" panose="030F0702030302020204" pitchFamily="66" charset="0"/>
              </a:rPr>
              <a:t>Means</a:t>
            </a:r>
          </a:p>
          <a:p>
            <a:pPr marL="0" indent="0" algn="ctr">
              <a:buNone/>
            </a:pPr>
            <a:endParaRPr lang="en-GB" sz="4400" b="1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n-GB" sz="4400" b="1" dirty="0">
                <a:latin typeface="Comic Sans MS" panose="030F0702030302020204" pitchFamily="66" charset="0"/>
              </a:rPr>
              <a:t>Remove 2 groups of 3 yellow tiles</a:t>
            </a:r>
          </a:p>
          <a:p>
            <a:pPr marL="0" indent="0" algn="ctr">
              <a:buNone/>
            </a:pPr>
            <a:r>
              <a:rPr lang="en-GB" sz="4400" b="1" dirty="0">
                <a:latin typeface="Comic Sans MS" panose="030F0702030302020204" pitchFamily="66" charset="0"/>
              </a:rPr>
              <a:t>Or</a:t>
            </a:r>
          </a:p>
          <a:p>
            <a:pPr marL="0" indent="0" algn="ctr">
              <a:buNone/>
            </a:pPr>
            <a:r>
              <a:rPr lang="en-GB" sz="4400" b="1" dirty="0">
                <a:latin typeface="Comic Sans MS" panose="030F0702030302020204" pitchFamily="66" charset="0"/>
              </a:rPr>
              <a:t>2 groups of 3 yellow tiles flipped</a:t>
            </a:r>
          </a:p>
        </p:txBody>
      </p:sp>
    </p:spTree>
    <p:extLst>
      <p:ext uri="{BB962C8B-B14F-4D97-AF65-F5344CB8AC3E}">
        <p14:creationId xmlns:p14="http://schemas.microsoft.com/office/powerpoint/2010/main" val="12815029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28" y="585216"/>
            <a:ext cx="10302839" cy="5678556"/>
          </a:xfrm>
        </p:spPr>
      </p:pic>
    </p:spTree>
    <p:extLst>
      <p:ext uri="{BB962C8B-B14F-4D97-AF65-F5344CB8AC3E}">
        <p14:creationId xmlns:p14="http://schemas.microsoft.com/office/powerpoint/2010/main" val="279552832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3C64EB-9EAE-4288-AE77-76670BD01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>
                <a:latin typeface="Comic Sans MS" panose="030F0702030302020204" pitchFamily="66" charset="0"/>
              </a:rPr>
              <a:t>(-2) x 3</a:t>
            </a: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B40C84F-4D31-4470-B6FD-59B44B95A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endParaRPr lang="en-GB" b="1" dirty="0">
              <a:latin typeface="Comic Sans MS" panose="030F0702030302020204" pitchFamily="66" charset="0"/>
            </a:endParaRPr>
          </a:p>
          <a:p>
            <a:endParaRPr lang="en-GB" b="1" dirty="0">
              <a:latin typeface="Comic Sans MS" panose="030F0702030302020204" pitchFamily="66" charset="0"/>
            </a:endParaRPr>
          </a:p>
          <a:p>
            <a:endParaRPr lang="en-GB" b="1" dirty="0">
              <a:latin typeface="Comic Sans MS" panose="030F0702030302020204" pitchFamily="66" charset="0"/>
            </a:endParaRPr>
          </a:p>
          <a:p>
            <a:endParaRPr lang="en-GB" b="1" dirty="0">
              <a:latin typeface="Comic Sans MS" panose="030F0702030302020204" pitchFamily="66" charset="0"/>
            </a:endParaRPr>
          </a:p>
          <a:p>
            <a:endParaRPr lang="en-GB" b="1" dirty="0">
              <a:latin typeface="Comic Sans MS" panose="030F0702030302020204" pitchFamily="66" charset="0"/>
            </a:endParaRPr>
          </a:p>
          <a:p>
            <a:endParaRPr lang="en-GB" b="1" dirty="0">
              <a:latin typeface="Comic Sans MS" panose="030F0702030302020204" pitchFamily="66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4955BB7-0E8A-482E-9AD2-9BC524C5F3AA}"/>
              </a:ext>
            </a:extLst>
          </p:cNvPr>
          <p:cNvSpPr/>
          <p:nvPr/>
        </p:nvSpPr>
        <p:spPr>
          <a:xfrm>
            <a:off x="147196" y="1666059"/>
            <a:ext cx="1899821" cy="15891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D528803-BB63-4BF7-8A07-4475222532C2}"/>
              </a:ext>
            </a:extLst>
          </p:cNvPr>
          <p:cNvSpPr/>
          <p:nvPr/>
        </p:nvSpPr>
        <p:spPr>
          <a:xfrm>
            <a:off x="2149598" y="1666058"/>
            <a:ext cx="1899821" cy="15891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B9847C4-0057-48F3-8025-0386F3DEB283}"/>
              </a:ext>
            </a:extLst>
          </p:cNvPr>
          <p:cNvSpPr/>
          <p:nvPr/>
        </p:nvSpPr>
        <p:spPr>
          <a:xfrm>
            <a:off x="4114502" y="1666058"/>
            <a:ext cx="1899821" cy="15891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2E2B16B-0113-481A-A15E-5F9DA1735A1D}"/>
              </a:ext>
            </a:extLst>
          </p:cNvPr>
          <p:cNvSpPr/>
          <p:nvPr/>
        </p:nvSpPr>
        <p:spPr>
          <a:xfrm>
            <a:off x="8169169" y="1721128"/>
            <a:ext cx="1899821" cy="15891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A1808D4-5889-45AC-9C90-362F625427E0}"/>
              </a:ext>
            </a:extLst>
          </p:cNvPr>
          <p:cNvSpPr/>
          <p:nvPr/>
        </p:nvSpPr>
        <p:spPr>
          <a:xfrm>
            <a:off x="147197" y="3403628"/>
            <a:ext cx="1899821" cy="15891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2810CB6D-DAE8-4E02-80C7-BDEF330848A8}"/>
              </a:ext>
            </a:extLst>
          </p:cNvPr>
          <p:cNvSpPr/>
          <p:nvPr/>
        </p:nvSpPr>
        <p:spPr>
          <a:xfrm>
            <a:off x="6105134" y="1690688"/>
            <a:ext cx="1899821" cy="15891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4079FA9-5735-4D85-9D09-588526306918}"/>
              </a:ext>
            </a:extLst>
          </p:cNvPr>
          <p:cNvSpPr/>
          <p:nvPr/>
        </p:nvSpPr>
        <p:spPr>
          <a:xfrm>
            <a:off x="10196098" y="1721127"/>
            <a:ext cx="1899821" cy="15891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8F1ED038-52FB-4CDD-A1C8-71E4BCDE0581}"/>
              </a:ext>
            </a:extLst>
          </p:cNvPr>
          <p:cNvSpPr/>
          <p:nvPr/>
        </p:nvSpPr>
        <p:spPr>
          <a:xfrm>
            <a:off x="4144901" y="3390097"/>
            <a:ext cx="1899821" cy="15891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C6A9F4C6-723F-406F-A7CA-713C597B64E8}"/>
              </a:ext>
            </a:extLst>
          </p:cNvPr>
          <p:cNvSpPr/>
          <p:nvPr/>
        </p:nvSpPr>
        <p:spPr>
          <a:xfrm>
            <a:off x="2161248" y="3390098"/>
            <a:ext cx="1899821" cy="15891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4C4CAAC1-F0FC-4705-AF43-0EC298CACA45}"/>
              </a:ext>
            </a:extLst>
          </p:cNvPr>
          <p:cNvSpPr/>
          <p:nvPr/>
        </p:nvSpPr>
        <p:spPr>
          <a:xfrm>
            <a:off x="6147280" y="3403628"/>
            <a:ext cx="1899821" cy="15891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04B1C424-6F80-49D5-9E70-F84A4BCCB129}"/>
              </a:ext>
            </a:extLst>
          </p:cNvPr>
          <p:cNvSpPr/>
          <p:nvPr/>
        </p:nvSpPr>
        <p:spPr>
          <a:xfrm>
            <a:off x="8169169" y="3390096"/>
            <a:ext cx="1899821" cy="15891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37562F45-94A1-4B30-A1E6-2FEDCC29BC36}"/>
              </a:ext>
            </a:extLst>
          </p:cNvPr>
          <p:cNvSpPr/>
          <p:nvPr/>
        </p:nvSpPr>
        <p:spPr>
          <a:xfrm>
            <a:off x="10171548" y="3390095"/>
            <a:ext cx="1899821" cy="15891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3891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  <p:bldP spid="14" grpId="0" animBg="1"/>
      <p:bldP spid="10" grpId="0" animBg="1"/>
      <p:bldP spid="13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3C64EB-9EAE-4288-AE77-76670BD01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5988" y="354025"/>
            <a:ext cx="6299718" cy="1177096"/>
          </a:xfrm>
        </p:spPr>
        <p:txBody>
          <a:bodyPr/>
          <a:lstStyle/>
          <a:p>
            <a:pPr algn="ctr"/>
            <a:r>
              <a:rPr lang="en-GB" b="1" dirty="0">
                <a:latin typeface="Comic Sans MS" panose="030F0702030302020204" pitchFamily="66" charset="0"/>
              </a:rPr>
              <a:t>(-2) x 3</a:t>
            </a: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B40C84F-4D31-4470-B6FD-59B44B95A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endParaRPr lang="en-GB" b="1" dirty="0">
              <a:latin typeface="Comic Sans MS" panose="030F0702030302020204" pitchFamily="66" charset="0"/>
            </a:endParaRPr>
          </a:p>
          <a:p>
            <a:endParaRPr lang="en-GB" b="1" dirty="0">
              <a:latin typeface="Comic Sans MS" panose="030F0702030302020204" pitchFamily="66" charset="0"/>
            </a:endParaRPr>
          </a:p>
          <a:p>
            <a:endParaRPr lang="en-GB" b="1" dirty="0">
              <a:latin typeface="Comic Sans MS" panose="030F0702030302020204" pitchFamily="66" charset="0"/>
            </a:endParaRPr>
          </a:p>
          <a:p>
            <a:endParaRPr lang="en-GB" b="1" dirty="0">
              <a:latin typeface="Comic Sans MS" panose="030F0702030302020204" pitchFamily="66" charset="0"/>
            </a:endParaRPr>
          </a:p>
          <a:p>
            <a:endParaRPr lang="en-GB" b="1" dirty="0">
              <a:latin typeface="Comic Sans MS" panose="030F0702030302020204" pitchFamily="66" charset="0"/>
            </a:endParaRPr>
          </a:p>
          <a:p>
            <a:endParaRPr lang="en-GB" b="1" dirty="0">
              <a:latin typeface="Comic Sans MS" panose="030F0702030302020204" pitchFamily="66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4955BB7-0E8A-482E-9AD2-9BC524C5F3AA}"/>
              </a:ext>
            </a:extLst>
          </p:cNvPr>
          <p:cNvSpPr/>
          <p:nvPr/>
        </p:nvSpPr>
        <p:spPr>
          <a:xfrm>
            <a:off x="147196" y="1666059"/>
            <a:ext cx="1899821" cy="15891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D528803-BB63-4BF7-8A07-4475222532C2}"/>
              </a:ext>
            </a:extLst>
          </p:cNvPr>
          <p:cNvSpPr/>
          <p:nvPr/>
        </p:nvSpPr>
        <p:spPr>
          <a:xfrm>
            <a:off x="2149598" y="1666058"/>
            <a:ext cx="1899821" cy="15891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B9847C4-0057-48F3-8025-0386F3DEB283}"/>
              </a:ext>
            </a:extLst>
          </p:cNvPr>
          <p:cNvSpPr/>
          <p:nvPr/>
        </p:nvSpPr>
        <p:spPr>
          <a:xfrm>
            <a:off x="4114502" y="1666058"/>
            <a:ext cx="1899821" cy="15891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2E2B16B-0113-481A-A15E-5F9DA1735A1D}"/>
              </a:ext>
            </a:extLst>
          </p:cNvPr>
          <p:cNvSpPr/>
          <p:nvPr/>
        </p:nvSpPr>
        <p:spPr>
          <a:xfrm>
            <a:off x="8169169" y="1721128"/>
            <a:ext cx="1899821" cy="15891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A1808D4-5889-45AC-9C90-362F625427E0}"/>
              </a:ext>
            </a:extLst>
          </p:cNvPr>
          <p:cNvSpPr/>
          <p:nvPr/>
        </p:nvSpPr>
        <p:spPr>
          <a:xfrm>
            <a:off x="147197" y="3403628"/>
            <a:ext cx="1899821" cy="15891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2810CB6D-DAE8-4E02-80C7-BDEF330848A8}"/>
              </a:ext>
            </a:extLst>
          </p:cNvPr>
          <p:cNvSpPr/>
          <p:nvPr/>
        </p:nvSpPr>
        <p:spPr>
          <a:xfrm>
            <a:off x="6105134" y="1690688"/>
            <a:ext cx="1899821" cy="15891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4079FA9-5735-4D85-9D09-588526306918}"/>
              </a:ext>
            </a:extLst>
          </p:cNvPr>
          <p:cNvSpPr/>
          <p:nvPr/>
        </p:nvSpPr>
        <p:spPr>
          <a:xfrm>
            <a:off x="10196098" y="1721127"/>
            <a:ext cx="1899821" cy="15891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8F1ED038-52FB-4CDD-A1C8-71E4BCDE0581}"/>
              </a:ext>
            </a:extLst>
          </p:cNvPr>
          <p:cNvSpPr/>
          <p:nvPr/>
        </p:nvSpPr>
        <p:spPr>
          <a:xfrm>
            <a:off x="4144901" y="3390097"/>
            <a:ext cx="1899821" cy="15891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C6A9F4C6-723F-406F-A7CA-713C597B64E8}"/>
              </a:ext>
            </a:extLst>
          </p:cNvPr>
          <p:cNvSpPr/>
          <p:nvPr/>
        </p:nvSpPr>
        <p:spPr>
          <a:xfrm>
            <a:off x="2161248" y="3390098"/>
            <a:ext cx="1899821" cy="15891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4C4CAAC1-F0FC-4705-AF43-0EC298CACA45}"/>
              </a:ext>
            </a:extLst>
          </p:cNvPr>
          <p:cNvSpPr/>
          <p:nvPr/>
        </p:nvSpPr>
        <p:spPr>
          <a:xfrm>
            <a:off x="6147280" y="3403628"/>
            <a:ext cx="1899821" cy="15891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04B1C424-6F80-49D5-9E70-F84A4BCCB129}"/>
              </a:ext>
            </a:extLst>
          </p:cNvPr>
          <p:cNvSpPr/>
          <p:nvPr/>
        </p:nvSpPr>
        <p:spPr>
          <a:xfrm>
            <a:off x="8169169" y="3390096"/>
            <a:ext cx="1899821" cy="15891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37562F45-94A1-4B30-A1E6-2FEDCC29BC36}"/>
              </a:ext>
            </a:extLst>
          </p:cNvPr>
          <p:cNvSpPr/>
          <p:nvPr/>
        </p:nvSpPr>
        <p:spPr>
          <a:xfrm>
            <a:off x="10171548" y="3390095"/>
            <a:ext cx="1899821" cy="15891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2504FF60-4DDC-4E79-BD82-BAE139DA2F3A}"/>
              </a:ext>
            </a:extLst>
          </p:cNvPr>
          <p:cNvSpPr txBox="1">
            <a:spLocks/>
          </p:cNvSpPr>
          <p:nvPr/>
        </p:nvSpPr>
        <p:spPr>
          <a:xfrm>
            <a:off x="4558486" y="237264"/>
            <a:ext cx="5077408" cy="13423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latin typeface="Comic Sans MS" panose="030F0702030302020204" pitchFamily="66" charset="0"/>
              </a:rPr>
              <a:t>          </a:t>
            </a:r>
            <a:r>
              <a:rPr lang="en-GB" b="1" dirty="0">
                <a:latin typeface="Comic Sans MS" panose="030F0702030302020204" pitchFamily="66" charset="0"/>
              </a:rPr>
              <a:t>= -6</a:t>
            </a:r>
          </a:p>
        </p:txBody>
      </p:sp>
    </p:spTree>
    <p:extLst>
      <p:ext uri="{BB962C8B-B14F-4D97-AF65-F5344CB8AC3E}">
        <p14:creationId xmlns:p14="http://schemas.microsoft.com/office/powerpoint/2010/main" val="3726384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  <p:bldP spid="14" grpId="0" animBg="1"/>
      <p:bldP spid="13" grpId="0" animBg="1"/>
      <p:bldP spid="15" grpId="0" animBg="1"/>
      <p:bldP spid="16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FF095DC-9802-4A51-AEB4-FDEC170862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98575" y="1301210"/>
            <a:ext cx="9243391" cy="5183566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GB" sz="4400" b="1" dirty="0">
                <a:latin typeface="Comic Sans MS" panose="030F0702030302020204" pitchFamily="66" charset="0"/>
              </a:rPr>
              <a:t>(-2) x (-3) </a:t>
            </a:r>
          </a:p>
          <a:p>
            <a:pPr marL="0" indent="0" algn="ctr">
              <a:buNone/>
            </a:pPr>
            <a:endParaRPr lang="en-GB" sz="4400" b="1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n-GB" sz="4400" b="1" dirty="0">
                <a:latin typeface="Comic Sans MS" panose="030F0702030302020204" pitchFamily="66" charset="0"/>
              </a:rPr>
              <a:t>Means</a:t>
            </a:r>
          </a:p>
          <a:p>
            <a:pPr marL="0" indent="0" algn="ctr">
              <a:buNone/>
            </a:pPr>
            <a:endParaRPr lang="en-GB" sz="4400" b="1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n-GB" sz="4400" b="1" dirty="0">
                <a:latin typeface="Comic Sans MS" panose="030F0702030302020204" pitchFamily="66" charset="0"/>
              </a:rPr>
              <a:t>Remove 2 groups of 3 red tiles</a:t>
            </a:r>
          </a:p>
          <a:p>
            <a:pPr marL="0" indent="0" algn="ctr">
              <a:buNone/>
            </a:pPr>
            <a:r>
              <a:rPr lang="en-GB" sz="4400" b="1" dirty="0">
                <a:latin typeface="Comic Sans MS" panose="030F0702030302020204" pitchFamily="66" charset="0"/>
              </a:rPr>
              <a:t>Or</a:t>
            </a:r>
          </a:p>
          <a:p>
            <a:pPr marL="0" indent="0" algn="ctr">
              <a:buNone/>
            </a:pPr>
            <a:r>
              <a:rPr lang="en-GB" sz="4400" b="1" dirty="0">
                <a:latin typeface="Comic Sans MS" panose="030F0702030302020204" pitchFamily="66" charset="0"/>
              </a:rPr>
              <a:t>2 groups of 3 red tiles flipped</a:t>
            </a:r>
          </a:p>
          <a:p>
            <a:pPr marL="0" indent="0" algn="ctr">
              <a:buNone/>
            </a:pPr>
            <a:endParaRPr lang="en-GB" sz="4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91119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3C64EB-9EAE-4288-AE77-76670BD01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>
                <a:latin typeface="Comic Sans MS" panose="030F0702030302020204" pitchFamily="66" charset="0"/>
              </a:rPr>
              <a:t>(-2) x (-3)</a:t>
            </a: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B40C84F-4D31-4470-B6FD-59B44B95A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endParaRPr lang="en-GB" b="1" dirty="0">
              <a:latin typeface="Comic Sans MS" panose="030F0702030302020204" pitchFamily="66" charset="0"/>
            </a:endParaRPr>
          </a:p>
          <a:p>
            <a:endParaRPr lang="en-GB" b="1" dirty="0">
              <a:latin typeface="Comic Sans MS" panose="030F0702030302020204" pitchFamily="66" charset="0"/>
            </a:endParaRPr>
          </a:p>
          <a:p>
            <a:endParaRPr lang="en-GB" b="1" dirty="0">
              <a:latin typeface="Comic Sans MS" panose="030F0702030302020204" pitchFamily="66" charset="0"/>
            </a:endParaRPr>
          </a:p>
          <a:p>
            <a:endParaRPr lang="en-GB" b="1" dirty="0">
              <a:latin typeface="Comic Sans MS" panose="030F0702030302020204" pitchFamily="66" charset="0"/>
            </a:endParaRPr>
          </a:p>
          <a:p>
            <a:endParaRPr lang="en-GB" b="1" dirty="0">
              <a:latin typeface="Comic Sans MS" panose="030F0702030302020204" pitchFamily="66" charset="0"/>
            </a:endParaRPr>
          </a:p>
          <a:p>
            <a:endParaRPr lang="en-GB" b="1" dirty="0">
              <a:latin typeface="Comic Sans MS" panose="030F0702030302020204" pitchFamily="66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4955BB7-0E8A-482E-9AD2-9BC524C5F3AA}"/>
              </a:ext>
            </a:extLst>
          </p:cNvPr>
          <p:cNvSpPr/>
          <p:nvPr/>
        </p:nvSpPr>
        <p:spPr>
          <a:xfrm>
            <a:off x="147196" y="1666059"/>
            <a:ext cx="1899821" cy="15891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D528803-BB63-4BF7-8A07-4475222532C2}"/>
              </a:ext>
            </a:extLst>
          </p:cNvPr>
          <p:cNvSpPr/>
          <p:nvPr/>
        </p:nvSpPr>
        <p:spPr>
          <a:xfrm>
            <a:off x="2149598" y="1666058"/>
            <a:ext cx="1899821" cy="15891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B9847C4-0057-48F3-8025-0386F3DEB283}"/>
              </a:ext>
            </a:extLst>
          </p:cNvPr>
          <p:cNvSpPr/>
          <p:nvPr/>
        </p:nvSpPr>
        <p:spPr>
          <a:xfrm>
            <a:off x="4114502" y="1666058"/>
            <a:ext cx="1899821" cy="15891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2E2B16B-0113-481A-A15E-5F9DA1735A1D}"/>
              </a:ext>
            </a:extLst>
          </p:cNvPr>
          <p:cNvSpPr/>
          <p:nvPr/>
        </p:nvSpPr>
        <p:spPr>
          <a:xfrm>
            <a:off x="8169169" y="1721128"/>
            <a:ext cx="1899821" cy="15891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A1808D4-5889-45AC-9C90-362F625427E0}"/>
              </a:ext>
            </a:extLst>
          </p:cNvPr>
          <p:cNvSpPr/>
          <p:nvPr/>
        </p:nvSpPr>
        <p:spPr>
          <a:xfrm>
            <a:off x="147197" y="3403628"/>
            <a:ext cx="1899821" cy="15891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2810CB6D-DAE8-4E02-80C7-BDEF330848A8}"/>
              </a:ext>
            </a:extLst>
          </p:cNvPr>
          <p:cNvSpPr/>
          <p:nvPr/>
        </p:nvSpPr>
        <p:spPr>
          <a:xfrm>
            <a:off x="6105134" y="1690688"/>
            <a:ext cx="1899821" cy="15891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4079FA9-5735-4D85-9D09-588526306918}"/>
              </a:ext>
            </a:extLst>
          </p:cNvPr>
          <p:cNvSpPr/>
          <p:nvPr/>
        </p:nvSpPr>
        <p:spPr>
          <a:xfrm>
            <a:off x="10196098" y="1721127"/>
            <a:ext cx="1899821" cy="15891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8F1ED038-52FB-4CDD-A1C8-71E4BCDE0581}"/>
              </a:ext>
            </a:extLst>
          </p:cNvPr>
          <p:cNvSpPr/>
          <p:nvPr/>
        </p:nvSpPr>
        <p:spPr>
          <a:xfrm>
            <a:off x="4144901" y="3390097"/>
            <a:ext cx="1899821" cy="15891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C6A9F4C6-723F-406F-A7CA-713C597B64E8}"/>
              </a:ext>
            </a:extLst>
          </p:cNvPr>
          <p:cNvSpPr/>
          <p:nvPr/>
        </p:nvSpPr>
        <p:spPr>
          <a:xfrm>
            <a:off x="2161248" y="3390098"/>
            <a:ext cx="1899821" cy="15891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4C4CAAC1-F0FC-4705-AF43-0EC298CACA45}"/>
              </a:ext>
            </a:extLst>
          </p:cNvPr>
          <p:cNvSpPr/>
          <p:nvPr/>
        </p:nvSpPr>
        <p:spPr>
          <a:xfrm>
            <a:off x="6147280" y="3403628"/>
            <a:ext cx="1899821" cy="15891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04B1C424-6F80-49D5-9E70-F84A4BCCB129}"/>
              </a:ext>
            </a:extLst>
          </p:cNvPr>
          <p:cNvSpPr/>
          <p:nvPr/>
        </p:nvSpPr>
        <p:spPr>
          <a:xfrm>
            <a:off x="8169169" y="3390096"/>
            <a:ext cx="1899821" cy="15891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37562F45-94A1-4B30-A1E6-2FEDCC29BC36}"/>
              </a:ext>
            </a:extLst>
          </p:cNvPr>
          <p:cNvSpPr/>
          <p:nvPr/>
        </p:nvSpPr>
        <p:spPr>
          <a:xfrm>
            <a:off x="10171548" y="3390095"/>
            <a:ext cx="1899821" cy="15891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6791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  <p:bldP spid="14" grpId="0" animBg="1"/>
      <p:bldP spid="10" grpId="0" animBg="1"/>
      <p:bldP spid="13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3C64EB-9EAE-4288-AE77-76670BD01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208901" cy="1152467"/>
          </a:xfrm>
        </p:spPr>
        <p:txBody>
          <a:bodyPr/>
          <a:lstStyle/>
          <a:p>
            <a:pPr algn="ctr"/>
            <a:r>
              <a:rPr lang="en-GB" b="1" dirty="0">
                <a:latin typeface="Comic Sans MS" panose="030F0702030302020204" pitchFamily="66" charset="0"/>
              </a:rPr>
              <a:t>(-2) x (-3)</a:t>
            </a: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B40C84F-4D31-4470-B6FD-59B44B95A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endParaRPr lang="en-GB" b="1" dirty="0">
              <a:latin typeface="Comic Sans MS" panose="030F0702030302020204" pitchFamily="66" charset="0"/>
            </a:endParaRPr>
          </a:p>
          <a:p>
            <a:endParaRPr lang="en-GB" b="1" dirty="0">
              <a:latin typeface="Comic Sans MS" panose="030F0702030302020204" pitchFamily="66" charset="0"/>
            </a:endParaRPr>
          </a:p>
          <a:p>
            <a:endParaRPr lang="en-GB" b="1" dirty="0">
              <a:latin typeface="Comic Sans MS" panose="030F0702030302020204" pitchFamily="66" charset="0"/>
            </a:endParaRPr>
          </a:p>
          <a:p>
            <a:endParaRPr lang="en-GB" b="1" dirty="0">
              <a:latin typeface="Comic Sans MS" panose="030F0702030302020204" pitchFamily="66" charset="0"/>
            </a:endParaRPr>
          </a:p>
          <a:p>
            <a:endParaRPr lang="en-GB" b="1" dirty="0">
              <a:latin typeface="Comic Sans MS" panose="030F0702030302020204" pitchFamily="66" charset="0"/>
            </a:endParaRPr>
          </a:p>
          <a:p>
            <a:endParaRPr lang="en-GB" b="1" dirty="0">
              <a:latin typeface="Comic Sans MS" panose="030F0702030302020204" pitchFamily="66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4955BB7-0E8A-482E-9AD2-9BC524C5F3AA}"/>
              </a:ext>
            </a:extLst>
          </p:cNvPr>
          <p:cNvSpPr/>
          <p:nvPr/>
        </p:nvSpPr>
        <p:spPr>
          <a:xfrm>
            <a:off x="147196" y="1666059"/>
            <a:ext cx="1899821" cy="15891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D528803-BB63-4BF7-8A07-4475222532C2}"/>
              </a:ext>
            </a:extLst>
          </p:cNvPr>
          <p:cNvSpPr/>
          <p:nvPr/>
        </p:nvSpPr>
        <p:spPr>
          <a:xfrm>
            <a:off x="2149598" y="1666058"/>
            <a:ext cx="1899821" cy="15891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B9847C4-0057-48F3-8025-0386F3DEB283}"/>
              </a:ext>
            </a:extLst>
          </p:cNvPr>
          <p:cNvSpPr/>
          <p:nvPr/>
        </p:nvSpPr>
        <p:spPr>
          <a:xfrm>
            <a:off x="4114502" y="1666058"/>
            <a:ext cx="1899821" cy="15891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2E2B16B-0113-481A-A15E-5F9DA1735A1D}"/>
              </a:ext>
            </a:extLst>
          </p:cNvPr>
          <p:cNvSpPr/>
          <p:nvPr/>
        </p:nvSpPr>
        <p:spPr>
          <a:xfrm>
            <a:off x="8169169" y="1721128"/>
            <a:ext cx="1899821" cy="15891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A1808D4-5889-45AC-9C90-362F625427E0}"/>
              </a:ext>
            </a:extLst>
          </p:cNvPr>
          <p:cNvSpPr/>
          <p:nvPr/>
        </p:nvSpPr>
        <p:spPr>
          <a:xfrm>
            <a:off x="147197" y="3403628"/>
            <a:ext cx="1899821" cy="15891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2810CB6D-DAE8-4E02-80C7-BDEF330848A8}"/>
              </a:ext>
            </a:extLst>
          </p:cNvPr>
          <p:cNvSpPr/>
          <p:nvPr/>
        </p:nvSpPr>
        <p:spPr>
          <a:xfrm>
            <a:off x="6105134" y="1690688"/>
            <a:ext cx="1899821" cy="15891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4079FA9-5735-4D85-9D09-588526306918}"/>
              </a:ext>
            </a:extLst>
          </p:cNvPr>
          <p:cNvSpPr/>
          <p:nvPr/>
        </p:nvSpPr>
        <p:spPr>
          <a:xfrm>
            <a:off x="10196098" y="1721127"/>
            <a:ext cx="1899821" cy="15891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8F1ED038-52FB-4CDD-A1C8-71E4BCDE0581}"/>
              </a:ext>
            </a:extLst>
          </p:cNvPr>
          <p:cNvSpPr/>
          <p:nvPr/>
        </p:nvSpPr>
        <p:spPr>
          <a:xfrm>
            <a:off x="4144901" y="3390097"/>
            <a:ext cx="1899821" cy="15891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C6A9F4C6-723F-406F-A7CA-713C597B64E8}"/>
              </a:ext>
            </a:extLst>
          </p:cNvPr>
          <p:cNvSpPr/>
          <p:nvPr/>
        </p:nvSpPr>
        <p:spPr>
          <a:xfrm>
            <a:off x="2161248" y="3390098"/>
            <a:ext cx="1899821" cy="15891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4C4CAAC1-F0FC-4705-AF43-0EC298CACA45}"/>
              </a:ext>
            </a:extLst>
          </p:cNvPr>
          <p:cNvSpPr/>
          <p:nvPr/>
        </p:nvSpPr>
        <p:spPr>
          <a:xfrm>
            <a:off x="6147280" y="3403628"/>
            <a:ext cx="1899821" cy="15891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04B1C424-6F80-49D5-9E70-F84A4BCCB129}"/>
              </a:ext>
            </a:extLst>
          </p:cNvPr>
          <p:cNvSpPr/>
          <p:nvPr/>
        </p:nvSpPr>
        <p:spPr>
          <a:xfrm>
            <a:off x="8169169" y="3390096"/>
            <a:ext cx="1899821" cy="15891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37562F45-94A1-4B30-A1E6-2FEDCC29BC36}"/>
              </a:ext>
            </a:extLst>
          </p:cNvPr>
          <p:cNvSpPr/>
          <p:nvPr/>
        </p:nvSpPr>
        <p:spPr>
          <a:xfrm>
            <a:off x="10171548" y="3390095"/>
            <a:ext cx="1899821" cy="15891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7529526E-D326-4A57-A1E5-2F953A83AEC6}"/>
              </a:ext>
            </a:extLst>
          </p:cNvPr>
          <p:cNvSpPr txBox="1">
            <a:spLocks/>
          </p:cNvSpPr>
          <p:nvPr/>
        </p:nvSpPr>
        <p:spPr>
          <a:xfrm>
            <a:off x="4791751" y="277851"/>
            <a:ext cx="5077408" cy="13423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latin typeface="Comic Sans MS" panose="030F0702030302020204" pitchFamily="66" charset="0"/>
              </a:rPr>
              <a:t>          </a:t>
            </a:r>
            <a:r>
              <a:rPr lang="en-GB" b="1" dirty="0">
                <a:latin typeface="Comic Sans MS" panose="030F0702030302020204" pitchFamily="66" charset="0"/>
              </a:rPr>
              <a:t>= 6</a:t>
            </a:r>
          </a:p>
        </p:txBody>
      </p:sp>
    </p:spTree>
    <p:extLst>
      <p:ext uri="{BB962C8B-B14F-4D97-AF65-F5344CB8AC3E}">
        <p14:creationId xmlns:p14="http://schemas.microsoft.com/office/powerpoint/2010/main" val="3687590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16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3C64EB-9EAE-4288-AE77-76670BD01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766219"/>
            <a:ext cx="10906957" cy="1308632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>
                <a:latin typeface="Comic Sans MS" panose="030F0702030302020204" pitchFamily="66" charset="0"/>
              </a:rPr>
              <a:t>Solving One-Step Equations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B40C84F-4D31-4470-B6FD-59B44B95A6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138C9B6-ED15-4464-ABC1-0A1D1D14CB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8031" y="4972050"/>
            <a:ext cx="3357326" cy="181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35138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3D8C61E-136A-4E6C-AE11-31592F9262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933" y="120075"/>
            <a:ext cx="5555991" cy="661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06990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FF095DC-9802-4A51-AEB4-FDEC170862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7683" y="1008878"/>
            <a:ext cx="5402801" cy="435133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4400" b="1" dirty="0">
                <a:latin typeface="Comic Sans MS" panose="030F0702030302020204" pitchFamily="66" charset="0"/>
              </a:rPr>
              <a:t>Green is positive x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7B9935D-ADE8-4B0C-98C1-0C1664FB3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57639" y="1008877"/>
            <a:ext cx="5181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4400" b="1" dirty="0">
                <a:latin typeface="Comic Sans MS" panose="030F0702030302020204" pitchFamily="66" charset="0"/>
              </a:rPr>
              <a:t>Red is negative x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53E8228-9D73-485B-9DA2-B8675150B1DB}"/>
              </a:ext>
            </a:extLst>
          </p:cNvPr>
          <p:cNvSpPr/>
          <p:nvPr/>
        </p:nvSpPr>
        <p:spPr>
          <a:xfrm>
            <a:off x="932036" y="2678364"/>
            <a:ext cx="4274094" cy="1012364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53E8228-9D73-485B-9DA2-B8675150B1DB}"/>
              </a:ext>
            </a:extLst>
          </p:cNvPr>
          <p:cNvSpPr/>
          <p:nvPr/>
        </p:nvSpPr>
        <p:spPr>
          <a:xfrm>
            <a:off x="7011392" y="2678364"/>
            <a:ext cx="4274094" cy="101236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6379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7" grpId="0" animBg="1"/>
      <p:bldP spid="8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3C64EB-9EAE-4288-AE77-76670BD01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>
                <a:latin typeface="Comic Sans MS" panose="030F0702030302020204" pitchFamily="66" charset="0"/>
              </a:rPr>
              <a:t>Green and red together eliminate each other, become zero, explode!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B40C84F-4D31-4470-B6FD-59B44B95A6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>
                <a:latin typeface="Comic Sans MS" panose="030F0702030302020204" pitchFamily="66" charset="0"/>
              </a:rPr>
              <a:t>		         </a:t>
            </a:r>
          </a:p>
          <a:p>
            <a:pPr marL="0" indent="0">
              <a:buNone/>
            </a:pPr>
            <a:r>
              <a:rPr lang="en-GB" dirty="0">
                <a:latin typeface="Comic Sans MS" panose="030F0702030302020204" pitchFamily="66" charset="0"/>
              </a:rPr>
              <a:t>				</a:t>
            </a:r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		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			</a:t>
            </a:r>
            <a:r>
              <a:rPr lang="en-GB" sz="4400" b="1" dirty="0">
                <a:latin typeface="Comic Sans MS" panose="030F0702030302020204" pitchFamily="66" charset="0"/>
              </a:rPr>
              <a:t>Green + Red = 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6BA819F-7D3E-4058-BF2D-E1164425C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3537" y="2786062"/>
            <a:ext cx="892492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021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53E8228-9D73-485B-9DA2-B8675150B1DB}"/>
              </a:ext>
            </a:extLst>
          </p:cNvPr>
          <p:cNvSpPr/>
          <p:nvPr/>
        </p:nvSpPr>
        <p:spPr>
          <a:xfrm>
            <a:off x="363116" y="1772816"/>
            <a:ext cx="3013788" cy="895739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C9AD7ABD-0BDF-40B5-8127-7374F331DC15}"/>
              </a:ext>
            </a:extLst>
          </p:cNvPr>
          <p:cNvSpPr/>
          <p:nvPr/>
        </p:nvSpPr>
        <p:spPr>
          <a:xfrm>
            <a:off x="7479536" y="2847684"/>
            <a:ext cx="1000468" cy="89450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BA5E325F-38FD-4513-817B-25CEA344DD5E}"/>
              </a:ext>
            </a:extLst>
          </p:cNvPr>
          <p:cNvSpPr/>
          <p:nvPr/>
        </p:nvSpPr>
        <p:spPr>
          <a:xfrm>
            <a:off x="8676695" y="1767887"/>
            <a:ext cx="1000468" cy="89450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13344E67-923C-41FF-93C9-98C995C10E6F}"/>
              </a:ext>
            </a:extLst>
          </p:cNvPr>
          <p:cNvSpPr/>
          <p:nvPr/>
        </p:nvSpPr>
        <p:spPr>
          <a:xfrm>
            <a:off x="7479536" y="1767888"/>
            <a:ext cx="1000468" cy="89450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9DF7E82A-F4F7-40E3-AA7C-C4151E190779}"/>
              </a:ext>
            </a:extLst>
          </p:cNvPr>
          <p:cNvSpPr/>
          <p:nvPr/>
        </p:nvSpPr>
        <p:spPr>
          <a:xfrm>
            <a:off x="363116" y="2842462"/>
            <a:ext cx="3013788" cy="895739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BF1DFC64-1F76-4AA8-B51C-B88602CE988B}"/>
              </a:ext>
            </a:extLst>
          </p:cNvPr>
          <p:cNvSpPr/>
          <p:nvPr/>
        </p:nvSpPr>
        <p:spPr>
          <a:xfrm>
            <a:off x="8676695" y="2842462"/>
            <a:ext cx="1000468" cy="89450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2CEA03D6-8475-4F8F-B456-45FC2D7A3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2279"/>
            <a:ext cx="9966173" cy="1382048"/>
          </a:xfrm>
        </p:spPr>
        <p:txBody>
          <a:bodyPr/>
          <a:lstStyle/>
          <a:p>
            <a:pPr algn="ctr"/>
            <a:r>
              <a:rPr lang="en-GB" b="1" dirty="0">
                <a:latin typeface="Comic Sans MS" panose="030F0702030302020204" pitchFamily="66" charset="0"/>
              </a:rPr>
              <a:t> 2x              =        4</a:t>
            </a:r>
          </a:p>
        </p:txBody>
      </p:sp>
    </p:spTree>
    <p:extLst>
      <p:ext uri="{BB962C8B-B14F-4D97-AF65-F5344CB8AC3E}">
        <p14:creationId xmlns:p14="http://schemas.microsoft.com/office/powerpoint/2010/main" val="3987171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1" grpId="0" animBg="1"/>
      <p:bldP spid="25" grpId="0" animBg="1"/>
      <p:bldP spid="26" grpId="0" animBg="1"/>
      <p:bldP spid="35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01" y="585216"/>
            <a:ext cx="11488299" cy="5360503"/>
          </a:xfrm>
        </p:spPr>
      </p:pic>
    </p:spTree>
    <p:extLst>
      <p:ext uri="{BB962C8B-B14F-4D97-AF65-F5344CB8AC3E}">
        <p14:creationId xmlns:p14="http://schemas.microsoft.com/office/powerpoint/2010/main" val="65051318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53E8228-9D73-485B-9DA2-B8675150B1DB}"/>
              </a:ext>
            </a:extLst>
          </p:cNvPr>
          <p:cNvSpPr/>
          <p:nvPr/>
        </p:nvSpPr>
        <p:spPr>
          <a:xfrm>
            <a:off x="363116" y="1772816"/>
            <a:ext cx="3013788" cy="895739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662FF44-449E-4E13-A619-0D799CFB73E1}"/>
              </a:ext>
            </a:extLst>
          </p:cNvPr>
          <p:cNvSpPr/>
          <p:nvPr/>
        </p:nvSpPr>
        <p:spPr>
          <a:xfrm>
            <a:off x="7537616" y="4602452"/>
            <a:ext cx="1000468" cy="89450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C9AD7ABD-0BDF-40B5-8127-7374F331DC15}"/>
              </a:ext>
            </a:extLst>
          </p:cNvPr>
          <p:cNvSpPr/>
          <p:nvPr/>
        </p:nvSpPr>
        <p:spPr>
          <a:xfrm>
            <a:off x="8754721" y="4602452"/>
            <a:ext cx="1000468" cy="89450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BA5E325F-38FD-4513-817B-25CEA344DD5E}"/>
              </a:ext>
            </a:extLst>
          </p:cNvPr>
          <p:cNvSpPr/>
          <p:nvPr/>
        </p:nvSpPr>
        <p:spPr>
          <a:xfrm>
            <a:off x="8705735" y="1813216"/>
            <a:ext cx="1000468" cy="89450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13344E67-923C-41FF-93C9-98C995C10E6F}"/>
              </a:ext>
            </a:extLst>
          </p:cNvPr>
          <p:cNvSpPr/>
          <p:nvPr/>
        </p:nvSpPr>
        <p:spPr>
          <a:xfrm>
            <a:off x="7537616" y="1813216"/>
            <a:ext cx="1000468" cy="89450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9DF7E82A-F4F7-40E3-AA7C-C4151E190779}"/>
              </a:ext>
            </a:extLst>
          </p:cNvPr>
          <p:cNvSpPr/>
          <p:nvPr/>
        </p:nvSpPr>
        <p:spPr>
          <a:xfrm>
            <a:off x="363116" y="4602452"/>
            <a:ext cx="3013788" cy="895739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0FC10988-E990-4456-BB44-DC7A889E79EC}"/>
              </a:ext>
            </a:extLst>
          </p:cNvPr>
          <p:cNvSpPr txBox="1">
            <a:spLocks/>
          </p:cNvSpPr>
          <p:nvPr/>
        </p:nvSpPr>
        <p:spPr>
          <a:xfrm>
            <a:off x="2460208" y="1549496"/>
            <a:ext cx="5077408" cy="13423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latin typeface="Comic Sans MS" panose="030F0702030302020204" pitchFamily="66" charset="0"/>
              </a:rPr>
              <a:t>          x = 2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23554AB3-F503-45F7-A15E-8C5F53F6B88A}"/>
              </a:ext>
            </a:extLst>
          </p:cNvPr>
          <p:cNvSpPr txBox="1">
            <a:spLocks/>
          </p:cNvSpPr>
          <p:nvPr/>
        </p:nvSpPr>
        <p:spPr>
          <a:xfrm>
            <a:off x="2460208" y="4303871"/>
            <a:ext cx="5077408" cy="13423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latin typeface="Comic Sans MS" panose="030F0702030302020204" pitchFamily="66" charset="0"/>
              </a:rPr>
              <a:t>          x = 2</a:t>
            </a:r>
          </a:p>
        </p:txBody>
      </p:sp>
    </p:spTree>
    <p:extLst>
      <p:ext uri="{BB962C8B-B14F-4D97-AF65-F5344CB8AC3E}">
        <p14:creationId xmlns:p14="http://schemas.microsoft.com/office/powerpoint/2010/main" val="2688718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0" grpId="0" animBg="1"/>
      <p:bldP spid="21" grpId="0" animBg="1"/>
      <p:bldP spid="25" grpId="0" animBg="1"/>
      <p:bldP spid="26" grpId="0" animBg="1"/>
      <p:bldP spid="35" grpId="0" animBg="1"/>
      <p:bldP spid="12" grpId="0"/>
      <p:bldP spid="13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53E8228-9D73-485B-9DA2-B8675150B1DB}"/>
              </a:ext>
            </a:extLst>
          </p:cNvPr>
          <p:cNvSpPr/>
          <p:nvPr/>
        </p:nvSpPr>
        <p:spPr>
          <a:xfrm>
            <a:off x="363116" y="1772816"/>
            <a:ext cx="3013788" cy="895739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662FF44-449E-4E13-A619-0D799CFB73E1}"/>
              </a:ext>
            </a:extLst>
          </p:cNvPr>
          <p:cNvSpPr/>
          <p:nvPr/>
        </p:nvSpPr>
        <p:spPr>
          <a:xfrm>
            <a:off x="7479536" y="3949312"/>
            <a:ext cx="1000468" cy="89450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C9AD7ABD-0BDF-40B5-8127-7374F331DC15}"/>
              </a:ext>
            </a:extLst>
          </p:cNvPr>
          <p:cNvSpPr/>
          <p:nvPr/>
        </p:nvSpPr>
        <p:spPr>
          <a:xfrm>
            <a:off x="7479536" y="2847684"/>
            <a:ext cx="1000468" cy="89450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BA5E325F-38FD-4513-817B-25CEA344DD5E}"/>
              </a:ext>
            </a:extLst>
          </p:cNvPr>
          <p:cNvSpPr/>
          <p:nvPr/>
        </p:nvSpPr>
        <p:spPr>
          <a:xfrm>
            <a:off x="8676695" y="1767887"/>
            <a:ext cx="1000468" cy="89450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13344E67-923C-41FF-93C9-98C995C10E6F}"/>
              </a:ext>
            </a:extLst>
          </p:cNvPr>
          <p:cNvSpPr/>
          <p:nvPr/>
        </p:nvSpPr>
        <p:spPr>
          <a:xfrm>
            <a:off x="7479536" y="1767888"/>
            <a:ext cx="1000468" cy="89450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9DF7E82A-F4F7-40E3-AA7C-C4151E190779}"/>
              </a:ext>
            </a:extLst>
          </p:cNvPr>
          <p:cNvSpPr/>
          <p:nvPr/>
        </p:nvSpPr>
        <p:spPr>
          <a:xfrm>
            <a:off x="363116" y="2842462"/>
            <a:ext cx="3013788" cy="895739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BD02E5D7-AE43-4CCD-A8E5-EF492601013C}"/>
              </a:ext>
            </a:extLst>
          </p:cNvPr>
          <p:cNvSpPr/>
          <p:nvPr/>
        </p:nvSpPr>
        <p:spPr>
          <a:xfrm>
            <a:off x="9873854" y="3912723"/>
            <a:ext cx="1000468" cy="89450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BF1DFC64-1F76-4AA8-B51C-B88602CE988B}"/>
              </a:ext>
            </a:extLst>
          </p:cNvPr>
          <p:cNvSpPr/>
          <p:nvPr/>
        </p:nvSpPr>
        <p:spPr>
          <a:xfrm>
            <a:off x="8676695" y="2842462"/>
            <a:ext cx="1000468" cy="89450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2CEA03D6-8475-4F8F-B456-45FC2D7A3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2279"/>
            <a:ext cx="11756571" cy="1300319"/>
          </a:xfrm>
        </p:spPr>
        <p:txBody>
          <a:bodyPr/>
          <a:lstStyle/>
          <a:p>
            <a:pPr algn="ctr"/>
            <a:r>
              <a:rPr lang="en-GB" b="1" dirty="0">
                <a:latin typeface="Comic Sans MS" panose="030F0702030302020204" pitchFamily="66" charset="0"/>
              </a:rPr>
              <a:t>3x   =       -9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598072D-2607-48E8-96B7-C9C32087F824}"/>
              </a:ext>
            </a:extLst>
          </p:cNvPr>
          <p:cNvSpPr/>
          <p:nvPr/>
        </p:nvSpPr>
        <p:spPr>
          <a:xfrm>
            <a:off x="363116" y="3912108"/>
            <a:ext cx="3013788" cy="895739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4A3F8FC-5C26-46FE-952E-F5A197DCBD31}"/>
              </a:ext>
            </a:extLst>
          </p:cNvPr>
          <p:cNvSpPr/>
          <p:nvPr/>
        </p:nvSpPr>
        <p:spPr>
          <a:xfrm>
            <a:off x="9873854" y="1767887"/>
            <a:ext cx="1000468" cy="89450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7C2A6BEA-8962-4B0D-AC1E-185E7E74486E}"/>
              </a:ext>
            </a:extLst>
          </p:cNvPr>
          <p:cNvSpPr/>
          <p:nvPr/>
        </p:nvSpPr>
        <p:spPr>
          <a:xfrm>
            <a:off x="9873854" y="2842462"/>
            <a:ext cx="1000468" cy="89450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F62A3132-E037-4873-B962-E8EE7D7FFA2A}"/>
              </a:ext>
            </a:extLst>
          </p:cNvPr>
          <p:cNvSpPr/>
          <p:nvPr/>
        </p:nvSpPr>
        <p:spPr>
          <a:xfrm>
            <a:off x="8676695" y="3913340"/>
            <a:ext cx="1000468" cy="89450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4145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0" grpId="0" animBg="1"/>
      <p:bldP spid="21" grpId="0" animBg="1"/>
      <p:bldP spid="25" grpId="0" animBg="1"/>
      <p:bldP spid="26" grpId="0" animBg="1"/>
      <p:bldP spid="35" grpId="0" animBg="1"/>
      <p:bldP spid="36" grpId="0" animBg="1"/>
      <p:bldP spid="14" grpId="0" animBg="1"/>
      <p:bldP spid="11" grpId="0" animBg="1"/>
      <p:bldP spid="12" grpId="0" animBg="1"/>
      <p:bldP spid="13" grpId="0" animBg="1"/>
      <p:bldP spid="15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53E8228-9D73-485B-9DA2-B8675150B1DB}"/>
              </a:ext>
            </a:extLst>
          </p:cNvPr>
          <p:cNvSpPr/>
          <p:nvPr/>
        </p:nvSpPr>
        <p:spPr>
          <a:xfrm>
            <a:off x="363116" y="1772816"/>
            <a:ext cx="3013788" cy="895739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662FF44-449E-4E13-A619-0D799CFB73E1}"/>
              </a:ext>
            </a:extLst>
          </p:cNvPr>
          <p:cNvSpPr/>
          <p:nvPr/>
        </p:nvSpPr>
        <p:spPr>
          <a:xfrm>
            <a:off x="7479536" y="5377014"/>
            <a:ext cx="1000468" cy="89450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C9AD7ABD-0BDF-40B5-8127-7374F331DC15}"/>
              </a:ext>
            </a:extLst>
          </p:cNvPr>
          <p:cNvSpPr/>
          <p:nvPr/>
        </p:nvSpPr>
        <p:spPr>
          <a:xfrm>
            <a:off x="7479536" y="3572447"/>
            <a:ext cx="1000468" cy="89450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BA5E325F-38FD-4513-817B-25CEA344DD5E}"/>
              </a:ext>
            </a:extLst>
          </p:cNvPr>
          <p:cNvSpPr/>
          <p:nvPr/>
        </p:nvSpPr>
        <p:spPr>
          <a:xfrm>
            <a:off x="8691739" y="1775660"/>
            <a:ext cx="1000468" cy="89450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13344E67-923C-41FF-93C9-98C995C10E6F}"/>
              </a:ext>
            </a:extLst>
          </p:cNvPr>
          <p:cNvSpPr/>
          <p:nvPr/>
        </p:nvSpPr>
        <p:spPr>
          <a:xfrm>
            <a:off x="7479536" y="1767887"/>
            <a:ext cx="1000468" cy="89450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9DF7E82A-F4F7-40E3-AA7C-C4151E190779}"/>
              </a:ext>
            </a:extLst>
          </p:cNvPr>
          <p:cNvSpPr/>
          <p:nvPr/>
        </p:nvSpPr>
        <p:spPr>
          <a:xfrm>
            <a:off x="363116" y="3574915"/>
            <a:ext cx="3013788" cy="895739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BD02E5D7-AE43-4CCD-A8E5-EF492601013C}"/>
              </a:ext>
            </a:extLst>
          </p:cNvPr>
          <p:cNvSpPr/>
          <p:nvPr/>
        </p:nvSpPr>
        <p:spPr>
          <a:xfrm>
            <a:off x="9873854" y="5377012"/>
            <a:ext cx="1000468" cy="89450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BF1DFC64-1F76-4AA8-B51C-B88602CE988B}"/>
              </a:ext>
            </a:extLst>
          </p:cNvPr>
          <p:cNvSpPr/>
          <p:nvPr/>
        </p:nvSpPr>
        <p:spPr>
          <a:xfrm>
            <a:off x="8691739" y="3572447"/>
            <a:ext cx="1000468" cy="89450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598072D-2607-48E8-96B7-C9C32087F824}"/>
              </a:ext>
            </a:extLst>
          </p:cNvPr>
          <p:cNvSpPr/>
          <p:nvPr/>
        </p:nvSpPr>
        <p:spPr>
          <a:xfrm>
            <a:off x="363116" y="5377014"/>
            <a:ext cx="3013788" cy="895739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4A3F8FC-5C26-46FE-952E-F5A197DCBD31}"/>
              </a:ext>
            </a:extLst>
          </p:cNvPr>
          <p:cNvSpPr/>
          <p:nvPr/>
        </p:nvSpPr>
        <p:spPr>
          <a:xfrm>
            <a:off x="9873854" y="1767887"/>
            <a:ext cx="1000468" cy="89450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7C2A6BEA-8962-4B0D-AC1E-185E7E74486E}"/>
              </a:ext>
            </a:extLst>
          </p:cNvPr>
          <p:cNvSpPr/>
          <p:nvPr/>
        </p:nvSpPr>
        <p:spPr>
          <a:xfrm>
            <a:off x="9873854" y="3572447"/>
            <a:ext cx="1000468" cy="89450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F62A3132-E037-4873-B962-E8EE7D7FFA2A}"/>
              </a:ext>
            </a:extLst>
          </p:cNvPr>
          <p:cNvSpPr/>
          <p:nvPr/>
        </p:nvSpPr>
        <p:spPr>
          <a:xfrm>
            <a:off x="8691739" y="5377007"/>
            <a:ext cx="1000468" cy="89450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61345CD3-BF20-447F-BEA2-BF05BA92B1C3}"/>
              </a:ext>
            </a:extLst>
          </p:cNvPr>
          <p:cNvSpPr txBox="1">
            <a:spLocks/>
          </p:cNvSpPr>
          <p:nvPr/>
        </p:nvSpPr>
        <p:spPr>
          <a:xfrm>
            <a:off x="2420012" y="1551724"/>
            <a:ext cx="5077408" cy="13423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latin typeface="Comic Sans MS" panose="030F0702030302020204" pitchFamily="66" charset="0"/>
              </a:rPr>
              <a:t>          x = -3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xmlns="" id="{411C9CDA-2AAE-4687-B441-F4F543BC1A40}"/>
              </a:ext>
            </a:extLst>
          </p:cNvPr>
          <p:cNvSpPr txBox="1">
            <a:spLocks/>
          </p:cNvSpPr>
          <p:nvPr/>
        </p:nvSpPr>
        <p:spPr>
          <a:xfrm>
            <a:off x="2420012" y="3251477"/>
            <a:ext cx="5077408" cy="13423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latin typeface="Comic Sans MS" panose="030F0702030302020204" pitchFamily="66" charset="0"/>
              </a:rPr>
              <a:t>          x = -3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xmlns="" id="{2C4CA050-5537-41DC-96C0-21EB1D34B36F}"/>
              </a:ext>
            </a:extLst>
          </p:cNvPr>
          <p:cNvSpPr txBox="1">
            <a:spLocks/>
          </p:cNvSpPr>
          <p:nvPr/>
        </p:nvSpPr>
        <p:spPr>
          <a:xfrm>
            <a:off x="2452362" y="5078427"/>
            <a:ext cx="5077408" cy="13423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latin typeface="Comic Sans MS" panose="030F0702030302020204" pitchFamily="66" charset="0"/>
              </a:rPr>
              <a:t>          x = -3</a:t>
            </a:r>
          </a:p>
        </p:txBody>
      </p:sp>
    </p:spTree>
    <p:extLst>
      <p:ext uri="{BB962C8B-B14F-4D97-AF65-F5344CB8AC3E}">
        <p14:creationId xmlns:p14="http://schemas.microsoft.com/office/powerpoint/2010/main" val="3412331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0" grpId="0" animBg="1"/>
      <p:bldP spid="21" grpId="0" animBg="1"/>
      <p:bldP spid="25" grpId="0" animBg="1"/>
      <p:bldP spid="26" grpId="0" animBg="1"/>
      <p:bldP spid="35" grpId="0" animBg="1"/>
      <p:bldP spid="36" grpId="0" animBg="1"/>
      <p:bldP spid="14" grpId="0" animBg="1"/>
      <p:bldP spid="11" grpId="0" animBg="1"/>
      <p:bldP spid="12" grpId="0" animBg="1"/>
      <p:bldP spid="13" grpId="0" animBg="1"/>
      <p:bldP spid="15" grpId="0" animBg="1"/>
      <p:bldP spid="16" grpId="0"/>
      <p:bldP spid="18" grpId="0"/>
      <p:bldP spid="19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53E8228-9D73-485B-9DA2-B8675150B1DB}"/>
              </a:ext>
            </a:extLst>
          </p:cNvPr>
          <p:cNvSpPr/>
          <p:nvPr/>
        </p:nvSpPr>
        <p:spPr>
          <a:xfrm>
            <a:off x="363116" y="1772816"/>
            <a:ext cx="3013788" cy="89573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13344E67-923C-41FF-93C9-98C995C10E6F}"/>
              </a:ext>
            </a:extLst>
          </p:cNvPr>
          <p:cNvSpPr/>
          <p:nvPr/>
        </p:nvSpPr>
        <p:spPr>
          <a:xfrm>
            <a:off x="7432883" y="1767579"/>
            <a:ext cx="1000468" cy="89450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2CEA03D6-8475-4F8F-B456-45FC2D7A3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2279"/>
            <a:ext cx="11756571" cy="1300319"/>
          </a:xfrm>
        </p:spPr>
        <p:txBody>
          <a:bodyPr/>
          <a:lstStyle/>
          <a:p>
            <a:pPr algn="ctr"/>
            <a:r>
              <a:rPr lang="en-GB" b="1" dirty="0">
                <a:latin typeface="Comic Sans MS" panose="030F0702030302020204" pitchFamily="66" charset="0"/>
              </a:rPr>
              <a:t>-4x   =       8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C62B6321-EBA0-4F38-B86D-43BF460AC67A}"/>
              </a:ext>
            </a:extLst>
          </p:cNvPr>
          <p:cNvSpPr/>
          <p:nvPr/>
        </p:nvSpPr>
        <p:spPr>
          <a:xfrm>
            <a:off x="363116" y="2757196"/>
            <a:ext cx="3013788" cy="89573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12931360-EA6B-46B4-A89A-A902E5EDD93A}"/>
              </a:ext>
            </a:extLst>
          </p:cNvPr>
          <p:cNvSpPr/>
          <p:nvPr/>
        </p:nvSpPr>
        <p:spPr>
          <a:xfrm>
            <a:off x="363116" y="3741576"/>
            <a:ext cx="3013788" cy="89573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E309C850-9D5E-42CA-ADDB-8321714F0B8B}"/>
              </a:ext>
            </a:extLst>
          </p:cNvPr>
          <p:cNvSpPr/>
          <p:nvPr/>
        </p:nvSpPr>
        <p:spPr>
          <a:xfrm>
            <a:off x="363116" y="4725956"/>
            <a:ext cx="3013788" cy="89573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F8536AD6-A103-4C94-B840-F4086CA3A303}"/>
              </a:ext>
            </a:extLst>
          </p:cNvPr>
          <p:cNvSpPr/>
          <p:nvPr/>
        </p:nvSpPr>
        <p:spPr>
          <a:xfrm>
            <a:off x="8607527" y="1767578"/>
            <a:ext cx="1000468" cy="89450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C99E1B56-6863-4992-90DE-65DB87B75C6B}"/>
              </a:ext>
            </a:extLst>
          </p:cNvPr>
          <p:cNvSpPr/>
          <p:nvPr/>
        </p:nvSpPr>
        <p:spPr>
          <a:xfrm>
            <a:off x="8607527" y="2780523"/>
            <a:ext cx="1000468" cy="89450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823D01F5-2050-4F89-9086-E7984F345DEF}"/>
              </a:ext>
            </a:extLst>
          </p:cNvPr>
          <p:cNvSpPr/>
          <p:nvPr/>
        </p:nvSpPr>
        <p:spPr>
          <a:xfrm>
            <a:off x="7432883" y="4808788"/>
            <a:ext cx="1000468" cy="89450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136F798B-C459-454F-86C0-653E4308F900}"/>
              </a:ext>
            </a:extLst>
          </p:cNvPr>
          <p:cNvSpPr/>
          <p:nvPr/>
        </p:nvSpPr>
        <p:spPr>
          <a:xfrm>
            <a:off x="7432883" y="2786418"/>
            <a:ext cx="1000468" cy="89450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8E3D6276-66D4-43BA-9913-CB66087329BC}"/>
              </a:ext>
            </a:extLst>
          </p:cNvPr>
          <p:cNvSpPr/>
          <p:nvPr/>
        </p:nvSpPr>
        <p:spPr>
          <a:xfrm>
            <a:off x="8607527" y="4825247"/>
            <a:ext cx="1000468" cy="89450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6CF0446C-E164-4BD4-B551-0FD52CC662F5}"/>
              </a:ext>
            </a:extLst>
          </p:cNvPr>
          <p:cNvSpPr/>
          <p:nvPr/>
        </p:nvSpPr>
        <p:spPr>
          <a:xfrm>
            <a:off x="7432883" y="3797603"/>
            <a:ext cx="1000468" cy="89450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3DE03ED9-F430-4AF1-922B-25A848E7A7E5}"/>
              </a:ext>
            </a:extLst>
          </p:cNvPr>
          <p:cNvSpPr/>
          <p:nvPr/>
        </p:nvSpPr>
        <p:spPr>
          <a:xfrm>
            <a:off x="8607527" y="3802885"/>
            <a:ext cx="1000468" cy="89450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xmlns="" id="{A1CE3D7E-C1DD-4882-A547-17DEFDE7C8D6}"/>
              </a:ext>
            </a:extLst>
          </p:cNvPr>
          <p:cNvSpPr txBox="1">
            <a:spLocks/>
          </p:cNvSpPr>
          <p:nvPr/>
        </p:nvSpPr>
        <p:spPr>
          <a:xfrm>
            <a:off x="2452362" y="1582598"/>
            <a:ext cx="5077408" cy="13423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latin typeface="Comic Sans MS" panose="030F0702030302020204" pitchFamily="66" charset="0"/>
              </a:rPr>
              <a:t>          -x = 2</a:t>
            </a: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xmlns="" id="{14597CAA-57A6-4144-B16B-CB13DA5725F5}"/>
              </a:ext>
            </a:extLst>
          </p:cNvPr>
          <p:cNvSpPr txBox="1">
            <a:spLocks/>
          </p:cNvSpPr>
          <p:nvPr/>
        </p:nvSpPr>
        <p:spPr>
          <a:xfrm>
            <a:off x="2403919" y="2606351"/>
            <a:ext cx="5077408" cy="13423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latin typeface="Comic Sans MS" panose="030F0702030302020204" pitchFamily="66" charset="0"/>
              </a:rPr>
              <a:t>          -x = 2</a:t>
            </a: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xmlns="" id="{A25908B3-7F4A-4229-9D31-2291715DDDF0}"/>
              </a:ext>
            </a:extLst>
          </p:cNvPr>
          <p:cNvSpPr txBox="1">
            <a:spLocks/>
          </p:cNvSpPr>
          <p:nvPr/>
        </p:nvSpPr>
        <p:spPr>
          <a:xfrm>
            <a:off x="2452362" y="3634144"/>
            <a:ext cx="5077408" cy="13423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latin typeface="Comic Sans MS" panose="030F0702030302020204" pitchFamily="66" charset="0"/>
              </a:rPr>
              <a:t>          -x = 2</a:t>
            </a: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xmlns="" id="{D654693C-B5BD-4121-B8EA-BC0BF09D3680}"/>
              </a:ext>
            </a:extLst>
          </p:cNvPr>
          <p:cNvSpPr txBox="1">
            <a:spLocks/>
          </p:cNvSpPr>
          <p:nvPr/>
        </p:nvSpPr>
        <p:spPr>
          <a:xfrm>
            <a:off x="2403919" y="4593902"/>
            <a:ext cx="5077408" cy="13423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latin typeface="Comic Sans MS" panose="030F0702030302020204" pitchFamily="66" charset="0"/>
              </a:rPr>
              <a:t>          -x = 2</a:t>
            </a:r>
          </a:p>
        </p:txBody>
      </p:sp>
    </p:spTree>
    <p:extLst>
      <p:ext uri="{BB962C8B-B14F-4D97-AF65-F5344CB8AC3E}">
        <p14:creationId xmlns:p14="http://schemas.microsoft.com/office/powerpoint/2010/main" val="2627628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6" grpId="0" animBg="1"/>
      <p:bldP spid="16" grpId="0" animBg="1"/>
      <p:bldP spid="18" grpId="0" animBg="1"/>
      <p:bldP spid="1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7" grpId="0" animBg="1"/>
      <p:bldP spid="38" grpId="0" animBg="1"/>
      <p:bldP spid="39" grpId="0"/>
      <p:bldP spid="40" grpId="0"/>
      <p:bldP spid="41" grpId="0"/>
      <p:bldP spid="42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53E8228-9D73-485B-9DA2-B8675150B1DB}"/>
              </a:ext>
            </a:extLst>
          </p:cNvPr>
          <p:cNvSpPr/>
          <p:nvPr/>
        </p:nvSpPr>
        <p:spPr>
          <a:xfrm>
            <a:off x="363116" y="1772816"/>
            <a:ext cx="3013788" cy="895739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662FF44-449E-4E13-A619-0D799CFB73E1}"/>
              </a:ext>
            </a:extLst>
          </p:cNvPr>
          <p:cNvSpPr/>
          <p:nvPr/>
        </p:nvSpPr>
        <p:spPr>
          <a:xfrm>
            <a:off x="7479536" y="5377014"/>
            <a:ext cx="1000468" cy="89450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C9AD7ABD-0BDF-40B5-8127-7374F331DC15}"/>
              </a:ext>
            </a:extLst>
          </p:cNvPr>
          <p:cNvSpPr/>
          <p:nvPr/>
        </p:nvSpPr>
        <p:spPr>
          <a:xfrm>
            <a:off x="7479536" y="2960001"/>
            <a:ext cx="1000468" cy="89450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BA5E325F-38FD-4513-817B-25CEA344DD5E}"/>
              </a:ext>
            </a:extLst>
          </p:cNvPr>
          <p:cNvSpPr/>
          <p:nvPr/>
        </p:nvSpPr>
        <p:spPr>
          <a:xfrm>
            <a:off x="8691739" y="1775660"/>
            <a:ext cx="1000468" cy="89450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13344E67-923C-41FF-93C9-98C995C10E6F}"/>
              </a:ext>
            </a:extLst>
          </p:cNvPr>
          <p:cNvSpPr/>
          <p:nvPr/>
        </p:nvSpPr>
        <p:spPr>
          <a:xfrm>
            <a:off x="7479536" y="1767887"/>
            <a:ext cx="1000468" cy="89450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9DF7E82A-F4F7-40E3-AA7C-C4151E190779}"/>
              </a:ext>
            </a:extLst>
          </p:cNvPr>
          <p:cNvSpPr/>
          <p:nvPr/>
        </p:nvSpPr>
        <p:spPr>
          <a:xfrm>
            <a:off x="363116" y="4192040"/>
            <a:ext cx="3013788" cy="895739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BD02E5D7-AE43-4CCD-A8E5-EF492601013C}"/>
              </a:ext>
            </a:extLst>
          </p:cNvPr>
          <p:cNvSpPr/>
          <p:nvPr/>
        </p:nvSpPr>
        <p:spPr>
          <a:xfrm>
            <a:off x="8676695" y="4094342"/>
            <a:ext cx="1000468" cy="89450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BF1DFC64-1F76-4AA8-B51C-B88602CE988B}"/>
              </a:ext>
            </a:extLst>
          </p:cNvPr>
          <p:cNvSpPr/>
          <p:nvPr/>
        </p:nvSpPr>
        <p:spPr>
          <a:xfrm>
            <a:off x="8676695" y="2960000"/>
            <a:ext cx="1000468" cy="89450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598072D-2607-48E8-96B7-C9C32087F824}"/>
              </a:ext>
            </a:extLst>
          </p:cNvPr>
          <p:cNvSpPr/>
          <p:nvPr/>
        </p:nvSpPr>
        <p:spPr>
          <a:xfrm>
            <a:off x="363116" y="5377014"/>
            <a:ext cx="3013788" cy="895739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7C2A6BEA-8962-4B0D-AC1E-185E7E74486E}"/>
              </a:ext>
            </a:extLst>
          </p:cNvPr>
          <p:cNvSpPr/>
          <p:nvPr/>
        </p:nvSpPr>
        <p:spPr>
          <a:xfrm>
            <a:off x="7479536" y="4094342"/>
            <a:ext cx="1000468" cy="89450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F62A3132-E037-4873-B962-E8EE7D7FFA2A}"/>
              </a:ext>
            </a:extLst>
          </p:cNvPr>
          <p:cNvSpPr/>
          <p:nvPr/>
        </p:nvSpPr>
        <p:spPr>
          <a:xfrm>
            <a:off x="8691739" y="5377007"/>
            <a:ext cx="1000468" cy="89450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61345CD3-BF20-447F-BEA2-BF05BA92B1C3}"/>
              </a:ext>
            </a:extLst>
          </p:cNvPr>
          <p:cNvSpPr txBox="1">
            <a:spLocks/>
          </p:cNvSpPr>
          <p:nvPr/>
        </p:nvSpPr>
        <p:spPr>
          <a:xfrm>
            <a:off x="2420012" y="1551724"/>
            <a:ext cx="5077408" cy="13423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latin typeface="Comic Sans MS" panose="030F0702030302020204" pitchFamily="66" charset="0"/>
              </a:rPr>
              <a:t>          x = -2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xmlns="" id="{411C9CDA-2AAE-4687-B441-F4F543BC1A40}"/>
              </a:ext>
            </a:extLst>
          </p:cNvPr>
          <p:cNvSpPr txBox="1">
            <a:spLocks/>
          </p:cNvSpPr>
          <p:nvPr/>
        </p:nvSpPr>
        <p:spPr>
          <a:xfrm>
            <a:off x="2402128" y="2751965"/>
            <a:ext cx="5077408" cy="13423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latin typeface="Comic Sans MS" panose="030F0702030302020204" pitchFamily="66" charset="0"/>
              </a:rPr>
              <a:t>          x = -2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xmlns="" id="{2C4CA050-5537-41DC-96C0-21EB1D34B36F}"/>
              </a:ext>
            </a:extLst>
          </p:cNvPr>
          <p:cNvSpPr txBox="1">
            <a:spLocks/>
          </p:cNvSpPr>
          <p:nvPr/>
        </p:nvSpPr>
        <p:spPr>
          <a:xfrm>
            <a:off x="2402128" y="3952206"/>
            <a:ext cx="5077408" cy="13423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latin typeface="Comic Sans MS" panose="030F0702030302020204" pitchFamily="66" charset="0"/>
              </a:rPr>
              <a:t>          x = -2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96EA836A-D75C-43CB-A945-674AA63B6B5C}"/>
              </a:ext>
            </a:extLst>
          </p:cNvPr>
          <p:cNvSpPr/>
          <p:nvPr/>
        </p:nvSpPr>
        <p:spPr>
          <a:xfrm>
            <a:off x="363116" y="2930804"/>
            <a:ext cx="3013788" cy="895739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xmlns="" id="{2F69D300-A480-406B-ADE6-A1D9AD860C23}"/>
              </a:ext>
            </a:extLst>
          </p:cNvPr>
          <p:cNvSpPr txBox="1">
            <a:spLocks/>
          </p:cNvSpPr>
          <p:nvPr/>
        </p:nvSpPr>
        <p:spPr>
          <a:xfrm>
            <a:off x="2402128" y="5228683"/>
            <a:ext cx="5077408" cy="13423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latin typeface="Comic Sans MS" panose="030F0702030302020204" pitchFamily="66" charset="0"/>
              </a:rPr>
              <a:t>          x = -2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xmlns="" id="{F9366D90-D21E-4DCF-B0B9-8BAE140B0C7E}"/>
              </a:ext>
            </a:extLst>
          </p:cNvPr>
          <p:cNvSpPr txBox="1">
            <a:spLocks/>
          </p:cNvSpPr>
          <p:nvPr/>
        </p:nvSpPr>
        <p:spPr>
          <a:xfrm>
            <a:off x="2402128" y="193803"/>
            <a:ext cx="5077408" cy="13423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latin typeface="Comic Sans MS" panose="030F0702030302020204" pitchFamily="66" charset="0"/>
              </a:rPr>
              <a:t>   Flip the tiles</a:t>
            </a:r>
          </a:p>
        </p:txBody>
      </p:sp>
    </p:spTree>
    <p:extLst>
      <p:ext uri="{BB962C8B-B14F-4D97-AF65-F5344CB8AC3E}">
        <p14:creationId xmlns:p14="http://schemas.microsoft.com/office/powerpoint/2010/main" val="2915815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0" grpId="0" animBg="1"/>
      <p:bldP spid="21" grpId="0" animBg="1"/>
      <p:bldP spid="25" grpId="0" animBg="1"/>
      <p:bldP spid="26" grpId="0" animBg="1"/>
      <p:bldP spid="35" grpId="0" animBg="1"/>
      <p:bldP spid="36" grpId="0" animBg="1"/>
      <p:bldP spid="14" grpId="0" animBg="1"/>
      <p:bldP spid="11" grpId="0" animBg="1"/>
      <p:bldP spid="13" grpId="0" animBg="1"/>
      <p:bldP spid="15" grpId="0" animBg="1"/>
      <p:bldP spid="16" grpId="0"/>
      <p:bldP spid="18" grpId="0"/>
      <p:bldP spid="19" grpId="0"/>
      <p:bldP spid="17" grpId="0" animBg="1"/>
      <p:bldP spid="24" grpId="0"/>
      <p:bldP spid="27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8DD77F-5535-4293-90FA-9493B13DF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3783" y="419260"/>
            <a:ext cx="5077408" cy="1342377"/>
          </a:xfrm>
        </p:spPr>
        <p:txBody>
          <a:bodyPr/>
          <a:lstStyle/>
          <a:p>
            <a:pPr algn="ctr"/>
            <a:r>
              <a:rPr lang="en-GB" b="1" dirty="0">
                <a:latin typeface="Comic Sans MS" panose="030F0702030302020204" pitchFamily="66" charset="0"/>
              </a:rPr>
              <a:t> x + 4          =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22A3222B-E2E5-42BB-AF94-9E1DF85FFA33}"/>
              </a:ext>
            </a:extLst>
          </p:cNvPr>
          <p:cNvSpPr txBox="1">
            <a:spLocks/>
          </p:cNvSpPr>
          <p:nvPr/>
        </p:nvSpPr>
        <p:spPr>
          <a:xfrm>
            <a:off x="6119327" y="365124"/>
            <a:ext cx="5077408" cy="13423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>
                <a:latin typeface="Comic Sans MS" panose="030F0702030302020204" pitchFamily="66" charset="0"/>
              </a:rPr>
              <a:t>7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53E8228-9D73-485B-9DA2-B8675150B1DB}"/>
              </a:ext>
            </a:extLst>
          </p:cNvPr>
          <p:cNvSpPr/>
          <p:nvPr/>
        </p:nvSpPr>
        <p:spPr>
          <a:xfrm>
            <a:off x="363116" y="1772816"/>
            <a:ext cx="3013788" cy="895739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8686B3A-6BE9-42E8-9653-EA82615D6B5A}"/>
              </a:ext>
            </a:extLst>
          </p:cNvPr>
          <p:cNvSpPr/>
          <p:nvPr/>
        </p:nvSpPr>
        <p:spPr>
          <a:xfrm>
            <a:off x="3807401" y="1772816"/>
            <a:ext cx="1000468" cy="89450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648C9ED5-B91A-4336-B622-E0B095C98693}"/>
              </a:ext>
            </a:extLst>
          </p:cNvPr>
          <p:cNvSpPr/>
          <p:nvPr/>
        </p:nvSpPr>
        <p:spPr>
          <a:xfrm>
            <a:off x="3807401" y="2847685"/>
            <a:ext cx="1000468" cy="89450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F05DB8E2-4F97-4C69-A6EF-4CC0A97CE11C}"/>
              </a:ext>
            </a:extLst>
          </p:cNvPr>
          <p:cNvSpPr/>
          <p:nvPr/>
        </p:nvSpPr>
        <p:spPr>
          <a:xfrm>
            <a:off x="3807401" y="5050941"/>
            <a:ext cx="1000468" cy="89450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B849BF1-AE6D-48B9-8DD4-A2C936A01575}"/>
              </a:ext>
            </a:extLst>
          </p:cNvPr>
          <p:cNvSpPr/>
          <p:nvPr/>
        </p:nvSpPr>
        <p:spPr>
          <a:xfrm>
            <a:off x="3807401" y="3949313"/>
            <a:ext cx="1000468" cy="89450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A5C6EC0F-BF58-4721-B147-7ECDF0A701F6}"/>
              </a:ext>
            </a:extLst>
          </p:cNvPr>
          <p:cNvSpPr/>
          <p:nvPr/>
        </p:nvSpPr>
        <p:spPr>
          <a:xfrm>
            <a:off x="8658031" y="3927481"/>
            <a:ext cx="1000468" cy="89450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662FF44-449E-4E13-A619-0D799CFB73E1}"/>
              </a:ext>
            </a:extLst>
          </p:cNvPr>
          <p:cNvSpPr/>
          <p:nvPr/>
        </p:nvSpPr>
        <p:spPr>
          <a:xfrm>
            <a:off x="7479536" y="3949312"/>
            <a:ext cx="1000468" cy="89450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C9AD7ABD-0BDF-40B5-8127-7374F331DC15}"/>
              </a:ext>
            </a:extLst>
          </p:cNvPr>
          <p:cNvSpPr/>
          <p:nvPr/>
        </p:nvSpPr>
        <p:spPr>
          <a:xfrm>
            <a:off x="7479536" y="2847684"/>
            <a:ext cx="1000468" cy="89450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6E8A82C7-9EF7-4C92-A822-D8C358643A09}"/>
              </a:ext>
            </a:extLst>
          </p:cNvPr>
          <p:cNvSpPr/>
          <p:nvPr/>
        </p:nvSpPr>
        <p:spPr>
          <a:xfrm>
            <a:off x="8658031" y="5050939"/>
            <a:ext cx="1000468" cy="89450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BF22B959-4C7F-4E4B-921B-AC6104D05BBA}"/>
              </a:ext>
            </a:extLst>
          </p:cNvPr>
          <p:cNvSpPr/>
          <p:nvPr/>
        </p:nvSpPr>
        <p:spPr>
          <a:xfrm>
            <a:off x="8676695" y="2847684"/>
            <a:ext cx="1000468" cy="89450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BA5E325F-38FD-4513-817B-25CEA344DD5E}"/>
              </a:ext>
            </a:extLst>
          </p:cNvPr>
          <p:cNvSpPr/>
          <p:nvPr/>
        </p:nvSpPr>
        <p:spPr>
          <a:xfrm>
            <a:off x="8676695" y="1767887"/>
            <a:ext cx="1000468" cy="89450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13344E67-923C-41FF-93C9-98C995C10E6F}"/>
              </a:ext>
            </a:extLst>
          </p:cNvPr>
          <p:cNvSpPr/>
          <p:nvPr/>
        </p:nvSpPr>
        <p:spPr>
          <a:xfrm>
            <a:off x="7479536" y="1767888"/>
            <a:ext cx="1000468" cy="89450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FE96D1E7-9EB5-4CA1-B7CB-99CF1E0FC2A1}"/>
              </a:ext>
            </a:extLst>
          </p:cNvPr>
          <p:cNvSpPr/>
          <p:nvPr/>
        </p:nvSpPr>
        <p:spPr>
          <a:xfrm>
            <a:off x="4985089" y="1767887"/>
            <a:ext cx="1000468" cy="89450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823B73DD-65F5-40DF-A89B-1D472C09D685}"/>
              </a:ext>
            </a:extLst>
          </p:cNvPr>
          <p:cNvSpPr/>
          <p:nvPr/>
        </p:nvSpPr>
        <p:spPr>
          <a:xfrm>
            <a:off x="4985089" y="2843694"/>
            <a:ext cx="1000468" cy="89450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16402965-ED69-42ED-BC89-2355306A544B}"/>
              </a:ext>
            </a:extLst>
          </p:cNvPr>
          <p:cNvSpPr/>
          <p:nvPr/>
        </p:nvSpPr>
        <p:spPr>
          <a:xfrm>
            <a:off x="4985089" y="3947316"/>
            <a:ext cx="1000468" cy="89450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DEBBC5D0-7752-4ED6-BE5A-C0122854A67E}"/>
              </a:ext>
            </a:extLst>
          </p:cNvPr>
          <p:cNvSpPr/>
          <p:nvPr/>
        </p:nvSpPr>
        <p:spPr>
          <a:xfrm>
            <a:off x="4985089" y="5050939"/>
            <a:ext cx="1000468" cy="89450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AC6CDC2D-2B2C-476B-B84D-94F80761740A}"/>
              </a:ext>
            </a:extLst>
          </p:cNvPr>
          <p:cNvSpPr/>
          <p:nvPr/>
        </p:nvSpPr>
        <p:spPr>
          <a:xfrm>
            <a:off x="9873854" y="1767886"/>
            <a:ext cx="1000468" cy="89450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6B9E3BB9-3ADA-4036-ACC3-5E8071E77E4D}"/>
              </a:ext>
            </a:extLst>
          </p:cNvPr>
          <p:cNvSpPr/>
          <p:nvPr/>
        </p:nvSpPr>
        <p:spPr>
          <a:xfrm>
            <a:off x="9873854" y="2857601"/>
            <a:ext cx="1000468" cy="89450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3CF19793-0084-44B6-8638-C05BF22B027D}"/>
              </a:ext>
            </a:extLst>
          </p:cNvPr>
          <p:cNvSpPr/>
          <p:nvPr/>
        </p:nvSpPr>
        <p:spPr>
          <a:xfrm>
            <a:off x="9873854" y="3918824"/>
            <a:ext cx="1000468" cy="89450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327FDC98-E0EB-4A9A-983F-6DD599AD605D}"/>
              </a:ext>
            </a:extLst>
          </p:cNvPr>
          <p:cNvSpPr/>
          <p:nvPr/>
        </p:nvSpPr>
        <p:spPr>
          <a:xfrm>
            <a:off x="9873854" y="5050939"/>
            <a:ext cx="1000468" cy="89450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092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53E8228-9D73-485B-9DA2-B8675150B1DB}"/>
              </a:ext>
            </a:extLst>
          </p:cNvPr>
          <p:cNvSpPr/>
          <p:nvPr/>
        </p:nvSpPr>
        <p:spPr>
          <a:xfrm>
            <a:off x="363116" y="1772816"/>
            <a:ext cx="3013788" cy="895739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8686B3A-6BE9-42E8-9653-EA82615D6B5A}"/>
              </a:ext>
            </a:extLst>
          </p:cNvPr>
          <p:cNvSpPr/>
          <p:nvPr/>
        </p:nvSpPr>
        <p:spPr>
          <a:xfrm>
            <a:off x="3807401" y="1772816"/>
            <a:ext cx="1000468" cy="89450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648C9ED5-B91A-4336-B622-E0B095C98693}"/>
              </a:ext>
            </a:extLst>
          </p:cNvPr>
          <p:cNvSpPr/>
          <p:nvPr/>
        </p:nvSpPr>
        <p:spPr>
          <a:xfrm>
            <a:off x="3807401" y="2847685"/>
            <a:ext cx="1000468" cy="89450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F05DB8E2-4F97-4C69-A6EF-4CC0A97CE11C}"/>
              </a:ext>
            </a:extLst>
          </p:cNvPr>
          <p:cNvSpPr/>
          <p:nvPr/>
        </p:nvSpPr>
        <p:spPr>
          <a:xfrm>
            <a:off x="3807401" y="5050941"/>
            <a:ext cx="1000468" cy="89450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B849BF1-AE6D-48B9-8DD4-A2C936A01575}"/>
              </a:ext>
            </a:extLst>
          </p:cNvPr>
          <p:cNvSpPr/>
          <p:nvPr/>
        </p:nvSpPr>
        <p:spPr>
          <a:xfrm>
            <a:off x="3807401" y="3949313"/>
            <a:ext cx="1000468" cy="89450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A5C6EC0F-BF58-4721-B147-7ECDF0A701F6}"/>
              </a:ext>
            </a:extLst>
          </p:cNvPr>
          <p:cNvSpPr/>
          <p:nvPr/>
        </p:nvSpPr>
        <p:spPr>
          <a:xfrm>
            <a:off x="8658031" y="3927481"/>
            <a:ext cx="1000468" cy="89450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662FF44-449E-4E13-A619-0D799CFB73E1}"/>
              </a:ext>
            </a:extLst>
          </p:cNvPr>
          <p:cNvSpPr/>
          <p:nvPr/>
        </p:nvSpPr>
        <p:spPr>
          <a:xfrm>
            <a:off x="7479536" y="3949312"/>
            <a:ext cx="1000468" cy="89450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C9AD7ABD-0BDF-40B5-8127-7374F331DC15}"/>
              </a:ext>
            </a:extLst>
          </p:cNvPr>
          <p:cNvSpPr/>
          <p:nvPr/>
        </p:nvSpPr>
        <p:spPr>
          <a:xfrm>
            <a:off x="7479536" y="2847684"/>
            <a:ext cx="1000468" cy="89450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6E8A82C7-9EF7-4C92-A822-D8C358643A09}"/>
              </a:ext>
            </a:extLst>
          </p:cNvPr>
          <p:cNvSpPr/>
          <p:nvPr/>
        </p:nvSpPr>
        <p:spPr>
          <a:xfrm>
            <a:off x="8658031" y="5050939"/>
            <a:ext cx="1000468" cy="89450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BF22B959-4C7F-4E4B-921B-AC6104D05BBA}"/>
              </a:ext>
            </a:extLst>
          </p:cNvPr>
          <p:cNvSpPr/>
          <p:nvPr/>
        </p:nvSpPr>
        <p:spPr>
          <a:xfrm>
            <a:off x="8676695" y="2847684"/>
            <a:ext cx="1000468" cy="89450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BA5E325F-38FD-4513-817B-25CEA344DD5E}"/>
              </a:ext>
            </a:extLst>
          </p:cNvPr>
          <p:cNvSpPr/>
          <p:nvPr/>
        </p:nvSpPr>
        <p:spPr>
          <a:xfrm>
            <a:off x="8676695" y="1767887"/>
            <a:ext cx="1000468" cy="89450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13344E67-923C-41FF-93C9-98C995C10E6F}"/>
              </a:ext>
            </a:extLst>
          </p:cNvPr>
          <p:cNvSpPr/>
          <p:nvPr/>
        </p:nvSpPr>
        <p:spPr>
          <a:xfrm>
            <a:off x="7479536" y="1767888"/>
            <a:ext cx="1000468" cy="89450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FE96D1E7-9EB5-4CA1-B7CB-99CF1E0FC2A1}"/>
              </a:ext>
            </a:extLst>
          </p:cNvPr>
          <p:cNvSpPr/>
          <p:nvPr/>
        </p:nvSpPr>
        <p:spPr>
          <a:xfrm>
            <a:off x="4985089" y="1767887"/>
            <a:ext cx="1000468" cy="89450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823B73DD-65F5-40DF-A89B-1D472C09D685}"/>
              </a:ext>
            </a:extLst>
          </p:cNvPr>
          <p:cNvSpPr/>
          <p:nvPr/>
        </p:nvSpPr>
        <p:spPr>
          <a:xfrm>
            <a:off x="4985089" y="2843694"/>
            <a:ext cx="1000468" cy="89450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16402965-ED69-42ED-BC89-2355306A544B}"/>
              </a:ext>
            </a:extLst>
          </p:cNvPr>
          <p:cNvSpPr/>
          <p:nvPr/>
        </p:nvSpPr>
        <p:spPr>
          <a:xfrm>
            <a:off x="4985089" y="3947316"/>
            <a:ext cx="1000468" cy="89450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DEBBC5D0-7752-4ED6-BE5A-C0122854A67E}"/>
              </a:ext>
            </a:extLst>
          </p:cNvPr>
          <p:cNvSpPr/>
          <p:nvPr/>
        </p:nvSpPr>
        <p:spPr>
          <a:xfrm>
            <a:off x="4985089" y="5050939"/>
            <a:ext cx="1000468" cy="89450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AC6CDC2D-2B2C-476B-B84D-94F80761740A}"/>
              </a:ext>
            </a:extLst>
          </p:cNvPr>
          <p:cNvSpPr/>
          <p:nvPr/>
        </p:nvSpPr>
        <p:spPr>
          <a:xfrm>
            <a:off x="9873854" y="1767886"/>
            <a:ext cx="1000468" cy="89450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6B9E3BB9-3ADA-4036-ACC3-5E8071E77E4D}"/>
              </a:ext>
            </a:extLst>
          </p:cNvPr>
          <p:cNvSpPr/>
          <p:nvPr/>
        </p:nvSpPr>
        <p:spPr>
          <a:xfrm>
            <a:off x="9873854" y="2857601"/>
            <a:ext cx="1000468" cy="89450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3CF19793-0084-44B6-8638-C05BF22B027D}"/>
              </a:ext>
            </a:extLst>
          </p:cNvPr>
          <p:cNvSpPr/>
          <p:nvPr/>
        </p:nvSpPr>
        <p:spPr>
          <a:xfrm>
            <a:off x="9873854" y="3918824"/>
            <a:ext cx="1000468" cy="89450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327FDC98-E0EB-4A9A-983F-6DD599AD605D}"/>
              </a:ext>
            </a:extLst>
          </p:cNvPr>
          <p:cNvSpPr/>
          <p:nvPr/>
        </p:nvSpPr>
        <p:spPr>
          <a:xfrm>
            <a:off x="9873854" y="5050939"/>
            <a:ext cx="1000468" cy="89450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xmlns="" id="{459A1353-A7D4-4D45-876B-E8609E17FA0C}"/>
              </a:ext>
            </a:extLst>
          </p:cNvPr>
          <p:cNvSpPr txBox="1">
            <a:spLocks/>
          </p:cNvSpPr>
          <p:nvPr/>
        </p:nvSpPr>
        <p:spPr>
          <a:xfrm>
            <a:off x="2775049" y="1515224"/>
            <a:ext cx="5077408" cy="13423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latin typeface="Comic Sans MS" panose="030F0702030302020204" pitchFamily="66" charset="0"/>
              </a:rPr>
              <a:t>          x = 3</a:t>
            </a:r>
          </a:p>
        </p:txBody>
      </p:sp>
    </p:spTree>
    <p:extLst>
      <p:ext uri="{BB962C8B-B14F-4D97-AF65-F5344CB8AC3E}">
        <p14:creationId xmlns:p14="http://schemas.microsoft.com/office/powerpoint/2010/main" val="881871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  <p:bldP spid="17" grpId="0" animBg="1"/>
      <p:bldP spid="18" grpId="0" animBg="1"/>
      <p:bldP spid="19" grpId="0" animBg="1"/>
      <p:bldP spid="23" grpId="0" animBg="1"/>
      <p:bldP spid="24" grpId="0" animBg="1"/>
      <p:bldP spid="25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3C64EB-9EAE-4288-AE77-76670BD01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521" y="248848"/>
            <a:ext cx="10906957" cy="1308632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>
                <a:latin typeface="Comic Sans MS" panose="030F0702030302020204" pitchFamily="66" charset="0"/>
              </a:rPr>
              <a:t>Keep the equation balanced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B40C84F-4D31-4470-B6FD-59B44B95A6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AFC8B13-6075-409D-AE41-45D21BE8E0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2274" y="1759598"/>
            <a:ext cx="3847450" cy="333880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BA260C39-3C17-4416-B1A1-2081BD32D2FD}"/>
              </a:ext>
            </a:extLst>
          </p:cNvPr>
          <p:cNvSpPr txBox="1">
            <a:spLocks/>
          </p:cNvSpPr>
          <p:nvPr/>
        </p:nvSpPr>
        <p:spPr>
          <a:xfrm>
            <a:off x="747685" y="5300520"/>
            <a:ext cx="10906957" cy="13086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>
                <a:latin typeface="Comic Sans MS" panose="030F0702030302020204" pitchFamily="66" charset="0"/>
              </a:rPr>
              <a:t>Whatever you do to one side you do to the other</a:t>
            </a:r>
          </a:p>
        </p:txBody>
      </p:sp>
    </p:spTree>
    <p:extLst>
      <p:ext uri="{BB962C8B-B14F-4D97-AF65-F5344CB8AC3E}">
        <p14:creationId xmlns:p14="http://schemas.microsoft.com/office/powerpoint/2010/main" val="372424404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8DD77F-5535-4293-90FA-9493B13DF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4511" y="338755"/>
            <a:ext cx="5077408" cy="1342377"/>
          </a:xfrm>
        </p:spPr>
        <p:txBody>
          <a:bodyPr/>
          <a:lstStyle/>
          <a:p>
            <a:pPr algn="ctr"/>
            <a:r>
              <a:rPr lang="en-GB" b="1" dirty="0">
                <a:latin typeface="Comic Sans MS" panose="030F0702030302020204" pitchFamily="66" charset="0"/>
              </a:rPr>
              <a:t> x - 5          =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22A3222B-E2E5-42BB-AF94-9E1DF85FFA33}"/>
              </a:ext>
            </a:extLst>
          </p:cNvPr>
          <p:cNvSpPr txBox="1">
            <a:spLocks/>
          </p:cNvSpPr>
          <p:nvPr/>
        </p:nvSpPr>
        <p:spPr>
          <a:xfrm>
            <a:off x="6119327" y="365124"/>
            <a:ext cx="5077408" cy="13423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>
                <a:latin typeface="Comic Sans MS" panose="030F0702030302020204" pitchFamily="66" charset="0"/>
              </a:rPr>
              <a:t>-4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53E8228-9D73-485B-9DA2-B8675150B1DB}"/>
              </a:ext>
            </a:extLst>
          </p:cNvPr>
          <p:cNvSpPr/>
          <p:nvPr/>
        </p:nvSpPr>
        <p:spPr>
          <a:xfrm>
            <a:off x="362548" y="1604865"/>
            <a:ext cx="3013788" cy="895739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8686B3A-6BE9-42E8-9653-EA82615D6B5A}"/>
              </a:ext>
            </a:extLst>
          </p:cNvPr>
          <p:cNvSpPr/>
          <p:nvPr/>
        </p:nvSpPr>
        <p:spPr>
          <a:xfrm>
            <a:off x="5118859" y="1606097"/>
            <a:ext cx="1000468" cy="89450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648C9ED5-B91A-4336-B622-E0B095C98693}"/>
              </a:ext>
            </a:extLst>
          </p:cNvPr>
          <p:cNvSpPr/>
          <p:nvPr/>
        </p:nvSpPr>
        <p:spPr>
          <a:xfrm>
            <a:off x="5119577" y="2690762"/>
            <a:ext cx="1000468" cy="89450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F05DB8E2-4F97-4C69-A6EF-4CC0A97CE11C}"/>
              </a:ext>
            </a:extLst>
          </p:cNvPr>
          <p:cNvSpPr/>
          <p:nvPr/>
        </p:nvSpPr>
        <p:spPr>
          <a:xfrm>
            <a:off x="5118859" y="4851379"/>
            <a:ext cx="1000468" cy="89450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B849BF1-AE6D-48B9-8DD4-A2C936A01575}"/>
              </a:ext>
            </a:extLst>
          </p:cNvPr>
          <p:cNvSpPr/>
          <p:nvPr/>
        </p:nvSpPr>
        <p:spPr>
          <a:xfrm>
            <a:off x="5118859" y="3775427"/>
            <a:ext cx="1000468" cy="89450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A5C6EC0F-BF58-4721-B147-7ECDF0A701F6}"/>
              </a:ext>
            </a:extLst>
          </p:cNvPr>
          <p:cNvSpPr/>
          <p:nvPr/>
        </p:nvSpPr>
        <p:spPr>
          <a:xfrm>
            <a:off x="9568697" y="1604864"/>
            <a:ext cx="1000468" cy="89450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662FF44-449E-4E13-A619-0D799CFB73E1}"/>
              </a:ext>
            </a:extLst>
          </p:cNvPr>
          <p:cNvSpPr/>
          <p:nvPr/>
        </p:nvSpPr>
        <p:spPr>
          <a:xfrm>
            <a:off x="8361518" y="4851378"/>
            <a:ext cx="1000468" cy="89450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C9AD7ABD-0BDF-40B5-8127-7374F331DC15}"/>
              </a:ext>
            </a:extLst>
          </p:cNvPr>
          <p:cNvSpPr/>
          <p:nvPr/>
        </p:nvSpPr>
        <p:spPr>
          <a:xfrm>
            <a:off x="8361518" y="3798574"/>
            <a:ext cx="1000468" cy="89450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BF22B959-4C7F-4E4B-921B-AC6104D05BBA}"/>
              </a:ext>
            </a:extLst>
          </p:cNvPr>
          <p:cNvSpPr/>
          <p:nvPr/>
        </p:nvSpPr>
        <p:spPr>
          <a:xfrm>
            <a:off x="8373152" y="2703700"/>
            <a:ext cx="1000468" cy="89450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BA5E325F-38FD-4513-817B-25CEA344DD5E}"/>
              </a:ext>
            </a:extLst>
          </p:cNvPr>
          <p:cNvSpPr/>
          <p:nvPr/>
        </p:nvSpPr>
        <p:spPr>
          <a:xfrm>
            <a:off x="8364510" y="1604865"/>
            <a:ext cx="1000468" cy="89450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13344E67-923C-41FF-93C9-98C995C10E6F}"/>
              </a:ext>
            </a:extLst>
          </p:cNvPr>
          <p:cNvSpPr/>
          <p:nvPr/>
        </p:nvSpPr>
        <p:spPr>
          <a:xfrm>
            <a:off x="5139719" y="5927331"/>
            <a:ext cx="1000468" cy="89450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FE96D1E7-9EB5-4CA1-B7CB-99CF1E0FC2A1}"/>
              </a:ext>
            </a:extLst>
          </p:cNvPr>
          <p:cNvSpPr/>
          <p:nvPr/>
        </p:nvSpPr>
        <p:spPr>
          <a:xfrm>
            <a:off x="3874613" y="1606097"/>
            <a:ext cx="1000468" cy="89450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823B73DD-65F5-40DF-A89B-1D472C09D685}"/>
              </a:ext>
            </a:extLst>
          </p:cNvPr>
          <p:cNvSpPr/>
          <p:nvPr/>
        </p:nvSpPr>
        <p:spPr>
          <a:xfrm>
            <a:off x="3877211" y="2690763"/>
            <a:ext cx="1000468" cy="89450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16402965-ED69-42ED-BC89-2355306A544B}"/>
              </a:ext>
            </a:extLst>
          </p:cNvPr>
          <p:cNvSpPr/>
          <p:nvPr/>
        </p:nvSpPr>
        <p:spPr>
          <a:xfrm>
            <a:off x="3874613" y="3775429"/>
            <a:ext cx="1000468" cy="89450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DEBBC5D0-7752-4ED6-BE5A-C0122854A67E}"/>
              </a:ext>
            </a:extLst>
          </p:cNvPr>
          <p:cNvSpPr/>
          <p:nvPr/>
        </p:nvSpPr>
        <p:spPr>
          <a:xfrm>
            <a:off x="3883199" y="4860095"/>
            <a:ext cx="1000468" cy="89450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AC6CDC2D-2B2C-476B-B84D-94F80761740A}"/>
              </a:ext>
            </a:extLst>
          </p:cNvPr>
          <p:cNvSpPr/>
          <p:nvPr/>
        </p:nvSpPr>
        <p:spPr>
          <a:xfrm>
            <a:off x="7114834" y="1606097"/>
            <a:ext cx="1000468" cy="89450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6B9E3BB9-3ADA-4036-ACC3-5E8071E77E4D}"/>
              </a:ext>
            </a:extLst>
          </p:cNvPr>
          <p:cNvSpPr/>
          <p:nvPr/>
        </p:nvSpPr>
        <p:spPr>
          <a:xfrm>
            <a:off x="7131435" y="2690762"/>
            <a:ext cx="1000468" cy="89450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3CF19793-0084-44B6-8638-C05BF22B027D}"/>
              </a:ext>
            </a:extLst>
          </p:cNvPr>
          <p:cNvSpPr/>
          <p:nvPr/>
        </p:nvSpPr>
        <p:spPr>
          <a:xfrm>
            <a:off x="3874613" y="5944761"/>
            <a:ext cx="1000468" cy="89450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697E02C2-E937-46AE-8AEB-FB1F835A6D68}"/>
              </a:ext>
            </a:extLst>
          </p:cNvPr>
          <p:cNvSpPr/>
          <p:nvPr/>
        </p:nvSpPr>
        <p:spPr>
          <a:xfrm>
            <a:off x="7131435" y="3798574"/>
            <a:ext cx="1000468" cy="89450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CE014492-25D7-4326-89FD-BBABB0E3B0C8}"/>
              </a:ext>
            </a:extLst>
          </p:cNvPr>
          <p:cNvSpPr/>
          <p:nvPr/>
        </p:nvSpPr>
        <p:spPr>
          <a:xfrm>
            <a:off x="7131435" y="4860095"/>
            <a:ext cx="1000468" cy="89450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1389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5" grpId="0" animBg="1"/>
      <p:bldP spid="36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53E8228-9D73-485B-9DA2-B8675150B1DB}"/>
              </a:ext>
            </a:extLst>
          </p:cNvPr>
          <p:cNvSpPr/>
          <p:nvPr/>
        </p:nvSpPr>
        <p:spPr>
          <a:xfrm>
            <a:off x="362548" y="1604865"/>
            <a:ext cx="3013788" cy="895739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8686B3A-6BE9-42E8-9653-EA82615D6B5A}"/>
              </a:ext>
            </a:extLst>
          </p:cNvPr>
          <p:cNvSpPr/>
          <p:nvPr/>
        </p:nvSpPr>
        <p:spPr>
          <a:xfrm>
            <a:off x="5118859" y="1606097"/>
            <a:ext cx="1000468" cy="89450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648C9ED5-B91A-4336-B622-E0B095C98693}"/>
              </a:ext>
            </a:extLst>
          </p:cNvPr>
          <p:cNvSpPr/>
          <p:nvPr/>
        </p:nvSpPr>
        <p:spPr>
          <a:xfrm>
            <a:off x="5119577" y="2690762"/>
            <a:ext cx="1000468" cy="89450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F05DB8E2-4F97-4C69-A6EF-4CC0A97CE11C}"/>
              </a:ext>
            </a:extLst>
          </p:cNvPr>
          <p:cNvSpPr/>
          <p:nvPr/>
        </p:nvSpPr>
        <p:spPr>
          <a:xfrm>
            <a:off x="5118859" y="4851379"/>
            <a:ext cx="1000468" cy="89450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B849BF1-AE6D-48B9-8DD4-A2C936A01575}"/>
              </a:ext>
            </a:extLst>
          </p:cNvPr>
          <p:cNvSpPr/>
          <p:nvPr/>
        </p:nvSpPr>
        <p:spPr>
          <a:xfrm>
            <a:off x="5118859" y="3775427"/>
            <a:ext cx="1000468" cy="89450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A5C6EC0F-BF58-4721-B147-7ECDF0A701F6}"/>
              </a:ext>
            </a:extLst>
          </p:cNvPr>
          <p:cNvSpPr/>
          <p:nvPr/>
        </p:nvSpPr>
        <p:spPr>
          <a:xfrm>
            <a:off x="9568697" y="1604864"/>
            <a:ext cx="1000468" cy="89450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662FF44-449E-4E13-A619-0D799CFB73E1}"/>
              </a:ext>
            </a:extLst>
          </p:cNvPr>
          <p:cNvSpPr/>
          <p:nvPr/>
        </p:nvSpPr>
        <p:spPr>
          <a:xfrm>
            <a:off x="8361518" y="4851378"/>
            <a:ext cx="1000468" cy="89450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C9AD7ABD-0BDF-40B5-8127-7374F331DC15}"/>
              </a:ext>
            </a:extLst>
          </p:cNvPr>
          <p:cNvSpPr/>
          <p:nvPr/>
        </p:nvSpPr>
        <p:spPr>
          <a:xfrm>
            <a:off x="8361518" y="3798574"/>
            <a:ext cx="1000468" cy="89450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BF22B959-4C7F-4E4B-921B-AC6104D05BBA}"/>
              </a:ext>
            </a:extLst>
          </p:cNvPr>
          <p:cNvSpPr/>
          <p:nvPr/>
        </p:nvSpPr>
        <p:spPr>
          <a:xfrm>
            <a:off x="8373152" y="2703700"/>
            <a:ext cx="1000468" cy="89450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BA5E325F-38FD-4513-817B-25CEA344DD5E}"/>
              </a:ext>
            </a:extLst>
          </p:cNvPr>
          <p:cNvSpPr/>
          <p:nvPr/>
        </p:nvSpPr>
        <p:spPr>
          <a:xfrm>
            <a:off x="8364510" y="1604865"/>
            <a:ext cx="1000468" cy="89450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13344E67-923C-41FF-93C9-98C995C10E6F}"/>
              </a:ext>
            </a:extLst>
          </p:cNvPr>
          <p:cNvSpPr/>
          <p:nvPr/>
        </p:nvSpPr>
        <p:spPr>
          <a:xfrm>
            <a:off x="5139719" y="5927331"/>
            <a:ext cx="1000468" cy="89450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FE96D1E7-9EB5-4CA1-B7CB-99CF1E0FC2A1}"/>
              </a:ext>
            </a:extLst>
          </p:cNvPr>
          <p:cNvSpPr/>
          <p:nvPr/>
        </p:nvSpPr>
        <p:spPr>
          <a:xfrm>
            <a:off x="3874613" y="1606097"/>
            <a:ext cx="1000468" cy="89450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823B73DD-65F5-40DF-A89B-1D472C09D685}"/>
              </a:ext>
            </a:extLst>
          </p:cNvPr>
          <p:cNvSpPr/>
          <p:nvPr/>
        </p:nvSpPr>
        <p:spPr>
          <a:xfrm>
            <a:off x="3877211" y="2690763"/>
            <a:ext cx="1000468" cy="89450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16402965-ED69-42ED-BC89-2355306A544B}"/>
              </a:ext>
            </a:extLst>
          </p:cNvPr>
          <p:cNvSpPr/>
          <p:nvPr/>
        </p:nvSpPr>
        <p:spPr>
          <a:xfrm>
            <a:off x="3874613" y="3775429"/>
            <a:ext cx="1000468" cy="89450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DEBBC5D0-7752-4ED6-BE5A-C0122854A67E}"/>
              </a:ext>
            </a:extLst>
          </p:cNvPr>
          <p:cNvSpPr/>
          <p:nvPr/>
        </p:nvSpPr>
        <p:spPr>
          <a:xfrm>
            <a:off x="3883199" y="4860095"/>
            <a:ext cx="1000468" cy="89450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AC6CDC2D-2B2C-476B-B84D-94F80761740A}"/>
              </a:ext>
            </a:extLst>
          </p:cNvPr>
          <p:cNvSpPr/>
          <p:nvPr/>
        </p:nvSpPr>
        <p:spPr>
          <a:xfrm>
            <a:off x="7114834" y="1606097"/>
            <a:ext cx="1000468" cy="89450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6B9E3BB9-3ADA-4036-ACC3-5E8071E77E4D}"/>
              </a:ext>
            </a:extLst>
          </p:cNvPr>
          <p:cNvSpPr/>
          <p:nvPr/>
        </p:nvSpPr>
        <p:spPr>
          <a:xfrm>
            <a:off x="7131435" y="2690762"/>
            <a:ext cx="1000468" cy="89450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3CF19793-0084-44B6-8638-C05BF22B027D}"/>
              </a:ext>
            </a:extLst>
          </p:cNvPr>
          <p:cNvSpPr/>
          <p:nvPr/>
        </p:nvSpPr>
        <p:spPr>
          <a:xfrm>
            <a:off x="3874613" y="5944761"/>
            <a:ext cx="1000468" cy="89450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697E02C2-E937-46AE-8AEB-FB1F835A6D68}"/>
              </a:ext>
            </a:extLst>
          </p:cNvPr>
          <p:cNvSpPr/>
          <p:nvPr/>
        </p:nvSpPr>
        <p:spPr>
          <a:xfrm>
            <a:off x="7131435" y="3798574"/>
            <a:ext cx="1000468" cy="89450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CE014492-25D7-4326-89FD-BBABB0E3B0C8}"/>
              </a:ext>
            </a:extLst>
          </p:cNvPr>
          <p:cNvSpPr/>
          <p:nvPr/>
        </p:nvSpPr>
        <p:spPr>
          <a:xfrm>
            <a:off x="7131435" y="4860095"/>
            <a:ext cx="1000468" cy="89450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xmlns="" id="{8DCE3D72-6A98-4D7C-9C10-1BBCEDBFCFCB}"/>
              </a:ext>
            </a:extLst>
          </p:cNvPr>
          <p:cNvSpPr txBox="1">
            <a:spLocks/>
          </p:cNvSpPr>
          <p:nvPr/>
        </p:nvSpPr>
        <p:spPr>
          <a:xfrm>
            <a:off x="3185243" y="1348385"/>
            <a:ext cx="5077408" cy="13423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latin typeface="Comic Sans MS" panose="030F0702030302020204" pitchFamily="66" charset="0"/>
              </a:rPr>
              <a:t>          x = 1</a:t>
            </a:r>
          </a:p>
        </p:txBody>
      </p:sp>
    </p:spTree>
    <p:extLst>
      <p:ext uri="{BB962C8B-B14F-4D97-AF65-F5344CB8AC3E}">
        <p14:creationId xmlns:p14="http://schemas.microsoft.com/office/powerpoint/2010/main" val="3419722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  <p:bldP spid="17" grpId="0" animBg="1"/>
      <p:bldP spid="18" grpId="0" animBg="1"/>
      <p:bldP spid="20" grpId="0" animBg="1"/>
      <p:bldP spid="21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5" grpId="0" animBg="1"/>
      <p:bldP spid="36" grpId="0" animBg="1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3397624" y="2644590"/>
            <a:ext cx="2859740" cy="2859740"/>
          </a:xfrm>
          <a:prstGeom prst="ellipse">
            <a:avLst/>
          </a:prstGeom>
          <a:solidFill>
            <a:schemeClr val="accent5">
              <a:alpha val="33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Conceptual</a:t>
            </a:r>
          </a:p>
          <a:p>
            <a:pPr algn="ctr"/>
            <a:r>
              <a:rPr lang="en-US" dirty="0"/>
              <a:t>Understanding</a:t>
            </a:r>
          </a:p>
        </p:txBody>
      </p:sp>
      <p:sp>
        <p:nvSpPr>
          <p:cNvPr id="4" name="Oval 3"/>
          <p:cNvSpPr/>
          <p:nvPr/>
        </p:nvSpPr>
        <p:spPr>
          <a:xfrm>
            <a:off x="4498042" y="797860"/>
            <a:ext cx="2859740" cy="2859740"/>
          </a:xfrm>
          <a:prstGeom prst="ellipse">
            <a:avLst/>
          </a:prstGeom>
          <a:solidFill>
            <a:schemeClr val="accent5">
              <a:alpha val="33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Application</a:t>
            </a:r>
          </a:p>
        </p:txBody>
      </p:sp>
      <p:sp>
        <p:nvSpPr>
          <p:cNvPr id="5" name="Oval 4"/>
          <p:cNvSpPr/>
          <p:nvPr/>
        </p:nvSpPr>
        <p:spPr>
          <a:xfrm>
            <a:off x="5598459" y="2644590"/>
            <a:ext cx="2859740" cy="2859740"/>
          </a:xfrm>
          <a:prstGeom prst="ellipse">
            <a:avLst/>
          </a:prstGeom>
          <a:solidFill>
            <a:schemeClr val="accent5">
              <a:alpha val="33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Procedural</a:t>
            </a:r>
          </a:p>
          <a:p>
            <a:pPr algn="ctr"/>
            <a:r>
              <a:rPr lang="en-US" dirty="0"/>
              <a:t>Fluency</a:t>
            </a:r>
          </a:p>
        </p:txBody>
      </p:sp>
    </p:spTree>
    <p:extLst>
      <p:ext uri="{BB962C8B-B14F-4D97-AF65-F5344CB8AC3E}">
        <p14:creationId xmlns:p14="http://schemas.microsoft.com/office/powerpoint/2010/main" val="1713269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3C64EB-9EAE-4288-AE77-76670BD01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766219"/>
            <a:ext cx="10906957" cy="1308632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>
                <a:latin typeface="Comic Sans MS" panose="030F0702030302020204" pitchFamily="66" charset="0"/>
              </a:rPr>
              <a:t>Solving Two-Step Equations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B40C84F-4D31-4470-B6FD-59B44B95A6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4E1F9AE-784E-4735-9568-5BB1F9B5EA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8031" y="4972050"/>
            <a:ext cx="3357326" cy="181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15441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3C64EB-9EAE-4288-AE77-76670BD01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521" y="248848"/>
            <a:ext cx="10906957" cy="1308632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>
                <a:latin typeface="Comic Sans MS" panose="030F0702030302020204" pitchFamily="66" charset="0"/>
              </a:rPr>
              <a:t>Keep the equation balanced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B40C84F-4D31-4470-B6FD-59B44B95A6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AFC8B13-6075-409D-AE41-45D21BE8E0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2274" y="1759598"/>
            <a:ext cx="3847450" cy="333880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BA260C39-3C17-4416-B1A1-2081BD32D2FD}"/>
              </a:ext>
            </a:extLst>
          </p:cNvPr>
          <p:cNvSpPr txBox="1">
            <a:spLocks/>
          </p:cNvSpPr>
          <p:nvPr/>
        </p:nvSpPr>
        <p:spPr>
          <a:xfrm>
            <a:off x="747685" y="5300520"/>
            <a:ext cx="10906957" cy="13086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>
                <a:latin typeface="Comic Sans MS" panose="030F0702030302020204" pitchFamily="66" charset="0"/>
              </a:rPr>
              <a:t>Whatever you do to one side you do to the other</a:t>
            </a:r>
          </a:p>
        </p:txBody>
      </p:sp>
    </p:spTree>
    <p:extLst>
      <p:ext uri="{BB962C8B-B14F-4D97-AF65-F5344CB8AC3E}">
        <p14:creationId xmlns:p14="http://schemas.microsoft.com/office/powerpoint/2010/main" val="310664262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53E8228-9D73-485B-9DA2-B8675150B1DB}"/>
              </a:ext>
            </a:extLst>
          </p:cNvPr>
          <p:cNvSpPr/>
          <p:nvPr/>
        </p:nvSpPr>
        <p:spPr>
          <a:xfrm>
            <a:off x="363116" y="1602962"/>
            <a:ext cx="3013788" cy="895739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8686B3A-6BE9-42E8-9653-EA82615D6B5A}"/>
              </a:ext>
            </a:extLst>
          </p:cNvPr>
          <p:cNvSpPr/>
          <p:nvPr/>
        </p:nvSpPr>
        <p:spPr>
          <a:xfrm>
            <a:off x="5154120" y="1603577"/>
            <a:ext cx="1000468" cy="89450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662FF44-449E-4E13-A619-0D799CFB73E1}"/>
              </a:ext>
            </a:extLst>
          </p:cNvPr>
          <p:cNvSpPr/>
          <p:nvPr/>
        </p:nvSpPr>
        <p:spPr>
          <a:xfrm>
            <a:off x="7479536" y="3721205"/>
            <a:ext cx="1000468" cy="89450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C9AD7ABD-0BDF-40B5-8127-7374F331DC15}"/>
              </a:ext>
            </a:extLst>
          </p:cNvPr>
          <p:cNvSpPr/>
          <p:nvPr/>
        </p:nvSpPr>
        <p:spPr>
          <a:xfrm>
            <a:off x="7479536" y="2662392"/>
            <a:ext cx="1000468" cy="89450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13344E67-923C-41FF-93C9-98C995C10E6F}"/>
              </a:ext>
            </a:extLst>
          </p:cNvPr>
          <p:cNvSpPr/>
          <p:nvPr/>
        </p:nvSpPr>
        <p:spPr>
          <a:xfrm>
            <a:off x="7479536" y="1603579"/>
            <a:ext cx="1000468" cy="89450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FE96D1E7-9EB5-4CA1-B7CB-99CF1E0FC2A1}"/>
              </a:ext>
            </a:extLst>
          </p:cNvPr>
          <p:cNvSpPr/>
          <p:nvPr/>
        </p:nvSpPr>
        <p:spPr>
          <a:xfrm>
            <a:off x="3836189" y="1603576"/>
            <a:ext cx="1000468" cy="89450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AC6CDC2D-2B2C-476B-B84D-94F80761740A}"/>
              </a:ext>
            </a:extLst>
          </p:cNvPr>
          <p:cNvSpPr/>
          <p:nvPr/>
        </p:nvSpPr>
        <p:spPr>
          <a:xfrm>
            <a:off x="8797467" y="1603576"/>
            <a:ext cx="1000468" cy="89450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9DF7E82A-F4F7-40E3-AA7C-C4151E190779}"/>
              </a:ext>
            </a:extLst>
          </p:cNvPr>
          <p:cNvSpPr/>
          <p:nvPr/>
        </p:nvSpPr>
        <p:spPr>
          <a:xfrm>
            <a:off x="363116" y="2662392"/>
            <a:ext cx="3013788" cy="895739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BD02E5D7-AE43-4CCD-A8E5-EF492601013C}"/>
              </a:ext>
            </a:extLst>
          </p:cNvPr>
          <p:cNvSpPr/>
          <p:nvPr/>
        </p:nvSpPr>
        <p:spPr>
          <a:xfrm>
            <a:off x="7479536" y="4780018"/>
            <a:ext cx="1000468" cy="89450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xmlns="" id="{61F1EEED-EFC4-455E-89EA-44BB81B3A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236" y="221531"/>
            <a:ext cx="9966173" cy="1382048"/>
          </a:xfrm>
        </p:spPr>
        <p:txBody>
          <a:bodyPr/>
          <a:lstStyle/>
          <a:p>
            <a:pPr algn="ctr"/>
            <a:r>
              <a:rPr lang="en-GB" b="1" dirty="0">
                <a:latin typeface="Comic Sans MS" panose="030F0702030302020204" pitchFamily="66" charset="0"/>
              </a:rPr>
              <a:t> 2x - 1         =       5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9844E734-84DA-48BF-AD2E-4B0A46752898}"/>
              </a:ext>
            </a:extLst>
          </p:cNvPr>
          <p:cNvSpPr/>
          <p:nvPr/>
        </p:nvSpPr>
        <p:spPr>
          <a:xfrm>
            <a:off x="7479536" y="5850565"/>
            <a:ext cx="1000468" cy="89450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5551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20" grpId="0" animBg="1"/>
      <p:bldP spid="21" grpId="0" animBg="1"/>
      <p:bldP spid="26" grpId="0" animBg="1"/>
      <p:bldP spid="27" grpId="0" animBg="1"/>
      <p:bldP spid="31" grpId="0" animBg="1"/>
      <p:bldP spid="35" grpId="0" animBg="1"/>
      <p:bldP spid="36" grpId="0" animBg="1"/>
      <p:bldP spid="13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53E8228-9D73-485B-9DA2-B8675150B1DB}"/>
              </a:ext>
            </a:extLst>
          </p:cNvPr>
          <p:cNvSpPr/>
          <p:nvPr/>
        </p:nvSpPr>
        <p:spPr>
          <a:xfrm>
            <a:off x="363116" y="1574552"/>
            <a:ext cx="3013788" cy="895739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8686B3A-6BE9-42E8-9653-EA82615D6B5A}"/>
              </a:ext>
            </a:extLst>
          </p:cNvPr>
          <p:cNvSpPr/>
          <p:nvPr/>
        </p:nvSpPr>
        <p:spPr>
          <a:xfrm>
            <a:off x="4962185" y="1558147"/>
            <a:ext cx="1000468" cy="89450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662FF44-449E-4E13-A619-0D799CFB73E1}"/>
              </a:ext>
            </a:extLst>
          </p:cNvPr>
          <p:cNvSpPr/>
          <p:nvPr/>
        </p:nvSpPr>
        <p:spPr>
          <a:xfrm>
            <a:off x="7479536" y="3729104"/>
            <a:ext cx="1000468" cy="89450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C9AD7ABD-0BDF-40B5-8127-7374F331DC15}"/>
              </a:ext>
            </a:extLst>
          </p:cNvPr>
          <p:cNvSpPr/>
          <p:nvPr/>
        </p:nvSpPr>
        <p:spPr>
          <a:xfrm>
            <a:off x="7479536" y="2615909"/>
            <a:ext cx="1000468" cy="89450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BA5E325F-38FD-4513-817B-25CEA344DD5E}"/>
              </a:ext>
            </a:extLst>
          </p:cNvPr>
          <p:cNvSpPr/>
          <p:nvPr/>
        </p:nvSpPr>
        <p:spPr>
          <a:xfrm>
            <a:off x="8692384" y="1558147"/>
            <a:ext cx="1000468" cy="89450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13344E67-923C-41FF-93C9-98C995C10E6F}"/>
              </a:ext>
            </a:extLst>
          </p:cNvPr>
          <p:cNvSpPr/>
          <p:nvPr/>
        </p:nvSpPr>
        <p:spPr>
          <a:xfrm>
            <a:off x="7479536" y="1558147"/>
            <a:ext cx="1000468" cy="89450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FE96D1E7-9EB5-4CA1-B7CB-99CF1E0FC2A1}"/>
              </a:ext>
            </a:extLst>
          </p:cNvPr>
          <p:cNvSpPr/>
          <p:nvPr/>
        </p:nvSpPr>
        <p:spPr>
          <a:xfrm>
            <a:off x="3722106" y="1558147"/>
            <a:ext cx="1000468" cy="89450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9DF7E82A-F4F7-40E3-AA7C-C4151E190779}"/>
              </a:ext>
            </a:extLst>
          </p:cNvPr>
          <p:cNvSpPr/>
          <p:nvPr/>
        </p:nvSpPr>
        <p:spPr>
          <a:xfrm>
            <a:off x="363116" y="2620574"/>
            <a:ext cx="3013788" cy="895739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BD02E5D7-AE43-4CCD-A8E5-EF492601013C}"/>
              </a:ext>
            </a:extLst>
          </p:cNvPr>
          <p:cNvSpPr/>
          <p:nvPr/>
        </p:nvSpPr>
        <p:spPr>
          <a:xfrm>
            <a:off x="7479536" y="4787494"/>
            <a:ext cx="1000468" cy="89450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0996D72D-D223-4D3C-B7C7-55F47902FB76}"/>
              </a:ext>
            </a:extLst>
          </p:cNvPr>
          <p:cNvSpPr txBox="1">
            <a:spLocks/>
          </p:cNvSpPr>
          <p:nvPr/>
        </p:nvSpPr>
        <p:spPr>
          <a:xfrm>
            <a:off x="2173761" y="1351232"/>
            <a:ext cx="5077408" cy="13423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latin typeface="Comic Sans MS" panose="030F0702030302020204" pitchFamily="66" charset="0"/>
              </a:rPr>
              <a:t>          2x = 6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D84E8E3-3FA6-4D52-AEBA-64405EEA1B6D}"/>
              </a:ext>
            </a:extLst>
          </p:cNvPr>
          <p:cNvSpPr/>
          <p:nvPr/>
        </p:nvSpPr>
        <p:spPr>
          <a:xfrm>
            <a:off x="7479536" y="5845884"/>
            <a:ext cx="1000468" cy="89450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4226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7" grpId="0" animBg="1"/>
      <p:bldP spid="14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53E8228-9D73-485B-9DA2-B8675150B1DB}"/>
              </a:ext>
            </a:extLst>
          </p:cNvPr>
          <p:cNvSpPr/>
          <p:nvPr/>
        </p:nvSpPr>
        <p:spPr>
          <a:xfrm>
            <a:off x="363116" y="2341983"/>
            <a:ext cx="3013788" cy="895739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662FF44-449E-4E13-A619-0D799CFB73E1}"/>
              </a:ext>
            </a:extLst>
          </p:cNvPr>
          <p:cNvSpPr/>
          <p:nvPr/>
        </p:nvSpPr>
        <p:spPr>
          <a:xfrm>
            <a:off x="7437917" y="5150498"/>
            <a:ext cx="1000468" cy="89450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C9AD7ABD-0BDF-40B5-8127-7374F331DC15}"/>
              </a:ext>
            </a:extLst>
          </p:cNvPr>
          <p:cNvSpPr/>
          <p:nvPr/>
        </p:nvSpPr>
        <p:spPr>
          <a:xfrm>
            <a:off x="9925311" y="2341982"/>
            <a:ext cx="1000468" cy="89450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13344E67-923C-41FF-93C9-98C995C10E6F}"/>
              </a:ext>
            </a:extLst>
          </p:cNvPr>
          <p:cNvSpPr/>
          <p:nvPr/>
        </p:nvSpPr>
        <p:spPr>
          <a:xfrm>
            <a:off x="7437917" y="2341982"/>
            <a:ext cx="1000468" cy="89450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9DF7E82A-F4F7-40E3-AA7C-C4151E190779}"/>
              </a:ext>
            </a:extLst>
          </p:cNvPr>
          <p:cNvSpPr/>
          <p:nvPr/>
        </p:nvSpPr>
        <p:spPr>
          <a:xfrm>
            <a:off x="363116" y="5150499"/>
            <a:ext cx="3013788" cy="895739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BD02E5D7-AE43-4CCD-A8E5-EF492601013C}"/>
              </a:ext>
            </a:extLst>
          </p:cNvPr>
          <p:cNvSpPr/>
          <p:nvPr/>
        </p:nvSpPr>
        <p:spPr>
          <a:xfrm>
            <a:off x="8681614" y="5150497"/>
            <a:ext cx="1000468" cy="89450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3C65CFB8-17C2-418A-8B91-AAB94683E4A9}"/>
              </a:ext>
            </a:extLst>
          </p:cNvPr>
          <p:cNvSpPr txBox="1">
            <a:spLocks/>
          </p:cNvSpPr>
          <p:nvPr/>
        </p:nvSpPr>
        <p:spPr>
          <a:xfrm>
            <a:off x="2516141" y="2118046"/>
            <a:ext cx="5077408" cy="13423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latin typeface="Comic Sans MS" panose="030F0702030302020204" pitchFamily="66" charset="0"/>
              </a:rPr>
              <a:t>          x = 3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3E3601BF-284F-4774-A8D5-F054C7212662}"/>
              </a:ext>
            </a:extLst>
          </p:cNvPr>
          <p:cNvSpPr txBox="1">
            <a:spLocks/>
          </p:cNvSpPr>
          <p:nvPr/>
        </p:nvSpPr>
        <p:spPr>
          <a:xfrm>
            <a:off x="2516141" y="4702626"/>
            <a:ext cx="5077408" cy="13423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latin typeface="Comic Sans MS" panose="030F0702030302020204" pitchFamily="66" charset="0"/>
              </a:rPr>
              <a:t>          x = 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D2C558B-E6A9-4D8B-984B-CEEA22423AA2}"/>
              </a:ext>
            </a:extLst>
          </p:cNvPr>
          <p:cNvSpPr/>
          <p:nvPr/>
        </p:nvSpPr>
        <p:spPr>
          <a:xfrm>
            <a:off x="9925311" y="5150496"/>
            <a:ext cx="1000468" cy="89450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6BB1AA65-F6A6-403B-BF3E-28BDD3DB15C2}"/>
              </a:ext>
            </a:extLst>
          </p:cNvPr>
          <p:cNvSpPr/>
          <p:nvPr/>
        </p:nvSpPr>
        <p:spPr>
          <a:xfrm>
            <a:off x="8681614" y="2341983"/>
            <a:ext cx="1000468" cy="89450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8904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53E8228-9D73-485B-9DA2-B8675150B1DB}"/>
              </a:ext>
            </a:extLst>
          </p:cNvPr>
          <p:cNvSpPr/>
          <p:nvPr/>
        </p:nvSpPr>
        <p:spPr>
          <a:xfrm>
            <a:off x="363116" y="1602962"/>
            <a:ext cx="3013788" cy="89573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8686B3A-6BE9-42E8-9653-EA82615D6B5A}"/>
              </a:ext>
            </a:extLst>
          </p:cNvPr>
          <p:cNvSpPr/>
          <p:nvPr/>
        </p:nvSpPr>
        <p:spPr>
          <a:xfrm>
            <a:off x="3737864" y="2662391"/>
            <a:ext cx="1000468" cy="89450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13344E67-923C-41FF-93C9-98C995C10E6F}"/>
              </a:ext>
            </a:extLst>
          </p:cNvPr>
          <p:cNvSpPr/>
          <p:nvPr/>
        </p:nvSpPr>
        <p:spPr>
          <a:xfrm>
            <a:off x="7479536" y="1603579"/>
            <a:ext cx="1000468" cy="89450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FE96D1E7-9EB5-4CA1-B7CB-99CF1E0FC2A1}"/>
              </a:ext>
            </a:extLst>
          </p:cNvPr>
          <p:cNvSpPr/>
          <p:nvPr/>
        </p:nvSpPr>
        <p:spPr>
          <a:xfrm>
            <a:off x="4985088" y="1602962"/>
            <a:ext cx="1000468" cy="89450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xmlns="" id="{61F1EEED-EFC4-455E-89EA-44BB81B3A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236" y="221531"/>
            <a:ext cx="9966173" cy="1382048"/>
          </a:xfrm>
        </p:spPr>
        <p:txBody>
          <a:bodyPr/>
          <a:lstStyle/>
          <a:p>
            <a:pPr algn="ctr"/>
            <a:r>
              <a:rPr lang="en-GB" b="1" dirty="0">
                <a:latin typeface="Comic Sans MS" panose="030F0702030302020204" pitchFamily="66" charset="0"/>
              </a:rPr>
              <a:t> -3x + 2         =       -4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13E862B0-42E9-4A32-A481-708706BD0003}"/>
              </a:ext>
            </a:extLst>
          </p:cNvPr>
          <p:cNvSpPr/>
          <p:nvPr/>
        </p:nvSpPr>
        <p:spPr>
          <a:xfrm>
            <a:off x="363116" y="2663599"/>
            <a:ext cx="3013788" cy="89573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DBA48154-02FF-494E-B902-C9F607F6F8F0}"/>
              </a:ext>
            </a:extLst>
          </p:cNvPr>
          <p:cNvSpPr/>
          <p:nvPr/>
        </p:nvSpPr>
        <p:spPr>
          <a:xfrm>
            <a:off x="363116" y="3719973"/>
            <a:ext cx="3013788" cy="89573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91353AE-FFC7-4B60-B4E5-3D9C672FA828}"/>
              </a:ext>
            </a:extLst>
          </p:cNvPr>
          <p:cNvSpPr/>
          <p:nvPr/>
        </p:nvSpPr>
        <p:spPr>
          <a:xfrm>
            <a:off x="3737864" y="1602961"/>
            <a:ext cx="1000468" cy="89450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96A343FF-8827-4F64-B412-8F15566902DA}"/>
              </a:ext>
            </a:extLst>
          </p:cNvPr>
          <p:cNvSpPr/>
          <p:nvPr/>
        </p:nvSpPr>
        <p:spPr>
          <a:xfrm>
            <a:off x="7479536" y="2580237"/>
            <a:ext cx="1000468" cy="89450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A26C2DEE-5325-4E74-B676-68EE000884B0}"/>
              </a:ext>
            </a:extLst>
          </p:cNvPr>
          <p:cNvSpPr/>
          <p:nvPr/>
        </p:nvSpPr>
        <p:spPr>
          <a:xfrm>
            <a:off x="7479536" y="3556895"/>
            <a:ext cx="1000468" cy="89450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EAA6936B-AB08-4D28-BA49-975BE8EF8AA5}"/>
              </a:ext>
            </a:extLst>
          </p:cNvPr>
          <p:cNvSpPr/>
          <p:nvPr/>
        </p:nvSpPr>
        <p:spPr>
          <a:xfrm>
            <a:off x="7479536" y="4533553"/>
            <a:ext cx="1000468" cy="89450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9B81CA56-7B02-436C-A6CC-81BE9956E173}"/>
              </a:ext>
            </a:extLst>
          </p:cNvPr>
          <p:cNvSpPr/>
          <p:nvPr/>
        </p:nvSpPr>
        <p:spPr>
          <a:xfrm>
            <a:off x="4985088" y="2662388"/>
            <a:ext cx="1000468" cy="89450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C7B63B9-3578-4E45-BCC2-AED29105F24A}"/>
              </a:ext>
            </a:extLst>
          </p:cNvPr>
          <p:cNvSpPr/>
          <p:nvPr/>
        </p:nvSpPr>
        <p:spPr>
          <a:xfrm>
            <a:off x="8619124" y="1602960"/>
            <a:ext cx="1000468" cy="89450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CCA90BB6-8299-4368-8994-2B86CB30DF04}"/>
              </a:ext>
            </a:extLst>
          </p:cNvPr>
          <p:cNvSpPr/>
          <p:nvPr/>
        </p:nvSpPr>
        <p:spPr>
          <a:xfrm>
            <a:off x="8619124" y="2580237"/>
            <a:ext cx="1000468" cy="89450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9033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26" grpId="0" animBg="1"/>
      <p:bldP spid="27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2" grpId="0" animBg="1"/>
      <p:bldP spid="23" grpId="0" animBg="1"/>
      <p:bldP spid="24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53E8228-9D73-485B-9DA2-B8675150B1DB}"/>
              </a:ext>
            </a:extLst>
          </p:cNvPr>
          <p:cNvSpPr/>
          <p:nvPr/>
        </p:nvSpPr>
        <p:spPr>
          <a:xfrm>
            <a:off x="363116" y="1602962"/>
            <a:ext cx="3013788" cy="89573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8686B3A-6BE9-42E8-9653-EA82615D6B5A}"/>
              </a:ext>
            </a:extLst>
          </p:cNvPr>
          <p:cNvSpPr/>
          <p:nvPr/>
        </p:nvSpPr>
        <p:spPr>
          <a:xfrm>
            <a:off x="3737864" y="2662391"/>
            <a:ext cx="1000468" cy="89450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13344E67-923C-41FF-93C9-98C995C10E6F}"/>
              </a:ext>
            </a:extLst>
          </p:cNvPr>
          <p:cNvSpPr/>
          <p:nvPr/>
        </p:nvSpPr>
        <p:spPr>
          <a:xfrm>
            <a:off x="7479536" y="1603579"/>
            <a:ext cx="1000468" cy="89450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FE96D1E7-9EB5-4CA1-B7CB-99CF1E0FC2A1}"/>
              </a:ext>
            </a:extLst>
          </p:cNvPr>
          <p:cNvSpPr/>
          <p:nvPr/>
        </p:nvSpPr>
        <p:spPr>
          <a:xfrm>
            <a:off x="4985088" y="1602962"/>
            <a:ext cx="1000468" cy="89450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13E862B0-42E9-4A32-A481-708706BD0003}"/>
              </a:ext>
            </a:extLst>
          </p:cNvPr>
          <p:cNvSpPr/>
          <p:nvPr/>
        </p:nvSpPr>
        <p:spPr>
          <a:xfrm>
            <a:off x="363116" y="2663599"/>
            <a:ext cx="3013788" cy="89573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DBA48154-02FF-494E-B902-C9F607F6F8F0}"/>
              </a:ext>
            </a:extLst>
          </p:cNvPr>
          <p:cNvSpPr/>
          <p:nvPr/>
        </p:nvSpPr>
        <p:spPr>
          <a:xfrm>
            <a:off x="363116" y="3719973"/>
            <a:ext cx="3013788" cy="89573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91353AE-FFC7-4B60-B4E5-3D9C672FA828}"/>
              </a:ext>
            </a:extLst>
          </p:cNvPr>
          <p:cNvSpPr/>
          <p:nvPr/>
        </p:nvSpPr>
        <p:spPr>
          <a:xfrm>
            <a:off x="3737864" y="1602961"/>
            <a:ext cx="1000468" cy="89450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96A343FF-8827-4F64-B412-8F15566902DA}"/>
              </a:ext>
            </a:extLst>
          </p:cNvPr>
          <p:cNvSpPr/>
          <p:nvPr/>
        </p:nvSpPr>
        <p:spPr>
          <a:xfrm>
            <a:off x="7479536" y="2580237"/>
            <a:ext cx="1000468" cy="89450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A26C2DEE-5325-4E74-B676-68EE000884B0}"/>
              </a:ext>
            </a:extLst>
          </p:cNvPr>
          <p:cNvSpPr/>
          <p:nvPr/>
        </p:nvSpPr>
        <p:spPr>
          <a:xfrm>
            <a:off x="7479536" y="3556895"/>
            <a:ext cx="1000468" cy="89450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EAA6936B-AB08-4D28-BA49-975BE8EF8AA5}"/>
              </a:ext>
            </a:extLst>
          </p:cNvPr>
          <p:cNvSpPr/>
          <p:nvPr/>
        </p:nvSpPr>
        <p:spPr>
          <a:xfrm>
            <a:off x="7479536" y="4533553"/>
            <a:ext cx="1000468" cy="89450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9B81CA56-7B02-436C-A6CC-81BE9956E173}"/>
              </a:ext>
            </a:extLst>
          </p:cNvPr>
          <p:cNvSpPr/>
          <p:nvPr/>
        </p:nvSpPr>
        <p:spPr>
          <a:xfrm>
            <a:off x="4985088" y="2662388"/>
            <a:ext cx="1000468" cy="89450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C7B63B9-3578-4E45-BCC2-AED29105F24A}"/>
              </a:ext>
            </a:extLst>
          </p:cNvPr>
          <p:cNvSpPr/>
          <p:nvPr/>
        </p:nvSpPr>
        <p:spPr>
          <a:xfrm>
            <a:off x="8619124" y="1602960"/>
            <a:ext cx="1000468" cy="89450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CCA90BB6-8299-4368-8994-2B86CB30DF04}"/>
              </a:ext>
            </a:extLst>
          </p:cNvPr>
          <p:cNvSpPr/>
          <p:nvPr/>
        </p:nvSpPr>
        <p:spPr>
          <a:xfrm>
            <a:off x="8619124" y="2580237"/>
            <a:ext cx="1000468" cy="89450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xmlns="" id="{C59BAC5D-AB3C-44B8-858B-1DEA77F4E4AC}"/>
              </a:ext>
            </a:extLst>
          </p:cNvPr>
          <p:cNvSpPr txBox="1">
            <a:spLocks/>
          </p:cNvSpPr>
          <p:nvPr/>
        </p:nvSpPr>
        <p:spPr>
          <a:xfrm>
            <a:off x="2173760" y="1444538"/>
            <a:ext cx="5305775" cy="13453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latin typeface="Comic Sans MS" panose="030F0702030302020204" pitchFamily="66" charset="0"/>
              </a:rPr>
              <a:t>          -3x = -6</a:t>
            </a:r>
          </a:p>
        </p:txBody>
      </p:sp>
    </p:spTree>
    <p:extLst>
      <p:ext uri="{BB962C8B-B14F-4D97-AF65-F5344CB8AC3E}">
        <p14:creationId xmlns:p14="http://schemas.microsoft.com/office/powerpoint/2010/main" val="662948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7" grpId="0" animBg="1"/>
      <p:bldP spid="16" grpId="0" animBg="1"/>
      <p:bldP spid="22" grpId="0" animBg="1"/>
      <p:bldP spid="20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53E8228-9D73-485B-9DA2-B8675150B1DB}"/>
              </a:ext>
            </a:extLst>
          </p:cNvPr>
          <p:cNvSpPr/>
          <p:nvPr/>
        </p:nvSpPr>
        <p:spPr>
          <a:xfrm>
            <a:off x="363116" y="1602962"/>
            <a:ext cx="3013788" cy="89573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13344E67-923C-41FF-93C9-98C995C10E6F}"/>
              </a:ext>
            </a:extLst>
          </p:cNvPr>
          <p:cNvSpPr/>
          <p:nvPr/>
        </p:nvSpPr>
        <p:spPr>
          <a:xfrm>
            <a:off x="7479536" y="1603579"/>
            <a:ext cx="1000468" cy="89450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13E862B0-42E9-4A32-A481-708706BD0003}"/>
              </a:ext>
            </a:extLst>
          </p:cNvPr>
          <p:cNvSpPr/>
          <p:nvPr/>
        </p:nvSpPr>
        <p:spPr>
          <a:xfrm>
            <a:off x="363116" y="2663599"/>
            <a:ext cx="3013788" cy="89573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DBA48154-02FF-494E-B902-C9F607F6F8F0}"/>
              </a:ext>
            </a:extLst>
          </p:cNvPr>
          <p:cNvSpPr/>
          <p:nvPr/>
        </p:nvSpPr>
        <p:spPr>
          <a:xfrm>
            <a:off x="363116" y="3719973"/>
            <a:ext cx="3013788" cy="89573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96A343FF-8827-4F64-B412-8F15566902DA}"/>
              </a:ext>
            </a:extLst>
          </p:cNvPr>
          <p:cNvSpPr/>
          <p:nvPr/>
        </p:nvSpPr>
        <p:spPr>
          <a:xfrm>
            <a:off x="7479536" y="2580237"/>
            <a:ext cx="1000468" cy="89450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A26C2DEE-5325-4E74-B676-68EE000884B0}"/>
              </a:ext>
            </a:extLst>
          </p:cNvPr>
          <p:cNvSpPr/>
          <p:nvPr/>
        </p:nvSpPr>
        <p:spPr>
          <a:xfrm>
            <a:off x="7479536" y="3556895"/>
            <a:ext cx="1000468" cy="89450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EAA6936B-AB08-4D28-BA49-975BE8EF8AA5}"/>
              </a:ext>
            </a:extLst>
          </p:cNvPr>
          <p:cNvSpPr/>
          <p:nvPr/>
        </p:nvSpPr>
        <p:spPr>
          <a:xfrm>
            <a:off x="8619124" y="3556895"/>
            <a:ext cx="1000468" cy="89450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C7B63B9-3578-4E45-BCC2-AED29105F24A}"/>
              </a:ext>
            </a:extLst>
          </p:cNvPr>
          <p:cNvSpPr/>
          <p:nvPr/>
        </p:nvSpPr>
        <p:spPr>
          <a:xfrm>
            <a:off x="8619124" y="1602960"/>
            <a:ext cx="1000468" cy="89450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CCA90BB6-8299-4368-8994-2B86CB30DF04}"/>
              </a:ext>
            </a:extLst>
          </p:cNvPr>
          <p:cNvSpPr/>
          <p:nvPr/>
        </p:nvSpPr>
        <p:spPr>
          <a:xfrm>
            <a:off x="8619124" y="2580237"/>
            <a:ext cx="1000468" cy="89450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xmlns="" id="{C59BAC5D-AB3C-44B8-858B-1DEA77F4E4AC}"/>
              </a:ext>
            </a:extLst>
          </p:cNvPr>
          <p:cNvSpPr txBox="1">
            <a:spLocks/>
          </p:cNvSpPr>
          <p:nvPr/>
        </p:nvSpPr>
        <p:spPr>
          <a:xfrm>
            <a:off x="2319722" y="1444537"/>
            <a:ext cx="5077408" cy="13423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latin typeface="Comic Sans MS" panose="030F0702030302020204" pitchFamily="66" charset="0"/>
              </a:rPr>
              <a:t>          -x = -2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xmlns="" id="{6869AB87-A99F-424F-9267-8890DDB2F065}"/>
              </a:ext>
            </a:extLst>
          </p:cNvPr>
          <p:cNvSpPr txBox="1">
            <a:spLocks/>
          </p:cNvSpPr>
          <p:nvPr/>
        </p:nvSpPr>
        <p:spPr>
          <a:xfrm>
            <a:off x="2332568" y="2377596"/>
            <a:ext cx="5077408" cy="13423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latin typeface="Comic Sans MS" panose="030F0702030302020204" pitchFamily="66" charset="0"/>
              </a:rPr>
              <a:t>          -x = -2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xmlns="" id="{37E41080-0EB0-4FD8-AE10-2FD31CD28318}"/>
              </a:ext>
            </a:extLst>
          </p:cNvPr>
          <p:cNvSpPr txBox="1">
            <a:spLocks/>
          </p:cNvSpPr>
          <p:nvPr/>
        </p:nvSpPr>
        <p:spPr>
          <a:xfrm>
            <a:off x="2319722" y="3399898"/>
            <a:ext cx="5077408" cy="13423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latin typeface="Comic Sans MS" panose="030F0702030302020204" pitchFamily="66" charset="0"/>
              </a:rPr>
              <a:t>          -x = -2</a:t>
            </a:r>
          </a:p>
        </p:txBody>
      </p:sp>
    </p:spTree>
    <p:extLst>
      <p:ext uri="{BB962C8B-B14F-4D97-AF65-F5344CB8AC3E}">
        <p14:creationId xmlns:p14="http://schemas.microsoft.com/office/powerpoint/2010/main" val="1910229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5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53E8228-9D73-485B-9DA2-B8675150B1DB}"/>
              </a:ext>
            </a:extLst>
          </p:cNvPr>
          <p:cNvSpPr/>
          <p:nvPr/>
        </p:nvSpPr>
        <p:spPr>
          <a:xfrm>
            <a:off x="363116" y="1602962"/>
            <a:ext cx="3013788" cy="895739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13344E67-923C-41FF-93C9-98C995C10E6F}"/>
              </a:ext>
            </a:extLst>
          </p:cNvPr>
          <p:cNvSpPr/>
          <p:nvPr/>
        </p:nvSpPr>
        <p:spPr>
          <a:xfrm>
            <a:off x="7479536" y="1603579"/>
            <a:ext cx="1000468" cy="89450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xmlns="" id="{C59BAC5D-AB3C-44B8-858B-1DEA77F4E4AC}"/>
              </a:ext>
            </a:extLst>
          </p:cNvPr>
          <p:cNvSpPr txBox="1">
            <a:spLocks/>
          </p:cNvSpPr>
          <p:nvPr/>
        </p:nvSpPr>
        <p:spPr>
          <a:xfrm>
            <a:off x="2319722" y="1444537"/>
            <a:ext cx="5077408" cy="13423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latin typeface="Comic Sans MS" panose="030F0702030302020204" pitchFamily="66" charset="0"/>
              </a:rPr>
              <a:t>          x = 2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xmlns="" id="{6869AB87-A99F-424F-9267-8890DDB2F065}"/>
              </a:ext>
            </a:extLst>
          </p:cNvPr>
          <p:cNvSpPr txBox="1">
            <a:spLocks/>
          </p:cNvSpPr>
          <p:nvPr/>
        </p:nvSpPr>
        <p:spPr>
          <a:xfrm>
            <a:off x="2332568" y="2377596"/>
            <a:ext cx="5077408" cy="13423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latin typeface="Comic Sans MS" panose="030F0702030302020204" pitchFamily="66" charset="0"/>
              </a:rPr>
              <a:t>          x = 2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xmlns="" id="{37E41080-0EB0-4FD8-AE10-2FD31CD28318}"/>
              </a:ext>
            </a:extLst>
          </p:cNvPr>
          <p:cNvSpPr txBox="1">
            <a:spLocks/>
          </p:cNvSpPr>
          <p:nvPr/>
        </p:nvSpPr>
        <p:spPr>
          <a:xfrm>
            <a:off x="2319722" y="3399898"/>
            <a:ext cx="5077408" cy="13423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latin typeface="Comic Sans MS" panose="030F0702030302020204" pitchFamily="66" charset="0"/>
              </a:rPr>
              <a:t>          x = 2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0077BE2B-A041-4691-BC30-A932DC52E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236" y="221531"/>
            <a:ext cx="9966173" cy="1382048"/>
          </a:xfrm>
        </p:spPr>
        <p:txBody>
          <a:bodyPr/>
          <a:lstStyle/>
          <a:p>
            <a:pPr algn="ctr"/>
            <a:r>
              <a:rPr lang="en-GB" b="1" dirty="0">
                <a:latin typeface="Comic Sans MS" panose="030F0702030302020204" pitchFamily="66" charset="0"/>
              </a:rPr>
              <a:t> Flip the tiles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B9976EF8-9B8A-4082-8A83-2D556CB1F34C}"/>
              </a:ext>
            </a:extLst>
          </p:cNvPr>
          <p:cNvSpPr/>
          <p:nvPr/>
        </p:nvSpPr>
        <p:spPr>
          <a:xfrm>
            <a:off x="363116" y="2694731"/>
            <a:ext cx="3013788" cy="895739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685F6701-F74E-42F0-BC64-DA33015137ED}"/>
              </a:ext>
            </a:extLst>
          </p:cNvPr>
          <p:cNvSpPr/>
          <p:nvPr/>
        </p:nvSpPr>
        <p:spPr>
          <a:xfrm>
            <a:off x="363116" y="3755584"/>
            <a:ext cx="3013788" cy="895739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C51253C0-DBA2-49C0-8E30-6014764EDE2D}"/>
              </a:ext>
            </a:extLst>
          </p:cNvPr>
          <p:cNvSpPr/>
          <p:nvPr/>
        </p:nvSpPr>
        <p:spPr>
          <a:xfrm>
            <a:off x="7479536" y="2685979"/>
            <a:ext cx="1000468" cy="89450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A5B9EE36-9509-4719-93E3-18F5283BEF69}"/>
              </a:ext>
            </a:extLst>
          </p:cNvPr>
          <p:cNvSpPr/>
          <p:nvPr/>
        </p:nvSpPr>
        <p:spPr>
          <a:xfrm>
            <a:off x="8664858" y="1603579"/>
            <a:ext cx="1000468" cy="89450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43A8F690-39F8-4964-B48B-3BC38E647F98}"/>
              </a:ext>
            </a:extLst>
          </p:cNvPr>
          <p:cNvSpPr/>
          <p:nvPr/>
        </p:nvSpPr>
        <p:spPr>
          <a:xfrm>
            <a:off x="8664858" y="3768379"/>
            <a:ext cx="1000468" cy="89450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12FBA919-67D2-4FD1-9E89-42FFF9C59397}"/>
              </a:ext>
            </a:extLst>
          </p:cNvPr>
          <p:cNvSpPr/>
          <p:nvPr/>
        </p:nvSpPr>
        <p:spPr>
          <a:xfrm>
            <a:off x="8664858" y="2685979"/>
            <a:ext cx="1000468" cy="89450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573109D1-1D21-4452-BDC5-7C0D3B0C0513}"/>
              </a:ext>
            </a:extLst>
          </p:cNvPr>
          <p:cNvSpPr/>
          <p:nvPr/>
        </p:nvSpPr>
        <p:spPr>
          <a:xfrm>
            <a:off x="7479536" y="3780747"/>
            <a:ext cx="1000468" cy="89450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4715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6" grpId="0" animBg="1"/>
      <p:bldP spid="20" grpId="0"/>
      <p:bldP spid="21" grpId="0"/>
      <p:bldP spid="25" grpId="0"/>
      <p:bldP spid="22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3C64EB-9EAE-4288-AE77-76670BD01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766219"/>
            <a:ext cx="10906957" cy="1308632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>
                <a:latin typeface="Comic Sans MS" panose="030F0702030302020204" pitchFamily="66" charset="0"/>
              </a:rPr>
              <a:t>Solving Multi-Step Equations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B40C84F-4D31-4470-B6FD-59B44B95A6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9198EB8-AA77-42AC-A0A0-7371619BB9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8031" y="4972050"/>
            <a:ext cx="3357326" cy="181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0529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16233" y="-635619"/>
            <a:ext cx="9746166" cy="22302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205075" y="5419493"/>
            <a:ext cx="9746166" cy="22302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201" y="0"/>
            <a:ext cx="54223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800530" y="5381162"/>
            <a:ext cx="16960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Kilpatrick, Swafford, </a:t>
            </a:r>
            <a:r>
              <a:rPr lang="en-US" sz="1200" dirty="0" err="1">
                <a:solidFill>
                  <a:schemeClr val="accent6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Findell</a:t>
            </a:r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- 2001 - Adding It Up Helping Children Learn Mathematics</a:t>
            </a:r>
          </a:p>
        </p:txBody>
      </p:sp>
    </p:spTree>
    <p:extLst>
      <p:ext uri="{BB962C8B-B14F-4D97-AF65-F5344CB8AC3E}">
        <p14:creationId xmlns:p14="http://schemas.microsoft.com/office/powerpoint/2010/main" val="2922816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3C64EB-9EAE-4288-AE77-76670BD01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521" y="248848"/>
            <a:ext cx="10906957" cy="1308632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>
                <a:latin typeface="Comic Sans MS" panose="030F0702030302020204" pitchFamily="66" charset="0"/>
              </a:rPr>
              <a:t>Keep the equation balanced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B40C84F-4D31-4470-B6FD-59B44B95A6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AFC8B13-6075-409D-AE41-45D21BE8E0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2274" y="1759598"/>
            <a:ext cx="3847450" cy="333880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BA260C39-3C17-4416-B1A1-2081BD32D2FD}"/>
              </a:ext>
            </a:extLst>
          </p:cNvPr>
          <p:cNvSpPr txBox="1">
            <a:spLocks/>
          </p:cNvSpPr>
          <p:nvPr/>
        </p:nvSpPr>
        <p:spPr>
          <a:xfrm>
            <a:off x="747685" y="5300520"/>
            <a:ext cx="10906957" cy="13086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>
                <a:latin typeface="Comic Sans MS" panose="030F0702030302020204" pitchFamily="66" charset="0"/>
              </a:rPr>
              <a:t>Whatever you do to one side you do to the other</a:t>
            </a:r>
          </a:p>
        </p:txBody>
      </p:sp>
    </p:spTree>
    <p:extLst>
      <p:ext uri="{BB962C8B-B14F-4D97-AF65-F5344CB8AC3E}">
        <p14:creationId xmlns:p14="http://schemas.microsoft.com/office/powerpoint/2010/main" val="226826502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53E8228-9D73-485B-9DA2-B8675150B1DB}"/>
              </a:ext>
            </a:extLst>
          </p:cNvPr>
          <p:cNvSpPr/>
          <p:nvPr/>
        </p:nvSpPr>
        <p:spPr>
          <a:xfrm>
            <a:off x="363116" y="1772816"/>
            <a:ext cx="3013788" cy="895739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8686B3A-6BE9-42E8-9653-EA82615D6B5A}"/>
              </a:ext>
            </a:extLst>
          </p:cNvPr>
          <p:cNvSpPr/>
          <p:nvPr/>
        </p:nvSpPr>
        <p:spPr>
          <a:xfrm>
            <a:off x="3807401" y="1772816"/>
            <a:ext cx="1000468" cy="89450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662FF44-449E-4E13-A619-0D799CFB73E1}"/>
              </a:ext>
            </a:extLst>
          </p:cNvPr>
          <p:cNvSpPr/>
          <p:nvPr/>
        </p:nvSpPr>
        <p:spPr>
          <a:xfrm>
            <a:off x="9950052" y="4870708"/>
            <a:ext cx="1000468" cy="89450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C9AD7ABD-0BDF-40B5-8127-7374F331DC15}"/>
              </a:ext>
            </a:extLst>
          </p:cNvPr>
          <p:cNvSpPr/>
          <p:nvPr/>
        </p:nvSpPr>
        <p:spPr>
          <a:xfrm>
            <a:off x="9950052" y="3832414"/>
            <a:ext cx="1000468" cy="89450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BA5E325F-38FD-4513-817B-25CEA344DD5E}"/>
              </a:ext>
            </a:extLst>
          </p:cNvPr>
          <p:cNvSpPr/>
          <p:nvPr/>
        </p:nvSpPr>
        <p:spPr>
          <a:xfrm>
            <a:off x="9950052" y="1755826"/>
            <a:ext cx="1000468" cy="89450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13344E67-923C-41FF-93C9-98C995C10E6F}"/>
              </a:ext>
            </a:extLst>
          </p:cNvPr>
          <p:cNvSpPr/>
          <p:nvPr/>
        </p:nvSpPr>
        <p:spPr>
          <a:xfrm>
            <a:off x="9950052" y="2794120"/>
            <a:ext cx="1000468" cy="89450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FE96D1E7-9EB5-4CA1-B7CB-99CF1E0FC2A1}"/>
              </a:ext>
            </a:extLst>
          </p:cNvPr>
          <p:cNvSpPr/>
          <p:nvPr/>
        </p:nvSpPr>
        <p:spPr>
          <a:xfrm>
            <a:off x="4985089" y="1767887"/>
            <a:ext cx="1000468" cy="89450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AC6CDC2D-2B2C-476B-B84D-94F80761740A}"/>
              </a:ext>
            </a:extLst>
          </p:cNvPr>
          <p:cNvSpPr/>
          <p:nvPr/>
        </p:nvSpPr>
        <p:spPr>
          <a:xfrm>
            <a:off x="11087623" y="1749489"/>
            <a:ext cx="1000468" cy="89450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9DF7E82A-F4F7-40E3-AA7C-C4151E190779}"/>
              </a:ext>
            </a:extLst>
          </p:cNvPr>
          <p:cNvSpPr/>
          <p:nvPr/>
        </p:nvSpPr>
        <p:spPr>
          <a:xfrm>
            <a:off x="363116" y="2842462"/>
            <a:ext cx="3013788" cy="895739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BD02E5D7-AE43-4CCD-A8E5-EF492601013C}"/>
              </a:ext>
            </a:extLst>
          </p:cNvPr>
          <p:cNvSpPr/>
          <p:nvPr/>
        </p:nvSpPr>
        <p:spPr>
          <a:xfrm>
            <a:off x="9950052" y="5909002"/>
            <a:ext cx="1000468" cy="89450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4D122C9-1D7D-4B3E-A73B-2DF6A29D6802}"/>
              </a:ext>
            </a:extLst>
          </p:cNvPr>
          <p:cNvSpPr/>
          <p:nvPr/>
        </p:nvSpPr>
        <p:spPr>
          <a:xfrm>
            <a:off x="363116" y="3949312"/>
            <a:ext cx="3013788" cy="895739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B128C74-A130-4318-B43D-566BD71DBB0C}"/>
              </a:ext>
            </a:extLst>
          </p:cNvPr>
          <p:cNvSpPr/>
          <p:nvPr/>
        </p:nvSpPr>
        <p:spPr>
          <a:xfrm>
            <a:off x="6799161" y="1766655"/>
            <a:ext cx="3013788" cy="895739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xmlns="" id="{BDE27EFA-D9E4-452A-A8B7-103F83C00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236" y="221531"/>
            <a:ext cx="9966173" cy="1382048"/>
          </a:xfrm>
        </p:spPr>
        <p:txBody>
          <a:bodyPr/>
          <a:lstStyle/>
          <a:p>
            <a:pPr algn="ctr"/>
            <a:r>
              <a:rPr lang="en-GB" b="1" dirty="0">
                <a:latin typeface="Comic Sans MS" panose="030F0702030302020204" pitchFamily="66" charset="0"/>
              </a:rPr>
              <a:t>    3x + 1     =       x + 5</a:t>
            </a:r>
          </a:p>
        </p:txBody>
      </p:sp>
    </p:spTree>
    <p:extLst>
      <p:ext uri="{BB962C8B-B14F-4D97-AF65-F5344CB8AC3E}">
        <p14:creationId xmlns:p14="http://schemas.microsoft.com/office/powerpoint/2010/main" val="788884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20" grpId="0" animBg="1"/>
      <p:bldP spid="21" grpId="0" animBg="1"/>
      <p:bldP spid="25" grpId="0" animBg="1"/>
      <p:bldP spid="26" grpId="0" animBg="1"/>
      <p:bldP spid="27" grpId="0" animBg="1"/>
      <p:bldP spid="31" grpId="0" animBg="1"/>
      <p:bldP spid="35" grpId="0" animBg="1"/>
      <p:bldP spid="36" grpId="0" animBg="1"/>
      <p:bldP spid="14" grpId="0" animBg="1"/>
      <p:bldP spid="15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53E8228-9D73-485B-9DA2-B8675150B1DB}"/>
              </a:ext>
            </a:extLst>
          </p:cNvPr>
          <p:cNvSpPr/>
          <p:nvPr/>
        </p:nvSpPr>
        <p:spPr>
          <a:xfrm>
            <a:off x="363116" y="1772816"/>
            <a:ext cx="3013788" cy="895739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8686B3A-6BE9-42E8-9653-EA82615D6B5A}"/>
              </a:ext>
            </a:extLst>
          </p:cNvPr>
          <p:cNvSpPr/>
          <p:nvPr/>
        </p:nvSpPr>
        <p:spPr>
          <a:xfrm>
            <a:off x="3807401" y="1772816"/>
            <a:ext cx="1000468" cy="89450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662FF44-449E-4E13-A619-0D799CFB73E1}"/>
              </a:ext>
            </a:extLst>
          </p:cNvPr>
          <p:cNvSpPr/>
          <p:nvPr/>
        </p:nvSpPr>
        <p:spPr>
          <a:xfrm>
            <a:off x="9950052" y="4870708"/>
            <a:ext cx="1000468" cy="89450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C9AD7ABD-0BDF-40B5-8127-7374F331DC15}"/>
              </a:ext>
            </a:extLst>
          </p:cNvPr>
          <p:cNvSpPr/>
          <p:nvPr/>
        </p:nvSpPr>
        <p:spPr>
          <a:xfrm>
            <a:off x="9950052" y="3832414"/>
            <a:ext cx="1000468" cy="89450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BA5E325F-38FD-4513-817B-25CEA344DD5E}"/>
              </a:ext>
            </a:extLst>
          </p:cNvPr>
          <p:cNvSpPr/>
          <p:nvPr/>
        </p:nvSpPr>
        <p:spPr>
          <a:xfrm>
            <a:off x="9950052" y="1755826"/>
            <a:ext cx="1000468" cy="89450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13344E67-923C-41FF-93C9-98C995C10E6F}"/>
              </a:ext>
            </a:extLst>
          </p:cNvPr>
          <p:cNvSpPr/>
          <p:nvPr/>
        </p:nvSpPr>
        <p:spPr>
          <a:xfrm>
            <a:off x="9950052" y="2794120"/>
            <a:ext cx="1000468" cy="89450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FE96D1E7-9EB5-4CA1-B7CB-99CF1E0FC2A1}"/>
              </a:ext>
            </a:extLst>
          </p:cNvPr>
          <p:cNvSpPr/>
          <p:nvPr/>
        </p:nvSpPr>
        <p:spPr>
          <a:xfrm>
            <a:off x="4985089" y="1767887"/>
            <a:ext cx="1000468" cy="89450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AC6CDC2D-2B2C-476B-B84D-94F80761740A}"/>
              </a:ext>
            </a:extLst>
          </p:cNvPr>
          <p:cNvSpPr/>
          <p:nvPr/>
        </p:nvSpPr>
        <p:spPr>
          <a:xfrm>
            <a:off x="11087623" y="1749489"/>
            <a:ext cx="1000468" cy="89450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9DF7E82A-F4F7-40E3-AA7C-C4151E190779}"/>
              </a:ext>
            </a:extLst>
          </p:cNvPr>
          <p:cNvSpPr/>
          <p:nvPr/>
        </p:nvSpPr>
        <p:spPr>
          <a:xfrm>
            <a:off x="363116" y="2842462"/>
            <a:ext cx="3013788" cy="895739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BD02E5D7-AE43-4CCD-A8E5-EF492601013C}"/>
              </a:ext>
            </a:extLst>
          </p:cNvPr>
          <p:cNvSpPr/>
          <p:nvPr/>
        </p:nvSpPr>
        <p:spPr>
          <a:xfrm>
            <a:off x="9950052" y="5909002"/>
            <a:ext cx="1000468" cy="89450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4D122C9-1D7D-4B3E-A73B-2DF6A29D6802}"/>
              </a:ext>
            </a:extLst>
          </p:cNvPr>
          <p:cNvSpPr/>
          <p:nvPr/>
        </p:nvSpPr>
        <p:spPr>
          <a:xfrm>
            <a:off x="363116" y="3949312"/>
            <a:ext cx="3013788" cy="895739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B128C74-A130-4318-B43D-566BD71DBB0C}"/>
              </a:ext>
            </a:extLst>
          </p:cNvPr>
          <p:cNvSpPr/>
          <p:nvPr/>
        </p:nvSpPr>
        <p:spPr>
          <a:xfrm>
            <a:off x="6799161" y="1766655"/>
            <a:ext cx="3013788" cy="895739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xmlns="" id="{1F785CD8-416A-46CD-8AB7-F64360273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816" y="240820"/>
            <a:ext cx="9966173" cy="1382048"/>
          </a:xfrm>
        </p:spPr>
        <p:txBody>
          <a:bodyPr/>
          <a:lstStyle/>
          <a:p>
            <a:pPr algn="ctr"/>
            <a:r>
              <a:rPr lang="en-GB" b="1" dirty="0">
                <a:latin typeface="Comic Sans MS" panose="030F0702030302020204" pitchFamily="66" charset="0"/>
              </a:rPr>
              <a:t>   3x     =       x + 4</a:t>
            </a:r>
          </a:p>
        </p:txBody>
      </p:sp>
    </p:spTree>
    <p:extLst>
      <p:ext uri="{BB962C8B-B14F-4D97-AF65-F5344CB8AC3E}">
        <p14:creationId xmlns:p14="http://schemas.microsoft.com/office/powerpoint/2010/main" val="1038747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5" grpId="0" animBg="1"/>
      <p:bldP spid="27" grpId="0" animBg="1"/>
      <p:bldP spid="31" grpId="0" animBg="1"/>
      <p:bldP spid="18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53E8228-9D73-485B-9DA2-B8675150B1DB}"/>
              </a:ext>
            </a:extLst>
          </p:cNvPr>
          <p:cNvSpPr/>
          <p:nvPr/>
        </p:nvSpPr>
        <p:spPr>
          <a:xfrm>
            <a:off x="363116" y="1772816"/>
            <a:ext cx="3013788" cy="895739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662FF44-449E-4E13-A619-0D799CFB73E1}"/>
              </a:ext>
            </a:extLst>
          </p:cNvPr>
          <p:cNvSpPr/>
          <p:nvPr/>
        </p:nvSpPr>
        <p:spPr>
          <a:xfrm>
            <a:off x="9950052" y="4870708"/>
            <a:ext cx="1000468" cy="89450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C9AD7ABD-0BDF-40B5-8127-7374F331DC15}"/>
              </a:ext>
            </a:extLst>
          </p:cNvPr>
          <p:cNvSpPr/>
          <p:nvPr/>
        </p:nvSpPr>
        <p:spPr>
          <a:xfrm>
            <a:off x="9950052" y="3832414"/>
            <a:ext cx="1000468" cy="89450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13344E67-923C-41FF-93C9-98C995C10E6F}"/>
              </a:ext>
            </a:extLst>
          </p:cNvPr>
          <p:cNvSpPr/>
          <p:nvPr/>
        </p:nvSpPr>
        <p:spPr>
          <a:xfrm>
            <a:off x="9950052" y="2794120"/>
            <a:ext cx="1000468" cy="89450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9DF7E82A-F4F7-40E3-AA7C-C4151E190779}"/>
              </a:ext>
            </a:extLst>
          </p:cNvPr>
          <p:cNvSpPr/>
          <p:nvPr/>
        </p:nvSpPr>
        <p:spPr>
          <a:xfrm>
            <a:off x="363116" y="2842462"/>
            <a:ext cx="3013788" cy="895739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BD02E5D7-AE43-4CCD-A8E5-EF492601013C}"/>
              </a:ext>
            </a:extLst>
          </p:cNvPr>
          <p:cNvSpPr/>
          <p:nvPr/>
        </p:nvSpPr>
        <p:spPr>
          <a:xfrm>
            <a:off x="9950052" y="5909002"/>
            <a:ext cx="1000468" cy="89450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4D122C9-1D7D-4B3E-A73B-2DF6A29D6802}"/>
              </a:ext>
            </a:extLst>
          </p:cNvPr>
          <p:cNvSpPr/>
          <p:nvPr/>
        </p:nvSpPr>
        <p:spPr>
          <a:xfrm>
            <a:off x="363116" y="3949312"/>
            <a:ext cx="3013788" cy="895739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B128C74-A130-4318-B43D-566BD71DBB0C}"/>
              </a:ext>
            </a:extLst>
          </p:cNvPr>
          <p:cNvSpPr/>
          <p:nvPr/>
        </p:nvSpPr>
        <p:spPr>
          <a:xfrm>
            <a:off x="6799161" y="1766655"/>
            <a:ext cx="3013788" cy="895739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968DD468-081C-4236-8AAD-95C63870FA19}"/>
              </a:ext>
            </a:extLst>
          </p:cNvPr>
          <p:cNvSpPr/>
          <p:nvPr/>
        </p:nvSpPr>
        <p:spPr>
          <a:xfrm>
            <a:off x="6799161" y="2792888"/>
            <a:ext cx="3013788" cy="89573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73A6D9CE-B947-47D0-AD23-82F771033F46}"/>
              </a:ext>
            </a:extLst>
          </p:cNvPr>
          <p:cNvSpPr/>
          <p:nvPr/>
        </p:nvSpPr>
        <p:spPr>
          <a:xfrm>
            <a:off x="363116" y="5056162"/>
            <a:ext cx="3013788" cy="89573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F057EB47-1ACD-4A10-96EC-E23253B89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816" y="240820"/>
            <a:ext cx="9966173" cy="1382048"/>
          </a:xfrm>
        </p:spPr>
        <p:txBody>
          <a:bodyPr/>
          <a:lstStyle/>
          <a:p>
            <a:pPr algn="ctr"/>
            <a:r>
              <a:rPr lang="en-GB" b="1" dirty="0">
                <a:latin typeface="Comic Sans MS" panose="030F0702030302020204" pitchFamily="66" charset="0"/>
              </a:rPr>
              <a:t>   3x     =       x + 4</a:t>
            </a:r>
          </a:p>
        </p:txBody>
      </p:sp>
    </p:spTree>
    <p:extLst>
      <p:ext uri="{BB962C8B-B14F-4D97-AF65-F5344CB8AC3E}">
        <p14:creationId xmlns:p14="http://schemas.microsoft.com/office/powerpoint/2010/main" val="1568053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53E8228-9D73-485B-9DA2-B8675150B1DB}"/>
              </a:ext>
            </a:extLst>
          </p:cNvPr>
          <p:cNvSpPr/>
          <p:nvPr/>
        </p:nvSpPr>
        <p:spPr>
          <a:xfrm>
            <a:off x="363116" y="1772816"/>
            <a:ext cx="3013788" cy="895739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662FF44-449E-4E13-A619-0D799CFB73E1}"/>
              </a:ext>
            </a:extLst>
          </p:cNvPr>
          <p:cNvSpPr/>
          <p:nvPr/>
        </p:nvSpPr>
        <p:spPr>
          <a:xfrm>
            <a:off x="9950052" y="4870708"/>
            <a:ext cx="1000468" cy="89450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C9AD7ABD-0BDF-40B5-8127-7374F331DC15}"/>
              </a:ext>
            </a:extLst>
          </p:cNvPr>
          <p:cNvSpPr/>
          <p:nvPr/>
        </p:nvSpPr>
        <p:spPr>
          <a:xfrm>
            <a:off x="9950052" y="3832414"/>
            <a:ext cx="1000468" cy="89450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13344E67-923C-41FF-93C9-98C995C10E6F}"/>
              </a:ext>
            </a:extLst>
          </p:cNvPr>
          <p:cNvSpPr/>
          <p:nvPr/>
        </p:nvSpPr>
        <p:spPr>
          <a:xfrm>
            <a:off x="9950052" y="2794120"/>
            <a:ext cx="1000468" cy="89450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9DF7E82A-F4F7-40E3-AA7C-C4151E190779}"/>
              </a:ext>
            </a:extLst>
          </p:cNvPr>
          <p:cNvSpPr/>
          <p:nvPr/>
        </p:nvSpPr>
        <p:spPr>
          <a:xfrm>
            <a:off x="363116" y="2842462"/>
            <a:ext cx="3013788" cy="895739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BD02E5D7-AE43-4CCD-A8E5-EF492601013C}"/>
              </a:ext>
            </a:extLst>
          </p:cNvPr>
          <p:cNvSpPr/>
          <p:nvPr/>
        </p:nvSpPr>
        <p:spPr>
          <a:xfrm>
            <a:off x="9950052" y="5909002"/>
            <a:ext cx="1000468" cy="89450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4D122C9-1D7D-4B3E-A73B-2DF6A29D6802}"/>
              </a:ext>
            </a:extLst>
          </p:cNvPr>
          <p:cNvSpPr/>
          <p:nvPr/>
        </p:nvSpPr>
        <p:spPr>
          <a:xfrm>
            <a:off x="363116" y="3949312"/>
            <a:ext cx="3013788" cy="895739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B128C74-A130-4318-B43D-566BD71DBB0C}"/>
              </a:ext>
            </a:extLst>
          </p:cNvPr>
          <p:cNvSpPr/>
          <p:nvPr/>
        </p:nvSpPr>
        <p:spPr>
          <a:xfrm>
            <a:off x="6799161" y="1766655"/>
            <a:ext cx="3013788" cy="895739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968DD468-081C-4236-8AAD-95C63870FA19}"/>
              </a:ext>
            </a:extLst>
          </p:cNvPr>
          <p:cNvSpPr/>
          <p:nvPr/>
        </p:nvSpPr>
        <p:spPr>
          <a:xfrm>
            <a:off x="6799161" y="2792888"/>
            <a:ext cx="3013788" cy="89573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73A6D9CE-B947-47D0-AD23-82F771033F46}"/>
              </a:ext>
            </a:extLst>
          </p:cNvPr>
          <p:cNvSpPr/>
          <p:nvPr/>
        </p:nvSpPr>
        <p:spPr>
          <a:xfrm>
            <a:off x="363116" y="5056162"/>
            <a:ext cx="3013788" cy="89573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xmlns="" id="{0ADEAEC4-566D-4DF2-AE98-0F7CC6C51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174" y="325521"/>
            <a:ext cx="9966173" cy="1382048"/>
          </a:xfrm>
        </p:spPr>
        <p:txBody>
          <a:bodyPr/>
          <a:lstStyle/>
          <a:p>
            <a:pPr algn="ctr"/>
            <a:r>
              <a:rPr lang="en-GB" b="1" dirty="0">
                <a:latin typeface="Comic Sans MS" panose="030F0702030302020204" pitchFamily="66" charset="0"/>
              </a:rPr>
              <a:t>2x      =    4</a:t>
            </a:r>
          </a:p>
        </p:txBody>
      </p:sp>
    </p:spTree>
    <p:extLst>
      <p:ext uri="{BB962C8B-B14F-4D97-AF65-F5344CB8AC3E}">
        <p14:creationId xmlns:p14="http://schemas.microsoft.com/office/powerpoint/2010/main" val="284681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22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53E8228-9D73-485B-9DA2-B8675150B1DB}"/>
              </a:ext>
            </a:extLst>
          </p:cNvPr>
          <p:cNvSpPr/>
          <p:nvPr/>
        </p:nvSpPr>
        <p:spPr>
          <a:xfrm>
            <a:off x="363116" y="1772816"/>
            <a:ext cx="3013788" cy="895739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662FF44-449E-4E13-A619-0D799CFB73E1}"/>
              </a:ext>
            </a:extLst>
          </p:cNvPr>
          <p:cNvSpPr/>
          <p:nvPr/>
        </p:nvSpPr>
        <p:spPr>
          <a:xfrm>
            <a:off x="7533424" y="4422222"/>
            <a:ext cx="1000468" cy="89450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C9AD7ABD-0BDF-40B5-8127-7374F331DC15}"/>
              </a:ext>
            </a:extLst>
          </p:cNvPr>
          <p:cNvSpPr/>
          <p:nvPr/>
        </p:nvSpPr>
        <p:spPr>
          <a:xfrm>
            <a:off x="8949584" y="1766655"/>
            <a:ext cx="1000468" cy="89450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13344E67-923C-41FF-93C9-98C995C10E6F}"/>
              </a:ext>
            </a:extLst>
          </p:cNvPr>
          <p:cNvSpPr/>
          <p:nvPr/>
        </p:nvSpPr>
        <p:spPr>
          <a:xfrm>
            <a:off x="7504655" y="1774048"/>
            <a:ext cx="1000468" cy="89450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9DF7E82A-F4F7-40E3-AA7C-C4151E190779}"/>
              </a:ext>
            </a:extLst>
          </p:cNvPr>
          <p:cNvSpPr/>
          <p:nvPr/>
        </p:nvSpPr>
        <p:spPr>
          <a:xfrm>
            <a:off x="363116" y="4422222"/>
            <a:ext cx="3013788" cy="895739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BD02E5D7-AE43-4CCD-A8E5-EF492601013C}"/>
              </a:ext>
            </a:extLst>
          </p:cNvPr>
          <p:cNvSpPr/>
          <p:nvPr/>
        </p:nvSpPr>
        <p:spPr>
          <a:xfrm>
            <a:off x="8949584" y="4422221"/>
            <a:ext cx="1000468" cy="89450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1C962FFF-A597-4DD9-A1E7-316E7433372F}"/>
              </a:ext>
            </a:extLst>
          </p:cNvPr>
          <p:cNvSpPr txBox="1">
            <a:spLocks/>
          </p:cNvSpPr>
          <p:nvPr/>
        </p:nvSpPr>
        <p:spPr>
          <a:xfrm>
            <a:off x="2205017" y="1549496"/>
            <a:ext cx="5077408" cy="13423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latin typeface="Comic Sans MS" panose="030F0702030302020204" pitchFamily="66" charset="0"/>
              </a:rPr>
              <a:t>          x = 2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xmlns="" id="{FD976F1D-7284-48BA-B960-66C21EBBF1C4}"/>
              </a:ext>
            </a:extLst>
          </p:cNvPr>
          <p:cNvSpPr txBox="1">
            <a:spLocks/>
          </p:cNvSpPr>
          <p:nvPr/>
        </p:nvSpPr>
        <p:spPr>
          <a:xfrm>
            <a:off x="2241948" y="4069136"/>
            <a:ext cx="5077408" cy="13423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latin typeface="Comic Sans MS" panose="030F0702030302020204" pitchFamily="66" charset="0"/>
              </a:rPr>
              <a:t>          x = 2</a:t>
            </a:r>
          </a:p>
        </p:txBody>
      </p:sp>
    </p:spTree>
    <p:extLst>
      <p:ext uri="{BB962C8B-B14F-4D97-AF65-F5344CB8AC3E}">
        <p14:creationId xmlns:p14="http://schemas.microsoft.com/office/powerpoint/2010/main" val="1979316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3C64EB-9EAE-4288-AE77-76670BD01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766219"/>
            <a:ext cx="10906957" cy="1308632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>
                <a:latin typeface="Comic Sans MS" panose="030F0702030302020204" pitchFamily="66" charset="0"/>
              </a:rPr>
              <a:t>Other Modelling with Algebra Tiles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B40C84F-4D31-4470-B6FD-59B44B95A6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1DBE6F6-1EEE-4286-ADE3-276196DB0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8031" y="4972050"/>
            <a:ext cx="3357326" cy="181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48618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3C64EB-9EAE-4288-AE77-76670BD01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521" y="327819"/>
            <a:ext cx="10906957" cy="1308632"/>
          </a:xfrm>
        </p:spPr>
        <p:txBody>
          <a:bodyPr/>
          <a:lstStyle/>
          <a:p>
            <a:pPr algn="ctr"/>
            <a:r>
              <a:rPr lang="en-GB" b="1" dirty="0">
                <a:latin typeface="Comic Sans MS" panose="030F0702030302020204" pitchFamily="66" charset="0"/>
              </a:rPr>
              <a:t>Place Value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8CA746DD-737B-455D-AF76-1A2CE6F87CDC}"/>
              </a:ext>
            </a:extLst>
          </p:cNvPr>
          <p:cNvSpPr/>
          <p:nvPr/>
        </p:nvSpPr>
        <p:spPr>
          <a:xfrm>
            <a:off x="6743871" y="2763035"/>
            <a:ext cx="984686" cy="85841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228E4960-A5EF-4B8C-A15D-99AC345D808C}"/>
              </a:ext>
            </a:extLst>
          </p:cNvPr>
          <p:cNvSpPr/>
          <p:nvPr/>
        </p:nvSpPr>
        <p:spPr>
          <a:xfrm>
            <a:off x="298287" y="2796430"/>
            <a:ext cx="3182568" cy="2826585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9CE18E22-38EE-4DA4-ACA0-95CA6657C338}"/>
              </a:ext>
            </a:extLst>
          </p:cNvPr>
          <p:cNvSpPr/>
          <p:nvPr/>
        </p:nvSpPr>
        <p:spPr>
          <a:xfrm>
            <a:off x="8108549" y="4230141"/>
            <a:ext cx="984686" cy="85841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A925FFBB-79CA-449D-9779-91A625082B5E}"/>
              </a:ext>
            </a:extLst>
          </p:cNvPr>
          <p:cNvSpPr/>
          <p:nvPr/>
        </p:nvSpPr>
        <p:spPr>
          <a:xfrm rot="5400000">
            <a:off x="3279582" y="3717379"/>
            <a:ext cx="2826586" cy="984686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19C90C15-C3D4-4EA4-AB91-F6D063BFCDA2}"/>
              </a:ext>
            </a:extLst>
          </p:cNvPr>
          <p:cNvSpPr/>
          <p:nvPr/>
        </p:nvSpPr>
        <p:spPr>
          <a:xfrm rot="5400000">
            <a:off x="4491602" y="3716906"/>
            <a:ext cx="2826586" cy="984686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BE00523-088C-462D-8A14-4A05BD1B40E9}"/>
              </a:ext>
            </a:extLst>
          </p:cNvPr>
          <p:cNvSpPr/>
          <p:nvPr/>
        </p:nvSpPr>
        <p:spPr>
          <a:xfrm>
            <a:off x="8108549" y="2763035"/>
            <a:ext cx="984686" cy="85841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97CB01D6-28A9-4F32-98E1-43A48913BF60}"/>
              </a:ext>
            </a:extLst>
          </p:cNvPr>
          <p:cNvSpPr/>
          <p:nvPr/>
        </p:nvSpPr>
        <p:spPr>
          <a:xfrm>
            <a:off x="6794861" y="4230141"/>
            <a:ext cx="984686" cy="85841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xmlns="" id="{68A64EF8-FD7C-4247-BE51-0FA4271A9859}"/>
              </a:ext>
            </a:extLst>
          </p:cNvPr>
          <p:cNvSpPr txBox="1">
            <a:spLocks/>
          </p:cNvSpPr>
          <p:nvPr/>
        </p:nvSpPr>
        <p:spPr>
          <a:xfrm>
            <a:off x="-100115" y="1636451"/>
            <a:ext cx="3979372" cy="10705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>
                <a:solidFill>
                  <a:srgbClr val="0070C0"/>
                </a:solidFill>
                <a:latin typeface="Comic Sans MS" panose="030F0702030302020204" pitchFamily="66" charset="0"/>
              </a:rPr>
              <a:t>Hundreds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xmlns="" id="{3CC35145-7CEA-44C3-A1FC-2B4A942A2BE3}"/>
              </a:ext>
            </a:extLst>
          </p:cNvPr>
          <p:cNvSpPr txBox="1">
            <a:spLocks/>
          </p:cNvSpPr>
          <p:nvPr/>
        </p:nvSpPr>
        <p:spPr>
          <a:xfrm>
            <a:off x="3195532" y="1682309"/>
            <a:ext cx="3979372" cy="10705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>
                <a:solidFill>
                  <a:srgbClr val="00B050"/>
                </a:solidFill>
                <a:latin typeface="Comic Sans MS" panose="030F0702030302020204" pitchFamily="66" charset="0"/>
              </a:rPr>
              <a:t>Tens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xmlns="" id="{E627D44F-BA60-407C-B431-40C9DA9FDBA0}"/>
              </a:ext>
            </a:extLst>
          </p:cNvPr>
          <p:cNvSpPr txBox="1">
            <a:spLocks/>
          </p:cNvSpPr>
          <p:nvPr/>
        </p:nvSpPr>
        <p:spPr>
          <a:xfrm>
            <a:off x="-464823" y="749278"/>
            <a:ext cx="3979372" cy="10705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>
                <a:solidFill>
                  <a:srgbClr val="0070C0"/>
                </a:solidFill>
                <a:latin typeface="Comic Sans MS" panose="030F0702030302020204" pitchFamily="66" charset="0"/>
              </a:rPr>
              <a:t>1</a:t>
            </a:r>
            <a:r>
              <a:rPr lang="en-GB" b="1" dirty="0">
                <a:solidFill>
                  <a:srgbClr val="00B050"/>
                </a:solidFill>
                <a:latin typeface="Comic Sans MS" panose="030F0702030302020204" pitchFamily="66" charset="0"/>
              </a:rPr>
              <a:t>2</a:t>
            </a:r>
            <a:r>
              <a:rPr lang="en-GB" b="1" dirty="0">
                <a:solidFill>
                  <a:srgbClr val="FFFF00"/>
                </a:solidFill>
                <a:latin typeface="Comic Sans MS" panose="030F0702030302020204" pitchFamily="66" charset="0"/>
              </a:rPr>
              <a:t>4</a:t>
            </a:r>
            <a:r>
              <a:rPr lang="en-GB" b="1" dirty="0">
                <a:latin typeface="Comic Sans MS" panose="030F0702030302020204" pitchFamily="66" charset="0"/>
              </a:rPr>
              <a:t> = 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xmlns="" id="{30952660-C420-4D7C-AB3E-C7C6F6A9536F}"/>
              </a:ext>
            </a:extLst>
          </p:cNvPr>
          <p:cNvSpPr txBox="1">
            <a:spLocks/>
          </p:cNvSpPr>
          <p:nvPr/>
        </p:nvSpPr>
        <p:spPr>
          <a:xfrm>
            <a:off x="5943347" y="5787406"/>
            <a:ext cx="3979372" cy="10705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>
                <a:solidFill>
                  <a:srgbClr val="FFFF00"/>
                </a:solidFill>
                <a:latin typeface="Comic Sans MS" panose="030F0702030302020204" pitchFamily="66" charset="0"/>
              </a:rPr>
              <a:t>4 Units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xmlns="" id="{30952660-C420-4D7C-AB3E-C7C6F6A9536F}"/>
              </a:ext>
            </a:extLst>
          </p:cNvPr>
          <p:cNvSpPr txBox="1">
            <a:spLocks/>
          </p:cNvSpPr>
          <p:nvPr/>
        </p:nvSpPr>
        <p:spPr>
          <a:xfrm>
            <a:off x="5904895" y="1687762"/>
            <a:ext cx="3979372" cy="10705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>
                <a:solidFill>
                  <a:srgbClr val="FFFF00"/>
                </a:solidFill>
                <a:latin typeface="Comic Sans MS" panose="030F0702030302020204" pitchFamily="66" charset="0"/>
              </a:rPr>
              <a:t>Units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xmlns="" id="{3CC35145-7CEA-44C3-A1FC-2B4A942A2BE3}"/>
              </a:ext>
            </a:extLst>
          </p:cNvPr>
          <p:cNvSpPr txBox="1">
            <a:spLocks/>
          </p:cNvSpPr>
          <p:nvPr/>
        </p:nvSpPr>
        <p:spPr>
          <a:xfrm>
            <a:off x="3351237" y="5778840"/>
            <a:ext cx="3979372" cy="10705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>
                <a:solidFill>
                  <a:srgbClr val="00B050"/>
                </a:solidFill>
                <a:latin typeface="Comic Sans MS" panose="030F0702030302020204" pitchFamily="66" charset="0"/>
              </a:rPr>
              <a:t>2 Tens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xmlns="" id="{68A64EF8-FD7C-4247-BE51-0FA4271A9859}"/>
              </a:ext>
            </a:extLst>
          </p:cNvPr>
          <p:cNvSpPr txBox="1">
            <a:spLocks/>
          </p:cNvSpPr>
          <p:nvPr/>
        </p:nvSpPr>
        <p:spPr>
          <a:xfrm>
            <a:off x="-100115" y="5712400"/>
            <a:ext cx="3979372" cy="10705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>
                <a:solidFill>
                  <a:srgbClr val="0070C0"/>
                </a:solidFill>
                <a:latin typeface="Comic Sans MS" panose="030F0702030302020204" pitchFamily="66" charset="0"/>
              </a:rPr>
              <a:t> 1 Hundred</a:t>
            </a:r>
          </a:p>
        </p:txBody>
      </p:sp>
    </p:spTree>
    <p:extLst>
      <p:ext uri="{BB962C8B-B14F-4D97-AF65-F5344CB8AC3E}">
        <p14:creationId xmlns:p14="http://schemas.microsoft.com/office/powerpoint/2010/main" val="1246032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" grpId="0" animBg="1"/>
      <p:bldP spid="22" grpId="0" animBg="1"/>
      <p:bldP spid="14" grpId="0" animBg="1"/>
      <p:bldP spid="16" grpId="0" animBg="1"/>
      <p:bldP spid="19" grpId="0" animBg="1"/>
      <p:bldP spid="23" grpId="0" animBg="1"/>
      <p:bldP spid="27" grpId="0"/>
      <p:bldP spid="28" grpId="0"/>
      <p:bldP spid="29" grpId="0"/>
      <p:bldP spid="30" grpId="0"/>
      <p:bldP spid="32" grpId="0"/>
      <p:bldP spid="33" grpId="0"/>
      <p:bldP spid="34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3C64EB-9EAE-4288-AE77-76670BD01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521" y="327819"/>
            <a:ext cx="10906957" cy="1308632"/>
          </a:xfrm>
        </p:spPr>
        <p:txBody>
          <a:bodyPr/>
          <a:lstStyle/>
          <a:p>
            <a:pPr algn="ctr"/>
            <a:r>
              <a:rPr lang="en-GB" b="1" dirty="0">
                <a:latin typeface="Comic Sans MS" panose="030F0702030302020204" pitchFamily="66" charset="0"/>
              </a:rPr>
              <a:t>Long Division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le 1">
                <a:extLst>
                  <a:ext uri="{FF2B5EF4-FFF2-40B4-BE49-F238E27FC236}">
                    <a16:creationId xmlns:a16="http://schemas.microsoft.com/office/drawing/2014/main" xmlns="" id="{3E1B4CAB-6826-4D16-917F-C145DA77BAF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565459" y="5905377"/>
                <a:ext cx="4893772" cy="126279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GB" b="1" dirty="0">
                    <a:latin typeface="Comic Sans MS" panose="030F0702030302020204" pitchFamily="66" charset="0"/>
                  </a:rPr>
                  <a:t>168 </a:t>
                </a:r>
                <a14:m>
                  <m:oMath xmlns:m="http://schemas.openxmlformats.org/officeDocument/2006/math">
                    <m:r>
                      <a:rPr lang="en-GB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</m:oMath>
                </a14:m>
                <a:r>
                  <a:rPr lang="en-GB" b="1" dirty="0">
                    <a:latin typeface="Comic Sans MS" panose="030F0702030302020204" pitchFamily="66" charset="0"/>
                  </a:rPr>
                  <a:t> 12</a:t>
                </a:r>
                <a:endParaRPr lang="en-GB" b="1" dirty="0">
                  <a:solidFill>
                    <a:srgbClr val="FF0000"/>
                  </a:solidFill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5" name="Title 1">
                <a:extLst>
                  <a:ext uri="{FF2B5EF4-FFF2-40B4-BE49-F238E27FC236}">
                    <a16:creationId xmlns:a16="http://schemas.microsoft.com/office/drawing/2014/main" id="{3E1B4CAB-6826-4D16-917F-C145DA77BA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5459" y="5905377"/>
                <a:ext cx="4893772" cy="1262794"/>
              </a:xfrm>
              <a:prstGeom prst="rect">
                <a:avLst/>
              </a:prstGeom>
              <a:blipFill>
                <a:blip r:embed="rId2"/>
                <a:stretch>
                  <a:fillRect b="-48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97DD3467-0342-4846-A4FE-A2E1B25CCB65}"/>
              </a:ext>
            </a:extLst>
          </p:cNvPr>
          <p:cNvSpPr/>
          <p:nvPr/>
        </p:nvSpPr>
        <p:spPr>
          <a:xfrm>
            <a:off x="512303" y="4256231"/>
            <a:ext cx="3182567" cy="89574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8CA746DD-737B-455D-AF76-1A2CE6F87CDC}"/>
              </a:ext>
            </a:extLst>
          </p:cNvPr>
          <p:cNvSpPr/>
          <p:nvPr/>
        </p:nvSpPr>
        <p:spPr>
          <a:xfrm>
            <a:off x="6859064" y="5193806"/>
            <a:ext cx="984686" cy="85841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228E4960-A5EF-4B8C-A15D-99AC345D808C}"/>
              </a:ext>
            </a:extLst>
          </p:cNvPr>
          <p:cNvSpPr/>
          <p:nvPr/>
        </p:nvSpPr>
        <p:spPr>
          <a:xfrm>
            <a:off x="515515" y="1429646"/>
            <a:ext cx="3182568" cy="2826585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8B0468C4-EC48-40F9-AF4D-10EA4788DC6B}"/>
              </a:ext>
            </a:extLst>
          </p:cNvPr>
          <p:cNvSpPr/>
          <p:nvPr/>
        </p:nvSpPr>
        <p:spPr>
          <a:xfrm rot="5400000">
            <a:off x="3872915" y="2346993"/>
            <a:ext cx="2826586" cy="984686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94CE0F74-57CC-49AB-8E47-A3DFBDF7B128}"/>
              </a:ext>
            </a:extLst>
          </p:cNvPr>
          <p:cNvSpPr/>
          <p:nvPr/>
        </p:nvSpPr>
        <p:spPr>
          <a:xfrm rot="5400000">
            <a:off x="2832437" y="2346993"/>
            <a:ext cx="2826586" cy="984686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E1471733-3E9A-4BF7-A98F-4742E9D53848}"/>
              </a:ext>
            </a:extLst>
          </p:cNvPr>
          <p:cNvSpPr/>
          <p:nvPr/>
        </p:nvSpPr>
        <p:spPr>
          <a:xfrm>
            <a:off x="3754612" y="4293553"/>
            <a:ext cx="984686" cy="85841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9CE18E22-38EE-4DA4-ACA0-95CA6657C338}"/>
              </a:ext>
            </a:extLst>
          </p:cNvPr>
          <p:cNvSpPr/>
          <p:nvPr/>
        </p:nvSpPr>
        <p:spPr>
          <a:xfrm>
            <a:off x="6848235" y="4304052"/>
            <a:ext cx="984686" cy="85841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A925FFBB-79CA-449D-9779-91A625082B5E}"/>
              </a:ext>
            </a:extLst>
          </p:cNvPr>
          <p:cNvSpPr/>
          <p:nvPr/>
        </p:nvSpPr>
        <p:spPr>
          <a:xfrm rot="5400000">
            <a:off x="4900100" y="2346993"/>
            <a:ext cx="2826586" cy="984686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A27A9336-9888-445B-A27B-E0360FCADD67}"/>
              </a:ext>
            </a:extLst>
          </p:cNvPr>
          <p:cNvSpPr/>
          <p:nvPr/>
        </p:nvSpPr>
        <p:spPr>
          <a:xfrm>
            <a:off x="512302" y="5175145"/>
            <a:ext cx="3182567" cy="89574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19C90C15-C3D4-4EA4-AB91-F6D063BFCDA2}"/>
              </a:ext>
            </a:extLst>
          </p:cNvPr>
          <p:cNvSpPr/>
          <p:nvPr/>
        </p:nvSpPr>
        <p:spPr>
          <a:xfrm rot="5400000">
            <a:off x="5927285" y="2346993"/>
            <a:ext cx="2826586" cy="984686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BE00523-088C-462D-8A14-4A05BD1B40E9}"/>
              </a:ext>
            </a:extLst>
          </p:cNvPr>
          <p:cNvSpPr/>
          <p:nvPr/>
        </p:nvSpPr>
        <p:spPr>
          <a:xfrm>
            <a:off x="5826901" y="5199380"/>
            <a:ext cx="984686" cy="85841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97CB01D6-28A9-4F32-98E1-43A48913BF60}"/>
              </a:ext>
            </a:extLst>
          </p:cNvPr>
          <p:cNvSpPr/>
          <p:nvPr/>
        </p:nvSpPr>
        <p:spPr>
          <a:xfrm>
            <a:off x="5826576" y="4294721"/>
            <a:ext cx="984686" cy="85841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06FB875F-54BF-4254-8A4D-88877128E50F}"/>
              </a:ext>
            </a:extLst>
          </p:cNvPr>
          <p:cNvSpPr/>
          <p:nvPr/>
        </p:nvSpPr>
        <p:spPr>
          <a:xfrm>
            <a:off x="4789579" y="5194143"/>
            <a:ext cx="984686" cy="85841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50AA18B7-7333-4644-AE8A-E6CEB7E704AC}"/>
              </a:ext>
            </a:extLst>
          </p:cNvPr>
          <p:cNvSpPr/>
          <p:nvPr/>
        </p:nvSpPr>
        <p:spPr>
          <a:xfrm>
            <a:off x="4784534" y="4304052"/>
            <a:ext cx="984686" cy="85841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11FBE317-A5E1-4AE5-B719-B661D70D9BBA}"/>
              </a:ext>
            </a:extLst>
          </p:cNvPr>
          <p:cNvSpPr/>
          <p:nvPr/>
        </p:nvSpPr>
        <p:spPr>
          <a:xfrm>
            <a:off x="3748085" y="5183902"/>
            <a:ext cx="984686" cy="85841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xmlns="" id="{68A64EF8-FD7C-4247-BE51-0FA4271A9859}"/>
              </a:ext>
            </a:extLst>
          </p:cNvPr>
          <p:cNvSpPr txBox="1">
            <a:spLocks/>
          </p:cNvSpPr>
          <p:nvPr/>
        </p:nvSpPr>
        <p:spPr>
          <a:xfrm>
            <a:off x="8212628" y="1487880"/>
            <a:ext cx="3979372" cy="10705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>
                <a:latin typeface="Comic Sans MS" panose="030F0702030302020204" pitchFamily="66" charset="0"/>
              </a:rPr>
              <a:t>1 x </a:t>
            </a:r>
            <a:r>
              <a:rPr lang="en-GB" b="1" dirty="0">
                <a:solidFill>
                  <a:srgbClr val="0070C0"/>
                </a:solidFill>
                <a:latin typeface="Comic Sans MS" panose="030F0702030302020204" pitchFamily="66" charset="0"/>
              </a:rPr>
              <a:t>100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xmlns="" id="{3CC35145-7CEA-44C3-A1FC-2B4A942A2BE3}"/>
              </a:ext>
            </a:extLst>
          </p:cNvPr>
          <p:cNvSpPr txBox="1">
            <a:spLocks/>
          </p:cNvSpPr>
          <p:nvPr/>
        </p:nvSpPr>
        <p:spPr>
          <a:xfrm>
            <a:off x="8212628" y="2335204"/>
            <a:ext cx="3979372" cy="10705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>
                <a:latin typeface="Comic Sans MS" panose="030F0702030302020204" pitchFamily="66" charset="0"/>
              </a:rPr>
              <a:t>2 x </a:t>
            </a:r>
            <a:r>
              <a:rPr lang="en-GB" b="1" dirty="0">
                <a:solidFill>
                  <a:srgbClr val="00B050"/>
                </a:solidFill>
                <a:latin typeface="Comic Sans MS" panose="030F0702030302020204" pitchFamily="66" charset="0"/>
              </a:rPr>
              <a:t>10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xmlns="" id="{E627D44F-BA60-407C-B431-40C9DA9FDBA0}"/>
              </a:ext>
            </a:extLst>
          </p:cNvPr>
          <p:cNvSpPr txBox="1">
            <a:spLocks/>
          </p:cNvSpPr>
          <p:nvPr/>
        </p:nvSpPr>
        <p:spPr>
          <a:xfrm>
            <a:off x="8212628" y="4075467"/>
            <a:ext cx="3979372" cy="10705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>
                <a:latin typeface="Comic Sans MS" panose="030F0702030302020204" pitchFamily="66" charset="0"/>
              </a:rPr>
              <a:t>8 x </a:t>
            </a:r>
            <a:r>
              <a:rPr lang="en-GB" b="1" dirty="0">
                <a:solidFill>
                  <a:srgbClr val="FFFF00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xmlns="" id="{30952660-C420-4D7C-AB3E-C7C6F6A9536F}"/>
              </a:ext>
            </a:extLst>
          </p:cNvPr>
          <p:cNvSpPr txBox="1">
            <a:spLocks/>
          </p:cNvSpPr>
          <p:nvPr/>
        </p:nvSpPr>
        <p:spPr>
          <a:xfrm>
            <a:off x="8207102" y="3175514"/>
            <a:ext cx="3979372" cy="10705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>
                <a:latin typeface="Comic Sans MS" panose="030F0702030302020204" pitchFamily="66" charset="0"/>
              </a:rPr>
              <a:t>4 x </a:t>
            </a:r>
            <a:r>
              <a:rPr lang="en-GB" b="1" dirty="0">
                <a:solidFill>
                  <a:srgbClr val="00B050"/>
                </a:solidFill>
                <a:latin typeface="Comic Sans MS" panose="030F0702030302020204" pitchFamily="66" charset="0"/>
              </a:rPr>
              <a:t>10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xmlns="" id="{4EBE6C5A-C3D8-4FEF-BE85-B2435B904503}"/>
              </a:ext>
            </a:extLst>
          </p:cNvPr>
          <p:cNvSpPr txBox="1">
            <a:spLocks/>
          </p:cNvSpPr>
          <p:nvPr/>
        </p:nvSpPr>
        <p:spPr>
          <a:xfrm>
            <a:off x="6011070" y="6025802"/>
            <a:ext cx="2248679" cy="9373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>
                <a:latin typeface="Comic Sans MS" panose="030F0702030302020204" pitchFamily="66" charset="0"/>
              </a:rPr>
              <a:t>= 14 </a:t>
            </a:r>
            <a:endParaRPr lang="en-GB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2008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 animBg="1"/>
      <p:bldP spid="3" grpId="0" animBg="1"/>
      <p:bldP spid="18" grpId="0" animBg="1"/>
      <p:bldP spid="20" grpId="0" animBg="1"/>
      <p:bldP spid="21" grpId="0" animBg="1"/>
      <p:bldP spid="22" grpId="0" animBg="1"/>
      <p:bldP spid="14" grpId="0" animBg="1"/>
      <p:bldP spid="15" grpId="0" animBg="1"/>
      <p:bldP spid="16" grpId="0" animBg="1"/>
      <p:bldP spid="19" grpId="0" animBg="1"/>
      <p:bldP spid="23" grpId="0" animBg="1"/>
      <p:bldP spid="24" grpId="0" animBg="1"/>
      <p:bldP spid="25" grpId="0" animBg="1"/>
      <p:bldP spid="26" grpId="0" animBg="1"/>
      <p:bldP spid="27" grpId="0"/>
      <p:bldP spid="28" grpId="0"/>
      <p:bldP spid="29" grpId="0"/>
      <p:bldP spid="30" grpId="0"/>
      <p:bldP spid="31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3C64EB-9EAE-4288-AE77-76670BD01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521" y="327819"/>
            <a:ext cx="10906957" cy="1308632"/>
          </a:xfrm>
        </p:spPr>
        <p:txBody>
          <a:bodyPr/>
          <a:lstStyle/>
          <a:p>
            <a:pPr algn="ctr"/>
            <a:r>
              <a:rPr lang="en-GB" b="1" dirty="0">
                <a:latin typeface="Comic Sans MS" panose="030F0702030302020204" pitchFamily="66" charset="0"/>
              </a:rPr>
              <a:t>Substitution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3E1B4CAB-6826-4D16-917F-C145DA77BAFA}"/>
              </a:ext>
            </a:extLst>
          </p:cNvPr>
          <p:cNvSpPr txBox="1">
            <a:spLocks/>
          </p:cNvSpPr>
          <p:nvPr/>
        </p:nvSpPr>
        <p:spPr>
          <a:xfrm>
            <a:off x="0" y="3362680"/>
            <a:ext cx="10185648" cy="12119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>
                <a:latin typeface="Comic Sans MS" panose="030F0702030302020204" pitchFamily="66" charset="0"/>
              </a:rPr>
              <a:t>2x – 4 when x = 3</a:t>
            </a:r>
            <a:endParaRPr lang="en-GB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97DD3467-0342-4846-A4FE-A2E1B25CCB65}"/>
              </a:ext>
            </a:extLst>
          </p:cNvPr>
          <p:cNvSpPr/>
          <p:nvPr/>
        </p:nvSpPr>
        <p:spPr>
          <a:xfrm>
            <a:off x="391005" y="1426043"/>
            <a:ext cx="3182567" cy="89574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E1471733-3E9A-4BF7-A98F-4742E9D53848}"/>
              </a:ext>
            </a:extLst>
          </p:cNvPr>
          <p:cNvSpPr/>
          <p:nvPr/>
        </p:nvSpPr>
        <p:spPr>
          <a:xfrm>
            <a:off x="394217" y="4424666"/>
            <a:ext cx="984686" cy="85841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A27A9336-9888-445B-A27B-E0360FCADD67}"/>
              </a:ext>
            </a:extLst>
          </p:cNvPr>
          <p:cNvSpPr/>
          <p:nvPr/>
        </p:nvSpPr>
        <p:spPr>
          <a:xfrm>
            <a:off x="391004" y="2488029"/>
            <a:ext cx="3182567" cy="89574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BE00523-088C-462D-8A14-4A05BD1B40E9}"/>
              </a:ext>
            </a:extLst>
          </p:cNvPr>
          <p:cNvSpPr/>
          <p:nvPr/>
        </p:nvSpPr>
        <p:spPr>
          <a:xfrm>
            <a:off x="2730923" y="5606693"/>
            <a:ext cx="984686" cy="85841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97CB01D6-28A9-4F32-98E1-43A48913BF60}"/>
              </a:ext>
            </a:extLst>
          </p:cNvPr>
          <p:cNvSpPr/>
          <p:nvPr/>
        </p:nvSpPr>
        <p:spPr>
          <a:xfrm>
            <a:off x="2730923" y="4426622"/>
            <a:ext cx="984686" cy="85841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06FB875F-54BF-4254-8A4D-88877128E50F}"/>
              </a:ext>
            </a:extLst>
          </p:cNvPr>
          <p:cNvSpPr/>
          <p:nvPr/>
        </p:nvSpPr>
        <p:spPr>
          <a:xfrm>
            <a:off x="1562570" y="5606693"/>
            <a:ext cx="984686" cy="85841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50AA18B7-7333-4644-AE8A-E6CEB7E704AC}"/>
              </a:ext>
            </a:extLst>
          </p:cNvPr>
          <p:cNvSpPr/>
          <p:nvPr/>
        </p:nvSpPr>
        <p:spPr>
          <a:xfrm>
            <a:off x="1562570" y="4424666"/>
            <a:ext cx="984686" cy="85841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11FBE317-A5E1-4AE5-B719-B661D70D9BBA}"/>
              </a:ext>
            </a:extLst>
          </p:cNvPr>
          <p:cNvSpPr/>
          <p:nvPr/>
        </p:nvSpPr>
        <p:spPr>
          <a:xfrm>
            <a:off x="394217" y="5606693"/>
            <a:ext cx="984686" cy="85841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9213BF11-D6E5-4A56-BF78-F6CD77995E87}"/>
              </a:ext>
            </a:extLst>
          </p:cNvPr>
          <p:cNvSpPr/>
          <p:nvPr/>
        </p:nvSpPr>
        <p:spPr>
          <a:xfrm>
            <a:off x="5383468" y="2553948"/>
            <a:ext cx="972596" cy="89574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8E345A9A-CDC3-4EB5-B54D-01133069CF8E}"/>
              </a:ext>
            </a:extLst>
          </p:cNvPr>
          <p:cNvSpPr/>
          <p:nvPr/>
        </p:nvSpPr>
        <p:spPr>
          <a:xfrm>
            <a:off x="5383468" y="1426043"/>
            <a:ext cx="972596" cy="89574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2F8BDD7C-5CDA-4E8D-8CA5-239F23FE0160}"/>
              </a:ext>
            </a:extLst>
          </p:cNvPr>
          <p:cNvSpPr/>
          <p:nvPr/>
        </p:nvSpPr>
        <p:spPr>
          <a:xfrm>
            <a:off x="4235371" y="2560284"/>
            <a:ext cx="972596" cy="89574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2FC693F6-5A70-46AA-90D5-32315E306A84}"/>
              </a:ext>
            </a:extLst>
          </p:cNvPr>
          <p:cNvSpPr/>
          <p:nvPr/>
        </p:nvSpPr>
        <p:spPr>
          <a:xfrm>
            <a:off x="4235371" y="1426043"/>
            <a:ext cx="972596" cy="89574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8EB791D2-1759-4610-A9A0-1AEAB88E3CB9}"/>
              </a:ext>
            </a:extLst>
          </p:cNvPr>
          <p:cNvSpPr/>
          <p:nvPr/>
        </p:nvSpPr>
        <p:spPr>
          <a:xfrm>
            <a:off x="4235371" y="4424666"/>
            <a:ext cx="972596" cy="89574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4F2A583F-607E-40A9-A78E-F604F8B30D2D}"/>
              </a:ext>
            </a:extLst>
          </p:cNvPr>
          <p:cNvSpPr/>
          <p:nvPr/>
        </p:nvSpPr>
        <p:spPr>
          <a:xfrm>
            <a:off x="5416995" y="5651206"/>
            <a:ext cx="972596" cy="89574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75280A42-FE7A-4ED2-B038-9E5019484EC5}"/>
              </a:ext>
            </a:extLst>
          </p:cNvPr>
          <p:cNvSpPr/>
          <p:nvPr/>
        </p:nvSpPr>
        <p:spPr>
          <a:xfrm>
            <a:off x="5431206" y="4426622"/>
            <a:ext cx="972596" cy="89574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9203871D-ADFF-4A11-A74B-2D700C10472F}"/>
              </a:ext>
            </a:extLst>
          </p:cNvPr>
          <p:cNvSpPr/>
          <p:nvPr/>
        </p:nvSpPr>
        <p:spPr>
          <a:xfrm>
            <a:off x="4240632" y="5634441"/>
            <a:ext cx="972596" cy="89574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xmlns="" id="{49F8415D-5C76-41E8-94FD-088737BC350B}"/>
              </a:ext>
            </a:extLst>
          </p:cNvPr>
          <p:cNvSpPr txBox="1">
            <a:spLocks/>
          </p:cNvSpPr>
          <p:nvPr/>
        </p:nvSpPr>
        <p:spPr>
          <a:xfrm>
            <a:off x="7701440" y="4914025"/>
            <a:ext cx="3979372" cy="10705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>
                <a:latin typeface="Comic Sans MS" panose="030F0702030302020204" pitchFamily="66" charset="0"/>
              </a:rPr>
              <a:t>= 2</a:t>
            </a:r>
            <a:endParaRPr lang="en-GB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7945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9" grpId="0" animBg="1"/>
      <p:bldP spid="23" grpId="0" animBg="1"/>
      <p:bldP spid="24" grpId="0" animBg="1"/>
      <p:bldP spid="25" grpId="0" animBg="1"/>
      <p:bldP spid="26" grpId="0" animBg="1"/>
      <p:bldP spid="31" grpId="0" animBg="1"/>
      <p:bldP spid="32" grpId="0" animBg="1"/>
      <p:bldP spid="33" grpId="0" animBg="1"/>
      <p:bldP spid="34" grpId="0" animBg="1"/>
      <p:bldP spid="35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208</TotalTime>
  <Words>1121</Words>
  <Application>Microsoft Office PowerPoint</Application>
  <PresentationFormat>Widescreen</PresentationFormat>
  <Paragraphs>438</Paragraphs>
  <Slides>104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104</vt:i4>
      </vt:variant>
    </vt:vector>
  </HeadingPairs>
  <TitlesOfParts>
    <vt:vector size="112" baseType="lpstr">
      <vt:lpstr>Calibri</vt:lpstr>
      <vt:lpstr>Cambria Math</vt:lpstr>
      <vt:lpstr>Comic Sans MS</vt:lpstr>
      <vt:lpstr>Open Sans</vt:lpstr>
      <vt:lpstr>Tw Cen MT</vt:lpstr>
      <vt:lpstr>Tw Cen MT Condensed</vt:lpstr>
      <vt:lpstr>Wingdings 3</vt:lpstr>
      <vt:lpstr>Integral</vt:lpstr>
      <vt:lpstr>Concrete materials </vt:lpstr>
      <vt:lpstr>Making maths count </vt:lpstr>
      <vt:lpstr>National Numeracy hub champion action plans </vt:lpstr>
      <vt:lpstr>Northern alliance numeracy – key aims</vt:lpstr>
      <vt:lpstr>Connecting the learning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Cuisenaire rods and fractions</vt:lpstr>
      <vt:lpstr>PowerPoint Presentation</vt:lpstr>
      <vt:lpstr>PowerPoint Presentation</vt:lpstr>
      <vt:lpstr>PowerPoint Presentation</vt:lpstr>
      <vt:lpstr>PowerPoint Presentation</vt:lpstr>
      <vt:lpstr>Learning Intention</vt:lpstr>
      <vt:lpstr>PowerPoint Presentation</vt:lpstr>
      <vt:lpstr>PowerPoint Presentation</vt:lpstr>
      <vt:lpstr>Yellow and red together eliminate each other, become zero, explode!</vt:lpstr>
      <vt:lpstr>Modelling Numbers</vt:lpstr>
      <vt:lpstr>Model the number 7 with your tiles</vt:lpstr>
      <vt:lpstr>Model the number 7 with 9 tiles</vt:lpstr>
      <vt:lpstr>Adding ‘zero’ does not change a value.</vt:lpstr>
      <vt:lpstr>Adding Numbers</vt:lpstr>
      <vt:lpstr>3 + 2</vt:lpstr>
      <vt:lpstr>5 + 4</vt:lpstr>
      <vt:lpstr>(-3) + 6</vt:lpstr>
      <vt:lpstr>(-3) + 6</vt:lpstr>
      <vt:lpstr>(-4) + 3</vt:lpstr>
      <vt:lpstr>(-4) + 3</vt:lpstr>
      <vt:lpstr>Subtracting Numbers</vt:lpstr>
      <vt:lpstr>Subtracting is addition of directed numbers</vt:lpstr>
      <vt:lpstr>4 – 5 = 4 + (-5)</vt:lpstr>
      <vt:lpstr>4 – 5 = 4 + (-5)</vt:lpstr>
      <vt:lpstr>Always add in, never take anything out.</vt:lpstr>
      <vt:lpstr>5 – 2 = 5 + (-2)</vt:lpstr>
      <vt:lpstr>5 – 2 = 5 + (-2)</vt:lpstr>
      <vt:lpstr>-6 – 5 = (-6) + (-5)</vt:lpstr>
      <vt:lpstr>-3 – 4 = (-3) + (-4)</vt:lpstr>
      <vt:lpstr>5 – (-2) =</vt:lpstr>
      <vt:lpstr>5 – (-2) </vt:lpstr>
      <vt:lpstr>2 – (-3) =</vt:lpstr>
      <vt:lpstr>2 – (-3) </vt:lpstr>
      <vt:lpstr>Multiplying Numbers</vt:lpstr>
      <vt:lpstr>PowerPoint Presentation</vt:lpstr>
      <vt:lpstr>2 x 3</vt:lpstr>
      <vt:lpstr>PowerPoint Presentation</vt:lpstr>
      <vt:lpstr>2 x (-3)</vt:lpstr>
      <vt:lpstr>PowerPoint Presentation</vt:lpstr>
      <vt:lpstr>(-2) x 3</vt:lpstr>
      <vt:lpstr>(-2) x 3</vt:lpstr>
      <vt:lpstr>PowerPoint Presentation</vt:lpstr>
      <vt:lpstr>(-2) x (-3)</vt:lpstr>
      <vt:lpstr>(-2) x (-3)</vt:lpstr>
      <vt:lpstr>Solving One-Step Equations</vt:lpstr>
      <vt:lpstr>PowerPoint Presentation</vt:lpstr>
      <vt:lpstr>PowerPoint Presentation</vt:lpstr>
      <vt:lpstr>Green and red together eliminate each other, become zero, explode!</vt:lpstr>
      <vt:lpstr> 2x              =        4</vt:lpstr>
      <vt:lpstr>PowerPoint Presentation</vt:lpstr>
      <vt:lpstr>3x   =       -9</vt:lpstr>
      <vt:lpstr>PowerPoint Presentation</vt:lpstr>
      <vt:lpstr>-4x   =       8</vt:lpstr>
      <vt:lpstr>PowerPoint Presentation</vt:lpstr>
      <vt:lpstr> x + 4          =</vt:lpstr>
      <vt:lpstr>PowerPoint Presentation</vt:lpstr>
      <vt:lpstr>Keep the equation balanced</vt:lpstr>
      <vt:lpstr> x - 5          =</vt:lpstr>
      <vt:lpstr>PowerPoint Presentation</vt:lpstr>
      <vt:lpstr>Solving Two-Step Equations</vt:lpstr>
      <vt:lpstr>Keep the equation balanced</vt:lpstr>
      <vt:lpstr> 2x - 1         =       5</vt:lpstr>
      <vt:lpstr>PowerPoint Presentation</vt:lpstr>
      <vt:lpstr>PowerPoint Presentation</vt:lpstr>
      <vt:lpstr> -3x + 2         =       -4</vt:lpstr>
      <vt:lpstr>PowerPoint Presentation</vt:lpstr>
      <vt:lpstr>PowerPoint Presentation</vt:lpstr>
      <vt:lpstr> Flip the tiles</vt:lpstr>
      <vt:lpstr>Solving Multi-Step Equations</vt:lpstr>
      <vt:lpstr>Keep the equation balanced</vt:lpstr>
      <vt:lpstr>    3x + 1     =       x + 5</vt:lpstr>
      <vt:lpstr>   3x     =       x + 4</vt:lpstr>
      <vt:lpstr>   3x     =       x + 4</vt:lpstr>
      <vt:lpstr>2x      =    4</vt:lpstr>
      <vt:lpstr>PowerPoint Presentation</vt:lpstr>
      <vt:lpstr>Other Modelling with Algebra Tiles</vt:lpstr>
      <vt:lpstr>Place Value</vt:lpstr>
      <vt:lpstr>Long Division</vt:lpstr>
      <vt:lpstr>Substitution</vt:lpstr>
      <vt:lpstr>Factorising Trinomials</vt:lpstr>
      <vt:lpstr>Completing the Square</vt:lpstr>
      <vt:lpstr>Dividing Polynomials</vt:lpstr>
      <vt:lpstr>Help and ideas…..</vt:lpstr>
      <vt:lpstr>Any questions?</vt:lpstr>
    </vt:vector>
  </TitlesOfParts>
  <Company>Argyll &amp; Bute Council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Concrete materials</dc:title>
  <dc:creator>Mcarthur, Maria</dc:creator>
  <cp:lastModifiedBy>Mcarthur, Maria</cp:lastModifiedBy>
  <cp:revision>15</cp:revision>
  <cp:lastPrinted>2018-10-02T14:38:06Z</cp:lastPrinted>
  <dcterms:created xsi:type="dcterms:W3CDTF">2018-10-02T13:42:33Z</dcterms:created>
  <dcterms:modified xsi:type="dcterms:W3CDTF">2018-11-28T13:14:09Z</dcterms:modified>
</cp:coreProperties>
</file>