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Pupil</a:t>
            </a:r>
            <a:r>
              <a:rPr lang="en-GB" baseline="0"/>
              <a:t> Confidence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 Questionnaire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Primary 6</c:v>
                </c:pt>
                <c:pt idx="1">
                  <c:v>Primary 7</c:v>
                </c:pt>
                <c:pt idx="2">
                  <c:v>S1</c:v>
                </c:pt>
                <c:pt idx="3">
                  <c:v>S2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2.8</c:v>
                </c:pt>
                <c:pt idx="1">
                  <c:v>3.3</c:v>
                </c:pt>
                <c:pt idx="2">
                  <c:v>3.8</c:v>
                </c:pt>
                <c:pt idx="3">
                  <c:v>3.25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Questionnaire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Primary 6</c:v>
                </c:pt>
                <c:pt idx="1">
                  <c:v>Primary 7</c:v>
                </c:pt>
                <c:pt idx="2">
                  <c:v>S1</c:v>
                </c:pt>
                <c:pt idx="3">
                  <c:v>S2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3.5</c:v>
                </c:pt>
                <c:pt idx="1">
                  <c:v>3.9</c:v>
                </c:pt>
                <c:pt idx="2">
                  <c:v>4.0999999999999996</c:v>
                </c:pt>
                <c:pt idx="3">
                  <c:v>3.75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2962064"/>
        <c:axId val="332957752"/>
      </c:barChart>
      <c:catAx>
        <c:axId val="33296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957752"/>
        <c:crosses val="autoZero"/>
        <c:auto val="1"/>
        <c:lblAlgn val="ctr"/>
        <c:lblOffset val="100"/>
        <c:noMultiLvlLbl val="0"/>
      </c:catAx>
      <c:valAx>
        <c:axId val="33295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96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Pre Assessment P6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2958536"/>
        <c:axId val="332959712"/>
        <c:axId val="331857192"/>
      </c:bar3DChart>
      <c:catAx>
        <c:axId val="332958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959712"/>
        <c:crosses val="autoZero"/>
        <c:auto val="1"/>
        <c:lblAlgn val="ctr"/>
        <c:lblOffset val="100"/>
        <c:noMultiLvlLbl val="0"/>
      </c:catAx>
      <c:valAx>
        <c:axId val="332959712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958536"/>
        <c:crosses val="autoZero"/>
        <c:crossBetween val="between"/>
      </c:valAx>
      <c:serAx>
        <c:axId val="33185719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959712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Post Assessment P6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14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</c:v>
                </c:pt>
                <c:pt idx="1">
                  <c:v>4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432536"/>
        <c:axId val="375436848"/>
        <c:axId val="331855920"/>
      </c:bar3DChart>
      <c:catAx>
        <c:axId val="375432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6848"/>
        <c:crosses val="autoZero"/>
        <c:auto val="1"/>
        <c:lblAlgn val="ctr"/>
        <c:lblOffset val="100"/>
        <c:noMultiLvlLbl val="0"/>
      </c:catAx>
      <c:valAx>
        <c:axId val="375436848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2536"/>
        <c:crosses val="autoZero"/>
        <c:crossBetween val="between"/>
      </c:valAx>
      <c:serAx>
        <c:axId val="3318559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6848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Post Assessment P7</a:t>
            </a:r>
            <a:endParaRPr lang="en-GB"/>
          </a:p>
        </c:rich>
      </c:tx>
      <c:layout>
        <c:manualLayout>
          <c:xMode val="edge"/>
          <c:yMode val="edge"/>
          <c:x val="0.16067432348343066"/>
          <c:y val="1.08901520226635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12</c:v>
                </c:pt>
                <c:pt idx="2">
                  <c:v>17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434888"/>
        <c:axId val="375437240"/>
        <c:axId val="331858464"/>
      </c:bar3DChart>
      <c:catAx>
        <c:axId val="37543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7240"/>
        <c:crosses val="autoZero"/>
        <c:auto val="1"/>
        <c:lblAlgn val="ctr"/>
        <c:lblOffset val="100"/>
        <c:noMultiLvlLbl val="0"/>
      </c:catAx>
      <c:valAx>
        <c:axId val="375437240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4888"/>
        <c:crosses val="autoZero"/>
        <c:crossBetween val="between"/>
      </c:valAx>
      <c:serAx>
        <c:axId val="3318584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724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Pre Assessment P7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12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435280"/>
        <c:axId val="375432928"/>
        <c:axId val="331854224"/>
      </c:bar3DChart>
      <c:catAx>
        <c:axId val="37543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2928"/>
        <c:crosses val="autoZero"/>
        <c:auto val="1"/>
        <c:lblAlgn val="ctr"/>
        <c:lblOffset val="100"/>
        <c:noMultiLvlLbl val="0"/>
      </c:catAx>
      <c:valAx>
        <c:axId val="375432928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5280"/>
        <c:crosses val="autoZero"/>
        <c:crossBetween val="between"/>
      </c:valAx>
      <c:serAx>
        <c:axId val="3318542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2928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Pre Assessment S1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432144"/>
        <c:axId val="375435672"/>
        <c:axId val="376203168"/>
      </c:bar3DChart>
      <c:catAx>
        <c:axId val="37543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5672"/>
        <c:crosses val="autoZero"/>
        <c:auto val="1"/>
        <c:lblAlgn val="ctr"/>
        <c:lblOffset val="100"/>
        <c:noMultiLvlLbl val="0"/>
      </c:catAx>
      <c:valAx>
        <c:axId val="375435672"/>
        <c:scaling>
          <c:orientation val="minMax"/>
          <c:max val="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2144"/>
        <c:crosses val="autoZero"/>
        <c:crossBetween val="between"/>
      </c:valAx>
      <c:serAx>
        <c:axId val="37620316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5672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Post Assessment S1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436064"/>
        <c:axId val="375430184"/>
        <c:axId val="376200624"/>
      </c:bar3DChart>
      <c:catAx>
        <c:axId val="37543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0184"/>
        <c:crosses val="autoZero"/>
        <c:auto val="1"/>
        <c:lblAlgn val="ctr"/>
        <c:lblOffset val="100"/>
        <c:noMultiLvlLbl val="0"/>
      </c:catAx>
      <c:valAx>
        <c:axId val="375430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6064"/>
        <c:crosses val="autoZero"/>
        <c:crossBetween val="between"/>
      </c:valAx>
      <c:serAx>
        <c:axId val="3762006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30184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Numbe</a:t>
            </a:r>
            <a:r>
              <a:rPr lang="en-GB" baseline="0" dirty="0"/>
              <a:t>r of Pupils Achieving Criteria in Pre Assessment S2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2959320"/>
        <c:axId val="373213600"/>
        <c:axId val="373351632"/>
      </c:bar3DChart>
      <c:catAx>
        <c:axId val="332959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213600"/>
        <c:crosses val="autoZero"/>
        <c:auto val="1"/>
        <c:lblAlgn val="ctr"/>
        <c:lblOffset val="100"/>
        <c:noMultiLvlLbl val="0"/>
      </c:catAx>
      <c:valAx>
        <c:axId val="373213600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959320"/>
        <c:crosses val="autoZero"/>
        <c:crossBetween val="between"/>
      </c:valAx>
      <c:serAx>
        <c:axId val="3733516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21360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Post Assessment S2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3210856"/>
        <c:axId val="373214776"/>
        <c:axId val="373350360"/>
      </c:bar3DChart>
      <c:catAx>
        <c:axId val="37321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214776"/>
        <c:crosses val="autoZero"/>
        <c:auto val="1"/>
        <c:lblAlgn val="ctr"/>
        <c:lblOffset val="100"/>
        <c:noMultiLvlLbl val="0"/>
      </c:catAx>
      <c:valAx>
        <c:axId val="373214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210856"/>
        <c:crosses val="autoZero"/>
        <c:crossBetween val="between"/>
      </c:valAx>
      <c:serAx>
        <c:axId val="3733503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214776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89354994336428"/>
          <c:y val="0.93891220011037879"/>
          <c:w val="0.3479711095335834"/>
          <c:h val="4.6771914351776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76EB9D5-7E1A-4433-8B21-2237CC26FA2C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1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A205100-39B0-4914-BBD6-34F267582565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4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6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EC2AB55-62C0-407E-B706-C907B44B0BFC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0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2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4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7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D0B8D63-E026-4E54-B301-C824E1BD14F3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7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9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942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Transition Moderation Project – Cluster Level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 small area of focus to allow the moderation cycle to explored in depth</a:t>
            </a:r>
          </a:p>
          <a:p>
            <a:r>
              <a:rPr lang="en-GB" sz="2400" dirty="0" smtClean="0"/>
              <a:t>Wide context for learning to allow room for personalisation and choice</a:t>
            </a:r>
          </a:p>
          <a:p>
            <a:r>
              <a:rPr lang="en-GB" sz="2400" dirty="0"/>
              <a:t>Learning intentions were devised for </a:t>
            </a:r>
            <a:r>
              <a:rPr lang="en-GB" sz="2400" dirty="0" smtClean="0"/>
              <a:t>Step </a:t>
            </a:r>
            <a:r>
              <a:rPr lang="en-GB" sz="2400" dirty="0"/>
              <a:t>1- 4 (i.e. P6-S2) – any differentiation beyond this </a:t>
            </a:r>
            <a:r>
              <a:rPr lang="en-GB" sz="2400" dirty="0" smtClean="0"/>
              <a:t>was left </a:t>
            </a:r>
            <a:r>
              <a:rPr lang="en-GB" sz="2400" dirty="0"/>
              <a:t>up to individual </a:t>
            </a:r>
            <a:r>
              <a:rPr lang="en-GB" sz="2400" dirty="0" smtClean="0"/>
              <a:t>teachers</a:t>
            </a:r>
          </a:p>
          <a:p>
            <a:r>
              <a:rPr lang="en-GB" sz="2400" dirty="0" smtClean="0"/>
              <a:t>High level of engagement from learners and class teachers – a number of teachers have commented that they will continue to use approaches </a:t>
            </a:r>
          </a:p>
        </p:txBody>
      </p:sp>
    </p:spTree>
    <p:extLst>
      <p:ext uri="{BB962C8B-B14F-4D97-AF65-F5344CB8AC3E}">
        <p14:creationId xmlns:p14="http://schemas.microsoft.com/office/powerpoint/2010/main" val="108964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Pupil confidence</a:t>
            </a:r>
            <a:endParaRPr lang="en-GB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195978226"/>
              </p:ext>
            </p:extLst>
          </p:nvPr>
        </p:nvGraphicFramePr>
        <p:xfrm>
          <a:off x="2173356" y="2123661"/>
          <a:ext cx="7845287" cy="4184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302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166696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en-GB" dirty="0"/>
              <a:t>Pupil post questionnaires results showed some very strong responses when asked about how their understanding of note making had </a:t>
            </a:r>
            <a:r>
              <a:rPr lang="en-GB" dirty="0" smtClean="0"/>
              <a:t>developed: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957590"/>
            <a:ext cx="11655380" cy="4900410"/>
          </a:xfrm>
        </p:spPr>
        <p:txBody>
          <a:bodyPr numCol="2">
            <a:normAutofit fontScale="92500" lnSpcReduction="10000"/>
          </a:bodyPr>
          <a:lstStyle/>
          <a:p>
            <a:pPr lvl="0"/>
            <a:r>
              <a:rPr lang="en-GB" sz="2400" dirty="0" smtClean="0"/>
              <a:t>I </a:t>
            </a:r>
            <a:r>
              <a:rPr lang="en-GB" sz="2400" dirty="0"/>
              <a:t>understand why you need it now and it’s very important in the future and now</a:t>
            </a:r>
          </a:p>
          <a:p>
            <a:pPr lvl="0"/>
            <a:r>
              <a:rPr lang="en-GB" sz="2400" dirty="0"/>
              <a:t>What you use it for and how to do it</a:t>
            </a:r>
          </a:p>
          <a:p>
            <a:pPr lvl="0"/>
            <a:r>
              <a:rPr lang="en-GB" sz="2400" dirty="0"/>
              <a:t>I will use it a lot when I’m in the grammar and after</a:t>
            </a:r>
          </a:p>
          <a:p>
            <a:pPr lvl="0"/>
            <a:r>
              <a:rPr lang="en-GB" sz="2400" dirty="0"/>
              <a:t>I feel more confident with note taking</a:t>
            </a:r>
          </a:p>
          <a:p>
            <a:pPr lvl="0"/>
            <a:r>
              <a:rPr lang="en-GB" sz="2400" dirty="0"/>
              <a:t>I can do note taking a lot quicker than before, my confidence has grown</a:t>
            </a:r>
          </a:p>
          <a:p>
            <a:pPr lvl="0"/>
            <a:r>
              <a:rPr lang="en-GB" sz="2400" dirty="0"/>
              <a:t>I’ve improved quite a lot with my note taking</a:t>
            </a:r>
          </a:p>
          <a:p>
            <a:pPr lvl="0"/>
            <a:r>
              <a:rPr lang="en-GB" sz="2400" dirty="0"/>
              <a:t>It changed because I got used to doing it and I got faster</a:t>
            </a:r>
          </a:p>
          <a:p>
            <a:pPr lvl="0"/>
            <a:r>
              <a:rPr lang="en-GB" sz="2400" dirty="0"/>
              <a:t>It has changed a lot because now I’m a lot more confident</a:t>
            </a:r>
          </a:p>
          <a:p>
            <a:pPr lvl="0"/>
            <a:r>
              <a:rPr lang="en-GB" sz="2400" dirty="0"/>
              <a:t>From not being very good to being pretty confident</a:t>
            </a:r>
          </a:p>
          <a:p>
            <a:pPr lvl="0"/>
            <a:r>
              <a:rPr lang="en-GB" sz="2400" dirty="0"/>
              <a:t>It has developed massively because I used to not do much note taking and now I do</a:t>
            </a:r>
          </a:p>
          <a:p>
            <a:pPr lvl="0"/>
            <a:r>
              <a:rPr lang="en-GB" sz="2400" dirty="0"/>
              <a:t>I can take in more information and know what notes I need and don’t need</a:t>
            </a:r>
          </a:p>
          <a:p>
            <a:pPr lvl="0"/>
            <a:r>
              <a:rPr lang="en-GB" sz="2400" dirty="0"/>
              <a:t>I understand it a lot more and why we are doing it.</a:t>
            </a:r>
          </a:p>
          <a:p>
            <a:pPr lvl="0"/>
            <a:r>
              <a:rPr lang="en-GB" sz="2400" dirty="0"/>
              <a:t>I now select the most important bits.</a:t>
            </a:r>
          </a:p>
          <a:p>
            <a:pPr lvl="0"/>
            <a:r>
              <a:rPr lang="en-GB" sz="2400" dirty="0"/>
              <a:t>I know how to properly take notes, quickly and using bullet points.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32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P6 Assessment Data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3751335"/>
              </p:ext>
            </p:extLst>
          </p:nvPr>
        </p:nvGraphicFramePr>
        <p:xfrm>
          <a:off x="121133" y="2171078"/>
          <a:ext cx="6067632" cy="4348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13366633"/>
              </p:ext>
            </p:extLst>
          </p:nvPr>
        </p:nvGraphicFramePr>
        <p:xfrm>
          <a:off x="5676486" y="2155547"/>
          <a:ext cx="6382993" cy="4229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702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P7 Assessment data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51630811"/>
              </p:ext>
            </p:extLst>
          </p:nvPr>
        </p:nvGraphicFramePr>
        <p:xfrm>
          <a:off x="5897217" y="2020956"/>
          <a:ext cx="6294783" cy="466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02831847"/>
              </p:ext>
            </p:extLst>
          </p:nvPr>
        </p:nvGraphicFramePr>
        <p:xfrm>
          <a:off x="198784" y="2067339"/>
          <a:ext cx="585746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093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S1 Assessment Data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76565999"/>
              </p:ext>
            </p:extLst>
          </p:nvPr>
        </p:nvGraphicFramePr>
        <p:xfrm>
          <a:off x="94445" y="1918951"/>
          <a:ext cx="6100293" cy="4687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54406025"/>
              </p:ext>
            </p:extLst>
          </p:nvPr>
        </p:nvGraphicFramePr>
        <p:xfrm>
          <a:off x="5667106" y="1918951"/>
          <a:ext cx="6426155" cy="4687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359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assessment data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61376877"/>
              </p:ext>
            </p:extLst>
          </p:nvPr>
        </p:nvGraphicFramePr>
        <p:xfrm>
          <a:off x="0" y="2003805"/>
          <a:ext cx="6336406" cy="468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57506358"/>
              </p:ext>
            </p:extLst>
          </p:nvPr>
        </p:nvGraphicFramePr>
        <p:xfrm>
          <a:off x="6096000" y="2248503"/>
          <a:ext cx="5988273" cy="4435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5019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/>
              <a:t>Children demonstrated a deeper understanding of why note-making is important within the </a:t>
            </a:r>
            <a:r>
              <a:rPr lang="en-GB" sz="2400" dirty="0" smtClean="0"/>
              <a:t>post-questionnaires.</a:t>
            </a:r>
          </a:p>
          <a:p>
            <a:pPr lvl="0"/>
            <a:r>
              <a:rPr lang="en-GB" sz="2400" dirty="0" smtClean="0"/>
              <a:t>Children </a:t>
            </a:r>
            <a:r>
              <a:rPr lang="en-GB" sz="2400" dirty="0"/>
              <a:t>were better able to </a:t>
            </a:r>
            <a:r>
              <a:rPr lang="en-GB" sz="2400" dirty="0" smtClean="0"/>
              <a:t>describe </a:t>
            </a:r>
            <a:r>
              <a:rPr lang="en-GB" sz="2400" dirty="0"/>
              <a:t>the skills used </a:t>
            </a:r>
            <a:r>
              <a:rPr lang="en-GB" sz="2400" dirty="0" smtClean="0"/>
              <a:t>when </a:t>
            </a:r>
            <a:r>
              <a:rPr lang="en-GB" sz="2400" dirty="0"/>
              <a:t>note-making within the </a:t>
            </a:r>
            <a:r>
              <a:rPr lang="en-GB" sz="2400" dirty="0" smtClean="0"/>
              <a:t>post-questionnaires.  </a:t>
            </a:r>
            <a:r>
              <a:rPr lang="en-GB" sz="2400" dirty="0"/>
              <a:t>The terminology used to describe skills also improved</a:t>
            </a:r>
            <a:r>
              <a:rPr lang="en-GB" sz="2400" dirty="0" smtClean="0"/>
              <a:t>.</a:t>
            </a:r>
            <a:endParaRPr lang="en-GB" sz="2400" dirty="0"/>
          </a:p>
          <a:p>
            <a:pPr lvl="0"/>
            <a:r>
              <a:rPr lang="en-GB" sz="2400" dirty="0"/>
              <a:t>One thing that particularly stood out when analysing the </a:t>
            </a:r>
            <a:r>
              <a:rPr lang="en-GB" sz="2400" dirty="0" smtClean="0"/>
              <a:t>note-making </a:t>
            </a:r>
            <a:r>
              <a:rPr lang="en-GB" sz="2400" dirty="0"/>
              <a:t>of specific children was </a:t>
            </a:r>
            <a:r>
              <a:rPr lang="en-GB" sz="2400" dirty="0" smtClean="0"/>
              <a:t>evidence that </a:t>
            </a:r>
            <a:r>
              <a:rPr lang="en-GB" sz="2400" dirty="0"/>
              <a:t>they had developed and created their own style for </a:t>
            </a:r>
            <a:r>
              <a:rPr lang="en-GB" sz="2400" dirty="0" smtClean="0"/>
              <a:t>note-making</a:t>
            </a:r>
            <a:r>
              <a:rPr lang="en-GB" sz="2400" dirty="0"/>
              <a:t>.  There was a clear progression in how they had recorded key points and the layout that they had adopted.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4089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30</TotalTime>
  <Words>447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Transition Moderation Project – Cluster Level</vt:lpstr>
      <vt:lpstr>Changes in Pupil confidence</vt:lpstr>
      <vt:lpstr>Pupil post questionnaires results showed some very strong responses when asked about how their understanding of note making had developed: </vt:lpstr>
      <vt:lpstr>P6 Assessment Data</vt:lpstr>
      <vt:lpstr>P7 Assessment data</vt:lpstr>
      <vt:lpstr>S1 Assessment Data</vt:lpstr>
      <vt:lpstr>S2 assessment data</vt:lpstr>
      <vt:lpstr>Final points</vt:lpstr>
    </vt:vector>
  </TitlesOfParts>
  <Company>Argyll &amp; Bute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Moderation Project – Cluster Level</dc:title>
  <dc:creator>dudley, emma</dc:creator>
  <cp:lastModifiedBy>Inglis, Pauline</cp:lastModifiedBy>
  <cp:revision>5</cp:revision>
  <dcterms:created xsi:type="dcterms:W3CDTF">2018-11-26T16:45:34Z</dcterms:created>
  <dcterms:modified xsi:type="dcterms:W3CDTF">2019-01-17T14:45:39Z</dcterms:modified>
</cp:coreProperties>
</file>