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60" r:id="rId4"/>
    <p:sldId id="261" r:id="rId5"/>
    <p:sldId id="268" r:id="rId6"/>
    <p:sldId id="263" r:id="rId7"/>
    <p:sldId id="265" r:id="rId8"/>
    <p:sldId id="266" r:id="rId9"/>
    <p:sldId id="267" r:id="rId10"/>
  </p:sldIdLst>
  <p:sldSz cx="12192000" cy="6858000"/>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4559" autoAdjust="0"/>
    <p:restoredTop sz="86355" autoAdjust="0"/>
  </p:normalViewPr>
  <p:slideViewPr>
    <p:cSldViewPr snapToGrid="0">
      <p:cViewPr varScale="1">
        <p:scale>
          <a:sx n="64" d="100"/>
          <a:sy n="64" d="100"/>
        </p:scale>
        <p:origin x="180" y="72"/>
      </p:cViewPr>
      <p:guideLst/>
    </p:cSldViewPr>
  </p:slideViewPr>
  <p:outlineViewPr>
    <p:cViewPr>
      <p:scale>
        <a:sx n="33" d="100"/>
        <a:sy n="33" d="100"/>
      </p:scale>
      <p:origin x="0" y="-108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2" d="100"/>
          <a:sy n="52"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6F6D5538-46DA-4EDA-B8EE-6AE8EF5F9955}" type="datetimeFigureOut">
              <a:rPr lang="en-GB" smtClean="0"/>
              <a:t>25/04/2019</a:t>
            </a:fld>
            <a:endParaRPr lang="en-GB" dirty="0"/>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E032E456-1217-4E9E-8303-C03478041F17}" type="slidenum">
              <a:rPr lang="en-GB" smtClean="0"/>
              <a:t>‹#›</a:t>
            </a:fld>
            <a:endParaRPr lang="en-GB" dirty="0"/>
          </a:p>
        </p:txBody>
      </p:sp>
    </p:spTree>
    <p:extLst>
      <p:ext uri="{BB962C8B-B14F-4D97-AF65-F5344CB8AC3E}">
        <p14:creationId xmlns:p14="http://schemas.microsoft.com/office/powerpoint/2010/main" val="2700894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909" y="4777194"/>
            <a:ext cx="5335270" cy="4101632"/>
          </a:xfrm>
        </p:spPr>
        <p:txBody>
          <a:bodyPr/>
          <a:lstStyle/>
          <a:p>
            <a:r>
              <a:rPr lang="en-GB" sz="1400" dirty="0" smtClean="0">
                <a:latin typeface="Arial" panose="020B0604020202020204" pitchFamily="34" charset="0"/>
                <a:cs typeface="Arial" panose="020B0604020202020204" pitchFamily="34" charset="0"/>
              </a:rPr>
              <a:t>Moderation of planning and assessment in its current format has been in place at Kilcreggan for just over 18onths now. </a:t>
            </a:r>
          </a:p>
          <a:p>
            <a:r>
              <a:rPr lang="en-GB" sz="1400" dirty="0" smtClean="0">
                <a:latin typeface="Arial" panose="020B0604020202020204" pitchFamily="34" charset="0"/>
                <a:cs typeface="Arial" panose="020B0604020202020204" pitchFamily="34" charset="0"/>
              </a:rPr>
              <a:t>It has however been a much longer  journey than that.</a:t>
            </a:r>
          </a:p>
          <a:p>
            <a:endParaRPr lang="en-GB" sz="1400" dirty="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About three and a half years ago we started to work on creating a new curriculum framework. We had anticipated that this would be a fairly straight forward process- that we could adapt a curriculum framework from elsewhere and make it fit Kilcreggan.  We spent time researching formats and ideas. </a:t>
            </a:r>
          </a:p>
          <a:p>
            <a:endParaRPr lang="en-GB" sz="1400" dirty="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Eventually we realised that this was not going to work for Kilcreggan. The areas that other schools had included in their IDL planning was not what we wanted to include and areas that were stand alone were areas we wanted to include in our IDL planning.</a:t>
            </a:r>
          </a:p>
          <a:p>
            <a:endParaRPr lang="en-GB" sz="1400" dirty="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We realised we needed to go back to the E’s and O’s and build our curriculum from there.</a:t>
            </a:r>
            <a:endParaRPr lang="en-GB"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032E456-1217-4E9E-8303-C03478041F17}" type="slidenum">
              <a:rPr lang="en-GB" smtClean="0"/>
              <a:t>1</a:t>
            </a:fld>
            <a:endParaRPr lang="en-GB" dirty="0"/>
          </a:p>
        </p:txBody>
      </p:sp>
    </p:spTree>
    <p:extLst>
      <p:ext uri="{BB962C8B-B14F-4D97-AF65-F5344CB8AC3E}">
        <p14:creationId xmlns:p14="http://schemas.microsoft.com/office/powerpoint/2010/main" val="281095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98643" y="4942925"/>
            <a:ext cx="5335270" cy="3908614"/>
          </a:xfrm>
        </p:spPr>
        <p:txBody>
          <a:bodyPr/>
          <a:lstStyle/>
          <a:p>
            <a:r>
              <a:rPr lang="en-GB" sz="1400" dirty="0" smtClean="0">
                <a:latin typeface="Arial" panose="020B0604020202020204" pitchFamily="34" charset="0"/>
                <a:cs typeface="Arial" panose="020B0604020202020204" pitchFamily="34" charset="0"/>
              </a:rPr>
              <a:t>We developed a three year rolling programme of E’s and O’s split into IDL, health and Well being , RME and expressive Arts planners.</a:t>
            </a:r>
          </a:p>
          <a:p>
            <a:endParaRPr lang="en-GB" sz="1400" dirty="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This addressed  all the E’s and O’s except modern Languages and language and Literacy and Numeracy and Maths. </a:t>
            </a:r>
          </a:p>
          <a:p>
            <a:endParaRPr lang="en-GB" sz="1400" dirty="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French is addressed separately and we now have an annual programme for Language and Literacy and Numeracy  and Maths using progression frameworks.</a:t>
            </a:r>
          </a:p>
          <a:p>
            <a:endParaRPr lang="en-GB" sz="1400" dirty="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Delighted with having created these documents the next challenge was how we were going to use the documents – they were several weeks of work!</a:t>
            </a:r>
          </a:p>
          <a:p>
            <a:endParaRPr lang="en-GB"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032E456-1217-4E9E-8303-C03478041F17}" type="slidenum">
              <a:rPr lang="en-GB" smtClean="0"/>
              <a:t>2</a:t>
            </a:fld>
            <a:endParaRPr lang="en-GB" dirty="0"/>
          </a:p>
        </p:txBody>
      </p:sp>
    </p:spTree>
    <p:extLst>
      <p:ext uri="{BB962C8B-B14F-4D97-AF65-F5344CB8AC3E}">
        <p14:creationId xmlns:p14="http://schemas.microsoft.com/office/powerpoint/2010/main" val="3003625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latin typeface="Arial" panose="020B0604020202020204" pitchFamily="34" charset="0"/>
                <a:cs typeface="Arial" panose="020B0604020202020204" pitchFamily="34" charset="0"/>
              </a:rPr>
              <a:t>How would staff engage with them?</a:t>
            </a:r>
          </a:p>
          <a:p>
            <a:r>
              <a:rPr lang="en-GB" sz="1400" dirty="0" smtClean="0">
                <a:latin typeface="Arial" panose="020B0604020202020204" pitchFamily="34" charset="0"/>
                <a:cs typeface="Arial" panose="020B0604020202020204" pitchFamily="34" charset="0"/>
              </a:rPr>
              <a:t>How would this improve learning and teaching for our pupils?</a:t>
            </a:r>
          </a:p>
          <a:p>
            <a:r>
              <a:rPr lang="en-GB" sz="1400" dirty="0" smtClean="0">
                <a:latin typeface="Arial" panose="020B0604020202020204" pitchFamily="34" charset="0"/>
                <a:cs typeface="Arial" panose="020B0604020202020204" pitchFamily="34" charset="0"/>
              </a:rPr>
              <a:t>How would we ensure progression?</a:t>
            </a:r>
          </a:p>
          <a:p>
            <a:endParaRPr lang="en-GB" sz="1400" dirty="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We knew we had to move to collegiate working if we were going to make this work.</a:t>
            </a:r>
          </a:p>
          <a:p>
            <a:endParaRPr lang="en-GB"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032E456-1217-4E9E-8303-C03478041F17}" type="slidenum">
              <a:rPr lang="en-GB" smtClean="0"/>
              <a:t>3</a:t>
            </a:fld>
            <a:endParaRPr lang="en-GB" dirty="0"/>
          </a:p>
        </p:txBody>
      </p:sp>
    </p:spTree>
    <p:extLst>
      <p:ext uri="{BB962C8B-B14F-4D97-AF65-F5344CB8AC3E}">
        <p14:creationId xmlns:p14="http://schemas.microsoft.com/office/powerpoint/2010/main" val="437681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400" dirty="0" smtClean="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This raised new challenges for us</a:t>
            </a:r>
          </a:p>
          <a:p>
            <a:endParaRPr lang="en-GB" sz="14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Whole school staff engagement</a:t>
            </a:r>
          </a:p>
          <a:p>
            <a:pPr marL="171450" indent="-1714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Time</a:t>
            </a:r>
          </a:p>
          <a:p>
            <a:pPr marL="171450" indent="-1714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Sustainability</a:t>
            </a:r>
            <a:endParaRPr lang="en-GB" sz="14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032E456-1217-4E9E-8303-C03478041F17}" type="slidenum">
              <a:rPr lang="en-GB" smtClean="0"/>
              <a:t>4</a:t>
            </a:fld>
            <a:endParaRPr lang="en-GB" dirty="0"/>
          </a:p>
        </p:txBody>
      </p:sp>
    </p:spTree>
    <p:extLst>
      <p:ext uri="{BB962C8B-B14F-4D97-AF65-F5344CB8AC3E}">
        <p14:creationId xmlns:p14="http://schemas.microsoft.com/office/powerpoint/2010/main" val="911247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1185863"/>
            <a:ext cx="5954712" cy="3349625"/>
          </a:xfrm>
        </p:spPr>
      </p:sp>
      <p:sp>
        <p:nvSpPr>
          <p:cNvPr id="3" name="Notes Placeholder 2"/>
          <p:cNvSpPr>
            <a:spLocks noGrp="1"/>
          </p:cNvSpPr>
          <p:nvPr>
            <p:ph type="body" idx="1"/>
          </p:nvPr>
        </p:nvSpPr>
        <p:spPr/>
        <p:txBody>
          <a:bodyPr/>
          <a:lstStyle/>
          <a:p>
            <a:r>
              <a:rPr lang="en-GB" sz="1400" dirty="0" smtClean="0">
                <a:latin typeface="Arial" panose="020B0604020202020204" pitchFamily="34" charset="0"/>
                <a:cs typeface="Arial" panose="020B0604020202020204" pitchFamily="34" charset="0"/>
              </a:rPr>
              <a:t>In 2015-16 prior to developing our rolling programme we had tried planning together twice during the year. This had resulted in whole school topics- Eco and technology based – but it had not been very successful in many ways</a:t>
            </a:r>
          </a:p>
          <a:p>
            <a:pPr marL="171450" indent="-1714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We had not planned from one strand of E’s and O’s so it was hard to track progression throughout the learning</a:t>
            </a:r>
          </a:p>
          <a:p>
            <a:pPr marL="171450" indent="-1714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It had been hard to get honest reflection from staff- everyone wanted to focus on the positives and not able to be as objective as hoped.</a:t>
            </a:r>
          </a:p>
          <a:p>
            <a:pPr marL="171450" indent="-1714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Too much overlap at various stages.</a:t>
            </a:r>
          </a:p>
        </p:txBody>
      </p:sp>
      <p:sp>
        <p:nvSpPr>
          <p:cNvPr id="4" name="Slide Number Placeholder 3"/>
          <p:cNvSpPr>
            <a:spLocks noGrp="1"/>
          </p:cNvSpPr>
          <p:nvPr>
            <p:ph type="sldNum" sz="quarter" idx="10"/>
          </p:nvPr>
        </p:nvSpPr>
        <p:spPr/>
        <p:txBody>
          <a:bodyPr/>
          <a:lstStyle/>
          <a:p>
            <a:fld id="{E032E456-1217-4E9E-8303-C03478041F17}" type="slidenum">
              <a:rPr lang="en-GB" smtClean="0"/>
              <a:t>5</a:t>
            </a:fld>
            <a:endParaRPr lang="en-GB" dirty="0"/>
          </a:p>
        </p:txBody>
      </p:sp>
    </p:spTree>
    <p:extLst>
      <p:ext uri="{BB962C8B-B14F-4D97-AF65-F5344CB8AC3E}">
        <p14:creationId xmlns:p14="http://schemas.microsoft.com/office/powerpoint/2010/main" val="1353440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latin typeface="Arial" panose="020B0604020202020204" pitchFamily="34" charset="0"/>
                <a:cs typeface="Arial" panose="020B0604020202020204" pitchFamily="34" charset="0"/>
              </a:rPr>
              <a:t>So in August 2017 we moved to weekly collegiate planning sessions</a:t>
            </a:r>
          </a:p>
          <a:p>
            <a:endParaRPr lang="en-GB" sz="1400" dirty="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I will be honest it was hard work at first</a:t>
            </a:r>
          </a:p>
          <a:p>
            <a:endParaRPr lang="en-GB" sz="1400" dirty="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No “ business “ type staff meetings – all this kind of information done via staff bulletins and emails.</a:t>
            </a:r>
          </a:p>
          <a:p>
            <a:endParaRPr lang="en-GB" sz="1400" dirty="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At first it took 2 sessions to plan each area. Staff found it hard and while keen on one level were struggling with the language, the expectations, with sharing ideas and </a:t>
            </a:r>
            <a:r>
              <a:rPr lang="en-GB" sz="1400" dirty="0" err="1" smtClean="0">
                <a:latin typeface="Arial" panose="020B0604020202020204" pitchFamily="34" charset="0"/>
                <a:cs typeface="Arial" panose="020B0604020202020204" pitchFamily="34" charset="0"/>
              </a:rPr>
              <a:t>critising</a:t>
            </a:r>
            <a:r>
              <a:rPr lang="en-GB" sz="1400" dirty="0" smtClean="0">
                <a:latin typeface="Arial" panose="020B0604020202020204" pitchFamily="34" charset="0"/>
                <a:cs typeface="Arial" panose="020B0604020202020204" pitchFamily="34" charset="0"/>
              </a:rPr>
              <a:t> others. </a:t>
            </a:r>
          </a:p>
          <a:p>
            <a:endParaRPr lang="en-GB" sz="1400" dirty="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It would have been easy at that point ,to say we have tried it and it is not working and then given up.</a:t>
            </a:r>
          </a:p>
          <a:p>
            <a:endParaRPr lang="en-GB" sz="1400" dirty="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We stuck with it and it did eventually get easier!</a:t>
            </a:r>
            <a:endParaRPr lang="en-GB"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032E456-1217-4E9E-8303-C03478041F17}" type="slidenum">
              <a:rPr lang="en-GB" smtClean="0"/>
              <a:t>6</a:t>
            </a:fld>
            <a:endParaRPr lang="en-GB" dirty="0"/>
          </a:p>
        </p:txBody>
      </p:sp>
    </p:spTree>
    <p:extLst>
      <p:ext uri="{BB962C8B-B14F-4D97-AF65-F5344CB8AC3E}">
        <p14:creationId xmlns:p14="http://schemas.microsoft.com/office/powerpoint/2010/main" val="1982752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95206" y="4777194"/>
            <a:ext cx="6026879" cy="4487669"/>
          </a:xfrm>
        </p:spPr>
        <p:txBody>
          <a:bodyPr/>
          <a:lstStyle/>
          <a:p>
            <a:r>
              <a:rPr lang="en-GB" sz="1300" dirty="0" smtClean="0">
                <a:latin typeface="Arial" panose="020B0604020202020204" pitchFamily="34" charset="0"/>
                <a:cs typeface="Arial" panose="020B0604020202020204" pitchFamily="34" charset="0"/>
              </a:rPr>
              <a:t>Now it is a much quicker process and staff are very engaged with the process.</a:t>
            </a:r>
          </a:p>
          <a:p>
            <a:r>
              <a:rPr lang="en-GB" sz="1300" dirty="0" smtClean="0">
                <a:latin typeface="Arial" panose="020B0604020202020204" pitchFamily="34" charset="0"/>
                <a:cs typeface="Arial" panose="020B0604020202020204" pitchFamily="34" charset="0"/>
              </a:rPr>
              <a:t>We really have  five steps in the process</a:t>
            </a:r>
          </a:p>
          <a:p>
            <a:pPr marL="285750" indent="-285750">
              <a:buFont typeface="Arial" panose="020B0604020202020204" pitchFamily="34" charset="0"/>
              <a:buChar char="•"/>
            </a:pPr>
            <a:r>
              <a:rPr lang="en-GB" sz="1300" dirty="0" smtClean="0">
                <a:latin typeface="Arial" panose="020B0604020202020204" pitchFamily="34" charset="0"/>
                <a:cs typeface="Arial" panose="020B0604020202020204" pitchFamily="34" charset="0"/>
              </a:rPr>
              <a:t> E’s and O’s identified form the curriculum framework</a:t>
            </a:r>
          </a:p>
          <a:p>
            <a:pPr marL="285750" indent="-285750">
              <a:buFont typeface="Arial" panose="020B0604020202020204" pitchFamily="34" charset="0"/>
              <a:buChar char="•"/>
            </a:pPr>
            <a:r>
              <a:rPr lang="en-GB" sz="1300" dirty="0" smtClean="0">
                <a:latin typeface="Arial" panose="020B0604020202020204" pitchFamily="34" charset="0"/>
                <a:cs typeface="Arial" panose="020B0604020202020204" pitchFamily="34" charset="0"/>
              </a:rPr>
              <a:t>Staff share these with their class and talk about what they are about. Pupils think about what they understand from the e’s and o’s (with support!) They then reflect on what they already know and what they would like to learn.</a:t>
            </a:r>
          </a:p>
          <a:p>
            <a:pPr marL="285750" indent="-285750">
              <a:buFont typeface="Arial" panose="020B0604020202020204" pitchFamily="34" charset="0"/>
              <a:buChar char="•"/>
            </a:pPr>
            <a:r>
              <a:rPr lang="en-GB" sz="1300" dirty="0">
                <a:latin typeface="Arial" panose="020B0604020202020204" pitchFamily="34" charset="0"/>
                <a:cs typeface="Arial" panose="020B0604020202020204" pitchFamily="34" charset="0"/>
              </a:rPr>
              <a:t>S</a:t>
            </a:r>
            <a:r>
              <a:rPr lang="en-GB" sz="1300" dirty="0" smtClean="0">
                <a:latin typeface="Arial" panose="020B0604020202020204" pitchFamily="34" charset="0"/>
                <a:cs typeface="Arial" panose="020B0604020202020204" pitchFamily="34" charset="0"/>
              </a:rPr>
              <a:t>taff bring the pupil ideas to the planning meeting and together the learning intentions are created. This ensure progression. Staff challenge each other openly about the language of the intentions, they refer to e’s and o’s and benchmarks to ensure these are worded appropriately and are skill specific not task related. This is important as the same LI may be used in different classes where the IDL is going in quite a different direction, or where the language or numeracy work is developing in a different context. Assessment opportunities are  recorded. The IDL may be used as a context for Holistic assessments, while any language or numeracy assessment opportunities are discussed at the planning stage.</a:t>
            </a:r>
          </a:p>
          <a:p>
            <a:pPr marL="285750" indent="-285750">
              <a:buFont typeface="Arial" panose="020B0604020202020204" pitchFamily="34" charset="0"/>
              <a:buChar char="•"/>
            </a:pPr>
            <a:r>
              <a:rPr lang="en-GB" sz="1300" dirty="0" smtClean="0">
                <a:latin typeface="Arial" panose="020B0604020202020204" pitchFamily="34" charset="0"/>
                <a:cs typeface="Arial" panose="020B0604020202020204" pitchFamily="34" charset="0"/>
              </a:rPr>
              <a:t>Staff the populate the rest of the planner for their own class using simple Say write make do activity lists. They add outdoor learning and  a focus for skills development..</a:t>
            </a:r>
          </a:p>
          <a:p>
            <a:pPr marL="285750" indent="-285750">
              <a:buFont typeface="Arial" panose="020B0604020202020204" pitchFamily="34" charset="0"/>
              <a:buChar char="•"/>
            </a:pPr>
            <a:r>
              <a:rPr lang="en-GB" sz="1300" dirty="0" smtClean="0">
                <a:latin typeface="Arial" panose="020B0604020202020204" pitchFamily="34" charset="0"/>
                <a:cs typeface="Arial" panose="020B0604020202020204" pitchFamily="34" charset="0"/>
              </a:rPr>
              <a:t>Completed planners then placed on the shared drive</a:t>
            </a:r>
            <a:endParaRPr lang="en-GB"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E032E456-1217-4E9E-8303-C03478041F17}" type="slidenum">
              <a:rPr lang="en-GB" smtClean="0"/>
              <a:t>7</a:t>
            </a:fld>
            <a:endParaRPr lang="en-GB" dirty="0"/>
          </a:p>
        </p:txBody>
      </p:sp>
    </p:spTree>
    <p:extLst>
      <p:ext uri="{BB962C8B-B14F-4D97-AF65-F5344CB8AC3E}">
        <p14:creationId xmlns:p14="http://schemas.microsoft.com/office/powerpoint/2010/main" val="4068074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latin typeface="Arial" panose="020B0604020202020204" pitchFamily="34" charset="0"/>
                <a:cs typeface="Arial" panose="020B0604020202020204" pitchFamily="34" charset="0"/>
              </a:rPr>
              <a:t>Placing the planners on the shared drive allows colleagues with pupils working at different levels to share planning and thus reduce work load.</a:t>
            </a:r>
          </a:p>
          <a:p>
            <a:endParaRPr lang="en-GB" sz="1400" dirty="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Success criteria are co created with pupils during learning and teaching sessions.</a:t>
            </a:r>
          </a:p>
          <a:p>
            <a:endParaRPr lang="en-GB" sz="1400" dirty="0">
              <a:latin typeface="Arial" panose="020B0604020202020204" pitchFamily="34" charset="0"/>
              <a:cs typeface="Arial" panose="020B0604020202020204" pitchFamily="34" charset="0"/>
            </a:endParaRPr>
          </a:p>
          <a:p>
            <a:endParaRPr lang="en-GB" sz="1400" dirty="0" smtClean="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The whole process is repeated over a series of weekly meetings for IDL,. Language and Literacy  and Maths and Numeracy. Shared plans for language and Numeracy are particularly useful across classes.</a:t>
            </a:r>
          </a:p>
          <a:p>
            <a:endParaRPr lang="en-GB" dirty="0"/>
          </a:p>
        </p:txBody>
      </p:sp>
      <p:sp>
        <p:nvSpPr>
          <p:cNvPr id="4" name="Slide Number Placeholder 3"/>
          <p:cNvSpPr>
            <a:spLocks noGrp="1"/>
          </p:cNvSpPr>
          <p:nvPr>
            <p:ph type="sldNum" sz="quarter" idx="10"/>
          </p:nvPr>
        </p:nvSpPr>
        <p:spPr/>
        <p:txBody>
          <a:bodyPr/>
          <a:lstStyle/>
          <a:p>
            <a:fld id="{E032E456-1217-4E9E-8303-C03478041F17}" type="slidenum">
              <a:rPr lang="en-GB" smtClean="0"/>
              <a:t>8</a:t>
            </a:fld>
            <a:endParaRPr lang="en-GB" dirty="0"/>
          </a:p>
        </p:txBody>
      </p:sp>
    </p:spTree>
    <p:extLst>
      <p:ext uri="{BB962C8B-B14F-4D97-AF65-F5344CB8AC3E}">
        <p14:creationId xmlns:p14="http://schemas.microsoft.com/office/powerpoint/2010/main" val="2646461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latin typeface="Arial" panose="020B0604020202020204" pitchFamily="34" charset="0"/>
                <a:cs typeface="Arial" panose="020B0604020202020204" pitchFamily="34" charset="0"/>
              </a:rPr>
              <a:t>Since August 2018 nursery staff have joined the whole school for planning sessions. So planning is from start of early level through to early third level now.</a:t>
            </a:r>
          </a:p>
          <a:p>
            <a:endParaRPr lang="en-GB" sz="1400" dirty="0" smtClean="0">
              <a:latin typeface="Arial" panose="020B0604020202020204" pitchFamily="34" charset="0"/>
              <a:cs typeface="Arial" panose="020B0604020202020204" pitchFamily="34" charset="0"/>
            </a:endParaRPr>
          </a:p>
          <a:p>
            <a:endParaRPr lang="en-GB" sz="1400" cap="none" dirty="0" smtClean="0">
              <a:latin typeface="Arial" panose="020B0604020202020204" pitchFamily="34" charset="0"/>
              <a:cs typeface="Arial" panose="020B0604020202020204" pitchFamily="34" charset="0"/>
            </a:endParaRPr>
          </a:p>
          <a:p>
            <a:r>
              <a:rPr lang="en-GB" sz="1400" cap="none" dirty="0" smtClean="0">
                <a:latin typeface="Arial" panose="020B0604020202020204" pitchFamily="34" charset="0"/>
                <a:cs typeface="Arial" panose="020B0604020202020204" pitchFamily="34" charset="0"/>
              </a:rPr>
              <a:t>Until January 2019 we were using umbrella titles for IDL work </a:t>
            </a:r>
          </a:p>
          <a:p>
            <a:r>
              <a:rPr lang="en-GB" sz="1400" cap="none" dirty="0" smtClean="0">
                <a:latin typeface="Arial" panose="020B0604020202020204" pitchFamily="34" charset="0"/>
                <a:cs typeface="Arial" panose="020B0604020202020204" pitchFamily="34" charset="0"/>
              </a:rPr>
              <a:t>  e.g. “ Helping Others”  “ Putting on a Show”.</a:t>
            </a:r>
          </a:p>
          <a:p>
            <a:endParaRPr lang="en-GB" sz="1400" dirty="0">
              <a:latin typeface="Arial" panose="020B0604020202020204" pitchFamily="34" charset="0"/>
              <a:cs typeface="Arial" panose="020B0604020202020204" pitchFamily="34" charset="0"/>
            </a:endParaRPr>
          </a:p>
          <a:p>
            <a:r>
              <a:rPr lang="en-GB" sz="1400" cap="none" dirty="0" smtClean="0">
                <a:latin typeface="Arial" panose="020B0604020202020204" pitchFamily="34" charset="0"/>
                <a:cs typeface="Arial" panose="020B0604020202020204" pitchFamily="34" charset="0"/>
              </a:rPr>
              <a:t>No forward plan files! Staff focussing on daily planning not creating lovely files</a:t>
            </a:r>
            <a:r>
              <a:rPr lang="en-GB" cap="none" dirty="0" smtClean="0">
                <a:latin typeface="Arial" panose="020B0604020202020204" pitchFamily="34" charset="0"/>
                <a:cs typeface="Arial" panose="020B0604020202020204" pitchFamily="34" charset="0"/>
              </a:rPr>
              <a:t>.</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E032E456-1217-4E9E-8303-C03478041F17}" type="slidenum">
              <a:rPr lang="en-GB" smtClean="0"/>
              <a:t>9</a:t>
            </a:fld>
            <a:endParaRPr lang="en-GB" dirty="0"/>
          </a:p>
        </p:txBody>
      </p:sp>
    </p:spTree>
    <p:extLst>
      <p:ext uri="{BB962C8B-B14F-4D97-AF65-F5344CB8AC3E}">
        <p14:creationId xmlns:p14="http://schemas.microsoft.com/office/powerpoint/2010/main" val="37916442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4/25/2019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4/25/2019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latin typeface="Comic Sans MS" panose="030F0702030302020204" pitchFamily="66" charset="0"/>
              </a:rPr>
              <a:t>KILCREGGAN PRIMARY and ELCC</a:t>
            </a:r>
            <a:endParaRPr lang="en-GB" dirty="0">
              <a:latin typeface="Comic Sans MS" panose="030F0702030302020204" pitchFamily="66" charset="0"/>
            </a:endParaRPr>
          </a:p>
        </p:txBody>
      </p:sp>
    </p:spTree>
    <p:extLst>
      <p:ext uri="{BB962C8B-B14F-4D97-AF65-F5344CB8AC3E}">
        <p14:creationId xmlns:p14="http://schemas.microsoft.com/office/powerpoint/2010/main" val="1485121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042858"/>
          </a:xfrm>
        </p:spPr>
        <p:txBody>
          <a:bodyPr>
            <a:normAutofit/>
          </a:bodyPr>
          <a:lstStyle/>
          <a:p>
            <a:r>
              <a:rPr lang="en-GB" sz="4000" dirty="0" smtClean="0">
                <a:latin typeface="Comic Sans MS" panose="030F0702030302020204" pitchFamily="66" charset="0"/>
              </a:rPr>
              <a:t>Curriculum framework</a:t>
            </a:r>
            <a:endParaRPr lang="en-GB" sz="4000" dirty="0">
              <a:latin typeface="Comic Sans MS" panose="030F0702030302020204" pitchFamily="66" charset="0"/>
            </a:endParaRPr>
          </a:p>
        </p:txBody>
      </p:sp>
      <p:sp>
        <p:nvSpPr>
          <p:cNvPr id="3" name="Content Placeholder 2"/>
          <p:cNvSpPr>
            <a:spLocks noGrp="1"/>
          </p:cNvSpPr>
          <p:nvPr>
            <p:ph sz="quarter" idx="13"/>
          </p:nvPr>
        </p:nvSpPr>
        <p:spPr>
          <a:xfrm>
            <a:off x="913774" y="1661376"/>
            <a:ext cx="10363826" cy="4739423"/>
          </a:xfrm>
        </p:spPr>
        <p:txBody>
          <a:bodyPr>
            <a:normAutofit/>
          </a:bodyPr>
          <a:lstStyle/>
          <a:p>
            <a:pPr marL="0" indent="0">
              <a:buNone/>
            </a:pPr>
            <a:r>
              <a:rPr lang="en-GB" sz="2400" cap="none" dirty="0" smtClean="0">
                <a:latin typeface="Comic Sans MS" panose="030F0702030302020204" pitchFamily="66" charset="0"/>
              </a:rPr>
              <a:t>Rolling 3 year programme of E’s and O’s</a:t>
            </a:r>
          </a:p>
          <a:p>
            <a:r>
              <a:rPr lang="en-GB" sz="2400" cap="none" dirty="0" smtClean="0">
                <a:latin typeface="Comic Sans MS" panose="030F0702030302020204" pitchFamily="66" charset="0"/>
              </a:rPr>
              <a:t>IDL</a:t>
            </a:r>
          </a:p>
          <a:p>
            <a:r>
              <a:rPr lang="en-GB" sz="2400" cap="none" dirty="0" smtClean="0">
                <a:latin typeface="Comic Sans MS" panose="030F0702030302020204" pitchFamily="66" charset="0"/>
              </a:rPr>
              <a:t>Health and Wellbeing</a:t>
            </a:r>
          </a:p>
          <a:p>
            <a:r>
              <a:rPr lang="en-GB" sz="2400" cap="none" dirty="0" smtClean="0">
                <a:latin typeface="Comic Sans MS" panose="030F0702030302020204" pitchFamily="66" charset="0"/>
              </a:rPr>
              <a:t>Expressive arts</a:t>
            </a:r>
          </a:p>
          <a:p>
            <a:r>
              <a:rPr lang="en-GB" sz="2400" cap="none" dirty="0" smtClean="0">
                <a:latin typeface="Comic Sans MS" panose="030F0702030302020204" pitchFamily="66" charset="0"/>
              </a:rPr>
              <a:t>RME</a:t>
            </a:r>
          </a:p>
          <a:p>
            <a:pPr marL="0" indent="0">
              <a:buNone/>
            </a:pPr>
            <a:r>
              <a:rPr lang="en-GB" sz="2400" cap="none" dirty="0" smtClean="0">
                <a:latin typeface="Comic Sans MS" panose="030F0702030302020204" pitchFamily="66" charset="0"/>
              </a:rPr>
              <a:t>Annual programme of e’s and o’s for</a:t>
            </a:r>
          </a:p>
          <a:p>
            <a:pPr marL="285750" indent="-285750"/>
            <a:r>
              <a:rPr lang="en-GB" sz="2400" cap="none" dirty="0" smtClean="0">
                <a:latin typeface="Comic Sans MS" panose="030F0702030302020204" pitchFamily="66" charset="0"/>
              </a:rPr>
              <a:t>Language and literacy</a:t>
            </a:r>
          </a:p>
          <a:p>
            <a:pPr marL="285750" indent="-285750"/>
            <a:r>
              <a:rPr lang="en-GB" sz="2400" cap="none" dirty="0" smtClean="0">
                <a:latin typeface="Comic Sans MS" panose="030F0702030302020204" pitchFamily="66" charset="0"/>
              </a:rPr>
              <a:t>Numeracy and maths</a:t>
            </a:r>
          </a:p>
          <a:p>
            <a:endParaRPr lang="en-GB" sz="2400" cap="none" dirty="0" smtClean="0">
              <a:latin typeface="Comic Sans MS" panose="030F0702030302020204" pitchFamily="66" charset="0"/>
            </a:endParaRPr>
          </a:p>
          <a:p>
            <a:endParaRPr lang="en-GB" sz="2400" cap="none" dirty="0" smtClean="0">
              <a:latin typeface="Comic Sans MS" panose="030F0702030302020204" pitchFamily="66" charset="0"/>
            </a:endParaRPr>
          </a:p>
          <a:p>
            <a:endParaRPr lang="en-GB" dirty="0"/>
          </a:p>
        </p:txBody>
      </p:sp>
    </p:spTree>
    <p:extLst>
      <p:ext uri="{BB962C8B-B14F-4D97-AF65-F5344CB8AC3E}">
        <p14:creationId xmlns:p14="http://schemas.microsoft.com/office/powerpoint/2010/main" val="3070329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8474300" y="2214694"/>
            <a:ext cx="2897746" cy="33065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Oval 4"/>
          <p:cNvSpPr/>
          <p:nvPr/>
        </p:nvSpPr>
        <p:spPr>
          <a:xfrm>
            <a:off x="4262907" y="2318198"/>
            <a:ext cx="3644721" cy="41212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Oval 2"/>
          <p:cNvSpPr/>
          <p:nvPr/>
        </p:nvSpPr>
        <p:spPr>
          <a:xfrm>
            <a:off x="913774" y="1751527"/>
            <a:ext cx="2957605" cy="37219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p:txBody>
          <a:bodyPr/>
          <a:lstStyle/>
          <a:p>
            <a:r>
              <a:rPr lang="en-GB" dirty="0" smtClean="0">
                <a:latin typeface="Comic Sans MS" panose="030F0702030302020204" pitchFamily="66" charset="0"/>
              </a:rPr>
              <a:t>How were we going to use these documents?</a:t>
            </a:r>
            <a:endParaRPr lang="en-GB" dirty="0">
              <a:latin typeface="Comic Sans MS" panose="030F0702030302020204" pitchFamily="66" charset="0"/>
            </a:endParaRPr>
          </a:p>
        </p:txBody>
      </p:sp>
      <p:sp>
        <p:nvSpPr>
          <p:cNvPr id="4" name="Text Placeholder 3"/>
          <p:cNvSpPr>
            <a:spLocks noGrp="1"/>
          </p:cNvSpPr>
          <p:nvPr>
            <p:ph type="body" sz="half" idx="15"/>
          </p:nvPr>
        </p:nvSpPr>
        <p:spPr>
          <a:xfrm>
            <a:off x="913774" y="2079352"/>
            <a:ext cx="2951644" cy="3429000"/>
          </a:xfrm>
        </p:spPr>
        <p:txBody>
          <a:bodyPr>
            <a:normAutofit/>
          </a:bodyPr>
          <a:lstStyle/>
          <a:p>
            <a:r>
              <a:rPr lang="en-GB" sz="3600" cap="none" dirty="0" smtClean="0">
                <a:latin typeface="Comic Sans MS" panose="030F0702030302020204" pitchFamily="66" charset="0"/>
              </a:rPr>
              <a:t>How will staff engage with the framework?</a:t>
            </a:r>
            <a:endParaRPr lang="en-GB" sz="3600" cap="none" dirty="0">
              <a:latin typeface="Comic Sans MS" panose="030F0702030302020204" pitchFamily="66" charset="0"/>
            </a:endParaRPr>
          </a:p>
        </p:txBody>
      </p:sp>
      <p:sp>
        <p:nvSpPr>
          <p:cNvPr id="6" name="Text Placeholder 5"/>
          <p:cNvSpPr>
            <a:spLocks noGrp="1"/>
          </p:cNvSpPr>
          <p:nvPr>
            <p:ph type="body" sz="half" idx="16"/>
          </p:nvPr>
        </p:nvSpPr>
        <p:spPr>
          <a:xfrm>
            <a:off x="4447309" y="2756079"/>
            <a:ext cx="3297390" cy="3035121"/>
          </a:xfrm>
        </p:spPr>
        <p:txBody>
          <a:bodyPr>
            <a:noAutofit/>
          </a:bodyPr>
          <a:lstStyle/>
          <a:p>
            <a:r>
              <a:rPr lang="en-GB" sz="3600" cap="none" dirty="0" smtClean="0">
                <a:latin typeface="Comic Sans MS" panose="030F0702030302020204" pitchFamily="66" charset="0"/>
              </a:rPr>
              <a:t>How will this improve learning and teaching for our pupils?</a:t>
            </a:r>
            <a:endParaRPr lang="en-GB" sz="3600" cap="none" dirty="0">
              <a:latin typeface="Comic Sans MS" panose="030F0702030302020204" pitchFamily="66" charset="0"/>
            </a:endParaRPr>
          </a:p>
        </p:txBody>
      </p:sp>
      <p:sp>
        <p:nvSpPr>
          <p:cNvPr id="8" name="Text Placeholder 7"/>
          <p:cNvSpPr>
            <a:spLocks noGrp="1"/>
          </p:cNvSpPr>
          <p:nvPr>
            <p:ph type="body" sz="half" idx="17"/>
          </p:nvPr>
        </p:nvSpPr>
        <p:spPr>
          <a:xfrm>
            <a:off x="8603085" y="2756079"/>
            <a:ext cx="2675139" cy="1524976"/>
          </a:xfrm>
        </p:spPr>
        <p:txBody>
          <a:bodyPr>
            <a:noAutofit/>
          </a:bodyPr>
          <a:lstStyle/>
          <a:p>
            <a:r>
              <a:rPr lang="en-GB" sz="3600" cap="none" dirty="0" smtClean="0">
                <a:latin typeface="Comic Sans MS" panose="030F0702030302020204" pitchFamily="66" charset="0"/>
              </a:rPr>
              <a:t>How would we ensure progression?</a:t>
            </a:r>
            <a:endParaRPr lang="en-GB" sz="3600" cap="none" dirty="0">
              <a:latin typeface="Comic Sans MS" panose="030F0702030302020204" pitchFamily="66" charset="0"/>
            </a:endParaRPr>
          </a:p>
        </p:txBody>
      </p:sp>
    </p:spTree>
    <p:extLst>
      <p:ext uri="{BB962C8B-B14F-4D97-AF65-F5344CB8AC3E}">
        <p14:creationId xmlns:p14="http://schemas.microsoft.com/office/powerpoint/2010/main" val="2475637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7973298" y="3360914"/>
            <a:ext cx="3304928" cy="112046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dirty="0"/>
          </a:p>
        </p:txBody>
      </p:sp>
      <p:sp>
        <p:nvSpPr>
          <p:cNvPr id="5" name="Oval 4"/>
          <p:cNvSpPr/>
          <p:nvPr/>
        </p:nvSpPr>
        <p:spPr>
          <a:xfrm>
            <a:off x="5215944" y="3429001"/>
            <a:ext cx="1803042" cy="93827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dirty="0"/>
          </a:p>
        </p:txBody>
      </p:sp>
      <p:sp>
        <p:nvSpPr>
          <p:cNvPr id="3" name="Oval 2"/>
          <p:cNvSpPr/>
          <p:nvPr/>
        </p:nvSpPr>
        <p:spPr>
          <a:xfrm>
            <a:off x="1301072" y="2646023"/>
            <a:ext cx="3298976" cy="2009104"/>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dirty="0"/>
          </a:p>
        </p:txBody>
      </p:sp>
      <p:sp>
        <p:nvSpPr>
          <p:cNvPr id="2" name="Title 1"/>
          <p:cNvSpPr>
            <a:spLocks noGrp="1"/>
          </p:cNvSpPr>
          <p:nvPr>
            <p:ph type="title"/>
          </p:nvPr>
        </p:nvSpPr>
        <p:spPr/>
        <p:txBody>
          <a:bodyPr>
            <a:normAutofit/>
          </a:bodyPr>
          <a:lstStyle/>
          <a:p>
            <a:r>
              <a:rPr lang="en-GB" sz="4000" dirty="0" smtClean="0">
                <a:latin typeface="Comic Sans MS" panose="030F0702030302020204" pitchFamily="66" charset="0"/>
              </a:rPr>
              <a:t>Collegiate planning- challenges</a:t>
            </a:r>
            <a:endParaRPr lang="en-GB" sz="4000" dirty="0">
              <a:latin typeface="Comic Sans MS" panose="030F0702030302020204" pitchFamily="66" charset="0"/>
            </a:endParaRPr>
          </a:p>
        </p:txBody>
      </p:sp>
      <p:sp>
        <p:nvSpPr>
          <p:cNvPr id="4" name="Text Placeholder 3"/>
          <p:cNvSpPr>
            <a:spLocks noGrp="1"/>
          </p:cNvSpPr>
          <p:nvPr>
            <p:ph type="body" sz="half" idx="15"/>
          </p:nvPr>
        </p:nvSpPr>
        <p:spPr>
          <a:xfrm>
            <a:off x="1301072" y="2328792"/>
            <a:ext cx="3298976" cy="2152584"/>
          </a:xfrm>
        </p:spPr>
        <p:txBody>
          <a:bodyPr>
            <a:normAutofit lnSpcReduction="10000"/>
          </a:bodyPr>
          <a:lstStyle/>
          <a:p>
            <a:endParaRPr lang="en-GB" sz="3600" dirty="0" smtClean="0"/>
          </a:p>
          <a:p>
            <a:r>
              <a:rPr lang="en-GB" sz="3600" cap="none" dirty="0" smtClean="0">
                <a:latin typeface="Comic Sans MS" panose="030F0702030302020204" pitchFamily="66" charset="0"/>
              </a:rPr>
              <a:t>Whole staff engagement</a:t>
            </a:r>
            <a:endParaRPr lang="en-GB" sz="3600" cap="none" dirty="0">
              <a:latin typeface="Comic Sans MS" panose="030F0702030302020204" pitchFamily="66" charset="0"/>
            </a:endParaRPr>
          </a:p>
        </p:txBody>
      </p:sp>
      <p:sp>
        <p:nvSpPr>
          <p:cNvPr id="6" name="Text Placeholder 5"/>
          <p:cNvSpPr>
            <a:spLocks noGrp="1"/>
          </p:cNvSpPr>
          <p:nvPr>
            <p:ph type="body" sz="half" idx="16"/>
          </p:nvPr>
        </p:nvSpPr>
        <p:spPr>
          <a:xfrm>
            <a:off x="4441348" y="3429000"/>
            <a:ext cx="3303351" cy="2362200"/>
          </a:xfrm>
        </p:spPr>
        <p:txBody>
          <a:bodyPr>
            <a:normAutofit/>
          </a:bodyPr>
          <a:lstStyle/>
          <a:p>
            <a:r>
              <a:rPr lang="en-GB" sz="3600" cap="none" dirty="0" smtClean="0">
                <a:latin typeface="Comic Sans MS" panose="030F0702030302020204" pitchFamily="66" charset="0"/>
              </a:rPr>
              <a:t>Time</a:t>
            </a:r>
            <a:endParaRPr lang="en-GB" sz="3600" cap="none" dirty="0">
              <a:latin typeface="Comic Sans MS" panose="030F0702030302020204" pitchFamily="66" charset="0"/>
            </a:endParaRPr>
          </a:p>
        </p:txBody>
      </p:sp>
      <p:sp>
        <p:nvSpPr>
          <p:cNvPr id="8" name="Text Placeholder 7"/>
          <p:cNvSpPr>
            <a:spLocks noGrp="1"/>
          </p:cNvSpPr>
          <p:nvPr>
            <p:ph type="body" sz="half" idx="17"/>
          </p:nvPr>
        </p:nvSpPr>
        <p:spPr>
          <a:xfrm>
            <a:off x="7973298" y="3543031"/>
            <a:ext cx="3304928" cy="824248"/>
          </a:xfrm>
        </p:spPr>
        <p:txBody>
          <a:bodyPr>
            <a:normAutofit/>
          </a:bodyPr>
          <a:lstStyle/>
          <a:p>
            <a:r>
              <a:rPr lang="en-GB" sz="3600" cap="none" dirty="0" smtClean="0">
                <a:latin typeface="Comic Sans MS" panose="030F0702030302020204" pitchFamily="66" charset="0"/>
              </a:rPr>
              <a:t>Sustainability</a:t>
            </a:r>
            <a:endParaRPr lang="en-GB" sz="3600" cap="none" dirty="0">
              <a:latin typeface="Comic Sans MS" panose="030F0702030302020204" pitchFamily="66" charset="0"/>
            </a:endParaRPr>
          </a:p>
        </p:txBody>
      </p:sp>
    </p:spTree>
    <p:extLst>
      <p:ext uri="{BB962C8B-B14F-4D97-AF65-F5344CB8AC3E}">
        <p14:creationId xmlns:p14="http://schemas.microsoft.com/office/powerpoint/2010/main" val="3689814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609599"/>
            <a:ext cx="10364452" cy="2313905"/>
          </a:xfrm>
        </p:spPr>
        <p:txBody>
          <a:bodyPr>
            <a:normAutofit fontScale="90000"/>
          </a:bodyPr>
          <a:lstStyle/>
          <a:p>
            <a:r>
              <a:rPr lang="en-GB" cap="none" dirty="0" smtClean="0">
                <a:latin typeface="Comic Sans MS" panose="030F0702030302020204" pitchFamily="66" charset="0"/>
              </a:rPr>
              <a:t/>
            </a:r>
            <a:br>
              <a:rPr lang="en-GB" cap="none" dirty="0" smtClean="0">
                <a:latin typeface="Comic Sans MS" panose="030F0702030302020204" pitchFamily="66" charset="0"/>
              </a:rPr>
            </a:br>
            <a:r>
              <a:rPr lang="en-GB" cap="none" dirty="0">
                <a:latin typeface="Comic Sans MS" panose="030F0702030302020204" pitchFamily="66" charset="0"/>
              </a:rPr>
              <a:t/>
            </a:r>
            <a:br>
              <a:rPr lang="en-GB" cap="none" dirty="0">
                <a:latin typeface="Comic Sans MS" panose="030F0702030302020204" pitchFamily="66" charset="0"/>
              </a:rPr>
            </a:br>
            <a:r>
              <a:rPr lang="en-GB" cap="none" dirty="0" smtClean="0">
                <a:latin typeface="Comic Sans MS" panose="030F0702030302020204" pitchFamily="66" charset="0"/>
              </a:rPr>
              <a:t>2015-2016</a:t>
            </a:r>
            <a:br>
              <a:rPr lang="en-GB" cap="none" dirty="0" smtClean="0">
                <a:latin typeface="Comic Sans MS" panose="030F0702030302020204" pitchFamily="66" charset="0"/>
              </a:rPr>
            </a:br>
            <a:r>
              <a:rPr lang="en-GB" cap="none" dirty="0">
                <a:latin typeface="Comic Sans MS" panose="030F0702030302020204" pitchFamily="66" charset="0"/>
              </a:rPr>
              <a:t/>
            </a:r>
            <a:br>
              <a:rPr lang="en-GB" cap="none" dirty="0">
                <a:latin typeface="Comic Sans MS" panose="030F0702030302020204" pitchFamily="66" charset="0"/>
              </a:rPr>
            </a:br>
            <a:r>
              <a:rPr lang="en-GB" cap="none" dirty="0">
                <a:latin typeface="Comic Sans MS" panose="030F0702030302020204" pitchFamily="66" charset="0"/>
              </a:rPr>
              <a:t>Had tried collegiate approach- whole school IDL planning</a:t>
            </a:r>
            <a:br>
              <a:rPr lang="en-GB" cap="none" dirty="0">
                <a:latin typeface="Comic Sans MS" panose="030F0702030302020204" pitchFamily="66" charset="0"/>
              </a:rPr>
            </a:br>
            <a:r>
              <a:rPr lang="en-GB" cap="none" dirty="0">
                <a:latin typeface="Comic Sans MS" panose="030F0702030302020204" pitchFamily="66" charset="0"/>
              </a:rPr>
              <a:t/>
            </a:r>
            <a:br>
              <a:rPr lang="en-GB" cap="none" dirty="0">
                <a:latin typeface="Comic Sans MS" panose="030F0702030302020204" pitchFamily="66" charset="0"/>
              </a:rPr>
            </a:br>
            <a:endParaRPr lang="en-GB" dirty="0"/>
          </a:p>
        </p:txBody>
      </p:sp>
      <p:sp>
        <p:nvSpPr>
          <p:cNvPr id="3" name="Text Placeholder 2"/>
          <p:cNvSpPr>
            <a:spLocks noGrp="1"/>
          </p:cNvSpPr>
          <p:nvPr>
            <p:ph type="body" sz="half" idx="2"/>
          </p:nvPr>
        </p:nvSpPr>
        <p:spPr>
          <a:xfrm>
            <a:off x="913774" y="3329057"/>
            <a:ext cx="10364452" cy="2492193"/>
          </a:xfrm>
        </p:spPr>
        <p:txBody>
          <a:bodyPr>
            <a:noAutofit/>
          </a:bodyPr>
          <a:lstStyle/>
          <a:p>
            <a:pPr marL="457200" indent="-457200" algn="l">
              <a:buFont typeface="Arial" panose="020B0604020202020204" pitchFamily="34" charset="0"/>
              <a:buChar char="•"/>
            </a:pPr>
            <a:r>
              <a:rPr lang="en-GB" sz="3200" cap="none" dirty="0">
                <a:latin typeface="Comic Sans MS" panose="030F0702030302020204" pitchFamily="66" charset="0"/>
              </a:rPr>
              <a:t>Limited </a:t>
            </a:r>
            <a:r>
              <a:rPr lang="en-GB" sz="3200" cap="none" dirty="0" smtClean="0">
                <a:latin typeface="Comic Sans MS" panose="030F0702030302020204" pitchFamily="66" charset="0"/>
              </a:rPr>
              <a:t>success</a:t>
            </a:r>
          </a:p>
          <a:p>
            <a:pPr marL="457200" indent="-457200" algn="l">
              <a:buFont typeface="Arial" panose="020B0604020202020204" pitchFamily="34" charset="0"/>
              <a:buChar char="•"/>
            </a:pPr>
            <a:r>
              <a:rPr lang="en-GB" sz="3200" cap="none" dirty="0" smtClean="0">
                <a:latin typeface="Comic Sans MS" panose="030F0702030302020204" pitchFamily="66" charset="0"/>
              </a:rPr>
              <a:t>Hard </a:t>
            </a:r>
            <a:r>
              <a:rPr lang="en-GB" sz="3200" cap="none" dirty="0">
                <a:latin typeface="Comic Sans MS" panose="030F0702030302020204" pitchFamily="66" charset="0"/>
              </a:rPr>
              <a:t>to get honest </a:t>
            </a:r>
            <a:r>
              <a:rPr lang="en-GB" sz="3200" cap="none" dirty="0" smtClean="0">
                <a:latin typeface="Comic Sans MS" panose="030F0702030302020204" pitchFamily="66" charset="0"/>
              </a:rPr>
              <a:t>reflection</a:t>
            </a:r>
            <a:endParaRPr lang="en-GB" sz="3200" cap="none" dirty="0" smtClean="0">
              <a:latin typeface="Comic Sans MS" panose="030F0702030302020204" pitchFamily="66" charset="0"/>
            </a:endParaRPr>
          </a:p>
          <a:p>
            <a:pPr marL="457200" indent="-457200" algn="l">
              <a:buFont typeface="Arial" panose="020B0604020202020204" pitchFamily="34" charset="0"/>
              <a:buChar char="•"/>
            </a:pPr>
            <a:r>
              <a:rPr lang="en-GB" sz="3200" cap="none" dirty="0" smtClean="0">
                <a:latin typeface="Comic Sans MS" panose="030F0702030302020204" pitchFamily="66" charset="0"/>
              </a:rPr>
              <a:t>Difficult </a:t>
            </a:r>
            <a:r>
              <a:rPr lang="en-GB" sz="3200" cap="none" dirty="0">
                <a:latin typeface="Comic Sans MS" panose="030F0702030302020204" pitchFamily="66" charset="0"/>
              </a:rPr>
              <a:t>to evidence progression</a:t>
            </a:r>
            <a:endParaRPr lang="en-GB" sz="3200" dirty="0"/>
          </a:p>
        </p:txBody>
      </p:sp>
    </p:spTree>
    <p:extLst>
      <p:ext uri="{BB962C8B-B14F-4D97-AF65-F5344CB8AC3E}">
        <p14:creationId xmlns:p14="http://schemas.microsoft.com/office/powerpoint/2010/main" val="2669127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609600"/>
            <a:ext cx="10364451" cy="2301026"/>
          </a:xfrm>
        </p:spPr>
        <p:txBody>
          <a:bodyPr/>
          <a:lstStyle/>
          <a:p>
            <a:r>
              <a:rPr lang="en-GB" dirty="0" smtClean="0">
                <a:latin typeface="Comic Sans MS" panose="030F0702030302020204" pitchFamily="66" charset="0"/>
              </a:rPr>
              <a:t>AUGUST 2017</a:t>
            </a:r>
            <a:endParaRPr lang="en-GB" dirty="0">
              <a:latin typeface="Comic Sans MS" panose="030F0702030302020204" pitchFamily="66" charset="0"/>
            </a:endParaRPr>
          </a:p>
        </p:txBody>
      </p:sp>
      <p:sp>
        <p:nvSpPr>
          <p:cNvPr id="3" name="Text Placeholder 2"/>
          <p:cNvSpPr>
            <a:spLocks noGrp="1"/>
          </p:cNvSpPr>
          <p:nvPr>
            <p:ph type="body" sz="half" idx="2"/>
          </p:nvPr>
        </p:nvSpPr>
        <p:spPr>
          <a:xfrm>
            <a:off x="913775" y="3013364"/>
            <a:ext cx="10364452" cy="2777837"/>
          </a:xfrm>
        </p:spPr>
        <p:txBody>
          <a:bodyPr/>
          <a:lstStyle/>
          <a:p>
            <a:pPr marL="457200" indent="-457200" algn="l">
              <a:buFont typeface="Arial" panose="020B0604020202020204" pitchFamily="34" charset="0"/>
              <a:buChar char="•"/>
            </a:pPr>
            <a:r>
              <a:rPr lang="en-GB" sz="3200" cap="none" dirty="0" smtClean="0">
                <a:latin typeface="Comic Sans MS" panose="030F0702030302020204" pitchFamily="66" charset="0"/>
              </a:rPr>
              <a:t>Committed to weekly collegiate planning session</a:t>
            </a:r>
          </a:p>
          <a:p>
            <a:pPr marL="457200" indent="-457200" algn="l">
              <a:buFont typeface="Arial" panose="020B0604020202020204" pitchFamily="34" charset="0"/>
              <a:buChar char="•"/>
            </a:pPr>
            <a:r>
              <a:rPr lang="en-GB" sz="3200" cap="none" dirty="0" smtClean="0">
                <a:latin typeface="Comic Sans MS" panose="030F0702030302020204" pitchFamily="66" charset="0"/>
              </a:rPr>
              <a:t>Really hard at first</a:t>
            </a:r>
          </a:p>
          <a:p>
            <a:pPr marL="457200" indent="-457200" algn="l">
              <a:buFont typeface="Arial" panose="020B0604020202020204" pitchFamily="34" charset="0"/>
              <a:buChar char="•"/>
            </a:pPr>
            <a:r>
              <a:rPr lang="en-GB" sz="3200" cap="none" dirty="0" smtClean="0">
                <a:latin typeface="Comic Sans MS" panose="030F0702030302020204" pitchFamily="66" charset="0"/>
              </a:rPr>
              <a:t>Hard to keep going</a:t>
            </a:r>
          </a:p>
          <a:p>
            <a:endParaRPr lang="en-GB" dirty="0"/>
          </a:p>
        </p:txBody>
      </p:sp>
    </p:spTree>
    <p:extLst>
      <p:ext uri="{BB962C8B-B14F-4D97-AF65-F5344CB8AC3E}">
        <p14:creationId xmlns:p14="http://schemas.microsoft.com/office/powerpoint/2010/main" val="3219119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smtClean="0">
                <a:latin typeface="Comic Sans MS" panose="030F0702030302020204" pitchFamily="66" charset="0"/>
              </a:rPr>
              <a:t>5 STEPS- moderation cycle in practice</a:t>
            </a:r>
            <a:endParaRPr lang="en-GB" cap="none" dirty="0">
              <a:latin typeface="Comic Sans MS" panose="030F0702030302020204" pitchFamily="66" charset="0"/>
            </a:endParaRPr>
          </a:p>
        </p:txBody>
      </p:sp>
      <p:sp>
        <p:nvSpPr>
          <p:cNvPr id="3" name="Content Placeholder 2"/>
          <p:cNvSpPr>
            <a:spLocks noGrp="1"/>
          </p:cNvSpPr>
          <p:nvPr>
            <p:ph sz="quarter" idx="13"/>
          </p:nvPr>
        </p:nvSpPr>
        <p:spPr/>
        <p:txBody>
          <a:bodyPr/>
          <a:lstStyle/>
          <a:p>
            <a:r>
              <a:rPr lang="en-GB" cap="none" dirty="0" smtClean="0">
                <a:latin typeface="Comic Sans MS" panose="030F0702030302020204" pitchFamily="66" charset="0"/>
              </a:rPr>
              <a:t>E’s and o’s identified from curriculum framework</a:t>
            </a:r>
          </a:p>
          <a:p>
            <a:r>
              <a:rPr lang="en-GB" cap="none" dirty="0" smtClean="0">
                <a:latin typeface="Comic Sans MS" panose="030F0702030302020204" pitchFamily="66" charset="0"/>
              </a:rPr>
              <a:t>Staff share these with class</a:t>
            </a:r>
          </a:p>
          <a:p>
            <a:r>
              <a:rPr lang="en-GB" cap="none" dirty="0" smtClean="0">
                <a:latin typeface="Comic Sans MS" panose="030F0702030302020204" pitchFamily="66" charset="0"/>
              </a:rPr>
              <a:t>Planning meeting -Learning Intentions developed </a:t>
            </a:r>
            <a:r>
              <a:rPr lang="en-GB" cap="none" dirty="0" err="1" smtClean="0">
                <a:latin typeface="Comic Sans MS" panose="030F0702030302020204" pitchFamily="66" charset="0"/>
              </a:rPr>
              <a:t>together.Assessment</a:t>
            </a:r>
            <a:r>
              <a:rPr lang="en-GB" cap="none" dirty="0" smtClean="0">
                <a:latin typeface="Comic Sans MS" panose="030F0702030302020204" pitchFamily="66" charset="0"/>
              </a:rPr>
              <a:t> opportunities/focus identified at planning stage</a:t>
            </a:r>
          </a:p>
          <a:p>
            <a:r>
              <a:rPr lang="en-GB" cap="none" dirty="0" smtClean="0">
                <a:latin typeface="Comic Sans MS" panose="030F0702030302020204" pitchFamily="66" charset="0"/>
              </a:rPr>
              <a:t>Staff populate individual planners</a:t>
            </a:r>
          </a:p>
          <a:p>
            <a:r>
              <a:rPr lang="en-GB" cap="none" dirty="0" smtClean="0">
                <a:latin typeface="Comic Sans MS" panose="030F0702030302020204" pitchFamily="66" charset="0"/>
              </a:rPr>
              <a:t>Planning posted on shared drive</a:t>
            </a:r>
            <a:endParaRPr lang="en-GB" cap="none" dirty="0">
              <a:latin typeface="Comic Sans MS" panose="030F0702030302020204" pitchFamily="66" charset="0"/>
            </a:endParaRPr>
          </a:p>
        </p:txBody>
      </p:sp>
    </p:spTree>
    <p:extLst>
      <p:ext uri="{BB962C8B-B14F-4D97-AF65-F5344CB8AC3E}">
        <p14:creationId xmlns:p14="http://schemas.microsoft.com/office/powerpoint/2010/main" val="2967401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00895" y="1800422"/>
            <a:ext cx="10363826" cy="3424107"/>
          </a:xfrm>
        </p:spPr>
        <p:txBody>
          <a:bodyPr>
            <a:normAutofit fontScale="92500" lnSpcReduction="20000"/>
          </a:bodyPr>
          <a:lstStyle/>
          <a:p>
            <a:r>
              <a:rPr lang="en-GB" sz="3200" cap="none" dirty="0" smtClean="0">
                <a:latin typeface="Comic Sans MS" panose="030F0702030302020204" pitchFamily="66" charset="0"/>
              </a:rPr>
              <a:t>Success criteria  CO CREATED WITH CLASS</a:t>
            </a:r>
          </a:p>
          <a:p>
            <a:endParaRPr lang="en-GB" sz="3200" cap="none" dirty="0" smtClean="0">
              <a:latin typeface="Comic Sans MS" panose="030F0702030302020204" pitchFamily="66" charset="0"/>
            </a:endParaRPr>
          </a:p>
          <a:p>
            <a:r>
              <a:rPr lang="en-GB" sz="3200" cap="none" dirty="0" smtClean="0">
                <a:latin typeface="Comic Sans MS" panose="030F0702030302020204" pitchFamily="66" charset="0"/>
              </a:rPr>
              <a:t>Process repeated for </a:t>
            </a:r>
          </a:p>
          <a:p>
            <a:pPr lvl="1"/>
            <a:r>
              <a:rPr lang="en-GB" sz="3200" cap="none" dirty="0" smtClean="0">
                <a:latin typeface="Comic Sans MS" panose="030F0702030302020204" pitchFamily="66" charset="0"/>
              </a:rPr>
              <a:t>IDL</a:t>
            </a:r>
          </a:p>
          <a:p>
            <a:pPr lvl="1"/>
            <a:r>
              <a:rPr lang="en-GB" sz="3200" cap="none" dirty="0" smtClean="0">
                <a:latin typeface="Comic Sans MS" panose="030F0702030302020204" pitchFamily="66" charset="0"/>
              </a:rPr>
              <a:t>Language and Literacy</a:t>
            </a:r>
          </a:p>
          <a:p>
            <a:pPr lvl="1"/>
            <a:r>
              <a:rPr lang="en-GB" sz="3200" cap="none" dirty="0" smtClean="0">
                <a:latin typeface="Comic Sans MS" panose="030F0702030302020204" pitchFamily="66" charset="0"/>
              </a:rPr>
              <a:t>Numeracy and Maths</a:t>
            </a:r>
          </a:p>
          <a:p>
            <a:pPr marL="457200" lvl="1" indent="0">
              <a:buNone/>
            </a:pPr>
            <a:endParaRPr lang="en-GB" dirty="0" smtClean="0"/>
          </a:p>
          <a:p>
            <a:endParaRPr lang="en-GB" dirty="0"/>
          </a:p>
        </p:txBody>
      </p:sp>
    </p:spTree>
    <p:extLst>
      <p:ext uri="{BB962C8B-B14F-4D97-AF65-F5344CB8AC3E}">
        <p14:creationId xmlns:p14="http://schemas.microsoft.com/office/powerpoint/2010/main" val="681725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latin typeface="Comic Sans MS" panose="030F0702030302020204" pitchFamily="66" charset="0"/>
              </a:rPr>
              <a:t>NOW</a:t>
            </a:r>
            <a:endParaRPr lang="en-GB" sz="4000" dirty="0">
              <a:latin typeface="Comic Sans MS" panose="030F0702030302020204" pitchFamily="66" charset="0"/>
            </a:endParaRPr>
          </a:p>
        </p:txBody>
      </p:sp>
      <p:sp>
        <p:nvSpPr>
          <p:cNvPr id="3" name="Content Placeholder 2"/>
          <p:cNvSpPr>
            <a:spLocks noGrp="1"/>
          </p:cNvSpPr>
          <p:nvPr>
            <p:ph sz="quarter" idx="13"/>
          </p:nvPr>
        </p:nvSpPr>
        <p:spPr>
          <a:xfrm>
            <a:off x="913774" y="1983346"/>
            <a:ext cx="10363826" cy="4211392"/>
          </a:xfrm>
        </p:spPr>
        <p:txBody>
          <a:bodyPr>
            <a:noAutofit/>
          </a:bodyPr>
          <a:lstStyle/>
          <a:p>
            <a:r>
              <a:rPr lang="en-GB" sz="3200" cap="none" dirty="0" smtClean="0">
                <a:latin typeface="Comic Sans MS" panose="030F0702030302020204" pitchFamily="66" charset="0"/>
              </a:rPr>
              <a:t>Until January 2019 we were using umbrella titles for IDL work </a:t>
            </a:r>
          </a:p>
          <a:p>
            <a:pPr marL="0" indent="0">
              <a:buNone/>
            </a:pPr>
            <a:r>
              <a:rPr lang="en-GB" sz="3200" cap="none" dirty="0">
                <a:latin typeface="Comic Sans MS" panose="030F0702030302020204" pitchFamily="66" charset="0"/>
              </a:rPr>
              <a:t> </a:t>
            </a:r>
            <a:r>
              <a:rPr lang="en-GB" sz="3200" cap="none" dirty="0" smtClean="0">
                <a:latin typeface="Comic Sans MS" panose="030F0702030302020204" pitchFamily="66" charset="0"/>
              </a:rPr>
              <a:t> e.g. “ Helping </a:t>
            </a:r>
            <a:r>
              <a:rPr lang="en-GB" sz="3200" cap="none" dirty="0">
                <a:latin typeface="Comic Sans MS" panose="030F0702030302020204" pitchFamily="66" charset="0"/>
              </a:rPr>
              <a:t>O</a:t>
            </a:r>
            <a:r>
              <a:rPr lang="en-GB" sz="3200" cap="none" dirty="0" smtClean="0">
                <a:latin typeface="Comic Sans MS" panose="030F0702030302020204" pitchFamily="66" charset="0"/>
              </a:rPr>
              <a:t>thers”  “ Putting on a Show”</a:t>
            </a:r>
          </a:p>
          <a:p>
            <a:endParaRPr lang="en-GB" sz="1600" cap="none" dirty="0" smtClean="0">
              <a:latin typeface="Comic Sans MS" panose="030F0702030302020204" pitchFamily="66" charset="0"/>
            </a:endParaRPr>
          </a:p>
          <a:p>
            <a:r>
              <a:rPr lang="en-GB" sz="3200" cap="none" dirty="0" smtClean="0">
                <a:latin typeface="Comic Sans MS" panose="030F0702030302020204" pitchFamily="66" charset="0"/>
              </a:rPr>
              <a:t>Now – only using e’s and o’s with class so although covering the same E’s and O’s IDL work looks quite different in each class.</a:t>
            </a:r>
          </a:p>
          <a:p>
            <a:endParaRPr lang="en-GB" sz="3200" cap="none" dirty="0" smtClean="0">
              <a:latin typeface="Comic Sans MS" panose="030F0702030302020204" pitchFamily="66" charset="0"/>
            </a:endParaRPr>
          </a:p>
          <a:p>
            <a:r>
              <a:rPr lang="en-GB" sz="3200" cap="none" dirty="0" smtClean="0">
                <a:latin typeface="Comic Sans MS" panose="030F0702030302020204" pitchFamily="66" charset="0"/>
              </a:rPr>
              <a:t>No forward plan files – all on shared drive</a:t>
            </a:r>
            <a:endParaRPr lang="en-GB" sz="3200" cap="none" dirty="0">
              <a:latin typeface="Comic Sans MS" panose="030F0702030302020204" pitchFamily="66" charset="0"/>
            </a:endParaRPr>
          </a:p>
        </p:txBody>
      </p:sp>
    </p:spTree>
    <p:extLst>
      <p:ext uri="{BB962C8B-B14F-4D97-AF65-F5344CB8AC3E}">
        <p14:creationId xmlns:p14="http://schemas.microsoft.com/office/powerpoint/2010/main" val="3876863566"/>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277</TotalTime>
  <Words>1117</Words>
  <Application>Microsoft Office PowerPoint</Application>
  <PresentationFormat>Widescreen</PresentationFormat>
  <Paragraphs>118</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Comic Sans MS</vt:lpstr>
      <vt:lpstr>Tw Cen MT</vt:lpstr>
      <vt:lpstr>Droplet</vt:lpstr>
      <vt:lpstr>KILCREGGAN PRIMARY and ELCC</vt:lpstr>
      <vt:lpstr>Curriculum framework</vt:lpstr>
      <vt:lpstr>How were we going to use these documents?</vt:lpstr>
      <vt:lpstr>Collegiate planning- challenges</vt:lpstr>
      <vt:lpstr>  2015-2016  Had tried collegiate approach- whole school IDL planning  </vt:lpstr>
      <vt:lpstr>AUGUST 2017</vt:lpstr>
      <vt:lpstr>5 STEPS- moderation cycle in practice</vt:lpstr>
      <vt:lpstr>PowerPoint Presentation</vt:lpstr>
      <vt:lpstr>NOW</vt:lpstr>
    </vt:vector>
  </TitlesOfParts>
  <Company>Argyll &amp; Bute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KILCREGGAN PRIMARY and ELCC</dc:title>
  <dc:creator>Bretman, Frances</dc:creator>
  <cp:lastModifiedBy>Cathro, Gillian</cp:lastModifiedBy>
  <cp:revision>21</cp:revision>
  <cp:lastPrinted>2019-04-17T13:35:10Z</cp:lastPrinted>
  <dcterms:created xsi:type="dcterms:W3CDTF">2019-04-15T19:59:49Z</dcterms:created>
  <dcterms:modified xsi:type="dcterms:W3CDTF">2019-04-25T08:55:43Z</dcterms:modified>
</cp:coreProperties>
</file>