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4" r:id="rId3"/>
    <p:sldId id="269" r:id="rId4"/>
    <p:sldId id="270" r:id="rId5"/>
    <p:sldId id="258" r:id="rId6"/>
    <p:sldId id="271" r:id="rId7"/>
    <p:sldId id="275" r:id="rId8"/>
    <p:sldId id="276" r:id="rId9"/>
    <p:sldId id="272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89F5B-C4FF-40BD-9A79-CE294A2C3703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2EF1F-2A28-4FFD-86AC-45BF1A525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7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1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6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91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7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21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71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86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0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0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1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9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0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1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67A0-2FE9-4A14-8F09-E703CB136FB5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0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Embedding Assessment and Moderation in the Secondary Context</a:t>
            </a:r>
          </a:p>
        </p:txBody>
      </p:sp>
    </p:spTree>
    <p:extLst>
      <p:ext uri="{BB962C8B-B14F-4D97-AF65-F5344CB8AC3E}">
        <p14:creationId xmlns:p14="http://schemas.microsoft.com/office/powerpoint/2010/main" val="275275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047"/>
            <a:ext cx="8596668" cy="4331315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Needs an on-going investment of time.</a:t>
            </a:r>
          </a:p>
          <a:p>
            <a:r>
              <a:rPr lang="en-GB" sz="3200" dirty="0"/>
              <a:t>Still ambiguity </a:t>
            </a:r>
            <a:r>
              <a:rPr lang="en-GB" sz="3200" dirty="0" smtClean="0"/>
              <a:t>over levels and benchmarks.</a:t>
            </a:r>
            <a:endParaRPr lang="en-GB" sz="3200" dirty="0"/>
          </a:p>
          <a:p>
            <a:r>
              <a:rPr lang="en-GB" sz="3200" dirty="0" smtClean="0"/>
              <a:t>Need to keep the PAM cycle on the school agenda and encourage and provide opportunities for further development.</a:t>
            </a:r>
          </a:p>
          <a:p>
            <a:r>
              <a:rPr lang="en-GB" sz="3200" dirty="0" smtClean="0"/>
              <a:t>Staff bought into the process as they could see the benefits for their classroom practise.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632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“If you are not doing something better than this , this is what you need to do.”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1086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3 teachers from Oban High School attended the 2 day authority AMF training.</a:t>
            </a:r>
            <a:endParaRPr lang="en-US" sz="2400" dirty="0"/>
          </a:p>
          <a:p>
            <a:r>
              <a:rPr lang="en-US" sz="2400" dirty="0" smtClean="0"/>
              <a:t>Inspired and excited to get back to school and start our roles as AMF.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6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76739" y="513835"/>
            <a:ext cx="8229600" cy="7112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 </a:t>
            </a:r>
            <a:r>
              <a:rPr lang="en-GB" altLang="en-US" sz="4400" dirty="0"/>
              <a:t>Wider Benefits for our School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19067" y="1616714"/>
            <a:ext cx="8491188" cy="492658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3200" dirty="0"/>
              <a:t>Help to address key issues we </a:t>
            </a:r>
            <a:r>
              <a:rPr lang="en-GB" sz="3200" dirty="0" smtClean="0"/>
              <a:t>had </a:t>
            </a:r>
            <a:r>
              <a:rPr lang="en-GB" sz="3200" dirty="0"/>
              <a:t>identified as a school through self-evaluation:</a:t>
            </a:r>
          </a:p>
          <a:p>
            <a:pPr marL="0" indent="0">
              <a:defRPr/>
            </a:pPr>
            <a:endParaRPr lang="en-GB" sz="3200" dirty="0"/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Improving BGE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Better transition to the Senior Phase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Raising attainment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Closing attainment gap	</a:t>
            </a:r>
          </a:p>
        </p:txBody>
      </p:sp>
    </p:spTree>
    <p:extLst>
      <p:ext uri="{BB962C8B-B14F-4D97-AF65-F5344CB8AC3E}">
        <p14:creationId xmlns:p14="http://schemas.microsoft.com/office/powerpoint/2010/main" val="326822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GB" altLang="en-US" sz="3200" dirty="0"/>
              <a:t>Improving pace and challenge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Providing effective differentiation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Culture of collaborative learning between teachers.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Improved staff ethos</a:t>
            </a:r>
          </a:p>
          <a:p>
            <a:pPr marL="457200" indent="-457200">
              <a:buFontTx/>
              <a:buChar char="•"/>
            </a:pPr>
            <a:endParaRPr lang="en-GB" altLang="en-US" sz="3200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589560" y="513649"/>
            <a:ext cx="8229600" cy="711200"/>
          </a:xfrm>
        </p:spPr>
        <p:txBody>
          <a:bodyPr>
            <a:normAutofit/>
          </a:bodyPr>
          <a:lstStyle/>
          <a:p>
            <a:r>
              <a:rPr lang="en-GB" altLang="en-US" sz="4000" dirty="0"/>
              <a:t>Benefits (Continued)</a:t>
            </a:r>
          </a:p>
        </p:txBody>
      </p:sp>
    </p:spTree>
    <p:extLst>
      <p:ext uri="{BB962C8B-B14F-4D97-AF65-F5344CB8AC3E}">
        <p14:creationId xmlns:p14="http://schemas.microsoft.com/office/powerpoint/2010/main" val="16311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816"/>
          </a:xfrm>
        </p:spPr>
        <p:txBody>
          <a:bodyPr>
            <a:normAutofit/>
          </a:bodyPr>
          <a:lstStyle/>
          <a:p>
            <a:r>
              <a:rPr lang="en-GB" sz="4000" dirty="0"/>
              <a:t>What We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656760"/>
            <a:ext cx="8596668" cy="4681485"/>
          </a:xfrm>
        </p:spPr>
        <p:txBody>
          <a:bodyPr>
            <a:noAutofit/>
          </a:bodyPr>
          <a:lstStyle/>
          <a:p>
            <a:r>
              <a:rPr lang="en-GB" sz="3200" dirty="0"/>
              <a:t>Discussion with DHT </a:t>
            </a:r>
          </a:p>
          <a:p>
            <a:r>
              <a:rPr lang="en-GB" sz="3200" dirty="0"/>
              <a:t>Discussion with SLT: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/>
              <a:t>linking to school improvement plan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/>
              <a:t>professional learning time</a:t>
            </a:r>
          </a:p>
          <a:p>
            <a:r>
              <a:rPr lang="en-GB" sz="3200" dirty="0"/>
              <a:t>Agreement that the primary focus of professional learning for staff would be </a:t>
            </a:r>
            <a:r>
              <a:rPr lang="en-GB" sz="3200" dirty="0" smtClean="0"/>
              <a:t>assessment and moderation for the next two years.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011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Year 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0215"/>
            <a:ext cx="8596668" cy="4611147"/>
          </a:xfrm>
        </p:spPr>
        <p:txBody>
          <a:bodyPr>
            <a:normAutofit/>
          </a:bodyPr>
          <a:lstStyle/>
          <a:p>
            <a:r>
              <a:rPr lang="en-GB" sz="2800" dirty="0"/>
              <a:t>In-service day in November – overview of assessment and moderation framework.</a:t>
            </a:r>
          </a:p>
          <a:p>
            <a:r>
              <a:rPr lang="en-GB" sz="2800" dirty="0"/>
              <a:t>Departments identified key priorities.</a:t>
            </a:r>
          </a:p>
          <a:p>
            <a:r>
              <a:rPr lang="en-GB" sz="2800" dirty="0"/>
              <a:t>Tuesday sessions/February in-service, departments given time to work on their key priorities.</a:t>
            </a:r>
          </a:p>
          <a:p>
            <a:r>
              <a:rPr lang="en-GB" sz="2800" dirty="0"/>
              <a:t>Whole school sessions given on learning. intentions/success criteria and literacy.</a:t>
            </a:r>
          </a:p>
          <a:p>
            <a:r>
              <a:rPr lang="en-GB" sz="2800" dirty="0"/>
              <a:t>Quality Assurance by PT and DHT.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5133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August in-service course planner’s and introduction to holistic assessments.</a:t>
            </a:r>
          </a:p>
          <a:p>
            <a:r>
              <a:rPr lang="en-US" sz="2400" dirty="0" smtClean="0"/>
              <a:t>After school sessions on Learning Intentions and Success criteria and sharing good practice on holistic assessment.</a:t>
            </a:r>
          </a:p>
          <a:p>
            <a:r>
              <a:rPr lang="en-US" sz="2400" dirty="0" smtClean="0"/>
              <a:t>Alongside more department time.</a:t>
            </a:r>
          </a:p>
          <a:p>
            <a:r>
              <a:rPr lang="en-US" sz="2400" dirty="0" smtClean="0"/>
              <a:t>Visits to faculties by AMFs to discuss progress and provide support.</a:t>
            </a:r>
          </a:p>
          <a:p>
            <a:r>
              <a:rPr lang="en-US" sz="2400" dirty="0" smtClean="0"/>
              <a:t>February in-service focus on Effective Feedback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70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longer the School’s primary focus </a:t>
            </a:r>
            <a:r>
              <a:rPr lang="mr-IN" sz="2400" dirty="0" smtClean="0"/>
              <a:t>–</a:t>
            </a:r>
            <a:r>
              <a:rPr lang="en-US" sz="2400" dirty="0" smtClean="0"/>
              <a:t> other priorities have come along.</a:t>
            </a:r>
          </a:p>
          <a:p>
            <a:r>
              <a:rPr lang="en-US" sz="2400" dirty="0" smtClean="0"/>
              <a:t>Protected time given in the WTA for Moderation each term.</a:t>
            </a:r>
          </a:p>
          <a:p>
            <a:r>
              <a:rPr lang="en-US" sz="2400" dirty="0" smtClean="0"/>
              <a:t>November in-service </a:t>
            </a:r>
            <a:r>
              <a:rPr lang="mr-IN" sz="2400" dirty="0" smtClean="0"/>
              <a:t>–</a:t>
            </a:r>
            <a:r>
              <a:rPr lang="en-US" sz="2400" dirty="0" smtClean="0"/>
              <a:t> moderation of course planners.</a:t>
            </a:r>
          </a:p>
          <a:p>
            <a:r>
              <a:rPr lang="en-US" sz="2400" dirty="0" smtClean="0"/>
              <a:t>Ideally in the future we aim to moderation the work of  named children across the whole school in order to create a shared understanding of what level a pupil has achieved/working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3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0213"/>
            <a:ext cx="8596668" cy="898566"/>
          </a:xfrm>
        </p:spPr>
        <p:txBody>
          <a:bodyPr>
            <a:normAutofit/>
          </a:bodyPr>
          <a:lstStyle/>
          <a:p>
            <a:r>
              <a:rPr lang="en-GB" sz="4000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6909"/>
            <a:ext cx="8596668" cy="4794453"/>
          </a:xfrm>
        </p:spPr>
        <p:txBody>
          <a:bodyPr>
            <a:normAutofit/>
          </a:bodyPr>
          <a:lstStyle/>
          <a:p>
            <a:r>
              <a:rPr lang="en-GB" sz="2800" dirty="0"/>
              <a:t>Reinvigorated staff and </a:t>
            </a:r>
            <a:r>
              <a:rPr lang="en-GB" sz="2800" dirty="0" smtClean="0"/>
              <a:t>gave </a:t>
            </a:r>
            <a:r>
              <a:rPr lang="en-GB" sz="2800" dirty="0"/>
              <a:t>them an opportunity to focus on key concerns.</a:t>
            </a:r>
          </a:p>
          <a:p>
            <a:r>
              <a:rPr lang="en-GB" sz="2800" dirty="0"/>
              <a:t>Encouraged collaborative working and a safe environment to be a critical friend to colleagues.</a:t>
            </a:r>
          </a:p>
          <a:p>
            <a:r>
              <a:rPr lang="en-GB" sz="2800" dirty="0"/>
              <a:t>Opportunity for reflection on practice and time to make improvements </a:t>
            </a:r>
            <a:r>
              <a:rPr lang="en-GB" sz="2800" dirty="0" smtClean="0"/>
              <a:t>in </a:t>
            </a:r>
            <a:r>
              <a:rPr lang="en-GB" sz="2800" dirty="0"/>
              <a:t>pupil’s </a:t>
            </a:r>
            <a:r>
              <a:rPr lang="en-GB" sz="2800" dirty="0" smtClean="0"/>
              <a:t>learning.</a:t>
            </a:r>
            <a:endParaRPr lang="en-GB" sz="2800" dirty="0"/>
          </a:p>
          <a:p>
            <a:r>
              <a:rPr lang="en-GB" sz="2800" dirty="0"/>
              <a:t>Allowed staff to take a step back and look holistically at the BGE curriculum and see the whole picture.</a:t>
            </a:r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12497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436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Mangal</vt:lpstr>
      <vt:lpstr>Trebuchet MS</vt:lpstr>
      <vt:lpstr>Wingdings</vt:lpstr>
      <vt:lpstr>Wingdings 3</vt:lpstr>
      <vt:lpstr>Facet</vt:lpstr>
      <vt:lpstr>Embedding Assessment and Moderation in the Secondary Context</vt:lpstr>
      <vt:lpstr>In the beginning</vt:lpstr>
      <vt:lpstr> Wider Benefits for our School</vt:lpstr>
      <vt:lpstr>Benefits (Continued)</vt:lpstr>
      <vt:lpstr>What We Did</vt:lpstr>
      <vt:lpstr>Year 1</vt:lpstr>
      <vt:lpstr>Year 2</vt:lpstr>
      <vt:lpstr>Year 3</vt:lpstr>
      <vt:lpstr>Evaluation</vt:lpstr>
      <vt:lpstr>Evaluation</vt:lpstr>
      <vt:lpstr>PowerPoint Presentation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Bryden, Clare</dc:creator>
  <cp:lastModifiedBy>Inglis, Pauline</cp:lastModifiedBy>
  <cp:revision>18</cp:revision>
  <cp:lastPrinted>2017-02-20T16:45:20Z</cp:lastPrinted>
  <dcterms:created xsi:type="dcterms:W3CDTF">2017-01-23T13:07:58Z</dcterms:created>
  <dcterms:modified xsi:type="dcterms:W3CDTF">2019-01-17T14:44:36Z</dcterms:modified>
</cp:coreProperties>
</file>