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0"/>
  </p:notesMasterIdLst>
  <p:handoutMasterIdLst>
    <p:handoutMasterId r:id="rId151"/>
  </p:handoutMasterIdLst>
  <p:sldIdLst>
    <p:sldId id="268" r:id="rId2"/>
    <p:sldId id="293" r:id="rId3"/>
    <p:sldId id="570" r:id="rId4"/>
    <p:sldId id="964" r:id="rId5"/>
    <p:sldId id="473" r:id="rId6"/>
    <p:sldId id="469" r:id="rId7"/>
    <p:sldId id="470" r:id="rId8"/>
    <p:sldId id="552" r:id="rId9"/>
    <p:sldId id="553" r:id="rId10"/>
    <p:sldId id="554" r:id="rId11"/>
    <p:sldId id="555" r:id="rId12"/>
    <p:sldId id="556" r:id="rId13"/>
    <p:sldId id="564" r:id="rId14"/>
    <p:sldId id="557" r:id="rId15"/>
    <p:sldId id="559" r:id="rId16"/>
    <p:sldId id="566" r:id="rId17"/>
    <p:sldId id="560" r:id="rId18"/>
    <p:sldId id="561" r:id="rId19"/>
    <p:sldId id="562" r:id="rId20"/>
    <p:sldId id="563" r:id="rId21"/>
    <p:sldId id="569" r:id="rId22"/>
    <p:sldId id="568" r:id="rId23"/>
    <p:sldId id="567" r:id="rId24"/>
    <p:sldId id="573" r:id="rId25"/>
    <p:sldId id="574" r:id="rId26"/>
    <p:sldId id="575" r:id="rId27"/>
    <p:sldId id="576" r:id="rId28"/>
    <p:sldId id="572" r:id="rId29"/>
    <p:sldId id="558" r:id="rId30"/>
    <p:sldId id="565" r:id="rId31"/>
    <p:sldId id="509" r:id="rId32"/>
    <p:sldId id="437" r:id="rId33"/>
    <p:sldId id="438" r:id="rId34"/>
    <p:sldId id="439" r:id="rId35"/>
    <p:sldId id="440" r:id="rId36"/>
    <p:sldId id="441" r:id="rId37"/>
    <p:sldId id="571" r:id="rId38"/>
    <p:sldId id="537" r:id="rId39"/>
    <p:sldId id="541" r:id="rId40"/>
    <p:sldId id="542" r:id="rId41"/>
    <p:sldId id="962" r:id="rId42"/>
    <p:sldId id="499" r:id="rId43"/>
    <p:sldId id="544" r:id="rId44"/>
    <p:sldId id="545" r:id="rId45"/>
    <p:sldId id="546" r:id="rId46"/>
    <p:sldId id="547" r:id="rId47"/>
    <p:sldId id="548" r:id="rId48"/>
    <p:sldId id="549" r:id="rId49"/>
    <p:sldId id="550" r:id="rId50"/>
    <p:sldId id="551" r:id="rId51"/>
    <p:sldId id="577" r:id="rId52"/>
    <p:sldId id="578" r:id="rId53"/>
    <p:sldId id="963" r:id="rId54"/>
    <p:sldId id="404" r:id="rId55"/>
    <p:sldId id="426" r:id="rId56"/>
    <p:sldId id="427" r:id="rId57"/>
    <p:sldId id="428" r:id="rId58"/>
    <p:sldId id="429" r:id="rId59"/>
    <p:sldId id="430" r:id="rId60"/>
    <p:sldId id="431" r:id="rId61"/>
    <p:sldId id="432" r:id="rId62"/>
    <p:sldId id="405" r:id="rId63"/>
    <p:sldId id="406" r:id="rId64"/>
    <p:sldId id="425" r:id="rId65"/>
    <p:sldId id="433" r:id="rId66"/>
    <p:sldId id="434" r:id="rId67"/>
    <p:sldId id="407" r:id="rId68"/>
    <p:sldId id="408" r:id="rId69"/>
    <p:sldId id="409" r:id="rId70"/>
    <p:sldId id="410" r:id="rId71"/>
    <p:sldId id="411" r:id="rId72"/>
    <p:sldId id="412" r:id="rId73"/>
    <p:sldId id="413" r:id="rId74"/>
    <p:sldId id="415" r:id="rId75"/>
    <p:sldId id="466" r:id="rId76"/>
    <p:sldId id="417" r:id="rId77"/>
    <p:sldId id="455" r:id="rId78"/>
    <p:sldId id="418" r:id="rId79"/>
    <p:sldId id="462" r:id="rId80"/>
    <p:sldId id="463" r:id="rId81"/>
    <p:sldId id="464" r:id="rId82"/>
    <p:sldId id="465" r:id="rId83"/>
    <p:sldId id="423" r:id="rId84"/>
    <p:sldId id="424" r:id="rId85"/>
    <p:sldId id="458" r:id="rId86"/>
    <p:sldId id="459" r:id="rId87"/>
    <p:sldId id="961" r:id="rId88"/>
    <p:sldId id="827" r:id="rId89"/>
    <p:sldId id="828" r:id="rId90"/>
    <p:sldId id="829" r:id="rId91"/>
    <p:sldId id="830" r:id="rId92"/>
    <p:sldId id="831" r:id="rId93"/>
    <p:sldId id="957" r:id="rId94"/>
    <p:sldId id="809" r:id="rId95"/>
    <p:sldId id="810" r:id="rId96"/>
    <p:sldId id="811" r:id="rId97"/>
    <p:sldId id="812" r:id="rId98"/>
    <p:sldId id="813" r:id="rId99"/>
    <p:sldId id="814" r:id="rId100"/>
    <p:sldId id="815" r:id="rId101"/>
    <p:sldId id="816" r:id="rId102"/>
    <p:sldId id="817" r:id="rId103"/>
    <p:sldId id="818" r:id="rId104"/>
    <p:sldId id="819" r:id="rId105"/>
    <p:sldId id="820" r:id="rId106"/>
    <p:sldId id="821" r:id="rId107"/>
    <p:sldId id="822" r:id="rId108"/>
    <p:sldId id="823" r:id="rId109"/>
    <p:sldId id="824" r:id="rId110"/>
    <p:sldId id="825" r:id="rId111"/>
    <p:sldId id="826" r:id="rId112"/>
    <p:sldId id="932" r:id="rId113"/>
    <p:sldId id="933" r:id="rId114"/>
    <p:sldId id="934" r:id="rId115"/>
    <p:sldId id="935" r:id="rId116"/>
    <p:sldId id="936" r:id="rId117"/>
    <p:sldId id="937" r:id="rId118"/>
    <p:sldId id="938" r:id="rId119"/>
    <p:sldId id="939" r:id="rId120"/>
    <p:sldId id="940" r:id="rId121"/>
    <p:sldId id="807" r:id="rId122"/>
    <p:sldId id="960" r:id="rId123"/>
    <p:sldId id="885" r:id="rId124"/>
    <p:sldId id="886" r:id="rId125"/>
    <p:sldId id="887" r:id="rId126"/>
    <p:sldId id="888" r:id="rId127"/>
    <p:sldId id="889" r:id="rId128"/>
    <p:sldId id="890" r:id="rId129"/>
    <p:sldId id="891" r:id="rId130"/>
    <p:sldId id="892" r:id="rId131"/>
    <p:sldId id="893" r:id="rId132"/>
    <p:sldId id="927" r:id="rId133"/>
    <p:sldId id="928" r:id="rId134"/>
    <p:sldId id="929" r:id="rId135"/>
    <p:sldId id="930" r:id="rId136"/>
    <p:sldId id="958" r:id="rId137"/>
    <p:sldId id="959" r:id="rId138"/>
    <p:sldId id="894" r:id="rId139"/>
    <p:sldId id="895" r:id="rId140"/>
    <p:sldId id="896" r:id="rId141"/>
    <p:sldId id="897" r:id="rId142"/>
    <p:sldId id="898" r:id="rId143"/>
    <p:sldId id="899" r:id="rId144"/>
    <p:sldId id="900" r:id="rId145"/>
    <p:sldId id="384" r:id="rId146"/>
    <p:sldId id="390" r:id="rId147"/>
    <p:sldId id="502" r:id="rId148"/>
    <p:sldId id="277" r:id="rId149"/>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A7D"/>
    <a:srgbClr val="DF660A"/>
    <a:srgbClr val="87B425"/>
    <a:srgbClr val="6E706E"/>
    <a:srgbClr val="7C807C"/>
    <a:srgbClr val="29AAE2"/>
    <a:srgbClr val="89BE31"/>
    <a:srgbClr val="2599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8"/>
    <p:restoredTop sz="86154" autoAdjust="0"/>
  </p:normalViewPr>
  <p:slideViewPr>
    <p:cSldViewPr snapToGrid="0" snapToObjects="1">
      <p:cViewPr varScale="1">
        <p:scale>
          <a:sx n="65" d="100"/>
          <a:sy n="65" d="100"/>
        </p:scale>
        <p:origin x="1698" y="72"/>
      </p:cViewPr>
      <p:guideLst>
        <p:guide orient="horz" pos="2160"/>
        <p:guide pos="2880"/>
      </p:guideLst>
    </p:cSldViewPr>
  </p:slideViewPr>
  <p:outlineViewPr>
    <p:cViewPr>
      <p:scale>
        <a:sx n="33" d="100"/>
        <a:sy n="33" d="100"/>
      </p:scale>
      <p:origin x="0" y="0"/>
    </p:cViewPr>
  </p:outlineViewPr>
  <p:notesTextViewPr>
    <p:cViewPr>
      <p:scale>
        <a:sx n="70" d="100"/>
        <a:sy n="7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 Id="rId4"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49.emf"/><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147B1735-3A00-994F-AF6B-7BE407EB2A26}" type="datetimeFigureOut">
              <a:rPr lang="en-US" smtClean="0"/>
              <a:t>10/2/2018</a:t>
            </a:fld>
            <a:endParaRPr lang="en-US"/>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54F1B4F3-8730-1E4D-A70A-C58AAC9BB333}" type="slidenum">
              <a:rPr lang="en-US" smtClean="0"/>
              <a:t>‹#›</a:t>
            </a:fld>
            <a:endParaRPr lang="en-US"/>
          </a:p>
        </p:txBody>
      </p:sp>
    </p:spTree>
    <p:extLst>
      <p:ext uri="{BB962C8B-B14F-4D97-AF65-F5344CB8AC3E}">
        <p14:creationId xmlns:p14="http://schemas.microsoft.com/office/powerpoint/2010/main" val="1275769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2FAEB3FA-083B-764C-987E-A851C650BB88}" type="datetimeFigureOut">
              <a:rPr lang="en-US" smtClean="0"/>
              <a:t>10/2/2018</a:t>
            </a:fld>
            <a:endParaRPr lang="en-US"/>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F4280233-4CC8-1942-AF7A-BEB9D0AF05B2}" type="slidenum">
              <a:rPr lang="en-US" smtClean="0"/>
              <a:t>‹#›</a:t>
            </a:fld>
            <a:endParaRPr lang="en-US"/>
          </a:p>
        </p:txBody>
      </p:sp>
    </p:spTree>
    <p:extLst>
      <p:ext uri="{BB962C8B-B14F-4D97-AF65-F5344CB8AC3E}">
        <p14:creationId xmlns:p14="http://schemas.microsoft.com/office/powerpoint/2010/main" val="2275340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80233-4CC8-1942-AF7A-BEB9D0AF05B2}" type="slidenum">
              <a:rPr lang="en-US" smtClean="0"/>
              <a:t>1</a:t>
            </a:fld>
            <a:endParaRPr lang="en-US"/>
          </a:p>
        </p:txBody>
      </p:sp>
    </p:spTree>
    <p:extLst>
      <p:ext uri="{BB962C8B-B14F-4D97-AF65-F5344CB8AC3E}">
        <p14:creationId xmlns:p14="http://schemas.microsoft.com/office/powerpoint/2010/main" val="1926097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10</a:t>
            </a:fld>
            <a:endParaRPr lang="en-US"/>
          </a:p>
        </p:txBody>
      </p:sp>
    </p:spTree>
    <p:extLst>
      <p:ext uri="{BB962C8B-B14F-4D97-AF65-F5344CB8AC3E}">
        <p14:creationId xmlns:p14="http://schemas.microsoft.com/office/powerpoint/2010/main" val="34409950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B1BA6-FD73-4FE3-8FA4-CF15B773B25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170" name="Rectangle 2"/>
          <p:cNvSpPr>
            <a:spLocks noGrp="1" noRot="1" noChangeAspect="1" noChangeArrowheads="1" noTextEdit="1"/>
          </p:cNvSpPr>
          <p:nvPr>
            <p:ph type="sldImg"/>
          </p:nvPr>
        </p:nvSpPr>
        <p:spPr>
          <a:ln/>
        </p:spPr>
      </p:sp>
      <p:sp>
        <p:nvSpPr>
          <p:cNvPr id="7172"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45622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D769E1-8FEC-47FF-A180-62ECB64808EB}"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122" name="Rectangle 2"/>
          <p:cNvSpPr>
            <a:spLocks noGrp="1" noRot="1" noChangeAspect="1" noChangeArrowheads="1" noTextEdit="1"/>
          </p:cNvSpPr>
          <p:nvPr>
            <p:ph type="sldImg"/>
          </p:nvPr>
        </p:nvSpPr>
        <p:spPr>
          <a:ln/>
        </p:spPr>
      </p:sp>
      <p:sp>
        <p:nvSpPr>
          <p:cNvPr id="5124"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11851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FFFC1-D539-4EE6-8432-6ED6EFCE288A}"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170" name="Rectangle 2"/>
          <p:cNvSpPr>
            <a:spLocks noGrp="1" noRot="1" noChangeAspect="1" noChangeArrowheads="1" noTextEdit="1"/>
          </p:cNvSpPr>
          <p:nvPr>
            <p:ph type="sldImg"/>
          </p:nvPr>
        </p:nvSpPr>
        <p:spPr>
          <a:ln/>
        </p:spPr>
      </p:sp>
      <p:sp>
        <p:nvSpPr>
          <p:cNvPr id="7172"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93274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784605-124F-440D-8154-F416E012CE20}"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218" name="Rectangle 2"/>
          <p:cNvSpPr>
            <a:spLocks noGrp="1" noRot="1" noChangeAspect="1" noChangeArrowheads="1" noTextEdit="1"/>
          </p:cNvSpPr>
          <p:nvPr>
            <p:ph type="sldImg"/>
          </p:nvPr>
        </p:nvSpPr>
        <p:spPr>
          <a:ln/>
        </p:spPr>
      </p:sp>
      <p:sp>
        <p:nvSpPr>
          <p:cNvPr id="922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80407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539F8-D2FD-45BE-A3AC-552D966FD50F}"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6" name="Rectangle 2"/>
          <p:cNvSpPr>
            <a:spLocks noGrp="1" noRot="1" noChangeAspect="1" noChangeArrowheads="1" noTextEdit="1"/>
          </p:cNvSpPr>
          <p:nvPr>
            <p:ph type="sldImg"/>
          </p:nvPr>
        </p:nvSpPr>
        <p:spPr>
          <a:ln/>
        </p:spPr>
      </p:sp>
      <p:sp>
        <p:nvSpPr>
          <p:cNvPr id="1126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89606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24E04-4665-46BA-AEF7-D3A8A57C19B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314" name="Rectangle 2"/>
          <p:cNvSpPr>
            <a:spLocks noGrp="1" noRot="1" noChangeAspect="1" noChangeArrowheads="1" noTextEdit="1"/>
          </p:cNvSpPr>
          <p:nvPr>
            <p:ph type="sldImg"/>
          </p:nvPr>
        </p:nvSpPr>
        <p:spPr>
          <a:ln/>
        </p:spPr>
      </p:sp>
      <p:sp>
        <p:nvSpPr>
          <p:cNvPr id="13316"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45230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93A15B-0C1A-4C96-B9F9-3DB90840FA6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2"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5776405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3036F2-77AC-47E9-8471-E9D94273900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ln/>
        </p:spPr>
      </p:sp>
      <p:sp>
        <p:nvSpPr>
          <p:cNvPr id="1946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33202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9A9EC-9D43-4AE9-B1B1-AEB7772BDA6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Rectangle 2"/>
          <p:cNvSpPr>
            <a:spLocks noGrp="1" noRot="1" noChangeAspect="1" noChangeArrowheads="1" noTextEdit="1"/>
          </p:cNvSpPr>
          <p:nvPr>
            <p:ph type="sldImg"/>
          </p:nvPr>
        </p:nvSpPr>
        <p:spPr>
          <a:ln/>
        </p:spPr>
      </p:sp>
      <p:sp>
        <p:nvSpPr>
          <p:cNvPr id="2150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83123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71353-9E06-4611-90BE-EDB808B125D3}"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2" name="Rectangle 2"/>
          <p:cNvSpPr>
            <a:spLocks noGrp="1" noRot="1" noChangeAspect="1" noChangeArrowheads="1" noTextEdit="1"/>
          </p:cNvSpPr>
          <p:nvPr>
            <p:ph type="sldImg"/>
          </p:nvPr>
        </p:nvSpPr>
        <p:spPr>
          <a:ln/>
        </p:spPr>
      </p:sp>
      <p:sp>
        <p:nvSpPr>
          <p:cNvPr id="25604"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2570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11</a:t>
            </a:fld>
            <a:endParaRPr lang="en-US"/>
          </a:p>
        </p:txBody>
      </p:sp>
    </p:spTree>
    <p:extLst>
      <p:ext uri="{BB962C8B-B14F-4D97-AF65-F5344CB8AC3E}">
        <p14:creationId xmlns:p14="http://schemas.microsoft.com/office/powerpoint/2010/main" val="12961425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2B62-9F18-4C25-82E7-9F74943C108E}"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7650" name="Rectangle 2"/>
          <p:cNvSpPr>
            <a:spLocks noGrp="1" noRot="1" noChangeAspect="1" noChangeArrowheads="1" noTextEdit="1"/>
          </p:cNvSpPr>
          <p:nvPr>
            <p:ph type="sldImg"/>
          </p:nvPr>
        </p:nvSpPr>
        <p:spPr>
          <a:ln/>
        </p:spPr>
      </p:sp>
      <p:sp>
        <p:nvSpPr>
          <p:cNvPr id="27652"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63105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1E734-55AC-417D-B3AA-4271DAC161A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9698" name="Rectangle 2"/>
          <p:cNvSpPr>
            <a:spLocks noGrp="1" noRot="1" noChangeAspect="1" noChangeArrowheads="1" noTextEdit="1"/>
          </p:cNvSpPr>
          <p:nvPr>
            <p:ph type="sldImg"/>
          </p:nvPr>
        </p:nvSpPr>
        <p:spPr>
          <a:ln/>
        </p:spPr>
      </p:sp>
      <p:sp>
        <p:nvSpPr>
          <p:cNvPr id="2970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34538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D9F6B4-6046-455F-A541-64A316A84512}"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GB"/>
              <a:t>These patterns show similarity.  Use A4, A5 and A6 paper to create.</a:t>
            </a:r>
          </a:p>
        </p:txBody>
      </p:sp>
    </p:spTree>
    <p:extLst>
      <p:ext uri="{BB962C8B-B14F-4D97-AF65-F5344CB8AC3E}">
        <p14:creationId xmlns:p14="http://schemas.microsoft.com/office/powerpoint/2010/main" val="22813982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9C167E-4123-4731-8A73-CF2A841E4E7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GB"/>
              <a:t>These patterns show similarity.  Use A4, A5 and A6 paper to create.</a:t>
            </a:r>
          </a:p>
        </p:txBody>
      </p:sp>
    </p:spTree>
    <p:extLst>
      <p:ext uri="{BB962C8B-B14F-4D97-AF65-F5344CB8AC3E}">
        <p14:creationId xmlns:p14="http://schemas.microsoft.com/office/powerpoint/2010/main" val="3104523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610F5D-E3B1-4D59-9FD2-FA22FCC25E9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430855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023D1-7E8B-4057-9360-13DB37840F9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89325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A2F6A-D0A4-4DB1-8AFA-B8C4AC28968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653557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117</a:t>
            </a:fld>
            <a:endParaRPr lang="en-US"/>
          </a:p>
        </p:txBody>
      </p:sp>
    </p:spTree>
    <p:extLst>
      <p:ext uri="{BB962C8B-B14F-4D97-AF65-F5344CB8AC3E}">
        <p14:creationId xmlns:p14="http://schemas.microsoft.com/office/powerpoint/2010/main" val="23155587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118</a:t>
            </a:fld>
            <a:endParaRPr lang="en-US"/>
          </a:p>
        </p:txBody>
      </p:sp>
    </p:spTree>
    <p:extLst>
      <p:ext uri="{BB962C8B-B14F-4D97-AF65-F5344CB8AC3E}">
        <p14:creationId xmlns:p14="http://schemas.microsoft.com/office/powerpoint/2010/main" val="25551904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119</a:t>
            </a:fld>
            <a:endParaRPr lang="en-US"/>
          </a:p>
        </p:txBody>
      </p:sp>
    </p:spTree>
    <p:extLst>
      <p:ext uri="{BB962C8B-B14F-4D97-AF65-F5344CB8AC3E}">
        <p14:creationId xmlns:p14="http://schemas.microsoft.com/office/powerpoint/2010/main" val="31486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a:t>
            </a:fld>
            <a:endParaRPr lang="en-US"/>
          </a:p>
        </p:txBody>
      </p:sp>
    </p:spTree>
    <p:extLst>
      <p:ext uri="{BB962C8B-B14F-4D97-AF65-F5344CB8AC3E}">
        <p14:creationId xmlns:p14="http://schemas.microsoft.com/office/powerpoint/2010/main" val="31463318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120</a:t>
            </a:fld>
            <a:endParaRPr lang="en-US"/>
          </a:p>
        </p:txBody>
      </p:sp>
    </p:spTree>
    <p:extLst>
      <p:ext uri="{BB962C8B-B14F-4D97-AF65-F5344CB8AC3E}">
        <p14:creationId xmlns:p14="http://schemas.microsoft.com/office/powerpoint/2010/main" val="21170620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121</a:t>
            </a:fld>
            <a:endParaRPr lang="en-US"/>
          </a:p>
        </p:txBody>
      </p:sp>
    </p:spTree>
    <p:extLst>
      <p:ext uri="{BB962C8B-B14F-4D97-AF65-F5344CB8AC3E}">
        <p14:creationId xmlns:p14="http://schemas.microsoft.com/office/powerpoint/2010/main" val="24885375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122</a:t>
            </a:fld>
            <a:endParaRPr lang="en-US"/>
          </a:p>
        </p:txBody>
      </p:sp>
    </p:spTree>
    <p:extLst>
      <p:ext uri="{BB962C8B-B14F-4D97-AF65-F5344CB8AC3E}">
        <p14:creationId xmlns:p14="http://schemas.microsoft.com/office/powerpoint/2010/main" val="11976804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123</a:t>
            </a:fld>
            <a:endParaRPr lang="en-US"/>
          </a:p>
        </p:txBody>
      </p:sp>
    </p:spTree>
    <p:extLst>
      <p:ext uri="{BB962C8B-B14F-4D97-AF65-F5344CB8AC3E}">
        <p14:creationId xmlns:p14="http://schemas.microsoft.com/office/powerpoint/2010/main" val="8517552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124</a:t>
            </a:fld>
            <a:endParaRPr lang="en-US"/>
          </a:p>
        </p:txBody>
      </p:sp>
    </p:spTree>
    <p:extLst>
      <p:ext uri="{BB962C8B-B14F-4D97-AF65-F5344CB8AC3E}">
        <p14:creationId xmlns:p14="http://schemas.microsoft.com/office/powerpoint/2010/main" val="5667149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125</a:t>
            </a:fld>
            <a:endParaRPr lang="en-US"/>
          </a:p>
        </p:txBody>
      </p:sp>
    </p:spTree>
    <p:extLst>
      <p:ext uri="{BB962C8B-B14F-4D97-AF65-F5344CB8AC3E}">
        <p14:creationId xmlns:p14="http://schemas.microsoft.com/office/powerpoint/2010/main" val="22494578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126</a:t>
            </a:fld>
            <a:endParaRPr lang="en-US"/>
          </a:p>
        </p:txBody>
      </p:sp>
    </p:spTree>
    <p:extLst>
      <p:ext uri="{BB962C8B-B14F-4D97-AF65-F5344CB8AC3E}">
        <p14:creationId xmlns:p14="http://schemas.microsoft.com/office/powerpoint/2010/main" val="10143179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127</a:t>
            </a:fld>
            <a:endParaRPr lang="en-US"/>
          </a:p>
        </p:txBody>
      </p:sp>
    </p:spTree>
    <p:extLst>
      <p:ext uri="{BB962C8B-B14F-4D97-AF65-F5344CB8AC3E}">
        <p14:creationId xmlns:p14="http://schemas.microsoft.com/office/powerpoint/2010/main" val="322471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128</a:t>
            </a:fld>
            <a:endParaRPr lang="en-US"/>
          </a:p>
        </p:txBody>
      </p:sp>
    </p:spTree>
    <p:extLst>
      <p:ext uri="{BB962C8B-B14F-4D97-AF65-F5344CB8AC3E}">
        <p14:creationId xmlns:p14="http://schemas.microsoft.com/office/powerpoint/2010/main" val="17610050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129</a:t>
            </a:fld>
            <a:endParaRPr lang="en-US"/>
          </a:p>
        </p:txBody>
      </p:sp>
    </p:spTree>
    <p:extLst>
      <p:ext uri="{BB962C8B-B14F-4D97-AF65-F5344CB8AC3E}">
        <p14:creationId xmlns:p14="http://schemas.microsoft.com/office/powerpoint/2010/main" val="44131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13</a:t>
            </a:fld>
            <a:endParaRPr lang="en-US"/>
          </a:p>
        </p:txBody>
      </p:sp>
    </p:spTree>
    <p:extLst>
      <p:ext uri="{BB962C8B-B14F-4D97-AF65-F5344CB8AC3E}">
        <p14:creationId xmlns:p14="http://schemas.microsoft.com/office/powerpoint/2010/main" val="27892469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130</a:t>
            </a:fld>
            <a:endParaRPr lang="en-US"/>
          </a:p>
        </p:txBody>
      </p:sp>
    </p:spTree>
    <p:extLst>
      <p:ext uri="{BB962C8B-B14F-4D97-AF65-F5344CB8AC3E}">
        <p14:creationId xmlns:p14="http://schemas.microsoft.com/office/powerpoint/2010/main" val="23322592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131</a:t>
            </a:fld>
            <a:endParaRPr lang="en-US"/>
          </a:p>
        </p:txBody>
      </p:sp>
    </p:spTree>
    <p:extLst>
      <p:ext uri="{BB962C8B-B14F-4D97-AF65-F5344CB8AC3E}">
        <p14:creationId xmlns:p14="http://schemas.microsoft.com/office/powerpoint/2010/main" val="40726440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3ACDF-0CF8-403B-A0D8-B7837E15CF0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55752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93196A-E5C6-45F1-9572-7EA1DE15CE7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2" name="Rectangle 2"/>
          <p:cNvSpPr>
            <a:spLocks noGrp="1" noRot="1" noChangeAspect="1" noChangeArrowheads="1" noTextEdit="1"/>
          </p:cNvSpPr>
          <p:nvPr>
            <p:ph type="sldImg"/>
          </p:nvPr>
        </p:nvSpPr>
        <p:spPr>
          <a:ln/>
        </p:spPr>
      </p:sp>
      <p:sp>
        <p:nvSpPr>
          <p:cNvPr id="15364" name="Rectangle 4"/>
          <p:cNvSpPr>
            <a:spLocks noGrp="1" noChangeArrowheads="1"/>
          </p:cNvSpPr>
          <p:nvPr>
            <p:ph type="body" idx="1"/>
          </p:nvPr>
        </p:nvSpPr>
        <p:spPr>
          <a:xfrm>
            <a:off x="1014517" y="5091707"/>
            <a:ext cx="4847645" cy="4823721"/>
          </a:xfrm>
        </p:spPr>
        <p:txBody>
          <a:bodyPr/>
          <a:lstStyle/>
          <a:p>
            <a:endParaRPr lang="en-US"/>
          </a:p>
        </p:txBody>
      </p:sp>
    </p:spTree>
    <p:extLst>
      <p:ext uri="{BB962C8B-B14F-4D97-AF65-F5344CB8AC3E}">
        <p14:creationId xmlns:p14="http://schemas.microsoft.com/office/powerpoint/2010/main" val="9523545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76D522-F88F-449B-AC59-34799181306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314" name="Rectangle 2"/>
          <p:cNvSpPr>
            <a:spLocks noGrp="1" noRot="1" noChangeAspect="1" noChangeArrowheads="1" noTextEdit="1"/>
          </p:cNvSpPr>
          <p:nvPr>
            <p:ph type="sldImg"/>
          </p:nvPr>
        </p:nvSpPr>
        <p:spPr>
          <a:ln/>
        </p:spPr>
      </p:sp>
      <p:sp>
        <p:nvSpPr>
          <p:cNvPr id="13316"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34681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3ACDF-0CF8-403B-A0D8-B7837E15CF0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18569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81F47-6C57-4E0D-9B8C-C9619FE981B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6" name="Rectangle 2"/>
          <p:cNvSpPr>
            <a:spLocks noGrp="1" noRot="1" noChangeAspect="1" noChangeArrowheads="1" noTextEdit="1"/>
          </p:cNvSpPr>
          <p:nvPr>
            <p:ph type="sldImg"/>
          </p:nvPr>
        </p:nvSpPr>
        <p:spPr>
          <a:ln/>
        </p:spPr>
      </p:sp>
      <p:sp>
        <p:nvSpPr>
          <p:cNvPr id="1126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81870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F432F-EB61-4055-8453-AC204167E69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Rectangle 2"/>
          <p:cNvSpPr>
            <a:spLocks noGrp="1" noRot="1" noChangeAspect="1" noChangeArrowheads="1" noTextEdit="1"/>
          </p:cNvSpPr>
          <p:nvPr>
            <p:ph type="sldImg"/>
          </p:nvPr>
        </p:nvSpPr>
        <p:spPr>
          <a:ln/>
        </p:spPr>
      </p:sp>
      <p:sp>
        <p:nvSpPr>
          <p:cNvPr id="2150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84083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138</a:t>
            </a:fld>
            <a:endParaRPr lang="en-US"/>
          </a:p>
        </p:txBody>
      </p:sp>
    </p:spTree>
    <p:extLst>
      <p:ext uri="{BB962C8B-B14F-4D97-AF65-F5344CB8AC3E}">
        <p14:creationId xmlns:p14="http://schemas.microsoft.com/office/powerpoint/2010/main" val="25813410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139</a:t>
            </a:fld>
            <a:endParaRPr lang="en-US"/>
          </a:p>
        </p:txBody>
      </p:sp>
    </p:spTree>
    <p:extLst>
      <p:ext uri="{BB962C8B-B14F-4D97-AF65-F5344CB8AC3E}">
        <p14:creationId xmlns:p14="http://schemas.microsoft.com/office/powerpoint/2010/main" val="58277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a:t>
            </a:fld>
            <a:endParaRPr lang="en-US"/>
          </a:p>
        </p:txBody>
      </p:sp>
    </p:spTree>
    <p:extLst>
      <p:ext uri="{BB962C8B-B14F-4D97-AF65-F5344CB8AC3E}">
        <p14:creationId xmlns:p14="http://schemas.microsoft.com/office/powerpoint/2010/main" val="241327131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140</a:t>
            </a:fld>
            <a:endParaRPr lang="en-US"/>
          </a:p>
        </p:txBody>
      </p:sp>
    </p:spTree>
    <p:extLst>
      <p:ext uri="{BB962C8B-B14F-4D97-AF65-F5344CB8AC3E}">
        <p14:creationId xmlns:p14="http://schemas.microsoft.com/office/powerpoint/2010/main" val="241047355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141</a:t>
            </a:fld>
            <a:endParaRPr lang="en-US"/>
          </a:p>
        </p:txBody>
      </p:sp>
    </p:spTree>
    <p:extLst>
      <p:ext uri="{BB962C8B-B14F-4D97-AF65-F5344CB8AC3E}">
        <p14:creationId xmlns:p14="http://schemas.microsoft.com/office/powerpoint/2010/main" val="16216723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142</a:t>
            </a:fld>
            <a:endParaRPr lang="en-US"/>
          </a:p>
        </p:txBody>
      </p:sp>
    </p:spTree>
    <p:extLst>
      <p:ext uri="{BB962C8B-B14F-4D97-AF65-F5344CB8AC3E}">
        <p14:creationId xmlns:p14="http://schemas.microsoft.com/office/powerpoint/2010/main" val="124540050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143</a:t>
            </a:fld>
            <a:endParaRPr lang="en-US"/>
          </a:p>
        </p:txBody>
      </p:sp>
    </p:spTree>
    <p:extLst>
      <p:ext uri="{BB962C8B-B14F-4D97-AF65-F5344CB8AC3E}">
        <p14:creationId xmlns:p14="http://schemas.microsoft.com/office/powerpoint/2010/main" val="2500808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144</a:t>
            </a:fld>
            <a:endParaRPr lang="en-US"/>
          </a:p>
        </p:txBody>
      </p:sp>
    </p:spTree>
    <p:extLst>
      <p:ext uri="{BB962C8B-B14F-4D97-AF65-F5344CB8AC3E}">
        <p14:creationId xmlns:p14="http://schemas.microsoft.com/office/powerpoint/2010/main" val="23042377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80233-4CC8-1942-AF7A-BEB9D0AF05B2}" type="slidenum">
              <a:rPr lang="en-US" smtClean="0"/>
              <a:t>145</a:t>
            </a:fld>
            <a:endParaRPr lang="en-US"/>
          </a:p>
        </p:txBody>
      </p:sp>
    </p:spTree>
    <p:extLst>
      <p:ext uri="{BB962C8B-B14F-4D97-AF65-F5344CB8AC3E}">
        <p14:creationId xmlns:p14="http://schemas.microsoft.com/office/powerpoint/2010/main" val="15872591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146</a:t>
            </a:fld>
            <a:endParaRPr lang="en-US"/>
          </a:p>
        </p:txBody>
      </p:sp>
    </p:spTree>
    <p:extLst>
      <p:ext uri="{BB962C8B-B14F-4D97-AF65-F5344CB8AC3E}">
        <p14:creationId xmlns:p14="http://schemas.microsoft.com/office/powerpoint/2010/main" val="24653267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LiveSlide Site</a:t>
            </a:r>
          </a:p>
          <a:p>
            <a:r>
              <a:rPr lang="en-US"/>
              <a:t>https://youtu.be/WXHlOBFv2Pw</a:t>
            </a:r>
          </a:p>
        </p:txBody>
      </p:sp>
      <p:sp>
        <p:nvSpPr>
          <p:cNvPr id="4" name="Slide Number Placeholder 3"/>
          <p:cNvSpPr>
            <a:spLocks noGrp="1"/>
          </p:cNvSpPr>
          <p:nvPr>
            <p:ph type="sldNum" sz="quarter" idx="10"/>
          </p:nvPr>
        </p:nvSpPr>
        <p:spPr/>
        <p:txBody>
          <a:bodyPr/>
          <a:lstStyle/>
          <a:p>
            <a:fld id="{F4280233-4CC8-1942-AF7A-BEB9D0AF05B2}" type="slidenum">
              <a:rPr lang="en-US" smtClean="0"/>
              <a:t>147</a:t>
            </a:fld>
            <a:endParaRPr lang="en-US"/>
          </a:p>
        </p:txBody>
      </p:sp>
    </p:spTree>
    <p:extLst>
      <p:ext uri="{BB962C8B-B14F-4D97-AF65-F5344CB8AC3E}">
        <p14:creationId xmlns:p14="http://schemas.microsoft.com/office/powerpoint/2010/main" val="38877336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148</a:t>
            </a:fld>
            <a:endParaRPr lang="en-US"/>
          </a:p>
        </p:txBody>
      </p:sp>
    </p:spTree>
    <p:extLst>
      <p:ext uri="{BB962C8B-B14F-4D97-AF65-F5344CB8AC3E}">
        <p14:creationId xmlns:p14="http://schemas.microsoft.com/office/powerpoint/2010/main" val="3595643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15</a:t>
            </a:fld>
            <a:endParaRPr lang="en-US"/>
          </a:p>
        </p:txBody>
      </p:sp>
    </p:spTree>
    <p:extLst>
      <p:ext uri="{BB962C8B-B14F-4D97-AF65-F5344CB8AC3E}">
        <p14:creationId xmlns:p14="http://schemas.microsoft.com/office/powerpoint/2010/main" val="181642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16</a:t>
            </a:fld>
            <a:endParaRPr lang="en-US"/>
          </a:p>
        </p:txBody>
      </p:sp>
    </p:spTree>
    <p:extLst>
      <p:ext uri="{BB962C8B-B14F-4D97-AF65-F5344CB8AC3E}">
        <p14:creationId xmlns:p14="http://schemas.microsoft.com/office/powerpoint/2010/main" val="1631542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17</a:t>
            </a:fld>
            <a:endParaRPr lang="en-US"/>
          </a:p>
        </p:txBody>
      </p:sp>
    </p:spTree>
    <p:extLst>
      <p:ext uri="{BB962C8B-B14F-4D97-AF65-F5344CB8AC3E}">
        <p14:creationId xmlns:p14="http://schemas.microsoft.com/office/powerpoint/2010/main" val="3593594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18</a:t>
            </a:fld>
            <a:endParaRPr lang="en-US"/>
          </a:p>
        </p:txBody>
      </p:sp>
    </p:spTree>
    <p:extLst>
      <p:ext uri="{BB962C8B-B14F-4D97-AF65-F5344CB8AC3E}">
        <p14:creationId xmlns:p14="http://schemas.microsoft.com/office/powerpoint/2010/main" val="41157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19</a:t>
            </a:fld>
            <a:endParaRPr lang="en-US"/>
          </a:p>
        </p:txBody>
      </p:sp>
    </p:spTree>
    <p:extLst>
      <p:ext uri="{BB962C8B-B14F-4D97-AF65-F5344CB8AC3E}">
        <p14:creationId xmlns:p14="http://schemas.microsoft.com/office/powerpoint/2010/main" val="171618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80233-4CC8-1942-AF7A-BEB9D0AF05B2}" type="slidenum">
              <a:rPr lang="en-US" smtClean="0"/>
              <a:t>2</a:t>
            </a:fld>
            <a:endParaRPr lang="en-US"/>
          </a:p>
        </p:txBody>
      </p:sp>
    </p:spTree>
    <p:extLst>
      <p:ext uri="{BB962C8B-B14F-4D97-AF65-F5344CB8AC3E}">
        <p14:creationId xmlns:p14="http://schemas.microsoft.com/office/powerpoint/2010/main" val="113264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20</a:t>
            </a:fld>
            <a:endParaRPr lang="en-US"/>
          </a:p>
        </p:txBody>
      </p:sp>
    </p:spTree>
    <p:extLst>
      <p:ext uri="{BB962C8B-B14F-4D97-AF65-F5344CB8AC3E}">
        <p14:creationId xmlns:p14="http://schemas.microsoft.com/office/powerpoint/2010/main" val="17702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21</a:t>
            </a:fld>
            <a:endParaRPr lang="en-US"/>
          </a:p>
        </p:txBody>
      </p:sp>
    </p:spTree>
    <p:extLst>
      <p:ext uri="{BB962C8B-B14F-4D97-AF65-F5344CB8AC3E}">
        <p14:creationId xmlns:p14="http://schemas.microsoft.com/office/powerpoint/2010/main" val="3878551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22</a:t>
            </a:fld>
            <a:endParaRPr lang="en-US"/>
          </a:p>
        </p:txBody>
      </p:sp>
    </p:spTree>
    <p:extLst>
      <p:ext uri="{BB962C8B-B14F-4D97-AF65-F5344CB8AC3E}">
        <p14:creationId xmlns:p14="http://schemas.microsoft.com/office/powerpoint/2010/main" val="1492301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23</a:t>
            </a:fld>
            <a:endParaRPr lang="en-US"/>
          </a:p>
        </p:txBody>
      </p:sp>
    </p:spTree>
    <p:extLst>
      <p:ext uri="{BB962C8B-B14F-4D97-AF65-F5344CB8AC3E}">
        <p14:creationId xmlns:p14="http://schemas.microsoft.com/office/powerpoint/2010/main" val="1425006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24</a:t>
            </a:fld>
            <a:endParaRPr lang="en-US"/>
          </a:p>
        </p:txBody>
      </p:sp>
    </p:spTree>
    <p:extLst>
      <p:ext uri="{BB962C8B-B14F-4D97-AF65-F5344CB8AC3E}">
        <p14:creationId xmlns:p14="http://schemas.microsoft.com/office/powerpoint/2010/main" val="2388495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25</a:t>
            </a:fld>
            <a:endParaRPr lang="en-US"/>
          </a:p>
        </p:txBody>
      </p:sp>
    </p:spTree>
    <p:extLst>
      <p:ext uri="{BB962C8B-B14F-4D97-AF65-F5344CB8AC3E}">
        <p14:creationId xmlns:p14="http://schemas.microsoft.com/office/powerpoint/2010/main" val="2838086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26</a:t>
            </a:fld>
            <a:endParaRPr lang="en-US"/>
          </a:p>
        </p:txBody>
      </p:sp>
    </p:spTree>
    <p:extLst>
      <p:ext uri="{BB962C8B-B14F-4D97-AF65-F5344CB8AC3E}">
        <p14:creationId xmlns:p14="http://schemas.microsoft.com/office/powerpoint/2010/main" val="2891593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27</a:t>
            </a:fld>
            <a:endParaRPr lang="en-US"/>
          </a:p>
        </p:txBody>
      </p:sp>
    </p:spTree>
    <p:extLst>
      <p:ext uri="{BB962C8B-B14F-4D97-AF65-F5344CB8AC3E}">
        <p14:creationId xmlns:p14="http://schemas.microsoft.com/office/powerpoint/2010/main" val="57325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28</a:t>
            </a:fld>
            <a:endParaRPr lang="en-US"/>
          </a:p>
        </p:txBody>
      </p:sp>
    </p:spTree>
    <p:extLst>
      <p:ext uri="{BB962C8B-B14F-4D97-AF65-F5344CB8AC3E}">
        <p14:creationId xmlns:p14="http://schemas.microsoft.com/office/powerpoint/2010/main" val="1665298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triangles</a:t>
            </a:r>
            <a:r>
              <a:rPr lang="en-US" baseline="0" dirty="0"/>
              <a:t> can be made?  Which ones can’t?  Why?  Is there a rule?  Which ones make right angles?  Are the lengths connected?</a:t>
            </a:r>
            <a:endParaRPr lang="en-US" dirty="0"/>
          </a:p>
        </p:txBody>
      </p:sp>
      <p:sp>
        <p:nvSpPr>
          <p:cNvPr id="4" name="Slide Number Placeholder 3"/>
          <p:cNvSpPr>
            <a:spLocks noGrp="1"/>
          </p:cNvSpPr>
          <p:nvPr>
            <p:ph type="sldNum" sz="quarter" idx="10"/>
          </p:nvPr>
        </p:nvSpPr>
        <p:spPr/>
        <p:txBody>
          <a:bodyPr/>
          <a:lstStyle/>
          <a:p>
            <a:fld id="{F4280233-4CC8-1942-AF7A-BEB9D0AF05B2}" type="slidenum">
              <a:rPr lang="en-US" smtClean="0"/>
              <a:t>29</a:t>
            </a:fld>
            <a:endParaRPr lang="en-US"/>
          </a:p>
        </p:txBody>
      </p:sp>
    </p:spTree>
    <p:extLst>
      <p:ext uri="{BB962C8B-B14F-4D97-AF65-F5344CB8AC3E}">
        <p14:creationId xmlns:p14="http://schemas.microsoft.com/office/powerpoint/2010/main" val="73682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3</a:t>
            </a:fld>
            <a:endParaRPr lang="en-US"/>
          </a:p>
        </p:txBody>
      </p:sp>
    </p:spTree>
    <p:extLst>
      <p:ext uri="{BB962C8B-B14F-4D97-AF65-F5344CB8AC3E}">
        <p14:creationId xmlns:p14="http://schemas.microsoft.com/office/powerpoint/2010/main" val="789665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Pythagoras Theorem.</a:t>
            </a:r>
          </a:p>
        </p:txBody>
      </p:sp>
      <p:sp>
        <p:nvSpPr>
          <p:cNvPr id="4" name="Slide Number Placeholder 3"/>
          <p:cNvSpPr>
            <a:spLocks noGrp="1"/>
          </p:cNvSpPr>
          <p:nvPr>
            <p:ph type="sldNum" sz="quarter" idx="10"/>
          </p:nvPr>
        </p:nvSpPr>
        <p:spPr/>
        <p:txBody>
          <a:bodyPr/>
          <a:lstStyle/>
          <a:p>
            <a:fld id="{F4280233-4CC8-1942-AF7A-BEB9D0AF05B2}" type="slidenum">
              <a:rPr lang="en-US" smtClean="0"/>
              <a:t>30</a:t>
            </a:fld>
            <a:endParaRPr lang="en-US"/>
          </a:p>
        </p:txBody>
      </p:sp>
    </p:spTree>
    <p:extLst>
      <p:ext uri="{BB962C8B-B14F-4D97-AF65-F5344CB8AC3E}">
        <p14:creationId xmlns:p14="http://schemas.microsoft.com/office/powerpoint/2010/main" val="642660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26690F-C0F2-1E49-AD10-FAD56FBB692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11041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429423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64230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34</a:t>
            </a:fld>
            <a:endParaRPr lang="en-US"/>
          </a:p>
        </p:txBody>
      </p:sp>
    </p:spTree>
    <p:extLst>
      <p:ext uri="{BB962C8B-B14F-4D97-AF65-F5344CB8AC3E}">
        <p14:creationId xmlns:p14="http://schemas.microsoft.com/office/powerpoint/2010/main" val="590121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35</a:t>
            </a:fld>
            <a:endParaRPr lang="en-US"/>
          </a:p>
        </p:txBody>
      </p:sp>
    </p:spTree>
    <p:extLst>
      <p:ext uri="{BB962C8B-B14F-4D97-AF65-F5344CB8AC3E}">
        <p14:creationId xmlns:p14="http://schemas.microsoft.com/office/powerpoint/2010/main" val="3815253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PB 2B  year 2 question  </a:t>
            </a:r>
          </a:p>
          <a:p>
            <a:r>
              <a:rPr lang="en-GB" dirty="0"/>
              <a:t>Draw </a:t>
            </a:r>
            <a:r>
              <a:rPr lang="en-GB" dirty="0" err="1"/>
              <a:t>Wms</a:t>
            </a:r>
            <a:r>
              <a:rPr lang="en-GB" dirty="0"/>
              <a:t> bar to represent Wm</a:t>
            </a:r>
          </a:p>
          <a:p>
            <a:r>
              <a:rPr lang="en-GB" dirty="0"/>
              <a:t>And the brother  underneath </a:t>
            </a:r>
          </a:p>
          <a:p>
            <a:r>
              <a:rPr lang="en-GB" dirty="0"/>
              <a:t>Brothers</a:t>
            </a:r>
            <a:r>
              <a:rPr lang="en-GB" baseline="0" dirty="0"/>
              <a:t> bar has to be longer </a:t>
            </a:r>
            <a:r>
              <a:rPr lang="en-GB" baseline="0" dirty="0" err="1"/>
              <a:t>chn</a:t>
            </a:r>
            <a:r>
              <a:rPr lang="en-GB" baseline="0" dirty="0"/>
              <a:t> use key words  auto pilot 115 p altogether</a:t>
            </a:r>
          </a:p>
          <a:p>
            <a:r>
              <a:rPr lang="en-GB" baseline="0" dirty="0"/>
              <a:t>95</a:t>
            </a:r>
          </a:p>
          <a:p>
            <a:r>
              <a:rPr lang="en-GB" baseline="0" dirty="0"/>
              <a:t>95 plus a bit on the side worth 20p Wm has 95 and his brother has 115p altogether they have 95 +115 = 210p </a:t>
            </a:r>
          </a:p>
          <a:p>
            <a:r>
              <a:rPr lang="en-GB" baseline="0" dirty="0"/>
              <a:t>  OR  190 + 20=210p</a:t>
            </a:r>
          </a:p>
          <a:p>
            <a:r>
              <a:rPr lang="en-GB" baseline="0" dirty="0"/>
              <a:t>What are we doing? COMPARING  so model is called comparison model for adding and subtracting. As long as you know 2 you can get the third.</a:t>
            </a:r>
          </a:p>
          <a:p>
            <a:r>
              <a:rPr lang="en-GB" baseline="0" dirty="0"/>
              <a:t>Keep modelling mastery. </a:t>
            </a:r>
            <a:r>
              <a:rPr lang="en-GB" baseline="0" dirty="0" err="1"/>
              <a:t>Chn</a:t>
            </a:r>
            <a:r>
              <a:rPr lang="en-GB" baseline="0" dirty="0"/>
              <a:t> encouraged to ask other questions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338E8F0-F6CA-4A4A-B01B-EBBE1EF5C9A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105954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26690F-C0F2-1E49-AD10-FAD56FBB692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271565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r>
              <a:rPr lang="en-US" baseline="0" dirty="0"/>
              <a:t> has 70, Amit has 140, </a:t>
            </a:r>
            <a:r>
              <a:rPr lang="en-US" baseline="0" dirty="0" err="1"/>
              <a:t>Nihal</a:t>
            </a:r>
            <a:r>
              <a:rPr lang="en-US" baseline="0" dirty="0"/>
              <a:t> has 170 Ben has 100.  Start with Ben then Amit has this plus 40. </a:t>
            </a:r>
            <a:r>
              <a:rPr lang="en-US" baseline="0" dirty="0" err="1"/>
              <a:t>Nihal</a:t>
            </a:r>
            <a:r>
              <a:rPr lang="en-US" baseline="0" dirty="0"/>
              <a:t> has Bens amount plus 30. Tom has half of Amit’s </a:t>
            </a:r>
          </a:p>
          <a:p>
            <a:r>
              <a:rPr lang="en-US" baseline="0" dirty="0"/>
              <a:t>The mean is 120 so the total is 480. 7 </a:t>
            </a:r>
            <a:r>
              <a:rPr lang="en-US" baseline="0" dirty="0" err="1"/>
              <a:t>eqaul</a:t>
            </a:r>
            <a:r>
              <a:rPr lang="en-US" baseline="0" dirty="0"/>
              <a:t> parts plus 130 = 480 so 7x = 350 each part is 50.</a:t>
            </a:r>
          </a:p>
        </p:txBody>
      </p:sp>
      <p:sp>
        <p:nvSpPr>
          <p:cNvPr id="4" name="Slide Number Placeholder 3"/>
          <p:cNvSpPr>
            <a:spLocks noGrp="1"/>
          </p:cNvSpPr>
          <p:nvPr>
            <p:ph type="sldNum" sz="quarter" idx="10"/>
          </p:nvPr>
        </p:nvSpPr>
        <p:spPr/>
        <p:txBody>
          <a:bodyPr/>
          <a:lstStyle/>
          <a:p>
            <a:pPr>
              <a:defRPr/>
            </a:pPr>
            <a:fld id="{676AED17-C2CF-462E-8C86-FD962147ED24}" type="slidenum">
              <a:rPr lang="en-US" smtClean="0"/>
              <a:pPr>
                <a:defRPr/>
              </a:pPr>
              <a:t>38</a:t>
            </a:fld>
            <a:endParaRPr lang="en-US"/>
          </a:p>
        </p:txBody>
      </p:sp>
    </p:spTree>
    <p:extLst>
      <p:ext uri="{BB962C8B-B14F-4D97-AF65-F5344CB8AC3E}">
        <p14:creationId xmlns:p14="http://schemas.microsoft.com/office/powerpoint/2010/main" val="1529567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200</a:t>
            </a:r>
          </a:p>
          <a:p>
            <a:r>
              <a:rPr lang="en-US" dirty="0"/>
              <a:t>Red 350</a:t>
            </a:r>
          </a:p>
          <a:p>
            <a:r>
              <a:rPr lang="en-US" dirty="0"/>
              <a:t>Green 700</a:t>
            </a:r>
          </a:p>
        </p:txBody>
      </p:sp>
      <p:sp>
        <p:nvSpPr>
          <p:cNvPr id="4" name="Slide Number Placeholder 3"/>
          <p:cNvSpPr>
            <a:spLocks noGrp="1"/>
          </p:cNvSpPr>
          <p:nvPr>
            <p:ph type="sldNum" sz="quarter" idx="10"/>
          </p:nvPr>
        </p:nvSpPr>
        <p:spPr/>
        <p:txBody>
          <a:bodyPr/>
          <a:lstStyle/>
          <a:p>
            <a:pPr>
              <a:defRPr/>
            </a:pPr>
            <a:fld id="{676AED17-C2CF-462E-8C86-FD962147ED24}" type="slidenum">
              <a:rPr lang="en-US" smtClean="0"/>
              <a:pPr>
                <a:defRPr/>
              </a:pPr>
              <a:t>39</a:t>
            </a:fld>
            <a:endParaRPr lang="en-US"/>
          </a:p>
        </p:txBody>
      </p:sp>
    </p:spTree>
    <p:extLst>
      <p:ext uri="{BB962C8B-B14F-4D97-AF65-F5344CB8AC3E}">
        <p14:creationId xmlns:p14="http://schemas.microsoft.com/office/powerpoint/2010/main" val="211972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4</a:t>
            </a:fld>
            <a:endParaRPr lang="en-US"/>
          </a:p>
        </p:txBody>
      </p:sp>
    </p:spTree>
    <p:extLst>
      <p:ext uri="{BB962C8B-B14F-4D97-AF65-F5344CB8AC3E}">
        <p14:creationId xmlns:p14="http://schemas.microsoft.com/office/powerpoint/2010/main" val="1945322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Is this part whole for addition</a:t>
            </a:r>
            <a:r>
              <a:rPr lang="en-GB" baseline="0" dirty="0"/>
              <a:t> and subtraction? It has multiplication involved as well. Or multiplicative comparison model?</a:t>
            </a:r>
            <a:endParaRPr lang="en-GB" dirty="0"/>
          </a:p>
          <a:p>
            <a:r>
              <a:rPr lang="en-GB" dirty="0"/>
              <a:t>124</a:t>
            </a:r>
            <a:r>
              <a:rPr lang="en-GB" baseline="0" dirty="0"/>
              <a:t> and 372  sum is  496</a:t>
            </a:r>
          </a:p>
          <a:p>
            <a:r>
              <a:rPr lang="en-GB" dirty="0"/>
              <a:t>Move</a:t>
            </a:r>
            <a:r>
              <a:rPr lang="en-GB" baseline="0" dirty="0"/>
              <a:t> </a:t>
            </a:r>
            <a:r>
              <a:rPr lang="en-GB" dirty="0"/>
              <a:t>onto more challenging questions now. No right or wrong method. Models is to support YOUR thinking </a:t>
            </a:r>
          </a:p>
          <a:p>
            <a:endParaRPr lang="en-GB" dirty="0"/>
          </a:p>
          <a:p>
            <a:r>
              <a:rPr lang="en-GB" dirty="0"/>
              <a:t>Where are you putting your question mark</a:t>
            </a:r>
            <a:r>
              <a:rPr lang="en-GB" baseline="0" dirty="0"/>
              <a:t> focuses where the answer is needed</a:t>
            </a:r>
            <a:endParaRPr lang="en-GB" dirty="0"/>
          </a:p>
        </p:txBody>
      </p:sp>
      <p:sp>
        <p:nvSpPr>
          <p:cNvPr id="4" name="Slide Number Placeholder 3"/>
          <p:cNvSpPr>
            <a:spLocks noGrp="1"/>
          </p:cNvSpPr>
          <p:nvPr>
            <p:ph type="sldNum" sz="quarter" idx="10"/>
          </p:nvPr>
        </p:nvSpPr>
        <p:spPr/>
        <p:txBody>
          <a:bodyPr/>
          <a:lstStyle/>
          <a:p>
            <a:fld id="{A338E8F0-F6CA-4A4A-B01B-EBBE1EF5C9A5}" type="slidenum">
              <a:rPr lang="en-GB" smtClean="0"/>
              <a:t>40</a:t>
            </a:fld>
            <a:endParaRPr lang="en-GB"/>
          </a:p>
        </p:txBody>
      </p:sp>
    </p:spTree>
    <p:extLst>
      <p:ext uri="{BB962C8B-B14F-4D97-AF65-F5344CB8AC3E}">
        <p14:creationId xmlns:p14="http://schemas.microsoft.com/office/powerpoint/2010/main" val="1145819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41</a:t>
            </a:fld>
            <a:endParaRPr lang="en-US"/>
          </a:p>
        </p:txBody>
      </p:sp>
    </p:spTree>
    <p:extLst>
      <p:ext uri="{BB962C8B-B14F-4D97-AF65-F5344CB8AC3E}">
        <p14:creationId xmlns:p14="http://schemas.microsoft.com/office/powerpoint/2010/main" val="4161773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42</a:t>
            </a:fld>
            <a:endParaRPr lang="en-US"/>
          </a:p>
        </p:txBody>
      </p:sp>
    </p:spTree>
    <p:extLst>
      <p:ext uri="{BB962C8B-B14F-4D97-AF65-F5344CB8AC3E}">
        <p14:creationId xmlns:p14="http://schemas.microsoft.com/office/powerpoint/2010/main" val="3713614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43</a:t>
            </a:fld>
            <a:endParaRPr lang="en-US"/>
          </a:p>
        </p:txBody>
      </p:sp>
    </p:spTree>
    <p:extLst>
      <p:ext uri="{BB962C8B-B14F-4D97-AF65-F5344CB8AC3E}">
        <p14:creationId xmlns:p14="http://schemas.microsoft.com/office/powerpoint/2010/main" val="89899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44</a:t>
            </a:fld>
            <a:endParaRPr lang="en-US"/>
          </a:p>
        </p:txBody>
      </p:sp>
    </p:spTree>
    <p:extLst>
      <p:ext uri="{BB962C8B-B14F-4D97-AF65-F5344CB8AC3E}">
        <p14:creationId xmlns:p14="http://schemas.microsoft.com/office/powerpoint/2010/main" val="1064737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45</a:t>
            </a:fld>
            <a:endParaRPr lang="en-US"/>
          </a:p>
        </p:txBody>
      </p:sp>
    </p:spTree>
    <p:extLst>
      <p:ext uri="{BB962C8B-B14F-4D97-AF65-F5344CB8AC3E}">
        <p14:creationId xmlns:p14="http://schemas.microsoft.com/office/powerpoint/2010/main" val="1367220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46</a:t>
            </a:fld>
            <a:endParaRPr lang="en-US"/>
          </a:p>
        </p:txBody>
      </p:sp>
    </p:spTree>
    <p:extLst>
      <p:ext uri="{BB962C8B-B14F-4D97-AF65-F5344CB8AC3E}">
        <p14:creationId xmlns:p14="http://schemas.microsoft.com/office/powerpoint/2010/main" val="1993008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47</a:t>
            </a:fld>
            <a:endParaRPr lang="en-US"/>
          </a:p>
        </p:txBody>
      </p:sp>
    </p:spTree>
    <p:extLst>
      <p:ext uri="{BB962C8B-B14F-4D97-AF65-F5344CB8AC3E}">
        <p14:creationId xmlns:p14="http://schemas.microsoft.com/office/powerpoint/2010/main" val="582119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48</a:t>
            </a:fld>
            <a:endParaRPr lang="en-US"/>
          </a:p>
        </p:txBody>
      </p:sp>
    </p:spTree>
    <p:extLst>
      <p:ext uri="{BB962C8B-B14F-4D97-AF65-F5344CB8AC3E}">
        <p14:creationId xmlns:p14="http://schemas.microsoft.com/office/powerpoint/2010/main" val="3678165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49</a:t>
            </a:fld>
            <a:endParaRPr lang="en-US"/>
          </a:p>
        </p:txBody>
      </p:sp>
    </p:spTree>
    <p:extLst>
      <p:ext uri="{BB962C8B-B14F-4D97-AF65-F5344CB8AC3E}">
        <p14:creationId xmlns:p14="http://schemas.microsoft.com/office/powerpoint/2010/main" val="367616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a:t>
            </a:fld>
            <a:endParaRPr lang="en-US"/>
          </a:p>
        </p:txBody>
      </p:sp>
    </p:spTree>
    <p:extLst>
      <p:ext uri="{BB962C8B-B14F-4D97-AF65-F5344CB8AC3E}">
        <p14:creationId xmlns:p14="http://schemas.microsoft.com/office/powerpoint/2010/main" val="1353991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50</a:t>
            </a:fld>
            <a:endParaRPr lang="en-US"/>
          </a:p>
        </p:txBody>
      </p:sp>
    </p:spTree>
    <p:extLst>
      <p:ext uri="{BB962C8B-B14F-4D97-AF65-F5344CB8AC3E}">
        <p14:creationId xmlns:p14="http://schemas.microsoft.com/office/powerpoint/2010/main" val="3306647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51</a:t>
            </a:fld>
            <a:endParaRPr lang="en-US"/>
          </a:p>
        </p:txBody>
      </p:sp>
    </p:spTree>
    <p:extLst>
      <p:ext uri="{BB962C8B-B14F-4D97-AF65-F5344CB8AC3E}">
        <p14:creationId xmlns:p14="http://schemas.microsoft.com/office/powerpoint/2010/main" val="1219572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80233-4CC8-1942-AF7A-BEB9D0AF05B2}" type="slidenum">
              <a:rPr lang="en-US" smtClean="0"/>
              <a:t>52</a:t>
            </a:fld>
            <a:endParaRPr lang="en-US"/>
          </a:p>
        </p:txBody>
      </p:sp>
    </p:spTree>
    <p:extLst>
      <p:ext uri="{BB962C8B-B14F-4D97-AF65-F5344CB8AC3E}">
        <p14:creationId xmlns:p14="http://schemas.microsoft.com/office/powerpoint/2010/main" val="765660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53</a:t>
            </a:fld>
            <a:endParaRPr lang="en-US"/>
          </a:p>
        </p:txBody>
      </p:sp>
    </p:spTree>
    <p:extLst>
      <p:ext uri="{BB962C8B-B14F-4D97-AF65-F5344CB8AC3E}">
        <p14:creationId xmlns:p14="http://schemas.microsoft.com/office/powerpoint/2010/main" val="6535344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54</a:t>
            </a:fld>
            <a:endParaRPr lang="en-US"/>
          </a:p>
        </p:txBody>
      </p:sp>
    </p:spTree>
    <p:extLst>
      <p:ext uri="{BB962C8B-B14F-4D97-AF65-F5344CB8AC3E}">
        <p14:creationId xmlns:p14="http://schemas.microsoft.com/office/powerpoint/2010/main" val="2225527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55</a:t>
            </a:fld>
            <a:endParaRPr lang="en-US"/>
          </a:p>
        </p:txBody>
      </p:sp>
    </p:spTree>
    <p:extLst>
      <p:ext uri="{BB962C8B-B14F-4D97-AF65-F5344CB8AC3E}">
        <p14:creationId xmlns:p14="http://schemas.microsoft.com/office/powerpoint/2010/main" val="4203344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56</a:t>
            </a:fld>
            <a:endParaRPr lang="en-US"/>
          </a:p>
        </p:txBody>
      </p:sp>
    </p:spTree>
    <p:extLst>
      <p:ext uri="{BB962C8B-B14F-4D97-AF65-F5344CB8AC3E}">
        <p14:creationId xmlns:p14="http://schemas.microsoft.com/office/powerpoint/2010/main" val="1054844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57</a:t>
            </a:fld>
            <a:endParaRPr lang="en-US"/>
          </a:p>
        </p:txBody>
      </p:sp>
    </p:spTree>
    <p:extLst>
      <p:ext uri="{BB962C8B-B14F-4D97-AF65-F5344CB8AC3E}">
        <p14:creationId xmlns:p14="http://schemas.microsoft.com/office/powerpoint/2010/main" val="1246291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58</a:t>
            </a:fld>
            <a:endParaRPr lang="en-US"/>
          </a:p>
        </p:txBody>
      </p:sp>
    </p:spTree>
    <p:extLst>
      <p:ext uri="{BB962C8B-B14F-4D97-AF65-F5344CB8AC3E}">
        <p14:creationId xmlns:p14="http://schemas.microsoft.com/office/powerpoint/2010/main" val="3142906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59</a:t>
            </a:fld>
            <a:endParaRPr lang="en-US"/>
          </a:p>
        </p:txBody>
      </p:sp>
    </p:spTree>
    <p:extLst>
      <p:ext uri="{BB962C8B-B14F-4D97-AF65-F5344CB8AC3E}">
        <p14:creationId xmlns:p14="http://schemas.microsoft.com/office/powerpoint/2010/main" val="576899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briefly mention these theories as we will work on each in more depth</a:t>
            </a:r>
            <a:r>
              <a:rPr lang="en-GB" baseline="0" dirty="0"/>
              <a:t> illustrating with hands on activities.</a:t>
            </a:r>
          </a:p>
          <a:p>
            <a:r>
              <a:rPr lang="en-GB" baseline="0" dirty="0"/>
              <a:t>Children need to be both procedurally and conceptually fluent – they need to know both how and why. Children who engage in a lot of practice without understanding what they are doing often forget, or remember incorrectly those procedures. Further, there is growing evidence that once students have memorised and practised procedures without understanding, they have difficulty learning later to bring meaning to their work (Stigler. </a:t>
            </a:r>
            <a:r>
              <a:rPr lang="en-GB" baseline="0" dirty="0" err="1"/>
              <a:t>Hiebert</a:t>
            </a:r>
            <a:r>
              <a:rPr lang="en-GB" baseline="0"/>
              <a:t> 19990</a:t>
            </a:r>
            <a:endParaRPr lang="en-GB" dirty="0"/>
          </a:p>
        </p:txBody>
      </p:sp>
      <p:sp>
        <p:nvSpPr>
          <p:cNvPr id="4" name="Slide Number Placeholder 3"/>
          <p:cNvSpPr>
            <a:spLocks noGrp="1"/>
          </p:cNvSpPr>
          <p:nvPr>
            <p:ph type="sldNum" sz="quarter" idx="10"/>
          </p:nvPr>
        </p:nvSpPr>
        <p:spPr/>
        <p:txBody>
          <a:bodyPr/>
          <a:lstStyle/>
          <a:p>
            <a:fld id="{77F2F4F8-A25E-429D-91F5-78056CBC243A}" type="slidenum">
              <a:rPr lang="en-GB" smtClean="0"/>
              <a:t>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36365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60</a:t>
            </a:fld>
            <a:endParaRPr lang="en-US"/>
          </a:p>
        </p:txBody>
      </p:sp>
    </p:spTree>
    <p:extLst>
      <p:ext uri="{BB962C8B-B14F-4D97-AF65-F5344CB8AC3E}">
        <p14:creationId xmlns:p14="http://schemas.microsoft.com/office/powerpoint/2010/main" val="3473050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61</a:t>
            </a:fld>
            <a:endParaRPr lang="en-US"/>
          </a:p>
        </p:txBody>
      </p:sp>
    </p:spTree>
    <p:extLst>
      <p:ext uri="{BB962C8B-B14F-4D97-AF65-F5344CB8AC3E}">
        <p14:creationId xmlns:p14="http://schemas.microsoft.com/office/powerpoint/2010/main" val="40210938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62</a:t>
            </a:fld>
            <a:endParaRPr lang="en-US"/>
          </a:p>
        </p:txBody>
      </p:sp>
    </p:spTree>
    <p:extLst>
      <p:ext uri="{BB962C8B-B14F-4D97-AF65-F5344CB8AC3E}">
        <p14:creationId xmlns:p14="http://schemas.microsoft.com/office/powerpoint/2010/main" val="148541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63</a:t>
            </a:fld>
            <a:endParaRPr lang="en-US"/>
          </a:p>
        </p:txBody>
      </p:sp>
    </p:spTree>
    <p:extLst>
      <p:ext uri="{BB962C8B-B14F-4D97-AF65-F5344CB8AC3E}">
        <p14:creationId xmlns:p14="http://schemas.microsoft.com/office/powerpoint/2010/main" val="789617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64</a:t>
            </a:fld>
            <a:endParaRPr lang="en-US"/>
          </a:p>
        </p:txBody>
      </p:sp>
    </p:spTree>
    <p:extLst>
      <p:ext uri="{BB962C8B-B14F-4D97-AF65-F5344CB8AC3E}">
        <p14:creationId xmlns:p14="http://schemas.microsoft.com/office/powerpoint/2010/main" val="2689347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65</a:t>
            </a:fld>
            <a:endParaRPr lang="en-US"/>
          </a:p>
        </p:txBody>
      </p:sp>
    </p:spTree>
    <p:extLst>
      <p:ext uri="{BB962C8B-B14F-4D97-AF65-F5344CB8AC3E}">
        <p14:creationId xmlns:p14="http://schemas.microsoft.com/office/powerpoint/2010/main" val="1491066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66</a:t>
            </a:fld>
            <a:endParaRPr lang="en-US"/>
          </a:p>
        </p:txBody>
      </p:sp>
    </p:spTree>
    <p:extLst>
      <p:ext uri="{BB962C8B-B14F-4D97-AF65-F5344CB8AC3E}">
        <p14:creationId xmlns:p14="http://schemas.microsoft.com/office/powerpoint/2010/main" val="3873909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67</a:t>
            </a:fld>
            <a:endParaRPr lang="en-US"/>
          </a:p>
        </p:txBody>
      </p:sp>
    </p:spTree>
    <p:extLst>
      <p:ext uri="{BB962C8B-B14F-4D97-AF65-F5344CB8AC3E}">
        <p14:creationId xmlns:p14="http://schemas.microsoft.com/office/powerpoint/2010/main" val="977393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68</a:t>
            </a:fld>
            <a:endParaRPr lang="en-US"/>
          </a:p>
        </p:txBody>
      </p:sp>
    </p:spTree>
    <p:extLst>
      <p:ext uri="{BB962C8B-B14F-4D97-AF65-F5344CB8AC3E}">
        <p14:creationId xmlns:p14="http://schemas.microsoft.com/office/powerpoint/2010/main" val="1513383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69</a:t>
            </a:fld>
            <a:endParaRPr lang="en-US"/>
          </a:p>
        </p:txBody>
      </p:sp>
    </p:spTree>
    <p:extLst>
      <p:ext uri="{BB962C8B-B14F-4D97-AF65-F5344CB8AC3E}">
        <p14:creationId xmlns:p14="http://schemas.microsoft.com/office/powerpoint/2010/main" val="1922915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a:t>
            </a:fld>
            <a:endParaRPr lang="en-US"/>
          </a:p>
        </p:txBody>
      </p:sp>
    </p:spTree>
    <p:extLst>
      <p:ext uri="{BB962C8B-B14F-4D97-AF65-F5344CB8AC3E}">
        <p14:creationId xmlns:p14="http://schemas.microsoft.com/office/powerpoint/2010/main" val="1378843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70</a:t>
            </a:fld>
            <a:endParaRPr lang="en-US"/>
          </a:p>
        </p:txBody>
      </p:sp>
    </p:spTree>
    <p:extLst>
      <p:ext uri="{BB962C8B-B14F-4D97-AF65-F5344CB8AC3E}">
        <p14:creationId xmlns:p14="http://schemas.microsoft.com/office/powerpoint/2010/main" val="3143123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80233-4CC8-1942-AF7A-BEB9D0AF05B2}" type="slidenum">
              <a:rPr lang="en-US" smtClean="0"/>
              <a:t>71</a:t>
            </a:fld>
            <a:endParaRPr lang="en-US"/>
          </a:p>
        </p:txBody>
      </p:sp>
    </p:spTree>
    <p:extLst>
      <p:ext uri="{BB962C8B-B14F-4D97-AF65-F5344CB8AC3E}">
        <p14:creationId xmlns:p14="http://schemas.microsoft.com/office/powerpoint/2010/main" val="1753425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72</a:t>
            </a:fld>
            <a:endParaRPr lang="en-US"/>
          </a:p>
        </p:txBody>
      </p:sp>
    </p:spTree>
    <p:extLst>
      <p:ext uri="{BB962C8B-B14F-4D97-AF65-F5344CB8AC3E}">
        <p14:creationId xmlns:p14="http://schemas.microsoft.com/office/powerpoint/2010/main" val="642908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73</a:t>
            </a:fld>
            <a:endParaRPr lang="en-US"/>
          </a:p>
        </p:txBody>
      </p:sp>
    </p:spTree>
    <p:extLst>
      <p:ext uri="{BB962C8B-B14F-4D97-AF65-F5344CB8AC3E}">
        <p14:creationId xmlns:p14="http://schemas.microsoft.com/office/powerpoint/2010/main" val="42375223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74</a:t>
            </a:fld>
            <a:endParaRPr lang="en-US"/>
          </a:p>
        </p:txBody>
      </p:sp>
    </p:spTree>
    <p:extLst>
      <p:ext uri="{BB962C8B-B14F-4D97-AF65-F5344CB8AC3E}">
        <p14:creationId xmlns:p14="http://schemas.microsoft.com/office/powerpoint/2010/main" val="19704775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75</a:t>
            </a:fld>
            <a:endParaRPr lang="en-US"/>
          </a:p>
        </p:txBody>
      </p:sp>
    </p:spTree>
    <p:extLst>
      <p:ext uri="{BB962C8B-B14F-4D97-AF65-F5344CB8AC3E}">
        <p14:creationId xmlns:p14="http://schemas.microsoft.com/office/powerpoint/2010/main" val="1945772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76</a:t>
            </a:fld>
            <a:endParaRPr lang="en-US"/>
          </a:p>
        </p:txBody>
      </p:sp>
    </p:spTree>
    <p:extLst>
      <p:ext uri="{BB962C8B-B14F-4D97-AF65-F5344CB8AC3E}">
        <p14:creationId xmlns:p14="http://schemas.microsoft.com/office/powerpoint/2010/main" val="21176049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77</a:t>
            </a:fld>
            <a:endParaRPr lang="en-US"/>
          </a:p>
        </p:txBody>
      </p:sp>
    </p:spTree>
    <p:extLst>
      <p:ext uri="{BB962C8B-B14F-4D97-AF65-F5344CB8AC3E}">
        <p14:creationId xmlns:p14="http://schemas.microsoft.com/office/powerpoint/2010/main" val="20400451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a:t>
            </a:r>
          </a:p>
        </p:txBody>
      </p:sp>
      <p:sp>
        <p:nvSpPr>
          <p:cNvPr id="4" name="Slide Number Placeholder 3"/>
          <p:cNvSpPr>
            <a:spLocks noGrp="1"/>
          </p:cNvSpPr>
          <p:nvPr>
            <p:ph type="sldNum" sz="quarter" idx="10"/>
          </p:nvPr>
        </p:nvSpPr>
        <p:spPr/>
        <p:txBody>
          <a:bodyPr/>
          <a:lstStyle/>
          <a:p>
            <a:fld id="{F4280233-4CC8-1942-AF7A-BEB9D0AF05B2}" type="slidenum">
              <a:rPr lang="en-US" smtClean="0"/>
              <a:t>78</a:t>
            </a:fld>
            <a:endParaRPr lang="en-US"/>
          </a:p>
        </p:txBody>
      </p:sp>
    </p:spTree>
    <p:extLst>
      <p:ext uri="{BB962C8B-B14F-4D97-AF65-F5344CB8AC3E}">
        <p14:creationId xmlns:p14="http://schemas.microsoft.com/office/powerpoint/2010/main" val="17060367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a:t>
            </a:r>
          </a:p>
        </p:txBody>
      </p:sp>
      <p:sp>
        <p:nvSpPr>
          <p:cNvPr id="4" name="Slide Number Placeholder 3"/>
          <p:cNvSpPr>
            <a:spLocks noGrp="1"/>
          </p:cNvSpPr>
          <p:nvPr>
            <p:ph type="sldNum" sz="quarter" idx="10"/>
          </p:nvPr>
        </p:nvSpPr>
        <p:spPr/>
        <p:txBody>
          <a:bodyPr/>
          <a:lstStyle/>
          <a:p>
            <a:fld id="{F4280233-4CC8-1942-AF7A-BEB9D0AF05B2}" type="slidenum">
              <a:rPr lang="en-US" smtClean="0"/>
              <a:t>79</a:t>
            </a:fld>
            <a:endParaRPr lang="en-US"/>
          </a:p>
        </p:txBody>
      </p:sp>
    </p:spTree>
    <p:extLst>
      <p:ext uri="{BB962C8B-B14F-4D97-AF65-F5344CB8AC3E}">
        <p14:creationId xmlns:p14="http://schemas.microsoft.com/office/powerpoint/2010/main" val="61206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8</a:t>
            </a:fld>
            <a:endParaRPr lang="en-US"/>
          </a:p>
        </p:txBody>
      </p:sp>
    </p:spTree>
    <p:extLst>
      <p:ext uri="{BB962C8B-B14F-4D97-AF65-F5344CB8AC3E}">
        <p14:creationId xmlns:p14="http://schemas.microsoft.com/office/powerpoint/2010/main" val="2270416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a:t>
            </a:r>
          </a:p>
        </p:txBody>
      </p:sp>
      <p:sp>
        <p:nvSpPr>
          <p:cNvPr id="4" name="Slide Number Placeholder 3"/>
          <p:cNvSpPr>
            <a:spLocks noGrp="1"/>
          </p:cNvSpPr>
          <p:nvPr>
            <p:ph type="sldNum" sz="quarter" idx="10"/>
          </p:nvPr>
        </p:nvSpPr>
        <p:spPr/>
        <p:txBody>
          <a:bodyPr/>
          <a:lstStyle/>
          <a:p>
            <a:fld id="{F4280233-4CC8-1942-AF7A-BEB9D0AF05B2}" type="slidenum">
              <a:rPr lang="en-US" smtClean="0"/>
              <a:t>80</a:t>
            </a:fld>
            <a:endParaRPr lang="en-US"/>
          </a:p>
        </p:txBody>
      </p:sp>
    </p:spTree>
    <p:extLst>
      <p:ext uri="{BB962C8B-B14F-4D97-AF65-F5344CB8AC3E}">
        <p14:creationId xmlns:p14="http://schemas.microsoft.com/office/powerpoint/2010/main" val="2038421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a:t>
            </a:r>
          </a:p>
        </p:txBody>
      </p:sp>
      <p:sp>
        <p:nvSpPr>
          <p:cNvPr id="4" name="Slide Number Placeholder 3"/>
          <p:cNvSpPr>
            <a:spLocks noGrp="1"/>
          </p:cNvSpPr>
          <p:nvPr>
            <p:ph type="sldNum" sz="quarter" idx="10"/>
          </p:nvPr>
        </p:nvSpPr>
        <p:spPr/>
        <p:txBody>
          <a:bodyPr/>
          <a:lstStyle/>
          <a:p>
            <a:fld id="{F4280233-4CC8-1942-AF7A-BEB9D0AF05B2}" type="slidenum">
              <a:rPr lang="en-US" smtClean="0"/>
              <a:t>81</a:t>
            </a:fld>
            <a:endParaRPr lang="en-US"/>
          </a:p>
        </p:txBody>
      </p:sp>
    </p:spTree>
    <p:extLst>
      <p:ext uri="{BB962C8B-B14F-4D97-AF65-F5344CB8AC3E}">
        <p14:creationId xmlns:p14="http://schemas.microsoft.com/office/powerpoint/2010/main" val="1130760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a:t>
            </a:r>
          </a:p>
        </p:txBody>
      </p:sp>
      <p:sp>
        <p:nvSpPr>
          <p:cNvPr id="4" name="Slide Number Placeholder 3"/>
          <p:cNvSpPr>
            <a:spLocks noGrp="1"/>
          </p:cNvSpPr>
          <p:nvPr>
            <p:ph type="sldNum" sz="quarter" idx="10"/>
          </p:nvPr>
        </p:nvSpPr>
        <p:spPr/>
        <p:txBody>
          <a:bodyPr/>
          <a:lstStyle/>
          <a:p>
            <a:fld id="{F4280233-4CC8-1942-AF7A-BEB9D0AF05B2}" type="slidenum">
              <a:rPr lang="en-US" smtClean="0"/>
              <a:t>82</a:t>
            </a:fld>
            <a:endParaRPr lang="en-US"/>
          </a:p>
        </p:txBody>
      </p:sp>
    </p:spTree>
    <p:extLst>
      <p:ext uri="{BB962C8B-B14F-4D97-AF65-F5344CB8AC3E}">
        <p14:creationId xmlns:p14="http://schemas.microsoft.com/office/powerpoint/2010/main" val="754136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83</a:t>
            </a:fld>
            <a:endParaRPr lang="en-US"/>
          </a:p>
        </p:txBody>
      </p:sp>
    </p:spTree>
    <p:extLst>
      <p:ext uri="{BB962C8B-B14F-4D97-AF65-F5344CB8AC3E}">
        <p14:creationId xmlns:p14="http://schemas.microsoft.com/office/powerpoint/2010/main" val="23033218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84</a:t>
            </a:fld>
            <a:endParaRPr lang="en-US"/>
          </a:p>
        </p:txBody>
      </p:sp>
    </p:spTree>
    <p:extLst>
      <p:ext uri="{BB962C8B-B14F-4D97-AF65-F5344CB8AC3E}">
        <p14:creationId xmlns:p14="http://schemas.microsoft.com/office/powerpoint/2010/main" val="39630356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 Grade</a:t>
            </a:r>
            <a:r>
              <a:rPr lang="en-US" baseline="0" dirty="0"/>
              <a:t> 5 Singapore text book</a:t>
            </a:r>
          </a:p>
          <a:p>
            <a:endParaRPr lang="en-US" baseline="0" dirty="0"/>
          </a:p>
          <a:p>
            <a:r>
              <a:rPr lang="en-US" dirty="0"/>
              <a:t>https://</a:t>
            </a:r>
            <a:r>
              <a:rPr lang="en-US" dirty="0" err="1"/>
              <a:t>www.youtube.com</a:t>
            </a:r>
            <a:r>
              <a:rPr lang="en-US" dirty="0"/>
              <a:t>/</a:t>
            </a:r>
            <a:r>
              <a:rPr lang="en-US" dirty="0" err="1"/>
              <a:t>watch?v</a:t>
            </a:r>
            <a:r>
              <a:rPr lang="en-US" dirty="0"/>
              <a:t>=fBP328qBMEY</a:t>
            </a:r>
          </a:p>
          <a:p>
            <a:endParaRPr lang="en-US" dirty="0"/>
          </a:p>
        </p:txBody>
      </p:sp>
      <p:sp>
        <p:nvSpPr>
          <p:cNvPr id="4" name="Slide Number Placeholder 3"/>
          <p:cNvSpPr>
            <a:spLocks noGrp="1"/>
          </p:cNvSpPr>
          <p:nvPr>
            <p:ph type="sldNum" sz="quarter" idx="10"/>
          </p:nvPr>
        </p:nvSpPr>
        <p:spPr/>
        <p:txBody>
          <a:bodyPr/>
          <a:lstStyle/>
          <a:p>
            <a:fld id="{F4280233-4CC8-1942-AF7A-BEB9D0AF05B2}" type="slidenum">
              <a:rPr lang="en-US" smtClean="0"/>
              <a:t>85</a:t>
            </a:fld>
            <a:endParaRPr lang="en-US"/>
          </a:p>
        </p:txBody>
      </p:sp>
    </p:spTree>
    <p:extLst>
      <p:ext uri="{BB962C8B-B14F-4D97-AF65-F5344CB8AC3E}">
        <p14:creationId xmlns:p14="http://schemas.microsoft.com/office/powerpoint/2010/main" val="17854938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=wskxzaApiH4</a:t>
            </a:r>
          </a:p>
        </p:txBody>
      </p:sp>
      <p:sp>
        <p:nvSpPr>
          <p:cNvPr id="4" name="Slide Number Placeholder 3"/>
          <p:cNvSpPr>
            <a:spLocks noGrp="1"/>
          </p:cNvSpPr>
          <p:nvPr>
            <p:ph type="sldNum" sz="quarter" idx="10"/>
          </p:nvPr>
        </p:nvSpPr>
        <p:spPr/>
        <p:txBody>
          <a:bodyPr/>
          <a:lstStyle/>
          <a:p>
            <a:fld id="{F4280233-4CC8-1942-AF7A-BEB9D0AF05B2}" type="slidenum">
              <a:rPr lang="en-US" smtClean="0"/>
              <a:t>86</a:t>
            </a:fld>
            <a:endParaRPr lang="en-US"/>
          </a:p>
        </p:txBody>
      </p:sp>
    </p:spTree>
    <p:extLst>
      <p:ext uri="{BB962C8B-B14F-4D97-AF65-F5344CB8AC3E}">
        <p14:creationId xmlns:p14="http://schemas.microsoft.com/office/powerpoint/2010/main" val="1260190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87</a:t>
            </a:fld>
            <a:endParaRPr lang="en-US"/>
          </a:p>
        </p:txBody>
      </p:sp>
    </p:spTree>
    <p:extLst>
      <p:ext uri="{BB962C8B-B14F-4D97-AF65-F5344CB8AC3E}">
        <p14:creationId xmlns:p14="http://schemas.microsoft.com/office/powerpoint/2010/main" val="6863567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8E763-3E94-47A1-8C6F-5D2E12674D6F}"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0" name="Rectangle 2"/>
          <p:cNvSpPr>
            <a:spLocks noGrp="1" noRot="1" noChangeAspect="1" noChangeArrowheads="1" noTextEdit="1"/>
          </p:cNvSpPr>
          <p:nvPr>
            <p:ph type="sldImg"/>
          </p:nvPr>
        </p:nvSpPr>
        <p:spPr>
          <a:ln/>
        </p:spPr>
      </p:sp>
      <p:sp>
        <p:nvSpPr>
          <p:cNvPr id="58372" name="Rectangle 4"/>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801981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D994-61D5-44FC-9AD7-B04C7063D919}"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0418" name="Rectangle 2"/>
          <p:cNvSpPr>
            <a:spLocks noGrp="1" noRot="1" noChangeAspect="1" noChangeArrowheads="1" noTextEdit="1"/>
          </p:cNvSpPr>
          <p:nvPr>
            <p:ph type="sldImg"/>
          </p:nvPr>
        </p:nvSpPr>
        <p:spPr>
          <a:ln/>
        </p:spPr>
      </p:sp>
      <p:sp>
        <p:nvSpPr>
          <p:cNvPr id="6042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2634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280233-4CC8-1942-AF7A-BEB9D0AF05B2}" type="slidenum">
              <a:rPr lang="en-US" smtClean="0"/>
              <a:t>9</a:t>
            </a:fld>
            <a:endParaRPr lang="en-US"/>
          </a:p>
        </p:txBody>
      </p:sp>
    </p:spTree>
    <p:extLst>
      <p:ext uri="{BB962C8B-B14F-4D97-AF65-F5344CB8AC3E}">
        <p14:creationId xmlns:p14="http://schemas.microsoft.com/office/powerpoint/2010/main" val="30322271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67F62B-18F3-494F-A360-EE75ECB6F2F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2466" name="Rectangle 2"/>
          <p:cNvSpPr>
            <a:spLocks noGrp="1" noRot="1" noChangeAspect="1" noChangeArrowheads="1" noTextEdit="1"/>
          </p:cNvSpPr>
          <p:nvPr>
            <p:ph type="sldImg"/>
          </p:nvPr>
        </p:nvSpPr>
        <p:spPr>
          <a:ln/>
        </p:spPr>
      </p:sp>
      <p:sp>
        <p:nvSpPr>
          <p:cNvPr id="6246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44692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E68CAA-63E3-4C05-A47C-85940A1DA5E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Rectangle 2"/>
          <p:cNvSpPr>
            <a:spLocks noGrp="1" noRot="1" noChangeAspect="1" noChangeArrowheads="1" noTextEdit="1"/>
          </p:cNvSpPr>
          <p:nvPr>
            <p:ph type="sldImg"/>
          </p:nvPr>
        </p:nvSpPr>
        <p:spPr>
          <a:ln/>
        </p:spPr>
      </p:sp>
      <p:sp>
        <p:nvSpPr>
          <p:cNvPr id="21508" name="Rectangle 4"/>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806798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36974-B873-4F81-87D0-816CB35F8080}"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ln/>
        </p:spPr>
      </p:sp>
      <p:sp>
        <p:nvSpPr>
          <p:cNvPr id="1946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29959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36974-B873-4F81-87D0-816CB35F8080}"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ln/>
        </p:spPr>
      </p:sp>
      <p:sp>
        <p:nvSpPr>
          <p:cNvPr id="1946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34351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FE3EBF-20AB-40CE-BCEC-C5C9003B2E42}"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218" name="Rectangle 2"/>
          <p:cNvSpPr>
            <a:spLocks noGrp="1" noRot="1" noChangeAspect="1" noChangeArrowheads="1" noTextEdit="1"/>
          </p:cNvSpPr>
          <p:nvPr>
            <p:ph type="sldImg"/>
          </p:nvPr>
        </p:nvSpPr>
        <p:spPr>
          <a:ln/>
        </p:spPr>
      </p:sp>
      <p:sp>
        <p:nvSpPr>
          <p:cNvPr id="9220"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5273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9EB0B-3A6F-4C16-B804-BAF11EC522D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7410" name="Rectangle 2"/>
          <p:cNvSpPr>
            <a:spLocks noGrp="1" noRot="1" noChangeAspect="1" noChangeArrowheads="1" noTextEdit="1"/>
          </p:cNvSpPr>
          <p:nvPr>
            <p:ph type="sldImg"/>
          </p:nvPr>
        </p:nvSpPr>
        <p:spPr>
          <a:ln/>
        </p:spPr>
      </p:sp>
      <p:sp>
        <p:nvSpPr>
          <p:cNvPr id="17412"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0569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93196A-E5C6-45F1-9572-7EA1DE15CE7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2" name="Rectangle 2"/>
          <p:cNvSpPr>
            <a:spLocks noGrp="1" noRot="1" noChangeAspect="1" noChangeArrowheads="1" noTextEdit="1"/>
          </p:cNvSpPr>
          <p:nvPr>
            <p:ph type="sldImg"/>
          </p:nvPr>
        </p:nvSpPr>
        <p:spPr>
          <a:ln/>
        </p:spPr>
      </p:sp>
      <p:sp>
        <p:nvSpPr>
          <p:cNvPr id="15364" name="Rectangle 4"/>
          <p:cNvSpPr>
            <a:spLocks noGrp="1" noChangeArrowheads="1"/>
          </p:cNvSpPr>
          <p:nvPr>
            <p:ph type="body" idx="1"/>
          </p:nvPr>
        </p:nvSpPr>
        <p:spPr>
          <a:xfrm>
            <a:off x="1014517" y="5091707"/>
            <a:ext cx="4847645" cy="4823721"/>
          </a:xfrm>
        </p:spPr>
        <p:txBody>
          <a:bodyPr/>
          <a:lstStyle/>
          <a:p>
            <a:endParaRPr lang="en-US"/>
          </a:p>
        </p:txBody>
      </p:sp>
    </p:spTree>
    <p:extLst>
      <p:ext uri="{BB962C8B-B14F-4D97-AF65-F5344CB8AC3E}">
        <p14:creationId xmlns:p14="http://schemas.microsoft.com/office/powerpoint/2010/main" val="18907548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76D522-F88F-449B-AC59-34799181306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314" name="Rectangle 2"/>
          <p:cNvSpPr>
            <a:spLocks noGrp="1" noRot="1" noChangeAspect="1" noChangeArrowheads="1" noTextEdit="1"/>
          </p:cNvSpPr>
          <p:nvPr>
            <p:ph type="sldImg"/>
          </p:nvPr>
        </p:nvSpPr>
        <p:spPr>
          <a:ln/>
        </p:spPr>
      </p:sp>
      <p:sp>
        <p:nvSpPr>
          <p:cNvPr id="13316"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77226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81F47-6C57-4E0D-9B8C-C9619FE981B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6" name="Rectangle 2"/>
          <p:cNvSpPr>
            <a:spLocks noGrp="1" noRot="1" noChangeAspect="1" noChangeArrowheads="1" noTextEdit="1"/>
          </p:cNvSpPr>
          <p:nvPr>
            <p:ph type="sldImg"/>
          </p:nvPr>
        </p:nvSpPr>
        <p:spPr>
          <a:ln/>
        </p:spPr>
      </p:sp>
      <p:sp>
        <p:nvSpPr>
          <p:cNvPr id="1126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668700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F432F-EB61-4055-8453-AC204167E69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Rectangle 2"/>
          <p:cNvSpPr>
            <a:spLocks noGrp="1" noRot="1" noChangeAspect="1" noChangeArrowheads="1" noTextEdit="1"/>
          </p:cNvSpPr>
          <p:nvPr>
            <p:ph type="sldImg"/>
          </p:nvPr>
        </p:nvSpPr>
        <p:spPr>
          <a:ln/>
        </p:spPr>
      </p:sp>
      <p:sp>
        <p:nvSpPr>
          <p:cNvPr id="21508" name="Rectangle 4"/>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787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a:solidFill>
                  <a:srgbClr val="1E435B"/>
                </a:solidFill>
                <a:latin typeface="Century Gothic"/>
                <a:cs typeface="Century Gothic"/>
              </a:defRPr>
            </a:lvl1pPr>
          </a:lstStyle>
          <a:p>
            <a:r>
              <a:rPr lang="en-GB"/>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E43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224458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3019298"/>
            <a:ext cx="8229600" cy="280923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5148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1275"/>
            <a:ext cx="2057400" cy="370945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1971275"/>
            <a:ext cx="6019800" cy="370945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81316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830263" y="830265"/>
            <a:ext cx="5372100" cy="602611"/>
          </a:xfrm>
        </p:spPr>
        <p:txBody>
          <a:bodyPr/>
          <a:lstStyle>
            <a:lvl1pPr>
              <a:defRPr baseline="0">
                <a:solidFill>
                  <a:srgbClr val="FF2C78"/>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a:t>Add heading</a:t>
            </a:r>
          </a:p>
        </p:txBody>
      </p:sp>
      <p:sp>
        <p:nvSpPr>
          <p:cNvPr id="11" name="Text Placeholder 7"/>
          <p:cNvSpPr>
            <a:spLocks noGrp="1"/>
          </p:cNvSpPr>
          <p:nvPr>
            <p:ph type="body" sz="quarter" idx="11" hasCustomPrompt="1"/>
          </p:nvPr>
        </p:nvSpPr>
        <p:spPr>
          <a:xfrm>
            <a:off x="830264" y="1555946"/>
            <a:ext cx="6334125" cy="2573338"/>
          </a:xfrm>
        </p:spPr>
        <p:txBody>
          <a:bodyPr>
            <a:normAutofit/>
          </a:bodyPr>
          <a:lstStyle>
            <a:lvl1pPr algn="l">
              <a:defRPr sz="1200" baseline="0">
                <a:solidFill>
                  <a:srgbClr val="002060"/>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a:t>Edit text</a:t>
            </a:r>
          </a:p>
        </p:txBody>
      </p:sp>
    </p:spTree>
    <p:extLst>
      <p:ext uri="{BB962C8B-B14F-4D97-AF65-F5344CB8AC3E}">
        <p14:creationId xmlns:p14="http://schemas.microsoft.com/office/powerpoint/2010/main" val="105434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33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32324" cy="1143000"/>
          </a:xfrm>
          <a:prstGeom prst="rect">
            <a:avLst/>
          </a:prstGeom>
        </p:spPr>
        <p:txBody>
          <a:bodyPr/>
          <a:lstStyle/>
          <a:p>
            <a:r>
              <a:rPr lang="en-GB" dirty="0"/>
              <a:t>Click to edit Master title style</a:t>
            </a:r>
            <a:endParaRPr lang="en-US" dirty="0"/>
          </a:p>
        </p:txBody>
      </p:sp>
      <p:sp>
        <p:nvSpPr>
          <p:cNvPr id="3" name="Content Placeholder 2"/>
          <p:cNvSpPr>
            <a:spLocks noGrp="1"/>
          </p:cNvSpPr>
          <p:nvPr>
            <p:ph sz="half" idx="1" hasCustomPrompt="1"/>
          </p:nvPr>
        </p:nvSpPr>
        <p:spPr>
          <a:xfrm>
            <a:off x="254000" y="2709332"/>
            <a:ext cx="5854095" cy="3507619"/>
          </a:xfrm>
          <a:noFill/>
        </p:spPr>
        <p:style>
          <a:lnRef idx="2">
            <a:schemeClr val="accent1"/>
          </a:lnRef>
          <a:fillRef idx="1">
            <a:schemeClr val="lt1"/>
          </a:fillRef>
          <a:effectRef idx="0">
            <a:schemeClr val="accent1"/>
          </a:effectRef>
          <a:fontRef idx="none"/>
        </p:style>
        <p:txBody>
          <a:bodyPr/>
          <a:lstStyle>
            <a:lvl1pPr marL="0" indent="0" algn="ctr">
              <a:buNone/>
              <a:defRPr sz="2800" u="sng"/>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Model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6289523" y="2709333"/>
            <a:ext cx="2685143" cy="3507618"/>
          </a:xfrm>
          <a:solidFill>
            <a:srgbClr val="FFFFFF"/>
          </a:solidFill>
        </p:spPr>
        <p:style>
          <a:lnRef idx="2">
            <a:schemeClr val="accent1"/>
          </a:lnRef>
          <a:fillRef idx="1">
            <a:schemeClr val="lt1"/>
          </a:fillRef>
          <a:effectRef idx="0">
            <a:schemeClr val="accent1"/>
          </a:effectRef>
          <a:fontRef idx="none"/>
        </p:style>
        <p:txBody>
          <a:bodyPr/>
          <a:lstStyle>
            <a:lvl1pPr marL="0" indent="0" algn="ctr">
              <a:buNone/>
              <a:defRPr sz="2800" u="sng"/>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Calculations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A82566-D571-8243-A6EC-456F324C6FF4}" type="datetimeFigureOut">
              <a:rPr lang="en-US" smtClean="0">
                <a:solidFill>
                  <a:prstClr val="black">
                    <a:tint val="75000"/>
                  </a:prstClr>
                </a:solidFill>
              </a:rPr>
              <a:pPr/>
              <a:t>10/2/2018</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r>
              <a:rPr lang="en-GB" b="1" dirty="0">
                <a:solidFill>
                  <a:srgbClr val="1F497D"/>
                </a:solidFill>
              </a:rPr>
              <a:t>@</a:t>
            </a:r>
            <a:r>
              <a:rPr lang="en-GB" b="1" dirty="0" err="1">
                <a:solidFill>
                  <a:srgbClr val="1F497D"/>
                </a:solidFill>
              </a:rPr>
              <a:t>wrmathshub</a:t>
            </a:r>
            <a:endParaRPr lang="en-GB" b="1" dirty="0">
              <a:solidFill>
                <a:srgbClr val="1F497D"/>
              </a:solidFill>
            </a:endParaRPr>
          </a:p>
        </p:txBody>
      </p:sp>
      <p:sp>
        <p:nvSpPr>
          <p:cNvPr id="8" name="Content Placeholder 2"/>
          <p:cNvSpPr>
            <a:spLocks noGrp="1"/>
          </p:cNvSpPr>
          <p:nvPr>
            <p:ph sz="half" idx="13" hasCustomPrompt="1"/>
          </p:nvPr>
        </p:nvSpPr>
        <p:spPr>
          <a:xfrm>
            <a:off x="254001" y="1536094"/>
            <a:ext cx="8720666" cy="1064381"/>
          </a:xfrm>
          <a:solidFill>
            <a:schemeClr val="accent5">
              <a:lumMod val="20000"/>
              <a:lumOff val="80000"/>
            </a:schemeClr>
          </a:solidFill>
        </p:spPr>
        <p:style>
          <a:lnRef idx="2">
            <a:schemeClr val="accent1"/>
          </a:lnRef>
          <a:fillRef idx="1">
            <a:schemeClr val="lt1"/>
          </a:fillRef>
          <a:effectRef idx="0">
            <a:schemeClr val="accent1"/>
          </a:effectRef>
          <a:fontRef idx="none"/>
        </p:style>
        <p:txBody>
          <a:bodyPr anchor="ctr"/>
          <a:lstStyle>
            <a:lvl1pPr marL="0" indent="0" algn="ctr">
              <a:buNone/>
              <a:defRPr sz="2800" u="sng"/>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GB" dirty="0"/>
              <a:t>Question</a:t>
            </a:r>
          </a:p>
        </p:txBody>
      </p:sp>
    </p:spTree>
    <p:extLst>
      <p:ext uri="{BB962C8B-B14F-4D97-AF65-F5344CB8AC3E}">
        <p14:creationId xmlns:p14="http://schemas.microsoft.com/office/powerpoint/2010/main" val="96498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38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898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b="0" i="0">
                <a:latin typeface="Open Sans Regular" panose="020B0606030504020204" pitchFamily="34" charset="0"/>
              </a:defRPr>
            </a:lvl1pPr>
          </a:lstStyle>
          <a:p>
            <a:endParaRPr lang="en-GB" dirty="0"/>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GB"/>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0" i="0">
                <a:latin typeface="Open Sans Regular" panose="020B0606030504020204" pitchFamily="34" charset="0"/>
              </a:defRPr>
            </a:lvl1pPr>
          </a:lstStyle>
          <a:p>
            <a:fld id="{A85D115B-8FCF-4A16-B88F-AF53F9F93A57}" type="slidenum">
              <a:rPr lang="en-GB" smtClean="0"/>
              <a:pPr/>
              <a:t>‹#›</a:t>
            </a:fld>
            <a:endParaRPr lang="en-GB" dirty="0"/>
          </a:p>
        </p:txBody>
      </p:sp>
    </p:spTree>
    <p:extLst>
      <p:ext uri="{BB962C8B-B14F-4D97-AF65-F5344CB8AC3E}">
        <p14:creationId xmlns:p14="http://schemas.microsoft.com/office/powerpoint/2010/main" val="16851721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57200" y="838200"/>
            <a:ext cx="8229600" cy="609600"/>
          </a:xfrm>
          <a:prstGeom prst="rect">
            <a:avLst/>
          </a:prstGeom>
        </p:spPr>
        <p:txBody>
          <a:bodyPr vert="horz" lIns="91440" tIns="45720" rIns="91440" bIns="45720" rtlCol="0" anchor="t">
            <a:normAutofit/>
          </a:bodyPr>
          <a:lstStyle>
            <a:lvl1pPr algn="l">
              <a:defRPr sz="2800">
                <a:solidFill>
                  <a:srgbClr val="008CBB"/>
                </a:solidFill>
              </a:defRPr>
            </a:lvl1pPr>
          </a:lstStyle>
          <a:p>
            <a:r>
              <a:rPr lang="en-GB" dirty="0"/>
              <a:t>Title Header Arial 28pt</a:t>
            </a:r>
            <a:endParaRPr lang="en-US" dirty="0"/>
          </a:p>
        </p:txBody>
      </p:sp>
      <p:sp>
        <p:nvSpPr>
          <p:cNvPr id="7" name="Text Placeholder 6"/>
          <p:cNvSpPr>
            <a:spLocks noGrp="1"/>
          </p:cNvSpPr>
          <p:nvPr>
            <p:ph type="body" sz="quarter" idx="10" hasCustomPrompt="1"/>
          </p:nvPr>
        </p:nvSpPr>
        <p:spPr>
          <a:xfrm>
            <a:off x="457200" y="1752600"/>
            <a:ext cx="8229600" cy="4052664"/>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tabLst/>
              <a:defRPr sz="2000" b="0" i="0">
                <a:latin typeface="Open Sans Regular" panose="020B0606030504020204" pitchFamily="34" charset="0"/>
                <a:cs typeface="Open Sans Regular" panose="020B0606030504020204" pitchFamily="34" charset="0"/>
              </a:defRPr>
            </a:lvl1pPr>
          </a:lstStyle>
          <a:p>
            <a:pPr eaLnBrk="1" hangingPunct="1"/>
            <a:r>
              <a:rPr lang="en-GB" sz="1800" dirty="0"/>
              <a:t>Text Arial 20</a:t>
            </a:r>
          </a:p>
          <a:p>
            <a:pPr eaLnBrk="1" hangingPunct="1"/>
            <a:endParaRPr lang="en-GB" sz="1800" dirty="0"/>
          </a:p>
          <a:p>
            <a:r>
              <a:rPr lang="en-GB" sz="1800" dirty="0"/>
              <a:t>If there are additional inserts, please indicate these and give instructions in </a:t>
            </a:r>
          </a:p>
          <a:p>
            <a:r>
              <a:rPr lang="en-GB" sz="1800" dirty="0"/>
              <a:t>the centre of applicable slide(</a:t>
            </a:r>
            <a:r>
              <a:rPr lang="en-GB" sz="1800" dirty="0" err="1"/>
              <a:t>s</a:t>
            </a:r>
            <a:r>
              <a:rPr lang="en-GB" sz="1800" dirty="0"/>
              <a:t>).</a:t>
            </a:r>
          </a:p>
          <a:p>
            <a:endParaRPr lang="en-GB" sz="1800" dirty="0"/>
          </a:p>
          <a:p>
            <a:r>
              <a:rPr lang="en-GB" sz="1800" dirty="0"/>
              <a:t>Consider copyright carefully and complete the copyright request form provided </a:t>
            </a:r>
          </a:p>
          <a:p>
            <a:r>
              <a:rPr lang="en-GB" sz="1800" dirty="0"/>
              <a:t>with as much detail as you are able to.  Contact a Senior CPD Manager with any </a:t>
            </a:r>
          </a:p>
          <a:p>
            <a:r>
              <a:rPr lang="en-GB" sz="1800" dirty="0"/>
              <a:t>uncertainties you may have regarding </a:t>
            </a:r>
          </a:p>
          <a:p>
            <a:r>
              <a:rPr lang="en-GB" sz="1800" dirty="0"/>
              <a:t>this.</a:t>
            </a:r>
          </a:p>
          <a:p>
            <a:endParaRPr lang="en-GB" sz="1800" dirty="0"/>
          </a:p>
          <a:p>
            <a:pPr eaLnBrk="1" hangingPunct="1"/>
            <a:r>
              <a:rPr lang="en-GB" sz="1800" dirty="0"/>
              <a:t>Do not add page numbers to slides.</a:t>
            </a:r>
          </a:p>
        </p:txBody>
      </p:sp>
      <p:sp>
        <p:nvSpPr>
          <p:cNvPr id="5" name="TextBox 4"/>
          <p:cNvSpPr txBox="1"/>
          <p:nvPr userDrawn="1"/>
        </p:nvSpPr>
        <p:spPr>
          <a:xfrm>
            <a:off x="457200" y="1447800"/>
            <a:ext cx="8229600" cy="369332"/>
          </a:xfrm>
          <a:prstGeom prst="rect">
            <a:avLst/>
          </a:prstGeom>
          <a:noFill/>
        </p:spPr>
        <p:txBody>
          <a:bodyPr wrap="square" rtlCol="0">
            <a:spAutoFit/>
          </a:bodyPr>
          <a:lstStyle/>
          <a:p>
            <a:endParaRPr lang="en-US" b="0" i="0" dirty="0">
              <a:latin typeface="Open Sans Regular" panose="020B0606030504020204" pitchFamily="34" charset="0"/>
            </a:endParaRPr>
          </a:p>
        </p:txBody>
      </p:sp>
    </p:spTree>
    <p:extLst>
      <p:ext uri="{BB962C8B-B14F-4D97-AF65-F5344CB8AC3E}">
        <p14:creationId xmlns:p14="http://schemas.microsoft.com/office/powerpoint/2010/main" val="1329438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4153" y="6246646"/>
            <a:ext cx="8796168" cy="165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sp>
        <p:nvSpPr>
          <p:cNvPr id="9" name="Rectangle 8"/>
          <p:cNvSpPr/>
          <p:nvPr userDrawn="1"/>
        </p:nvSpPr>
        <p:spPr>
          <a:xfrm>
            <a:off x="0" y="892053"/>
            <a:ext cx="8796168" cy="165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sp>
        <p:nvSpPr>
          <p:cNvPr id="2" name="Title 1"/>
          <p:cNvSpPr>
            <a:spLocks noGrp="1"/>
          </p:cNvSpPr>
          <p:nvPr>
            <p:ph type="ctrTitle" hasCustomPrompt="1"/>
          </p:nvPr>
        </p:nvSpPr>
        <p:spPr>
          <a:xfrm>
            <a:off x="540000" y="1303334"/>
            <a:ext cx="4114551" cy="968675"/>
          </a:xfrm>
          <a:prstGeom prst="rect">
            <a:avLst/>
          </a:prstGeom>
        </p:spPr>
        <p:txBody>
          <a:bodyPr lIns="0" tIns="0" rIns="0" bIns="0" anchor="t" anchorCtr="0">
            <a:noAutofit/>
          </a:bodyPr>
          <a:lstStyle>
            <a:lvl1pPr algn="l">
              <a:lnSpc>
                <a:spcPts val="3800"/>
              </a:lnSpc>
              <a:defRPr sz="3600" baseline="0">
                <a:solidFill>
                  <a:schemeClr val="tx2"/>
                </a:solidFill>
                <a:latin typeface="AQA Chevin Pro Light"/>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540000" y="2611489"/>
            <a:ext cx="4114551" cy="378312"/>
          </a:xfrm>
        </p:spPr>
        <p:txBody>
          <a:bodyPr lIns="0" tIns="0" rIns="0" bIns="0">
            <a:noAutofit/>
          </a:bodyPr>
          <a:lstStyle>
            <a:lvl1pPr marL="0" indent="0" algn="l">
              <a:lnSpc>
                <a:spcPts val="2600"/>
              </a:lnSpc>
              <a:buNone/>
              <a:defRPr sz="2400" b="0" i="0">
                <a:solidFill>
                  <a:schemeClr val="tx2"/>
                </a:solidFill>
                <a:latin typeface="AQA Chevin Pro Light"/>
                <a:cs typeface="AQA Chevin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Presented by</a:t>
            </a:r>
            <a:br>
              <a:rPr lang="en-US" dirty="0"/>
            </a:br>
            <a:endParaRPr lang="en-US" dirty="0"/>
          </a:p>
        </p:txBody>
      </p:sp>
      <p:sp>
        <p:nvSpPr>
          <p:cNvPr id="5" name="Footer Placeholder 4"/>
          <p:cNvSpPr>
            <a:spLocks noGrp="1"/>
          </p:cNvSpPr>
          <p:nvPr>
            <p:ph type="ftr" sz="quarter" idx="11"/>
          </p:nvPr>
        </p:nvSpPr>
        <p:spPr>
          <a:xfrm>
            <a:off x="1976439" y="6458400"/>
            <a:ext cx="2678112" cy="241300"/>
          </a:xfrm>
          <a:prstGeom prst="rect">
            <a:avLst/>
          </a:prstGeom>
        </p:spPr>
        <p:txBody>
          <a:bodyPr lIns="0" tIns="0" rIns="0" bIns="0" anchor="t" anchorCtr="0"/>
          <a:lstStyle>
            <a:lvl1pPr algn="r">
              <a:lnSpc>
                <a:spcPts val="1000"/>
              </a:lnSpc>
              <a:defRPr sz="800">
                <a:solidFill>
                  <a:schemeClr val="tx1"/>
                </a:solidFill>
              </a:defRPr>
            </a:lvl1pPr>
          </a:lstStyle>
          <a:p>
            <a:r>
              <a:rPr lang="en-US" dirty="0"/>
              <a:t>Copyright © AQA and its licensors. All rights reserved.</a:t>
            </a:r>
          </a:p>
        </p:txBody>
      </p:sp>
      <p:cxnSp>
        <p:nvCxnSpPr>
          <p:cNvPr id="10" name="Straight Connector 9"/>
          <p:cNvCxnSpPr/>
          <p:nvPr userDrawn="1"/>
        </p:nvCxnSpPr>
        <p:spPr>
          <a:xfrm>
            <a:off x="0" y="1191693"/>
            <a:ext cx="4645025" cy="0"/>
          </a:xfrm>
          <a:prstGeom prst="line">
            <a:avLst/>
          </a:prstGeom>
          <a:ln w="7620"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0" y="2433050"/>
            <a:ext cx="4645025" cy="0"/>
          </a:xfrm>
          <a:prstGeom prst="line">
            <a:avLst/>
          </a:prstGeom>
          <a:ln w="38100"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6356350"/>
            <a:ext cx="8585200" cy="0"/>
          </a:xfrm>
          <a:prstGeom prst="line">
            <a:avLst/>
          </a:prstGeom>
          <a:ln w="7620" cap="rnd">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userDrawn="1"/>
        </p:nvSpPr>
        <p:spPr>
          <a:xfrm>
            <a:off x="7825042" y="6455753"/>
            <a:ext cx="971126" cy="402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sp>
        <p:nvSpPr>
          <p:cNvPr id="11" name="Content Placeholder 10"/>
          <p:cNvSpPr>
            <a:spLocks noGrp="1"/>
          </p:cNvSpPr>
          <p:nvPr>
            <p:ph sz="quarter" idx="12" hasCustomPrompt="1"/>
          </p:nvPr>
        </p:nvSpPr>
        <p:spPr>
          <a:xfrm>
            <a:off x="539750" y="3058062"/>
            <a:ext cx="4114801" cy="338138"/>
          </a:xfrm>
        </p:spPr>
        <p:txBody>
          <a:bodyPr rIns="0"/>
          <a:lstStyle>
            <a:lvl1pPr marL="0" indent="0">
              <a:lnSpc>
                <a:spcPts val="2600"/>
              </a:lnSpc>
              <a:buFontTx/>
              <a:buNone/>
              <a:defRPr sz="2400" b="0" i="0">
                <a:solidFill>
                  <a:schemeClr val="tx2"/>
                </a:solidFill>
                <a:latin typeface="AQA Chevin Pro Light"/>
                <a:cs typeface="AQA Chevin Pro Light"/>
              </a:defRPr>
            </a:lvl1pPr>
          </a:lstStyle>
          <a:p>
            <a:pPr lvl="0"/>
            <a:r>
              <a:rPr lang="en-US" dirty="0"/>
              <a:t>Date &lt;</a:t>
            </a:r>
            <a:r>
              <a:rPr lang="en-US" dirty="0" err="1"/>
              <a:t>dd</a:t>
            </a:r>
            <a:r>
              <a:rPr lang="en-US" dirty="0"/>
              <a:t>/mm/</a:t>
            </a:r>
            <a:r>
              <a:rPr lang="en-US" dirty="0" err="1"/>
              <a:t>yyyy</a:t>
            </a:r>
            <a:r>
              <a:rPr lang="en-US" dirty="0"/>
              <a:t>&gt;</a:t>
            </a:r>
          </a:p>
        </p:txBody>
      </p:sp>
      <p:sp>
        <p:nvSpPr>
          <p:cNvPr id="16" name="Date Placeholder 3"/>
          <p:cNvSpPr>
            <a:spLocks noGrp="1"/>
          </p:cNvSpPr>
          <p:nvPr>
            <p:ph type="dt" sz="half" idx="13"/>
          </p:nvPr>
        </p:nvSpPr>
        <p:spPr>
          <a:xfrm>
            <a:off x="540000" y="6458400"/>
            <a:ext cx="1339600" cy="365125"/>
          </a:xfrm>
          <a:prstGeom prst="rect">
            <a:avLst/>
          </a:prstGeom>
        </p:spPr>
        <p:txBody>
          <a:body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pic>
        <p:nvPicPr>
          <p:cNvPr id="7" name="Picture 6" descr="AQA_New_logo_no_strapline_RGB_1.5cm_dee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0" y="278675"/>
            <a:ext cx="1618488" cy="557784"/>
          </a:xfrm>
          <a:prstGeom prst="rect">
            <a:avLst/>
          </a:prstGeom>
        </p:spPr>
      </p:pic>
    </p:spTree>
    <p:extLst>
      <p:ext uri="{BB962C8B-B14F-4D97-AF65-F5344CB8AC3E}">
        <p14:creationId xmlns:p14="http://schemas.microsoft.com/office/powerpoint/2010/main" val="362658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003"/>
            <a:ext cx="8229600" cy="1143000"/>
          </a:xfrm>
          <a:prstGeom prst="rect">
            <a:avLst/>
          </a:prstGeom>
        </p:spPr>
        <p:txBody>
          <a:bodyPr/>
          <a:lstStyle>
            <a:lvl1pPr>
              <a:defRPr>
                <a:latin typeface="Century Gothic"/>
                <a:cs typeface="Century Gothic"/>
              </a:defRPr>
            </a:lvl1pPr>
          </a:lstStyle>
          <a:p>
            <a:r>
              <a:rPr lang="en-GB"/>
              <a:t>Click to edit Master title style</a:t>
            </a:r>
            <a:endParaRPr lang="en-US" dirty="0"/>
          </a:p>
        </p:txBody>
      </p:sp>
      <p:sp>
        <p:nvSpPr>
          <p:cNvPr id="3" name="Content Placeholder 2"/>
          <p:cNvSpPr>
            <a:spLocks noGrp="1"/>
          </p:cNvSpPr>
          <p:nvPr>
            <p:ph idx="1"/>
          </p:nvPr>
        </p:nvSpPr>
        <p:spPr>
          <a:xfrm>
            <a:off x="457200" y="3078656"/>
            <a:ext cx="8229600" cy="26266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04119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bg2"/>
                </a:solidFill>
              </a:defRPr>
            </a:lvl1pPr>
          </a:lstStyle>
          <a:p>
            <a:r>
              <a:rPr lang="en-US" dirty="0"/>
              <a:t>Contents</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b="0" i="0">
                <a:solidFill>
                  <a:schemeClr val="bg1"/>
                </a:solidFill>
                <a:latin typeface="Open Sans Regular" panose="020B0606030504020204" pitchFamily="34" charset="0"/>
              </a:defRPr>
            </a:lvl1pPr>
          </a:lstStyle>
          <a:p>
            <a:r>
              <a:rPr lang="en-US" dirty="0"/>
              <a:t>x of x 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bg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a:xfrm>
            <a:off x="0" y="962025"/>
            <a:ext cx="8585200" cy="0"/>
          </a:xfrm>
          <a:prstGeom prst="line">
            <a:avLst/>
          </a:prstGeom>
          <a:ln w="762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6340475"/>
            <a:ext cx="8585200" cy="0"/>
          </a:xfrm>
          <a:prstGeom prst="line">
            <a:avLst/>
          </a:prstGeom>
          <a:ln w="7620" cap="rnd">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10291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Contents</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7845425" y="6459079"/>
            <a:ext cx="768350" cy="3068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8" name="Picture 7"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222669389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title Dark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bg2"/>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bg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bg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0" y="962025"/>
            <a:ext cx="8585200" cy="0"/>
          </a:xfrm>
          <a:prstGeom prst="line">
            <a:avLst/>
          </a:prstGeom>
          <a:ln w="762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0" y="6340475"/>
            <a:ext cx="8585200" cy="0"/>
          </a:xfrm>
          <a:prstGeom prst="line">
            <a:avLst/>
          </a:prstGeom>
          <a:ln w="7620" cap="rnd">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86368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esenta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p>
            <a:r>
              <a:rPr lang="en-US" dirty="0"/>
              <a:t>Presentation title</a:t>
            </a:r>
          </a:p>
        </p:txBody>
      </p:sp>
      <p:sp>
        <p:nvSpPr>
          <p:cNvPr id="3" name="Footer Placeholder 2"/>
          <p:cNvSpPr>
            <a:spLocks noGrp="1"/>
          </p:cNvSpPr>
          <p:nvPr>
            <p:ph type="ftr" sz="quarter" idx="10"/>
          </p:nvPr>
        </p:nvSpPr>
        <p:spPr>
          <a:xfrm>
            <a:off x="1976438" y="6459079"/>
            <a:ext cx="2678400" cy="241200"/>
          </a:xfrm>
          <a:prstGeom prst="rect">
            <a:avLst/>
          </a:prstGeom>
        </p:spPr>
        <p:txBody>
          <a:bodyPr/>
          <a:lstStyle/>
          <a:p>
            <a:r>
              <a:rPr lang="en-US" dirty="0"/>
              <a:t>Copyright © AQA and its licensors. All rights reserved.</a:t>
            </a:r>
          </a:p>
        </p:txBody>
      </p:sp>
      <p:sp>
        <p:nvSpPr>
          <p:cNvPr id="4" name="Date Placeholder 3"/>
          <p:cNvSpPr>
            <a:spLocks noGrp="1"/>
          </p:cNvSpPr>
          <p:nvPr>
            <p:ph type="dt" sz="half" idx="11"/>
          </p:nvPr>
        </p:nvSpPr>
        <p:spPr>
          <a:xfrm>
            <a:off x="540000" y="6458400"/>
            <a:ext cx="1339600" cy="365125"/>
          </a:xfrm>
          <a:prstGeom prst="rect">
            <a:avLst/>
          </a:prstGeom>
        </p:spPr>
        <p:txBody>
          <a:body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7" name="Content Placeholder 6"/>
          <p:cNvSpPr>
            <a:spLocks noGrp="1"/>
          </p:cNvSpPr>
          <p:nvPr>
            <p:ph sz="quarter" idx="12"/>
          </p:nvPr>
        </p:nvSpPr>
        <p:spPr>
          <a:xfrm>
            <a:off x="540000" y="1731600"/>
            <a:ext cx="8046000" cy="4406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07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6" name="Rectangle 15"/>
          <p:cNvSpPr/>
          <p:nvPr userDrawn="1"/>
        </p:nvSpPr>
        <p:spPr>
          <a:xfrm>
            <a:off x="0" y="899455"/>
            <a:ext cx="8768155" cy="221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sp>
        <p:nvSpPr>
          <p:cNvPr id="8" name="Footer Placeholder 7"/>
          <p:cNvSpPr>
            <a:spLocks noGrp="1"/>
          </p:cNvSpPr>
          <p:nvPr>
            <p:ph type="ftr" sz="quarter" idx="11"/>
          </p:nvPr>
        </p:nvSpPr>
        <p:spPr>
          <a:xfrm>
            <a:off x="1976438" y="6459079"/>
            <a:ext cx="2678400" cy="241200"/>
          </a:xfrm>
          <a:prstGeom prst="rect">
            <a:avLst/>
          </a:prstGeom>
        </p:spPr>
        <p:txBody>
          <a:bodyPr/>
          <a:lstStyle>
            <a:lvl1pPr>
              <a:lnSpc>
                <a:spcPts val="1000"/>
              </a:lnSpc>
              <a:defRPr/>
            </a:lvl1pPr>
          </a:lstStyle>
          <a:p>
            <a:r>
              <a:rPr lang="en-US" dirty="0"/>
              <a:t>Copyright © AQA and its licensors. All rights reserved.</a:t>
            </a:r>
          </a:p>
        </p:txBody>
      </p:sp>
      <p:sp>
        <p:nvSpPr>
          <p:cNvPr id="11" name="Title 1"/>
          <p:cNvSpPr>
            <a:spLocks noGrp="1"/>
          </p:cNvSpPr>
          <p:nvPr>
            <p:ph type="ctrTitle" hasCustomPrompt="1"/>
          </p:nvPr>
        </p:nvSpPr>
        <p:spPr>
          <a:xfrm>
            <a:off x="540000" y="1666873"/>
            <a:ext cx="4028825" cy="494942"/>
          </a:xfrm>
          <a:prstGeom prst="rect">
            <a:avLst/>
          </a:prstGeom>
        </p:spPr>
        <p:txBody>
          <a:bodyPr lIns="0" tIns="0" rIns="0" bIns="0" anchor="t" anchorCtr="0">
            <a:noAutofit/>
          </a:bodyPr>
          <a:lstStyle>
            <a:lvl1pPr algn="l">
              <a:lnSpc>
                <a:spcPts val="3800"/>
              </a:lnSpc>
              <a:defRPr sz="3600" baseline="0">
                <a:solidFill>
                  <a:schemeClr val="tx2"/>
                </a:solidFill>
              </a:defRPr>
            </a:lvl1pPr>
          </a:lstStyle>
          <a:p>
            <a:r>
              <a:rPr lang="en-US" dirty="0"/>
              <a:t>Thank you</a:t>
            </a:r>
          </a:p>
        </p:txBody>
      </p:sp>
      <p:cxnSp>
        <p:nvCxnSpPr>
          <p:cNvPr id="13" name="Straight Connector 12"/>
          <p:cNvCxnSpPr/>
          <p:nvPr userDrawn="1"/>
        </p:nvCxnSpPr>
        <p:spPr>
          <a:xfrm>
            <a:off x="0" y="1191600"/>
            <a:ext cx="4645025" cy="0"/>
          </a:xfrm>
          <a:prstGeom prst="line">
            <a:avLst/>
          </a:prstGeom>
          <a:ln w="7620"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2309805"/>
            <a:ext cx="4645025" cy="0"/>
          </a:xfrm>
          <a:prstGeom prst="line">
            <a:avLst/>
          </a:prstGeom>
          <a:ln w="38100" cap="rnd">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Date Placeholder 3"/>
          <p:cNvSpPr>
            <a:spLocks noGrp="1"/>
          </p:cNvSpPr>
          <p:nvPr>
            <p:ph type="dt" sz="half" idx="12"/>
          </p:nvPr>
        </p:nvSpPr>
        <p:spPr>
          <a:xfrm>
            <a:off x="540000" y="6458400"/>
            <a:ext cx="1339600" cy="365125"/>
          </a:xfrm>
          <a:prstGeom prst="rect">
            <a:avLst/>
          </a:prstGeom>
        </p:spPr>
        <p:txBody>
          <a:body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2" name="Rectangle 1"/>
          <p:cNvSpPr/>
          <p:nvPr userDrawn="1"/>
        </p:nvSpPr>
        <p:spPr>
          <a:xfrm>
            <a:off x="7780867" y="6458400"/>
            <a:ext cx="829733"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15" name="Picture 14" descr="AQA_New_logo_no_strapline_RGB_1.5cm_dee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750" y="278675"/>
            <a:ext cx="1618488" cy="557784"/>
          </a:xfrm>
          <a:prstGeom prst="rect">
            <a:avLst/>
          </a:prstGeom>
        </p:spPr>
      </p:pic>
    </p:spTree>
    <p:extLst>
      <p:ext uri="{BB962C8B-B14F-4D97-AF65-F5344CB8AC3E}">
        <p14:creationId xmlns:p14="http://schemas.microsoft.com/office/powerpoint/2010/main" val="3359763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title Dark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289712309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 Dark Orang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236610477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title Dark Turquoi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46081011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title Dark Pink">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58167698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Dark Green">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baseline="0">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339821833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21263"/>
            <a:ext cx="7772400" cy="1362075"/>
          </a:xfrm>
          <a:prstGeom prst="rect">
            <a:avLst/>
          </a:prstGeom>
        </p:spPr>
        <p:txBody>
          <a:bodyPr anchor="t"/>
          <a:lstStyle>
            <a:lvl1pPr algn="l">
              <a:defRPr sz="4000" b="1" cap="all">
                <a:latin typeface="Century Gothic"/>
                <a:cs typeface="Century Gothic"/>
              </a:defRPr>
            </a:lvl1pPr>
          </a:lstStyle>
          <a:p>
            <a:r>
              <a:rPr lang="en-GB"/>
              <a:t>Click to edit Master title style</a:t>
            </a:r>
            <a:endParaRPr lang="en-US" dirty="0"/>
          </a:p>
        </p:txBody>
      </p:sp>
      <p:sp>
        <p:nvSpPr>
          <p:cNvPr id="3" name="Text Placeholder 2"/>
          <p:cNvSpPr>
            <a:spLocks noGrp="1"/>
          </p:cNvSpPr>
          <p:nvPr>
            <p:ph type="body" idx="1"/>
          </p:nvPr>
        </p:nvSpPr>
        <p:spPr>
          <a:xfrm>
            <a:off x="722313" y="192107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382699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title Dark Violet">
    <p:bg>
      <p:bgPr>
        <a:solidFill>
          <a:srgbClr val="6464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rgbClr val="646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373807744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title Dark Teal">
    <p:bg>
      <p:bgPr>
        <a:solidFill>
          <a:srgbClr val="325F7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rgbClr val="325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187445676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title Dark Yellow">
    <p:bg>
      <p:bgPr>
        <a:solidFill>
          <a:srgbClr val="DC7D2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rgbClr val="DC7D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85203471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title Dark Brick">
    <p:bg>
      <p:bgPr>
        <a:solidFill>
          <a:srgbClr val="783C2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41132"/>
            <a:ext cx="8045200" cy="431181"/>
          </a:xfrm>
          <a:prstGeom prst="rect">
            <a:avLst/>
          </a:prstGeom>
        </p:spPr>
        <p:txBody>
          <a:bodyPr/>
          <a:lstStyle>
            <a:lvl1pPr>
              <a:defRPr baseline="0">
                <a:solidFill>
                  <a:schemeClr val="tx1"/>
                </a:solidFill>
              </a:defRPr>
            </a:lvl1pPr>
          </a:lstStyle>
          <a:p>
            <a:r>
              <a:rPr lang="en-US" dirty="0"/>
              <a:t>Section title</a:t>
            </a:r>
          </a:p>
        </p:txBody>
      </p:sp>
      <p:sp>
        <p:nvSpPr>
          <p:cNvPr id="3" name="Date Placeholder 2"/>
          <p:cNvSpPr>
            <a:spLocks noGrp="1"/>
          </p:cNvSpPr>
          <p:nvPr>
            <p:ph type="dt" sz="half" idx="10"/>
          </p:nvPr>
        </p:nvSpPr>
        <p:spPr>
          <a:xfrm>
            <a:off x="540000" y="6459079"/>
            <a:ext cx="1239373" cy="365125"/>
          </a:xfrm>
          <a:prstGeom prst="rect">
            <a:avLst/>
          </a:prstGeom>
        </p:spPr>
        <p:txBody>
          <a:bodyPr lIns="0" tIns="0" rIns="0" bIns="0"/>
          <a:lstStyle>
            <a:lvl1pPr>
              <a:lnSpc>
                <a:spcPts val="1000"/>
              </a:lnSpc>
              <a:defRPr sz="800">
                <a:solidFill>
                  <a:schemeClr val="tx1"/>
                </a:solidFill>
              </a:defRPr>
            </a:lvl1pPr>
          </a:lstStyle>
          <a:p>
            <a:r>
              <a:rPr lang="en-US" dirty="0">
                <a:latin typeface="Open Sans Regular" panose="020B0606030504020204" pitchFamily="34" charset="0"/>
              </a:rPr>
              <a:t>x of x</a:t>
            </a:r>
          </a:p>
          <a:p>
            <a:r>
              <a:rPr lang="en-US" dirty="0">
                <a:latin typeface="Open Sans Regular" panose="020B0606030504020204" pitchFamily="34" charset="0"/>
              </a:rPr>
              <a:t>Version 3.0</a:t>
            </a:r>
          </a:p>
        </p:txBody>
      </p:sp>
      <p:sp>
        <p:nvSpPr>
          <p:cNvPr id="4" name="Footer Placeholder 3"/>
          <p:cNvSpPr>
            <a:spLocks noGrp="1"/>
          </p:cNvSpPr>
          <p:nvPr>
            <p:ph type="ftr" sz="quarter" idx="11"/>
          </p:nvPr>
        </p:nvSpPr>
        <p:spPr>
          <a:xfrm>
            <a:off x="1976438" y="6459079"/>
            <a:ext cx="2678400" cy="241200"/>
          </a:xfrm>
          <a:prstGeom prst="rect">
            <a:avLst/>
          </a:prstGeom>
        </p:spPr>
        <p:txBody>
          <a:bodyPr/>
          <a:lstStyle>
            <a:lvl1pPr>
              <a:lnSpc>
                <a:spcPts val="1000"/>
              </a:lnSpc>
              <a:defRPr>
                <a:solidFill>
                  <a:schemeClr val="tx1"/>
                </a:solidFill>
              </a:defRPr>
            </a:lvl1pPr>
          </a:lstStyle>
          <a:p>
            <a:r>
              <a:rPr lang="en-US" dirty="0"/>
              <a:t>Copyright © AQA and its licensors. All rights reserved.</a:t>
            </a:r>
          </a:p>
        </p:txBody>
      </p:sp>
      <p:sp>
        <p:nvSpPr>
          <p:cNvPr id="12" name="Content Placeholder 2"/>
          <p:cNvSpPr>
            <a:spLocks noGrp="1"/>
          </p:cNvSpPr>
          <p:nvPr>
            <p:ph idx="1"/>
          </p:nvPr>
        </p:nvSpPr>
        <p:spPr>
          <a:xfrm>
            <a:off x="540000" y="1731713"/>
            <a:ext cx="8045200" cy="440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7845425" y="6459079"/>
            <a:ext cx="768350" cy="306846"/>
          </a:xfrm>
          <a:prstGeom prst="rect">
            <a:avLst/>
          </a:prstGeom>
          <a:solidFill>
            <a:srgbClr val="783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Open Sans Regular" panose="020B0606030504020204" pitchFamily="34" charset="0"/>
            </a:endParaRPr>
          </a:p>
        </p:txBody>
      </p:sp>
      <p:pic>
        <p:nvPicPr>
          <p:cNvPr id="9" name="Picture 8" descr="AQA_New_logo_20mm_no_strapline_WHITEOU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6000" y="6487200"/>
            <a:ext cx="719352" cy="246896"/>
          </a:xfrm>
          <a:prstGeom prst="rect">
            <a:avLst/>
          </a:prstGeom>
        </p:spPr>
      </p:pic>
    </p:spTree>
    <p:extLst>
      <p:ext uri="{BB962C8B-B14F-4D97-AF65-F5344CB8AC3E}">
        <p14:creationId xmlns:p14="http://schemas.microsoft.com/office/powerpoint/2010/main" val="3267666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38390"/>
            <a:ext cx="8229600" cy="1143000"/>
          </a:xfrm>
          <a:prstGeom prst="rect">
            <a:avLst/>
          </a:prstGeom>
        </p:spPr>
        <p:txBody>
          <a:bodyPr/>
          <a:lstStyle>
            <a:lvl1pPr>
              <a:defRPr>
                <a:latin typeface="Century Gothic"/>
                <a:cs typeface="Century Gothic"/>
              </a:defRPr>
            </a:lvl1pPr>
          </a:lstStyle>
          <a:p>
            <a:r>
              <a:rPr lang="en-GB"/>
              <a:t>Click to edit Master title style</a:t>
            </a:r>
            <a:endParaRPr lang="en-US" dirty="0"/>
          </a:p>
        </p:txBody>
      </p:sp>
      <p:sp>
        <p:nvSpPr>
          <p:cNvPr id="3" name="Content Placeholder 2"/>
          <p:cNvSpPr>
            <a:spLocks noGrp="1"/>
          </p:cNvSpPr>
          <p:nvPr>
            <p:ph sz="half" idx="1"/>
          </p:nvPr>
        </p:nvSpPr>
        <p:spPr>
          <a:xfrm>
            <a:off x="457200" y="3174890"/>
            <a:ext cx="4038600" cy="2951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8200" y="3174890"/>
            <a:ext cx="4038600" cy="2951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1997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866822"/>
            <a:ext cx="8229600" cy="1143000"/>
          </a:xfrm>
          <a:prstGeom prst="rect">
            <a:avLst/>
          </a:prstGeom>
        </p:spPr>
        <p:txBody>
          <a:bodyPr/>
          <a:lstStyle>
            <a:lvl1pPr>
              <a:defRPr>
                <a:latin typeface="Century Gothic"/>
                <a:cs typeface="Century Gothic"/>
              </a:defRPr>
            </a:lvl1pPr>
          </a:lstStyle>
          <a:p>
            <a:r>
              <a:rPr lang="en-GB"/>
              <a:t>Click to edit Master title style</a:t>
            </a:r>
            <a:endParaRPr lang="en-US" dirty="0"/>
          </a:p>
        </p:txBody>
      </p:sp>
      <p:sp>
        <p:nvSpPr>
          <p:cNvPr id="3" name="Text Placeholder 2"/>
          <p:cNvSpPr>
            <a:spLocks noGrp="1"/>
          </p:cNvSpPr>
          <p:nvPr>
            <p:ph type="body" idx="1"/>
          </p:nvPr>
        </p:nvSpPr>
        <p:spPr>
          <a:xfrm>
            <a:off x="457200" y="338808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4027845"/>
            <a:ext cx="4040188" cy="20983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339266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4027845"/>
            <a:ext cx="4041775" cy="20983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2410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45"/>
            <a:ext cx="8229600" cy="1143000"/>
          </a:xfrm>
          <a:prstGeom prst="rect">
            <a:avLst/>
          </a:prstGeom>
        </p:spPr>
        <p:txBody>
          <a:bodyPr/>
          <a:lstStyle/>
          <a:p>
            <a:r>
              <a:rPr lang="en-GB"/>
              <a:t>Click to edit Master title style</a:t>
            </a:r>
            <a:endParaRPr lang="en-US" dirty="0"/>
          </a:p>
        </p:txBody>
      </p:sp>
    </p:spTree>
    <p:extLst>
      <p:ext uri="{BB962C8B-B14F-4D97-AF65-F5344CB8AC3E}">
        <p14:creationId xmlns:p14="http://schemas.microsoft.com/office/powerpoint/2010/main" val="225319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57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31574"/>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931574"/>
            <a:ext cx="5111750" cy="39007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3093624"/>
            <a:ext cx="3008313" cy="27387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5039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97461"/>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848071"/>
            <a:ext cx="5486400" cy="25493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497989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0817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1440656"/>
            <a:ext cx="9144000" cy="5417344"/>
          </a:xfrm>
          <a:prstGeom prst="rect">
            <a:avLst/>
          </a:prstGeom>
        </p:spPr>
      </p:pic>
      <p:pic>
        <p:nvPicPr>
          <p:cNvPr id="10" name="Picture 9"/>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0"/>
            <a:ext cx="9144000" cy="5417344"/>
          </a:xfrm>
          <a:prstGeom prst="rect">
            <a:avLst/>
          </a:prstGeom>
        </p:spPr>
      </p:pic>
      <p:sp>
        <p:nvSpPr>
          <p:cNvPr id="3" name="Text Placeholder 2"/>
          <p:cNvSpPr>
            <a:spLocks noGrp="1"/>
          </p:cNvSpPr>
          <p:nvPr>
            <p:ph type="body" idx="1"/>
          </p:nvPr>
        </p:nvSpPr>
        <p:spPr>
          <a:xfrm>
            <a:off x="263316" y="1081829"/>
            <a:ext cx="8655295" cy="51718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reeform 5"/>
          <p:cNvSpPr/>
          <p:nvPr userDrawn="1"/>
        </p:nvSpPr>
        <p:spPr>
          <a:xfrm>
            <a:off x="-2008627" y="5035414"/>
            <a:ext cx="14119347" cy="1238523"/>
          </a:xfrm>
          <a:custGeom>
            <a:avLst/>
            <a:gdLst>
              <a:gd name="connsiteX0" fmla="*/ 926791 w 11763055"/>
              <a:gd name="connsiteY0" fmla="*/ 2594564 h 2602549"/>
              <a:gd name="connsiteX1" fmla="*/ 4430387 w 11763055"/>
              <a:gd name="connsiteY1" fmla="*/ 967895 h 2602549"/>
              <a:gd name="connsiteX2" fmla="*/ 8858008 w 11763055"/>
              <a:gd name="connsiteY2" fmla="*/ 2411684 h 2602549"/>
              <a:gd name="connsiteX3" fmla="*/ 11562707 w 11763055"/>
              <a:gd name="connsiteY3" fmla="*/ 1391406 h 2602549"/>
              <a:gd name="connsiteX4" fmla="*/ 11562707 w 11763055"/>
              <a:gd name="connsiteY4" fmla="*/ 82371 h 2602549"/>
              <a:gd name="connsiteX5" fmla="*/ 936417 w 11763055"/>
              <a:gd name="connsiteY5" fmla="*/ 130497 h 2602549"/>
              <a:gd name="connsiteX6" fmla="*/ 926791 w 11763055"/>
              <a:gd name="connsiteY6" fmla="*/ 2594564 h 2602549"/>
              <a:gd name="connsiteX0" fmla="*/ 1158035 w 11994299"/>
              <a:gd name="connsiteY0" fmla="*/ 2594564 h 2600374"/>
              <a:gd name="connsiteX1" fmla="*/ 4661631 w 11994299"/>
              <a:gd name="connsiteY1" fmla="*/ 967895 h 2600374"/>
              <a:gd name="connsiteX2" fmla="*/ 9089252 w 11994299"/>
              <a:gd name="connsiteY2" fmla="*/ 2411684 h 2600374"/>
              <a:gd name="connsiteX3" fmla="*/ 11793951 w 11994299"/>
              <a:gd name="connsiteY3" fmla="*/ 1391406 h 2600374"/>
              <a:gd name="connsiteX4" fmla="*/ 11793951 w 11994299"/>
              <a:gd name="connsiteY4" fmla="*/ 82371 h 2600374"/>
              <a:gd name="connsiteX5" fmla="*/ 1167661 w 11994299"/>
              <a:gd name="connsiteY5" fmla="*/ 130497 h 2600374"/>
              <a:gd name="connsiteX6" fmla="*/ 1158035 w 11994299"/>
              <a:gd name="connsiteY6" fmla="*/ 2594564 h 2600374"/>
              <a:gd name="connsiteX0" fmla="*/ 737982 w 12534690"/>
              <a:gd name="connsiteY0" fmla="*/ 2637972 h 2643665"/>
              <a:gd name="connsiteX1" fmla="*/ 5202022 w 12534690"/>
              <a:gd name="connsiteY1" fmla="*/ 967895 h 2643665"/>
              <a:gd name="connsiteX2" fmla="*/ 9629643 w 12534690"/>
              <a:gd name="connsiteY2" fmla="*/ 2411684 h 2643665"/>
              <a:gd name="connsiteX3" fmla="*/ 12334342 w 12534690"/>
              <a:gd name="connsiteY3" fmla="*/ 1391406 h 2643665"/>
              <a:gd name="connsiteX4" fmla="*/ 12334342 w 12534690"/>
              <a:gd name="connsiteY4" fmla="*/ 82371 h 2643665"/>
              <a:gd name="connsiteX5" fmla="*/ 1708052 w 12534690"/>
              <a:gd name="connsiteY5" fmla="*/ 130497 h 2643665"/>
              <a:gd name="connsiteX6" fmla="*/ 737982 w 12534690"/>
              <a:gd name="connsiteY6" fmla="*/ 2637972 h 2643665"/>
              <a:gd name="connsiteX0" fmla="*/ 1418420 w 13215128"/>
              <a:gd name="connsiteY0" fmla="*/ 2637972 h 2645801"/>
              <a:gd name="connsiteX1" fmla="*/ 5882460 w 13215128"/>
              <a:gd name="connsiteY1" fmla="*/ 967895 h 2645801"/>
              <a:gd name="connsiteX2" fmla="*/ 10310081 w 13215128"/>
              <a:gd name="connsiteY2" fmla="*/ 2411684 h 2645801"/>
              <a:gd name="connsiteX3" fmla="*/ 13014780 w 13215128"/>
              <a:gd name="connsiteY3" fmla="*/ 1391406 h 2645801"/>
              <a:gd name="connsiteX4" fmla="*/ 13014780 w 13215128"/>
              <a:gd name="connsiteY4" fmla="*/ 82371 h 2645801"/>
              <a:gd name="connsiteX5" fmla="*/ 819448 w 13215128"/>
              <a:gd name="connsiteY5" fmla="*/ 130497 h 2645801"/>
              <a:gd name="connsiteX6" fmla="*/ 1418420 w 13215128"/>
              <a:gd name="connsiteY6" fmla="*/ 2637972 h 264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5128" h="2645801">
                <a:moveTo>
                  <a:pt x="1418420" y="2637972"/>
                </a:moveTo>
                <a:cubicBezTo>
                  <a:pt x="2262255" y="2777538"/>
                  <a:pt x="4400517" y="1005610"/>
                  <a:pt x="5882460" y="967895"/>
                </a:cubicBezTo>
                <a:cubicBezTo>
                  <a:pt x="7364403" y="930180"/>
                  <a:pt x="9121361" y="2341099"/>
                  <a:pt x="10310081" y="2411684"/>
                </a:cubicBezTo>
                <a:cubicBezTo>
                  <a:pt x="11498801" y="2482269"/>
                  <a:pt x="13014780" y="1391406"/>
                  <a:pt x="13014780" y="1391406"/>
                </a:cubicBezTo>
                <a:cubicBezTo>
                  <a:pt x="13465563" y="1003187"/>
                  <a:pt x="13014780" y="82371"/>
                  <a:pt x="13014780" y="82371"/>
                </a:cubicBezTo>
                <a:cubicBezTo>
                  <a:pt x="11243732" y="-127780"/>
                  <a:pt x="819448" y="130497"/>
                  <a:pt x="819448" y="130497"/>
                </a:cubicBezTo>
                <a:cubicBezTo>
                  <a:pt x="-951600" y="552404"/>
                  <a:pt x="574585" y="2498406"/>
                  <a:pt x="1418420" y="263797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77003" y="2165683"/>
            <a:ext cx="9298004" cy="3041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userDrawn="1"/>
        </p:nvSpPr>
        <p:spPr>
          <a:xfrm>
            <a:off x="-2494741" y="540422"/>
            <a:ext cx="14462152" cy="1884017"/>
          </a:xfrm>
          <a:custGeom>
            <a:avLst/>
            <a:gdLst>
              <a:gd name="connsiteX0" fmla="*/ 835557 w 10799491"/>
              <a:gd name="connsiteY0" fmla="*/ 106032 h 1967565"/>
              <a:gd name="connsiteX1" fmla="*/ 2885738 w 10799491"/>
              <a:gd name="connsiteY1" fmla="*/ 933805 h 1967565"/>
              <a:gd name="connsiteX2" fmla="*/ 5417183 w 10799491"/>
              <a:gd name="connsiteY2" fmla="*/ 154 h 1967565"/>
              <a:gd name="connsiteX3" fmla="*/ 9036281 w 10799491"/>
              <a:gd name="connsiteY3" fmla="*/ 856803 h 1967565"/>
              <a:gd name="connsiteX4" fmla="*/ 10701452 w 10799491"/>
              <a:gd name="connsiteY4" fmla="*/ 481417 h 1967565"/>
              <a:gd name="connsiteX5" fmla="*/ 10614825 w 10799491"/>
              <a:gd name="connsiteY5" fmla="*/ 1896331 h 1967565"/>
              <a:gd name="connsiteX6" fmla="*/ 797056 w 10799491"/>
              <a:gd name="connsiteY6" fmla="*/ 1771203 h 1967565"/>
              <a:gd name="connsiteX7" fmla="*/ 835557 w 10799491"/>
              <a:gd name="connsiteY7" fmla="*/ 106032 h 1967565"/>
              <a:gd name="connsiteX0" fmla="*/ 835878 w 10799812"/>
              <a:gd name="connsiteY0" fmla="*/ 106074 h 1967607"/>
              <a:gd name="connsiteX1" fmla="*/ 2893646 w 10799812"/>
              <a:gd name="connsiteY1" fmla="*/ 771287 h 1967607"/>
              <a:gd name="connsiteX2" fmla="*/ 5417504 w 10799812"/>
              <a:gd name="connsiteY2" fmla="*/ 196 h 1967607"/>
              <a:gd name="connsiteX3" fmla="*/ 9036602 w 10799812"/>
              <a:gd name="connsiteY3" fmla="*/ 856845 h 1967607"/>
              <a:gd name="connsiteX4" fmla="*/ 10701773 w 10799812"/>
              <a:gd name="connsiteY4" fmla="*/ 481459 h 1967607"/>
              <a:gd name="connsiteX5" fmla="*/ 10615146 w 10799812"/>
              <a:gd name="connsiteY5" fmla="*/ 1896373 h 1967607"/>
              <a:gd name="connsiteX6" fmla="*/ 797377 w 10799812"/>
              <a:gd name="connsiteY6" fmla="*/ 1771245 h 1967607"/>
              <a:gd name="connsiteX7" fmla="*/ 835878 w 10799812"/>
              <a:gd name="connsiteY7" fmla="*/ 106074 h 1967607"/>
              <a:gd name="connsiteX0" fmla="*/ 835878 w 10799812"/>
              <a:gd name="connsiteY0" fmla="*/ 106076 h 1967609"/>
              <a:gd name="connsiteX1" fmla="*/ 2893646 w 10799812"/>
              <a:gd name="connsiteY1" fmla="*/ 771289 h 1967609"/>
              <a:gd name="connsiteX2" fmla="*/ 5417504 w 10799812"/>
              <a:gd name="connsiteY2" fmla="*/ 198 h 1967609"/>
              <a:gd name="connsiteX3" fmla="*/ 9036602 w 10799812"/>
              <a:gd name="connsiteY3" fmla="*/ 856847 h 1967609"/>
              <a:gd name="connsiteX4" fmla="*/ 10701773 w 10799812"/>
              <a:gd name="connsiteY4" fmla="*/ 481461 h 1967609"/>
              <a:gd name="connsiteX5" fmla="*/ 10615146 w 10799812"/>
              <a:gd name="connsiteY5" fmla="*/ 1896375 h 1967609"/>
              <a:gd name="connsiteX6" fmla="*/ 797377 w 10799812"/>
              <a:gd name="connsiteY6" fmla="*/ 1771247 h 1967609"/>
              <a:gd name="connsiteX7" fmla="*/ 835878 w 10799812"/>
              <a:gd name="connsiteY7" fmla="*/ 106076 h 1967609"/>
              <a:gd name="connsiteX0" fmla="*/ 835878 w 10799812"/>
              <a:gd name="connsiteY0" fmla="*/ 181162 h 2042695"/>
              <a:gd name="connsiteX1" fmla="*/ 2893646 w 10799812"/>
              <a:gd name="connsiteY1" fmla="*/ 846375 h 2042695"/>
              <a:gd name="connsiteX2" fmla="*/ 5417504 w 10799812"/>
              <a:gd name="connsiteY2" fmla="*/ 75284 h 2042695"/>
              <a:gd name="connsiteX3" fmla="*/ 6392493 w 10799812"/>
              <a:gd name="connsiteY3" fmla="*/ 126257 h 2042695"/>
              <a:gd name="connsiteX4" fmla="*/ 9036602 w 10799812"/>
              <a:gd name="connsiteY4" fmla="*/ 931933 h 2042695"/>
              <a:gd name="connsiteX5" fmla="*/ 10701773 w 10799812"/>
              <a:gd name="connsiteY5" fmla="*/ 556547 h 2042695"/>
              <a:gd name="connsiteX6" fmla="*/ 10615146 w 10799812"/>
              <a:gd name="connsiteY6" fmla="*/ 1971461 h 2042695"/>
              <a:gd name="connsiteX7" fmla="*/ 797377 w 10799812"/>
              <a:gd name="connsiteY7" fmla="*/ 1846333 h 2042695"/>
              <a:gd name="connsiteX8" fmla="*/ 835878 w 10799812"/>
              <a:gd name="connsiteY8" fmla="*/ 181162 h 2042695"/>
              <a:gd name="connsiteX0" fmla="*/ 835878 w 10799812"/>
              <a:gd name="connsiteY0" fmla="*/ 55113 h 1916646"/>
              <a:gd name="connsiteX1" fmla="*/ 2893646 w 10799812"/>
              <a:gd name="connsiteY1" fmla="*/ 720326 h 1916646"/>
              <a:gd name="connsiteX2" fmla="*/ 6392493 w 10799812"/>
              <a:gd name="connsiteY2" fmla="*/ 208 h 1916646"/>
              <a:gd name="connsiteX3" fmla="*/ 9036602 w 10799812"/>
              <a:gd name="connsiteY3" fmla="*/ 805884 h 1916646"/>
              <a:gd name="connsiteX4" fmla="*/ 10701773 w 10799812"/>
              <a:gd name="connsiteY4" fmla="*/ 430498 h 1916646"/>
              <a:gd name="connsiteX5" fmla="*/ 10615146 w 10799812"/>
              <a:gd name="connsiteY5" fmla="*/ 1845412 h 1916646"/>
              <a:gd name="connsiteX6" fmla="*/ 797377 w 10799812"/>
              <a:gd name="connsiteY6" fmla="*/ 1720284 h 1916646"/>
              <a:gd name="connsiteX7" fmla="*/ 835878 w 10799812"/>
              <a:gd name="connsiteY7" fmla="*/ 55113 h 1916646"/>
              <a:gd name="connsiteX0" fmla="*/ 835878 w 10799812"/>
              <a:gd name="connsiteY0" fmla="*/ 24640 h 1886173"/>
              <a:gd name="connsiteX1" fmla="*/ 2893646 w 10799812"/>
              <a:gd name="connsiteY1" fmla="*/ 689853 h 1886173"/>
              <a:gd name="connsiteX2" fmla="*/ 6096596 w 10799812"/>
              <a:gd name="connsiteY2" fmla="*/ 215 h 1886173"/>
              <a:gd name="connsiteX3" fmla="*/ 9036602 w 10799812"/>
              <a:gd name="connsiteY3" fmla="*/ 775411 h 1886173"/>
              <a:gd name="connsiteX4" fmla="*/ 10701773 w 10799812"/>
              <a:gd name="connsiteY4" fmla="*/ 400025 h 1886173"/>
              <a:gd name="connsiteX5" fmla="*/ 10615146 w 10799812"/>
              <a:gd name="connsiteY5" fmla="*/ 1814939 h 1886173"/>
              <a:gd name="connsiteX6" fmla="*/ 797377 w 10799812"/>
              <a:gd name="connsiteY6" fmla="*/ 1689811 h 1886173"/>
              <a:gd name="connsiteX7" fmla="*/ 835878 w 10799812"/>
              <a:gd name="connsiteY7" fmla="*/ 24640 h 1886173"/>
              <a:gd name="connsiteX0" fmla="*/ 835878 w 10799812"/>
              <a:gd name="connsiteY0" fmla="*/ 22484 h 1884017"/>
              <a:gd name="connsiteX1" fmla="*/ 2893646 w 10799812"/>
              <a:gd name="connsiteY1" fmla="*/ 687697 h 1884017"/>
              <a:gd name="connsiteX2" fmla="*/ 5876570 w 10799812"/>
              <a:gd name="connsiteY2" fmla="*/ 130139 h 1884017"/>
              <a:gd name="connsiteX3" fmla="*/ 9036602 w 10799812"/>
              <a:gd name="connsiteY3" fmla="*/ 773255 h 1884017"/>
              <a:gd name="connsiteX4" fmla="*/ 10701773 w 10799812"/>
              <a:gd name="connsiteY4" fmla="*/ 397869 h 1884017"/>
              <a:gd name="connsiteX5" fmla="*/ 10615146 w 10799812"/>
              <a:gd name="connsiteY5" fmla="*/ 1812783 h 1884017"/>
              <a:gd name="connsiteX6" fmla="*/ 797377 w 10799812"/>
              <a:gd name="connsiteY6" fmla="*/ 1687655 h 1884017"/>
              <a:gd name="connsiteX7" fmla="*/ 835878 w 10799812"/>
              <a:gd name="connsiteY7" fmla="*/ 22484 h 188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9812" h="1884017">
                <a:moveTo>
                  <a:pt x="835878" y="22484"/>
                </a:moveTo>
                <a:cubicBezTo>
                  <a:pt x="1185256" y="-144176"/>
                  <a:pt x="2053531" y="669755"/>
                  <a:pt x="2893646" y="687697"/>
                </a:cubicBezTo>
                <a:cubicBezTo>
                  <a:pt x="3733761" y="705639"/>
                  <a:pt x="4852744" y="115879"/>
                  <a:pt x="5876570" y="130139"/>
                </a:cubicBezTo>
                <a:cubicBezTo>
                  <a:pt x="6900396" y="144399"/>
                  <a:pt x="8232402" y="728633"/>
                  <a:pt x="9036602" y="773255"/>
                </a:cubicBezTo>
                <a:cubicBezTo>
                  <a:pt x="9840802" y="817877"/>
                  <a:pt x="10701773" y="397869"/>
                  <a:pt x="10701773" y="397869"/>
                </a:cubicBezTo>
                <a:cubicBezTo>
                  <a:pt x="10964864" y="571124"/>
                  <a:pt x="10615146" y="1812783"/>
                  <a:pt x="10615146" y="1812783"/>
                </a:cubicBezTo>
                <a:cubicBezTo>
                  <a:pt x="8964413" y="2027747"/>
                  <a:pt x="797377" y="1687655"/>
                  <a:pt x="797377" y="1687655"/>
                </a:cubicBezTo>
                <a:cubicBezTo>
                  <a:pt x="-834105" y="1384459"/>
                  <a:pt x="486500" y="189144"/>
                  <a:pt x="835878" y="22484"/>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32348" y="36850"/>
            <a:ext cx="2313022" cy="865565"/>
          </a:xfrm>
          <a:prstGeom prst="rect">
            <a:avLst/>
          </a:prstGeom>
        </p:spPr>
      </p:pic>
      <p:sp>
        <p:nvSpPr>
          <p:cNvPr id="13" name="TextBox 12"/>
          <p:cNvSpPr txBox="1"/>
          <p:nvPr userDrawn="1"/>
        </p:nvSpPr>
        <p:spPr>
          <a:xfrm>
            <a:off x="0" y="6499173"/>
            <a:ext cx="9144000" cy="215444"/>
          </a:xfrm>
          <a:prstGeom prst="rect">
            <a:avLst/>
          </a:prstGeom>
          <a:noFill/>
        </p:spPr>
        <p:txBody>
          <a:bodyPr wrap="square" rtlCol="0">
            <a:spAutoFit/>
          </a:bodyPr>
          <a:lstStyle/>
          <a:p>
            <a:pPr algn="ctr"/>
            <a:r>
              <a:rPr lang="en-US" sz="800" dirty="0"/>
              <a:t>All</a:t>
            </a:r>
            <a:r>
              <a:rPr lang="en-US" sz="800" baseline="0" dirty="0"/>
              <a:t> rights reserved. Copyright La Salle Education Ltd </a:t>
            </a:r>
            <a:r>
              <a:rPr lang="mr-IN" sz="800" baseline="0" dirty="0"/>
              <a:t>–</a:t>
            </a:r>
            <a:r>
              <a:rPr lang="en-US" sz="800" baseline="0" dirty="0"/>
              <a:t> </a:t>
            </a:r>
            <a:r>
              <a:rPr lang="en-US" sz="800" baseline="0" dirty="0" err="1"/>
              <a:t>www.lasalle-education.com</a:t>
            </a:r>
            <a:r>
              <a:rPr lang="en-US" sz="800" baseline="0" dirty="0"/>
              <a:t> - No reproduction without permission </a:t>
            </a:r>
            <a:r>
              <a:rPr lang="mr-IN" sz="800" baseline="0" dirty="0"/>
              <a:t>–</a:t>
            </a:r>
            <a:r>
              <a:rPr lang="en-US" sz="800" baseline="0" dirty="0"/>
              <a:t> ‘Complete Mathematics’ and its logo are Trademarks of La Salle Education Ltd.</a:t>
            </a:r>
            <a:endParaRPr lang="en-US" sz="800" dirty="0"/>
          </a:p>
        </p:txBody>
      </p:sp>
    </p:spTree>
    <p:extLst>
      <p:ext uri="{BB962C8B-B14F-4D97-AF65-F5344CB8AC3E}">
        <p14:creationId xmlns:p14="http://schemas.microsoft.com/office/powerpoint/2010/main" val="1418354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9" r:id="rId15"/>
    <p:sldLayoutId id="2147483671" r:id="rId16"/>
    <p:sldLayoutId id="2147483709" r:id="rId17"/>
    <p:sldLayoutId id="2147483710"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accent3"/>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chemeClr val="accent3"/>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chemeClr val="accent3"/>
          </a:solidFill>
          <a:latin typeface="Century Gothic"/>
          <a:ea typeface="+mn-ea"/>
          <a:cs typeface="Century Gothic"/>
        </a:defRPr>
      </a:lvl3pPr>
      <a:lvl4pPr marL="1600200" indent="-228600" algn="l" defTabSz="457200" rtl="0" eaLnBrk="1" latinLnBrk="0" hangingPunct="1">
        <a:spcBef>
          <a:spcPct val="20000"/>
        </a:spcBef>
        <a:buFont typeface="Arial"/>
        <a:buChar char="–"/>
        <a:defRPr sz="1600" kern="1200">
          <a:solidFill>
            <a:schemeClr val="accent3"/>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3"/>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8.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1.xml"/><Relationship Id="rId7" Type="http://schemas.openxmlformats.org/officeDocument/2006/relationships/image" Target="../media/image48.emf"/><Relationship Id="rId12"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0.emf"/><Relationship Id="rId5" Type="http://schemas.openxmlformats.org/officeDocument/2006/relationships/image" Target="../media/image4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9.em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34.xml"/><Relationship Id="rId7" Type="http://schemas.openxmlformats.org/officeDocument/2006/relationships/image" Target="../media/image5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51.emf"/><Relationship Id="rId4" Type="http://schemas.openxmlformats.org/officeDocument/2006/relationships/oleObject" Target="../embeddings/oleObject6.bin"/><Relationship Id="rId9" Type="http://schemas.openxmlformats.org/officeDocument/2006/relationships/oleObject" Target="../embeddings/oleObject9.bin"/></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1.bin"/><Relationship Id="rId5" Type="http://schemas.openxmlformats.org/officeDocument/2006/relationships/image" Target="../media/image51.emf"/><Relationship Id="rId4" Type="http://schemas.openxmlformats.org/officeDocument/2006/relationships/oleObject" Target="../embeddings/oleObject10.bin"/></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51.emf"/><Relationship Id="rId4" Type="http://schemas.openxmlformats.org/officeDocument/2006/relationships/oleObject" Target="../embeddings/oleObject12.bin"/></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image" Target="../media/image51.emf"/><Relationship Id="rId4" Type="http://schemas.openxmlformats.org/officeDocument/2006/relationships/oleObject" Target="../embeddings/oleObject14.bin"/></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49.emf"/><Relationship Id="rId4" Type="http://schemas.openxmlformats.org/officeDocument/2006/relationships/oleObject" Target="../embeddings/oleObject16.bin"/></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49.emf"/><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56.emf"/><Relationship Id="rId3" Type="http://schemas.openxmlformats.org/officeDocument/2006/relationships/notesSlide" Target="../notesSlides/notesSlide141.xml"/><Relationship Id="rId7" Type="http://schemas.openxmlformats.org/officeDocument/2006/relationships/image" Target="../media/image53.emf"/><Relationship Id="rId12" Type="http://schemas.openxmlformats.org/officeDocument/2006/relationships/oleObject" Target="../embeddings/oleObject22.bin"/><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55.emf"/><Relationship Id="rId5" Type="http://schemas.openxmlformats.org/officeDocument/2006/relationships/image" Target="../media/image49.emf"/><Relationship Id="rId15" Type="http://schemas.openxmlformats.org/officeDocument/2006/relationships/image" Target="../media/image57.e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54.emf"/><Relationship Id="rId14" Type="http://schemas.openxmlformats.org/officeDocument/2006/relationships/oleObject" Target="../embeddings/oleObject23.bin"/></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Y1%20SIMULTANEOUS%20EQUATIONS%20(Converted).mov" TargetMode="External"/><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335" y="-307462"/>
            <a:ext cx="12094670" cy="7165462"/>
          </a:xfrm>
          <a:prstGeom prst="rect">
            <a:avLst/>
          </a:prstGeom>
        </p:spPr>
      </p:pic>
      <p:sp>
        <p:nvSpPr>
          <p:cNvPr id="3" name="Freeform 2"/>
          <p:cNvSpPr/>
          <p:nvPr/>
        </p:nvSpPr>
        <p:spPr>
          <a:xfrm>
            <a:off x="-6515867" y="4607019"/>
            <a:ext cx="21755868" cy="3181372"/>
          </a:xfrm>
          <a:custGeom>
            <a:avLst/>
            <a:gdLst>
              <a:gd name="connsiteX0" fmla="*/ 1153965 w 15133283"/>
              <a:gd name="connsiteY0" fmla="*/ 101994 h 3181372"/>
              <a:gd name="connsiteX1" fmla="*/ 3749247 w 15133283"/>
              <a:gd name="connsiteY1" fmla="*/ 559194 h 3181372"/>
              <a:gd name="connsiteX2" fmla="*/ 7151353 w 15133283"/>
              <a:gd name="connsiteY2" fmla="*/ 290253 h 3181372"/>
              <a:gd name="connsiteX3" fmla="*/ 10459330 w 15133283"/>
              <a:gd name="connsiteY3" fmla="*/ 626429 h 3181372"/>
              <a:gd name="connsiteX4" fmla="*/ 12987377 w 15133283"/>
              <a:gd name="connsiteY4" fmla="*/ 155782 h 3181372"/>
              <a:gd name="connsiteX5" fmla="*/ 15004436 w 15133283"/>
              <a:gd name="connsiteY5" fmla="*/ 680218 h 3181372"/>
              <a:gd name="connsiteX6" fmla="*/ 14937200 w 15133283"/>
              <a:gd name="connsiteY6" fmla="*/ 2898982 h 3181372"/>
              <a:gd name="connsiteX7" fmla="*/ 1113624 w 15133283"/>
              <a:gd name="connsiteY7" fmla="*/ 2845194 h 3181372"/>
              <a:gd name="connsiteX8" fmla="*/ 1153965 w 15133283"/>
              <a:gd name="connsiteY8" fmla="*/ 101994 h 318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3283" h="3181372">
                <a:moveTo>
                  <a:pt x="1153965" y="101994"/>
                </a:moveTo>
                <a:cubicBezTo>
                  <a:pt x="1593236" y="-279006"/>
                  <a:pt x="2749682" y="527818"/>
                  <a:pt x="3749247" y="559194"/>
                </a:cubicBezTo>
                <a:cubicBezTo>
                  <a:pt x="4748812" y="590570"/>
                  <a:pt x="6033006" y="279047"/>
                  <a:pt x="7151353" y="290253"/>
                </a:cubicBezTo>
                <a:cubicBezTo>
                  <a:pt x="8269700" y="301459"/>
                  <a:pt x="9486659" y="648841"/>
                  <a:pt x="10459330" y="626429"/>
                </a:cubicBezTo>
                <a:cubicBezTo>
                  <a:pt x="11432001" y="604017"/>
                  <a:pt x="12229859" y="146817"/>
                  <a:pt x="12987377" y="155782"/>
                </a:cubicBezTo>
                <a:cubicBezTo>
                  <a:pt x="13744895" y="164747"/>
                  <a:pt x="15004436" y="680218"/>
                  <a:pt x="15004436" y="680218"/>
                </a:cubicBezTo>
                <a:cubicBezTo>
                  <a:pt x="15329406" y="1137418"/>
                  <a:pt x="14937200" y="2898982"/>
                  <a:pt x="14937200" y="2898982"/>
                </a:cubicBezTo>
                <a:cubicBezTo>
                  <a:pt x="12622065" y="3259811"/>
                  <a:pt x="3410830" y="3309117"/>
                  <a:pt x="1113624" y="2845194"/>
                </a:cubicBezTo>
                <a:cubicBezTo>
                  <a:pt x="-1183582" y="2381271"/>
                  <a:pt x="714694" y="482994"/>
                  <a:pt x="1153965" y="101994"/>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356854" y="5305374"/>
            <a:ext cx="4005213" cy="59502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kern="1200">
                <a:solidFill>
                  <a:srgbClr val="1E435B"/>
                </a:solidFill>
                <a:latin typeface="Century Gothic"/>
                <a:ea typeface="+mn-ea"/>
                <a:cs typeface="Century Gothic"/>
              </a:defRPr>
            </a:lvl1pPr>
            <a:lvl2pPr marL="4572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180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160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140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1B5A7D"/>
                </a:solidFill>
                <a:latin typeface="Open Sans" charset="0"/>
                <a:ea typeface="Open Sans" charset="0"/>
                <a:cs typeface="Open Sans" charset="0"/>
              </a:rPr>
              <a:t>A CPD day from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62" y="5807235"/>
            <a:ext cx="3550308" cy="84935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817" y="359828"/>
            <a:ext cx="6944361" cy="2598676"/>
          </a:xfrm>
          <a:prstGeom prst="rect">
            <a:avLst/>
          </a:prstGeom>
        </p:spPr>
      </p:pic>
      <p:sp>
        <p:nvSpPr>
          <p:cNvPr id="16" name="Subtitle 2"/>
          <p:cNvSpPr txBox="1">
            <a:spLocks/>
          </p:cNvSpPr>
          <p:nvPr/>
        </p:nvSpPr>
        <p:spPr>
          <a:xfrm>
            <a:off x="486853" y="3396486"/>
            <a:ext cx="8170291" cy="59502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kern="1200">
                <a:solidFill>
                  <a:srgbClr val="1E435B"/>
                </a:solidFill>
                <a:latin typeface="Century Gothic"/>
                <a:ea typeface="+mn-ea"/>
                <a:cs typeface="Century Gothic"/>
              </a:defRPr>
            </a:lvl1pPr>
            <a:lvl2pPr marL="4572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180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160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140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200" dirty="0">
                <a:solidFill>
                  <a:schemeClr val="bg1"/>
                </a:solidFill>
                <a:latin typeface="Open Sans" charset="0"/>
                <a:ea typeface="Open Sans" charset="0"/>
                <a:cs typeface="Open Sans" charset="0"/>
              </a:rPr>
              <a:t>Concrete, Pictorial, Abstract, Language</a:t>
            </a:r>
          </a:p>
        </p:txBody>
      </p:sp>
    </p:spTree>
    <p:extLst>
      <p:ext uri="{BB962C8B-B14F-4D97-AF65-F5344CB8AC3E}">
        <p14:creationId xmlns:p14="http://schemas.microsoft.com/office/powerpoint/2010/main" val="409559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767" y="-635619"/>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68358" cy="6858000"/>
          </a:xfrm>
          <a:prstGeom prst="rect">
            <a:avLst/>
          </a:prstGeom>
        </p:spPr>
      </p:pic>
    </p:spTree>
    <p:extLst>
      <p:ext uri="{BB962C8B-B14F-4D97-AF65-F5344CB8AC3E}">
        <p14:creationId xmlns:p14="http://schemas.microsoft.com/office/powerpoint/2010/main" val="15934247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Freeform 2"/>
          <p:cNvSpPr>
            <a:spLocks/>
          </p:cNvSpPr>
          <p:nvPr/>
        </p:nvSpPr>
        <p:spPr bwMode="auto">
          <a:xfrm rot="1307268">
            <a:off x="2392363" y="873125"/>
            <a:ext cx="3429000" cy="4953000"/>
          </a:xfrm>
          <a:custGeom>
            <a:avLst/>
            <a:gdLst/>
            <a:ahLst/>
            <a:cxnLst>
              <a:cxn ang="0">
                <a:pos x="0" y="0"/>
              </a:cxn>
              <a:cxn ang="0">
                <a:pos x="0" y="3120"/>
              </a:cxn>
              <a:cxn ang="0">
                <a:pos x="2160" y="2208"/>
              </a:cxn>
              <a:cxn ang="0">
                <a:pos x="48" y="48"/>
              </a:cxn>
              <a:cxn ang="0">
                <a:pos x="0" y="0"/>
              </a:cxn>
            </a:cxnLst>
            <a:rect l="0" t="0" r="r" b="b"/>
            <a:pathLst>
              <a:path w="2160" h="3120">
                <a:moveTo>
                  <a:pt x="0" y="0"/>
                </a:moveTo>
                <a:lnTo>
                  <a:pt x="0" y="3120"/>
                </a:lnTo>
                <a:lnTo>
                  <a:pt x="2160" y="2208"/>
                </a:lnTo>
                <a:lnTo>
                  <a:pt x="48" y="48"/>
                </a:lnTo>
                <a:lnTo>
                  <a:pt x="0" y="0"/>
                </a:lnTo>
                <a:close/>
              </a:path>
            </a:pathLst>
          </a:custGeom>
          <a:solidFill>
            <a:srgbClr val="29AAE2"/>
          </a:solidFill>
          <a:ln w="952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47" name="Freeform 3"/>
          <p:cNvSpPr>
            <a:spLocks/>
          </p:cNvSpPr>
          <p:nvPr/>
        </p:nvSpPr>
        <p:spPr bwMode="auto">
          <a:xfrm rot="9346318" flipH="1">
            <a:off x="1763713" y="4243388"/>
            <a:ext cx="3429000" cy="1524000"/>
          </a:xfrm>
          <a:custGeom>
            <a:avLst/>
            <a:gdLst/>
            <a:ahLst/>
            <a:cxnLst>
              <a:cxn ang="0">
                <a:pos x="2160" y="0"/>
              </a:cxn>
              <a:cxn ang="0">
                <a:pos x="2160" y="960"/>
              </a:cxn>
              <a:cxn ang="0">
                <a:pos x="0" y="960"/>
              </a:cxn>
              <a:cxn ang="0">
                <a:pos x="2160" y="0"/>
              </a:cxn>
            </a:cxnLst>
            <a:rect l="0" t="0" r="r" b="b"/>
            <a:pathLst>
              <a:path w="2160" h="960">
                <a:moveTo>
                  <a:pt x="2160" y="0"/>
                </a:moveTo>
                <a:lnTo>
                  <a:pt x="2160" y="960"/>
                </a:lnTo>
                <a:lnTo>
                  <a:pt x="0" y="960"/>
                </a:lnTo>
                <a:lnTo>
                  <a:pt x="2160" y="0"/>
                </a:lnTo>
                <a:close/>
              </a:path>
            </a:pathLst>
          </a:custGeom>
          <a:solidFill>
            <a:srgbClr val="29AAE2"/>
          </a:solidFill>
          <a:ln w="952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49" name="Text Box 5"/>
          <p:cNvSpPr txBox="1">
            <a:spLocks noChangeArrowheads="1"/>
          </p:cNvSpPr>
          <p:nvPr/>
        </p:nvSpPr>
        <p:spPr bwMode="auto">
          <a:xfrm>
            <a:off x="5651500" y="1125538"/>
            <a:ext cx="2900363" cy="3139321"/>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This shape is an isosceles triangle.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Measure it and fold it to  find out about its sides, angles and symmetries.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What about tessellations?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Write down what you find out.</a:t>
            </a:r>
          </a:p>
        </p:txBody>
      </p:sp>
      <p:sp>
        <p:nvSpPr>
          <p:cNvPr id="6150" name="Text Box 6"/>
          <p:cNvSpPr txBox="1">
            <a:spLocks noChangeArrowheads="1"/>
          </p:cNvSpPr>
          <p:nvPr/>
        </p:nvSpPr>
        <p:spPr bwMode="auto">
          <a:xfrm>
            <a:off x="468313" y="5516563"/>
            <a:ext cx="3997954" cy="646331"/>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Try again with an A5 and an A3 size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piece of paper. What do you notice?</a:t>
            </a:r>
          </a:p>
        </p:txBody>
      </p:sp>
    </p:spTree>
    <p:extLst>
      <p:ext uri="{BB962C8B-B14F-4D97-AF65-F5344CB8AC3E}">
        <p14:creationId xmlns:p14="http://schemas.microsoft.com/office/powerpoint/2010/main" val="251955029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838200"/>
            <a:ext cx="3581400" cy="4648200"/>
          </a:xfrm>
          <a:prstGeom prst="rect">
            <a:avLst/>
          </a:prstGeom>
          <a:solidFill>
            <a:srgbClr val="DF660A"/>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3075" name="Text Box 3"/>
          <p:cNvSpPr txBox="1">
            <a:spLocks noChangeArrowheads="1"/>
          </p:cNvSpPr>
          <p:nvPr/>
        </p:nvSpPr>
        <p:spPr bwMode="auto">
          <a:xfrm>
            <a:off x="6011863" y="1484313"/>
            <a:ext cx="2520950" cy="2308324"/>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lang="en-GB" sz="3600" dirty="0">
                <a:solidFill>
                  <a:srgbClr val="4B4B4B"/>
                </a:solidFill>
                <a:latin typeface="Open Sans" panose="020B0606030504020204" pitchFamily="34" charset="0"/>
                <a:ea typeface="Open Sans" panose="020B0606030504020204" pitchFamily="34" charset="0"/>
                <a:cs typeface="Open Sans" panose="020B0606030504020204" pitchFamily="34" charset="0"/>
              </a:rPr>
              <a:t>Take</a:t>
            </a:r>
            <a:r>
              <a:rPr kumimoji="0" lang="en-GB" sz="36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 rectangle of A4 paper</a:t>
            </a:r>
            <a:endParaRPr kumimoji="0" lang="en-GB" sz="24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539789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209800" y="838200"/>
            <a:ext cx="3581400" cy="4648200"/>
          </a:xfrm>
          <a:prstGeom prst="rect">
            <a:avLst/>
          </a:prstGeom>
          <a:solidFill>
            <a:srgbClr val="DF660A"/>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47" name="Line 3"/>
          <p:cNvSpPr>
            <a:spLocks noChangeShapeType="1"/>
          </p:cNvSpPr>
          <p:nvPr/>
        </p:nvSpPr>
        <p:spPr bwMode="auto">
          <a:xfrm>
            <a:off x="3962400" y="838200"/>
            <a:ext cx="0" cy="4648200"/>
          </a:xfrm>
          <a:prstGeom prst="line">
            <a:avLst/>
          </a:prstGeom>
          <a:noFill/>
          <a:ln w="25400">
            <a:solidFill>
              <a:srgbClr val="1B5A7D"/>
            </a:solidFill>
            <a:prstDash val="lg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48" name="Freeform 4"/>
          <p:cNvSpPr>
            <a:spLocks/>
          </p:cNvSpPr>
          <p:nvPr/>
        </p:nvSpPr>
        <p:spPr bwMode="auto">
          <a:xfrm>
            <a:off x="2235200" y="865188"/>
            <a:ext cx="3460750" cy="863600"/>
          </a:xfrm>
          <a:custGeom>
            <a:avLst/>
            <a:gdLst/>
            <a:ahLst/>
            <a:cxnLst>
              <a:cxn ang="0">
                <a:pos x="0" y="0"/>
              </a:cxn>
              <a:cxn ang="0">
                <a:pos x="553" y="415"/>
              </a:cxn>
              <a:cxn ang="0">
                <a:pos x="1212" y="513"/>
              </a:cxn>
              <a:cxn ang="0">
                <a:pos x="1603" y="472"/>
              </a:cxn>
              <a:cxn ang="0">
                <a:pos x="2180" y="81"/>
              </a:cxn>
            </a:cxnLst>
            <a:rect l="0" t="0" r="r" b="b"/>
            <a:pathLst>
              <a:path w="2180" h="544">
                <a:moveTo>
                  <a:pt x="0" y="0"/>
                </a:moveTo>
                <a:cubicBezTo>
                  <a:pt x="175" y="165"/>
                  <a:pt x="351" y="330"/>
                  <a:pt x="553" y="415"/>
                </a:cubicBezTo>
                <a:cubicBezTo>
                  <a:pt x="755" y="500"/>
                  <a:pt x="1037" y="504"/>
                  <a:pt x="1212" y="513"/>
                </a:cubicBezTo>
                <a:cubicBezTo>
                  <a:pt x="1387" y="522"/>
                  <a:pt x="1442" y="544"/>
                  <a:pt x="1603" y="472"/>
                </a:cubicBezTo>
                <a:cubicBezTo>
                  <a:pt x="1764" y="400"/>
                  <a:pt x="2084" y="146"/>
                  <a:pt x="2180" y="81"/>
                </a:cubicBezTo>
              </a:path>
            </a:pathLst>
          </a:custGeom>
          <a:noFill/>
          <a:ln w="22225">
            <a:solidFill>
              <a:srgbClr val="1B5A7D"/>
            </a:solidFill>
            <a:round/>
            <a:headEnd/>
            <a:tailEnd type="arrow" w="med" len="me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49" name="Freeform 5"/>
          <p:cNvSpPr>
            <a:spLocks/>
          </p:cNvSpPr>
          <p:nvPr/>
        </p:nvSpPr>
        <p:spPr bwMode="auto">
          <a:xfrm>
            <a:off x="2273300" y="5540375"/>
            <a:ext cx="3460750" cy="863600"/>
          </a:xfrm>
          <a:custGeom>
            <a:avLst/>
            <a:gdLst/>
            <a:ahLst/>
            <a:cxnLst>
              <a:cxn ang="0">
                <a:pos x="0" y="0"/>
              </a:cxn>
              <a:cxn ang="0">
                <a:pos x="553" y="415"/>
              </a:cxn>
              <a:cxn ang="0">
                <a:pos x="1212" y="513"/>
              </a:cxn>
              <a:cxn ang="0">
                <a:pos x="1603" y="472"/>
              </a:cxn>
              <a:cxn ang="0">
                <a:pos x="2180" y="81"/>
              </a:cxn>
            </a:cxnLst>
            <a:rect l="0" t="0" r="r" b="b"/>
            <a:pathLst>
              <a:path w="2180" h="544">
                <a:moveTo>
                  <a:pt x="0" y="0"/>
                </a:moveTo>
                <a:cubicBezTo>
                  <a:pt x="175" y="165"/>
                  <a:pt x="351" y="330"/>
                  <a:pt x="553" y="415"/>
                </a:cubicBezTo>
                <a:cubicBezTo>
                  <a:pt x="755" y="500"/>
                  <a:pt x="1037" y="504"/>
                  <a:pt x="1212" y="513"/>
                </a:cubicBezTo>
                <a:cubicBezTo>
                  <a:pt x="1387" y="522"/>
                  <a:pt x="1442" y="544"/>
                  <a:pt x="1603" y="472"/>
                </a:cubicBezTo>
                <a:cubicBezTo>
                  <a:pt x="1764" y="400"/>
                  <a:pt x="2084" y="146"/>
                  <a:pt x="2180" y="81"/>
                </a:cubicBezTo>
              </a:path>
            </a:pathLst>
          </a:custGeom>
          <a:noFill/>
          <a:ln w="22225">
            <a:solidFill>
              <a:srgbClr val="1B5A7D"/>
            </a:solidFill>
            <a:round/>
            <a:headEnd/>
            <a:tailEnd type="arrow" w="med" len="me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50" name="Text Box 6"/>
          <p:cNvSpPr txBox="1">
            <a:spLocks noChangeArrowheads="1"/>
          </p:cNvSpPr>
          <p:nvPr/>
        </p:nvSpPr>
        <p:spPr bwMode="auto">
          <a:xfrm>
            <a:off x="6927850" y="1360488"/>
            <a:ext cx="1460500" cy="1200329"/>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Fold it in half like this.</a:t>
            </a:r>
          </a:p>
        </p:txBody>
      </p:sp>
    </p:spTree>
    <p:extLst>
      <p:ext uri="{BB962C8B-B14F-4D97-AF65-F5344CB8AC3E}">
        <p14:creationId xmlns:p14="http://schemas.microsoft.com/office/powerpoint/2010/main" val="147398277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Freeform 2"/>
          <p:cNvSpPr>
            <a:spLocks/>
          </p:cNvSpPr>
          <p:nvPr/>
        </p:nvSpPr>
        <p:spPr bwMode="auto">
          <a:xfrm>
            <a:off x="4003675" y="814388"/>
            <a:ext cx="1820863" cy="4713287"/>
          </a:xfrm>
          <a:custGeom>
            <a:avLst/>
            <a:gdLst/>
            <a:ahLst/>
            <a:cxnLst>
              <a:cxn ang="0">
                <a:pos x="8" y="8"/>
              </a:cxn>
              <a:cxn ang="0">
                <a:pos x="0" y="2969"/>
              </a:cxn>
              <a:cxn ang="0">
                <a:pos x="1139" y="2969"/>
              </a:cxn>
              <a:cxn ang="0">
                <a:pos x="1147" y="0"/>
              </a:cxn>
              <a:cxn ang="0">
                <a:pos x="8" y="8"/>
              </a:cxn>
            </a:cxnLst>
            <a:rect l="0" t="0" r="r" b="b"/>
            <a:pathLst>
              <a:path w="1147" h="2969">
                <a:moveTo>
                  <a:pt x="8" y="8"/>
                </a:moveTo>
                <a:lnTo>
                  <a:pt x="0" y="2969"/>
                </a:lnTo>
                <a:lnTo>
                  <a:pt x="1139" y="2969"/>
                </a:lnTo>
                <a:lnTo>
                  <a:pt x="1147" y="0"/>
                </a:lnTo>
                <a:lnTo>
                  <a:pt x="8" y="8"/>
                </a:lnTo>
                <a:close/>
              </a:path>
            </a:pathLst>
          </a:custGeom>
          <a:solidFill>
            <a:srgbClr val="1B5A7D"/>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8195" name="Freeform 3"/>
          <p:cNvSpPr>
            <a:spLocks/>
          </p:cNvSpPr>
          <p:nvPr/>
        </p:nvSpPr>
        <p:spPr bwMode="auto">
          <a:xfrm>
            <a:off x="3951288" y="788988"/>
            <a:ext cx="1820862" cy="4713287"/>
          </a:xfrm>
          <a:custGeom>
            <a:avLst/>
            <a:gdLst/>
            <a:ahLst/>
            <a:cxnLst>
              <a:cxn ang="0">
                <a:pos x="8" y="8"/>
              </a:cxn>
              <a:cxn ang="0">
                <a:pos x="0" y="2969"/>
              </a:cxn>
              <a:cxn ang="0">
                <a:pos x="1139" y="2969"/>
              </a:cxn>
              <a:cxn ang="0">
                <a:pos x="1147" y="0"/>
              </a:cxn>
              <a:cxn ang="0">
                <a:pos x="8" y="8"/>
              </a:cxn>
            </a:cxnLst>
            <a:rect l="0" t="0" r="r" b="b"/>
            <a:pathLst>
              <a:path w="1147" h="2969">
                <a:moveTo>
                  <a:pt x="8" y="8"/>
                </a:moveTo>
                <a:lnTo>
                  <a:pt x="0" y="2969"/>
                </a:lnTo>
                <a:lnTo>
                  <a:pt x="1139" y="2969"/>
                </a:lnTo>
                <a:lnTo>
                  <a:pt x="1147" y="0"/>
                </a:lnTo>
                <a:lnTo>
                  <a:pt x="8" y="8"/>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8196" name="Text Box 4"/>
          <p:cNvSpPr txBox="1">
            <a:spLocks noChangeArrowheads="1"/>
          </p:cNvSpPr>
          <p:nvPr/>
        </p:nvSpPr>
        <p:spPr bwMode="auto">
          <a:xfrm>
            <a:off x="6443663" y="1196975"/>
            <a:ext cx="1512887" cy="1190625"/>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should now have another rectangle.</a:t>
            </a:r>
          </a:p>
        </p:txBody>
      </p:sp>
      <p:sp>
        <p:nvSpPr>
          <p:cNvPr id="8197" name="Text Box 5"/>
          <p:cNvSpPr txBox="1">
            <a:spLocks noChangeArrowheads="1"/>
          </p:cNvSpPr>
          <p:nvPr/>
        </p:nvSpPr>
        <p:spPr bwMode="auto">
          <a:xfrm>
            <a:off x="6732588" y="3232150"/>
            <a:ext cx="1584325" cy="6413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Unfold the rectangle.</a:t>
            </a:r>
          </a:p>
        </p:txBody>
      </p:sp>
    </p:spTree>
    <p:extLst>
      <p:ext uri="{BB962C8B-B14F-4D97-AF65-F5344CB8AC3E}">
        <p14:creationId xmlns:p14="http://schemas.microsoft.com/office/powerpoint/2010/main" val="230847552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209800" y="838200"/>
            <a:ext cx="3581400" cy="4648200"/>
          </a:xfrm>
          <a:prstGeom prst="rect">
            <a:avLst/>
          </a:prstGeom>
          <a:solidFill>
            <a:srgbClr val="DF660A"/>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3" name="Line 3"/>
          <p:cNvSpPr>
            <a:spLocks noChangeShapeType="1"/>
          </p:cNvSpPr>
          <p:nvPr/>
        </p:nvSpPr>
        <p:spPr bwMode="auto">
          <a:xfrm>
            <a:off x="3962400" y="838200"/>
            <a:ext cx="0" cy="4648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4" name="Text Box 4"/>
          <p:cNvSpPr txBox="1">
            <a:spLocks noChangeArrowheads="1"/>
          </p:cNvSpPr>
          <p:nvPr/>
        </p:nvSpPr>
        <p:spPr bwMode="auto">
          <a:xfrm>
            <a:off x="6372225" y="1557338"/>
            <a:ext cx="863600" cy="1190625"/>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now have this.</a:t>
            </a:r>
          </a:p>
        </p:txBody>
      </p:sp>
    </p:spTree>
    <p:extLst>
      <p:ext uri="{BB962C8B-B14F-4D97-AF65-F5344CB8AC3E}">
        <p14:creationId xmlns:p14="http://schemas.microsoft.com/office/powerpoint/2010/main" val="10431234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09800" y="838200"/>
            <a:ext cx="3581400" cy="4648200"/>
          </a:xfrm>
          <a:prstGeom prst="rect">
            <a:avLst/>
          </a:prstGeom>
          <a:solidFill>
            <a:srgbClr val="DF660A"/>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1" name="Line 3"/>
          <p:cNvSpPr>
            <a:spLocks noChangeShapeType="1"/>
          </p:cNvSpPr>
          <p:nvPr/>
        </p:nvSpPr>
        <p:spPr bwMode="auto">
          <a:xfrm>
            <a:off x="3962400" y="838200"/>
            <a:ext cx="0" cy="4648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2" name="Line 4"/>
          <p:cNvSpPr>
            <a:spLocks noChangeShapeType="1"/>
          </p:cNvSpPr>
          <p:nvPr/>
        </p:nvSpPr>
        <p:spPr bwMode="auto">
          <a:xfrm>
            <a:off x="2209800" y="3505200"/>
            <a:ext cx="3581400" cy="1981200"/>
          </a:xfrm>
          <a:prstGeom prst="line">
            <a:avLst/>
          </a:prstGeom>
          <a:noFill/>
          <a:ln w="25400">
            <a:solidFill>
              <a:srgbClr val="1B5A7D"/>
            </a:solidFill>
            <a:prstDash val="lgDash"/>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3" name="Freeform 5"/>
          <p:cNvSpPr>
            <a:spLocks/>
          </p:cNvSpPr>
          <p:nvPr/>
        </p:nvSpPr>
        <p:spPr bwMode="auto">
          <a:xfrm>
            <a:off x="2209800" y="2590800"/>
            <a:ext cx="1676400" cy="2895600"/>
          </a:xfrm>
          <a:custGeom>
            <a:avLst/>
            <a:gdLst/>
            <a:ahLst/>
            <a:cxnLst>
              <a:cxn ang="0">
                <a:pos x="0" y="1824"/>
              </a:cxn>
              <a:cxn ang="0">
                <a:pos x="336" y="720"/>
              </a:cxn>
              <a:cxn ang="0">
                <a:pos x="1056" y="0"/>
              </a:cxn>
            </a:cxnLst>
            <a:rect l="0" t="0" r="r" b="b"/>
            <a:pathLst>
              <a:path w="1056" h="1824">
                <a:moveTo>
                  <a:pt x="0" y="1824"/>
                </a:moveTo>
                <a:cubicBezTo>
                  <a:pt x="80" y="1424"/>
                  <a:pt x="160" y="1024"/>
                  <a:pt x="336" y="720"/>
                </a:cubicBezTo>
                <a:cubicBezTo>
                  <a:pt x="512" y="416"/>
                  <a:pt x="936" y="120"/>
                  <a:pt x="1056" y="0"/>
                </a:cubicBezTo>
              </a:path>
            </a:pathLst>
          </a:custGeom>
          <a:noFill/>
          <a:ln w="22225">
            <a:solidFill>
              <a:srgbClr val="1B5A7D"/>
            </a:solidFill>
            <a:round/>
            <a:headEnd/>
            <a:tailEnd type="arrow"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4" name="Text Box 6"/>
          <p:cNvSpPr txBox="1">
            <a:spLocks noChangeArrowheads="1"/>
          </p:cNvSpPr>
          <p:nvPr/>
        </p:nvSpPr>
        <p:spPr bwMode="auto">
          <a:xfrm>
            <a:off x="6496050" y="1216025"/>
            <a:ext cx="1827488"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Tricky fold!!!!!!!!!</a:t>
            </a:r>
          </a:p>
        </p:txBody>
      </p:sp>
      <p:sp>
        <p:nvSpPr>
          <p:cNvPr id="12295" name="Text Box 7"/>
          <p:cNvSpPr txBox="1">
            <a:spLocks noChangeArrowheads="1"/>
          </p:cNvSpPr>
          <p:nvPr/>
        </p:nvSpPr>
        <p:spPr bwMode="auto">
          <a:xfrm>
            <a:off x="6372225" y="2276475"/>
            <a:ext cx="184150" cy="366713"/>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6" name="Text Box 8"/>
          <p:cNvSpPr txBox="1">
            <a:spLocks noChangeArrowheads="1"/>
          </p:cNvSpPr>
          <p:nvPr/>
        </p:nvSpPr>
        <p:spPr bwMode="auto">
          <a:xfrm>
            <a:off x="6424613" y="2297113"/>
            <a:ext cx="2035175" cy="2289175"/>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need to fold along the red dotted line so that the bottom left corner exactly meets the half line you folded earlier. </a:t>
            </a:r>
          </a:p>
        </p:txBody>
      </p:sp>
    </p:spTree>
    <p:extLst>
      <p:ext uri="{BB962C8B-B14F-4D97-AF65-F5344CB8AC3E}">
        <p14:creationId xmlns:p14="http://schemas.microsoft.com/office/powerpoint/2010/main" val="90559829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3962400" y="838200"/>
            <a:ext cx="0" cy="35814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39" name="Freeform 3"/>
          <p:cNvSpPr>
            <a:spLocks/>
          </p:cNvSpPr>
          <p:nvPr/>
        </p:nvSpPr>
        <p:spPr bwMode="auto">
          <a:xfrm>
            <a:off x="2209800" y="838200"/>
            <a:ext cx="3581400" cy="4648200"/>
          </a:xfrm>
          <a:custGeom>
            <a:avLst/>
            <a:gdLst/>
            <a:ahLst/>
            <a:cxnLst>
              <a:cxn ang="0">
                <a:pos x="0" y="1632"/>
              </a:cxn>
              <a:cxn ang="0">
                <a:pos x="2256" y="2928"/>
              </a:cxn>
              <a:cxn ang="0">
                <a:pos x="2256" y="0"/>
              </a:cxn>
              <a:cxn ang="0">
                <a:pos x="0" y="0"/>
              </a:cxn>
              <a:cxn ang="0">
                <a:pos x="0" y="1632"/>
              </a:cxn>
            </a:cxnLst>
            <a:rect l="0" t="0" r="r" b="b"/>
            <a:pathLst>
              <a:path w="2256" h="2928">
                <a:moveTo>
                  <a:pt x="0" y="1632"/>
                </a:moveTo>
                <a:lnTo>
                  <a:pt x="2256" y="2928"/>
                </a:lnTo>
                <a:lnTo>
                  <a:pt x="2256" y="0"/>
                </a:lnTo>
                <a:lnTo>
                  <a:pt x="0" y="0"/>
                </a:lnTo>
                <a:lnTo>
                  <a:pt x="0" y="1632"/>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0" name="Line 4"/>
          <p:cNvSpPr>
            <a:spLocks noChangeShapeType="1"/>
          </p:cNvSpPr>
          <p:nvPr/>
        </p:nvSpPr>
        <p:spPr bwMode="auto">
          <a:xfrm flipH="1" flipV="1">
            <a:off x="3962400" y="838200"/>
            <a:ext cx="0" cy="35814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1" name="Freeform 5"/>
          <p:cNvSpPr>
            <a:spLocks/>
          </p:cNvSpPr>
          <p:nvPr/>
        </p:nvSpPr>
        <p:spPr bwMode="auto">
          <a:xfrm rot="14333682" flipH="1">
            <a:off x="2194719" y="3456782"/>
            <a:ext cx="3570287" cy="2038350"/>
          </a:xfrm>
          <a:custGeom>
            <a:avLst/>
            <a:gdLst/>
            <a:ahLst/>
            <a:cxnLst>
              <a:cxn ang="0">
                <a:pos x="0" y="0"/>
              </a:cxn>
              <a:cxn ang="0">
                <a:pos x="0" y="1296"/>
              </a:cxn>
              <a:cxn ang="0">
                <a:pos x="2208" y="1296"/>
              </a:cxn>
              <a:cxn ang="0">
                <a:pos x="0" y="0"/>
              </a:cxn>
            </a:cxnLst>
            <a:rect l="0" t="0" r="r" b="b"/>
            <a:pathLst>
              <a:path w="2208" h="1296">
                <a:moveTo>
                  <a:pt x="0" y="0"/>
                </a:moveTo>
                <a:lnTo>
                  <a:pt x="0" y="1296"/>
                </a:lnTo>
                <a:lnTo>
                  <a:pt x="2208" y="1296"/>
                </a:lnTo>
                <a:lnTo>
                  <a:pt x="0" y="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3" name="Text Box 7"/>
          <p:cNvSpPr txBox="1">
            <a:spLocks noChangeArrowheads="1"/>
          </p:cNvSpPr>
          <p:nvPr/>
        </p:nvSpPr>
        <p:spPr bwMode="auto">
          <a:xfrm>
            <a:off x="6856413" y="1289050"/>
            <a:ext cx="1121013"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Like this.</a:t>
            </a:r>
          </a:p>
        </p:txBody>
      </p:sp>
      <p:sp>
        <p:nvSpPr>
          <p:cNvPr id="14344" name="Text Box 8"/>
          <p:cNvSpPr txBox="1">
            <a:spLocks noChangeArrowheads="1"/>
          </p:cNvSpPr>
          <p:nvPr/>
        </p:nvSpPr>
        <p:spPr bwMode="auto">
          <a:xfrm>
            <a:off x="6372225" y="4149725"/>
            <a:ext cx="1944688" cy="6413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This shape is a trapezium.</a:t>
            </a:r>
          </a:p>
        </p:txBody>
      </p:sp>
      <p:sp>
        <p:nvSpPr>
          <p:cNvPr id="14345" name="Line 9"/>
          <p:cNvSpPr>
            <a:spLocks noChangeShapeType="1"/>
          </p:cNvSpPr>
          <p:nvPr/>
        </p:nvSpPr>
        <p:spPr bwMode="auto">
          <a:xfrm>
            <a:off x="2193925" y="833438"/>
            <a:ext cx="3598863" cy="0"/>
          </a:xfrm>
          <a:prstGeom prst="line">
            <a:avLst/>
          </a:prstGeom>
          <a:noFill/>
          <a:ln w="57150">
            <a:solidFill>
              <a:srgbClr val="1B5A7D"/>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6" name="Line 10"/>
          <p:cNvSpPr>
            <a:spLocks noChangeShapeType="1"/>
          </p:cNvSpPr>
          <p:nvPr/>
        </p:nvSpPr>
        <p:spPr bwMode="auto">
          <a:xfrm>
            <a:off x="5795963" y="836613"/>
            <a:ext cx="0" cy="4608512"/>
          </a:xfrm>
          <a:prstGeom prst="line">
            <a:avLst/>
          </a:prstGeom>
          <a:noFill/>
          <a:ln w="57150">
            <a:solidFill>
              <a:srgbClr val="1B5A7D"/>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7" name="Line 11"/>
          <p:cNvSpPr>
            <a:spLocks noChangeShapeType="1"/>
          </p:cNvSpPr>
          <p:nvPr/>
        </p:nvSpPr>
        <p:spPr bwMode="auto">
          <a:xfrm flipH="1" flipV="1">
            <a:off x="2195513" y="3500438"/>
            <a:ext cx="3600450" cy="1944687"/>
          </a:xfrm>
          <a:prstGeom prst="line">
            <a:avLst/>
          </a:prstGeom>
          <a:noFill/>
          <a:ln w="57150">
            <a:solidFill>
              <a:srgbClr val="1B5A7D"/>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8" name="Line 12"/>
          <p:cNvSpPr>
            <a:spLocks noChangeShapeType="1"/>
          </p:cNvSpPr>
          <p:nvPr/>
        </p:nvSpPr>
        <p:spPr bwMode="auto">
          <a:xfrm flipV="1">
            <a:off x="2195513" y="836613"/>
            <a:ext cx="0" cy="2663825"/>
          </a:xfrm>
          <a:prstGeom prst="line">
            <a:avLst/>
          </a:prstGeom>
          <a:noFill/>
          <a:ln w="57150">
            <a:solidFill>
              <a:srgbClr val="1B5A7D"/>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3735278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wipe(left)">
                                      <p:cBhvr>
                                        <p:cTn id="7" dur="500"/>
                                        <p:tgtEl>
                                          <p:spTgt spid="1434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346"/>
                                        </p:tgtEl>
                                        <p:attrNameLst>
                                          <p:attrName>style.visibility</p:attrName>
                                        </p:attrNameLst>
                                      </p:cBhvr>
                                      <p:to>
                                        <p:strVal val="visible"/>
                                      </p:to>
                                    </p:set>
                                    <p:animEffect transition="in" filter="wipe(up)">
                                      <p:cBhvr>
                                        <p:cTn id="11" dur="500"/>
                                        <p:tgtEl>
                                          <p:spTgt spid="1434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347"/>
                                        </p:tgtEl>
                                        <p:attrNameLst>
                                          <p:attrName>style.visibility</p:attrName>
                                        </p:attrNameLst>
                                      </p:cBhvr>
                                      <p:to>
                                        <p:strVal val="visible"/>
                                      </p:to>
                                    </p:set>
                                    <p:animEffect transition="in" filter="wipe(down)">
                                      <p:cBhvr>
                                        <p:cTn id="15" dur="500"/>
                                        <p:tgtEl>
                                          <p:spTgt spid="1434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wipe(down)">
                                      <p:cBhvr>
                                        <p:cTn id="19" dur="500"/>
                                        <p:tgtEl>
                                          <p:spTgt spid="14348"/>
                                        </p:tgtEl>
                                      </p:cBhvr>
                                    </p:animEffec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animBg="1"/>
      <p:bldP spid="14346" grpId="0" animBg="1"/>
      <p:bldP spid="14347" grpId="0" animBg="1"/>
      <p:bldP spid="14348"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Line 2"/>
          <p:cNvSpPr>
            <a:spLocks noChangeShapeType="1"/>
          </p:cNvSpPr>
          <p:nvPr/>
        </p:nvSpPr>
        <p:spPr bwMode="auto">
          <a:xfrm>
            <a:off x="3962400" y="838200"/>
            <a:ext cx="0" cy="35814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5" name="Freeform 3"/>
          <p:cNvSpPr>
            <a:spLocks/>
          </p:cNvSpPr>
          <p:nvPr/>
        </p:nvSpPr>
        <p:spPr bwMode="auto">
          <a:xfrm>
            <a:off x="2209800" y="838200"/>
            <a:ext cx="3581400" cy="4648200"/>
          </a:xfrm>
          <a:custGeom>
            <a:avLst/>
            <a:gdLst/>
            <a:ahLst/>
            <a:cxnLst>
              <a:cxn ang="0">
                <a:pos x="0" y="1632"/>
              </a:cxn>
              <a:cxn ang="0">
                <a:pos x="2256" y="2928"/>
              </a:cxn>
              <a:cxn ang="0">
                <a:pos x="2256" y="0"/>
              </a:cxn>
              <a:cxn ang="0">
                <a:pos x="0" y="0"/>
              </a:cxn>
              <a:cxn ang="0">
                <a:pos x="0" y="1632"/>
              </a:cxn>
            </a:cxnLst>
            <a:rect l="0" t="0" r="r" b="b"/>
            <a:pathLst>
              <a:path w="2256" h="2928">
                <a:moveTo>
                  <a:pt x="0" y="1632"/>
                </a:moveTo>
                <a:lnTo>
                  <a:pt x="2256" y="2928"/>
                </a:lnTo>
                <a:lnTo>
                  <a:pt x="2256" y="0"/>
                </a:lnTo>
                <a:lnTo>
                  <a:pt x="0" y="0"/>
                </a:lnTo>
                <a:lnTo>
                  <a:pt x="0" y="1632"/>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6" name="Line 4"/>
          <p:cNvSpPr>
            <a:spLocks noChangeShapeType="1"/>
          </p:cNvSpPr>
          <p:nvPr/>
        </p:nvSpPr>
        <p:spPr bwMode="auto">
          <a:xfrm flipH="1" flipV="1">
            <a:off x="3962400" y="838200"/>
            <a:ext cx="0" cy="35814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7" name="Freeform 5"/>
          <p:cNvSpPr>
            <a:spLocks/>
          </p:cNvSpPr>
          <p:nvPr/>
        </p:nvSpPr>
        <p:spPr bwMode="auto">
          <a:xfrm rot="14403707" flipH="1">
            <a:off x="2192338" y="3454400"/>
            <a:ext cx="3505200" cy="2057400"/>
          </a:xfrm>
          <a:custGeom>
            <a:avLst/>
            <a:gdLst/>
            <a:ahLst/>
            <a:cxnLst>
              <a:cxn ang="0">
                <a:pos x="0" y="0"/>
              </a:cxn>
              <a:cxn ang="0">
                <a:pos x="0" y="1296"/>
              </a:cxn>
              <a:cxn ang="0">
                <a:pos x="2208" y="1296"/>
              </a:cxn>
              <a:cxn ang="0">
                <a:pos x="0" y="0"/>
              </a:cxn>
            </a:cxnLst>
            <a:rect l="0" t="0" r="r" b="b"/>
            <a:pathLst>
              <a:path w="2208" h="1296">
                <a:moveTo>
                  <a:pt x="0" y="0"/>
                </a:moveTo>
                <a:lnTo>
                  <a:pt x="0" y="1296"/>
                </a:lnTo>
                <a:lnTo>
                  <a:pt x="2208" y="1296"/>
                </a:lnTo>
                <a:lnTo>
                  <a:pt x="0" y="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8" name="Line 6"/>
          <p:cNvSpPr>
            <a:spLocks noChangeShapeType="1"/>
          </p:cNvSpPr>
          <p:nvPr/>
        </p:nvSpPr>
        <p:spPr bwMode="auto">
          <a:xfrm flipV="1">
            <a:off x="2286000" y="1371600"/>
            <a:ext cx="3581400" cy="2057400"/>
          </a:xfrm>
          <a:prstGeom prst="line">
            <a:avLst/>
          </a:prstGeom>
          <a:noFill/>
          <a:ln w="25400">
            <a:solidFill>
              <a:srgbClr val="1B5A7D"/>
            </a:solidFill>
            <a:prstDash val="dash"/>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9" name="Freeform 7"/>
          <p:cNvSpPr>
            <a:spLocks/>
          </p:cNvSpPr>
          <p:nvPr/>
        </p:nvSpPr>
        <p:spPr bwMode="auto">
          <a:xfrm>
            <a:off x="2146300" y="838200"/>
            <a:ext cx="2273300" cy="3810000"/>
          </a:xfrm>
          <a:custGeom>
            <a:avLst/>
            <a:gdLst/>
            <a:ahLst/>
            <a:cxnLst>
              <a:cxn ang="0">
                <a:pos x="40" y="0"/>
              </a:cxn>
              <a:cxn ang="0">
                <a:pos x="184" y="1248"/>
              </a:cxn>
              <a:cxn ang="0">
                <a:pos x="1144" y="2256"/>
              </a:cxn>
            </a:cxnLst>
            <a:rect l="0" t="0" r="r" b="b"/>
            <a:pathLst>
              <a:path w="1144" h="2256">
                <a:moveTo>
                  <a:pt x="40" y="0"/>
                </a:moveTo>
                <a:cubicBezTo>
                  <a:pt x="20" y="436"/>
                  <a:pt x="0" y="872"/>
                  <a:pt x="184" y="1248"/>
                </a:cubicBezTo>
                <a:cubicBezTo>
                  <a:pt x="368" y="1624"/>
                  <a:pt x="984" y="2088"/>
                  <a:pt x="1144" y="2256"/>
                </a:cubicBezTo>
              </a:path>
            </a:pathLst>
          </a:custGeom>
          <a:noFill/>
          <a:ln w="22225">
            <a:solidFill>
              <a:srgbClr val="1B5A7D"/>
            </a:solidFill>
            <a:round/>
            <a:headEnd/>
            <a:tailEnd type="arrow"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40" name="Text Box 8"/>
          <p:cNvSpPr txBox="1">
            <a:spLocks noChangeArrowheads="1"/>
          </p:cNvSpPr>
          <p:nvPr/>
        </p:nvSpPr>
        <p:spPr bwMode="auto">
          <a:xfrm>
            <a:off x="6443663" y="1844675"/>
            <a:ext cx="1657350" cy="915988"/>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Now fold along the dotted line.</a:t>
            </a:r>
          </a:p>
        </p:txBody>
      </p:sp>
      <p:sp>
        <p:nvSpPr>
          <p:cNvPr id="18441" name="Line 9"/>
          <p:cNvSpPr>
            <a:spLocks noChangeShapeType="1"/>
          </p:cNvSpPr>
          <p:nvPr/>
        </p:nvSpPr>
        <p:spPr bwMode="auto">
          <a:xfrm flipH="1" flipV="1">
            <a:off x="5219700" y="1989138"/>
            <a:ext cx="1296988" cy="647700"/>
          </a:xfrm>
          <a:prstGeom prst="line">
            <a:avLst/>
          </a:prstGeom>
          <a:noFill/>
          <a:ln w="9525">
            <a:solidFill>
              <a:schemeClr val="tx1"/>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421104682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Freeform 2"/>
          <p:cNvSpPr>
            <a:spLocks/>
          </p:cNvSpPr>
          <p:nvPr/>
        </p:nvSpPr>
        <p:spPr bwMode="auto">
          <a:xfrm>
            <a:off x="4800600" y="1447800"/>
            <a:ext cx="990600" cy="4038600"/>
          </a:xfrm>
          <a:custGeom>
            <a:avLst/>
            <a:gdLst/>
            <a:ahLst/>
            <a:cxnLst>
              <a:cxn ang="0">
                <a:pos x="432" y="2544"/>
              </a:cxn>
              <a:cxn ang="0">
                <a:pos x="480" y="0"/>
              </a:cxn>
              <a:cxn ang="0">
                <a:pos x="0" y="1728"/>
              </a:cxn>
              <a:cxn ang="0">
                <a:pos x="432" y="2544"/>
              </a:cxn>
            </a:cxnLst>
            <a:rect l="0" t="0" r="r" b="b"/>
            <a:pathLst>
              <a:path w="480" h="2544">
                <a:moveTo>
                  <a:pt x="432" y="2544"/>
                </a:moveTo>
                <a:lnTo>
                  <a:pt x="480" y="0"/>
                </a:lnTo>
                <a:lnTo>
                  <a:pt x="0" y="1728"/>
                </a:lnTo>
                <a:lnTo>
                  <a:pt x="432" y="2544"/>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3" name="Freeform 3"/>
          <p:cNvSpPr>
            <a:spLocks/>
          </p:cNvSpPr>
          <p:nvPr/>
        </p:nvSpPr>
        <p:spPr bwMode="auto">
          <a:xfrm rot="14403707" flipH="1">
            <a:off x="2247900" y="3467100"/>
            <a:ext cx="3505200" cy="2057400"/>
          </a:xfrm>
          <a:custGeom>
            <a:avLst/>
            <a:gdLst/>
            <a:ahLst/>
            <a:cxnLst>
              <a:cxn ang="0">
                <a:pos x="0" y="0"/>
              </a:cxn>
              <a:cxn ang="0">
                <a:pos x="0" y="1296"/>
              </a:cxn>
              <a:cxn ang="0">
                <a:pos x="2208" y="1296"/>
              </a:cxn>
              <a:cxn ang="0">
                <a:pos x="0" y="0"/>
              </a:cxn>
            </a:cxnLst>
            <a:rect l="0" t="0" r="r" b="b"/>
            <a:pathLst>
              <a:path w="2208" h="1296">
                <a:moveTo>
                  <a:pt x="0" y="0"/>
                </a:moveTo>
                <a:lnTo>
                  <a:pt x="0" y="1296"/>
                </a:lnTo>
                <a:lnTo>
                  <a:pt x="2208" y="1296"/>
                </a:lnTo>
                <a:lnTo>
                  <a:pt x="0" y="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4" name="Freeform 4"/>
          <p:cNvSpPr>
            <a:spLocks/>
          </p:cNvSpPr>
          <p:nvPr/>
        </p:nvSpPr>
        <p:spPr bwMode="auto">
          <a:xfrm rot="7140753" flipH="1">
            <a:off x="2514600" y="1219200"/>
            <a:ext cx="3581400" cy="2667000"/>
          </a:xfrm>
          <a:custGeom>
            <a:avLst/>
            <a:gdLst/>
            <a:ahLst/>
            <a:cxnLst>
              <a:cxn ang="0">
                <a:pos x="0" y="1680"/>
              </a:cxn>
              <a:cxn ang="0">
                <a:pos x="2256" y="384"/>
              </a:cxn>
              <a:cxn ang="0">
                <a:pos x="2256" y="0"/>
              </a:cxn>
              <a:cxn ang="0">
                <a:pos x="0" y="0"/>
              </a:cxn>
              <a:cxn ang="0">
                <a:pos x="0" y="1680"/>
              </a:cxn>
            </a:cxnLst>
            <a:rect l="0" t="0" r="r" b="b"/>
            <a:pathLst>
              <a:path w="2256" h="1680">
                <a:moveTo>
                  <a:pt x="0" y="1680"/>
                </a:moveTo>
                <a:lnTo>
                  <a:pt x="2256" y="384"/>
                </a:lnTo>
                <a:lnTo>
                  <a:pt x="2256" y="0"/>
                </a:lnTo>
                <a:lnTo>
                  <a:pt x="0" y="0"/>
                </a:lnTo>
                <a:lnTo>
                  <a:pt x="0" y="168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6" name="Text Box 6"/>
          <p:cNvSpPr txBox="1">
            <a:spLocks noChangeArrowheads="1"/>
          </p:cNvSpPr>
          <p:nvPr/>
        </p:nvSpPr>
        <p:spPr bwMode="auto">
          <a:xfrm>
            <a:off x="7019925" y="1989138"/>
            <a:ext cx="1439863" cy="366712"/>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Like this.</a:t>
            </a:r>
          </a:p>
        </p:txBody>
      </p:sp>
    </p:spTree>
    <p:extLst>
      <p:ext uri="{BB962C8B-B14F-4D97-AF65-F5344CB8AC3E}">
        <p14:creationId xmlns:p14="http://schemas.microsoft.com/office/powerpoint/2010/main" val="33694106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Freeform 2"/>
          <p:cNvSpPr>
            <a:spLocks/>
          </p:cNvSpPr>
          <p:nvPr/>
        </p:nvSpPr>
        <p:spPr bwMode="auto">
          <a:xfrm>
            <a:off x="4800600" y="1447800"/>
            <a:ext cx="990600" cy="4038600"/>
          </a:xfrm>
          <a:custGeom>
            <a:avLst/>
            <a:gdLst/>
            <a:ahLst/>
            <a:cxnLst>
              <a:cxn ang="0">
                <a:pos x="432" y="2544"/>
              </a:cxn>
              <a:cxn ang="0">
                <a:pos x="480" y="0"/>
              </a:cxn>
              <a:cxn ang="0">
                <a:pos x="0" y="1728"/>
              </a:cxn>
              <a:cxn ang="0">
                <a:pos x="432" y="2544"/>
              </a:cxn>
            </a:cxnLst>
            <a:rect l="0" t="0" r="r" b="b"/>
            <a:pathLst>
              <a:path w="480" h="2544">
                <a:moveTo>
                  <a:pt x="432" y="2544"/>
                </a:moveTo>
                <a:lnTo>
                  <a:pt x="480" y="0"/>
                </a:lnTo>
                <a:lnTo>
                  <a:pt x="0" y="1728"/>
                </a:lnTo>
                <a:lnTo>
                  <a:pt x="432" y="2544"/>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4579" name="Freeform 3"/>
          <p:cNvSpPr>
            <a:spLocks/>
          </p:cNvSpPr>
          <p:nvPr/>
        </p:nvSpPr>
        <p:spPr bwMode="auto">
          <a:xfrm rot="14403707" flipH="1">
            <a:off x="2247900" y="3467100"/>
            <a:ext cx="3505200" cy="2057400"/>
          </a:xfrm>
          <a:custGeom>
            <a:avLst/>
            <a:gdLst/>
            <a:ahLst/>
            <a:cxnLst>
              <a:cxn ang="0">
                <a:pos x="0" y="0"/>
              </a:cxn>
              <a:cxn ang="0">
                <a:pos x="0" y="1296"/>
              </a:cxn>
              <a:cxn ang="0">
                <a:pos x="2208" y="1296"/>
              </a:cxn>
              <a:cxn ang="0">
                <a:pos x="0" y="0"/>
              </a:cxn>
            </a:cxnLst>
            <a:rect l="0" t="0" r="r" b="b"/>
            <a:pathLst>
              <a:path w="2208" h="1296">
                <a:moveTo>
                  <a:pt x="0" y="0"/>
                </a:moveTo>
                <a:lnTo>
                  <a:pt x="0" y="1296"/>
                </a:lnTo>
                <a:lnTo>
                  <a:pt x="2208" y="1296"/>
                </a:lnTo>
                <a:lnTo>
                  <a:pt x="0" y="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4580" name="Freeform 4"/>
          <p:cNvSpPr>
            <a:spLocks/>
          </p:cNvSpPr>
          <p:nvPr/>
        </p:nvSpPr>
        <p:spPr bwMode="auto">
          <a:xfrm rot="7140753" flipH="1">
            <a:off x="2514600" y="1219200"/>
            <a:ext cx="3581400" cy="2667000"/>
          </a:xfrm>
          <a:custGeom>
            <a:avLst/>
            <a:gdLst/>
            <a:ahLst/>
            <a:cxnLst>
              <a:cxn ang="0">
                <a:pos x="0" y="1680"/>
              </a:cxn>
              <a:cxn ang="0">
                <a:pos x="2256" y="384"/>
              </a:cxn>
              <a:cxn ang="0">
                <a:pos x="2256" y="0"/>
              </a:cxn>
              <a:cxn ang="0">
                <a:pos x="0" y="0"/>
              </a:cxn>
              <a:cxn ang="0">
                <a:pos x="0" y="1680"/>
              </a:cxn>
            </a:cxnLst>
            <a:rect l="0" t="0" r="r" b="b"/>
            <a:pathLst>
              <a:path w="2256" h="1680">
                <a:moveTo>
                  <a:pt x="0" y="1680"/>
                </a:moveTo>
                <a:lnTo>
                  <a:pt x="2256" y="384"/>
                </a:lnTo>
                <a:lnTo>
                  <a:pt x="2256" y="0"/>
                </a:lnTo>
                <a:lnTo>
                  <a:pt x="0" y="0"/>
                </a:lnTo>
                <a:lnTo>
                  <a:pt x="0" y="168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4581" name="Freeform 5"/>
          <p:cNvSpPr>
            <a:spLocks/>
          </p:cNvSpPr>
          <p:nvPr/>
        </p:nvSpPr>
        <p:spPr bwMode="auto">
          <a:xfrm>
            <a:off x="5762625" y="1341438"/>
            <a:ext cx="609600" cy="1371600"/>
          </a:xfrm>
          <a:custGeom>
            <a:avLst/>
            <a:gdLst/>
            <a:ahLst/>
            <a:cxnLst>
              <a:cxn ang="0">
                <a:pos x="48" y="0"/>
              </a:cxn>
              <a:cxn ang="0">
                <a:pos x="0" y="864"/>
              </a:cxn>
              <a:cxn ang="0">
                <a:pos x="384" y="192"/>
              </a:cxn>
              <a:cxn ang="0">
                <a:pos x="48" y="0"/>
              </a:cxn>
            </a:cxnLst>
            <a:rect l="0" t="0" r="r" b="b"/>
            <a:pathLst>
              <a:path w="384" h="864">
                <a:moveTo>
                  <a:pt x="48" y="0"/>
                </a:moveTo>
                <a:lnTo>
                  <a:pt x="0" y="864"/>
                </a:lnTo>
                <a:lnTo>
                  <a:pt x="384" y="192"/>
                </a:lnTo>
                <a:lnTo>
                  <a:pt x="48" y="0"/>
                </a:lnTo>
                <a:close/>
              </a:path>
            </a:pathLst>
          </a:custGeom>
          <a:solidFill>
            <a:srgbClr val="6E706E"/>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4582" name="Text Box 6"/>
          <p:cNvSpPr txBox="1">
            <a:spLocks noChangeArrowheads="1"/>
          </p:cNvSpPr>
          <p:nvPr/>
        </p:nvSpPr>
        <p:spPr bwMode="auto">
          <a:xfrm>
            <a:off x="6804025" y="1989138"/>
            <a:ext cx="1439863" cy="1200329"/>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Now  fold back the small triangle.</a:t>
            </a:r>
          </a:p>
        </p:txBody>
      </p:sp>
      <p:sp>
        <p:nvSpPr>
          <p:cNvPr id="24583" name="Line 7"/>
          <p:cNvSpPr>
            <a:spLocks noChangeShapeType="1"/>
          </p:cNvSpPr>
          <p:nvPr/>
        </p:nvSpPr>
        <p:spPr bwMode="auto">
          <a:xfrm flipH="1" flipV="1">
            <a:off x="6300788" y="1916113"/>
            <a:ext cx="503237" cy="288925"/>
          </a:xfrm>
          <a:prstGeom prst="line">
            <a:avLst/>
          </a:prstGeom>
          <a:noFill/>
          <a:ln w="9525">
            <a:solidFill>
              <a:schemeClr val="tx1"/>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28811500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767" y="-635619"/>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0"/>
            <a:ext cx="6178233" cy="6858000"/>
          </a:xfrm>
          <a:prstGeom prst="rect">
            <a:avLst/>
          </a:prstGeom>
        </p:spPr>
      </p:pic>
    </p:spTree>
    <p:extLst>
      <p:ext uri="{BB962C8B-B14F-4D97-AF65-F5344CB8AC3E}">
        <p14:creationId xmlns:p14="http://schemas.microsoft.com/office/powerpoint/2010/main" val="15692329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0" y="1371600"/>
            <a:ext cx="3505200" cy="4876800"/>
            <a:chOff x="1440" y="864"/>
            <a:chExt cx="2208" cy="3072"/>
          </a:xfrm>
        </p:grpSpPr>
        <p:sp>
          <p:nvSpPr>
            <p:cNvPr id="26627" name="Freeform 3"/>
            <p:cNvSpPr>
              <a:spLocks/>
            </p:cNvSpPr>
            <p:nvPr/>
          </p:nvSpPr>
          <p:spPr bwMode="auto">
            <a:xfrm>
              <a:off x="3024" y="912"/>
              <a:ext cx="624" cy="2544"/>
            </a:xfrm>
            <a:custGeom>
              <a:avLst/>
              <a:gdLst/>
              <a:ahLst/>
              <a:cxnLst>
                <a:cxn ang="0">
                  <a:pos x="432" y="2544"/>
                </a:cxn>
                <a:cxn ang="0">
                  <a:pos x="480" y="0"/>
                </a:cxn>
                <a:cxn ang="0">
                  <a:pos x="0" y="1728"/>
                </a:cxn>
                <a:cxn ang="0">
                  <a:pos x="432" y="2544"/>
                </a:cxn>
              </a:cxnLst>
              <a:rect l="0" t="0" r="r" b="b"/>
              <a:pathLst>
                <a:path w="480" h="2544">
                  <a:moveTo>
                    <a:pt x="432" y="2544"/>
                  </a:moveTo>
                  <a:lnTo>
                    <a:pt x="480" y="0"/>
                  </a:lnTo>
                  <a:lnTo>
                    <a:pt x="0" y="1728"/>
                  </a:lnTo>
                  <a:lnTo>
                    <a:pt x="432" y="2544"/>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6628" name="Freeform 4"/>
            <p:cNvSpPr>
              <a:spLocks/>
            </p:cNvSpPr>
            <p:nvPr/>
          </p:nvSpPr>
          <p:spPr bwMode="auto">
            <a:xfrm rot="14403707" flipH="1">
              <a:off x="1416" y="2184"/>
              <a:ext cx="2208" cy="1296"/>
            </a:xfrm>
            <a:custGeom>
              <a:avLst/>
              <a:gdLst/>
              <a:ahLst/>
              <a:cxnLst>
                <a:cxn ang="0">
                  <a:pos x="0" y="0"/>
                </a:cxn>
                <a:cxn ang="0">
                  <a:pos x="0" y="1296"/>
                </a:cxn>
                <a:cxn ang="0">
                  <a:pos x="2208" y="1296"/>
                </a:cxn>
                <a:cxn ang="0">
                  <a:pos x="0" y="0"/>
                </a:cxn>
              </a:cxnLst>
              <a:rect l="0" t="0" r="r" b="b"/>
              <a:pathLst>
                <a:path w="2208" h="1296">
                  <a:moveTo>
                    <a:pt x="0" y="0"/>
                  </a:moveTo>
                  <a:lnTo>
                    <a:pt x="0" y="1296"/>
                  </a:lnTo>
                  <a:lnTo>
                    <a:pt x="2208" y="1296"/>
                  </a:lnTo>
                  <a:lnTo>
                    <a:pt x="0" y="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6629" name="Freeform 5"/>
            <p:cNvSpPr>
              <a:spLocks/>
            </p:cNvSpPr>
            <p:nvPr/>
          </p:nvSpPr>
          <p:spPr bwMode="auto">
            <a:xfrm>
              <a:off x="1440" y="864"/>
              <a:ext cx="2208" cy="2112"/>
            </a:xfrm>
            <a:custGeom>
              <a:avLst/>
              <a:gdLst/>
              <a:ahLst/>
              <a:cxnLst>
                <a:cxn ang="0">
                  <a:pos x="1440" y="2112"/>
                </a:cxn>
                <a:cxn ang="0">
                  <a:pos x="2160" y="864"/>
                </a:cxn>
                <a:cxn ang="0">
                  <a:pos x="2208" y="0"/>
                </a:cxn>
                <a:cxn ang="0">
                  <a:pos x="0" y="1344"/>
                </a:cxn>
                <a:cxn ang="0">
                  <a:pos x="1440" y="2112"/>
                </a:cxn>
              </a:cxnLst>
              <a:rect l="0" t="0" r="r" b="b"/>
              <a:pathLst>
                <a:path w="2208" h="2112">
                  <a:moveTo>
                    <a:pt x="1440" y="2112"/>
                  </a:moveTo>
                  <a:lnTo>
                    <a:pt x="2160" y="864"/>
                  </a:lnTo>
                  <a:lnTo>
                    <a:pt x="2208" y="0"/>
                  </a:lnTo>
                  <a:lnTo>
                    <a:pt x="0" y="1344"/>
                  </a:lnTo>
                  <a:lnTo>
                    <a:pt x="1440" y="2112"/>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
        <p:nvSpPr>
          <p:cNvPr id="26631" name="Text Box 7"/>
          <p:cNvSpPr txBox="1">
            <a:spLocks noChangeArrowheads="1"/>
          </p:cNvSpPr>
          <p:nvPr/>
        </p:nvSpPr>
        <p:spPr bwMode="auto">
          <a:xfrm>
            <a:off x="6496050" y="1360488"/>
            <a:ext cx="1963738" cy="1465262"/>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should have this shape.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Which you can rotate to get the next slide.</a:t>
            </a:r>
          </a:p>
        </p:txBody>
      </p:sp>
      <p:sp>
        <p:nvSpPr>
          <p:cNvPr id="8" name="Freeform 5"/>
          <p:cNvSpPr>
            <a:spLocks/>
          </p:cNvSpPr>
          <p:nvPr/>
        </p:nvSpPr>
        <p:spPr bwMode="auto">
          <a:xfrm rot="209798" flipH="1">
            <a:off x="5259892" y="1375602"/>
            <a:ext cx="537482" cy="1371600"/>
          </a:xfrm>
          <a:custGeom>
            <a:avLst/>
            <a:gdLst/>
            <a:ahLst/>
            <a:cxnLst>
              <a:cxn ang="0">
                <a:pos x="48" y="0"/>
              </a:cxn>
              <a:cxn ang="0">
                <a:pos x="0" y="864"/>
              </a:cxn>
              <a:cxn ang="0">
                <a:pos x="384" y="192"/>
              </a:cxn>
              <a:cxn ang="0">
                <a:pos x="48" y="0"/>
              </a:cxn>
            </a:cxnLst>
            <a:rect l="0" t="0" r="r" b="b"/>
            <a:pathLst>
              <a:path w="384" h="864">
                <a:moveTo>
                  <a:pt x="48" y="0"/>
                </a:moveTo>
                <a:lnTo>
                  <a:pt x="0" y="864"/>
                </a:lnTo>
                <a:lnTo>
                  <a:pt x="384" y="192"/>
                </a:lnTo>
                <a:lnTo>
                  <a:pt x="48" y="0"/>
                </a:lnTo>
                <a:close/>
              </a:path>
            </a:pathLst>
          </a:custGeom>
          <a:solidFill>
            <a:srgbClr val="6E706E"/>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421961861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rot="-1672641">
            <a:off x="2286000" y="1371600"/>
            <a:ext cx="3505200" cy="4876800"/>
            <a:chOff x="1440" y="864"/>
            <a:chExt cx="2208" cy="3072"/>
          </a:xfrm>
        </p:grpSpPr>
        <p:sp>
          <p:nvSpPr>
            <p:cNvPr id="28675" name="Freeform 3"/>
            <p:cNvSpPr>
              <a:spLocks/>
            </p:cNvSpPr>
            <p:nvPr/>
          </p:nvSpPr>
          <p:spPr bwMode="auto">
            <a:xfrm>
              <a:off x="3024" y="912"/>
              <a:ext cx="624" cy="2544"/>
            </a:xfrm>
            <a:custGeom>
              <a:avLst/>
              <a:gdLst/>
              <a:ahLst/>
              <a:cxnLst>
                <a:cxn ang="0">
                  <a:pos x="432" y="2544"/>
                </a:cxn>
                <a:cxn ang="0">
                  <a:pos x="480" y="0"/>
                </a:cxn>
                <a:cxn ang="0">
                  <a:pos x="0" y="1728"/>
                </a:cxn>
                <a:cxn ang="0">
                  <a:pos x="432" y="2544"/>
                </a:cxn>
              </a:cxnLst>
              <a:rect l="0" t="0" r="r" b="b"/>
              <a:pathLst>
                <a:path w="480" h="2544">
                  <a:moveTo>
                    <a:pt x="432" y="2544"/>
                  </a:moveTo>
                  <a:lnTo>
                    <a:pt x="480" y="0"/>
                  </a:lnTo>
                  <a:lnTo>
                    <a:pt x="0" y="1728"/>
                  </a:lnTo>
                  <a:lnTo>
                    <a:pt x="432" y="2544"/>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8676" name="Freeform 4"/>
            <p:cNvSpPr>
              <a:spLocks/>
            </p:cNvSpPr>
            <p:nvPr/>
          </p:nvSpPr>
          <p:spPr bwMode="auto">
            <a:xfrm rot="14403707" flipH="1">
              <a:off x="1416" y="2184"/>
              <a:ext cx="2208" cy="1296"/>
            </a:xfrm>
            <a:custGeom>
              <a:avLst/>
              <a:gdLst/>
              <a:ahLst/>
              <a:cxnLst>
                <a:cxn ang="0">
                  <a:pos x="0" y="0"/>
                </a:cxn>
                <a:cxn ang="0">
                  <a:pos x="0" y="1296"/>
                </a:cxn>
                <a:cxn ang="0">
                  <a:pos x="2208" y="1296"/>
                </a:cxn>
                <a:cxn ang="0">
                  <a:pos x="0" y="0"/>
                </a:cxn>
              </a:cxnLst>
              <a:rect l="0" t="0" r="r" b="b"/>
              <a:pathLst>
                <a:path w="2208" h="1296">
                  <a:moveTo>
                    <a:pt x="0" y="0"/>
                  </a:moveTo>
                  <a:lnTo>
                    <a:pt x="0" y="1296"/>
                  </a:lnTo>
                  <a:lnTo>
                    <a:pt x="2208" y="1296"/>
                  </a:lnTo>
                  <a:lnTo>
                    <a:pt x="0" y="0"/>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8677" name="Freeform 5"/>
            <p:cNvSpPr>
              <a:spLocks/>
            </p:cNvSpPr>
            <p:nvPr/>
          </p:nvSpPr>
          <p:spPr bwMode="auto">
            <a:xfrm>
              <a:off x="1440" y="864"/>
              <a:ext cx="2208" cy="2112"/>
            </a:xfrm>
            <a:custGeom>
              <a:avLst/>
              <a:gdLst/>
              <a:ahLst/>
              <a:cxnLst>
                <a:cxn ang="0">
                  <a:pos x="1440" y="2112"/>
                </a:cxn>
                <a:cxn ang="0">
                  <a:pos x="2160" y="864"/>
                </a:cxn>
                <a:cxn ang="0">
                  <a:pos x="2208" y="0"/>
                </a:cxn>
                <a:cxn ang="0">
                  <a:pos x="0" y="1344"/>
                </a:cxn>
                <a:cxn ang="0">
                  <a:pos x="1440" y="2112"/>
                </a:cxn>
              </a:cxnLst>
              <a:rect l="0" t="0" r="r" b="b"/>
              <a:pathLst>
                <a:path w="2208" h="2112">
                  <a:moveTo>
                    <a:pt x="1440" y="2112"/>
                  </a:moveTo>
                  <a:lnTo>
                    <a:pt x="2160" y="864"/>
                  </a:lnTo>
                  <a:lnTo>
                    <a:pt x="2208" y="0"/>
                  </a:lnTo>
                  <a:lnTo>
                    <a:pt x="0" y="1344"/>
                  </a:lnTo>
                  <a:lnTo>
                    <a:pt x="1440" y="2112"/>
                  </a:lnTo>
                  <a:close/>
                </a:path>
              </a:pathLst>
            </a:custGeom>
            <a:solidFill>
              <a:srgbClr val="DF660A"/>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
        <p:nvSpPr>
          <p:cNvPr id="28679" name="Text Box 7"/>
          <p:cNvSpPr txBox="1">
            <a:spLocks noChangeArrowheads="1"/>
          </p:cNvSpPr>
          <p:nvPr/>
        </p:nvSpPr>
        <p:spPr bwMode="auto">
          <a:xfrm>
            <a:off x="6588125" y="836613"/>
            <a:ext cx="2324100" cy="5632311"/>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This is an equilateral triangle.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By measuring and folding it find out as much as you can about the  shape. Write down what you find out.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Don’t forget symmetries and tessellations. </a:t>
            </a:r>
          </a:p>
        </p:txBody>
      </p:sp>
      <p:sp>
        <p:nvSpPr>
          <p:cNvPr id="28681" name="Text Box 9"/>
          <p:cNvSpPr txBox="1">
            <a:spLocks noChangeArrowheads="1"/>
          </p:cNvSpPr>
          <p:nvPr/>
        </p:nvSpPr>
        <p:spPr bwMode="auto">
          <a:xfrm>
            <a:off x="468313" y="5516563"/>
            <a:ext cx="3997954" cy="646331"/>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Try again with an A5 and an A3 size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piece of paper. What do you notice?</a:t>
            </a:r>
          </a:p>
        </p:txBody>
      </p:sp>
      <p:sp>
        <p:nvSpPr>
          <p:cNvPr id="8" name="Freeform 5"/>
          <p:cNvSpPr>
            <a:spLocks/>
          </p:cNvSpPr>
          <p:nvPr/>
        </p:nvSpPr>
        <p:spPr bwMode="auto">
          <a:xfrm rot="20095546" flipH="1">
            <a:off x="4271078" y="894742"/>
            <a:ext cx="537482" cy="1371600"/>
          </a:xfrm>
          <a:custGeom>
            <a:avLst/>
            <a:gdLst/>
            <a:ahLst/>
            <a:cxnLst>
              <a:cxn ang="0">
                <a:pos x="48" y="0"/>
              </a:cxn>
              <a:cxn ang="0">
                <a:pos x="0" y="864"/>
              </a:cxn>
              <a:cxn ang="0">
                <a:pos x="384" y="192"/>
              </a:cxn>
              <a:cxn ang="0">
                <a:pos x="48" y="0"/>
              </a:cxn>
            </a:cxnLst>
            <a:rect l="0" t="0" r="r" b="b"/>
            <a:pathLst>
              <a:path w="384" h="864">
                <a:moveTo>
                  <a:pt x="48" y="0"/>
                </a:moveTo>
                <a:lnTo>
                  <a:pt x="0" y="864"/>
                </a:lnTo>
                <a:lnTo>
                  <a:pt x="384" y="192"/>
                </a:lnTo>
                <a:lnTo>
                  <a:pt x="48" y="0"/>
                </a:lnTo>
                <a:close/>
              </a:path>
            </a:pathLst>
          </a:custGeom>
          <a:solidFill>
            <a:srgbClr val="6E706E"/>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137999538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7"/>
          <p:cNvGrpSpPr>
            <a:grpSpLocks/>
          </p:cNvGrpSpPr>
          <p:nvPr/>
        </p:nvGrpSpPr>
        <p:grpSpPr bwMode="auto">
          <a:xfrm>
            <a:off x="490538" y="1355725"/>
            <a:ext cx="2119312" cy="2220913"/>
            <a:chOff x="309" y="854"/>
            <a:chExt cx="1335" cy="1399"/>
          </a:xfrm>
        </p:grpSpPr>
        <p:sp>
          <p:nvSpPr>
            <p:cNvPr id="227330" name="AutoShape 2"/>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33" name="AutoShape 5"/>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34" name="AutoShape 6"/>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41" name="AutoShape 13"/>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3" name="Group 25"/>
          <p:cNvGrpSpPr>
            <a:grpSpLocks/>
          </p:cNvGrpSpPr>
          <p:nvPr/>
        </p:nvGrpSpPr>
        <p:grpSpPr bwMode="auto">
          <a:xfrm rot="10800000">
            <a:off x="490538" y="1382713"/>
            <a:ext cx="2119312" cy="2220912"/>
            <a:chOff x="309" y="854"/>
            <a:chExt cx="1335" cy="1399"/>
          </a:xfrm>
        </p:grpSpPr>
        <p:sp>
          <p:nvSpPr>
            <p:cNvPr id="227354" name="AutoShape 2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55" name="AutoShape 2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56" name="AutoShape 2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57" name="AutoShape 2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4" name="Group 98"/>
          <p:cNvGrpSpPr>
            <a:grpSpLocks/>
          </p:cNvGrpSpPr>
          <p:nvPr/>
        </p:nvGrpSpPr>
        <p:grpSpPr bwMode="auto">
          <a:xfrm>
            <a:off x="2633663" y="1382713"/>
            <a:ext cx="2159000" cy="2233612"/>
            <a:chOff x="1659" y="871"/>
            <a:chExt cx="1360" cy="1407"/>
          </a:xfrm>
        </p:grpSpPr>
        <p:grpSp>
          <p:nvGrpSpPr>
            <p:cNvPr id="5" name="Group 15"/>
            <p:cNvGrpSpPr>
              <a:grpSpLocks/>
            </p:cNvGrpSpPr>
            <p:nvPr/>
          </p:nvGrpSpPr>
          <p:grpSpPr bwMode="auto">
            <a:xfrm>
              <a:off x="1659" y="879"/>
              <a:ext cx="1335" cy="1399"/>
              <a:chOff x="309" y="854"/>
              <a:chExt cx="1335" cy="1399"/>
            </a:xfrm>
          </p:grpSpPr>
          <p:sp>
            <p:nvSpPr>
              <p:cNvPr id="227344" name="AutoShape 1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45" name="AutoShape 1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46" name="AutoShape 1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47" name="AutoShape 1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6" name="Group 30"/>
            <p:cNvGrpSpPr>
              <a:grpSpLocks/>
            </p:cNvGrpSpPr>
            <p:nvPr/>
          </p:nvGrpSpPr>
          <p:grpSpPr bwMode="auto">
            <a:xfrm rot="10800000">
              <a:off x="1684" y="871"/>
              <a:ext cx="1335" cy="1399"/>
              <a:chOff x="309" y="854"/>
              <a:chExt cx="1335" cy="1399"/>
            </a:xfrm>
          </p:grpSpPr>
          <p:sp>
            <p:nvSpPr>
              <p:cNvPr id="227359" name="AutoShape 3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60" name="AutoShape 3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61" name="AutoShape 3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62" name="AutoShape 3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7" name="Group 99"/>
          <p:cNvGrpSpPr>
            <a:grpSpLocks/>
          </p:cNvGrpSpPr>
          <p:nvPr/>
        </p:nvGrpSpPr>
        <p:grpSpPr bwMode="auto">
          <a:xfrm>
            <a:off x="4740275" y="1420813"/>
            <a:ext cx="2170113" cy="2273300"/>
            <a:chOff x="2986" y="895"/>
            <a:chExt cx="1367" cy="1432"/>
          </a:xfrm>
        </p:grpSpPr>
        <p:grpSp>
          <p:nvGrpSpPr>
            <p:cNvPr id="8" name="Group 20"/>
            <p:cNvGrpSpPr>
              <a:grpSpLocks/>
            </p:cNvGrpSpPr>
            <p:nvPr/>
          </p:nvGrpSpPr>
          <p:grpSpPr bwMode="auto">
            <a:xfrm>
              <a:off x="3018" y="928"/>
              <a:ext cx="1335" cy="1399"/>
              <a:chOff x="309" y="854"/>
              <a:chExt cx="1335" cy="1399"/>
            </a:xfrm>
          </p:grpSpPr>
          <p:sp>
            <p:nvSpPr>
              <p:cNvPr id="227349" name="AutoShape 2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50" name="AutoShape 2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51" name="AutoShape 2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52" name="AutoShape 2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9" name="Group 35"/>
            <p:cNvGrpSpPr>
              <a:grpSpLocks/>
            </p:cNvGrpSpPr>
            <p:nvPr/>
          </p:nvGrpSpPr>
          <p:grpSpPr bwMode="auto">
            <a:xfrm rot="10800000">
              <a:off x="2986" y="895"/>
              <a:ext cx="1335" cy="1399"/>
              <a:chOff x="309" y="854"/>
              <a:chExt cx="1335" cy="1399"/>
            </a:xfrm>
          </p:grpSpPr>
          <p:sp>
            <p:nvSpPr>
              <p:cNvPr id="227364" name="AutoShape 3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65" name="AutoShape 3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66" name="AutoShape 3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67" name="AutoShape 3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10" name="Group 100"/>
          <p:cNvGrpSpPr>
            <a:grpSpLocks/>
          </p:cNvGrpSpPr>
          <p:nvPr/>
        </p:nvGrpSpPr>
        <p:grpSpPr bwMode="auto">
          <a:xfrm>
            <a:off x="450850" y="1420813"/>
            <a:ext cx="8631238" cy="4557712"/>
            <a:chOff x="284" y="895"/>
            <a:chExt cx="5437" cy="2871"/>
          </a:xfrm>
        </p:grpSpPr>
        <p:grpSp>
          <p:nvGrpSpPr>
            <p:cNvPr id="11" name="Group 40"/>
            <p:cNvGrpSpPr>
              <a:grpSpLocks/>
            </p:cNvGrpSpPr>
            <p:nvPr/>
          </p:nvGrpSpPr>
          <p:grpSpPr bwMode="auto">
            <a:xfrm rot="10800000">
              <a:off x="4336" y="895"/>
              <a:ext cx="1335" cy="1399"/>
              <a:chOff x="309" y="854"/>
              <a:chExt cx="1335" cy="1399"/>
            </a:xfrm>
          </p:grpSpPr>
          <p:sp>
            <p:nvSpPr>
              <p:cNvPr id="227369" name="AutoShape 4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70" name="AutoShape 4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71" name="AutoShape 4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72" name="AutoShape 4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2" name="Group 45"/>
            <p:cNvGrpSpPr>
              <a:grpSpLocks/>
            </p:cNvGrpSpPr>
            <p:nvPr/>
          </p:nvGrpSpPr>
          <p:grpSpPr bwMode="auto">
            <a:xfrm>
              <a:off x="4336" y="944"/>
              <a:ext cx="1335" cy="1399"/>
              <a:chOff x="309" y="854"/>
              <a:chExt cx="1335" cy="1399"/>
            </a:xfrm>
          </p:grpSpPr>
          <p:sp>
            <p:nvSpPr>
              <p:cNvPr id="227374" name="AutoShape 4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75" name="AutoShape 4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76" name="AutoShape 4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77" name="AutoShape 4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3" name="Group 50"/>
            <p:cNvGrpSpPr>
              <a:grpSpLocks/>
            </p:cNvGrpSpPr>
            <p:nvPr/>
          </p:nvGrpSpPr>
          <p:grpSpPr bwMode="auto">
            <a:xfrm>
              <a:off x="3018" y="2344"/>
              <a:ext cx="1335" cy="1399"/>
              <a:chOff x="309" y="854"/>
              <a:chExt cx="1335" cy="1399"/>
            </a:xfrm>
          </p:grpSpPr>
          <p:sp>
            <p:nvSpPr>
              <p:cNvPr id="227379" name="AutoShape 5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80" name="AutoShape 5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81" name="AutoShape 5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82" name="AutoShape 5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4" name="Group 55"/>
            <p:cNvGrpSpPr>
              <a:grpSpLocks/>
            </p:cNvGrpSpPr>
            <p:nvPr/>
          </p:nvGrpSpPr>
          <p:grpSpPr bwMode="auto">
            <a:xfrm>
              <a:off x="1651" y="2311"/>
              <a:ext cx="1335" cy="1399"/>
              <a:chOff x="309" y="854"/>
              <a:chExt cx="1335" cy="1399"/>
            </a:xfrm>
          </p:grpSpPr>
          <p:sp>
            <p:nvSpPr>
              <p:cNvPr id="227384" name="AutoShape 5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85" name="AutoShape 5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86" name="AutoShape 5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87" name="AutoShape 5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5" name="Group 60"/>
            <p:cNvGrpSpPr>
              <a:grpSpLocks/>
            </p:cNvGrpSpPr>
            <p:nvPr/>
          </p:nvGrpSpPr>
          <p:grpSpPr bwMode="auto">
            <a:xfrm>
              <a:off x="284" y="2270"/>
              <a:ext cx="1335" cy="1399"/>
              <a:chOff x="309" y="854"/>
              <a:chExt cx="1335" cy="1399"/>
            </a:xfrm>
          </p:grpSpPr>
          <p:sp>
            <p:nvSpPr>
              <p:cNvPr id="227389" name="AutoShape 6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90" name="AutoShape 6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91" name="AutoShape 6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92" name="AutoShape 6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6" name="Group 65"/>
            <p:cNvGrpSpPr>
              <a:grpSpLocks/>
            </p:cNvGrpSpPr>
            <p:nvPr/>
          </p:nvGrpSpPr>
          <p:grpSpPr bwMode="auto">
            <a:xfrm>
              <a:off x="4352" y="2360"/>
              <a:ext cx="1335" cy="1399"/>
              <a:chOff x="309" y="854"/>
              <a:chExt cx="1335" cy="1399"/>
            </a:xfrm>
          </p:grpSpPr>
          <p:sp>
            <p:nvSpPr>
              <p:cNvPr id="227394" name="AutoShape 6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95" name="AutoShape 6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96" name="AutoShape 6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397" name="AutoShape 6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7" name="Group 75"/>
            <p:cNvGrpSpPr>
              <a:grpSpLocks/>
            </p:cNvGrpSpPr>
            <p:nvPr/>
          </p:nvGrpSpPr>
          <p:grpSpPr bwMode="auto">
            <a:xfrm rot="10800000">
              <a:off x="309" y="2278"/>
              <a:ext cx="1335" cy="1399"/>
              <a:chOff x="309" y="854"/>
              <a:chExt cx="1335" cy="1399"/>
            </a:xfrm>
          </p:grpSpPr>
          <p:sp>
            <p:nvSpPr>
              <p:cNvPr id="227404" name="AutoShape 7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05" name="AutoShape 7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06" name="AutoShape 7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07" name="AutoShape 7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8" name="Group 80"/>
            <p:cNvGrpSpPr>
              <a:grpSpLocks/>
            </p:cNvGrpSpPr>
            <p:nvPr/>
          </p:nvGrpSpPr>
          <p:grpSpPr bwMode="auto">
            <a:xfrm rot="10800000">
              <a:off x="1676" y="2302"/>
              <a:ext cx="1335" cy="1399"/>
              <a:chOff x="309" y="854"/>
              <a:chExt cx="1335" cy="1399"/>
            </a:xfrm>
          </p:grpSpPr>
          <p:sp>
            <p:nvSpPr>
              <p:cNvPr id="227409" name="AutoShape 8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10" name="AutoShape 8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11" name="AutoShape 8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12" name="AutoShape 8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9" name="Group 85"/>
            <p:cNvGrpSpPr>
              <a:grpSpLocks/>
            </p:cNvGrpSpPr>
            <p:nvPr/>
          </p:nvGrpSpPr>
          <p:grpSpPr bwMode="auto">
            <a:xfrm rot="10800000">
              <a:off x="3011" y="2343"/>
              <a:ext cx="1335" cy="1399"/>
              <a:chOff x="309" y="854"/>
              <a:chExt cx="1335" cy="1399"/>
            </a:xfrm>
          </p:grpSpPr>
          <p:sp>
            <p:nvSpPr>
              <p:cNvPr id="227414" name="AutoShape 8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15" name="AutoShape 8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16" name="AutoShape 8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17" name="AutoShape 8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20" name="Group 90"/>
            <p:cNvGrpSpPr>
              <a:grpSpLocks/>
            </p:cNvGrpSpPr>
            <p:nvPr/>
          </p:nvGrpSpPr>
          <p:grpSpPr bwMode="auto">
            <a:xfrm rot="10800000">
              <a:off x="4386" y="2367"/>
              <a:ext cx="1335" cy="1399"/>
              <a:chOff x="309" y="854"/>
              <a:chExt cx="1335" cy="1399"/>
            </a:xfrm>
          </p:grpSpPr>
          <p:sp>
            <p:nvSpPr>
              <p:cNvPr id="227419" name="AutoShape 9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20" name="AutoShape 9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21" name="AutoShape 9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7422" name="AutoShape 9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spTree>
    <p:extLst>
      <p:ext uri="{BB962C8B-B14F-4D97-AF65-F5344CB8AC3E}">
        <p14:creationId xmlns:p14="http://schemas.microsoft.com/office/powerpoint/2010/main" val="359686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0538" y="1355725"/>
            <a:ext cx="2119312" cy="2220913"/>
            <a:chOff x="309" y="854"/>
            <a:chExt cx="1335" cy="1399"/>
          </a:xfrm>
        </p:grpSpPr>
        <p:sp>
          <p:nvSpPr>
            <p:cNvPr id="229379" name="AutoShape 3"/>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80" name="AutoShape 4"/>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81" name="AutoShape 5"/>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82" name="AutoShape 6"/>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3" name="Group 7"/>
          <p:cNvGrpSpPr>
            <a:grpSpLocks/>
          </p:cNvGrpSpPr>
          <p:nvPr/>
        </p:nvGrpSpPr>
        <p:grpSpPr bwMode="auto">
          <a:xfrm rot="10800000">
            <a:off x="490538" y="1382713"/>
            <a:ext cx="2119312" cy="2220912"/>
            <a:chOff x="309" y="854"/>
            <a:chExt cx="1335" cy="1399"/>
          </a:xfrm>
        </p:grpSpPr>
        <p:sp>
          <p:nvSpPr>
            <p:cNvPr id="229384" name="AutoShape 8"/>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85" name="AutoShape 9"/>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86" name="AutoShape 10"/>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87" name="AutoShape 11"/>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4" name="Group 12"/>
          <p:cNvGrpSpPr>
            <a:grpSpLocks/>
          </p:cNvGrpSpPr>
          <p:nvPr/>
        </p:nvGrpSpPr>
        <p:grpSpPr bwMode="auto">
          <a:xfrm flipH="1">
            <a:off x="2633663" y="1382713"/>
            <a:ext cx="2159000" cy="2233612"/>
            <a:chOff x="1659" y="871"/>
            <a:chExt cx="1360" cy="1407"/>
          </a:xfrm>
        </p:grpSpPr>
        <p:grpSp>
          <p:nvGrpSpPr>
            <p:cNvPr id="5" name="Group 13"/>
            <p:cNvGrpSpPr>
              <a:grpSpLocks/>
            </p:cNvGrpSpPr>
            <p:nvPr/>
          </p:nvGrpSpPr>
          <p:grpSpPr bwMode="auto">
            <a:xfrm>
              <a:off x="1659" y="879"/>
              <a:ext cx="1335" cy="1399"/>
              <a:chOff x="309" y="854"/>
              <a:chExt cx="1335" cy="1399"/>
            </a:xfrm>
          </p:grpSpPr>
          <p:sp>
            <p:nvSpPr>
              <p:cNvPr id="229390" name="AutoShape 14"/>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91" name="AutoShape 15"/>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92" name="AutoShape 16"/>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93" name="AutoShape 17"/>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6" name="Group 18"/>
            <p:cNvGrpSpPr>
              <a:grpSpLocks/>
            </p:cNvGrpSpPr>
            <p:nvPr/>
          </p:nvGrpSpPr>
          <p:grpSpPr bwMode="auto">
            <a:xfrm rot="10800000">
              <a:off x="1684" y="871"/>
              <a:ext cx="1335" cy="1399"/>
              <a:chOff x="309" y="854"/>
              <a:chExt cx="1335" cy="1399"/>
            </a:xfrm>
          </p:grpSpPr>
          <p:sp>
            <p:nvSpPr>
              <p:cNvPr id="229395" name="AutoShape 19"/>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96" name="AutoShape 20"/>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97" name="AutoShape 21"/>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398" name="AutoShape 22"/>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7" name="Group 23"/>
          <p:cNvGrpSpPr>
            <a:grpSpLocks/>
          </p:cNvGrpSpPr>
          <p:nvPr/>
        </p:nvGrpSpPr>
        <p:grpSpPr bwMode="auto">
          <a:xfrm>
            <a:off x="4740275" y="1420813"/>
            <a:ext cx="2170113" cy="2273300"/>
            <a:chOff x="2986" y="895"/>
            <a:chExt cx="1367" cy="1432"/>
          </a:xfrm>
        </p:grpSpPr>
        <p:grpSp>
          <p:nvGrpSpPr>
            <p:cNvPr id="8" name="Group 24"/>
            <p:cNvGrpSpPr>
              <a:grpSpLocks/>
            </p:cNvGrpSpPr>
            <p:nvPr/>
          </p:nvGrpSpPr>
          <p:grpSpPr bwMode="auto">
            <a:xfrm>
              <a:off x="3018" y="928"/>
              <a:ext cx="1335" cy="1399"/>
              <a:chOff x="309" y="854"/>
              <a:chExt cx="1335" cy="1399"/>
            </a:xfrm>
          </p:grpSpPr>
          <p:sp>
            <p:nvSpPr>
              <p:cNvPr id="229401" name="AutoShape 25"/>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02" name="AutoShape 26"/>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03" name="AutoShape 27"/>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04" name="AutoShape 28"/>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9" name="Group 29"/>
            <p:cNvGrpSpPr>
              <a:grpSpLocks/>
            </p:cNvGrpSpPr>
            <p:nvPr/>
          </p:nvGrpSpPr>
          <p:grpSpPr bwMode="auto">
            <a:xfrm rot="10800000">
              <a:off x="2986" y="895"/>
              <a:ext cx="1335" cy="1399"/>
              <a:chOff x="309" y="854"/>
              <a:chExt cx="1335" cy="1399"/>
            </a:xfrm>
          </p:grpSpPr>
          <p:sp>
            <p:nvSpPr>
              <p:cNvPr id="229406" name="AutoShape 30"/>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07" name="AutoShape 31"/>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08" name="AutoShape 32"/>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09" name="AutoShape 33"/>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10" name="Group 85"/>
          <p:cNvGrpSpPr>
            <a:grpSpLocks/>
          </p:cNvGrpSpPr>
          <p:nvPr/>
        </p:nvGrpSpPr>
        <p:grpSpPr bwMode="auto">
          <a:xfrm flipH="1">
            <a:off x="6883400" y="1420813"/>
            <a:ext cx="2119313" cy="2298700"/>
            <a:chOff x="4336" y="895"/>
            <a:chExt cx="1335" cy="1448"/>
          </a:xfrm>
        </p:grpSpPr>
        <p:grpSp>
          <p:nvGrpSpPr>
            <p:cNvPr id="11" name="Group 35"/>
            <p:cNvGrpSpPr>
              <a:grpSpLocks/>
            </p:cNvGrpSpPr>
            <p:nvPr/>
          </p:nvGrpSpPr>
          <p:grpSpPr bwMode="auto">
            <a:xfrm rot="10800000">
              <a:off x="4336" y="895"/>
              <a:ext cx="1335" cy="1399"/>
              <a:chOff x="309" y="854"/>
              <a:chExt cx="1335" cy="1399"/>
            </a:xfrm>
          </p:grpSpPr>
          <p:sp>
            <p:nvSpPr>
              <p:cNvPr id="229412" name="AutoShape 3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13" name="AutoShape 3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14" name="AutoShape 3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15" name="AutoShape 3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2" name="Group 40"/>
            <p:cNvGrpSpPr>
              <a:grpSpLocks/>
            </p:cNvGrpSpPr>
            <p:nvPr/>
          </p:nvGrpSpPr>
          <p:grpSpPr bwMode="auto">
            <a:xfrm>
              <a:off x="4336" y="944"/>
              <a:ext cx="1335" cy="1399"/>
              <a:chOff x="309" y="854"/>
              <a:chExt cx="1335" cy="1399"/>
            </a:xfrm>
          </p:grpSpPr>
          <p:sp>
            <p:nvSpPr>
              <p:cNvPr id="229417" name="AutoShape 4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18" name="AutoShape 4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19" name="AutoShape 4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20" name="AutoShape 4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13" name="Group 50"/>
          <p:cNvGrpSpPr>
            <a:grpSpLocks/>
          </p:cNvGrpSpPr>
          <p:nvPr/>
        </p:nvGrpSpPr>
        <p:grpSpPr bwMode="auto">
          <a:xfrm>
            <a:off x="2620963" y="3668713"/>
            <a:ext cx="2119312" cy="2220912"/>
            <a:chOff x="309" y="854"/>
            <a:chExt cx="1335" cy="1399"/>
          </a:xfrm>
        </p:grpSpPr>
        <p:sp>
          <p:nvSpPr>
            <p:cNvPr id="229427" name="AutoShape 5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28" name="AutoShape 5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29" name="AutoShape 5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30" name="AutoShape 5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4" name="Group 60"/>
          <p:cNvGrpSpPr>
            <a:grpSpLocks/>
          </p:cNvGrpSpPr>
          <p:nvPr/>
        </p:nvGrpSpPr>
        <p:grpSpPr bwMode="auto">
          <a:xfrm>
            <a:off x="6908800" y="3746500"/>
            <a:ext cx="2119313" cy="2220913"/>
            <a:chOff x="309" y="854"/>
            <a:chExt cx="1335" cy="1399"/>
          </a:xfrm>
        </p:grpSpPr>
        <p:sp>
          <p:nvSpPr>
            <p:cNvPr id="229437" name="AutoShape 6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38" name="AutoShape 6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39" name="AutoShape 6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40" name="AutoShape 6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5" name="Group 86"/>
          <p:cNvGrpSpPr>
            <a:grpSpLocks/>
          </p:cNvGrpSpPr>
          <p:nvPr/>
        </p:nvGrpSpPr>
        <p:grpSpPr bwMode="auto">
          <a:xfrm flipH="1">
            <a:off x="450850" y="3603625"/>
            <a:ext cx="2159000" cy="2233613"/>
            <a:chOff x="284" y="2270"/>
            <a:chExt cx="1360" cy="1407"/>
          </a:xfrm>
        </p:grpSpPr>
        <p:grpSp>
          <p:nvGrpSpPr>
            <p:cNvPr id="16" name="Group 55"/>
            <p:cNvGrpSpPr>
              <a:grpSpLocks/>
            </p:cNvGrpSpPr>
            <p:nvPr/>
          </p:nvGrpSpPr>
          <p:grpSpPr bwMode="auto">
            <a:xfrm>
              <a:off x="284" y="2270"/>
              <a:ext cx="1335" cy="1399"/>
              <a:chOff x="309" y="854"/>
              <a:chExt cx="1335" cy="1399"/>
            </a:xfrm>
          </p:grpSpPr>
          <p:sp>
            <p:nvSpPr>
              <p:cNvPr id="229432" name="AutoShape 5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33" name="AutoShape 5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34" name="AutoShape 5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35" name="AutoShape 5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7" name="Group 65"/>
            <p:cNvGrpSpPr>
              <a:grpSpLocks/>
            </p:cNvGrpSpPr>
            <p:nvPr/>
          </p:nvGrpSpPr>
          <p:grpSpPr bwMode="auto">
            <a:xfrm rot="10800000">
              <a:off x="309" y="2278"/>
              <a:ext cx="1335" cy="1399"/>
              <a:chOff x="309" y="854"/>
              <a:chExt cx="1335" cy="1399"/>
            </a:xfrm>
          </p:grpSpPr>
          <p:sp>
            <p:nvSpPr>
              <p:cNvPr id="229442" name="AutoShape 6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43" name="AutoShape 6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44" name="AutoShape 6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45" name="AutoShape 6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18" name="Group 70"/>
          <p:cNvGrpSpPr>
            <a:grpSpLocks/>
          </p:cNvGrpSpPr>
          <p:nvPr/>
        </p:nvGrpSpPr>
        <p:grpSpPr bwMode="auto">
          <a:xfrm rot="10800000">
            <a:off x="2660650" y="3654425"/>
            <a:ext cx="2119313" cy="2220913"/>
            <a:chOff x="309" y="854"/>
            <a:chExt cx="1335" cy="1399"/>
          </a:xfrm>
        </p:grpSpPr>
        <p:sp>
          <p:nvSpPr>
            <p:cNvPr id="229447" name="AutoShape 7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48" name="AutoShape 7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49" name="AutoShape 7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50" name="AutoShape 7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19" name="Group 87"/>
          <p:cNvGrpSpPr>
            <a:grpSpLocks/>
          </p:cNvGrpSpPr>
          <p:nvPr/>
        </p:nvGrpSpPr>
        <p:grpSpPr bwMode="auto">
          <a:xfrm flipH="1">
            <a:off x="4779963" y="3719513"/>
            <a:ext cx="2130425" cy="2222500"/>
            <a:chOff x="3011" y="2343"/>
            <a:chExt cx="1342" cy="1400"/>
          </a:xfrm>
        </p:grpSpPr>
        <p:grpSp>
          <p:nvGrpSpPr>
            <p:cNvPr id="20" name="Group 45"/>
            <p:cNvGrpSpPr>
              <a:grpSpLocks/>
            </p:cNvGrpSpPr>
            <p:nvPr/>
          </p:nvGrpSpPr>
          <p:grpSpPr bwMode="auto">
            <a:xfrm>
              <a:off x="3018" y="2344"/>
              <a:ext cx="1335" cy="1399"/>
              <a:chOff x="309" y="854"/>
              <a:chExt cx="1335" cy="1399"/>
            </a:xfrm>
          </p:grpSpPr>
          <p:sp>
            <p:nvSpPr>
              <p:cNvPr id="229422" name="AutoShape 4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23" name="AutoShape 4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24" name="AutoShape 4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25" name="AutoShape 4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21" name="Group 75"/>
            <p:cNvGrpSpPr>
              <a:grpSpLocks/>
            </p:cNvGrpSpPr>
            <p:nvPr/>
          </p:nvGrpSpPr>
          <p:grpSpPr bwMode="auto">
            <a:xfrm rot="10800000">
              <a:off x="3011" y="2343"/>
              <a:ext cx="1335" cy="1399"/>
              <a:chOff x="309" y="854"/>
              <a:chExt cx="1335" cy="1399"/>
            </a:xfrm>
          </p:grpSpPr>
          <p:sp>
            <p:nvSpPr>
              <p:cNvPr id="229452" name="AutoShape 76"/>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53" name="AutoShape 77"/>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54" name="AutoShape 78"/>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55" name="AutoShape 79"/>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grpSp>
        <p:nvGrpSpPr>
          <p:cNvPr id="22" name="Group 80"/>
          <p:cNvGrpSpPr>
            <a:grpSpLocks/>
          </p:cNvGrpSpPr>
          <p:nvPr/>
        </p:nvGrpSpPr>
        <p:grpSpPr bwMode="auto">
          <a:xfrm rot="10800000">
            <a:off x="6962775" y="3757613"/>
            <a:ext cx="2119313" cy="2220912"/>
            <a:chOff x="309" y="854"/>
            <a:chExt cx="1335" cy="1399"/>
          </a:xfrm>
        </p:grpSpPr>
        <p:sp>
          <p:nvSpPr>
            <p:cNvPr id="229457" name="AutoShape 81"/>
            <p:cNvSpPr>
              <a:spLocks noChangeArrowheads="1"/>
            </p:cNvSpPr>
            <p:nvPr/>
          </p:nvSpPr>
          <p:spPr bwMode="auto">
            <a:xfrm>
              <a:off x="309" y="854"/>
              <a:ext cx="1335" cy="1399"/>
            </a:xfrm>
            <a:prstGeom prst="rtTriangle">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58" name="AutoShape 82"/>
            <p:cNvSpPr>
              <a:spLocks noChangeArrowheads="1"/>
            </p:cNvSpPr>
            <p:nvPr/>
          </p:nvSpPr>
          <p:spPr bwMode="auto">
            <a:xfrm>
              <a:off x="407" y="1065"/>
              <a:ext cx="1099" cy="1106"/>
            </a:xfrm>
            <a:prstGeom prst="rtTriangle">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59" name="AutoShape 83"/>
            <p:cNvSpPr>
              <a:spLocks noChangeArrowheads="1"/>
            </p:cNvSpPr>
            <p:nvPr/>
          </p:nvSpPr>
          <p:spPr bwMode="auto">
            <a:xfrm>
              <a:off x="464" y="1212"/>
              <a:ext cx="937" cy="911"/>
            </a:xfrm>
            <a:prstGeom prst="rtTriangle">
              <a:avLst/>
            </a:prstGeom>
            <a:solidFill>
              <a:srgbClr val="D60093"/>
            </a:solidFill>
            <a:ln w="9525">
              <a:solidFill>
                <a:schemeClr val="tx1"/>
              </a:solidFill>
              <a:miter lim="800000"/>
              <a:headEnd/>
              <a:tailEnd/>
            </a:ln>
            <a:effectLst/>
          </p:spPr>
          <p:txBody>
            <a:bodyPr rot="10800000"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9460" name="AutoShape 84"/>
            <p:cNvSpPr>
              <a:spLocks noChangeArrowheads="1"/>
            </p:cNvSpPr>
            <p:nvPr/>
          </p:nvSpPr>
          <p:spPr bwMode="auto">
            <a:xfrm>
              <a:off x="545" y="1432"/>
              <a:ext cx="611" cy="593"/>
            </a:xfrm>
            <a:prstGeom prst="rtTriangle">
              <a:avLst/>
            </a:prstGeom>
            <a:solidFill>
              <a:schemeClr val="accent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Tree>
    <p:extLst>
      <p:ext uri="{BB962C8B-B14F-4D97-AF65-F5344CB8AC3E}">
        <p14:creationId xmlns:p14="http://schemas.microsoft.com/office/powerpoint/2010/main" val="1308503388"/>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Freeform 2"/>
          <p:cNvSpPr>
            <a:spLocks/>
          </p:cNvSpPr>
          <p:nvPr/>
        </p:nvSpPr>
        <p:spPr bwMode="auto">
          <a:xfrm>
            <a:off x="3757613" y="452438"/>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59" name="Freeform 3"/>
          <p:cNvSpPr>
            <a:spLocks/>
          </p:cNvSpPr>
          <p:nvPr/>
        </p:nvSpPr>
        <p:spPr bwMode="auto">
          <a:xfrm rot="-5400000">
            <a:off x="2740820" y="1472406"/>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60" name="Freeform 4"/>
          <p:cNvSpPr>
            <a:spLocks/>
          </p:cNvSpPr>
          <p:nvPr/>
        </p:nvSpPr>
        <p:spPr bwMode="auto">
          <a:xfrm rot="5400000">
            <a:off x="4793456" y="1496219"/>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61" name="Freeform 5"/>
          <p:cNvSpPr>
            <a:spLocks/>
          </p:cNvSpPr>
          <p:nvPr/>
        </p:nvSpPr>
        <p:spPr bwMode="auto">
          <a:xfrm flipV="1">
            <a:off x="3744913" y="2490788"/>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62" name="Freeform 6"/>
          <p:cNvSpPr>
            <a:spLocks/>
          </p:cNvSpPr>
          <p:nvPr/>
        </p:nvSpPr>
        <p:spPr bwMode="auto">
          <a:xfrm rot="13465530">
            <a:off x="2997200" y="2220913"/>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63" name="Freeform 7"/>
          <p:cNvSpPr>
            <a:spLocks/>
          </p:cNvSpPr>
          <p:nvPr/>
        </p:nvSpPr>
        <p:spPr bwMode="auto">
          <a:xfrm rot="2675570">
            <a:off x="4481513" y="785813"/>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64" name="Freeform 8"/>
          <p:cNvSpPr>
            <a:spLocks/>
          </p:cNvSpPr>
          <p:nvPr/>
        </p:nvSpPr>
        <p:spPr bwMode="auto">
          <a:xfrm rot="-13551572">
            <a:off x="4495006" y="2182019"/>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4265" name="Freeform 9"/>
          <p:cNvSpPr>
            <a:spLocks/>
          </p:cNvSpPr>
          <p:nvPr/>
        </p:nvSpPr>
        <p:spPr bwMode="auto">
          <a:xfrm rot="-2778767">
            <a:off x="3072607" y="748506"/>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800221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4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42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42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42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42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42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4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nimBg="1"/>
      <p:bldP spid="224260" grpId="0" animBg="1"/>
      <p:bldP spid="224261" grpId="0" animBg="1"/>
      <p:bldP spid="224262" grpId="0" animBg="1"/>
      <p:bldP spid="224263" grpId="0" animBg="1"/>
      <p:bldP spid="224264" grpId="0" animBg="1"/>
      <p:bldP spid="224265"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Freeform 2"/>
          <p:cNvSpPr>
            <a:spLocks/>
          </p:cNvSpPr>
          <p:nvPr/>
        </p:nvSpPr>
        <p:spPr bwMode="auto">
          <a:xfrm>
            <a:off x="3757613" y="452438"/>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3" name="Freeform 3"/>
          <p:cNvSpPr>
            <a:spLocks/>
          </p:cNvSpPr>
          <p:nvPr/>
        </p:nvSpPr>
        <p:spPr bwMode="auto">
          <a:xfrm rot="-5400000">
            <a:off x="2740820" y="1472406"/>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4" name="Freeform 4"/>
          <p:cNvSpPr>
            <a:spLocks/>
          </p:cNvSpPr>
          <p:nvPr/>
        </p:nvSpPr>
        <p:spPr bwMode="auto">
          <a:xfrm rot="5400000">
            <a:off x="4793456" y="1496219"/>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5" name="Freeform 5"/>
          <p:cNvSpPr>
            <a:spLocks/>
          </p:cNvSpPr>
          <p:nvPr/>
        </p:nvSpPr>
        <p:spPr bwMode="auto">
          <a:xfrm flipV="1">
            <a:off x="3744913" y="2490788"/>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6" name="Freeform 6"/>
          <p:cNvSpPr>
            <a:spLocks/>
          </p:cNvSpPr>
          <p:nvPr/>
        </p:nvSpPr>
        <p:spPr bwMode="auto">
          <a:xfrm rot="13465530">
            <a:off x="2997200" y="2220913"/>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7" name="Freeform 7"/>
          <p:cNvSpPr>
            <a:spLocks/>
          </p:cNvSpPr>
          <p:nvPr/>
        </p:nvSpPr>
        <p:spPr bwMode="auto">
          <a:xfrm rot="2675570">
            <a:off x="4481513" y="785813"/>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8" name="Freeform 8"/>
          <p:cNvSpPr>
            <a:spLocks/>
          </p:cNvSpPr>
          <p:nvPr/>
        </p:nvSpPr>
        <p:spPr bwMode="auto">
          <a:xfrm rot="-13551572">
            <a:off x="4495006" y="2182019"/>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89" name="Freeform 9"/>
          <p:cNvSpPr>
            <a:spLocks/>
          </p:cNvSpPr>
          <p:nvPr/>
        </p:nvSpPr>
        <p:spPr bwMode="auto">
          <a:xfrm rot="-2778767">
            <a:off x="3072607" y="748506"/>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0" name="Freeform 10"/>
          <p:cNvSpPr>
            <a:spLocks/>
          </p:cNvSpPr>
          <p:nvPr/>
        </p:nvSpPr>
        <p:spPr bwMode="auto">
          <a:xfrm rot="5400000">
            <a:off x="5122862" y="1760538"/>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1" name="Freeform 11"/>
          <p:cNvSpPr>
            <a:spLocks/>
          </p:cNvSpPr>
          <p:nvPr/>
        </p:nvSpPr>
        <p:spPr bwMode="auto">
          <a:xfrm rot="16200000" flipH="1">
            <a:off x="2874962" y="1735138"/>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2" name="Freeform 12"/>
          <p:cNvSpPr>
            <a:spLocks/>
          </p:cNvSpPr>
          <p:nvPr/>
        </p:nvSpPr>
        <p:spPr bwMode="auto">
          <a:xfrm flipH="1">
            <a:off x="3998913" y="638175"/>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3" name="Freeform 13"/>
          <p:cNvSpPr>
            <a:spLocks/>
          </p:cNvSpPr>
          <p:nvPr/>
        </p:nvSpPr>
        <p:spPr bwMode="auto">
          <a:xfrm flipH="1" flipV="1">
            <a:off x="3998913" y="2887663"/>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4" name="Freeform 14"/>
          <p:cNvSpPr>
            <a:spLocks/>
          </p:cNvSpPr>
          <p:nvPr/>
        </p:nvSpPr>
        <p:spPr bwMode="auto">
          <a:xfrm rot="2733636" flipH="1" flipV="1">
            <a:off x="3224212" y="2486026"/>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5" name="Freeform 15"/>
          <p:cNvSpPr>
            <a:spLocks/>
          </p:cNvSpPr>
          <p:nvPr/>
        </p:nvSpPr>
        <p:spPr bwMode="auto">
          <a:xfrm rot="13533636" flipH="1" flipV="1">
            <a:off x="4773612" y="1000126"/>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6" name="Freeform 16"/>
          <p:cNvSpPr>
            <a:spLocks/>
          </p:cNvSpPr>
          <p:nvPr/>
        </p:nvSpPr>
        <p:spPr bwMode="auto">
          <a:xfrm rot="8133636" flipH="1" flipV="1">
            <a:off x="3248025" y="950913"/>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5297" name="Freeform 17"/>
          <p:cNvSpPr>
            <a:spLocks/>
          </p:cNvSpPr>
          <p:nvPr/>
        </p:nvSpPr>
        <p:spPr bwMode="auto">
          <a:xfrm rot="18933636" flipH="1" flipV="1">
            <a:off x="4814888" y="2535238"/>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339974158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Freeform 2"/>
          <p:cNvSpPr>
            <a:spLocks/>
          </p:cNvSpPr>
          <p:nvPr/>
        </p:nvSpPr>
        <p:spPr bwMode="auto">
          <a:xfrm>
            <a:off x="3757613" y="452438"/>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07" name="Freeform 3"/>
          <p:cNvSpPr>
            <a:spLocks/>
          </p:cNvSpPr>
          <p:nvPr/>
        </p:nvSpPr>
        <p:spPr bwMode="auto">
          <a:xfrm rot="-5400000">
            <a:off x="2740820" y="1472406"/>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08" name="Freeform 4"/>
          <p:cNvSpPr>
            <a:spLocks/>
          </p:cNvSpPr>
          <p:nvPr/>
        </p:nvSpPr>
        <p:spPr bwMode="auto">
          <a:xfrm rot="5400000">
            <a:off x="4793456" y="1496219"/>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09" name="Freeform 5"/>
          <p:cNvSpPr>
            <a:spLocks/>
          </p:cNvSpPr>
          <p:nvPr/>
        </p:nvSpPr>
        <p:spPr bwMode="auto">
          <a:xfrm flipV="1">
            <a:off x="3744913" y="2490788"/>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0" name="Freeform 6"/>
          <p:cNvSpPr>
            <a:spLocks/>
          </p:cNvSpPr>
          <p:nvPr/>
        </p:nvSpPr>
        <p:spPr bwMode="auto">
          <a:xfrm rot="13465530">
            <a:off x="2997200" y="2220913"/>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1" name="Freeform 7"/>
          <p:cNvSpPr>
            <a:spLocks/>
          </p:cNvSpPr>
          <p:nvPr/>
        </p:nvSpPr>
        <p:spPr bwMode="auto">
          <a:xfrm rot="2675570">
            <a:off x="4481513" y="785813"/>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2" name="Freeform 8"/>
          <p:cNvSpPr>
            <a:spLocks/>
          </p:cNvSpPr>
          <p:nvPr/>
        </p:nvSpPr>
        <p:spPr bwMode="auto">
          <a:xfrm rot="-13551572">
            <a:off x="4495006" y="2182019"/>
            <a:ext cx="1370013"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3" name="Freeform 9"/>
          <p:cNvSpPr>
            <a:spLocks/>
          </p:cNvSpPr>
          <p:nvPr/>
        </p:nvSpPr>
        <p:spPr bwMode="auto">
          <a:xfrm rot="-2778767">
            <a:off x="3072607" y="748506"/>
            <a:ext cx="1370012" cy="201612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4" name="Freeform 10"/>
          <p:cNvSpPr>
            <a:spLocks/>
          </p:cNvSpPr>
          <p:nvPr/>
        </p:nvSpPr>
        <p:spPr bwMode="auto">
          <a:xfrm rot="5400000">
            <a:off x="5122862" y="1760538"/>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5" name="Freeform 11"/>
          <p:cNvSpPr>
            <a:spLocks/>
          </p:cNvSpPr>
          <p:nvPr/>
        </p:nvSpPr>
        <p:spPr bwMode="auto">
          <a:xfrm rot="16200000" flipH="1">
            <a:off x="2874962" y="1735138"/>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6" name="Freeform 12"/>
          <p:cNvSpPr>
            <a:spLocks/>
          </p:cNvSpPr>
          <p:nvPr/>
        </p:nvSpPr>
        <p:spPr bwMode="auto">
          <a:xfrm flipH="1">
            <a:off x="3998913" y="650875"/>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7" name="Freeform 13"/>
          <p:cNvSpPr>
            <a:spLocks/>
          </p:cNvSpPr>
          <p:nvPr/>
        </p:nvSpPr>
        <p:spPr bwMode="auto">
          <a:xfrm flipH="1" flipV="1">
            <a:off x="3998913" y="2887663"/>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8" name="Freeform 14"/>
          <p:cNvSpPr>
            <a:spLocks/>
          </p:cNvSpPr>
          <p:nvPr/>
        </p:nvSpPr>
        <p:spPr bwMode="auto">
          <a:xfrm rot="2733636" flipH="1" flipV="1">
            <a:off x="3224212" y="2486026"/>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19" name="Freeform 15"/>
          <p:cNvSpPr>
            <a:spLocks/>
          </p:cNvSpPr>
          <p:nvPr/>
        </p:nvSpPr>
        <p:spPr bwMode="auto">
          <a:xfrm rot="13533636" flipH="1" flipV="1">
            <a:off x="4773612" y="1000126"/>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0" name="Freeform 16"/>
          <p:cNvSpPr>
            <a:spLocks/>
          </p:cNvSpPr>
          <p:nvPr/>
        </p:nvSpPr>
        <p:spPr bwMode="auto">
          <a:xfrm rot="8133636" flipH="1" flipV="1">
            <a:off x="3248025" y="950913"/>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1" name="Freeform 17"/>
          <p:cNvSpPr>
            <a:spLocks/>
          </p:cNvSpPr>
          <p:nvPr/>
        </p:nvSpPr>
        <p:spPr bwMode="auto">
          <a:xfrm rot="18933636" flipH="1" flipV="1">
            <a:off x="4814888" y="2535238"/>
            <a:ext cx="892175" cy="1447800"/>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chemeClr val="accent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2" name="Freeform 18"/>
          <p:cNvSpPr>
            <a:spLocks/>
          </p:cNvSpPr>
          <p:nvPr/>
        </p:nvSpPr>
        <p:spPr bwMode="auto">
          <a:xfrm rot="5400000">
            <a:off x="5382419" y="2007394"/>
            <a:ext cx="595313"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3" name="Freeform 19"/>
          <p:cNvSpPr>
            <a:spLocks/>
          </p:cNvSpPr>
          <p:nvPr/>
        </p:nvSpPr>
        <p:spPr bwMode="auto">
          <a:xfrm rot="16200000" flipH="1">
            <a:off x="2902744" y="1981994"/>
            <a:ext cx="595313"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4" name="Freeform 20"/>
          <p:cNvSpPr>
            <a:spLocks/>
          </p:cNvSpPr>
          <p:nvPr/>
        </p:nvSpPr>
        <p:spPr bwMode="auto">
          <a:xfrm rot="8098015" flipH="1" flipV="1">
            <a:off x="3340895" y="1142206"/>
            <a:ext cx="595312"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5" name="Freeform 21"/>
          <p:cNvSpPr>
            <a:spLocks/>
          </p:cNvSpPr>
          <p:nvPr/>
        </p:nvSpPr>
        <p:spPr bwMode="auto">
          <a:xfrm flipH="1">
            <a:off x="4141788" y="755650"/>
            <a:ext cx="595312"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6" name="Freeform 22"/>
          <p:cNvSpPr>
            <a:spLocks/>
          </p:cNvSpPr>
          <p:nvPr/>
        </p:nvSpPr>
        <p:spPr bwMode="auto">
          <a:xfrm flipH="1" flipV="1">
            <a:off x="4141788" y="3222625"/>
            <a:ext cx="595312"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7" name="Freeform 23"/>
          <p:cNvSpPr>
            <a:spLocks/>
          </p:cNvSpPr>
          <p:nvPr/>
        </p:nvSpPr>
        <p:spPr bwMode="auto">
          <a:xfrm rot="13498015" flipH="1" flipV="1">
            <a:off x="4992688" y="1181100"/>
            <a:ext cx="595312"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8" name="Freeform 24"/>
          <p:cNvSpPr>
            <a:spLocks/>
          </p:cNvSpPr>
          <p:nvPr/>
        </p:nvSpPr>
        <p:spPr bwMode="auto">
          <a:xfrm rot="18898015" flipH="1" flipV="1">
            <a:off x="5033170" y="2844006"/>
            <a:ext cx="595312"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26329" name="Freeform 25"/>
          <p:cNvSpPr>
            <a:spLocks/>
          </p:cNvSpPr>
          <p:nvPr/>
        </p:nvSpPr>
        <p:spPr bwMode="auto">
          <a:xfrm rot="24298015" flipH="1" flipV="1">
            <a:off x="3340100" y="2779713"/>
            <a:ext cx="595313" cy="942975"/>
          </a:xfrm>
          <a:custGeom>
            <a:avLst/>
            <a:gdLst/>
            <a:ahLst/>
            <a:cxnLst>
              <a:cxn ang="0">
                <a:pos x="423" y="0"/>
              </a:cxn>
              <a:cxn ang="0">
                <a:pos x="0" y="228"/>
              </a:cxn>
              <a:cxn ang="0">
                <a:pos x="431" y="1270"/>
              </a:cxn>
              <a:cxn ang="0">
                <a:pos x="863" y="228"/>
              </a:cxn>
              <a:cxn ang="0">
                <a:pos x="423" y="0"/>
              </a:cxn>
            </a:cxnLst>
            <a:rect l="0" t="0" r="r" b="b"/>
            <a:pathLst>
              <a:path w="863" h="1270">
                <a:moveTo>
                  <a:pt x="423" y="0"/>
                </a:moveTo>
                <a:lnTo>
                  <a:pt x="0" y="228"/>
                </a:lnTo>
                <a:lnTo>
                  <a:pt x="431" y="1270"/>
                </a:lnTo>
                <a:lnTo>
                  <a:pt x="863" y="228"/>
                </a:lnTo>
                <a:lnTo>
                  <a:pt x="423" y="0"/>
                </a:lnTo>
                <a:close/>
              </a:path>
            </a:pathLst>
          </a:custGeom>
          <a:solidFill>
            <a:srgbClr val="FF660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29837369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21" name="Picture 5" descr="2002_0620_071305AACopy"/>
          <p:cNvPicPr>
            <a:picLocks noGrp="1" noChangeAspect="1" noChangeArrowheads="1"/>
          </p:cNvPicPr>
          <p:nvPr>
            <p:ph/>
          </p:nvPr>
        </p:nvPicPr>
        <p:blipFill>
          <a:blip r:embed="rId3" cstate="print"/>
          <a:stretch>
            <a:fillRect/>
          </a:stretch>
        </p:blipFill>
        <p:spPr>
          <a:xfrm>
            <a:off x="914400" y="609600"/>
            <a:ext cx="7315200" cy="5486400"/>
          </a:xfrm>
          <a:noFill/>
          <a:ln/>
        </p:spPr>
      </p:pic>
    </p:spTree>
    <p:extLst>
      <p:ext uri="{BB962C8B-B14F-4D97-AF65-F5344CB8AC3E}">
        <p14:creationId xmlns:p14="http://schemas.microsoft.com/office/powerpoint/2010/main" val="212353751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7269" name="Picture 5" descr="2002_0620_071330AACopy"/>
          <p:cNvPicPr>
            <a:picLocks noGrp="1" noChangeAspect="1" noChangeArrowheads="1"/>
          </p:cNvPicPr>
          <p:nvPr>
            <p:ph/>
          </p:nvPr>
        </p:nvPicPr>
        <p:blipFill>
          <a:blip r:embed="rId3" cstate="print"/>
          <a:stretch>
            <a:fillRect/>
          </a:stretch>
        </p:blipFill>
        <p:spPr>
          <a:xfrm>
            <a:off x="914400" y="609600"/>
            <a:ext cx="7315200" cy="5486400"/>
          </a:xfrm>
          <a:noFill/>
          <a:ln/>
        </p:spPr>
      </p:pic>
    </p:spTree>
    <p:extLst>
      <p:ext uri="{BB962C8B-B14F-4D97-AF65-F5344CB8AC3E}">
        <p14:creationId xmlns:p14="http://schemas.microsoft.com/office/powerpoint/2010/main" val="158062493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9317" name="Picture 5" descr="2002_0620_102803AACopy"/>
          <p:cNvPicPr>
            <a:picLocks noGrp="1" noChangeAspect="1" noChangeArrowheads="1"/>
          </p:cNvPicPr>
          <p:nvPr>
            <p:ph/>
          </p:nvPr>
        </p:nvPicPr>
        <p:blipFill>
          <a:blip r:embed="rId3" cstate="print"/>
          <a:stretch>
            <a:fillRect/>
          </a:stretch>
        </p:blipFill>
        <p:spPr>
          <a:xfrm>
            <a:off x="914400" y="609600"/>
            <a:ext cx="7315200" cy="5486400"/>
          </a:xfrm>
          <a:noFill/>
          <a:ln/>
        </p:spPr>
      </p:pic>
    </p:spTree>
    <p:extLst>
      <p:ext uri="{BB962C8B-B14F-4D97-AF65-F5344CB8AC3E}">
        <p14:creationId xmlns:p14="http://schemas.microsoft.com/office/powerpoint/2010/main" val="5818844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411456" y="1391318"/>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11456" y="1943671"/>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11456" y="3050185"/>
            <a:ext cx="1440000" cy="360000"/>
          </a:xfrm>
          <a:prstGeom prst="rect">
            <a:avLst/>
          </a:prstGeom>
          <a:solidFill>
            <a:srgbClr val="7030A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411456" y="2496025"/>
            <a:ext cx="1080000" cy="360000"/>
          </a:xfrm>
          <a:prstGeom prst="rect">
            <a:avLst/>
          </a:prstGeom>
          <a:solidFill>
            <a:srgbClr val="00B05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11456" y="3604345"/>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411456" y="4158505"/>
            <a:ext cx="2160000" cy="360000"/>
          </a:xfrm>
          <a:prstGeom prst="rect">
            <a:avLst/>
          </a:prstGeom>
          <a:solidFill>
            <a:schemeClr val="accent4">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411456" y="5259599"/>
            <a:ext cx="2880000" cy="360000"/>
          </a:xfrm>
          <a:prstGeom prst="rect">
            <a:avLst/>
          </a:prstGeom>
          <a:solidFill>
            <a:schemeClr val="accent1">
              <a:lumMod val="7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411456" y="4709052"/>
            <a:ext cx="2520000" cy="360000"/>
          </a:xfrm>
          <a:prstGeom prst="rect">
            <a:avLst/>
          </a:prstGeom>
          <a:solidFill>
            <a:schemeClr val="accent6">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411456" y="6394562"/>
            <a:ext cx="3600000" cy="360000"/>
          </a:xfrm>
          <a:prstGeom prst="rect">
            <a:avLst/>
          </a:prstGeom>
          <a:solidFill>
            <a:srgbClr val="DF660A"/>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411456" y="5813759"/>
            <a:ext cx="3240000" cy="360000"/>
          </a:xfrm>
          <a:prstGeom prst="rect">
            <a:avLst/>
          </a:prstGeom>
          <a:solidFill>
            <a:srgbClr val="0070C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3" name="TextBox 2">
            <a:extLst>
              <a:ext uri="{FF2B5EF4-FFF2-40B4-BE49-F238E27FC236}">
                <a16:creationId xmlns:a16="http://schemas.microsoft.com/office/drawing/2014/main" xmlns="" id="{41A640F4-57F3-684B-AB1A-CE4E26A8C695}"/>
              </a:ext>
            </a:extLst>
          </p:cNvPr>
          <p:cNvSpPr txBox="1"/>
          <p:nvPr/>
        </p:nvSpPr>
        <p:spPr>
          <a:xfrm>
            <a:off x="609599" y="3050185"/>
            <a:ext cx="316112" cy="369332"/>
          </a:xfrm>
          <a:prstGeom prst="rect">
            <a:avLst/>
          </a:prstGeom>
          <a:noFill/>
        </p:spPr>
        <p:txBody>
          <a:bodyPr wrap="none" rtlCol="0">
            <a:spAutoFit/>
          </a:bodyPr>
          <a:lstStyle/>
          <a:p>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5" name="TextBox 14">
            <a:extLst>
              <a:ext uri="{FF2B5EF4-FFF2-40B4-BE49-F238E27FC236}">
                <a16:creationId xmlns:a16="http://schemas.microsoft.com/office/drawing/2014/main" xmlns="" id="{7BFDE7E3-A632-3442-909A-3A7A3A7F9C7F}"/>
              </a:ext>
            </a:extLst>
          </p:cNvPr>
          <p:cNvSpPr txBox="1"/>
          <p:nvPr/>
        </p:nvSpPr>
        <p:spPr>
          <a:xfrm>
            <a:off x="609599" y="2500853"/>
            <a:ext cx="447558" cy="369332"/>
          </a:xfrm>
          <a:prstGeom prst="rect">
            <a:avLst/>
          </a:prstGeom>
          <a:noFill/>
        </p:spPr>
        <p:txBody>
          <a:bodyPr wrap="none" rtlCol="0">
            <a:spAutoFit/>
          </a:bodyPr>
          <a:lstStyle/>
          <a:p>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16" name="TextBox 15">
            <a:extLst>
              <a:ext uri="{FF2B5EF4-FFF2-40B4-BE49-F238E27FC236}">
                <a16:creationId xmlns:a16="http://schemas.microsoft.com/office/drawing/2014/main" xmlns="" id="{A9030DC8-3F51-8E47-A924-489F5F77CADC}"/>
              </a:ext>
            </a:extLst>
          </p:cNvPr>
          <p:cNvSpPr txBox="1"/>
          <p:nvPr/>
        </p:nvSpPr>
        <p:spPr>
          <a:xfrm>
            <a:off x="609599" y="1934339"/>
            <a:ext cx="447558" cy="369332"/>
          </a:xfrm>
          <a:prstGeom prst="rect">
            <a:avLst/>
          </a:prstGeom>
          <a:noFill/>
        </p:spPr>
        <p:txBody>
          <a:bodyPr wrap="none" rtlCol="0">
            <a:spAutoFit/>
          </a:bodyPr>
          <a:lstStyle/>
          <a:p>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12</a:t>
            </a:r>
          </a:p>
        </p:txBody>
      </p:sp>
      <p:sp>
        <p:nvSpPr>
          <p:cNvPr id="17" name="TextBox 16">
            <a:extLst>
              <a:ext uri="{FF2B5EF4-FFF2-40B4-BE49-F238E27FC236}">
                <a16:creationId xmlns:a16="http://schemas.microsoft.com/office/drawing/2014/main" xmlns="" id="{0B9E4F52-CDA6-8E4D-8B70-A86F2A8DB0FC}"/>
              </a:ext>
            </a:extLst>
          </p:cNvPr>
          <p:cNvSpPr txBox="1"/>
          <p:nvPr/>
        </p:nvSpPr>
        <p:spPr>
          <a:xfrm>
            <a:off x="609599" y="1396514"/>
            <a:ext cx="447558" cy="369332"/>
          </a:xfrm>
          <a:prstGeom prst="rect">
            <a:avLst/>
          </a:prstGeom>
          <a:noFill/>
        </p:spPr>
        <p:txBody>
          <a:bodyPr wrap="none" rtlCol="0">
            <a:spAutoFit/>
          </a:bodyPr>
          <a:lstStyle/>
          <a:p>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22</a:t>
            </a:r>
          </a:p>
        </p:txBody>
      </p:sp>
      <p:sp>
        <p:nvSpPr>
          <p:cNvPr id="24" name="TextBox 23">
            <a:extLst>
              <a:ext uri="{FF2B5EF4-FFF2-40B4-BE49-F238E27FC236}">
                <a16:creationId xmlns:a16="http://schemas.microsoft.com/office/drawing/2014/main" xmlns="" id="{76DFDC7A-FA6C-1349-8AA4-83985F26CF78}"/>
              </a:ext>
            </a:extLst>
          </p:cNvPr>
          <p:cNvSpPr txBox="1"/>
          <p:nvPr/>
        </p:nvSpPr>
        <p:spPr>
          <a:xfrm>
            <a:off x="675322" y="4911697"/>
            <a:ext cx="316112" cy="369332"/>
          </a:xfrm>
          <a:prstGeom prst="rect">
            <a:avLst/>
          </a:prstGeom>
          <a:noFill/>
        </p:spPr>
        <p:txBody>
          <a:bodyPr wrap="none" rtlCol="0">
            <a:spAutoFit/>
          </a:bodyPr>
          <a:lstStyle/>
          <a:p>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4</a:t>
            </a:r>
          </a:p>
        </p:txBody>
      </p:sp>
    </p:spTree>
    <p:extLst>
      <p:ext uri="{BB962C8B-B14F-4D97-AF65-F5344CB8AC3E}">
        <p14:creationId xmlns:p14="http://schemas.microsoft.com/office/powerpoint/2010/main" val="12570988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4" name="Rectangle 4"/>
          <p:cNvSpPr>
            <a:spLocks noGrp="1" noChangeArrowheads="1"/>
          </p:cNvSpPr>
          <p:nvPr>
            <p:ph type="title"/>
          </p:nvPr>
        </p:nvSpPr>
        <p:spPr/>
        <p:txBody>
          <a:bodyPr/>
          <a:lstStyle/>
          <a:p>
            <a:endParaRPr lang="en-US"/>
          </a:p>
        </p:txBody>
      </p:sp>
      <p:pic>
        <p:nvPicPr>
          <p:cNvPr id="271366" name="Picture 6" descr="2002_0620_102830AACopy"/>
          <p:cNvPicPr>
            <a:picLocks noGrp="1" noChangeAspect="1" noChangeArrowheads="1"/>
          </p:cNvPicPr>
          <p:nvPr>
            <p:ph idx="4294967295"/>
          </p:nvPr>
        </p:nvPicPr>
        <p:blipFill>
          <a:blip r:embed="rId3" cstate="print"/>
          <a:srcRect/>
          <a:stretch>
            <a:fillRect/>
          </a:stretch>
        </p:blipFill>
        <p:spPr>
          <a:xfrm>
            <a:off x="0" y="1981200"/>
            <a:ext cx="5486400" cy="4114800"/>
          </a:xfrm>
          <a:prstGeom prst="rect">
            <a:avLst/>
          </a:prstGeom>
          <a:noFill/>
          <a:ln/>
        </p:spPr>
      </p:pic>
    </p:spTree>
    <p:extLst>
      <p:ext uri="{BB962C8B-B14F-4D97-AF65-F5344CB8AC3E}">
        <p14:creationId xmlns:p14="http://schemas.microsoft.com/office/powerpoint/2010/main" val="208039278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683879" y="315432"/>
            <a:ext cx="41248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The </a:t>
            </a:r>
            <a:r>
              <a:rPr kumimoji="0" lang="en-GB" sz="2400" u="none" strike="noStrike" kern="1200" cap="none" spc="0" normalizeH="0" baseline="0" noProof="0" dirty="0" err="1">
                <a:ln>
                  <a:noFill/>
                </a:ln>
                <a:solidFill>
                  <a:srgbClr val="4B4B4B"/>
                </a:solidFill>
                <a:effectLst/>
                <a:uLnTx/>
                <a:uFillTx/>
                <a:latin typeface="Open Sans Regular" panose="020B0606030504020204" pitchFamily="34" charset="0"/>
                <a:ea typeface="+mn-ea"/>
                <a:cs typeface="+mn-cs"/>
              </a:rPr>
              <a:t>Icosahedron</a:t>
            </a: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 Challenge</a:t>
            </a:r>
          </a:p>
        </p:txBody>
      </p:sp>
      <p:pic>
        <p:nvPicPr>
          <p:cNvPr id="6" name="Picture 5" descr="IMG_5106.JPG"/>
          <p:cNvPicPr>
            <a:picLocks noChangeAspect="1"/>
          </p:cNvPicPr>
          <p:nvPr/>
        </p:nvPicPr>
        <p:blipFill>
          <a:blip r:embed="rId3"/>
          <a:stretch>
            <a:fillRect/>
          </a:stretch>
        </p:blipFill>
        <p:spPr>
          <a:xfrm>
            <a:off x="683879" y="1070961"/>
            <a:ext cx="7243948" cy="4829299"/>
          </a:xfrm>
          <a:prstGeom prst="rect">
            <a:avLst/>
          </a:prstGeom>
        </p:spPr>
      </p:pic>
    </p:spTree>
    <p:extLst>
      <p:ext uri="{BB962C8B-B14F-4D97-AF65-F5344CB8AC3E}">
        <p14:creationId xmlns:p14="http://schemas.microsoft.com/office/powerpoint/2010/main" val="22902803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AADED3D-0165-F846-A930-0D034E398F15}"/>
              </a:ext>
            </a:extLst>
          </p:cNvPr>
          <p:cNvSpPr txBox="1"/>
          <p:nvPr/>
        </p:nvSpPr>
        <p:spPr>
          <a:xfrm>
            <a:off x="3114261" y="2637183"/>
            <a:ext cx="2630848" cy="584775"/>
          </a:xfrm>
          <a:prstGeom prst="rect">
            <a:avLst/>
          </a:prstGeom>
          <a:noFill/>
        </p:spPr>
        <p:txBody>
          <a:bodyPr wrap="none" rtlCol="0">
            <a:spAutoFit/>
          </a:bodyPr>
          <a:lstStyle/>
          <a:p>
            <a:r>
              <a:rPr lang="en-US" sz="32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Metric Paper</a:t>
            </a:r>
          </a:p>
        </p:txBody>
      </p:sp>
    </p:spTree>
    <p:extLst>
      <p:ext uri="{BB962C8B-B14F-4D97-AF65-F5344CB8AC3E}">
        <p14:creationId xmlns:p14="http://schemas.microsoft.com/office/powerpoint/2010/main" val="27286429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32168432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cxnSp>
        <p:nvCxnSpPr>
          <p:cNvPr id="5" name="Straight Connector 4"/>
          <p:cNvCxnSpPr>
            <a:stCxn id="4" idx="1"/>
            <a:endCxn id="4" idx="3"/>
          </p:cNvCxnSpPr>
          <p:nvPr/>
        </p:nvCxnSpPr>
        <p:spPr>
          <a:xfrm>
            <a:off x="4965700" y="2193925"/>
            <a:ext cx="1984375" cy="0"/>
          </a:xfrm>
          <a:prstGeom prst="line">
            <a:avLst/>
          </a:prstGeom>
          <a:ln>
            <a:solidFill>
              <a:srgbClr val="1B5A7D"/>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76467" y="2193925"/>
            <a:ext cx="1941512" cy="1379538"/>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115678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44444E-6 -1.49861E-6 L -0.29305 -0.00208 " pathEditMode="relative" rAng="0" ptsTypes="AA">
                                      <p:cBhvr>
                                        <p:cTn id="6" dur="2000" fill="hold"/>
                                        <p:tgtEl>
                                          <p:spTgt spid="6"/>
                                        </p:tgtEl>
                                        <p:attrNameLst>
                                          <p:attrName>ppt_x</p:attrName>
                                          <p:attrName>ppt_y</p:attrName>
                                        </p:attrNameLst>
                                      </p:cBhvr>
                                      <p:rCtr x="-147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cxnSp>
        <p:nvCxnSpPr>
          <p:cNvPr id="5" name="Straight Connector 4"/>
          <p:cNvCxnSpPr>
            <a:stCxn id="4" idx="1"/>
            <a:endCxn id="4" idx="3"/>
          </p:cNvCxnSpPr>
          <p:nvPr/>
        </p:nvCxnSpPr>
        <p:spPr>
          <a:xfrm>
            <a:off x="4965700" y="2194719"/>
            <a:ext cx="1984375" cy="0"/>
          </a:xfrm>
          <a:prstGeom prst="line">
            <a:avLst/>
          </a:prstGeom>
          <a:ln>
            <a:solidFill>
              <a:srgbClr val="1B5A7D"/>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92350" y="2181225"/>
            <a:ext cx="1941513" cy="1377950"/>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7" name="Rectangle 6"/>
          <p:cNvSpPr/>
          <p:nvPr/>
        </p:nvSpPr>
        <p:spPr>
          <a:xfrm rot="572766">
            <a:off x="2374900" y="2192338"/>
            <a:ext cx="1941513" cy="1377950"/>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9" name="Rectangle 8"/>
          <p:cNvSpPr/>
          <p:nvPr/>
        </p:nvSpPr>
        <p:spPr>
          <a:xfrm rot="2466461">
            <a:off x="2271713" y="1906588"/>
            <a:ext cx="1941512" cy="1377950"/>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0" name="Rectangle 9"/>
          <p:cNvSpPr/>
          <p:nvPr/>
        </p:nvSpPr>
        <p:spPr>
          <a:xfrm rot="3737030">
            <a:off x="2353469" y="1889919"/>
            <a:ext cx="1941512" cy="1377950"/>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1" name="Rectangle 10"/>
          <p:cNvSpPr/>
          <p:nvPr/>
        </p:nvSpPr>
        <p:spPr>
          <a:xfrm rot="5400000">
            <a:off x="2492375" y="1957388"/>
            <a:ext cx="1941513" cy="1379537"/>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31662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1" nodeType="afterEffect">
                                  <p:stCondLst>
                                    <p:cond delay="50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500"/>
                            </p:stCondLst>
                            <p:childTnLst>
                              <p:par>
                                <p:cTn id="16" presetID="1" presetClass="exit" presetSubtype="0" fill="hold" grpId="1" nodeType="afterEffect">
                                  <p:stCondLst>
                                    <p:cond delay="50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1000"/>
                            </p:stCondLst>
                            <p:childTnLst>
                              <p:par>
                                <p:cTn id="22" presetID="1" presetClass="exit" presetSubtype="0" fill="hold" grpId="1" nodeType="afterEffect">
                                  <p:stCondLst>
                                    <p:cond delay="500"/>
                                  </p:stCondLst>
                                  <p:childTnLst>
                                    <p:set>
                                      <p:cBhvr>
                                        <p:cTn id="23" dur="1" fill="hold">
                                          <p:stCondLst>
                                            <p:cond delay="0"/>
                                          </p:stCondLst>
                                        </p:cTn>
                                        <p:tgtEl>
                                          <p:spTgt spid="10"/>
                                        </p:tgtEl>
                                        <p:attrNameLst>
                                          <p:attrName>style.visibility</p:attrName>
                                        </p:attrNameLst>
                                      </p:cBhvr>
                                      <p:to>
                                        <p:strVal val="hidden"/>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1500"/>
                            </p:stCondLst>
                            <p:childTnLst>
                              <p:par>
                                <p:cTn id="28" presetID="1" presetClass="exit" presetSubtype="0" fill="hold" nodeType="afterEffect">
                                  <p:stCondLst>
                                    <p:cond delay="0"/>
                                  </p:stCondLst>
                                  <p:childTnLst>
                                    <p:set>
                                      <p:cBhvr>
                                        <p:cTn id="2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9" grpId="0" animBg="1"/>
      <p:bldP spid="9" grpId="1" animBg="1"/>
      <p:bldP spid="10" grpId="0" animBg="1"/>
      <p:bldP spid="10" grpId="1" animBg="1"/>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1" name="Rectangle 10"/>
          <p:cNvSpPr/>
          <p:nvPr/>
        </p:nvSpPr>
        <p:spPr>
          <a:xfrm rot="5400000">
            <a:off x="2492375" y="1957388"/>
            <a:ext cx="1941513" cy="1379537"/>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7" name="Rectangle 6"/>
          <p:cNvSpPr/>
          <p:nvPr/>
        </p:nvSpPr>
        <p:spPr>
          <a:xfrm>
            <a:off x="2786063" y="2644775"/>
            <a:ext cx="1363662" cy="969963"/>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6" name="Rectangle 5"/>
          <p:cNvSpPr/>
          <p:nvPr/>
        </p:nvSpPr>
        <p:spPr>
          <a:xfrm rot="5400000">
            <a:off x="532607" y="2515394"/>
            <a:ext cx="1363662" cy="971550"/>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26376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1" name="Rectangle 10"/>
          <p:cNvSpPr/>
          <p:nvPr/>
        </p:nvSpPr>
        <p:spPr>
          <a:xfrm rot="5400000">
            <a:off x="2492375" y="1957388"/>
            <a:ext cx="1941513" cy="1379537"/>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6" name="Rectangle 5"/>
          <p:cNvSpPr/>
          <p:nvPr/>
        </p:nvSpPr>
        <p:spPr>
          <a:xfrm rot="5400000">
            <a:off x="532607" y="2515394"/>
            <a:ext cx="1363662" cy="971550"/>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219200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4.16667E-6 -2.6642E-6 L 0.23611 -0.00624 " pathEditMode="relative" rAng="0" ptsTypes="AA">
                                      <p:cBhvr>
                                        <p:cTn id="6" dur="2000" fill="hold"/>
                                        <p:tgtEl>
                                          <p:spTgt spid="11"/>
                                        </p:tgtEl>
                                        <p:attrNameLst>
                                          <p:attrName>ppt_x</p:attrName>
                                          <p:attrName>ppt_y</p:attrName>
                                        </p:attrNameLst>
                                      </p:cBhvr>
                                      <p:rCtr x="11800" y="-30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2.5E-6 4.71785E-6 L 0.45625 -0.00602 " pathEditMode="relative" rAng="0" ptsTypes="AA">
                                      <p:cBhvr>
                                        <p:cTn id="10" dur="2000" fill="hold"/>
                                        <p:tgtEl>
                                          <p:spTgt spid="6"/>
                                        </p:tgtEl>
                                        <p:attrNameLst>
                                          <p:attrName>ppt_x</p:attrName>
                                          <p:attrName>ppt_y</p:attrName>
                                        </p:attrNameLst>
                                      </p:cBhvr>
                                      <p:rCtr x="228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1" name="Rectangle 10"/>
          <p:cNvSpPr/>
          <p:nvPr/>
        </p:nvSpPr>
        <p:spPr>
          <a:xfrm rot="5400000">
            <a:off x="4714876" y="1901825"/>
            <a:ext cx="1941512" cy="1379537"/>
          </a:xfrm>
          <a:prstGeom prst="rect">
            <a:avLst/>
          </a:prstGeom>
          <a:solidFill>
            <a:srgbClr val="87B425"/>
          </a:solidFill>
          <a:ln>
            <a:solidFill>
              <a:srgbClr val="1B5A7D">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6" name="Rectangle 5"/>
          <p:cNvSpPr/>
          <p:nvPr/>
        </p:nvSpPr>
        <p:spPr>
          <a:xfrm rot="5400000">
            <a:off x="4781551" y="2417762"/>
            <a:ext cx="1363662" cy="969963"/>
          </a:xfrm>
          <a:prstGeom prst="rect">
            <a:avLst/>
          </a:prstGeom>
          <a:solidFill>
            <a:srgbClr val="87B425"/>
          </a:solidFill>
          <a:ln>
            <a:solidFill>
              <a:srgbClr val="1B5A7D">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cxnSp>
        <p:nvCxnSpPr>
          <p:cNvPr id="10" name="Straight Connector 9"/>
          <p:cNvCxnSpPr/>
          <p:nvPr/>
        </p:nvCxnSpPr>
        <p:spPr>
          <a:xfrm flipH="1">
            <a:off x="4994275" y="835088"/>
            <a:ext cx="1955800" cy="2743200"/>
          </a:xfrm>
          <a:prstGeom prst="line">
            <a:avLst/>
          </a:prstGeom>
          <a:ln w="25400">
            <a:solidFill>
              <a:srgbClr val="DF66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2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cxnSp>
        <p:nvCxnSpPr>
          <p:cNvPr id="5" name="Straight Connector 4"/>
          <p:cNvCxnSpPr>
            <a:stCxn id="4" idx="1"/>
            <a:endCxn id="4" idx="3"/>
          </p:cNvCxnSpPr>
          <p:nvPr/>
        </p:nvCxnSpPr>
        <p:spPr>
          <a:xfrm>
            <a:off x="4965700" y="2193925"/>
            <a:ext cx="1984375" cy="0"/>
          </a:xfrm>
          <a:prstGeom prst="line">
            <a:avLst/>
          </a:prstGeom>
          <a:ln>
            <a:solidFill>
              <a:srgbClr val="1B5A7D"/>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5400000">
            <a:off x="2492375" y="1957388"/>
            <a:ext cx="1941513" cy="1379537"/>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3317" name="TextBox 11"/>
          <p:cNvSpPr txBox="1">
            <a:spLocks noChangeArrowheads="1"/>
          </p:cNvSpPr>
          <p:nvPr/>
        </p:nvSpPr>
        <p:spPr bwMode="auto">
          <a:xfrm>
            <a:off x="5880100" y="280988"/>
            <a:ext cx="350838"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sp>
        <p:nvSpPr>
          <p:cNvPr id="13318" name="TextBox 12"/>
          <p:cNvSpPr txBox="1">
            <a:spLocks noChangeArrowheads="1"/>
          </p:cNvSpPr>
          <p:nvPr/>
        </p:nvSpPr>
        <p:spPr bwMode="auto">
          <a:xfrm>
            <a:off x="4516438" y="1843088"/>
            <a:ext cx="350837"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L</a:t>
            </a:r>
          </a:p>
        </p:txBody>
      </p:sp>
    </p:spTree>
    <p:extLst>
      <p:ext uri="{BB962C8B-B14F-4D97-AF65-F5344CB8AC3E}">
        <p14:creationId xmlns:p14="http://schemas.microsoft.com/office/powerpoint/2010/main" val="211377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1574" y="1151475"/>
            <a:ext cx="3600000" cy="4117353"/>
            <a:chOff x="3031456" y="1391318"/>
            <a:chExt cx="3600000" cy="4117353"/>
          </a:xfrm>
        </p:grpSpPr>
        <p:sp>
          <p:nvSpPr>
            <p:cNvPr id="5" name="Rectangle 4"/>
            <p:cNvSpPr/>
            <p:nvPr/>
          </p:nvSpPr>
          <p:spPr>
            <a:xfrm>
              <a:off x="3031456" y="1765478"/>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31456" y="2136025"/>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031456" y="2895793"/>
              <a:ext cx="1440000" cy="360000"/>
            </a:xfrm>
            <a:prstGeom prst="rect">
              <a:avLst/>
            </a:prstGeom>
            <a:solidFill>
              <a:srgbClr val="7030A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31456" y="2524114"/>
              <a:ext cx="1080000" cy="360000"/>
            </a:xfrm>
            <a:prstGeom prst="rect">
              <a:avLst/>
            </a:prstGeom>
            <a:solidFill>
              <a:srgbClr val="00B05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31456" y="3264598"/>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471456" y="2898898"/>
              <a:ext cx="2160000" cy="360000"/>
            </a:xfrm>
            <a:prstGeom prst="rect">
              <a:avLst/>
            </a:prstGeom>
            <a:solidFill>
              <a:schemeClr val="accent4">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751456" y="2147704"/>
              <a:ext cx="2880000" cy="360000"/>
            </a:xfrm>
            <a:prstGeom prst="rect">
              <a:avLst/>
            </a:prstGeom>
            <a:solidFill>
              <a:schemeClr val="accent1">
                <a:lumMod val="7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111456" y="2519383"/>
              <a:ext cx="2520000" cy="360000"/>
            </a:xfrm>
            <a:prstGeom prst="rect">
              <a:avLst/>
            </a:prstGeom>
            <a:solidFill>
              <a:schemeClr val="accent6">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31456" y="1391318"/>
              <a:ext cx="3600000" cy="360000"/>
            </a:xfrm>
            <a:prstGeom prst="rect">
              <a:avLst/>
            </a:prstGeom>
            <a:solidFill>
              <a:srgbClr val="DF660A"/>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91456" y="1766464"/>
              <a:ext cx="3240000" cy="360000"/>
            </a:xfrm>
            <a:prstGeom prst="rect">
              <a:avLst/>
            </a:prstGeom>
            <a:solidFill>
              <a:srgbClr val="0070C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10800000">
              <a:off x="6271456" y="4773526"/>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rot="10800000">
              <a:off x="5911456" y="4386855"/>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10800000">
              <a:off x="5191456" y="3644196"/>
              <a:ext cx="1440000" cy="360000"/>
            </a:xfrm>
            <a:prstGeom prst="rect">
              <a:avLst/>
            </a:prstGeom>
            <a:solidFill>
              <a:srgbClr val="7030A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10800000">
              <a:off x="5551456" y="4015875"/>
              <a:ext cx="1080000" cy="360000"/>
            </a:xfrm>
            <a:prstGeom prst="rect">
              <a:avLst/>
            </a:prstGeom>
            <a:solidFill>
              <a:srgbClr val="00B05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10800000">
              <a:off x="3031456" y="3641091"/>
              <a:ext cx="2160000" cy="360000"/>
            </a:xfrm>
            <a:prstGeom prst="rect">
              <a:avLst/>
            </a:prstGeom>
            <a:solidFill>
              <a:schemeClr val="accent4">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10800000">
              <a:off x="3031456" y="4392285"/>
              <a:ext cx="2880000" cy="360000"/>
            </a:xfrm>
            <a:prstGeom prst="rect">
              <a:avLst/>
            </a:prstGeom>
            <a:solidFill>
              <a:schemeClr val="accent1">
                <a:lumMod val="7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0800000">
              <a:off x="3031456" y="4020606"/>
              <a:ext cx="2520000" cy="360000"/>
            </a:xfrm>
            <a:prstGeom prst="rect">
              <a:avLst/>
            </a:prstGeom>
            <a:solidFill>
              <a:schemeClr val="accent6">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rot="10800000">
              <a:off x="3031456" y="5148671"/>
              <a:ext cx="3600000" cy="360000"/>
            </a:xfrm>
            <a:prstGeom prst="rect">
              <a:avLst/>
            </a:prstGeom>
            <a:solidFill>
              <a:srgbClr val="DF660A"/>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rot="10800000">
              <a:off x="3031456" y="4773525"/>
              <a:ext cx="3240000" cy="360000"/>
            </a:xfrm>
            <a:prstGeom prst="rect">
              <a:avLst/>
            </a:prstGeom>
            <a:solidFill>
              <a:srgbClr val="0070C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031456" y="3268442"/>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15258690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cxnSp>
        <p:nvCxnSpPr>
          <p:cNvPr id="5" name="Straight Connector 4"/>
          <p:cNvCxnSpPr>
            <a:stCxn id="4" idx="1"/>
            <a:endCxn id="4" idx="3"/>
          </p:cNvCxnSpPr>
          <p:nvPr/>
        </p:nvCxnSpPr>
        <p:spPr>
          <a:xfrm>
            <a:off x="4965700" y="2193925"/>
            <a:ext cx="1984375" cy="0"/>
          </a:xfrm>
          <a:prstGeom prst="line">
            <a:avLst/>
          </a:prstGeom>
          <a:ln>
            <a:solidFill>
              <a:srgbClr val="1B5A7D"/>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5400000">
            <a:off x="2492375" y="1957388"/>
            <a:ext cx="1941513" cy="1379537"/>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4341" name="TextBox 11"/>
          <p:cNvSpPr txBox="1">
            <a:spLocks noChangeArrowheads="1"/>
          </p:cNvSpPr>
          <p:nvPr/>
        </p:nvSpPr>
        <p:spPr bwMode="auto">
          <a:xfrm>
            <a:off x="5880100" y="280988"/>
            <a:ext cx="350838"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sp>
        <p:nvSpPr>
          <p:cNvPr id="14342" name="TextBox 13"/>
          <p:cNvSpPr txBox="1">
            <a:spLocks noChangeArrowheads="1"/>
          </p:cNvSpPr>
          <p:nvPr/>
        </p:nvSpPr>
        <p:spPr bwMode="auto">
          <a:xfrm>
            <a:off x="2292350" y="2433638"/>
            <a:ext cx="352425"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sp>
        <p:nvSpPr>
          <p:cNvPr id="14343" name="TextBox 14"/>
          <p:cNvSpPr txBox="1">
            <a:spLocks noChangeArrowheads="1"/>
          </p:cNvSpPr>
          <p:nvPr/>
        </p:nvSpPr>
        <p:spPr bwMode="auto">
          <a:xfrm>
            <a:off x="3095625" y="1209675"/>
            <a:ext cx="955675" cy="369888"/>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0.5L</a:t>
            </a:r>
          </a:p>
        </p:txBody>
      </p:sp>
      <p:sp>
        <p:nvSpPr>
          <p:cNvPr id="14344" name="TextBox 12"/>
          <p:cNvSpPr txBox="1">
            <a:spLocks noChangeArrowheads="1"/>
          </p:cNvSpPr>
          <p:nvPr/>
        </p:nvSpPr>
        <p:spPr bwMode="auto">
          <a:xfrm>
            <a:off x="4516438" y="1843088"/>
            <a:ext cx="350837"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L</a:t>
            </a:r>
          </a:p>
        </p:txBody>
      </p:sp>
    </p:spTree>
    <p:extLst>
      <p:ext uri="{BB962C8B-B14F-4D97-AF65-F5344CB8AC3E}">
        <p14:creationId xmlns:p14="http://schemas.microsoft.com/office/powerpoint/2010/main" val="36787338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965700" y="830263"/>
            <a:ext cx="1984375" cy="2728912"/>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cxnSp>
        <p:nvCxnSpPr>
          <p:cNvPr id="5" name="Straight Connector 4"/>
          <p:cNvCxnSpPr>
            <a:stCxn id="4" idx="1"/>
            <a:endCxn id="4" idx="3"/>
          </p:cNvCxnSpPr>
          <p:nvPr/>
        </p:nvCxnSpPr>
        <p:spPr>
          <a:xfrm>
            <a:off x="4965700" y="2193925"/>
            <a:ext cx="1984375" cy="0"/>
          </a:xfrm>
          <a:prstGeom prst="line">
            <a:avLst/>
          </a:prstGeom>
          <a:ln>
            <a:solidFill>
              <a:srgbClr val="1B5A7D"/>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5400000">
            <a:off x="2492375" y="1957388"/>
            <a:ext cx="1941513" cy="1379537"/>
          </a:xfrm>
          <a:prstGeom prst="rect">
            <a:avLst/>
          </a:prstGeom>
          <a:solidFill>
            <a:srgbClr val="87B425"/>
          </a:solidFill>
          <a:ln>
            <a:solidFill>
              <a:srgbClr val="1B5A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Open Sans Regular" panose="020B0606030504020204" pitchFamily="34" charset="0"/>
              <a:ea typeface="+mn-ea"/>
              <a:cs typeface="+mn-cs"/>
            </a:endParaRPr>
          </a:p>
        </p:txBody>
      </p:sp>
      <p:sp>
        <p:nvSpPr>
          <p:cNvPr id="1034" name="TextBox 11"/>
          <p:cNvSpPr txBox="1">
            <a:spLocks noChangeArrowheads="1"/>
          </p:cNvSpPr>
          <p:nvPr/>
        </p:nvSpPr>
        <p:spPr bwMode="auto">
          <a:xfrm>
            <a:off x="5880100" y="280988"/>
            <a:ext cx="350838"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sp>
        <p:nvSpPr>
          <p:cNvPr id="1035" name="TextBox 12"/>
          <p:cNvSpPr txBox="1">
            <a:spLocks noChangeArrowheads="1"/>
          </p:cNvSpPr>
          <p:nvPr/>
        </p:nvSpPr>
        <p:spPr bwMode="auto">
          <a:xfrm>
            <a:off x="4516438" y="1843088"/>
            <a:ext cx="350837"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L</a:t>
            </a:r>
          </a:p>
        </p:txBody>
      </p:sp>
      <p:sp>
        <p:nvSpPr>
          <p:cNvPr id="1036" name="TextBox 13"/>
          <p:cNvSpPr txBox="1">
            <a:spLocks noChangeArrowheads="1"/>
          </p:cNvSpPr>
          <p:nvPr/>
        </p:nvSpPr>
        <p:spPr bwMode="auto">
          <a:xfrm>
            <a:off x="2292350" y="2433638"/>
            <a:ext cx="352425"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sp>
        <p:nvSpPr>
          <p:cNvPr id="1037" name="TextBox 14"/>
          <p:cNvSpPr txBox="1">
            <a:spLocks noChangeArrowheads="1"/>
          </p:cNvSpPr>
          <p:nvPr/>
        </p:nvSpPr>
        <p:spPr bwMode="auto">
          <a:xfrm>
            <a:off x="3095625" y="1209675"/>
            <a:ext cx="955675" cy="369888"/>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0.5L</a:t>
            </a:r>
          </a:p>
        </p:txBody>
      </p:sp>
      <p:sp>
        <p:nvSpPr>
          <p:cNvPr id="1038" name="TextBox 8"/>
          <p:cNvSpPr txBox="1">
            <a:spLocks noChangeArrowheads="1"/>
          </p:cNvSpPr>
          <p:nvPr/>
        </p:nvSpPr>
        <p:spPr bwMode="auto">
          <a:xfrm>
            <a:off x="3038475" y="3700463"/>
            <a:ext cx="4811713" cy="368300"/>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 : 0.5L          =             L : W</a:t>
            </a:r>
          </a:p>
        </p:txBody>
      </p:sp>
      <p:graphicFrame>
        <p:nvGraphicFramePr>
          <p:cNvPr id="16" name="Object 2"/>
          <p:cNvGraphicFramePr>
            <a:graphicFrameLocks noChangeAspect="1"/>
          </p:cNvGraphicFramePr>
          <p:nvPr/>
        </p:nvGraphicFramePr>
        <p:xfrm>
          <a:off x="3798888" y="4010025"/>
          <a:ext cx="1328737" cy="801688"/>
        </p:xfrm>
        <a:graphic>
          <a:graphicData uri="http://schemas.openxmlformats.org/presentationml/2006/ole">
            <mc:AlternateContent xmlns:mc="http://schemas.openxmlformats.org/markup-compatibility/2006">
              <mc:Choice xmlns:v="urn:schemas-microsoft-com:vml" Requires="v">
                <p:oleObj spid="_x0000_s1060" name="Equation" r:id="rId4" imgW="672840" imgH="393480" progId="Equation.3">
                  <p:embed/>
                </p:oleObj>
              </mc:Choice>
              <mc:Fallback>
                <p:oleObj name="Equation" r:id="rId4" imgW="672840" imgH="393480" progId="Equation.3">
                  <p:embed/>
                  <p:pic>
                    <p:nvPicPr>
                      <p:cNvPr id="1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888" y="4010025"/>
                        <a:ext cx="1328737"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07" name="Object 3"/>
          <p:cNvGraphicFramePr>
            <a:graphicFrameLocks noChangeAspect="1"/>
          </p:cNvGraphicFramePr>
          <p:nvPr/>
        </p:nvGraphicFramePr>
        <p:xfrm>
          <a:off x="3836988" y="5703888"/>
          <a:ext cx="1203325" cy="401637"/>
        </p:xfrm>
        <a:graphic>
          <a:graphicData uri="http://schemas.openxmlformats.org/presentationml/2006/ole">
            <mc:AlternateContent xmlns:mc="http://schemas.openxmlformats.org/markup-compatibility/2006">
              <mc:Choice xmlns:v="urn:schemas-microsoft-com:vml" Requires="v">
                <p:oleObj spid="_x0000_s1061" name="Equation" r:id="rId6" imgW="609480" imgH="203040" progId="Equation.3">
                  <p:embed/>
                </p:oleObj>
              </mc:Choice>
              <mc:Fallback>
                <p:oleObj name="Equation" r:id="rId6" imgW="609480" imgH="203040" progId="Equation.3">
                  <p:embed/>
                  <p:pic>
                    <p:nvPicPr>
                      <p:cNvPr id="4710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6988" y="5703888"/>
                        <a:ext cx="1203325" cy="401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0" name="Object 6"/>
          <p:cNvGraphicFramePr>
            <a:graphicFrameLocks noChangeAspect="1"/>
          </p:cNvGraphicFramePr>
          <p:nvPr/>
        </p:nvGraphicFramePr>
        <p:xfrm>
          <a:off x="3586163" y="6218238"/>
          <a:ext cx="1379537" cy="427037"/>
        </p:xfrm>
        <a:graphic>
          <a:graphicData uri="http://schemas.openxmlformats.org/presentationml/2006/ole">
            <mc:AlternateContent xmlns:mc="http://schemas.openxmlformats.org/markup-compatibility/2006">
              <mc:Choice xmlns:v="urn:schemas-microsoft-com:vml" Requires="v">
                <p:oleObj spid="_x0000_s1062" name="Equation" r:id="rId8" imgW="698400" imgH="215640" progId="Equation.3">
                  <p:embed/>
                </p:oleObj>
              </mc:Choice>
              <mc:Fallback>
                <p:oleObj name="Equation" r:id="rId8" imgW="698400" imgH="215640" progId="Equation.3">
                  <p:embed/>
                  <p:pic>
                    <p:nvPicPr>
                      <p:cNvPr id="4711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163" y="6218238"/>
                        <a:ext cx="1379537" cy="427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1" name="Object 7"/>
          <p:cNvGraphicFramePr>
            <a:graphicFrameLocks noChangeAspect="1"/>
          </p:cNvGraphicFramePr>
          <p:nvPr/>
        </p:nvGraphicFramePr>
        <p:xfrm>
          <a:off x="3995738" y="5060950"/>
          <a:ext cx="1428750" cy="411163"/>
        </p:xfrm>
        <a:graphic>
          <a:graphicData uri="http://schemas.openxmlformats.org/presentationml/2006/ole">
            <mc:AlternateContent xmlns:mc="http://schemas.openxmlformats.org/markup-compatibility/2006">
              <mc:Choice xmlns:v="urn:schemas-microsoft-com:vml" Requires="v">
                <p:oleObj spid="_x0000_s1063" name="Equation" r:id="rId10" imgW="723600" imgH="203040" progId="Equation.3">
                  <p:embed/>
                </p:oleObj>
              </mc:Choice>
              <mc:Fallback>
                <p:oleObj name="Equation" r:id="rId10" imgW="723600" imgH="203040" progId="Equation.3">
                  <p:embed/>
                  <p:pic>
                    <p:nvPicPr>
                      <p:cNvPr id="47111"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738" y="5060950"/>
                        <a:ext cx="142875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Arrow Connector 14"/>
          <p:cNvCxnSpPr/>
          <p:nvPr/>
        </p:nvCxnSpPr>
        <p:spPr>
          <a:xfrm flipV="1">
            <a:off x="4149725" y="2166938"/>
            <a:ext cx="2997200" cy="4079875"/>
          </a:xfrm>
          <a:prstGeom prst="straightConnector1">
            <a:avLst/>
          </a:prstGeom>
          <a:ln w="25400">
            <a:solidFill>
              <a:srgbClr val="DF660A"/>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 name="Object 14"/>
          <p:cNvGraphicFramePr>
            <a:graphicFrameLocks noChangeAspect="1"/>
          </p:cNvGraphicFramePr>
          <p:nvPr/>
        </p:nvGraphicFramePr>
        <p:xfrm>
          <a:off x="7234238" y="1974850"/>
          <a:ext cx="1379537" cy="427038"/>
        </p:xfrm>
        <a:graphic>
          <a:graphicData uri="http://schemas.openxmlformats.org/presentationml/2006/ole">
            <mc:AlternateContent xmlns:mc="http://schemas.openxmlformats.org/markup-compatibility/2006">
              <mc:Choice xmlns:v="urn:schemas-microsoft-com:vml" Requires="v">
                <p:oleObj spid="_x0000_s1064" name="Equation" r:id="rId12" imgW="698400" imgH="215640" progId="Equation.3">
                  <p:embed/>
                </p:oleObj>
              </mc:Choice>
              <mc:Fallback>
                <p:oleObj name="Equation" r:id="rId12" imgW="698400" imgH="215640" progId="Equation.3">
                  <p:embed/>
                  <p:pic>
                    <p:nvPicPr>
                      <p:cNvPr id="2"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4238" y="1974850"/>
                        <a:ext cx="1379537"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165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rot="-9420244">
            <a:off x="2209800" y="838200"/>
            <a:ext cx="3429000" cy="5029200"/>
            <a:chOff x="1392" y="528"/>
            <a:chExt cx="2160" cy="3168"/>
          </a:xfrm>
        </p:grpSpPr>
        <p:sp>
          <p:nvSpPr>
            <p:cNvPr id="10243" name="Freeform 3"/>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4" name="Freeform 4"/>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5" name="Line 5"/>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
        <p:nvSpPr>
          <p:cNvPr id="6" name="TextBox 5"/>
          <p:cNvSpPr txBox="1"/>
          <p:nvPr/>
        </p:nvSpPr>
        <p:spPr>
          <a:xfrm>
            <a:off x="807522" y="368232"/>
            <a:ext cx="35750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Remember our kite?</a:t>
            </a:r>
          </a:p>
        </p:txBody>
      </p:sp>
    </p:spTree>
    <p:extLst>
      <p:ext uri="{BB962C8B-B14F-4D97-AF65-F5344CB8AC3E}">
        <p14:creationId xmlns:p14="http://schemas.microsoft.com/office/powerpoint/2010/main" val="148724592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209800" y="838200"/>
            <a:ext cx="3441700" cy="5038725"/>
          </a:xfrm>
          <a:prstGeom prst="rect">
            <a:avLst/>
          </a:prstGeom>
          <a:solidFill>
            <a:srgbClr val="92D05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0" name="Line 4"/>
          <p:cNvSpPr>
            <a:spLocks noChangeShapeType="1"/>
          </p:cNvSpPr>
          <p:nvPr/>
        </p:nvSpPr>
        <p:spPr bwMode="auto">
          <a:xfrm>
            <a:off x="2209800" y="838200"/>
            <a:ext cx="3429000" cy="3505200"/>
          </a:xfrm>
          <a:prstGeom prst="line">
            <a:avLst/>
          </a:prstGeom>
          <a:noFill/>
          <a:ln w="25400">
            <a:solidFill>
              <a:srgbClr val="FF0000"/>
            </a:solidFill>
            <a:prstDash val="lg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1" name="Freeform 5"/>
          <p:cNvSpPr>
            <a:spLocks/>
          </p:cNvSpPr>
          <p:nvPr/>
        </p:nvSpPr>
        <p:spPr bwMode="auto">
          <a:xfrm>
            <a:off x="2286000" y="838200"/>
            <a:ext cx="3352800" cy="3429000"/>
          </a:xfrm>
          <a:custGeom>
            <a:avLst/>
            <a:gdLst/>
            <a:ahLst/>
            <a:cxnLst>
              <a:cxn ang="0">
                <a:pos x="2016" y="0"/>
              </a:cxn>
              <a:cxn ang="0">
                <a:pos x="1200" y="1248"/>
              </a:cxn>
              <a:cxn ang="0">
                <a:pos x="0" y="2160"/>
              </a:cxn>
            </a:cxnLst>
            <a:rect l="0" t="0" r="r" b="b"/>
            <a:pathLst>
              <a:path w="2016" h="2160">
                <a:moveTo>
                  <a:pt x="2016" y="0"/>
                </a:moveTo>
                <a:cubicBezTo>
                  <a:pt x="1776" y="444"/>
                  <a:pt x="1536" y="888"/>
                  <a:pt x="1200" y="1248"/>
                </a:cubicBezTo>
                <a:cubicBezTo>
                  <a:pt x="864" y="1608"/>
                  <a:pt x="200" y="2016"/>
                  <a:pt x="0" y="2160"/>
                </a:cubicBezTo>
              </a:path>
            </a:pathLst>
          </a:custGeom>
          <a:noFill/>
          <a:ln w="22225">
            <a:solidFill>
              <a:srgbClr val="FF0000"/>
            </a:solidFill>
            <a:round/>
            <a:headEnd/>
            <a:tailEnd type="arrow"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2" name="Text Box 6"/>
          <p:cNvSpPr txBox="1">
            <a:spLocks noChangeArrowheads="1"/>
          </p:cNvSpPr>
          <p:nvPr/>
        </p:nvSpPr>
        <p:spPr bwMode="auto">
          <a:xfrm>
            <a:off x="6280150" y="1720850"/>
            <a:ext cx="2635850"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Here was our first fold.</a:t>
            </a:r>
          </a:p>
        </p:txBody>
      </p:sp>
    </p:spTree>
    <p:extLst>
      <p:ext uri="{BB962C8B-B14F-4D97-AF65-F5344CB8AC3E}">
        <p14:creationId xmlns:p14="http://schemas.microsoft.com/office/powerpoint/2010/main" val="20507370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09800" y="4319650"/>
            <a:ext cx="3429000" cy="1524000"/>
          </a:xfrm>
          <a:prstGeom prst="rect">
            <a:avLst/>
          </a:prstGeom>
          <a:solidFill>
            <a:srgbClr val="92D05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1" name="Line 3"/>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2" name="Freeform 4"/>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aphicFrame>
        <p:nvGraphicFramePr>
          <p:cNvPr id="11" name="Object 14"/>
          <p:cNvGraphicFramePr>
            <a:graphicFrameLocks noChangeAspect="1"/>
          </p:cNvGraphicFramePr>
          <p:nvPr/>
        </p:nvGraphicFramePr>
        <p:xfrm>
          <a:off x="4191794" y="2060576"/>
          <a:ext cx="903287" cy="477837"/>
        </p:xfrm>
        <a:graphic>
          <a:graphicData uri="http://schemas.openxmlformats.org/presentationml/2006/ole">
            <mc:AlternateContent xmlns:mc="http://schemas.openxmlformats.org/markup-compatibility/2006">
              <mc:Choice xmlns:v="urn:schemas-microsoft-com:vml" Requires="v">
                <p:oleObj spid="_x0000_s2081" name="Equation" r:id="rId4" imgW="457200" imgH="241200" progId="Equation.3">
                  <p:embed/>
                </p:oleObj>
              </mc:Choice>
              <mc:Fallback>
                <p:oleObj name="Equation" r:id="rId4" imgW="457200" imgH="241200" progId="Equation.3">
                  <p:embed/>
                  <p:pic>
                    <p:nvPicPr>
                      <p:cNvPr id="11"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794" y="2060576"/>
                        <a:ext cx="90328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 name="Group 28"/>
          <p:cNvGrpSpPr/>
          <p:nvPr/>
        </p:nvGrpSpPr>
        <p:grpSpPr>
          <a:xfrm>
            <a:off x="2411675" y="838200"/>
            <a:ext cx="550862" cy="3490225"/>
            <a:chOff x="2411675" y="838200"/>
            <a:chExt cx="550862" cy="3490225"/>
          </a:xfrm>
        </p:grpSpPr>
        <p:graphicFrame>
          <p:nvGraphicFramePr>
            <p:cNvPr id="9" name="Object 14"/>
            <p:cNvGraphicFramePr>
              <a:graphicFrameLocks noChangeAspect="1"/>
            </p:cNvGraphicFramePr>
            <p:nvPr/>
          </p:nvGraphicFramePr>
          <p:xfrm>
            <a:off x="2411675" y="2836706"/>
            <a:ext cx="550862" cy="477837"/>
          </p:xfrm>
          <a:graphic>
            <a:graphicData uri="http://schemas.openxmlformats.org/presentationml/2006/ole">
              <mc:AlternateContent xmlns:mc="http://schemas.openxmlformats.org/markup-compatibility/2006">
                <mc:Choice xmlns:v="urn:schemas-microsoft-com:vml" Requires="v">
                  <p:oleObj spid="_x0000_s2082" name="Equation" r:id="rId6" imgW="279360" imgH="241200" progId="Equation.3">
                    <p:embed/>
                  </p:oleObj>
                </mc:Choice>
                <mc:Fallback>
                  <p:oleObj name="Equation" r:id="rId6" imgW="279360" imgH="241200" progId="Equation.3">
                    <p:embed/>
                    <p:pic>
                      <p:nvPicPr>
                        <p:cNvPr id="9"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675" y="2836706"/>
                          <a:ext cx="550862"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8" name="Group 27"/>
            <p:cNvGrpSpPr/>
            <p:nvPr/>
          </p:nvGrpSpPr>
          <p:grpSpPr>
            <a:xfrm>
              <a:off x="2411675" y="838200"/>
              <a:ext cx="0" cy="3490225"/>
              <a:chOff x="2411675" y="838200"/>
              <a:chExt cx="0" cy="3490225"/>
            </a:xfrm>
          </p:grpSpPr>
          <p:cxnSp>
            <p:nvCxnSpPr>
              <p:cNvPr id="13" name="Straight Arrow Connector 12"/>
              <p:cNvCxnSpPr/>
              <p:nvPr/>
            </p:nvCxnSpPr>
            <p:spPr>
              <a:xfrm flipV="1">
                <a:off x="2411675" y="838200"/>
                <a:ext cx="0" cy="1939131"/>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411675" y="3521451"/>
                <a:ext cx="0" cy="806974"/>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31" name="Group 30"/>
          <p:cNvGrpSpPr/>
          <p:nvPr/>
        </p:nvGrpSpPr>
        <p:grpSpPr>
          <a:xfrm>
            <a:off x="833438" y="838201"/>
            <a:ext cx="903287" cy="5005449"/>
            <a:chOff x="833438" y="838201"/>
            <a:chExt cx="903287" cy="5005449"/>
          </a:xfrm>
        </p:grpSpPr>
        <p:graphicFrame>
          <p:nvGraphicFramePr>
            <p:cNvPr id="2" name="Object 14"/>
            <p:cNvGraphicFramePr>
              <a:graphicFrameLocks noChangeAspect="1"/>
            </p:cNvGraphicFramePr>
            <p:nvPr/>
          </p:nvGraphicFramePr>
          <p:xfrm>
            <a:off x="833438" y="3387726"/>
            <a:ext cx="903287" cy="477837"/>
          </p:xfrm>
          <a:graphic>
            <a:graphicData uri="http://schemas.openxmlformats.org/presentationml/2006/ole">
              <mc:AlternateContent xmlns:mc="http://schemas.openxmlformats.org/markup-compatibility/2006">
                <mc:Choice xmlns:v="urn:schemas-microsoft-com:vml" Requires="v">
                  <p:oleObj spid="_x0000_s2083" name="Equation" r:id="rId8" imgW="457200" imgH="241200" progId="Equation.3">
                    <p:embed/>
                  </p:oleObj>
                </mc:Choice>
                <mc:Fallback>
                  <p:oleObj name="Equation" r:id="rId8" imgW="457200" imgH="241200" progId="Equation.3">
                    <p:embed/>
                    <p:pic>
                      <p:nvPicPr>
                        <p:cNvPr id="2"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3387726"/>
                          <a:ext cx="90328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 name="Group 29"/>
            <p:cNvGrpSpPr/>
            <p:nvPr/>
          </p:nvGrpSpPr>
          <p:grpSpPr>
            <a:xfrm>
              <a:off x="1237975" y="838201"/>
              <a:ext cx="0" cy="5005449"/>
              <a:chOff x="1237975" y="838201"/>
              <a:chExt cx="0" cy="5005449"/>
            </a:xfrm>
          </p:grpSpPr>
          <p:cxnSp>
            <p:nvCxnSpPr>
              <p:cNvPr id="16" name="Straight Arrow Connector 15"/>
              <p:cNvCxnSpPr/>
              <p:nvPr/>
            </p:nvCxnSpPr>
            <p:spPr>
              <a:xfrm>
                <a:off x="1237975" y="4085112"/>
                <a:ext cx="0" cy="1758538"/>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1237975" y="838201"/>
                <a:ext cx="0" cy="2201882"/>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2185043" y="4307923"/>
            <a:ext cx="3503226" cy="477837"/>
            <a:chOff x="2185043" y="4307923"/>
            <a:chExt cx="3503226" cy="477837"/>
          </a:xfrm>
        </p:grpSpPr>
        <p:graphicFrame>
          <p:nvGraphicFramePr>
            <p:cNvPr id="10" name="Object 14"/>
            <p:cNvGraphicFramePr>
              <a:graphicFrameLocks noChangeAspect="1"/>
            </p:cNvGraphicFramePr>
            <p:nvPr/>
          </p:nvGraphicFramePr>
          <p:xfrm>
            <a:off x="3524972" y="4307923"/>
            <a:ext cx="550862" cy="477837"/>
          </p:xfrm>
          <a:graphic>
            <a:graphicData uri="http://schemas.openxmlformats.org/presentationml/2006/ole">
              <mc:AlternateContent xmlns:mc="http://schemas.openxmlformats.org/markup-compatibility/2006">
                <mc:Choice xmlns:v="urn:schemas-microsoft-com:vml" Requires="v">
                  <p:oleObj spid="_x0000_s2084" name="Equation" r:id="rId9" imgW="279360" imgH="241200" progId="Equation.3">
                    <p:embed/>
                  </p:oleObj>
                </mc:Choice>
                <mc:Fallback>
                  <p:oleObj name="Equation" r:id="rId9" imgW="279360" imgH="241200" progId="Equation.3">
                    <p:embed/>
                    <p:pic>
                      <p:nvPicPr>
                        <p:cNvPr id="1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972" y="4307923"/>
                          <a:ext cx="550862"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 name="Group 24"/>
            <p:cNvGrpSpPr/>
            <p:nvPr/>
          </p:nvGrpSpPr>
          <p:grpSpPr>
            <a:xfrm>
              <a:off x="2185043" y="4548523"/>
              <a:ext cx="3503226" cy="0"/>
              <a:chOff x="2185043" y="4548523"/>
              <a:chExt cx="3503226" cy="0"/>
            </a:xfrm>
          </p:grpSpPr>
          <p:cxnSp>
            <p:nvCxnSpPr>
              <p:cNvPr id="20" name="Straight Arrow Connector 19"/>
              <p:cNvCxnSpPr/>
              <p:nvPr/>
            </p:nvCxnSpPr>
            <p:spPr>
              <a:xfrm>
                <a:off x="4479584" y="4548523"/>
                <a:ext cx="1208685"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185043" y="4548523"/>
                <a:ext cx="985669"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99878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rot="-9420244">
            <a:off x="2209800" y="838200"/>
            <a:ext cx="3429000" cy="5029200"/>
            <a:chOff x="1392" y="528"/>
            <a:chExt cx="2160" cy="3168"/>
          </a:xfrm>
        </p:grpSpPr>
        <p:sp>
          <p:nvSpPr>
            <p:cNvPr id="10243" name="Freeform 3"/>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4" name="Freeform 4"/>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5" name="Line 5"/>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aphicFrame>
        <p:nvGraphicFramePr>
          <p:cNvPr id="7" name="Object 14"/>
          <p:cNvGraphicFramePr>
            <a:graphicFrameLocks noChangeAspect="1"/>
          </p:cNvGraphicFramePr>
          <p:nvPr/>
        </p:nvGraphicFramePr>
        <p:xfrm>
          <a:off x="2281396" y="3865563"/>
          <a:ext cx="903287" cy="477837"/>
        </p:xfrm>
        <a:graphic>
          <a:graphicData uri="http://schemas.openxmlformats.org/presentationml/2006/ole">
            <mc:AlternateContent xmlns:mc="http://schemas.openxmlformats.org/markup-compatibility/2006">
              <mc:Choice xmlns:v="urn:schemas-microsoft-com:vml" Requires="v">
                <p:oleObj spid="_x0000_s3089" name="Equation" r:id="rId4" imgW="457200" imgH="241200" progId="Equation.3">
                  <p:embed/>
                </p:oleObj>
              </mc:Choice>
              <mc:Fallback>
                <p:oleObj name="Equation" r:id="rId4" imgW="457200" imgH="241200" progId="Equation.3">
                  <p:embed/>
                  <p:pic>
                    <p:nvPicPr>
                      <p:cNvPr id="7"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396" y="3865563"/>
                        <a:ext cx="90328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4"/>
          <p:cNvGraphicFramePr>
            <a:graphicFrameLocks noChangeAspect="1"/>
          </p:cNvGraphicFramePr>
          <p:nvPr/>
        </p:nvGraphicFramePr>
        <p:xfrm>
          <a:off x="5889547" y="3950106"/>
          <a:ext cx="903287" cy="477837"/>
        </p:xfrm>
        <a:graphic>
          <a:graphicData uri="http://schemas.openxmlformats.org/presentationml/2006/ole">
            <mc:AlternateContent xmlns:mc="http://schemas.openxmlformats.org/markup-compatibility/2006">
              <mc:Choice xmlns:v="urn:schemas-microsoft-com:vml" Requires="v">
                <p:oleObj spid="_x0000_s3090" name="Equation" r:id="rId6" imgW="457200" imgH="241200" progId="Equation.3">
                  <p:embed/>
                </p:oleObj>
              </mc:Choice>
              <mc:Fallback>
                <p:oleObj name="Equation" r:id="rId6" imgW="457200" imgH="241200" progId="Equation.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547" y="3950106"/>
                        <a:ext cx="90328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66953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209800" y="4343400"/>
            <a:ext cx="3429000" cy="1524000"/>
          </a:xfrm>
          <a:prstGeom prst="rect">
            <a:avLst/>
          </a:prstGeom>
          <a:solidFill>
            <a:srgbClr val="92D05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3" name="Line 3"/>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4" name="Freeform 4"/>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5" name="Line 5"/>
          <p:cNvSpPr>
            <a:spLocks noChangeShapeType="1"/>
          </p:cNvSpPr>
          <p:nvPr/>
        </p:nvSpPr>
        <p:spPr bwMode="auto">
          <a:xfrm flipV="1">
            <a:off x="2209800" y="4343400"/>
            <a:ext cx="3429000" cy="1524000"/>
          </a:xfrm>
          <a:prstGeom prst="line">
            <a:avLst/>
          </a:prstGeom>
          <a:noFill/>
          <a:ln w="22225">
            <a:solidFill>
              <a:srgbClr val="FF0000"/>
            </a:solidFill>
            <a:prstDash val="lgDash"/>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6" name="Freeform 6"/>
          <p:cNvSpPr>
            <a:spLocks/>
          </p:cNvSpPr>
          <p:nvPr/>
        </p:nvSpPr>
        <p:spPr bwMode="auto">
          <a:xfrm>
            <a:off x="4279900" y="3389313"/>
            <a:ext cx="1254125" cy="2398712"/>
          </a:xfrm>
          <a:custGeom>
            <a:avLst/>
            <a:gdLst/>
            <a:ahLst/>
            <a:cxnLst>
              <a:cxn ang="0">
                <a:pos x="888" y="1536"/>
              </a:cxn>
              <a:cxn ang="0">
                <a:pos x="120" y="912"/>
              </a:cxn>
              <a:cxn ang="0">
                <a:pos x="168" y="0"/>
              </a:cxn>
            </a:cxnLst>
            <a:rect l="0" t="0" r="r" b="b"/>
            <a:pathLst>
              <a:path w="888" h="1536">
                <a:moveTo>
                  <a:pt x="888" y="1536"/>
                </a:moveTo>
                <a:cubicBezTo>
                  <a:pt x="564" y="1352"/>
                  <a:pt x="240" y="1168"/>
                  <a:pt x="120" y="912"/>
                </a:cubicBezTo>
                <a:cubicBezTo>
                  <a:pt x="0" y="656"/>
                  <a:pt x="84" y="328"/>
                  <a:pt x="168" y="0"/>
                </a:cubicBezTo>
              </a:path>
            </a:pathLst>
          </a:custGeom>
          <a:noFill/>
          <a:ln w="22225">
            <a:solidFill>
              <a:srgbClr val="FF0000"/>
            </a:solidFill>
            <a:round/>
            <a:headEnd/>
            <a:tailEnd type="arrow"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7" name="Text Box 7"/>
          <p:cNvSpPr txBox="1">
            <a:spLocks noChangeArrowheads="1"/>
          </p:cNvSpPr>
          <p:nvPr/>
        </p:nvSpPr>
        <p:spPr bwMode="auto">
          <a:xfrm>
            <a:off x="5632450" y="1793875"/>
            <a:ext cx="2395538" cy="646331"/>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Remember our isosceles triangle?</a:t>
            </a:r>
          </a:p>
        </p:txBody>
      </p:sp>
      <p:graphicFrame>
        <p:nvGraphicFramePr>
          <p:cNvPr id="3" name="Object 3"/>
          <p:cNvGraphicFramePr>
            <a:graphicFrameLocks noChangeAspect="1"/>
          </p:cNvGraphicFramePr>
          <p:nvPr/>
        </p:nvGraphicFramePr>
        <p:xfrm>
          <a:off x="4037075" y="1793875"/>
          <a:ext cx="903288" cy="477838"/>
        </p:xfrm>
        <a:graphic>
          <a:graphicData uri="http://schemas.openxmlformats.org/presentationml/2006/ole">
            <mc:AlternateContent xmlns:mc="http://schemas.openxmlformats.org/markup-compatibility/2006">
              <mc:Choice xmlns:v="urn:schemas-microsoft-com:vml" Requires="v">
                <p:oleObj spid="_x0000_s4113" name="Equation" r:id="rId4" imgW="457200" imgH="241200" progId="Equation.3">
                  <p:embed/>
                </p:oleObj>
              </mc:Choice>
              <mc:Fallback>
                <p:oleObj name="Equation" r:id="rId4" imgW="457200" imgH="241200" progId="Equation.3">
                  <p:embed/>
                  <p:pic>
                    <p:nvPicPr>
                      <p:cNvPr id="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075" y="1793875"/>
                        <a:ext cx="903288"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2"/>
          <p:cNvGraphicFramePr>
            <a:graphicFrameLocks noChangeAspect="1"/>
          </p:cNvGraphicFramePr>
          <p:nvPr/>
        </p:nvGraphicFramePr>
        <p:xfrm>
          <a:off x="973138" y="3865563"/>
          <a:ext cx="903287" cy="477837"/>
        </p:xfrm>
        <a:graphic>
          <a:graphicData uri="http://schemas.openxmlformats.org/presentationml/2006/ole">
            <mc:AlternateContent xmlns:mc="http://schemas.openxmlformats.org/markup-compatibility/2006">
              <mc:Choice xmlns:v="urn:schemas-microsoft-com:vml" Requires="v">
                <p:oleObj spid="_x0000_s4114" name="Equation" r:id="rId6" imgW="457200" imgH="241200" progId="Equation.3">
                  <p:embed/>
                </p:oleObj>
              </mc:Choice>
              <mc:Fallback>
                <p:oleObj name="Equation" r:id="rId6" imgW="457200" imgH="241200" progId="Equation.3">
                  <p:embed/>
                  <p:pic>
                    <p:nvPicPr>
                      <p:cNvPr id="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3865563"/>
                        <a:ext cx="903287"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365886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3" name="Freeform 3"/>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4" name="Freeform 4"/>
          <p:cNvSpPr>
            <a:spLocks/>
          </p:cNvSpPr>
          <p:nvPr/>
        </p:nvSpPr>
        <p:spPr bwMode="auto">
          <a:xfrm>
            <a:off x="2209800" y="838200"/>
            <a:ext cx="3429000" cy="4953000"/>
          </a:xfrm>
          <a:custGeom>
            <a:avLst/>
            <a:gdLst/>
            <a:ahLst/>
            <a:cxnLst>
              <a:cxn ang="0">
                <a:pos x="0" y="0"/>
              </a:cxn>
              <a:cxn ang="0">
                <a:pos x="0" y="3120"/>
              </a:cxn>
              <a:cxn ang="0">
                <a:pos x="2160" y="2208"/>
              </a:cxn>
              <a:cxn ang="0">
                <a:pos x="48" y="48"/>
              </a:cxn>
              <a:cxn ang="0">
                <a:pos x="0" y="0"/>
              </a:cxn>
            </a:cxnLst>
            <a:rect l="0" t="0" r="r" b="b"/>
            <a:pathLst>
              <a:path w="2160" h="3120">
                <a:moveTo>
                  <a:pt x="0" y="0"/>
                </a:moveTo>
                <a:lnTo>
                  <a:pt x="0" y="3120"/>
                </a:lnTo>
                <a:lnTo>
                  <a:pt x="2160" y="2208"/>
                </a:lnTo>
                <a:lnTo>
                  <a:pt x="48" y="48"/>
                </a:lnTo>
                <a:lnTo>
                  <a:pt x="0" y="0"/>
                </a:lnTo>
                <a:close/>
              </a:path>
            </a:pathLst>
          </a:custGeom>
          <a:solidFill>
            <a:srgbClr val="92D050"/>
          </a:solidFill>
          <a:ln w="952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5" name="Freeform 5"/>
          <p:cNvSpPr>
            <a:spLocks/>
          </p:cNvSpPr>
          <p:nvPr/>
        </p:nvSpPr>
        <p:spPr bwMode="auto">
          <a:xfrm rot="8094961" flipH="1">
            <a:off x="2260600" y="4319588"/>
            <a:ext cx="3429000" cy="1524000"/>
          </a:xfrm>
          <a:custGeom>
            <a:avLst/>
            <a:gdLst/>
            <a:ahLst/>
            <a:cxnLst>
              <a:cxn ang="0">
                <a:pos x="2160" y="0"/>
              </a:cxn>
              <a:cxn ang="0">
                <a:pos x="2160" y="960"/>
              </a:cxn>
              <a:cxn ang="0">
                <a:pos x="0" y="960"/>
              </a:cxn>
              <a:cxn ang="0">
                <a:pos x="2160" y="0"/>
              </a:cxn>
            </a:cxnLst>
            <a:rect l="0" t="0" r="r" b="b"/>
            <a:pathLst>
              <a:path w="2160" h="960">
                <a:moveTo>
                  <a:pt x="2160" y="0"/>
                </a:moveTo>
                <a:lnTo>
                  <a:pt x="2160" y="960"/>
                </a:lnTo>
                <a:lnTo>
                  <a:pt x="0" y="960"/>
                </a:lnTo>
                <a:lnTo>
                  <a:pt x="2160" y="0"/>
                </a:lnTo>
                <a:close/>
              </a:path>
            </a:pathLst>
          </a:custGeom>
          <a:solidFill>
            <a:srgbClr val="92D050"/>
          </a:solidFill>
          <a:ln w="952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aphicFrame>
        <p:nvGraphicFramePr>
          <p:cNvPr id="2" name="Object 2"/>
          <p:cNvGraphicFramePr>
            <a:graphicFrameLocks noChangeAspect="1"/>
          </p:cNvGraphicFramePr>
          <p:nvPr/>
        </p:nvGraphicFramePr>
        <p:xfrm>
          <a:off x="4037013" y="1793875"/>
          <a:ext cx="903287" cy="477838"/>
        </p:xfrm>
        <a:graphic>
          <a:graphicData uri="http://schemas.openxmlformats.org/presentationml/2006/ole">
            <mc:AlternateContent xmlns:mc="http://schemas.openxmlformats.org/markup-compatibility/2006">
              <mc:Choice xmlns:v="urn:schemas-microsoft-com:vml" Requires="v">
                <p:oleObj spid="_x0000_s5137" name="Equation" r:id="rId4" imgW="457200" imgH="241200" progId="Equation.3">
                  <p:embed/>
                </p:oleObj>
              </mc:Choice>
              <mc:Fallback>
                <p:oleObj name="Equation" r:id="rId4" imgW="457200" imgH="241200" progId="Equation.3">
                  <p:embed/>
                  <p:pic>
                    <p:nvPicPr>
                      <p:cNvPr id="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013" y="1793875"/>
                        <a:ext cx="903287"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2"/>
          <p:cNvGraphicFramePr>
            <a:graphicFrameLocks noChangeAspect="1"/>
          </p:cNvGraphicFramePr>
          <p:nvPr/>
        </p:nvGraphicFramePr>
        <p:xfrm>
          <a:off x="973014" y="3865562"/>
          <a:ext cx="903287" cy="477838"/>
        </p:xfrm>
        <a:graphic>
          <a:graphicData uri="http://schemas.openxmlformats.org/presentationml/2006/ole">
            <mc:AlternateContent xmlns:mc="http://schemas.openxmlformats.org/markup-compatibility/2006">
              <mc:Choice xmlns:v="urn:schemas-microsoft-com:vml" Requires="v">
                <p:oleObj spid="_x0000_s5138" name="Equation" r:id="rId6" imgW="457200" imgH="241200" progId="Equation.3">
                  <p:embed/>
                </p:oleObj>
              </mc:Choice>
              <mc:Fallback>
                <p:oleObj name="Equation" r:id="rId6" imgW="457200" imgH="241200" progId="Equation.3">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14" y="3865562"/>
                        <a:ext cx="903287"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2278758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228600"/>
            <a:ext cx="8229600" cy="609600"/>
          </a:xfrm>
        </p:spPr>
        <p:txBody>
          <a:bodyPr/>
          <a:lstStyle/>
          <a:p>
            <a:r>
              <a:rPr lang="en-GB" dirty="0">
                <a:solidFill>
                  <a:srgbClr val="1B5A7D"/>
                </a:solidFill>
                <a:latin typeface="Open Sans" panose="020B0606030504020204" pitchFamily="34" charset="0"/>
                <a:ea typeface="Open Sans" panose="020B0606030504020204" pitchFamily="34" charset="0"/>
                <a:cs typeface="Open Sans" panose="020B0606030504020204" pitchFamily="34" charset="0"/>
              </a:rPr>
              <a:t>Metric Paper</a:t>
            </a:r>
          </a:p>
        </p:txBody>
      </p:sp>
      <p:sp>
        <p:nvSpPr>
          <p:cNvPr id="4" name="Rectangle 3"/>
          <p:cNvSpPr/>
          <p:nvPr/>
        </p:nvSpPr>
        <p:spPr>
          <a:xfrm>
            <a:off x="5738813" y="1716088"/>
            <a:ext cx="1984375" cy="2728912"/>
          </a:xfrm>
          <a:prstGeom prst="rect">
            <a:avLst/>
          </a:prstGeom>
          <a:solidFill>
            <a:srgbClr val="DF660A"/>
          </a:solidFill>
          <a:ln>
            <a:solidFill>
              <a:srgbClr val="1B5A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A 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grpSp>
        <p:nvGrpSpPr>
          <p:cNvPr id="2" name="Group 18"/>
          <p:cNvGrpSpPr>
            <a:grpSpLocks/>
          </p:cNvGrpSpPr>
          <p:nvPr/>
        </p:nvGrpSpPr>
        <p:grpSpPr bwMode="auto">
          <a:xfrm>
            <a:off x="5613400" y="4487863"/>
            <a:ext cx="2390775" cy="1223962"/>
            <a:chOff x="5613009" y="4487594"/>
            <a:chExt cx="2391508" cy="1223889"/>
          </a:xfrm>
        </p:grpSpPr>
        <p:cxnSp>
          <p:nvCxnSpPr>
            <p:cNvPr id="6" name="Straight Connector 5"/>
            <p:cNvCxnSpPr/>
            <p:nvPr/>
          </p:nvCxnSpPr>
          <p:spPr>
            <a:xfrm flipV="1">
              <a:off x="5767044" y="4487594"/>
              <a:ext cx="1942107" cy="142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613009" y="4516167"/>
              <a:ext cx="689186" cy="118103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32713" y="4516167"/>
              <a:ext cx="871804" cy="11953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753183" y="4530453"/>
              <a:ext cx="12704" cy="85719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1"/>
          <p:cNvSpPr txBox="1">
            <a:spLocks noChangeArrowheads="1"/>
          </p:cNvSpPr>
          <p:nvPr/>
        </p:nvSpPr>
        <p:spPr bwMode="auto">
          <a:xfrm>
            <a:off x="6410325" y="1096963"/>
            <a:ext cx="350838"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graphicFrame>
        <p:nvGraphicFramePr>
          <p:cNvPr id="21" name="Object 2"/>
          <p:cNvGraphicFramePr>
            <a:graphicFrameLocks noChangeAspect="1"/>
          </p:cNvGraphicFramePr>
          <p:nvPr/>
        </p:nvGraphicFramePr>
        <p:xfrm>
          <a:off x="7764463" y="2790825"/>
          <a:ext cx="1379537" cy="427038"/>
        </p:xfrm>
        <a:graphic>
          <a:graphicData uri="http://schemas.openxmlformats.org/presentationml/2006/ole">
            <mc:AlternateContent xmlns:mc="http://schemas.openxmlformats.org/markup-compatibility/2006">
              <mc:Choice xmlns:v="urn:schemas-microsoft-com:vml" Requires="v">
                <p:oleObj spid="_x0000_s6152" name="Equation" r:id="rId4" imgW="698400" imgH="215640" progId="Equation.3">
                  <p:embed/>
                </p:oleObj>
              </mc:Choice>
              <mc:Fallback>
                <p:oleObj name="Equation" r:id="rId4" imgW="698400" imgH="215640" progId="Equation.3">
                  <p:embed/>
                  <p:pic>
                    <p:nvPicPr>
                      <p:cNvPr id="2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4463" y="2790825"/>
                        <a:ext cx="1379537"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758825" y="1758950"/>
            <a:ext cx="1984375" cy="272891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A 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 name="Rectangle 13"/>
          <p:cNvSpPr/>
          <p:nvPr/>
        </p:nvSpPr>
        <p:spPr>
          <a:xfrm>
            <a:off x="2741613" y="1744663"/>
            <a:ext cx="1984375" cy="2728912"/>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A 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6" name="Rectangle 15"/>
          <p:cNvSpPr/>
          <p:nvPr/>
        </p:nvSpPr>
        <p:spPr>
          <a:xfrm>
            <a:off x="758825" y="1758950"/>
            <a:ext cx="3981450" cy="2728913"/>
          </a:xfrm>
          <a:prstGeom prst="rect">
            <a:avLst/>
          </a:prstGeom>
          <a:solidFill>
            <a:srgbClr val="DF660A"/>
          </a:solidFill>
          <a:ln>
            <a:solidFill>
              <a:srgbClr val="1B5A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A 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36160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dissolve">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bg/>
                                          </p:spTgt>
                                        </p:tgtEl>
                                        <p:attrNameLst>
                                          <p:attrName>style.visibility</p:attrName>
                                        </p:attrNameLst>
                                      </p:cBhvr>
                                      <p:to>
                                        <p:strVal val="visible"/>
                                      </p:to>
                                    </p:set>
                                    <p:animEffect transition="in" filter="dissolve">
                                      <p:cBhvr>
                                        <p:cTn id="33" dur="500"/>
                                        <p:tgtEl>
                                          <p:spTgt spid="14">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dissolve">
                                      <p:cBhvr>
                                        <p:cTn id="36" dur="500"/>
                                        <p:tgtEl>
                                          <p:spTgt spid="14">
                                            <p:txEl>
                                              <p:pRg st="0" end="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dissolve">
                                      <p:cBhvr>
                                        <p:cTn id="39" dur="500"/>
                                        <p:tgtEl>
                                          <p:spTgt spid="1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
                                            <p:bg/>
                                          </p:spTgt>
                                        </p:tgtEl>
                                        <p:attrNameLst>
                                          <p:attrName>style.visibility</p:attrName>
                                        </p:attrNameLst>
                                      </p:cBhvr>
                                      <p:to>
                                        <p:strVal val="visible"/>
                                      </p:to>
                                    </p:set>
                                    <p:animEffect transition="in" filter="dissolve">
                                      <p:cBhvr>
                                        <p:cTn id="44" dur="500"/>
                                        <p:tgtEl>
                                          <p:spTgt spid="16">
                                            <p:bg/>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dissolve">
                                      <p:cBhvr>
                                        <p:cTn id="49" dur="500"/>
                                        <p:tgtEl>
                                          <p:spTgt spid="16">
                                            <p:txEl>
                                              <p:pRg st="0" end="0"/>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dissolve">
                                      <p:cBhvr>
                                        <p:cTn id="5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20" grpId="0"/>
      <p:bldP spid="22" grpId="0" animBg="1"/>
      <p:bldP spid="14" grpId="0" build="allAtOnce" animBg="1"/>
      <p:bldP spid="16" grpId="0" build="allAtOnce"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738813" y="1716088"/>
            <a:ext cx="1984375" cy="2728912"/>
          </a:xfrm>
          <a:prstGeom prst="rect">
            <a:avLst/>
          </a:prstGeom>
          <a:solidFill>
            <a:srgbClr val="DF660A"/>
          </a:solidFill>
          <a:ln>
            <a:solidFill>
              <a:srgbClr val="1B5A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A 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grpSp>
        <p:nvGrpSpPr>
          <p:cNvPr id="2" name="Group 18"/>
          <p:cNvGrpSpPr>
            <a:grpSpLocks/>
          </p:cNvGrpSpPr>
          <p:nvPr/>
        </p:nvGrpSpPr>
        <p:grpSpPr bwMode="auto">
          <a:xfrm>
            <a:off x="5613400" y="4487863"/>
            <a:ext cx="2390775" cy="1223962"/>
            <a:chOff x="5613009" y="4487594"/>
            <a:chExt cx="2391508" cy="1223889"/>
          </a:xfrm>
        </p:grpSpPr>
        <p:cxnSp>
          <p:nvCxnSpPr>
            <p:cNvPr id="6" name="Straight Connector 5"/>
            <p:cNvCxnSpPr/>
            <p:nvPr/>
          </p:nvCxnSpPr>
          <p:spPr>
            <a:xfrm flipV="1">
              <a:off x="5767044" y="4487594"/>
              <a:ext cx="1942107" cy="142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613009" y="4516167"/>
              <a:ext cx="689186" cy="118103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32713" y="4516167"/>
              <a:ext cx="871804" cy="11953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753183" y="4530453"/>
              <a:ext cx="12704" cy="85719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7" name="TextBox 11"/>
          <p:cNvSpPr txBox="1">
            <a:spLocks noChangeArrowheads="1"/>
          </p:cNvSpPr>
          <p:nvPr/>
        </p:nvSpPr>
        <p:spPr bwMode="auto">
          <a:xfrm>
            <a:off x="6410325" y="1096963"/>
            <a:ext cx="350838" cy="36988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graphicFrame>
        <p:nvGraphicFramePr>
          <p:cNvPr id="21" name="Object 2"/>
          <p:cNvGraphicFramePr>
            <a:graphicFrameLocks noChangeAspect="1"/>
          </p:cNvGraphicFramePr>
          <p:nvPr/>
        </p:nvGraphicFramePr>
        <p:xfrm>
          <a:off x="7764463" y="2790825"/>
          <a:ext cx="1379537" cy="427038"/>
        </p:xfrm>
        <a:graphic>
          <a:graphicData uri="http://schemas.openxmlformats.org/presentationml/2006/ole">
            <mc:AlternateContent xmlns:mc="http://schemas.openxmlformats.org/markup-compatibility/2006">
              <mc:Choice xmlns:v="urn:schemas-microsoft-com:vml" Requires="v">
                <p:oleObj spid="_x0000_s7176" name="Equation" r:id="rId4" imgW="698400" imgH="215640" progId="Equation.3">
                  <p:embed/>
                </p:oleObj>
              </mc:Choice>
              <mc:Fallback>
                <p:oleObj name="Equation" r:id="rId4" imgW="698400" imgH="215640" progId="Equation.3">
                  <p:embed/>
                  <p:pic>
                    <p:nvPicPr>
                      <p:cNvPr id="2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4463" y="2790825"/>
                        <a:ext cx="1379537"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TextBox 11"/>
          <p:cNvSpPr txBox="1">
            <a:spLocks noChangeArrowheads="1"/>
          </p:cNvSpPr>
          <p:nvPr/>
        </p:nvSpPr>
        <p:spPr bwMode="auto">
          <a:xfrm>
            <a:off x="4243388" y="2870200"/>
            <a:ext cx="350837" cy="585788"/>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a:t>
            </a:r>
          </a:p>
        </p:txBody>
      </p:sp>
      <p:sp>
        <p:nvSpPr>
          <p:cNvPr id="3079" name="TextBox 11"/>
          <p:cNvSpPr txBox="1">
            <a:spLocks noChangeArrowheads="1"/>
          </p:cNvSpPr>
          <p:nvPr/>
        </p:nvSpPr>
        <p:spPr bwMode="auto">
          <a:xfrm>
            <a:off x="2443163" y="463550"/>
            <a:ext cx="350837" cy="584200"/>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a:t>
            </a:r>
          </a:p>
        </p:txBody>
      </p:sp>
      <p:sp>
        <p:nvSpPr>
          <p:cNvPr id="16" name="Rectangle 15"/>
          <p:cNvSpPr/>
          <p:nvPr/>
        </p:nvSpPr>
        <p:spPr>
          <a:xfrm rot="5400000">
            <a:off x="759619" y="1743869"/>
            <a:ext cx="3981450" cy="272891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A 1</a:t>
            </a:r>
          </a:p>
        </p:txBody>
      </p:sp>
      <p:sp>
        <p:nvSpPr>
          <p:cNvPr id="17" name="Rectangle 16"/>
          <p:cNvSpPr/>
          <p:nvPr/>
        </p:nvSpPr>
        <p:spPr>
          <a:xfrm>
            <a:off x="1392238" y="1125538"/>
            <a:ext cx="2743200" cy="4037012"/>
          </a:xfrm>
          <a:prstGeom prst="rect">
            <a:avLst/>
          </a:prstGeom>
          <a:solidFill>
            <a:srgbClr val="DF660A"/>
          </a:solidFill>
          <a:ln>
            <a:solidFill>
              <a:srgbClr val="1B5A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A 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sp>
        <p:nvSpPr>
          <p:cNvPr id="3082" name="Rectangle 14"/>
          <p:cNvSpPr>
            <a:spLocks noChangeArrowheads="1"/>
          </p:cNvSpPr>
          <p:nvPr/>
        </p:nvSpPr>
        <p:spPr bwMode="auto">
          <a:xfrm>
            <a:off x="2421858" y="3863975"/>
            <a:ext cx="761748" cy="46166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1m</a:t>
            </a:r>
            <a:r>
              <a:rPr kumimoji="0" lang="en-GB" sz="2400" u="none" strike="noStrike" kern="1200" cap="none" spc="0" normalizeH="0" baseline="30000" noProof="0" dirty="0">
                <a:ln>
                  <a:noFill/>
                </a:ln>
                <a:solidFill>
                  <a:schemeClr val="bg1"/>
                </a:solidFill>
                <a:effectLst/>
                <a:uLnTx/>
                <a:uFillTx/>
                <a:latin typeface="Open Sans Regular" panose="020B0606030504020204" pitchFamily="34" charset="0"/>
                <a:ea typeface="+mn-ea"/>
                <a:cs typeface="+mn-cs"/>
              </a:rPr>
              <a:t>2</a:t>
            </a: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151599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0903" y="2213993"/>
            <a:ext cx="3602262" cy="2305527"/>
            <a:chOff x="2715482" y="2348405"/>
            <a:chExt cx="3602262" cy="2305527"/>
          </a:xfrm>
        </p:grpSpPr>
        <p:sp>
          <p:nvSpPr>
            <p:cNvPr id="6" name="Rectangle 5"/>
            <p:cNvSpPr/>
            <p:nvPr/>
          </p:nvSpPr>
          <p:spPr>
            <a:xfrm>
              <a:off x="2715482" y="4293932"/>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88001" y="2718952"/>
              <a:ext cx="1080000" cy="360000"/>
            </a:xfrm>
            <a:prstGeom prst="rect">
              <a:avLst/>
            </a:prstGeom>
            <a:solidFill>
              <a:srgbClr val="00B05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75482" y="2732777"/>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95482" y="2348405"/>
              <a:ext cx="2880000" cy="360000"/>
            </a:xfrm>
            <a:prstGeom prst="rect">
              <a:avLst/>
            </a:prstGeom>
            <a:solidFill>
              <a:schemeClr val="accent1">
                <a:lumMod val="7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717744" y="3906395"/>
              <a:ext cx="3600000" cy="360000"/>
            </a:xfrm>
            <a:prstGeom prst="rect">
              <a:avLst/>
            </a:prstGeom>
            <a:solidFill>
              <a:srgbClr val="DF660A"/>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48530" y="4282323"/>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150226" y="4284353"/>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39312" y="4290767"/>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581140" y="4285178"/>
              <a:ext cx="720000" cy="360000"/>
            </a:xfrm>
            <a:prstGeom prst="rect">
              <a:avLst/>
            </a:prstGeom>
            <a:solidFill>
              <a:srgbClr val="FF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19" name="TextBox 18"/>
          <p:cNvSpPr txBox="1"/>
          <p:nvPr/>
        </p:nvSpPr>
        <p:spPr>
          <a:xfrm>
            <a:off x="5243191" y="2336755"/>
            <a:ext cx="1564852"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b = g + y</a:t>
            </a:r>
          </a:p>
        </p:txBody>
      </p:sp>
      <p:sp>
        <p:nvSpPr>
          <p:cNvPr id="21" name="TextBox 20"/>
          <p:cNvSpPr txBox="1"/>
          <p:nvPr/>
        </p:nvSpPr>
        <p:spPr>
          <a:xfrm>
            <a:off x="5380351" y="3870373"/>
            <a:ext cx="1143262"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o = 5r</a:t>
            </a:r>
          </a:p>
        </p:txBody>
      </p:sp>
    </p:spTree>
    <p:extLst>
      <p:ext uri="{BB962C8B-B14F-4D97-AF65-F5344CB8AC3E}">
        <p14:creationId xmlns:p14="http://schemas.microsoft.com/office/powerpoint/2010/main" val="1155627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599762" y="1336675"/>
            <a:ext cx="2743200" cy="4037013"/>
            <a:chOff x="1420372" y="1336553"/>
            <a:chExt cx="2743200" cy="4037012"/>
          </a:xfrm>
          <a:solidFill>
            <a:srgbClr val="DF660A"/>
          </a:solidFill>
        </p:grpSpPr>
        <p:sp>
          <p:nvSpPr>
            <p:cNvPr id="17" name="Rectangle 16"/>
            <p:cNvSpPr/>
            <p:nvPr/>
          </p:nvSpPr>
          <p:spPr>
            <a:xfrm>
              <a:off x="1420372" y="1336553"/>
              <a:ext cx="2743200" cy="4037012"/>
            </a:xfrm>
            <a:prstGeom prst="rect">
              <a:avLst/>
            </a:prstGeom>
            <a:gr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A 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grpSp>
          <p:nvGrpSpPr>
            <p:cNvPr id="3" name="Group 7"/>
            <p:cNvGrpSpPr>
              <a:grpSpLocks/>
            </p:cNvGrpSpPr>
            <p:nvPr/>
          </p:nvGrpSpPr>
          <p:grpSpPr bwMode="auto">
            <a:xfrm>
              <a:off x="1559238" y="3863975"/>
              <a:ext cx="2347117" cy="1179313"/>
              <a:chOff x="1559238" y="3863975"/>
              <a:chExt cx="2347117" cy="1179313"/>
            </a:xfrm>
            <a:grpFill/>
          </p:grpSpPr>
          <p:sp>
            <p:nvSpPr>
              <p:cNvPr id="15365" name="Rectangle 14"/>
              <p:cNvSpPr>
                <a:spLocks noChangeArrowheads="1"/>
              </p:cNvSpPr>
              <p:nvPr/>
            </p:nvSpPr>
            <p:spPr bwMode="auto">
              <a:xfrm>
                <a:off x="2421858" y="3863975"/>
                <a:ext cx="761748" cy="461665"/>
              </a:xfrm>
              <a:prstGeom prst="rect">
                <a:avLst/>
              </a:prstGeom>
              <a:grp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1m</a:t>
                </a:r>
                <a:r>
                  <a:rPr kumimoji="0" lang="en-GB" sz="2400" u="none" strike="noStrike" kern="1200" cap="none" spc="0" normalizeH="0" baseline="30000" noProof="0" dirty="0">
                    <a:ln>
                      <a:noFill/>
                    </a:ln>
                    <a:solidFill>
                      <a:schemeClr val="bg1"/>
                    </a:solidFill>
                    <a:effectLst/>
                    <a:uLnTx/>
                    <a:uFillTx/>
                    <a:latin typeface="Open Sans Regular" panose="020B0606030504020204" pitchFamily="34" charset="0"/>
                    <a:ea typeface="+mn-ea"/>
                    <a:cs typeface="+mn-cs"/>
                  </a:rPr>
                  <a:t>2</a:t>
                </a: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sp>
            <p:nvSpPr>
              <p:cNvPr id="15366" name="Rectangle 12"/>
              <p:cNvSpPr>
                <a:spLocks noChangeArrowheads="1"/>
              </p:cNvSpPr>
              <p:nvPr/>
            </p:nvSpPr>
            <p:spPr bwMode="auto">
              <a:xfrm>
                <a:off x="1559238" y="4581623"/>
                <a:ext cx="2347117" cy="461665"/>
              </a:xfrm>
              <a:prstGeom prst="rect">
                <a:avLst/>
              </a:prstGeom>
              <a:grp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1 000 000 mm</a:t>
                </a:r>
                <a:r>
                  <a:rPr kumimoji="0" lang="en-GB" sz="2400" u="none" strike="noStrike" kern="1200" cap="none" spc="0" normalizeH="0" baseline="30000" noProof="0" dirty="0">
                    <a:ln>
                      <a:noFill/>
                    </a:ln>
                    <a:solidFill>
                      <a:schemeClr val="bg1"/>
                    </a:solidFill>
                    <a:effectLst/>
                    <a:uLnTx/>
                    <a:uFillTx/>
                    <a:latin typeface="Open Sans Regular" panose="020B0606030504020204" pitchFamily="34" charset="0"/>
                    <a:ea typeface="+mn-ea"/>
                    <a:cs typeface="+mn-cs"/>
                  </a:rPr>
                  <a:t>2</a:t>
                </a: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grpSp>
      </p:grpSp>
    </p:spTree>
    <p:extLst>
      <p:ext uri="{BB962C8B-B14F-4D97-AF65-F5344CB8AC3E}">
        <p14:creationId xmlns:p14="http://schemas.microsoft.com/office/powerpoint/2010/main" val="26472212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14"/>
          <p:cNvGrpSpPr>
            <a:grpSpLocks/>
          </p:cNvGrpSpPr>
          <p:nvPr/>
        </p:nvGrpSpPr>
        <p:grpSpPr bwMode="auto">
          <a:xfrm>
            <a:off x="266700" y="2503488"/>
            <a:ext cx="2743200" cy="4037012"/>
            <a:chOff x="1420372" y="1336553"/>
            <a:chExt cx="2743200" cy="4037012"/>
          </a:xfrm>
        </p:grpSpPr>
        <p:sp>
          <p:nvSpPr>
            <p:cNvPr id="16" name="Rectangle 15"/>
            <p:cNvSpPr/>
            <p:nvPr/>
          </p:nvSpPr>
          <p:spPr>
            <a:xfrm>
              <a:off x="1420372" y="1336553"/>
              <a:ext cx="2743200" cy="4037012"/>
            </a:xfrm>
            <a:prstGeom prst="rect">
              <a:avLst/>
            </a:prstGeom>
            <a:solidFill>
              <a:srgbClr val="DF660A"/>
            </a:solidFill>
            <a:ln>
              <a:solidFill>
                <a:srgbClr val="1B5A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Size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A 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grpSp>
          <p:nvGrpSpPr>
            <p:cNvPr id="7" name="Group 7"/>
            <p:cNvGrpSpPr>
              <a:grpSpLocks/>
            </p:cNvGrpSpPr>
            <p:nvPr/>
          </p:nvGrpSpPr>
          <p:grpSpPr bwMode="auto">
            <a:xfrm>
              <a:off x="1559238" y="3863975"/>
              <a:ext cx="2347117" cy="1179313"/>
              <a:chOff x="1559238" y="3863975"/>
              <a:chExt cx="2347117" cy="1179313"/>
            </a:xfrm>
          </p:grpSpPr>
          <p:sp>
            <p:nvSpPr>
              <p:cNvPr id="4112" name="Rectangle 14"/>
              <p:cNvSpPr>
                <a:spLocks noChangeArrowheads="1"/>
              </p:cNvSpPr>
              <p:nvPr/>
            </p:nvSpPr>
            <p:spPr bwMode="auto">
              <a:xfrm>
                <a:off x="2421858" y="3863975"/>
                <a:ext cx="761748" cy="46166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1m</a:t>
                </a:r>
                <a:r>
                  <a:rPr kumimoji="0" lang="en-GB" sz="2400" u="none" strike="noStrike" kern="1200" cap="none" spc="0" normalizeH="0" baseline="30000" noProof="0" dirty="0">
                    <a:ln>
                      <a:noFill/>
                    </a:ln>
                    <a:solidFill>
                      <a:schemeClr val="bg1"/>
                    </a:solidFill>
                    <a:effectLst/>
                    <a:uLnTx/>
                    <a:uFillTx/>
                    <a:latin typeface="Open Sans Regular" panose="020B0606030504020204" pitchFamily="34" charset="0"/>
                    <a:ea typeface="+mn-ea"/>
                    <a:cs typeface="+mn-cs"/>
                  </a:rPr>
                  <a:t>2</a:t>
                </a: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sp>
            <p:nvSpPr>
              <p:cNvPr id="4113" name="Rectangle 12"/>
              <p:cNvSpPr>
                <a:spLocks noChangeArrowheads="1"/>
              </p:cNvSpPr>
              <p:nvPr/>
            </p:nvSpPr>
            <p:spPr bwMode="auto">
              <a:xfrm>
                <a:off x="1559238" y="4581623"/>
                <a:ext cx="2347117" cy="46166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rPr>
                  <a:t>1 000 000 mm</a:t>
                </a:r>
                <a:r>
                  <a:rPr kumimoji="0" lang="en-GB" sz="2400" u="none" strike="noStrike" kern="1200" cap="none" spc="0" normalizeH="0" baseline="30000" noProof="0" dirty="0">
                    <a:ln>
                      <a:noFill/>
                    </a:ln>
                    <a:solidFill>
                      <a:schemeClr val="bg1"/>
                    </a:solidFill>
                    <a:effectLst/>
                    <a:uLnTx/>
                    <a:uFillTx/>
                    <a:latin typeface="Open Sans Regular" panose="020B0606030504020204" pitchFamily="34" charset="0"/>
                    <a:ea typeface="+mn-ea"/>
                    <a:cs typeface="+mn-cs"/>
                  </a:rPr>
                  <a:t>2</a:t>
                </a:r>
                <a:endParaRPr kumimoji="0" lang="en-GB" sz="2400" u="none" strike="noStrike" kern="1200" cap="none" spc="0" normalizeH="0" baseline="0" noProof="0" dirty="0">
                  <a:ln>
                    <a:noFill/>
                  </a:ln>
                  <a:solidFill>
                    <a:schemeClr val="bg1"/>
                  </a:solidFill>
                  <a:effectLst/>
                  <a:uLnTx/>
                  <a:uFillTx/>
                  <a:latin typeface="Open Sans Regular" panose="020B0606030504020204" pitchFamily="34" charset="0"/>
                  <a:ea typeface="+mn-ea"/>
                  <a:cs typeface="+mn-cs"/>
                </a:endParaRPr>
              </a:p>
            </p:txBody>
          </p:sp>
        </p:grpSp>
      </p:grpSp>
      <p:graphicFrame>
        <p:nvGraphicFramePr>
          <p:cNvPr id="21" name="Object 2"/>
          <p:cNvGraphicFramePr>
            <a:graphicFrameLocks noChangeAspect="1"/>
          </p:cNvGraphicFramePr>
          <p:nvPr/>
        </p:nvGraphicFramePr>
        <p:xfrm>
          <a:off x="3038475" y="5238750"/>
          <a:ext cx="1379538" cy="427038"/>
        </p:xfrm>
        <a:graphic>
          <a:graphicData uri="http://schemas.openxmlformats.org/presentationml/2006/ole">
            <mc:AlternateContent xmlns:mc="http://schemas.openxmlformats.org/markup-compatibility/2006">
              <mc:Choice xmlns:v="urn:schemas-microsoft-com:vml" Requires="v">
                <p:oleObj spid="_x0000_s8235" name="Equation" r:id="rId4" imgW="698400" imgH="215640" progId="Equation.3">
                  <p:embed/>
                </p:oleObj>
              </mc:Choice>
              <mc:Fallback>
                <p:oleObj name="Equation" r:id="rId4" imgW="698400" imgH="215640" progId="Equation.3">
                  <p:embed/>
                  <p:pic>
                    <p:nvPicPr>
                      <p:cNvPr id="2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75" y="5238750"/>
                        <a:ext cx="1379538"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TextBox 11"/>
          <p:cNvSpPr txBox="1">
            <a:spLocks noChangeArrowheads="1"/>
          </p:cNvSpPr>
          <p:nvPr/>
        </p:nvSpPr>
        <p:spPr bwMode="auto">
          <a:xfrm>
            <a:off x="1360488" y="2025650"/>
            <a:ext cx="350837" cy="369888"/>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a:t>
            </a:r>
          </a:p>
        </p:txBody>
      </p:sp>
      <p:sp>
        <p:nvSpPr>
          <p:cNvPr id="22" name="Rectangle 21"/>
          <p:cNvSpPr>
            <a:spLocks noChangeArrowheads="1"/>
          </p:cNvSpPr>
          <p:nvPr/>
        </p:nvSpPr>
        <p:spPr bwMode="auto">
          <a:xfrm>
            <a:off x="4941564" y="424657"/>
            <a:ext cx="3316935" cy="46166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00000"/>
                </a:solidFill>
                <a:effectLst/>
                <a:uLnTx/>
                <a:uFillTx/>
                <a:latin typeface="Open Sans Regular" panose="020B0606030504020204" pitchFamily="34" charset="0"/>
                <a:ea typeface="+mn-ea"/>
                <a:cs typeface="+mn-cs"/>
              </a:rPr>
              <a:t>1m</a:t>
            </a:r>
            <a:r>
              <a:rPr kumimoji="0" lang="en-GB" sz="2400" u="none" strike="noStrike" kern="1200" cap="none" spc="0" normalizeH="0" baseline="30000" noProof="0" dirty="0">
                <a:ln>
                  <a:noFill/>
                </a:ln>
                <a:solidFill>
                  <a:srgbClr val="000000"/>
                </a:solidFill>
                <a:effectLst/>
                <a:uLnTx/>
                <a:uFillTx/>
                <a:latin typeface="Open Sans Regular" panose="020B0606030504020204" pitchFamily="34" charset="0"/>
                <a:ea typeface="+mn-ea"/>
                <a:cs typeface="+mn-cs"/>
              </a:rPr>
              <a:t>2 </a:t>
            </a:r>
            <a:r>
              <a:rPr kumimoji="0" lang="en-GB" sz="2400" u="none" strike="noStrike" kern="1200" cap="none" spc="0" normalizeH="0" baseline="0" noProof="0" dirty="0">
                <a:ln>
                  <a:noFill/>
                </a:ln>
                <a:solidFill>
                  <a:srgbClr val="000000"/>
                </a:solidFill>
                <a:effectLst/>
                <a:uLnTx/>
                <a:uFillTx/>
                <a:latin typeface="Open Sans Regular" panose="020B0606030504020204" pitchFamily="34" charset="0"/>
                <a:ea typeface="+mn-ea"/>
                <a:cs typeface="+mn-cs"/>
              </a:rPr>
              <a:t> = 1 000 </a:t>
            </a:r>
            <a:r>
              <a:rPr kumimoji="0" lang="en-GB" sz="2400" u="none" strike="noStrike" kern="1200" cap="none" spc="0" normalizeH="0" baseline="0" noProof="0" dirty="0" err="1">
                <a:ln>
                  <a:noFill/>
                </a:ln>
                <a:solidFill>
                  <a:srgbClr val="000000"/>
                </a:solidFill>
                <a:effectLst/>
                <a:uLnTx/>
                <a:uFillTx/>
                <a:latin typeface="Open Sans Regular" panose="020B0606030504020204" pitchFamily="34" charset="0"/>
                <a:ea typeface="+mn-ea"/>
                <a:cs typeface="+mn-cs"/>
              </a:rPr>
              <a:t>000</a:t>
            </a:r>
            <a:r>
              <a:rPr kumimoji="0" lang="en-GB" sz="2400" u="none" strike="noStrike" kern="1200" cap="none" spc="0" normalizeH="0" baseline="0" noProof="0" dirty="0">
                <a:ln>
                  <a:noFill/>
                </a:ln>
                <a:solidFill>
                  <a:srgbClr val="000000"/>
                </a:solidFill>
                <a:effectLst/>
                <a:uLnTx/>
                <a:uFillTx/>
                <a:latin typeface="Open Sans Regular" panose="020B0606030504020204" pitchFamily="34" charset="0"/>
                <a:ea typeface="+mn-ea"/>
                <a:cs typeface="+mn-cs"/>
              </a:rPr>
              <a:t> mm</a:t>
            </a:r>
            <a:r>
              <a:rPr kumimoji="0" lang="en-GB" sz="2400" u="none" strike="noStrike" kern="1200" cap="none" spc="0" normalizeH="0" baseline="30000" noProof="0" dirty="0">
                <a:ln>
                  <a:noFill/>
                </a:ln>
                <a:solidFill>
                  <a:srgbClr val="000000"/>
                </a:solidFill>
                <a:effectLst/>
                <a:uLnTx/>
                <a:uFillTx/>
                <a:latin typeface="Open Sans Regular" panose="020B0606030504020204" pitchFamily="34" charset="0"/>
                <a:ea typeface="+mn-ea"/>
                <a:cs typeface="+mn-cs"/>
              </a:rPr>
              <a:t>2</a:t>
            </a:r>
            <a:endParaRPr kumimoji="0" lang="en-GB" sz="2400" u="none" strike="noStrike" kern="1200" cap="none" spc="0" normalizeH="0" baseline="0" noProof="0" dirty="0">
              <a:ln>
                <a:noFill/>
              </a:ln>
              <a:solidFill>
                <a:srgbClr val="000000"/>
              </a:solidFill>
              <a:effectLst/>
              <a:uLnTx/>
              <a:uFillTx/>
              <a:latin typeface="Open Sans Regular" panose="020B0606030504020204" pitchFamily="34" charset="0"/>
              <a:ea typeface="+mn-ea"/>
              <a:cs typeface="+mn-cs"/>
            </a:endParaRPr>
          </a:p>
        </p:txBody>
      </p:sp>
      <p:graphicFrame>
        <p:nvGraphicFramePr>
          <p:cNvPr id="23" name="Object 10"/>
          <p:cNvGraphicFramePr>
            <a:graphicFrameLocks noChangeAspect="1"/>
          </p:cNvGraphicFramePr>
          <p:nvPr/>
        </p:nvGraphicFramePr>
        <p:xfrm>
          <a:off x="4918075" y="1141413"/>
          <a:ext cx="3340100" cy="2573337"/>
        </p:xfrm>
        <a:graphic>
          <a:graphicData uri="http://schemas.openxmlformats.org/presentationml/2006/ole">
            <mc:AlternateContent xmlns:mc="http://schemas.openxmlformats.org/markup-compatibility/2006">
              <mc:Choice xmlns:v="urn:schemas-microsoft-com:vml" Requires="v">
                <p:oleObj spid="_x0000_s8236" name="Equation" r:id="rId6" imgW="1218960" imgH="939600" progId="Equation.3">
                  <p:embed/>
                </p:oleObj>
              </mc:Choice>
              <mc:Fallback>
                <p:oleObj name="Equation" r:id="rId6" imgW="1218960" imgH="939600" progId="Equation.3">
                  <p:embed/>
                  <p:pic>
                    <p:nvPicPr>
                      <p:cNvPr id="23"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8075" y="1141413"/>
                        <a:ext cx="3340100" cy="2573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a:spLocks noChangeArrowheads="1"/>
          </p:cNvSpPr>
          <p:nvPr/>
        </p:nvSpPr>
        <p:spPr bwMode="auto">
          <a:xfrm>
            <a:off x="1196975" y="1463675"/>
            <a:ext cx="1287532" cy="46166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841mm</a:t>
            </a:r>
          </a:p>
        </p:txBody>
      </p:sp>
      <p:sp>
        <p:nvSpPr>
          <p:cNvPr id="25" name="TextBox 24"/>
          <p:cNvSpPr txBox="1">
            <a:spLocks noChangeArrowheads="1"/>
          </p:cNvSpPr>
          <p:nvPr/>
        </p:nvSpPr>
        <p:spPr bwMode="auto">
          <a:xfrm>
            <a:off x="3052763" y="3756025"/>
            <a:ext cx="2013693" cy="46166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 </a:t>
            </a: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√2 x 841mm</a:t>
            </a: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6" name="TextBox 25"/>
          <p:cNvSpPr txBox="1">
            <a:spLocks noChangeArrowheads="1"/>
          </p:cNvSpPr>
          <p:nvPr/>
        </p:nvSpPr>
        <p:spPr bwMode="auto">
          <a:xfrm>
            <a:off x="3024188" y="4291013"/>
            <a:ext cx="1779654" cy="46166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 </a:t>
            </a:r>
            <a:r>
              <a:rPr kumimoji="0" lang="en-GB" sz="24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 1189mm</a:t>
            </a: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aphicFrame>
        <p:nvGraphicFramePr>
          <p:cNvPr id="2" name="Object 11"/>
          <p:cNvGraphicFramePr>
            <a:graphicFrameLocks noChangeAspect="1"/>
          </p:cNvGraphicFramePr>
          <p:nvPr/>
        </p:nvGraphicFramePr>
        <p:xfrm>
          <a:off x="4860925" y="1106488"/>
          <a:ext cx="2749550" cy="1833562"/>
        </p:xfrm>
        <a:graphic>
          <a:graphicData uri="http://schemas.openxmlformats.org/presentationml/2006/ole">
            <mc:AlternateContent xmlns:mc="http://schemas.openxmlformats.org/markup-compatibility/2006">
              <mc:Choice xmlns:v="urn:schemas-microsoft-com:vml" Requires="v">
                <p:oleObj spid="_x0000_s8237" name="Equation" r:id="rId8" imgW="1066680" imgH="711000" progId="Equation.3">
                  <p:embed/>
                </p:oleObj>
              </mc:Choice>
              <mc:Fallback>
                <p:oleObj name="Equation" r:id="rId8" imgW="1066680" imgH="711000" progId="Equation.3">
                  <p:embed/>
                  <p:pic>
                    <p:nvPicPr>
                      <p:cNvPr id="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925" y="1106488"/>
                        <a:ext cx="2749550" cy="183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12"/>
          <p:cNvGraphicFramePr>
            <a:graphicFrameLocks noChangeAspect="1"/>
          </p:cNvGraphicFramePr>
          <p:nvPr/>
        </p:nvGraphicFramePr>
        <p:xfrm>
          <a:off x="5114925" y="2227263"/>
          <a:ext cx="2355850" cy="1701800"/>
        </p:xfrm>
        <a:graphic>
          <a:graphicData uri="http://schemas.openxmlformats.org/presentationml/2006/ole">
            <mc:AlternateContent xmlns:mc="http://schemas.openxmlformats.org/markup-compatibility/2006">
              <mc:Choice xmlns:v="urn:schemas-microsoft-com:vml" Requires="v">
                <p:oleObj spid="_x0000_s8238" name="Equation" r:id="rId10" imgW="914400" imgH="660240" progId="Equation.3">
                  <p:embed/>
                </p:oleObj>
              </mc:Choice>
              <mc:Fallback>
                <p:oleObj name="Equation" r:id="rId10" imgW="914400" imgH="660240" progId="Equation.3">
                  <p:embed/>
                  <p:pic>
                    <p:nvPicPr>
                      <p:cNvPr id="3"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4925" y="2227263"/>
                        <a:ext cx="2355850" cy="170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13"/>
          <p:cNvGraphicFramePr>
            <a:graphicFrameLocks noChangeAspect="1"/>
          </p:cNvGraphicFramePr>
          <p:nvPr/>
        </p:nvGraphicFramePr>
        <p:xfrm>
          <a:off x="5680075" y="3613150"/>
          <a:ext cx="2486025" cy="1768475"/>
        </p:xfrm>
        <a:graphic>
          <a:graphicData uri="http://schemas.openxmlformats.org/presentationml/2006/ole">
            <mc:AlternateContent xmlns:mc="http://schemas.openxmlformats.org/markup-compatibility/2006">
              <mc:Choice xmlns:v="urn:schemas-microsoft-com:vml" Requires="v">
                <p:oleObj spid="_x0000_s8239" name="Equation" r:id="rId12" imgW="965160" imgH="685800" progId="Equation.3">
                  <p:embed/>
                </p:oleObj>
              </mc:Choice>
              <mc:Fallback>
                <p:oleObj name="Equation" r:id="rId12" imgW="965160" imgH="685800" progId="Equation.3">
                  <p:embed/>
                  <p:pic>
                    <p:nvPicPr>
                      <p:cNvPr id="4"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80075" y="3613150"/>
                        <a:ext cx="2486025" cy="176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14"/>
          <p:cNvGraphicFramePr>
            <a:graphicFrameLocks noChangeAspect="1"/>
          </p:cNvGraphicFramePr>
          <p:nvPr/>
        </p:nvGraphicFramePr>
        <p:xfrm>
          <a:off x="5614988" y="4854575"/>
          <a:ext cx="1309687" cy="1112838"/>
        </p:xfrm>
        <a:graphic>
          <a:graphicData uri="http://schemas.openxmlformats.org/presentationml/2006/ole">
            <mc:AlternateContent xmlns:mc="http://schemas.openxmlformats.org/markup-compatibility/2006">
              <mc:Choice xmlns:v="urn:schemas-microsoft-com:vml" Requires="v">
                <p:oleObj spid="_x0000_s8240" name="Equation" r:id="rId14" imgW="507960" imgH="431640" progId="Equation.3">
                  <p:embed/>
                </p:oleObj>
              </mc:Choice>
              <mc:Fallback>
                <p:oleObj name="Equation" r:id="rId14" imgW="507960" imgH="431640" progId="Equation.3">
                  <p:embed/>
                  <p:pic>
                    <p:nvPicPr>
                      <p:cNvPr id="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14988" y="4854575"/>
                        <a:ext cx="1309687"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776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28600"/>
            <a:ext cx="8229600" cy="609600"/>
          </a:xfrm>
        </p:spPr>
        <p:txBody>
          <a:bodyPr/>
          <a:lstStyle/>
          <a:p>
            <a:r>
              <a:rPr lang="en-GB" dirty="0"/>
              <a:t>Metric Paper Sizes</a:t>
            </a:r>
          </a:p>
        </p:txBody>
      </p:sp>
      <p:sp>
        <p:nvSpPr>
          <p:cNvPr id="7" name="TextBox 6"/>
          <p:cNvSpPr txBox="1">
            <a:spLocks noChangeArrowheads="1"/>
          </p:cNvSpPr>
          <p:nvPr/>
        </p:nvSpPr>
        <p:spPr bwMode="auto">
          <a:xfrm>
            <a:off x="4639296" y="228600"/>
            <a:ext cx="4297971" cy="1015663"/>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Half the old length x the old width.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Is this an iterative process?</a:t>
            </a:r>
          </a:p>
        </p:txBody>
      </p:sp>
      <p:graphicFrame>
        <p:nvGraphicFramePr>
          <p:cNvPr id="9" name="Table 8">
            <a:extLst>
              <a:ext uri="{FF2B5EF4-FFF2-40B4-BE49-F238E27FC236}">
                <a16:creationId xmlns:a16="http://schemas.microsoft.com/office/drawing/2014/main" xmlns="" id="{55C4D2D3-AEB3-9F4B-9D27-ABF12E8614A4}"/>
              </a:ext>
            </a:extLst>
          </p:cNvPr>
          <p:cNvGraphicFramePr>
            <a:graphicFrameLocks noGrp="1"/>
          </p:cNvGraphicFramePr>
          <p:nvPr>
            <p:extLst>
              <p:ext uri="{D42A27DB-BD31-4B8C-83A1-F6EECF244321}">
                <p14:modId xmlns:p14="http://schemas.microsoft.com/office/powerpoint/2010/main" val="1587427916"/>
              </p:ext>
            </p:extLst>
          </p:nvPr>
        </p:nvGraphicFramePr>
        <p:xfrm>
          <a:off x="691183" y="1210297"/>
          <a:ext cx="7896226" cy="4647168"/>
        </p:xfrm>
        <a:graphic>
          <a:graphicData uri="http://schemas.openxmlformats.org/drawingml/2006/table">
            <a:tbl>
              <a:tblPr firstRow="1" bandRow="1">
                <a:tableStyleId>{F5AB1C69-6EDB-4FF4-983F-18BD219EF322}</a:tableStyleId>
              </a:tblPr>
              <a:tblGrid>
                <a:gridCol w="3948113">
                  <a:extLst>
                    <a:ext uri="{9D8B030D-6E8A-4147-A177-3AD203B41FA5}">
                      <a16:colId xmlns:a16="http://schemas.microsoft.com/office/drawing/2014/main" xmlns="" val="20000"/>
                    </a:ext>
                  </a:extLst>
                </a:gridCol>
                <a:gridCol w="3948113">
                  <a:extLst>
                    <a:ext uri="{9D8B030D-6E8A-4147-A177-3AD203B41FA5}">
                      <a16:colId xmlns:a16="http://schemas.microsoft.com/office/drawing/2014/main" xmlns="" val="20001"/>
                    </a:ext>
                  </a:extLst>
                </a:gridCol>
              </a:tblGrid>
              <a:tr h="580896">
                <a:tc>
                  <a:txBody>
                    <a:bodyPr/>
                    <a:lstStyle/>
                    <a:p>
                      <a:pPr algn="ctr"/>
                      <a:r>
                        <a:rPr lang="en-GB" sz="2800" dirty="0">
                          <a:latin typeface="Open Sans" panose="020B0606030504020204" pitchFamily="34" charset="0"/>
                          <a:ea typeface="Open Sans" panose="020B0606030504020204" pitchFamily="34" charset="0"/>
                          <a:cs typeface="Open Sans" panose="020B0606030504020204" pitchFamily="34" charset="0"/>
                        </a:rPr>
                        <a:t>Size</a:t>
                      </a:r>
                      <a:r>
                        <a:rPr lang="en-GB" sz="2800" baseline="0" dirty="0">
                          <a:latin typeface="Open Sans" panose="020B0606030504020204" pitchFamily="34" charset="0"/>
                          <a:ea typeface="Open Sans" panose="020B0606030504020204" pitchFamily="34" charset="0"/>
                          <a:cs typeface="Open Sans" panose="020B0606030504020204" pitchFamily="34" charset="0"/>
                        </a:rPr>
                        <a:t> Name</a:t>
                      </a:r>
                      <a:endParaRPr lang="en-GB"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latin typeface="Open Sans" panose="020B0606030504020204" pitchFamily="34" charset="0"/>
                          <a:ea typeface="Open Sans" panose="020B0606030504020204" pitchFamily="34" charset="0"/>
                          <a:cs typeface="Open Sans" panose="020B0606030504020204" pitchFamily="34" charset="0"/>
                        </a:rPr>
                        <a:t>Measurements</a:t>
                      </a:r>
                      <a:endParaRPr lang="en-GB" sz="2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0"/>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A0</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841 x 1189</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1"/>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A1</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2"/>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A2</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3"/>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A3</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4"/>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A4</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5"/>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A5</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6"/>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A6</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7037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8600"/>
            <a:ext cx="8229600" cy="609600"/>
          </a:xfrm>
        </p:spPr>
        <p:txBody>
          <a:bodyPr/>
          <a:lstStyle/>
          <a:p>
            <a:r>
              <a:rPr lang="en-GB" dirty="0"/>
              <a:t>Metric Paper Sizes</a:t>
            </a:r>
          </a:p>
        </p:txBody>
      </p:sp>
      <p:graphicFrame>
        <p:nvGraphicFramePr>
          <p:cNvPr id="6" name="Table 5"/>
          <p:cNvGraphicFramePr>
            <a:graphicFrameLocks noGrp="1"/>
          </p:cNvGraphicFramePr>
          <p:nvPr>
            <p:extLst>
              <p:ext uri="{D42A27DB-BD31-4B8C-83A1-F6EECF244321}">
                <p14:modId xmlns:p14="http://schemas.microsoft.com/office/powerpoint/2010/main" val="2447356027"/>
              </p:ext>
            </p:extLst>
          </p:nvPr>
        </p:nvGraphicFramePr>
        <p:xfrm>
          <a:off x="691183" y="1210297"/>
          <a:ext cx="7896226" cy="4647168"/>
        </p:xfrm>
        <a:graphic>
          <a:graphicData uri="http://schemas.openxmlformats.org/drawingml/2006/table">
            <a:tbl>
              <a:tblPr firstRow="1" bandRow="1">
                <a:tableStyleId>{F5AB1C69-6EDB-4FF4-983F-18BD219EF322}</a:tableStyleId>
              </a:tblPr>
              <a:tblGrid>
                <a:gridCol w="3948113">
                  <a:extLst>
                    <a:ext uri="{9D8B030D-6E8A-4147-A177-3AD203B41FA5}">
                      <a16:colId xmlns:a16="http://schemas.microsoft.com/office/drawing/2014/main" xmlns="" val="20000"/>
                    </a:ext>
                  </a:extLst>
                </a:gridCol>
                <a:gridCol w="3948113">
                  <a:extLst>
                    <a:ext uri="{9D8B030D-6E8A-4147-A177-3AD203B41FA5}">
                      <a16:colId xmlns:a16="http://schemas.microsoft.com/office/drawing/2014/main" xmlns="" val="20001"/>
                    </a:ext>
                  </a:extLst>
                </a:gridCol>
              </a:tblGrid>
              <a:tr h="580896">
                <a:tc>
                  <a:txBody>
                    <a:bodyPr/>
                    <a:lstStyle/>
                    <a:p>
                      <a:pPr algn="ctr"/>
                      <a:r>
                        <a:rPr lang="en-GB" sz="2800" dirty="0">
                          <a:latin typeface="Open Sans" panose="020B0606030504020204" pitchFamily="34" charset="0"/>
                          <a:ea typeface="Open Sans" panose="020B0606030504020204" pitchFamily="34" charset="0"/>
                          <a:cs typeface="Open Sans" panose="020B0606030504020204" pitchFamily="34" charset="0"/>
                        </a:rPr>
                        <a:t>Size</a:t>
                      </a:r>
                      <a:r>
                        <a:rPr lang="en-GB" sz="2800" baseline="0" dirty="0">
                          <a:latin typeface="Open Sans" panose="020B0606030504020204" pitchFamily="34" charset="0"/>
                          <a:ea typeface="Open Sans" panose="020B0606030504020204" pitchFamily="34" charset="0"/>
                          <a:cs typeface="Open Sans" panose="020B0606030504020204" pitchFamily="34" charset="0"/>
                        </a:rPr>
                        <a:t> Name</a:t>
                      </a:r>
                      <a:endParaRPr lang="en-GB"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latin typeface="Open Sans" panose="020B0606030504020204" pitchFamily="34" charset="0"/>
                          <a:ea typeface="Open Sans" panose="020B0606030504020204" pitchFamily="34" charset="0"/>
                          <a:cs typeface="Open Sans" panose="020B0606030504020204" pitchFamily="34" charset="0"/>
                        </a:rPr>
                        <a:t>Measurements</a:t>
                      </a:r>
                      <a:endParaRPr lang="en-GB" sz="2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0"/>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A0</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841 x 1189</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1"/>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A1</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594 x 841</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2"/>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A2</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420 x 594</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3"/>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A3</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297 x 420</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4"/>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A4</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210 x 297</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5"/>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A5</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148 x 210</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6"/>
                  </a:ext>
                </a:extLst>
              </a:tr>
              <a:tr h="580896">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A6</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GB" sz="2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105 x 148</a:t>
                      </a:r>
                      <a:endParaRPr lang="en-GB" sz="2800" b="0" i="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7"/>
                  </a:ext>
                </a:extLst>
              </a:tr>
            </a:tbl>
          </a:graphicData>
        </a:graphic>
      </p:graphicFrame>
      <p:pic>
        <p:nvPicPr>
          <p:cNvPr id="5" name="Picture 2"/>
          <p:cNvPicPr>
            <a:picLocks noGrp="1" noChangeAspect="1" noChangeArrowheads="1"/>
          </p:cNvPicPr>
          <p:nvPr>
            <p:ph idx="4294967295"/>
          </p:nvPr>
        </p:nvPicPr>
        <p:blipFill>
          <a:blip r:embed="rId3"/>
          <a:srcRect/>
          <a:stretch>
            <a:fillRect/>
          </a:stretch>
        </p:blipFill>
        <p:spPr>
          <a:xfrm>
            <a:off x="3323983" y="5139915"/>
            <a:ext cx="1912937" cy="1435100"/>
          </a:xfrm>
          <a:prstGeom prst="rect">
            <a:avLst/>
          </a:prstGeom>
          <a:noFill/>
        </p:spPr>
      </p:pic>
      <p:cxnSp>
        <p:nvCxnSpPr>
          <p:cNvPr id="8" name="Straight Arrow Connector 7"/>
          <p:cNvCxnSpPr>
            <a:cxnSpLocks/>
          </p:cNvCxnSpPr>
          <p:nvPr/>
        </p:nvCxnSpPr>
        <p:spPr>
          <a:xfrm flipH="1">
            <a:off x="4399722" y="3962400"/>
            <a:ext cx="2093843" cy="1578428"/>
          </a:xfrm>
          <a:prstGeom prst="straightConnector1">
            <a:avLst/>
          </a:prstGeom>
          <a:ln w="50800">
            <a:solidFill>
              <a:srgbClr val="1B5A7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8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p>
        </p:txBody>
      </p:sp>
      <p:pic>
        <p:nvPicPr>
          <p:cNvPr id="18435" name="Picture 2"/>
          <p:cNvPicPr>
            <a:picLocks noGrp="1" noChangeAspect="1" noChangeArrowheads="1"/>
          </p:cNvPicPr>
          <p:nvPr>
            <p:ph idx="4294967295"/>
          </p:nvPr>
        </p:nvPicPr>
        <p:blipFill>
          <a:blip r:embed="rId3"/>
          <a:srcRect/>
          <a:stretch>
            <a:fillRect/>
          </a:stretch>
        </p:blipFill>
        <p:spPr>
          <a:xfrm>
            <a:off x="0" y="295275"/>
            <a:ext cx="8750300" cy="6562725"/>
          </a:xfrm>
          <a:prstGeom prst="rect">
            <a:avLst/>
          </a:prstGeom>
          <a:noFill/>
        </p:spPr>
      </p:pic>
    </p:spTree>
    <p:extLst>
      <p:ext uri="{BB962C8B-B14F-4D97-AF65-F5344CB8AC3E}">
        <p14:creationId xmlns:p14="http://schemas.microsoft.com/office/powerpoint/2010/main" val="39015701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31" y="1260779"/>
            <a:ext cx="6216589" cy="4388181"/>
          </a:xfrm>
          <a:prstGeom prst="rect">
            <a:avLst/>
          </a:prstGeom>
        </p:spPr>
      </p:pic>
      <p:sp>
        <p:nvSpPr>
          <p:cNvPr id="2" name="TextBox 1"/>
          <p:cNvSpPr txBox="1"/>
          <p:nvPr/>
        </p:nvSpPr>
        <p:spPr>
          <a:xfrm>
            <a:off x="4470613" y="1500488"/>
            <a:ext cx="4673387" cy="3908762"/>
          </a:xfrm>
          <a:prstGeom prst="rect">
            <a:avLst/>
          </a:prstGeom>
          <a:noFill/>
        </p:spPr>
        <p:txBody>
          <a:bodyPr wrap="square" rtlCol="0">
            <a:spAutoFit/>
          </a:bodyPr>
          <a:lstStyle/>
          <a:p>
            <a:pPr marL="285750" indent="-285750">
              <a:buFont typeface="Arial" charset="0"/>
              <a:buChar char="•"/>
            </a:pPr>
            <a:r>
              <a:rPr lang="en-US" sz="2000" dirty="0">
                <a:solidFill>
                  <a:schemeClr val="accent6"/>
                </a:solidFill>
                <a:latin typeface="Open Sans" charset="0"/>
                <a:ea typeface="Open Sans" charset="0"/>
                <a:cs typeface="Open Sans" charset="0"/>
              </a:rPr>
              <a:t>5 National Conferences</a:t>
            </a:r>
          </a:p>
          <a:p>
            <a:pPr marL="285750" indent="-285750">
              <a:buFont typeface="Arial" charset="0"/>
              <a:buChar char="•"/>
            </a:pPr>
            <a:endParaRPr lang="en-US" sz="800" dirty="0">
              <a:solidFill>
                <a:schemeClr val="accent6"/>
              </a:solidFill>
              <a:latin typeface="Open Sans" charset="0"/>
              <a:ea typeface="Open Sans" charset="0"/>
              <a:cs typeface="Open Sans" charset="0"/>
            </a:endParaRPr>
          </a:p>
          <a:p>
            <a:pPr marL="285750" indent="-285750">
              <a:buFont typeface="Arial" charset="0"/>
              <a:buChar char="•"/>
            </a:pPr>
            <a:r>
              <a:rPr lang="en-US" sz="2000" dirty="0">
                <a:solidFill>
                  <a:schemeClr val="accent6"/>
                </a:solidFill>
                <a:latin typeface="Open Sans" charset="0"/>
                <a:ea typeface="Open Sans" charset="0"/>
                <a:cs typeface="Open Sans" charset="0"/>
              </a:rPr>
              <a:t>Termly CPD events in your region</a:t>
            </a:r>
          </a:p>
          <a:p>
            <a:pPr marL="285750" indent="-285750">
              <a:buFont typeface="Arial" charset="0"/>
              <a:buChar char="•"/>
            </a:pPr>
            <a:endParaRPr lang="en-US" sz="800" dirty="0">
              <a:solidFill>
                <a:schemeClr val="accent6"/>
              </a:solidFill>
              <a:latin typeface="Open Sans" charset="0"/>
              <a:ea typeface="Open Sans" charset="0"/>
              <a:cs typeface="Open Sans" charset="0"/>
            </a:endParaRPr>
          </a:p>
          <a:p>
            <a:pPr marL="285750" indent="-285750">
              <a:buFont typeface="Arial" charset="0"/>
              <a:buChar char="•"/>
            </a:pPr>
            <a:r>
              <a:rPr lang="en-US" sz="2000" dirty="0">
                <a:solidFill>
                  <a:schemeClr val="accent6"/>
                </a:solidFill>
                <a:latin typeface="Open Sans" charset="0"/>
                <a:ea typeface="Open Sans" charset="0"/>
                <a:cs typeface="Open Sans" charset="0"/>
              </a:rPr>
              <a:t>A full Teaching for Mastery model for all year groups</a:t>
            </a:r>
          </a:p>
          <a:p>
            <a:pPr marL="285750" indent="-285750">
              <a:buFont typeface="Arial" charset="0"/>
              <a:buChar char="•"/>
            </a:pPr>
            <a:endParaRPr lang="en-US" sz="800" dirty="0">
              <a:solidFill>
                <a:schemeClr val="accent6"/>
              </a:solidFill>
              <a:latin typeface="Open Sans" charset="0"/>
              <a:ea typeface="Open Sans" charset="0"/>
              <a:cs typeface="Open Sans" charset="0"/>
            </a:endParaRPr>
          </a:p>
          <a:p>
            <a:pPr marL="285750" indent="-285750">
              <a:buFont typeface="Arial" charset="0"/>
              <a:buChar char="•"/>
            </a:pPr>
            <a:r>
              <a:rPr lang="en-US" sz="2000" dirty="0">
                <a:solidFill>
                  <a:schemeClr val="accent6"/>
                </a:solidFill>
                <a:latin typeface="Open Sans" charset="0"/>
                <a:ea typeface="Open Sans" charset="0"/>
                <a:cs typeface="Open Sans" charset="0"/>
              </a:rPr>
              <a:t>Great teaching and learning resources</a:t>
            </a:r>
          </a:p>
          <a:p>
            <a:pPr marL="285750" indent="-285750">
              <a:buFont typeface="Arial" charset="0"/>
              <a:buChar char="•"/>
            </a:pPr>
            <a:endParaRPr lang="en-US" sz="800" dirty="0">
              <a:solidFill>
                <a:schemeClr val="accent6"/>
              </a:solidFill>
              <a:latin typeface="Open Sans" charset="0"/>
              <a:ea typeface="Open Sans" charset="0"/>
              <a:cs typeface="Open Sans" charset="0"/>
            </a:endParaRPr>
          </a:p>
          <a:p>
            <a:pPr marL="285750" indent="-285750">
              <a:buFont typeface="Arial" charset="0"/>
              <a:buChar char="•"/>
            </a:pPr>
            <a:r>
              <a:rPr lang="en-US" sz="2000" dirty="0">
                <a:solidFill>
                  <a:schemeClr val="accent6"/>
                </a:solidFill>
                <a:latin typeface="Open Sans" charset="0"/>
                <a:ea typeface="Open Sans" charset="0"/>
                <a:cs typeface="Open Sans" charset="0"/>
              </a:rPr>
              <a:t>Extensive support for teachers and non-specialists</a:t>
            </a:r>
          </a:p>
          <a:p>
            <a:pPr marL="285750" indent="-285750">
              <a:buFont typeface="Arial" charset="0"/>
              <a:buChar char="•"/>
            </a:pPr>
            <a:endParaRPr lang="en-US" sz="800" dirty="0">
              <a:solidFill>
                <a:schemeClr val="accent6"/>
              </a:solidFill>
              <a:latin typeface="Open Sans" charset="0"/>
              <a:ea typeface="Open Sans" charset="0"/>
              <a:cs typeface="Open Sans" charset="0"/>
            </a:endParaRPr>
          </a:p>
          <a:p>
            <a:pPr marL="285750" indent="-285750">
              <a:buFont typeface="Arial" charset="0"/>
              <a:buChar char="•"/>
            </a:pPr>
            <a:r>
              <a:rPr lang="en-US" sz="2000" dirty="0">
                <a:solidFill>
                  <a:schemeClr val="accent6"/>
                </a:solidFill>
                <a:latin typeface="Open Sans" charset="0"/>
                <a:ea typeface="Open Sans" charset="0"/>
                <a:cs typeface="Open Sans" charset="0"/>
              </a:rPr>
              <a:t>Monitoring and tracking of all your students</a:t>
            </a:r>
          </a:p>
          <a:p>
            <a:pPr marL="285750" indent="-285750">
              <a:buFont typeface="Arial" charset="0"/>
              <a:buChar char="•"/>
            </a:pPr>
            <a:endParaRPr lang="en-US" sz="800" dirty="0">
              <a:solidFill>
                <a:schemeClr val="accent6"/>
              </a:solidFill>
              <a:latin typeface="Open Sans" charset="0"/>
              <a:ea typeface="Open Sans" charset="0"/>
              <a:cs typeface="Open Sans" charset="0"/>
            </a:endParaRPr>
          </a:p>
        </p:txBody>
      </p:sp>
    </p:spTree>
    <p:extLst>
      <p:ext uri="{BB962C8B-B14F-4D97-AF65-F5344CB8AC3E}">
        <p14:creationId xmlns:p14="http://schemas.microsoft.com/office/powerpoint/2010/main" val="127043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696"/>
          <a:stretch/>
        </p:blipFill>
        <p:spPr>
          <a:xfrm>
            <a:off x="0" y="1752048"/>
            <a:ext cx="9144000" cy="3336787"/>
          </a:xfrm>
          <a:prstGeom prst="rect">
            <a:avLst/>
          </a:prstGeom>
        </p:spPr>
      </p:pic>
    </p:spTree>
    <p:extLst>
      <p:ext uri="{BB962C8B-B14F-4D97-AF65-F5344CB8AC3E}">
        <p14:creationId xmlns:p14="http://schemas.microsoft.com/office/powerpoint/2010/main" val="17366281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6F2D2-7F9A-7643-AE06-AE0D78B4E64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3D16797B-D3E8-8840-94F7-8056F4D576A2}"/>
              </a:ext>
            </a:extLst>
          </p:cNvPr>
          <p:cNvSpPr>
            <a:spLocks noGrp="1"/>
          </p:cNvSpPr>
          <p:nvPr>
            <p:ph type="subTitle" idx="1"/>
          </p:nvPr>
        </p:nvSpPr>
        <p:spPr/>
        <p:txBody>
          <a:bodyPr/>
          <a:lstStyle/>
          <a:p>
            <a:endParaRPr lang="en-US"/>
          </a:p>
        </p:txBody>
      </p:sp>
      <p:pic>
        <p:nvPicPr>
          <p:cNvPr id="5" name="slide.url=https://youtu.be/WXHlOBFv2Pw">
            <a:extLst>
              <a:ext uri="{FF2B5EF4-FFF2-40B4-BE49-F238E27FC236}">
                <a16:creationId xmlns:a16="http://schemas.microsoft.com/office/drawing/2014/main" xmlns="" id="{848D6055-FE78-0547-BBCD-6CABE8CD821F}"/>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42034873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219869" y="1649295"/>
            <a:ext cx="6704261" cy="827376"/>
          </a:xfrm>
        </p:spPr>
        <p:txBody>
          <a:bodyPr/>
          <a:lstStyle/>
          <a:p>
            <a:r>
              <a:rPr lang="en-US" sz="3600" b="0">
                <a:solidFill>
                  <a:srgbClr val="1B5A7D"/>
                </a:solidFill>
                <a:latin typeface="Open Sans" charset="0"/>
                <a:ea typeface="Open Sans" charset="0"/>
                <a:cs typeface="Open Sans" charset="0"/>
              </a:rPr>
              <a:t>Thank </a:t>
            </a:r>
            <a:r>
              <a:rPr lang="en-US" sz="3600" b="0" dirty="0">
                <a:solidFill>
                  <a:srgbClr val="1B5A7D"/>
                </a:solidFill>
                <a:latin typeface="Open Sans" charset="0"/>
                <a:ea typeface="Open Sans" charset="0"/>
                <a:cs typeface="Open Sans" charset="0"/>
              </a:rPr>
              <a:t>you</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875294"/>
            <a:ext cx="3962400" cy="2063340"/>
          </a:xfrm>
          <a:prstGeom prst="rect">
            <a:avLst/>
          </a:prstGeom>
        </p:spPr>
      </p:pic>
    </p:spTree>
    <p:extLst>
      <p:ext uri="{BB962C8B-B14F-4D97-AF65-F5344CB8AC3E}">
        <p14:creationId xmlns:p14="http://schemas.microsoft.com/office/powerpoint/2010/main" val="2595353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37549" y="2116894"/>
            <a:ext cx="5040000" cy="2601009"/>
            <a:chOff x="2311456" y="1862061"/>
            <a:chExt cx="5040000" cy="2601009"/>
          </a:xfrm>
        </p:grpSpPr>
        <p:sp>
          <p:nvSpPr>
            <p:cNvPr id="7" name="Rectangle 6"/>
            <p:cNvSpPr/>
            <p:nvPr/>
          </p:nvSpPr>
          <p:spPr>
            <a:xfrm>
              <a:off x="5911456" y="2640201"/>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831456" y="263906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11456" y="2639063"/>
              <a:ext cx="2520000" cy="360000"/>
            </a:xfrm>
            <a:prstGeom prst="rect">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312164" y="3267859"/>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984538" y="1862061"/>
              <a:ext cx="1582484" cy="523220"/>
            </a:xfrm>
            <a:prstGeom prst="rect">
              <a:avLst/>
            </a:prstGeom>
            <a:noFill/>
          </p:spPr>
          <p:txBody>
            <a:bodyPr wrap="none" rtlCol="0">
              <a:spAutoFit/>
            </a:bodyPr>
            <a:lstStyle/>
            <a:p>
              <a:r>
                <a:rPr lang="en-US" sz="2800">
                  <a:solidFill>
                    <a:schemeClr val="accent6">
                      <a:lumMod val="50000"/>
                    </a:schemeClr>
                  </a:solidFill>
                  <a:latin typeface="Open Sans" charset="0"/>
                  <a:ea typeface="Open Sans" charset="0"/>
                  <a:cs typeface="Open Sans" charset="0"/>
                </a:rPr>
                <a:t>7 + 3 + 4</a:t>
              </a:r>
            </a:p>
          </p:txBody>
        </p:sp>
        <p:sp>
          <p:nvSpPr>
            <p:cNvPr id="14" name="Rectangle 13"/>
            <p:cNvSpPr/>
            <p:nvPr/>
          </p:nvSpPr>
          <p:spPr>
            <a:xfrm>
              <a:off x="5911456" y="3267859"/>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180104" y="3939850"/>
              <a:ext cx="1191352" cy="523220"/>
            </a:xfrm>
            <a:prstGeom prst="rect">
              <a:avLst/>
            </a:prstGeom>
            <a:noFill/>
          </p:spPr>
          <p:txBody>
            <a:bodyPr wrap="none" rtlCol="0">
              <a:spAutoFit/>
            </a:bodyPr>
            <a:lstStyle/>
            <a:p>
              <a:r>
                <a:rPr lang="en-US" sz="2800">
                  <a:solidFill>
                    <a:schemeClr val="accent6">
                      <a:lumMod val="50000"/>
                    </a:schemeClr>
                  </a:solidFill>
                  <a:latin typeface="Open Sans" charset="0"/>
                  <a:ea typeface="Open Sans" charset="0"/>
                  <a:cs typeface="Open Sans" charset="0"/>
                </a:rPr>
                <a:t>10 + 4</a:t>
              </a:r>
            </a:p>
          </p:txBody>
        </p:sp>
      </p:grpSp>
      <p:sp>
        <p:nvSpPr>
          <p:cNvPr id="17" name="TextBox 16"/>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59778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1456" y="2064352"/>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211456" y="2064352"/>
            <a:ext cx="2880000" cy="360000"/>
          </a:xfrm>
          <a:prstGeom prst="rect">
            <a:avLst/>
          </a:prstGeom>
          <a:solidFill>
            <a:schemeClr val="accent1">
              <a:lumMod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771456" y="2586838"/>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14" name="TextBox 13"/>
          <p:cNvSpPr txBox="1"/>
          <p:nvPr/>
        </p:nvSpPr>
        <p:spPr>
          <a:xfrm>
            <a:off x="3500214" y="1218297"/>
            <a:ext cx="1582484"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4 + 8 + 3</a:t>
            </a:r>
          </a:p>
        </p:txBody>
      </p:sp>
      <p:sp>
        <p:nvSpPr>
          <p:cNvPr id="24" name="Rectangle 23"/>
          <p:cNvSpPr/>
          <p:nvPr/>
        </p:nvSpPr>
        <p:spPr>
          <a:xfrm>
            <a:off x="6091456" y="3070484"/>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771456" y="2063708"/>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771456" y="3071306"/>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211456" y="3070484"/>
            <a:ext cx="2160000" cy="36000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371456" y="3070484"/>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371456" y="2584078"/>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491456" y="3936002"/>
            <a:ext cx="3967753"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4 + 8 </a:t>
            </a:r>
            <a:r>
              <a:rPr lang="en-US" sz="2800">
                <a:solidFill>
                  <a:schemeClr val="accent6">
                    <a:lumMod val="50000"/>
                  </a:schemeClr>
                </a:solidFill>
                <a:latin typeface="Open Sans" charset="0"/>
                <a:ea typeface="Open Sans" charset="0"/>
                <a:cs typeface="Open Sans" charset="0"/>
              </a:rPr>
              <a:t>+ 3 = 4 + 6 + 2 + 3</a:t>
            </a:r>
            <a:endParaRPr lang="en-US" sz="2800" dirty="0">
              <a:solidFill>
                <a:schemeClr val="accent6">
                  <a:lumMod val="50000"/>
                </a:schemeClr>
              </a:solidFill>
              <a:latin typeface="Open Sans" charset="0"/>
              <a:ea typeface="Open Sans" charset="0"/>
              <a:cs typeface="Open Sans" charset="0"/>
            </a:endParaRPr>
          </a:p>
        </p:txBody>
      </p:sp>
      <p:sp>
        <p:nvSpPr>
          <p:cNvPr id="32" name="TextBox 31"/>
          <p:cNvSpPr txBox="1"/>
          <p:nvPr/>
        </p:nvSpPr>
        <p:spPr>
          <a:xfrm>
            <a:off x="3980444" y="4720098"/>
            <a:ext cx="2291012" cy="523220"/>
          </a:xfrm>
          <a:prstGeom prst="rect">
            <a:avLst/>
          </a:prstGeom>
          <a:noFill/>
        </p:spPr>
        <p:txBody>
          <a:bodyPr wrap="none" rtlCol="0">
            <a:spAutoFit/>
          </a:bodyPr>
          <a:lstStyle/>
          <a:p>
            <a:r>
              <a:rPr lang="en-US" sz="2800">
                <a:solidFill>
                  <a:schemeClr val="accent6">
                    <a:lumMod val="50000"/>
                  </a:schemeClr>
                </a:solidFill>
                <a:latin typeface="Open Sans" charset="0"/>
                <a:ea typeface="Open Sans" charset="0"/>
                <a:cs typeface="Open Sans" charset="0"/>
              </a:rPr>
              <a:t>= 10 + 5 = 15</a:t>
            </a:r>
            <a:endParaRPr lang="en-US" sz="2800" dirty="0">
              <a:solidFill>
                <a:schemeClr val="accent6">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20527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2" grpId="0" animBg="1"/>
      <p:bldP spid="24" grpId="0" animBg="1"/>
      <p:bldP spid="26" grpId="0" animBg="1"/>
      <p:bldP spid="27" grpId="0" animBg="1"/>
      <p:bldP spid="28" grpId="0" animBg="1"/>
      <p:bldP spid="29" grpId="0" animBg="1"/>
      <p:bldP spid="30" grpId="0" animBg="1"/>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002332" y="2309406"/>
            <a:ext cx="3240000" cy="360000"/>
          </a:xfrm>
          <a:prstGeom prst="rect">
            <a:avLst/>
          </a:prstGeom>
          <a:solidFill>
            <a:srgbClr val="0070C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002332" y="2322727"/>
            <a:ext cx="1440000" cy="360000"/>
          </a:xfrm>
          <a:prstGeom prst="rect">
            <a:avLst/>
          </a:prstGeom>
          <a:solidFill>
            <a:srgbClr val="7030A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452227" y="2322727"/>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14" name="TextBox 13"/>
          <p:cNvSpPr txBox="1"/>
          <p:nvPr/>
        </p:nvSpPr>
        <p:spPr>
          <a:xfrm>
            <a:off x="3795391" y="1385374"/>
            <a:ext cx="1556836"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9 – 4 = 5</a:t>
            </a:r>
          </a:p>
        </p:txBody>
      </p:sp>
      <p:grpSp>
        <p:nvGrpSpPr>
          <p:cNvPr id="5" name="Group 4"/>
          <p:cNvGrpSpPr/>
          <p:nvPr/>
        </p:nvGrpSpPr>
        <p:grpSpPr>
          <a:xfrm>
            <a:off x="3002332" y="3344402"/>
            <a:ext cx="3249895" cy="1617859"/>
            <a:chOff x="3002332" y="3344402"/>
            <a:chExt cx="3249895" cy="1617859"/>
          </a:xfrm>
        </p:grpSpPr>
        <p:sp>
          <p:nvSpPr>
            <p:cNvPr id="8" name="TextBox 7"/>
            <p:cNvSpPr txBox="1"/>
            <p:nvPr/>
          </p:nvSpPr>
          <p:spPr>
            <a:xfrm>
              <a:off x="4300336" y="3344402"/>
              <a:ext cx="546945" cy="523220"/>
            </a:xfrm>
            <a:prstGeom prst="rect">
              <a:avLst/>
            </a:prstGeom>
            <a:noFill/>
          </p:spPr>
          <p:txBody>
            <a:bodyPr wrap="none" rtlCol="0">
              <a:spAutoFit/>
            </a:bodyPr>
            <a:lstStyle/>
            <a:p>
              <a:r>
                <a:rPr lang="en-US" sz="2800">
                  <a:solidFill>
                    <a:schemeClr val="accent6">
                      <a:lumMod val="50000"/>
                    </a:schemeClr>
                  </a:solidFill>
                  <a:latin typeface="Open Sans" charset="0"/>
                  <a:ea typeface="Open Sans" charset="0"/>
                  <a:cs typeface="Open Sans" charset="0"/>
                </a:rPr>
                <a:t>or</a:t>
              </a:r>
              <a:endParaRPr lang="en-US" sz="2800" dirty="0">
                <a:solidFill>
                  <a:schemeClr val="accent6">
                    <a:lumMod val="50000"/>
                  </a:schemeClr>
                </a:solidFill>
                <a:latin typeface="Open Sans" charset="0"/>
                <a:ea typeface="Open Sans" charset="0"/>
                <a:cs typeface="Open Sans" charset="0"/>
              </a:endParaRPr>
            </a:p>
          </p:txBody>
        </p:sp>
        <p:sp>
          <p:nvSpPr>
            <p:cNvPr id="9" name="Rectangle 8"/>
            <p:cNvSpPr/>
            <p:nvPr/>
          </p:nvSpPr>
          <p:spPr>
            <a:xfrm>
              <a:off x="3012227" y="4061782"/>
              <a:ext cx="3240000" cy="360000"/>
            </a:xfrm>
            <a:prstGeom prst="rect">
              <a:avLst/>
            </a:prstGeom>
            <a:solidFill>
              <a:srgbClr val="0070C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2332" y="4602261"/>
              <a:ext cx="1440000" cy="360000"/>
            </a:xfrm>
            <a:prstGeom prst="rect">
              <a:avLst/>
            </a:prstGeom>
            <a:solidFill>
              <a:srgbClr val="7030A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4452227" y="4600702"/>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a:stCxn id="10" idx="3"/>
          </p:cNvCxnSpPr>
          <p:nvPr/>
        </p:nvCxnSpPr>
        <p:spPr>
          <a:xfrm>
            <a:off x="4442332" y="4782261"/>
            <a:ext cx="1809895" cy="0"/>
          </a:xfrm>
          <a:prstGeom prst="straightConnector1">
            <a:avLst/>
          </a:prstGeom>
          <a:ln w="47625">
            <a:solidFill>
              <a:schemeClr val="accent6">
                <a:lumMod val="5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68718" y="4125207"/>
            <a:ext cx="2447017" cy="954107"/>
          </a:xfrm>
          <a:prstGeom prst="rect">
            <a:avLst/>
          </a:prstGeom>
          <a:noFill/>
        </p:spPr>
        <p:txBody>
          <a:bodyPr wrap="square" rtlCol="0">
            <a:spAutoFit/>
          </a:bodyPr>
          <a:lstStyle/>
          <a:p>
            <a:r>
              <a:rPr lang="en-US" sz="2800">
                <a:solidFill>
                  <a:schemeClr val="accent6">
                    <a:lumMod val="50000"/>
                  </a:schemeClr>
                </a:solidFill>
                <a:latin typeface="Open Sans" charset="0"/>
                <a:ea typeface="Open Sans" charset="0"/>
                <a:cs typeface="Open Sans" charset="0"/>
              </a:rPr>
              <a:t>What is the difference?</a:t>
            </a:r>
            <a:endParaRPr lang="en-US" sz="2800" dirty="0">
              <a:solidFill>
                <a:schemeClr val="accent6">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03922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1"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827776" y="2372438"/>
            <a:ext cx="1431957" cy="2222755"/>
            <a:chOff x="4827776" y="2372438"/>
            <a:chExt cx="1431957" cy="2222755"/>
          </a:xfrm>
        </p:grpSpPr>
        <p:sp>
          <p:nvSpPr>
            <p:cNvPr id="19" name="Rectangle 18"/>
            <p:cNvSpPr/>
            <p:nvPr/>
          </p:nvSpPr>
          <p:spPr>
            <a:xfrm rot="5400000">
              <a:off x="3892377" y="3307837"/>
              <a:ext cx="2222755" cy="351957"/>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5400000">
              <a:off x="4252377" y="3307837"/>
              <a:ext cx="2222755" cy="351957"/>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5400000">
              <a:off x="4972377" y="3307837"/>
              <a:ext cx="2222755" cy="351957"/>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5400000">
              <a:off x="4612377" y="3307837"/>
              <a:ext cx="2222755" cy="351957"/>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grpSp>
        <p:nvGrpSpPr>
          <p:cNvPr id="9" name="Group 8"/>
          <p:cNvGrpSpPr/>
          <p:nvPr/>
        </p:nvGrpSpPr>
        <p:grpSpPr>
          <a:xfrm>
            <a:off x="2733842" y="2372438"/>
            <a:ext cx="1440000" cy="2212521"/>
            <a:chOff x="2733842" y="2372438"/>
            <a:chExt cx="1440000" cy="2212521"/>
          </a:xfrm>
        </p:grpSpPr>
        <p:sp>
          <p:nvSpPr>
            <p:cNvPr id="7" name="Rectangle 6"/>
            <p:cNvSpPr/>
            <p:nvPr/>
          </p:nvSpPr>
          <p:spPr>
            <a:xfrm>
              <a:off x="2733842" y="2372438"/>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733842" y="2745748"/>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733842" y="3119058"/>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733842" y="3854968"/>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733842" y="3487013"/>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733842" y="4224959"/>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3300796" y="1376791"/>
            <a:ext cx="2260555"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6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4 = 4 × 6</a:t>
            </a:r>
          </a:p>
        </p:txBody>
      </p:sp>
    </p:spTree>
    <p:extLst>
      <p:ext uri="{BB962C8B-B14F-4D97-AF65-F5344CB8AC3E}">
        <p14:creationId xmlns:p14="http://schemas.microsoft.com/office/powerpoint/2010/main" val="7052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38889E-6 -4.81481E-6 L 0.23056 0.00138 " pathEditMode="relative" rAng="0" ptsTypes="AA">
                                      <p:cBhvr>
                                        <p:cTn id="6" dur="2000" fill="hold"/>
                                        <p:tgtEl>
                                          <p:spTgt spid="9"/>
                                        </p:tgtEl>
                                        <p:attrNameLst>
                                          <p:attrName>ppt_x</p:attrName>
                                          <p:attrName>ppt_y</p:attrName>
                                        </p:attrNameLst>
                                      </p:cBhvr>
                                      <p:rCtr x="114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45030" y="2541691"/>
            <a:ext cx="4680000" cy="1800000"/>
            <a:chOff x="1824990" y="2404531"/>
            <a:chExt cx="4680000" cy="1800000"/>
          </a:xfrm>
        </p:grpSpPr>
        <p:sp>
          <p:nvSpPr>
            <p:cNvPr id="6" name="Rectangle 5"/>
            <p:cNvSpPr/>
            <p:nvPr/>
          </p:nvSpPr>
          <p:spPr>
            <a:xfrm>
              <a:off x="5784990" y="2404531"/>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1284990" y="3304531"/>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184990" y="2404531"/>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14" name="TextBox 13"/>
          <p:cNvSpPr txBox="1"/>
          <p:nvPr/>
        </p:nvSpPr>
        <p:spPr>
          <a:xfrm>
            <a:off x="3486744" y="1581482"/>
            <a:ext cx="2074607"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12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4 = 48</a:t>
            </a:r>
          </a:p>
        </p:txBody>
      </p:sp>
      <p:grpSp>
        <p:nvGrpSpPr>
          <p:cNvPr id="9" name="Group 8"/>
          <p:cNvGrpSpPr/>
          <p:nvPr/>
        </p:nvGrpSpPr>
        <p:grpSpPr>
          <a:xfrm>
            <a:off x="2505030" y="2892450"/>
            <a:ext cx="4320000" cy="1455755"/>
            <a:chOff x="2505030" y="2892450"/>
            <a:chExt cx="4320000" cy="1455755"/>
          </a:xfrm>
        </p:grpSpPr>
        <p:sp>
          <p:nvSpPr>
            <p:cNvPr id="16" name="Rectangle 15"/>
            <p:cNvSpPr/>
            <p:nvPr/>
          </p:nvSpPr>
          <p:spPr>
            <a:xfrm>
              <a:off x="2505030" y="2892450"/>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505030" y="3258434"/>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505030" y="3621691"/>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505030" y="3988205"/>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rot="5400000">
              <a:off x="5565030" y="3448205"/>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5400000">
              <a:off x="5925030" y="3441691"/>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10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91327" y="1419641"/>
            <a:ext cx="7765366" cy="4758202"/>
          </a:xfrm>
        </p:spPr>
        <p:txBody>
          <a:bodyPr>
            <a:noAutofit/>
          </a:bodyPr>
          <a:lstStyle/>
          <a:p>
            <a:r>
              <a:rPr lang="en-US" sz="4400" dirty="0">
                <a:latin typeface="Open Sans" charset="0"/>
                <a:ea typeface="Open Sans" charset="0"/>
                <a:cs typeface="Open Sans" charset="0"/>
              </a:rPr>
              <a:t>Mark McCourt</a:t>
            </a:r>
          </a:p>
          <a:p>
            <a:r>
              <a:rPr lang="en-US" sz="4400" dirty="0">
                <a:latin typeface="Open Sans Light" charset="0"/>
                <a:ea typeface="Open Sans Light" charset="0"/>
                <a:cs typeface="Open Sans Light" charset="0"/>
              </a:rPr>
              <a:t>@</a:t>
            </a:r>
            <a:r>
              <a:rPr lang="en-US" sz="4400" dirty="0" err="1">
                <a:latin typeface="Open Sans Light" charset="0"/>
                <a:ea typeface="Open Sans Light" charset="0"/>
                <a:cs typeface="Open Sans Light" charset="0"/>
              </a:rPr>
              <a:t>EmathsUK</a:t>
            </a:r>
            <a:endParaRPr lang="en-US" sz="4400" dirty="0">
              <a:latin typeface="Open Sans Light" charset="0"/>
              <a:ea typeface="Open Sans Light" charset="0"/>
              <a:cs typeface="Open Sans Light" charset="0"/>
            </a:endParaRPr>
          </a:p>
          <a:p>
            <a:endParaRPr lang="en-US" sz="3600" dirty="0">
              <a:latin typeface="Open Sans" charset="0"/>
              <a:ea typeface="Open Sans" charset="0"/>
              <a:cs typeface="Open Sans" charset="0"/>
            </a:endParaRPr>
          </a:p>
          <a:p>
            <a:r>
              <a:rPr lang="en-US" sz="4400" dirty="0">
                <a:latin typeface="Open Sans" charset="0"/>
                <a:ea typeface="Open Sans" charset="0"/>
                <a:cs typeface="Open Sans" charset="0"/>
              </a:rPr>
              <a:t>La Salle Education</a:t>
            </a:r>
            <a:endParaRPr lang="en-US" sz="4400" dirty="0">
              <a:solidFill>
                <a:srgbClr val="1E435B"/>
              </a:solidFill>
              <a:latin typeface="Open Sans" charset="0"/>
              <a:ea typeface="Open Sans" charset="0"/>
              <a:cs typeface="Open Sans" charset="0"/>
            </a:endParaRPr>
          </a:p>
          <a:p>
            <a:r>
              <a:rPr lang="en-US" sz="4400" dirty="0">
                <a:latin typeface="Open Sans Light" charset="0"/>
                <a:ea typeface="Open Sans Light" charset="0"/>
                <a:cs typeface="Open Sans Light" charset="0"/>
              </a:rPr>
              <a:t>@</a:t>
            </a:r>
            <a:r>
              <a:rPr lang="en-US" sz="4400" dirty="0" err="1">
                <a:latin typeface="Open Sans Light" charset="0"/>
                <a:ea typeface="Open Sans Light" charset="0"/>
                <a:cs typeface="Open Sans Light" charset="0"/>
              </a:rPr>
              <a:t>LaSalleEd</a:t>
            </a:r>
            <a:endParaRPr lang="en-US" sz="4400" dirty="0">
              <a:latin typeface="Open Sans Light" charset="0"/>
              <a:ea typeface="Open Sans Light" charset="0"/>
              <a:cs typeface="Open Sans Light" charset="0"/>
            </a:endParaRPr>
          </a:p>
        </p:txBody>
      </p:sp>
    </p:spTree>
    <p:extLst>
      <p:ext uri="{BB962C8B-B14F-4D97-AF65-F5344CB8AC3E}">
        <p14:creationId xmlns:p14="http://schemas.microsoft.com/office/powerpoint/2010/main" val="2942323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grpSp>
        <p:nvGrpSpPr>
          <p:cNvPr id="10" name="Group 9"/>
          <p:cNvGrpSpPr/>
          <p:nvPr/>
        </p:nvGrpSpPr>
        <p:grpSpPr>
          <a:xfrm>
            <a:off x="1984816" y="1774570"/>
            <a:ext cx="5040000" cy="4727404"/>
            <a:chOff x="1984816" y="1774570"/>
            <a:chExt cx="5040000" cy="4727404"/>
          </a:xfrm>
        </p:grpSpPr>
        <p:sp>
          <p:nvSpPr>
            <p:cNvPr id="6" name="Rectangle 5"/>
            <p:cNvSpPr/>
            <p:nvPr/>
          </p:nvSpPr>
          <p:spPr>
            <a:xfrm rot="5400000">
              <a:off x="1804816" y="5961974"/>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4816" y="1774570"/>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344816" y="1774570"/>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364816" y="3783368"/>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944816" y="2134570"/>
            <a:ext cx="1080000" cy="3603630"/>
            <a:chOff x="5944816" y="2134570"/>
            <a:chExt cx="1080000" cy="3603630"/>
          </a:xfrm>
        </p:grpSpPr>
        <p:sp>
          <p:nvSpPr>
            <p:cNvPr id="15" name="Rectangle 14"/>
            <p:cNvSpPr/>
            <p:nvPr/>
          </p:nvSpPr>
          <p:spPr>
            <a:xfrm rot="5400000">
              <a:off x="4324816" y="3754570"/>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4684816" y="3758200"/>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5400000">
              <a:off x="5044816" y="3754570"/>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341937" y="2155088"/>
            <a:ext cx="3608637" cy="3625684"/>
            <a:chOff x="2341937" y="2155088"/>
            <a:chExt cx="3608637" cy="3625684"/>
          </a:xfrm>
        </p:grpSpPr>
        <p:sp>
          <p:nvSpPr>
            <p:cNvPr id="24" name="Rectangle 23"/>
            <p:cNvSpPr/>
            <p:nvPr/>
          </p:nvSpPr>
          <p:spPr>
            <a:xfrm>
              <a:off x="2344816" y="2155088"/>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344816" y="2893125"/>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344816" y="2524973"/>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341937" y="3267310"/>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341937" y="3620519"/>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350574" y="3970581"/>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350574" y="4708618"/>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350574" y="4340466"/>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347695" y="5082803"/>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347695" y="5420772"/>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350574" y="5767553"/>
            <a:ext cx="3600000" cy="725795"/>
            <a:chOff x="2350574" y="5767553"/>
            <a:chExt cx="3600000" cy="725795"/>
          </a:xfrm>
        </p:grpSpPr>
        <p:sp>
          <p:nvSpPr>
            <p:cNvPr id="34" name="Rectangle 33"/>
            <p:cNvSpPr/>
            <p:nvPr/>
          </p:nvSpPr>
          <p:spPr>
            <a:xfrm>
              <a:off x="2350574" y="5767553"/>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350574" y="6133348"/>
              <a:ext cx="3600000" cy="360000"/>
            </a:xfrm>
            <a:prstGeom prst="rect">
              <a:avLst/>
            </a:prstGeom>
            <a:solidFill>
              <a:srgbClr val="DF660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1937" y="5767553"/>
            <a:ext cx="1088636" cy="725795"/>
            <a:chOff x="5941937" y="5767553"/>
            <a:chExt cx="1088636" cy="725795"/>
          </a:xfrm>
        </p:grpSpPr>
        <p:sp>
          <p:nvSpPr>
            <p:cNvPr id="36" name="Rectangle 35"/>
            <p:cNvSpPr/>
            <p:nvPr/>
          </p:nvSpPr>
          <p:spPr>
            <a:xfrm>
              <a:off x="5950573" y="57675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941937" y="6133348"/>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3486744" y="1001023"/>
            <a:ext cx="2484976" cy="523220"/>
          </a:xfrm>
          <a:prstGeom prst="rect">
            <a:avLst/>
          </a:prstGeom>
          <a:noFill/>
        </p:spPr>
        <p:txBody>
          <a:bodyPr wrap="none" rtlCol="0">
            <a:spAutoFit/>
          </a:bodyPr>
          <a:lstStyle/>
          <a:p>
            <a:r>
              <a:rPr lang="en-US" sz="2800" dirty="0">
                <a:solidFill>
                  <a:schemeClr val="accent6">
                    <a:lumMod val="50000"/>
                  </a:schemeClr>
                </a:solidFill>
                <a:latin typeface="Open Sans" charset="0"/>
                <a:ea typeface="Open Sans" charset="0"/>
                <a:cs typeface="Open Sans" charset="0"/>
              </a:rPr>
              <a:t>12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13 = 156</a:t>
            </a:r>
          </a:p>
        </p:txBody>
      </p:sp>
    </p:spTree>
    <p:extLst>
      <p:ext uri="{BB962C8B-B14F-4D97-AF65-F5344CB8AC3E}">
        <p14:creationId xmlns:p14="http://schemas.microsoft.com/office/powerpoint/2010/main" val="183657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52" t="3778" r="1478" b="16222"/>
          <a:stretch/>
        </p:blipFill>
        <p:spPr>
          <a:xfrm>
            <a:off x="381000" y="1264920"/>
            <a:ext cx="8488680" cy="5486400"/>
          </a:xfrm>
          <a:prstGeom prst="rect">
            <a:avLst/>
          </a:prstGeom>
        </p:spPr>
      </p:pic>
      <p:sp>
        <p:nvSpPr>
          <p:cNvPr id="6" name="TextBox 5"/>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102432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67" t="1392" r="1834" b="23486"/>
          <a:stretch/>
        </p:blipFill>
        <p:spPr>
          <a:xfrm>
            <a:off x="350520" y="1569720"/>
            <a:ext cx="8321040" cy="3703320"/>
          </a:xfrm>
          <a:prstGeom prst="rect">
            <a:avLst/>
          </a:prstGeom>
        </p:spPr>
      </p:pic>
      <p:sp>
        <p:nvSpPr>
          <p:cNvPr id="6" name="TextBox 5"/>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263918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34" t="7466" r="2500" b="13125"/>
          <a:stretch/>
        </p:blipFill>
        <p:spPr>
          <a:xfrm>
            <a:off x="167640" y="1767840"/>
            <a:ext cx="8747760" cy="3611880"/>
          </a:xfrm>
          <a:prstGeom prst="rect">
            <a:avLst/>
          </a:prstGeom>
        </p:spPr>
      </p:pic>
      <p:sp>
        <p:nvSpPr>
          <p:cNvPr id="8" name="TextBox 7"/>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1465816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28" name="TextBox 27"/>
          <p:cNvSpPr txBox="1"/>
          <p:nvPr/>
        </p:nvSpPr>
        <p:spPr>
          <a:xfrm>
            <a:off x="3529396" y="1390238"/>
            <a:ext cx="1856598" cy="523220"/>
          </a:xfrm>
          <a:prstGeom prst="rect">
            <a:avLst/>
          </a:prstGeom>
          <a:noFill/>
        </p:spPr>
        <p:txBody>
          <a:bodyPr wrap="none" rtlCol="0">
            <a:spAutoFit/>
          </a:bodyPr>
          <a:lstStyle/>
          <a:p>
            <a:r>
              <a:rPr lang="en-US" sz="2800" baseline="30000" dirty="0">
                <a:solidFill>
                  <a:schemeClr val="accent6">
                    <a:lumMod val="50000"/>
                  </a:schemeClr>
                </a:solidFill>
                <a:latin typeface="Open Sans" charset="0"/>
                <a:ea typeface="Open Sans" charset="0"/>
                <a:cs typeface="Open Sans" charset="0"/>
              </a:rPr>
              <a:t>1</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3</a:t>
            </a:r>
            <a:r>
              <a:rPr lang="en-US" sz="2800" dirty="0">
                <a:solidFill>
                  <a:schemeClr val="accent6">
                    <a:lumMod val="50000"/>
                  </a:schemeClr>
                </a:solidFill>
                <a:latin typeface="Open Sans" charset="0"/>
                <a:ea typeface="Open Sans" charset="0"/>
                <a:cs typeface="Open Sans" charset="0"/>
              </a:rPr>
              <a:t>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a:t>
            </a:r>
            <a:r>
              <a:rPr lang="en-US" sz="2800" baseline="30000" dirty="0">
                <a:solidFill>
                  <a:schemeClr val="accent6">
                    <a:lumMod val="50000"/>
                  </a:schemeClr>
                </a:solidFill>
                <a:latin typeface="Open Sans" charset="0"/>
                <a:ea typeface="Open Sans" charset="0"/>
                <a:cs typeface="Open Sans" charset="0"/>
              </a:rPr>
              <a:t>1</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4</a:t>
            </a:r>
            <a:r>
              <a:rPr lang="en-US" sz="2800" dirty="0">
                <a:solidFill>
                  <a:schemeClr val="accent6">
                    <a:lumMod val="50000"/>
                  </a:schemeClr>
                </a:solidFill>
                <a:latin typeface="Open Sans" charset="0"/>
                <a:ea typeface="Open Sans" charset="0"/>
                <a:cs typeface="Open Sans" charset="0"/>
              </a:rPr>
              <a:t> = </a:t>
            </a:r>
          </a:p>
        </p:txBody>
      </p:sp>
      <p:grpSp>
        <p:nvGrpSpPr>
          <p:cNvPr id="2" name="Group 1"/>
          <p:cNvGrpSpPr/>
          <p:nvPr/>
        </p:nvGrpSpPr>
        <p:grpSpPr>
          <a:xfrm>
            <a:off x="2321351" y="2095445"/>
            <a:ext cx="4320000" cy="360000"/>
            <a:chOff x="2321351" y="2377832"/>
            <a:chExt cx="4320000" cy="360000"/>
          </a:xfrm>
        </p:grpSpPr>
        <p:sp>
          <p:nvSpPr>
            <p:cNvPr id="18" name="Rectangle 17"/>
            <p:cNvSpPr/>
            <p:nvPr/>
          </p:nvSpPr>
          <p:spPr>
            <a:xfrm>
              <a:off x="232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0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6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321351" y="2764966"/>
            <a:ext cx="4320000" cy="360000"/>
            <a:chOff x="2321351" y="3047353"/>
            <a:chExt cx="4320000" cy="360000"/>
          </a:xfrm>
        </p:grpSpPr>
        <p:sp>
          <p:nvSpPr>
            <p:cNvPr id="20" name="Rectangle 19"/>
            <p:cNvSpPr/>
            <p:nvPr/>
          </p:nvSpPr>
          <p:spPr>
            <a:xfrm>
              <a:off x="232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6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48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40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21351" y="4773529"/>
            <a:ext cx="4324643" cy="360000"/>
            <a:chOff x="2321351" y="4386395"/>
            <a:chExt cx="4324643" cy="360000"/>
          </a:xfrm>
        </p:grpSpPr>
        <p:sp>
          <p:nvSpPr>
            <p:cNvPr id="32" name="Rectangle 31"/>
            <p:cNvSpPr/>
            <p:nvPr/>
          </p:nvSpPr>
          <p:spPr>
            <a:xfrm>
              <a:off x="268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32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40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04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2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6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84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481351"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565994"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205994"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285994"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925994" y="4386395"/>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321351" y="3434487"/>
            <a:ext cx="1080000" cy="360000"/>
            <a:chOff x="2321351" y="3434487"/>
            <a:chExt cx="1080000" cy="360000"/>
          </a:xfrm>
        </p:grpSpPr>
        <p:sp>
          <p:nvSpPr>
            <p:cNvPr id="31" name="Rectangle 30"/>
            <p:cNvSpPr/>
            <p:nvPr/>
          </p:nvSpPr>
          <p:spPr>
            <a:xfrm>
              <a:off x="2321351" y="3434487"/>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679029" y="3434487"/>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041351" y="3434487"/>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ectangle 45"/>
          <p:cNvSpPr/>
          <p:nvPr/>
        </p:nvSpPr>
        <p:spPr>
          <a:xfrm>
            <a:off x="2335540" y="4104008"/>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74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28" name="TextBox 27"/>
          <p:cNvSpPr txBox="1"/>
          <p:nvPr/>
        </p:nvSpPr>
        <p:spPr>
          <a:xfrm>
            <a:off x="3529396" y="1390238"/>
            <a:ext cx="1856598" cy="523220"/>
          </a:xfrm>
          <a:prstGeom prst="rect">
            <a:avLst/>
          </a:prstGeom>
          <a:noFill/>
        </p:spPr>
        <p:txBody>
          <a:bodyPr wrap="none" rtlCol="0">
            <a:spAutoFit/>
          </a:bodyPr>
          <a:lstStyle/>
          <a:p>
            <a:r>
              <a:rPr lang="en-US" sz="2800" baseline="30000" dirty="0">
                <a:solidFill>
                  <a:schemeClr val="accent6">
                    <a:lumMod val="50000"/>
                  </a:schemeClr>
                </a:solidFill>
                <a:latin typeface="Open Sans" charset="0"/>
                <a:ea typeface="Open Sans" charset="0"/>
                <a:cs typeface="Open Sans" charset="0"/>
              </a:rPr>
              <a:t>2</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3</a:t>
            </a:r>
            <a:r>
              <a:rPr lang="en-US" sz="2800" dirty="0">
                <a:solidFill>
                  <a:schemeClr val="accent6">
                    <a:lumMod val="50000"/>
                  </a:schemeClr>
                </a:solidFill>
                <a:latin typeface="Open Sans" charset="0"/>
                <a:ea typeface="Open Sans" charset="0"/>
                <a:cs typeface="Open Sans" charset="0"/>
              </a:rPr>
              <a:t>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a:t>
            </a:r>
            <a:r>
              <a:rPr lang="en-US" sz="2800" baseline="30000" dirty="0">
                <a:solidFill>
                  <a:schemeClr val="accent6">
                    <a:lumMod val="50000"/>
                  </a:schemeClr>
                </a:solidFill>
                <a:latin typeface="Open Sans" charset="0"/>
                <a:ea typeface="Open Sans" charset="0"/>
                <a:cs typeface="Open Sans" charset="0"/>
              </a:rPr>
              <a:t>1</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4</a:t>
            </a:r>
            <a:r>
              <a:rPr lang="en-US" sz="2800" dirty="0">
                <a:solidFill>
                  <a:schemeClr val="accent6">
                    <a:lumMod val="50000"/>
                  </a:schemeClr>
                </a:solidFill>
                <a:latin typeface="Open Sans" charset="0"/>
                <a:ea typeface="Open Sans" charset="0"/>
                <a:cs typeface="Open Sans" charset="0"/>
              </a:rPr>
              <a:t> = </a:t>
            </a:r>
          </a:p>
        </p:txBody>
      </p:sp>
      <p:grpSp>
        <p:nvGrpSpPr>
          <p:cNvPr id="2" name="Group 1"/>
          <p:cNvGrpSpPr/>
          <p:nvPr/>
        </p:nvGrpSpPr>
        <p:grpSpPr>
          <a:xfrm>
            <a:off x="2321351" y="2095445"/>
            <a:ext cx="4320000" cy="360000"/>
            <a:chOff x="2321351" y="2377832"/>
            <a:chExt cx="4320000" cy="360000"/>
          </a:xfrm>
        </p:grpSpPr>
        <p:sp>
          <p:nvSpPr>
            <p:cNvPr id="18" name="Rectangle 17"/>
            <p:cNvSpPr/>
            <p:nvPr/>
          </p:nvSpPr>
          <p:spPr>
            <a:xfrm>
              <a:off x="232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0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6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321351" y="2764966"/>
            <a:ext cx="4320000" cy="360000"/>
            <a:chOff x="2321351" y="3047353"/>
            <a:chExt cx="4320000" cy="360000"/>
          </a:xfrm>
        </p:grpSpPr>
        <p:sp>
          <p:nvSpPr>
            <p:cNvPr id="20" name="Rectangle 19"/>
            <p:cNvSpPr/>
            <p:nvPr/>
          </p:nvSpPr>
          <p:spPr>
            <a:xfrm>
              <a:off x="232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6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48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401351" y="30473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321351" y="3434487"/>
            <a:ext cx="1080000" cy="360000"/>
            <a:chOff x="2321351" y="3434487"/>
            <a:chExt cx="1080000" cy="360000"/>
          </a:xfrm>
        </p:grpSpPr>
        <p:sp>
          <p:nvSpPr>
            <p:cNvPr id="31" name="Rectangle 30"/>
            <p:cNvSpPr/>
            <p:nvPr/>
          </p:nvSpPr>
          <p:spPr>
            <a:xfrm>
              <a:off x="2321351" y="3434487"/>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679029" y="3434487"/>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041351" y="3434487"/>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ectangle 45"/>
          <p:cNvSpPr/>
          <p:nvPr/>
        </p:nvSpPr>
        <p:spPr>
          <a:xfrm>
            <a:off x="2335540" y="4104008"/>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695540" y="4104008"/>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335540" y="4773529"/>
            <a:ext cx="4320000" cy="360000"/>
            <a:chOff x="2335540" y="4773529"/>
            <a:chExt cx="4320000" cy="360000"/>
          </a:xfrm>
        </p:grpSpPr>
        <p:sp>
          <p:nvSpPr>
            <p:cNvPr id="48" name="Rectangle 47"/>
            <p:cNvSpPr/>
            <p:nvPr/>
          </p:nvSpPr>
          <p:spPr>
            <a:xfrm>
              <a:off x="233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05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77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49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521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93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12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28" name="TextBox 27"/>
          <p:cNvSpPr txBox="1"/>
          <p:nvPr/>
        </p:nvSpPr>
        <p:spPr>
          <a:xfrm>
            <a:off x="3529396" y="1390238"/>
            <a:ext cx="1856598" cy="523220"/>
          </a:xfrm>
          <a:prstGeom prst="rect">
            <a:avLst/>
          </a:prstGeom>
          <a:noFill/>
        </p:spPr>
        <p:txBody>
          <a:bodyPr wrap="none" rtlCol="0">
            <a:spAutoFit/>
          </a:bodyPr>
          <a:lstStyle/>
          <a:p>
            <a:r>
              <a:rPr lang="en-US" sz="2800" baseline="30000" dirty="0">
                <a:solidFill>
                  <a:schemeClr val="accent6">
                    <a:lumMod val="50000"/>
                  </a:schemeClr>
                </a:solidFill>
                <a:latin typeface="Open Sans" charset="0"/>
                <a:ea typeface="Open Sans" charset="0"/>
                <a:cs typeface="Open Sans" charset="0"/>
              </a:rPr>
              <a:t>2</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3</a:t>
            </a:r>
            <a:r>
              <a:rPr lang="en-US" sz="2800" dirty="0">
                <a:solidFill>
                  <a:schemeClr val="accent6">
                    <a:lumMod val="50000"/>
                  </a:schemeClr>
                </a:solidFill>
                <a:latin typeface="Open Sans" charset="0"/>
                <a:ea typeface="Open Sans" charset="0"/>
                <a:cs typeface="Open Sans" charset="0"/>
              </a:rPr>
              <a:t>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a:t>
            </a:r>
            <a:r>
              <a:rPr lang="en-US" sz="2800" baseline="30000" dirty="0">
                <a:solidFill>
                  <a:schemeClr val="accent6">
                    <a:lumMod val="50000"/>
                  </a:schemeClr>
                </a:solidFill>
                <a:latin typeface="Open Sans" charset="0"/>
                <a:ea typeface="Open Sans" charset="0"/>
                <a:cs typeface="Open Sans" charset="0"/>
              </a:rPr>
              <a:t>1</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4</a:t>
            </a:r>
            <a:r>
              <a:rPr lang="en-US" sz="2800" dirty="0">
                <a:solidFill>
                  <a:schemeClr val="accent6">
                    <a:lumMod val="50000"/>
                  </a:schemeClr>
                </a:solidFill>
                <a:latin typeface="Open Sans" charset="0"/>
                <a:ea typeface="Open Sans" charset="0"/>
                <a:cs typeface="Open Sans" charset="0"/>
              </a:rPr>
              <a:t> = </a:t>
            </a:r>
          </a:p>
        </p:txBody>
      </p:sp>
      <p:grpSp>
        <p:nvGrpSpPr>
          <p:cNvPr id="2" name="Group 1"/>
          <p:cNvGrpSpPr/>
          <p:nvPr/>
        </p:nvGrpSpPr>
        <p:grpSpPr>
          <a:xfrm>
            <a:off x="2321351" y="2095445"/>
            <a:ext cx="4320000" cy="360000"/>
            <a:chOff x="2321351" y="2377832"/>
            <a:chExt cx="4320000" cy="360000"/>
          </a:xfrm>
        </p:grpSpPr>
        <p:sp>
          <p:nvSpPr>
            <p:cNvPr id="18" name="Rectangle 17"/>
            <p:cNvSpPr/>
            <p:nvPr/>
          </p:nvSpPr>
          <p:spPr>
            <a:xfrm>
              <a:off x="232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0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61351" y="23778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321351" y="4498490"/>
            <a:ext cx="4320000" cy="360000"/>
            <a:chOff x="2335540" y="4773529"/>
            <a:chExt cx="4320000" cy="360000"/>
          </a:xfrm>
        </p:grpSpPr>
        <p:sp>
          <p:nvSpPr>
            <p:cNvPr id="48" name="Rectangle 47"/>
            <p:cNvSpPr/>
            <p:nvPr/>
          </p:nvSpPr>
          <p:spPr>
            <a:xfrm>
              <a:off x="233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05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77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49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521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935540" y="4773529"/>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21351" y="2927173"/>
            <a:ext cx="2856344" cy="360000"/>
            <a:chOff x="2321351" y="2927173"/>
            <a:chExt cx="2856344" cy="360000"/>
          </a:xfrm>
        </p:grpSpPr>
        <p:sp>
          <p:nvSpPr>
            <p:cNvPr id="26" name="Rectangle 25"/>
            <p:cNvSpPr/>
            <p:nvPr/>
          </p:nvSpPr>
          <p:spPr>
            <a:xfrm>
              <a:off x="2321351" y="2927173"/>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041351" y="2927173"/>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761351" y="2927173"/>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457695" y="2927173"/>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p:cNvSpPr/>
          <p:nvPr/>
        </p:nvSpPr>
        <p:spPr>
          <a:xfrm>
            <a:off x="2321351" y="3666762"/>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3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28" name="TextBox 27"/>
          <p:cNvSpPr txBox="1"/>
          <p:nvPr/>
        </p:nvSpPr>
        <p:spPr>
          <a:xfrm>
            <a:off x="3529396" y="1390238"/>
            <a:ext cx="1856598" cy="523220"/>
          </a:xfrm>
          <a:prstGeom prst="rect">
            <a:avLst/>
          </a:prstGeom>
          <a:noFill/>
        </p:spPr>
        <p:txBody>
          <a:bodyPr wrap="none" rtlCol="0">
            <a:spAutoFit/>
          </a:bodyPr>
          <a:lstStyle/>
          <a:p>
            <a:r>
              <a:rPr lang="en-US" sz="2800" baseline="30000" dirty="0">
                <a:solidFill>
                  <a:schemeClr val="accent6">
                    <a:lumMod val="50000"/>
                  </a:schemeClr>
                </a:solidFill>
                <a:latin typeface="Open Sans" charset="0"/>
                <a:ea typeface="Open Sans" charset="0"/>
                <a:cs typeface="Open Sans" charset="0"/>
              </a:rPr>
              <a:t>3</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4</a:t>
            </a:r>
            <a:r>
              <a:rPr lang="en-US" sz="2800" dirty="0">
                <a:solidFill>
                  <a:schemeClr val="accent6">
                    <a:lumMod val="50000"/>
                  </a:schemeClr>
                </a:solidFill>
                <a:latin typeface="Open Sans" charset="0"/>
                <a:ea typeface="Open Sans" charset="0"/>
                <a:cs typeface="Open Sans" charset="0"/>
              </a:rPr>
              <a:t> ÷</a:t>
            </a:r>
            <a:r>
              <a:rPr lang="en-US" sz="2800" dirty="0">
                <a:solidFill>
                  <a:schemeClr val="accent6">
                    <a:lumMod val="50000"/>
                  </a:schemeClr>
                </a:solidFill>
              </a:rPr>
              <a:t> </a:t>
            </a:r>
            <a:r>
              <a:rPr lang="en-US" sz="2800" dirty="0">
                <a:solidFill>
                  <a:schemeClr val="accent6">
                    <a:lumMod val="50000"/>
                  </a:schemeClr>
                </a:solidFill>
                <a:latin typeface="Open Sans" charset="0"/>
                <a:ea typeface="Open Sans" charset="0"/>
                <a:cs typeface="Open Sans" charset="0"/>
              </a:rPr>
              <a:t> </a:t>
            </a:r>
            <a:r>
              <a:rPr lang="en-US" sz="2800" baseline="30000" dirty="0">
                <a:solidFill>
                  <a:schemeClr val="accent6">
                    <a:lumMod val="50000"/>
                  </a:schemeClr>
                </a:solidFill>
                <a:latin typeface="Open Sans" charset="0"/>
                <a:ea typeface="Open Sans" charset="0"/>
                <a:cs typeface="Open Sans" charset="0"/>
              </a:rPr>
              <a:t>1</a:t>
            </a:r>
            <a:r>
              <a:rPr lang="en-US" sz="2800" dirty="0">
                <a:solidFill>
                  <a:schemeClr val="accent6">
                    <a:lumMod val="50000"/>
                  </a:schemeClr>
                </a:solidFill>
                <a:latin typeface="Open Sans" charset="0"/>
                <a:ea typeface="Open Sans" charset="0"/>
                <a:cs typeface="Open Sans" charset="0"/>
              </a:rPr>
              <a:t>/</a:t>
            </a:r>
            <a:r>
              <a:rPr lang="en-US" sz="2800" baseline="-25000" dirty="0">
                <a:solidFill>
                  <a:schemeClr val="accent6">
                    <a:lumMod val="50000"/>
                  </a:schemeClr>
                </a:solidFill>
                <a:latin typeface="Open Sans" charset="0"/>
                <a:ea typeface="Open Sans" charset="0"/>
                <a:cs typeface="Open Sans" charset="0"/>
              </a:rPr>
              <a:t>2</a:t>
            </a:r>
            <a:r>
              <a:rPr lang="en-US" sz="2800" dirty="0">
                <a:solidFill>
                  <a:schemeClr val="accent6">
                    <a:lumMod val="50000"/>
                  </a:schemeClr>
                </a:solidFill>
                <a:latin typeface="Open Sans" charset="0"/>
                <a:ea typeface="Open Sans" charset="0"/>
                <a:cs typeface="Open Sans" charset="0"/>
              </a:rPr>
              <a:t> = </a:t>
            </a:r>
          </a:p>
        </p:txBody>
      </p:sp>
      <p:sp>
        <p:nvSpPr>
          <p:cNvPr id="23" name="Rectangle 22"/>
          <p:cNvSpPr/>
          <p:nvPr/>
        </p:nvSpPr>
        <p:spPr>
          <a:xfrm>
            <a:off x="3529396" y="2599255"/>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529396" y="3645052"/>
            <a:ext cx="720000" cy="360000"/>
          </a:xfrm>
          <a:prstGeom prst="rect">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529396" y="312215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529396" y="4167951"/>
            <a:ext cx="1080000" cy="360137"/>
            <a:chOff x="3529396" y="4167951"/>
            <a:chExt cx="1080000" cy="360137"/>
          </a:xfrm>
        </p:grpSpPr>
        <p:sp>
          <p:nvSpPr>
            <p:cNvPr id="29" name="Rectangle 28"/>
            <p:cNvSpPr/>
            <p:nvPr/>
          </p:nvSpPr>
          <p:spPr>
            <a:xfrm>
              <a:off x="3529396" y="4167951"/>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249396" y="4167951"/>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889396" y="4168088"/>
              <a:ext cx="360000" cy="360000"/>
            </a:xfrm>
            <a:prstGeom prst="rect">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83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
        <p:nvSpPr>
          <p:cNvPr id="9" name="TextBox 8"/>
          <p:cNvSpPr txBox="1"/>
          <p:nvPr/>
        </p:nvSpPr>
        <p:spPr>
          <a:xfrm>
            <a:off x="1010958" y="1347148"/>
            <a:ext cx="7533024" cy="1815882"/>
          </a:xfrm>
          <a:prstGeom prst="rect">
            <a:avLst/>
          </a:prstGeom>
          <a:noFill/>
        </p:spPr>
        <p:txBody>
          <a:bodyPr wrap="square" rtlCol="0">
            <a:spAutoFit/>
          </a:bodyPr>
          <a:lstStyle/>
          <a:p>
            <a:r>
              <a:rPr lang="en-US" sz="2800" dirty="0">
                <a:solidFill>
                  <a:schemeClr val="accent6">
                    <a:lumMod val="50000"/>
                  </a:schemeClr>
                </a:solidFill>
                <a:latin typeface="Open Sans" charset="0"/>
                <a:ea typeface="Open Sans" charset="0"/>
                <a:cs typeface="Open Sans" charset="0"/>
              </a:rPr>
              <a:t>Using each number once, place the numbers 11, 12, 13, 14, 15 and 16 in the circles, such that the sum of the three numbers on each side of the triangle </a:t>
            </a:r>
            <a:r>
              <a:rPr lang="en-US" sz="2800">
                <a:solidFill>
                  <a:schemeClr val="accent6">
                    <a:lumMod val="50000"/>
                  </a:schemeClr>
                </a:solidFill>
                <a:latin typeface="Open Sans" charset="0"/>
                <a:ea typeface="Open Sans" charset="0"/>
                <a:cs typeface="Open Sans" charset="0"/>
              </a:rPr>
              <a:t>is 40.</a:t>
            </a:r>
            <a:endParaRPr lang="en-US" sz="2800" dirty="0">
              <a:solidFill>
                <a:schemeClr val="accent6">
                  <a:lumMod val="50000"/>
                </a:schemeClr>
              </a:solidFill>
              <a:latin typeface="Open Sans" charset="0"/>
              <a:ea typeface="Open Sans" charset="0"/>
              <a:cs typeface="Open Sans" charset="0"/>
            </a:endParaRPr>
          </a:p>
        </p:txBody>
      </p:sp>
      <p:grpSp>
        <p:nvGrpSpPr>
          <p:cNvPr id="19" name="Group 18"/>
          <p:cNvGrpSpPr/>
          <p:nvPr/>
        </p:nvGrpSpPr>
        <p:grpSpPr>
          <a:xfrm>
            <a:off x="2363749" y="3360494"/>
            <a:ext cx="4595668" cy="3114265"/>
            <a:chOff x="2363749" y="3360494"/>
            <a:chExt cx="4595668" cy="3114265"/>
          </a:xfrm>
        </p:grpSpPr>
        <p:sp>
          <p:nvSpPr>
            <p:cNvPr id="2" name="Oval 1"/>
            <p:cNvSpPr/>
            <p:nvPr/>
          </p:nvSpPr>
          <p:spPr>
            <a:xfrm>
              <a:off x="4313572" y="3360494"/>
              <a:ext cx="685800" cy="685800"/>
            </a:xfrm>
            <a:prstGeom prst="ellipse">
              <a:avLst/>
            </a:prstGeom>
            <a:solidFill>
              <a:srgbClr val="89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245345" y="4567367"/>
              <a:ext cx="685800" cy="685800"/>
            </a:xfrm>
            <a:prstGeom prst="ellipse">
              <a:avLst/>
            </a:prstGeom>
            <a:solidFill>
              <a:srgbClr val="89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348883" y="4567367"/>
              <a:ext cx="685800" cy="685800"/>
            </a:xfrm>
            <a:prstGeom prst="ellipse">
              <a:avLst/>
            </a:prstGeom>
            <a:solidFill>
              <a:srgbClr val="89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363749" y="5774241"/>
              <a:ext cx="685800" cy="685800"/>
            </a:xfrm>
            <a:prstGeom prst="ellipse">
              <a:avLst/>
            </a:prstGeom>
            <a:solidFill>
              <a:srgbClr val="89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73617" y="5775452"/>
              <a:ext cx="685800" cy="685800"/>
            </a:xfrm>
            <a:prstGeom prst="ellipse">
              <a:avLst/>
            </a:prstGeom>
            <a:solidFill>
              <a:srgbClr val="89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313571" y="5788959"/>
              <a:ext cx="685800" cy="685800"/>
            </a:xfrm>
            <a:prstGeom prst="ellipse">
              <a:avLst/>
            </a:prstGeom>
            <a:solidFill>
              <a:srgbClr val="89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716872" y="3703394"/>
              <a:ext cx="1949823" cy="2413747"/>
            </a:xfrm>
            <a:prstGeom prst="line">
              <a:avLst/>
            </a:prstGeom>
            <a:ln w="69850">
              <a:solidFill>
                <a:srgbClr val="89BE3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66694" y="3755422"/>
              <a:ext cx="1949823" cy="2413747"/>
            </a:xfrm>
            <a:prstGeom prst="line">
              <a:avLst/>
            </a:prstGeom>
            <a:ln w="69850">
              <a:solidFill>
                <a:srgbClr val="89BE3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706649" y="6088447"/>
              <a:ext cx="3909868" cy="43413"/>
            </a:xfrm>
            <a:prstGeom prst="line">
              <a:avLst/>
            </a:prstGeom>
            <a:ln w="69850">
              <a:solidFill>
                <a:srgbClr val="89BE3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624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282538" y="1583671"/>
            <a:ext cx="4376436" cy="4519702"/>
            <a:chOff x="2282538" y="1583671"/>
            <a:chExt cx="4376436" cy="4519702"/>
          </a:xfrm>
        </p:grpSpPr>
        <p:sp>
          <p:nvSpPr>
            <p:cNvPr id="7" name="Rectangle 6"/>
            <p:cNvSpPr/>
            <p:nvPr/>
          </p:nvSpPr>
          <p:spPr>
            <a:xfrm>
              <a:off x="3751456" y="2690185"/>
              <a:ext cx="1440000" cy="360000"/>
            </a:xfrm>
            <a:prstGeom prst="rect">
              <a:avLst/>
            </a:prstGeom>
            <a:solidFill>
              <a:srgbClr val="7030A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6200000">
              <a:off x="3031456" y="1943671"/>
              <a:ext cx="1080000" cy="360000"/>
            </a:xfrm>
            <a:prstGeom prst="rect">
              <a:avLst/>
            </a:prstGeom>
            <a:solidFill>
              <a:srgbClr val="00B05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2245541">
              <a:off x="3694953" y="1793767"/>
              <a:ext cx="1800000" cy="360000"/>
            </a:xfrm>
            <a:prstGeom prst="rect">
              <a:avLst/>
            </a:prstGeom>
            <a:solidFill>
              <a:srgbClr val="FFFF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rot="2631700">
              <a:off x="4498974" y="4655054"/>
              <a:ext cx="2160000" cy="360000"/>
            </a:xfrm>
            <a:prstGeom prst="rect">
              <a:avLst/>
            </a:prstGeom>
            <a:solidFill>
              <a:schemeClr val="accent4">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19369399">
              <a:off x="2282538" y="4647587"/>
              <a:ext cx="2520000" cy="360000"/>
            </a:xfrm>
            <a:prstGeom prst="rect">
              <a:avLst/>
            </a:prstGeom>
            <a:solidFill>
              <a:schemeClr val="accent6">
                <a:lumMod val="5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642538" y="5743373"/>
              <a:ext cx="3600000" cy="360000"/>
            </a:xfrm>
            <a:prstGeom prst="rect">
              <a:avLst/>
            </a:prstGeom>
            <a:solidFill>
              <a:srgbClr val="DF660A"/>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78481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869" y="1735552"/>
            <a:ext cx="8677632" cy="3046988"/>
          </a:xfrm>
          <a:prstGeom prst="rect">
            <a:avLst/>
          </a:prstGeom>
          <a:noFill/>
        </p:spPr>
        <p:txBody>
          <a:bodyPr wrap="none" rtlCol="0">
            <a:spAutoFit/>
          </a:bodyPr>
          <a:lstStyle/>
          <a:p>
            <a:r>
              <a:rPr lang="en-US" sz="2400" dirty="0">
                <a:solidFill>
                  <a:schemeClr val="accent6">
                    <a:lumMod val="50000"/>
                  </a:schemeClr>
                </a:solidFill>
                <a:latin typeface="Open Sans" charset="0"/>
                <a:ea typeface="Open Sans" charset="0"/>
                <a:cs typeface="Open Sans" charset="0"/>
              </a:rPr>
              <a:t>Six interconnected, though not dependent, days</a:t>
            </a:r>
            <a:r>
              <a:rPr lang="is-IS" sz="2400" dirty="0">
                <a:solidFill>
                  <a:schemeClr val="accent6">
                    <a:lumMod val="50000"/>
                  </a:schemeClr>
                </a:solidFill>
                <a:latin typeface="Open Sans" charset="0"/>
                <a:ea typeface="Open Sans" charset="0"/>
                <a:cs typeface="Open Sans" charset="0"/>
              </a:rPr>
              <a:t>…</a:t>
            </a:r>
          </a:p>
          <a:p>
            <a:endParaRPr lang="is-IS" sz="2400" dirty="0">
              <a:solidFill>
                <a:schemeClr val="accent6">
                  <a:lumMod val="50000"/>
                </a:schemeClr>
              </a:solidFill>
              <a:latin typeface="Open Sans" charset="0"/>
              <a:ea typeface="Open Sans" charset="0"/>
              <a:cs typeface="Open Sans" charset="0"/>
            </a:endParaRPr>
          </a:p>
          <a:p>
            <a:pPr marL="342900" indent="-342900">
              <a:buFont typeface="Arial" charset="0"/>
              <a:buChar char="•"/>
            </a:pPr>
            <a:r>
              <a:rPr lang="is-IS" sz="2400" dirty="0">
                <a:solidFill>
                  <a:schemeClr val="accent6">
                    <a:lumMod val="50000"/>
                  </a:schemeClr>
                </a:solidFill>
                <a:latin typeface="Open Sans" charset="0"/>
                <a:ea typeface="Open Sans" charset="0"/>
                <a:cs typeface="Open Sans" charset="0"/>
              </a:rPr>
              <a:t>Mastery in Mathematics</a:t>
            </a:r>
          </a:p>
          <a:p>
            <a:pPr marL="342900" indent="-342900">
              <a:buFont typeface="Arial" charset="0"/>
              <a:buChar char="•"/>
            </a:pPr>
            <a:r>
              <a:rPr lang="is-IS" sz="2400" dirty="0">
                <a:solidFill>
                  <a:schemeClr val="accent6">
                    <a:lumMod val="50000"/>
                  </a:schemeClr>
                </a:solidFill>
                <a:latin typeface="Open Sans" charset="0"/>
                <a:ea typeface="Open Sans" charset="0"/>
                <a:cs typeface="Open Sans" charset="0"/>
              </a:rPr>
              <a:t>Concrete, Pictorial, Abstract, Language</a:t>
            </a:r>
          </a:p>
          <a:p>
            <a:pPr marL="342900" indent="-342900">
              <a:buFont typeface="Arial" charset="0"/>
              <a:buChar char="•"/>
            </a:pPr>
            <a:r>
              <a:rPr lang="is-IS" sz="2400" dirty="0">
                <a:solidFill>
                  <a:schemeClr val="accent6">
                    <a:lumMod val="50000"/>
                  </a:schemeClr>
                </a:solidFill>
                <a:latin typeface="Open Sans" charset="0"/>
                <a:ea typeface="Open Sans" charset="0"/>
                <a:cs typeface="Open Sans" charset="0"/>
              </a:rPr>
              <a:t>Bar Modelling</a:t>
            </a:r>
          </a:p>
          <a:p>
            <a:pPr marL="342900" indent="-342900">
              <a:buFont typeface="Arial" charset="0"/>
              <a:buChar char="•"/>
            </a:pPr>
            <a:r>
              <a:rPr lang="is-IS" sz="2400" dirty="0">
                <a:solidFill>
                  <a:schemeClr val="accent6">
                    <a:lumMod val="50000"/>
                  </a:schemeClr>
                </a:solidFill>
                <a:latin typeface="Open Sans" charset="0"/>
                <a:ea typeface="Open Sans" charset="0"/>
                <a:cs typeface="Open Sans" charset="0"/>
              </a:rPr>
              <a:t>Deeper Understanding in Mathematics</a:t>
            </a:r>
          </a:p>
          <a:p>
            <a:pPr marL="342900" indent="-342900">
              <a:buFont typeface="Arial" charset="0"/>
              <a:buChar char="•"/>
            </a:pPr>
            <a:r>
              <a:rPr lang="is-IS" sz="2400" dirty="0">
                <a:solidFill>
                  <a:schemeClr val="accent6">
                    <a:lumMod val="50000"/>
                  </a:schemeClr>
                </a:solidFill>
                <a:latin typeface="Open Sans" charset="0"/>
                <a:ea typeface="Open Sans" charset="0"/>
                <a:cs typeface="Open Sans" charset="0"/>
              </a:rPr>
              <a:t>Embedding Problem Solving</a:t>
            </a:r>
            <a:r>
              <a:rPr lang="en-US" sz="2400" dirty="0">
                <a:solidFill>
                  <a:schemeClr val="accent6">
                    <a:lumMod val="50000"/>
                  </a:schemeClr>
                </a:solidFill>
                <a:latin typeface="Open Sans" charset="0"/>
                <a:ea typeface="Open Sans" charset="0"/>
                <a:cs typeface="Open Sans" charset="0"/>
              </a:rPr>
              <a:t> in Mathematics</a:t>
            </a:r>
          </a:p>
          <a:p>
            <a:pPr marL="342900" indent="-342900">
              <a:buFont typeface="Arial" charset="0"/>
              <a:buChar char="•"/>
            </a:pPr>
            <a:r>
              <a:rPr lang="en-US" sz="2400" dirty="0">
                <a:solidFill>
                  <a:schemeClr val="accent6">
                    <a:lumMod val="50000"/>
                  </a:schemeClr>
                </a:solidFill>
                <a:latin typeface="Open Sans" charset="0"/>
                <a:ea typeface="Open Sans" charset="0"/>
                <a:cs typeface="Open Sans" charset="0"/>
              </a:rPr>
              <a:t>Making </a:t>
            </a:r>
            <a:r>
              <a:rPr lang="en-US" sz="2400" dirty="0" err="1">
                <a:solidFill>
                  <a:schemeClr val="accent6">
                    <a:lumMod val="50000"/>
                  </a:schemeClr>
                </a:solidFill>
                <a:latin typeface="Open Sans" charset="0"/>
                <a:ea typeface="Open Sans" charset="0"/>
                <a:cs typeface="Open Sans" charset="0"/>
              </a:rPr>
              <a:t>Maths</a:t>
            </a:r>
            <a:r>
              <a:rPr lang="en-US" sz="2400" dirty="0">
                <a:solidFill>
                  <a:schemeClr val="accent6">
                    <a:lumMod val="50000"/>
                  </a:schemeClr>
                </a:solidFill>
                <a:latin typeface="Open Sans" charset="0"/>
                <a:ea typeface="Open Sans" charset="0"/>
                <a:cs typeface="Open Sans" charset="0"/>
              </a:rPr>
              <a:t> Memorable - Lessons for Cognitive Science</a:t>
            </a:r>
            <a:endParaRPr lang="is-IS" sz="2400" dirty="0">
              <a:solidFill>
                <a:schemeClr val="accent6">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756713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93169" y="2657915"/>
            <a:ext cx="2103497" cy="1466514"/>
            <a:chOff x="1493169" y="2657915"/>
            <a:chExt cx="2103497" cy="1466514"/>
          </a:xfrm>
        </p:grpSpPr>
        <p:sp>
          <p:nvSpPr>
            <p:cNvPr id="7" name="Rectangle 6"/>
            <p:cNvSpPr/>
            <p:nvPr/>
          </p:nvSpPr>
          <p:spPr>
            <a:xfrm>
              <a:off x="1853169" y="3764429"/>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6200000">
              <a:off x="1133169" y="3017915"/>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2245541">
              <a:off x="1796666" y="2868011"/>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57730" y="2657914"/>
            <a:ext cx="723939" cy="1089693"/>
            <a:chOff x="757730" y="2657914"/>
            <a:chExt cx="723939" cy="1089693"/>
          </a:xfrm>
        </p:grpSpPr>
        <p:sp>
          <p:nvSpPr>
            <p:cNvPr id="9" name="Rectangle 8"/>
            <p:cNvSpPr/>
            <p:nvPr/>
          </p:nvSpPr>
          <p:spPr>
            <a:xfrm rot="16200000">
              <a:off x="397730" y="3017914"/>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761669" y="3027607"/>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853169" y="4137876"/>
            <a:ext cx="1440000" cy="1080000"/>
            <a:chOff x="1853169" y="4124429"/>
            <a:chExt cx="1440000" cy="1080000"/>
          </a:xfrm>
        </p:grpSpPr>
        <p:sp>
          <p:nvSpPr>
            <p:cNvPr id="14" name="Rectangle 13"/>
            <p:cNvSpPr/>
            <p:nvPr/>
          </p:nvSpPr>
          <p:spPr>
            <a:xfrm>
              <a:off x="1853169" y="4124429"/>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853169" y="4484429"/>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853169" y="4844429"/>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025266" y="1687741"/>
            <a:ext cx="2485803" cy="1245204"/>
            <a:chOff x="2025266" y="1687741"/>
            <a:chExt cx="2485803" cy="1245204"/>
          </a:xfrm>
        </p:grpSpPr>
        <p:sp>
          <p:nvSpPr>
            <p:cNvPr id="11" name="Rectangle 10"/>
            <p:cNvSpPr/>
            <p:nvPr/>
          </p:nvSpPr>
          <p:spPr>
            <a:xfrm rot="2245541">
              <a:off x="2482467" y="1982810"/>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2245541">
              <a:off x="2253866" y="2277878"/>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2245541">
              <a:off x="2025266" y="2572945"/>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245541">
              <a:off x="2711069" y="1687741"/>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619486" y="2545510"/>
            <a:ext cx="1800000" cy="1857843"/>
            <a:chOff x="5619486" y="2143041"/>
            <a:chExt cx="1800000" cy="1857843"/>
          </a:xfrm>
        </p:grpSpPr>
        <p:sp>
          <p:nvSpPr>
            <p:cNvPr id="33" name="Rectangle 32"/>
            <p:cNvSpPr/>
            <p:nvPr/>
          </p:nvSpPr>
          <p:spPr>
            <a:xfrm>
              <a:off x="5619486" y="2143041"/>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619486" y="3266085"/>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619486" y="2515083"/>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619486" y="2898686"/>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619486" y="3640884"/>
              <a:ext cx="1800000" cy="360000"/>
            </a:xfrm>
            <a:prstGeom prst="rect">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619486" y="2569480"/>
            <a:ext cx="1828417" cy="1857419"/>
            <a:chOff x="5609277" y="2135481"/>
            <a:chExt cx="1828417" cy="1857419"/>
          </a:xfrm>
        </p:grpSpPr>
        <p:sp>
          <p:nvSpPr>
            <p:cNvPr id="20" name="Rectangle 19"/>
            <p:cNvSpPr/>
            <p:nvPr/>
          </p:nvSpPr>
          <p:spPr>
            <a:xfrm>
              <a:off x="5972691" y="2135481"/>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637803" y="3632900"/>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5400000">
              <a:off x="6537694" y="3067340"/>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400000">
              <a:off x="5069277" y="2704532"/>
              <a:ext cx="1440000" cy="360000"/>
            </a:xfrm>
            <a:prstGeom prst="rect">
              <a:avLst/>
            </a:prstGeom>
            <a:solidFill>
              <a:srgbClr val="7030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5972018" y="2926895"/>
            <a:ext cx="1099207" cy="1087687"/>
            <a:chOff x="5957701" y="2537813"/>
            <a:chExt cx="1099207" cy="1087687"/>
          </a:xfrm>
        </p:grpSpPr>
        <p:sp>
          <p:nvSpPr>
            <p:cNvPr id="23" name="Rectangle 22"/>
            <p:cNvSpPr/>
            <p:nvPr/>
          </p:nvSpPr>
          <p:spPr>
            <a:xfrm rot="16200000">
              <a:off x="5597701" y="2905500"/>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16200000">
              <a:off x="5965722" y="2897813"/>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6200000">
              <a:off x="6336908" y="2898985"/>
              <a:ext cx="1080000" cy="360000"/>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5561351" y="27213"/>
            <a:ext cx="3444982" cy="584775"/>
          </a:xfrm>
          <a:prstGeom prst="rect">
            <a:avLst/>
          </a:prstGeom>
          <a:noFill/>
        </p:spPr>
        <p:txBody>
          <a:bodyPr wrap="none" rtlCol="0">
            <a:spAutoFit/>
          </a:bodyPr>
          <a:lstStyle/>
          <a:p>
            <a:r>
              <a:rPr lang="en-US" sz="3200" b="1" dirty="0">
                <a:solidFill>
                  <a:schemeClr val="bg1"/>
                </a:solidFill>
                <a:latin typeface="Open Sans" charset="0"/>
                <a:ea typeface="Open Sans" charset="0"/>
                <a:cs typeface="Open Sans" charset="0"/>
              </a:rPr>
              <a:t>Cuisenaire Rods</a:t>
            </a:r>
          </a:p>
        </p:txBody>
      </p:sp>
    </p:spTree>
    <p:extLst>
      <p:ext uri="{BB962C8B-B14F-4D97-AF65-F5344CB8AC3E}">
        <p14:creationId xmlns:p14="http://schemas.microsoft.com/office/powerpoint/2010/main" val="9642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0015" y="174184"/>
            <a:ext cx="3672349" cy="753678"/>
          </a:xfrm>
        </p:spPr>
        <p:txBody>
          <a:bodyPr/>
          <a:lstStyle/>
          <a:p>
            <a:pPr algn="r"/>
            <a:r>
              <a:rPr lang="en-GB" sz="2800" b="1" dirty="0">
                <a:latin typeface="Open Sans" charset="0"/>
                <a:ea typeface="Open Sans" charset="0"/>
                <a:cs typeface="Open Sans" charset="0"/>
              </a:rPr>
              <a:t>Bar modelling</a:t>
            </a:r>
          </a:p>
        </p:txBody>
      </p:sp>
      <p:sp>
        <p:nvSpPr>
          <p:cNvPr id="3" name="TextBox 2"/>
          <p:cNvSpPr txBox="1"/>
          <p:nvPr/>
        </p:nvSpPr>
        <p:spPr>
          <a:xfrm>
            <a:off x="379160" y="1268298"/>
            <a:ext cx="8246681" cy="369332"/>
          </a:xfrm>
          <a:prstGeom prst="rect">
            <a:avLst/>
          </a:prstGeom>
          <a:noFill/>
        </p:spPr>
        <p:txBody>
          <a:bodyPr wrap="none" rtlCol="0">
            <a:spAutoFit/>
          </a:bodyPr>
          <a:lstStyle/>
          <a:p>
            <a:r>
              <a:rPr lang="en-US" dirty="0">
                <a:solidFill>
                  <a:schemeClr val="accent3"/>
                </a:solidFill>
              </a:rPr>
              <a:t>Nick has 3 apples and Becky has 5 apples.  How many apples do they have altogether?</a:t>
            </a:r>
          </a:p>
        </p:txBody>
      </p:sp>
      <p:grpSp>
        <p:nvGrpSpPr>
          <p:cNvPr id="30" name="Group 29"/>
          <p:cNvGrpSpPr/>
          <p:nvPr/>
        </p:nvGrpSpPr>
        <p:grpSpPr>
          <a:xfrm>
            <a:off x="412636" y="1860190"/>
            <a:ext cx="2876168" cy="1452080"/>
            <a:chOff x="786577" y="2334784"/>
            <a:chExt cx="2876168" cy="1452080"/>
          </a:xfrm>
        </p:grpSpPr>
        <p:grpSp>
          <p:nvGrpSpPr>
            <p:cNvPr id="13" name="Group 12"/>
            <p:cNvGrpSpPr/>
            <p:nvPr/>
          </p:nvGrpSpPr>
          <p:grpSpPr>
            <a:xfrm>
              <a:off x="786577" y="2334784"/>
              <a:ext cx="909721" cy="975271"/>
              <a:chOff x="1449334" y="3100144"/>
              <a:chExt cx="909721" cy="9752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912" y="3104084"/>
                <a:ext cx="447143" cy="494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40" y="3580893"/>
                <a:ext cx="447143" cy="49452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334" y="3100144"/>
                <a:ext cx="447143" cy="494522"/>
              </a:xfrm>
              <a:prstGeom prst="rect">
                <a:avLst/>
              </a:prstGeom>
            </p:spPr>
          </p:pic>
        </p:grpSp>
        <p:grpSp>
          <p:nvGrpSpPr>
            <p:cNvPr id="14" name="Group 13"/>
            <p:cNvGrpSpPr/>
            <p:nvPr/>
          </p:nvGrpSpPr>
          <p:grpSpPr>
            <a:xfrm>
              <a:off x="2203177" y="2334784"/>
              <a:ext cx="1459568" cy="1071799"/>
              <a:chOff x="2719471" y="3021329"/>
              <a:chExt cx="1459568" cy="107179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471" y="3042181"/>
                <a:ext cx="472635" cy="4984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435" y="3594666"/>
                <a:ext cx="472635" cy="49846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260" y="3583655"/>
                <a:ext cx="472635" cy="4984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139" y="3079513"/>
                <a:ext cx="472635" cy="4984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404" y="3021329"/>
                <a:ext cx="472635" cy="498462"/>
              </a:xfrm>
              <a:prstGeom prst="rect">
                <a:avLst/>
              </a:prstGeom>
            </p:spPr>
          </p:pic>
        </p:grpSp>
        <p:sp>
          <p:nvSpPr>
            <p:cNvPr id="15" name="Rectangle 14"/>
            <p:cNvSpPr/>
            <p:nvPr/>
          </p:nvSpPr>
          <p:spPr>
            <a:xfrm>
              <a:off x="954842" y="3417532"/>
              <a:ext cx="588623" cy="369332"/>
            </a:xfrm>
            <a:prstGeom prst="rect">
              <a:avLst/>
            </a:prstGeom>
          </p:spPr>
          <p:txBody>
            <a:bodyPr wrap="none">
              <a:spAutoFit/>
            </a:bodyPr>
            <a:lstStyle/>
            <a:p>
              <a:r>
                <a:rPr lang="en-US">
                  <a:solidFill>
                    <a:schemeClr val="accent3"/>
                  </a:solidFill>
                </a:rPr>
                <a:t>Nick</a:t>
              </a:r>
              <a:endParaRPr lang="en-US"/>
            </a:p>
          </p:txBody>
        </p:sp>
        <p:sp>
          <p:nvSpPr>
            <p:cNvPr id="16" name="Rectangle 15"/>
            <p:cNvSpPr/>
            <p:nvPr/>
          </p:nvSpPr>
          <p:spPr>
            <a:xfrm>
              <a:off x="2549517" y="3417532"/>
              <a:ext cx="731290" cy="369332"/>
            </a:xfrm>
            <a:prstGeom prst="rect">
              <a:avLst/>
            </a:prstGeom>
          </p:spPr>
          <p:txBody>
            <a:bodyPr wrap="none">
              <a:spAutoFit/>
            </a:bodyPr>
            <a:lstStyle/>
            <a:p>
              <a:r>
                <a:rPr lang="en-US">
                  <a:solidFill>
                    <a:schemeClr val="accent3"/>
                  </a:solidFill>
                </a:rPr>
                <a:t>Becky</a:t>
              </a:r>
              <a:endParaRPr lang="en-US"/>
            </a:p>
          </p:txBody>
        </p:sp>
      </p:grpSp>
      <p:grpSp>
        <p:nvGrpSpPr>
          <p:cNvPr id="67" name="Group 66"/>
          <p:cNvGrpSpPr/>
          <p:nvPr/>
        </p:nvGrpSpPr>
        <p:grpSpPr>
          <a:xfrm>
            <a:off x="188331" y="3355027"/>
            <a:ext cx="3514301" cy="1457647"/>
            <a:chOff x="4701280" y="1944279"/>
            <a:chExt cx="3514301" cy="1457647"/>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314" y="2400368"/>
              <a:ext cx="447143" cy="494522"/>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173" y="2398064"/>
              <a:ext cx="447143" cy="49452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280" y="2400259"/>
              <a:ext cx="447143" cy="494522"/>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276" y="2392968"/>
              <a:ext cx="472635" cy="49846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946" y="2411497"/>
              <a:ext cx="472635" cy="498462"/>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828" y="2411497"/>
              <a:ext cx="472635" cy="498462"/>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458" y="2400259"/>
              <a:ext cx="472635" cy="498462"/>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219" y="2404565"/>
              <a:ext cx="472635" cy="498462"/>
            </a:xfrm>
            <a:prstGeom prst="rect">
              <a:avLst/>
            </a:prstGeom>
          </p:spPr>
        </p:pic>
        <p:sp>
          <p:nvSpPr>
            <p:cNvPr id="28" name="Rectangle 27"/>
            <p:cNvSpPr/>
            <p:nvPr/>
          </p:nvSpPr>
          <p:spPr>
            <a:xfrm>
              <a:off x="5077573" y="3032594"/>
              <a:ext cx="588623" cy="369332"/>
            </a:xfrm>
            <a:prstGeom prst="rect">
              <a:avLst/>
            </a:prstGeom>
          </p:spPr>
          <p:txBody>
            <a:bodyPr wrap="none">
              <a:spAutoFit/>
            </a:bodyPr>
            <a:lstStyle/>
            <a:p>
              <a:r>
                <a:rPr lang="en-US">
                  <a:solidFill>
                    <a:schemeClr val="accent3"/>
                  </a:solidFill>
                </a:rPr>
                <a:t>Nick</a:t>
              </a:r>
              <a:endParaRPr lang="en-US"/>
            </a:p>
          </p:txBody>
        </p:sp>
        <p:sp>
          <p:nvSpPr>
            <p:cNvPr id="29" name="Rectangle 28"/>
            <p:cNvSpPr/>
            <p:nvPr/>
          </p:nvSpPr>
          <p:spPr>
            <a:xfrm>
              <a:off x="6745891" y="3032594"/>
              <a:ext cx="731290" cy="369332"/>
            </a:xfrm>
            <a:prstGeom prst="rect">
              <a:avLst/>
            </a:prstGeom>
          </p:spPr>
          <p:txBody>
            <a:bodyPr wrap="none">
              <a:spAutoFit/>
            </a:bodyPr>
            <a:lstStyle/>
            <a:p>
              <a:r>
                <a:rPr lang="en-US">
                  <a:solidFill>
                    <a:schemeClr val="accent3"/>
                  </a:solidFill>
                </a:rPr>
                <a:t>Becky</a:t>
              </a:r>
              <a:endParaRPr lang="en-US"/>
            </a:p>
          </p:txBody>
        </p:sp>
        <p:sp>
          <p:nvSpPr>
            <p:cNvPr id="31" name="Left Brace 30"/>
            <p:cNvSpPr/>
            <p:nvPr/>
          </p:nvSpPr>
          <p:spPr>
            <a:xfrm rot="5400000">
              <a:off x="6384909" y="641401"/>
              <a:ext cx="142568" cy="3401208"/>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2" name="Left Brace 31"/>
            <p:cNvSpPr/>
            <p:nvPr/>
          </p:nvSpPr>
          <p:spPr>
            <a:xfrm rot="16200000">
              <a:off x="5298080" y="2367373"/>
              <a:ext cx="150706" cy="123568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3" name="Left Brace 32"/>
            <p:cNvSpPr/>
            <p:nvPr/>
          </p:nvSpPr>
          <p:spPr>
            <a:xfrm rot="16200000">
              <a:off x="7028532" y="1935822"/>
              <a:ext cx="150703" cy="210582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64" name="Rectangle 63"/>
            <p:cNvSpPr/>
            <p:nvPr/>
          </p:nvSpPr>
          <p:spPr>
            <a:xfrm>
              <a:off x="6317877" y="1944279"/>
              <a:ext cx="292068" cy="369332"/>
            </a:xfrm>
            <a:prstGeom prst="rect">
              <a:avLst/>
            </a:prstGeom>
          </p:spPr>
          <p:txBody>
            <a:bodyPr wrap="none">
              <a:spAutoFit/>
            </a:bodyPr>
            <a:lstStyle/>
            <a:p>
              <a:r>
                <a:rPr lang="en-US">
                  <a:solidFill>
                    <a:schemeClr val="accent3"/>
                  </a:solidFill>
                </a:rPr>
                <a:t>?</a:t>
              </a:r>
              <a:endParaRPr lang="en-US" dirty="0"/>
            </a:p>
          </p:txBody>
        </p:sp>
      </p:grpSp>
      <p:sp>
        <p:nvSpPr>
          <p:cNvPr id="66" name="Rectangle 65"/>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2" name="Group 81"/>
          <p:cNvGrpSpPr/>
          <p:nvPr/>
        </p:nvGrpSpPr>
        <p:grpSpPr>
          <a:xfrm>
            <a:off x="237869" y="4844185"/>
            <a:ext cx="3383426" cy="1452883"/>
            <a:chOff x="4619112" y="3399992"/>
            <a:chExt cx="3383426" cy="1452883"/>
          </a:xfrm>
        </p:grpSpPr>
        <p:sp>
          <p:nvSpPr>
            <p:cNvPr id="47" name="Rectangle 46"/>
            <p:cNvSpPr/>
            <p:nvPr/>
          </p:nvSpPr>
          <p:spPr>
            <a:xfrm>
              <a:off x="4643789" y="3985204"/>
              <a:ext cx="396000" cy="39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Left Brace 49"/>
            <p:cNvSpPr/>
            <p:nvPr/>
          </p:nvSpPr>
          <p:spPr>
            <a:xfrm rot="5400000">
              <a:off x="6231888" y="2149712"/>
              <a:ext cx="145054" cy="3321252"/>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51" name="Rectangle 50"/>
            <p:cNvSpPr/>
            <p:nvPr/>
          </p:nvSpPr>
          <p:spPr>
            <a:xfrm>
              <a:off x="5062980" y="3985204"/>
              <a:ext cx="396000" cy="39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Rectangle 51"/>
            <p:cNvSpPr/>
            <p:nvPr/>
          </p:nvSpPr>
          <p:spPr>
            <a:xfrm>
              <a:off x="5482171" y="3985204"/>
              <a:ext cx="396000" cy="39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3" name="Rectangle 52"/>
            <p:cNvSpPr/>
            <p:nvPr/>
          </p:nvSpPr>
          <p:spPr>
            <a:xfrm>
              <a:off x="5896711" y="3985204"/>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315902" y="3985204"/>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735093" y="3985204"/>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151983" y="3985204"/>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571174" y="3985204"/>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 Brace 58"/>
            <p:cNvSpPr/>
            <p:nvPr/>
          </p:nvSpPr>
          <p:spPr>
            <a:xfrm rot="16200000">
              <a:off x="5161603" y="3865699"/>
              <a:ext cx="150706" cy="123568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60" name="Left Brace 59"/>
            <p:cNvSpPr/>
            <p:nvPr/>
          </p:nvSpPr>
          <p:spPr>
            <a:xfrm rot="16200000">
              <a:off x="6874273" y="3430627"/>
              <a:ext cx="150703" cy="210582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62" name="Rectangle 61"/>
            <p:cNvSpPr/>
            <p:nvPr/>
          </p:nvSpPr>
          <p:spPr>
            <a:xfrm>
              <a:off x="4941096" y="4483543"/>
              <a:ext cx="588623" cy="369332"/>
            </a:xfrm>
            <a:prstGeom prst="rect">
              <a:avLst/>
            </a:prstGeom>
          </p:spPr>
          <p:txBody>
            <a:bodyPr wrap="none">
              <a:spAutoFit/>
            </a:bodyPr>
            <a:lstStyle/>
            <a:p>
              <a:r>
                <a:rPr lang="en-US">
                  <a:solidFill>
                    <a:schemeClr val="accent3"/>
                  </a:solidFill>
                </a:rPr>
                <a:t>Nick</a:t>
              </a:r>
              <a:endParaRPr lang="en-US"/>
            </a:p>
          </p:txBody>
        </p:sp>
        <p:sp>
          <p:nvSpPr>
            <p:cNvPr id="63" name="Rectangle 62"/>
            <p:cNvSpPr/>
            <p:nvPr/>
          </p:nvSpPr>
          <p:spPr>
            <a:xfrm>
              <a:off x="6609414" y="4483543"/>
              <a:ext cx="731290" cy="369332"/>
            </a:xfrm>
            <a:prstGeom prst="rect">
              <a:avLst/>
            </a:prstGeom>
          </p:spPr>
          <p:txBody>
            <a:bodyPr wrap="none">
              <a:spAutoFit/>
            </a:bodyPr>
            <a:lstStyle/>
            <a:p>
              <a:r>
                <a:rPr lang="en-US">
                  <a:solidFill>
                    <a:schemeClr val="accent3"/>
                  </a:solidFill>
                </a:rPr>
                <a:t>Becky</a:t>
              </a:r>
              <a:endParaRPr lang="en-US"/>
            </a:p>
          </p:txBody>
        </p:sp>
        <p:sp>
          <p:nvSpPr>
            <p:cNvPr id="65" name="Rectangle 64"/>
            <p:cNvSpPr/>
            <p:nvPr/>
          </p:nvSpPr>
          <p:spPr>
            <a:xfrm>
              <a:off x="6164915" y="3399992"/>
              <a:ext cx="292068" cy="369332"/>
            </a:xfrm>
            <a:prstGeom prst="rect">
              <a:avLst/>
            </a:prstGeom>
          </p:spPr>
          <p:txBody>
            <a:bodyPr wrap="none">
              <a:spAutoFit/>
            </a:bodyPr>
            <a:lstStyle/>
            <a:p>
              <a:r>
                <a:rPr lang="en-US">
                  <a:solidFill>
                    <a:schemeClr val="accent3"/>
                  </a:solidFill>
                </a:rPr>
                <a:t>?</a:t>
              </a:r>
              <a:endParaRPr lang="en-US" dirty="0"/>
            </a:p>
          </p:txBody>
        </p:sp>
      </p:grpSp>
      <p:grpSp>
        <p:nvGrpSpPr>
          <p:cNvPr id="84" name="Group 83"/>
          <p:cNvGrpSpPr/>
          <p:nvPr/>
        </p:nvGrpSpPr>
        <p:grpSpPr>
          <a:xfrm>
            <a:off x="5019050" y="1753440"/>
            <a:ext cx="3383426" cy="1452883"/>
            <a:chOff x="416669" y="3417624"/>
            <a:chExt cx="3383426" cy="1452883"/>
          </a:xfrm>
        </p:grpSpPr>
        <p:sp>
          <p:nvSpPr>
            <p:cNvPr id="68" name="Rectangle 67"/>
            <p:cNvSpPr/>
            <p:nvPr/>
          </p:nvSpPr>
          <p:spPr>
            <a:xfrm>
              <a:off x="441346" y="4002836"/>
              <a:ext cx="1252922" cy="39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9" name="Left Brace 68"/>
            <p:cNvSpPr/>
            <p:nvPr/>
          </p:nvSpPr>
          <p:spPr>
            <a:xfrm rot="5400000">
              <a:off x="2029445" y="2167344"/>
              <a:ext cx="145054" cy="3321252"/>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2" name="Rectangle 71"/>
            <p:cNvSpPr/>
            <p:nvPr/>
          </p:nvSpPr>
          <p:spPr>
            <a:xfrm>
              <a:off x="1694268" y="4002836"/>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113459" y="4002836"/>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532650" y="4002836"/>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949540" y="4002836"/>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368731" y="4002836"/>
              <a:ext cx="39600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 Brace 76"/>
            <p:cNvSpPr/>
            <p:nvPr/>
          </p:nvSpPr>
          <p:spPr>
            <a:xfrm rot="16200000">
              <a:off x="959160" y="3883331"/>
              <a:ext cx="150706" cy="123568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8" name="Left Brace 77"/>
            <p:cNvSpPr/>
            <p:nvPr/>
          </p:nvSpPr>
          <p:spPr>
            <a:xfrm rot="16200000">
              <a:off x="2671830" y="3448259"/>
              <a:ext cx="150703" cy="210582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9" name="Rectangle 78"/>
            <p:cNvSpPr/>
            <p:nvPr/>
          </p:nvSpPr>
          <p:spPr>
            <a:xfrm>
              <a:off x="738653" y="4501175"/>
              <a:ext cx="588623" cy="369332"/>
            </a:xfrm>
            <a:prstGeom prst="rect">
              <a:avLst/>
            </a:prstGeom>
          </p:spPr>
          <p:txBody>
            <a:bodyPr wrap="none">
              <a:spAutoFit/>
            </a:bodyPr>
            <a:lstStyle/>
            <a:p>
              <a:r>
                <a:rPr lang="en-US">
                  <a:solidFill>
                    <a:schemeClr val="accent3"/>
                  </a:solidFill>
                </a:rPr>
                <a:t>Nick</a:t>
              </a:r>
              <a:endParaRPr lang="en-US"/>
            </a:p>
          </p:txBody>
        </p:sp>
        <p:sp>
          <p:nvSpPr>
            <p:cNvPr id="80" name="Rectangle 79"/>
            <p:cNvSpPr/>
            <p:nvPr/>
          </p:nvSpPr>
          <p:spPr>
            <a:xfrm>
              <a:off x="2406971" y="4501175"/>
              <a:ext cx="731290" cy="369332"/>
            </a:xfrm>
            <a:prstGeom prst="rect">
              <a:avLst/>
            </a:prstGeom>
          </p:spPr>
          <p:txBody>
            <a:bodyPr wrap="none">
              <a:spAutoFit/>
            </a:bodyPr>
            <a:lstStyle/>
            <a:p>
              <a:r>
                <a:rPr lang="en-US">
                  <a:solidFill>
                    <a:schemeClr val="accent3"/>
                  </a:solidFill>
                </a:rPr>
                <a:t>Becky</a:t>
              </a:r>
              <a:endParaRPr lang="en-US"/>
            </a:p>
          </p:txBody>
        </p:sp>
        <p:sp>
          <p:nvSpPr>
            <p:cNvPr id="81" name="Rectangle 80"/>
            <p:cNvSpPr/>
            <p:nvPr/>
          </p:nvSpPr>
          <p:spPr>
            <a:xfrm>
              <a:off x="1962472" y="3417624"/>
              <a:ext cx="292068" cy="369332"/>
            </a:xfrm>
            <a:prstGeom prst="rect">
              <a:avLst/>
            </a:prstGeom>
          </p:spPr>
          <p:txBody>
            <a:bodyPr wrap="none">
              <a:spAutoFit/>
            </a:bodyPr>
            <a:lstStyle/>
            <a:p>
              <a:r>
                <a:rPr lang="en-US">
                  <a:solidFill>
                    <a:schemeClr val="accent3"/>
                  </a:solidFill>
                </a:rPr>
                <a:t>?</a:t>
              </a:r>
              <a:endParaRPr lang="en-US" dirty="0"/>
            </a:p>
          </p:txBody>
        </p:sp>
        <p:sp>
          <p:nvSpPr>
            <p:cNvPr id="83" name="Rectangle 82"/>
            <p:cNvSpPr/>
            <p:nvPr/>
          </p:nvSpPr>
          <p:spPr>
            <a:xfrm>
              <a:off x="890903" y="4020553"/>
              <a:ext cx="301686" cy="369332"/>
            </a:xfrm>
            <a:prstGeom prst="rect">
              <a:avLst/>
            </a:prstGeom>
          </p:spPr>
          <p:txBody>
            <a:bodyPr wrap="none">
              <a:spAutoFit/>
            </a:bodyPr>
            <a:lstStyle/>
            <a:p>
              <a:r>
                <a:rPr lang="en-US">
                  <a:solidFill>
                    <a:schemeClr val="accent3"/>
                  </a:solidFill>
                </a:rPr>
                <a:t>3</a:t>
              </a:r>
              <a:endParaRPr lang="en-US" dirty="0"/>
            </a:p>
          </p:txBody>
        </p:sp>
      </p:grpSp>
      <p:grpSp>
        <p:nvGrpSpPr>
          <p:cNvPr id="100" name="Group 99"/>
          <p:cNvGrpSpPr/>
          <p:nvPr/>
        </p:nvGrpSpPr>
        <p:grpSpPr>
          <a:xfrm>
            <a:off x="4994896" y="3338694"/>
            <a:ext cx="3383426" cy="1452883"/>
            <a:chOff x="385146" y="5021961"/>
            <a:chExt cx="3383426" cy="1452883"/>
          </a:xfrm>
        </p:grpSpPr>
        <p:sp>
          <p:nvSpPr>
            <p:cNvPr id="86" name="Rectangle 85"/>
            <p:cNvSpPr/>
            <p:nvPr/>
          </p:nvSpPr>
          <p:spPr>
            <a:xfrm>
              <a:off x="409823" y="5607173"/>
              <a:ext cx="1252922" cy="39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7" name="Left Brace 86"/>
            <p:cNvSpPr/>
            <p:nvPr/>
          </p:nvSpPr>
          <p:spPr>
            <a:xfrm rot="5400000">
              <a:off x="1997922" y="3771681"/>
              <a:ext cx="145054" cy="3321252"/>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88" name="Rectangle 87"/>
            <p:cNvSpPr/>
            <p:nvPr/>
          </p:nvSpPr>
          <p:spPr>
            <a:xfrm>
              <a:off x="1662745" y="5607173"/>
              <a:ext cx="2068330"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Left Brace 92"/>
            <p:cNvSpPr/>
            <p:nvPr/>
          </p:nvSpPr>
          <p:spPr>
            <a:xfrm rot="16200000">
              <a:off x="927637" y="5487668"/>
              <a:ext cx="150706" cy="123568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94" name="Left Brace 93"/>
            <p:cNvSpPr/>
            <p:nvPr/>
          </p:nvSpPr>
          <p:spPr>
            <a:xfrm rot="16200000">
              <a:off x="2640307" y="5052596"/>
              <a:ext cx="150703" cy="210582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95" name="Rectangle 94"/>
            <p:cNvSpPr/>
            <p:nvPr/>
          </p:nvSpPr>
          <p:spPr>
            <a:xfrm>
              <a:off x="707130" y="6105512"/>
              <a:ext cx="588623" cy="369332"/>
            </a:xfrm>
            <a:prstGeom prst="rect">
              <a:avLst/>
            </a:prstGeom>
          </p:spPr>
          <p:txBody>
            <a:bodyPr wrap="none">
              <a:spAutoFit/>
            </a:bodyPr>
            <a:lstStyle/>
            <a:p>
              <a:r>
                <a:rPr lang="en-US">
                  <a:solidFill>
                    <a:schemeClr val="accent3"/>
                  </a:solidFill>
                </a:rPr>
                <a:t>Nick</a:t>
              </a:r>
              <a:endParaRPr lang="en-US"/>
            </a:p>
          </p:txBody>
        </p:sp>
        <p:sp>
          <p:nvSpPr>
            <p:cNvPr id="96" name="Rectangle 95"/>
            <p:cNvSpPr/>
            <p:nvPr/>
          </p:nvSpPr>
          <p:spPr>
            <a:xfrm>
              <a:off x="2375448" y="6105512"/>
              <a:ext cx="731290" cy="369332"/>
            </a:xfrm>
            <a:prstGeom prst="rect">
              <a:avLst/>
            </a:prstGeom>
          </p:spPr>
          <p:txBody>
            <a:bodyPr wrap="none">
              <a:spAutoFit/>
            </a:bodyPr>
            <a:lstStyle/>
            <a:p>
              <a:r>
                <a:rPr lang="en-US">
                  <a:solidFill>
                    <a:schemeClr val="accent3"/>
                  </a:solidFill>
                </a:rPr>
                <a:t>Becky</a:t>
              </a:r>
              <a:endParaRPr lang="en-US"/>
            </a:p>
          </p:txBody>
        </p:sp>
        <p:sp>
          <p:nvSpPr>
            <p:cNvPr id="97" name="Rectangle 96"/>
            <p:cNvSpPr/>
            <p:nvPr/>
          </p:nvSpPr>
          <p:spPr>
            <a:xfrm>
              <a:off x="1930949" y="5021961"/>
              <a:ext cx="301686" cy="369332"/>
            </a:xfrm>
            <a:prstGeom prst="rect">
              <a:avLst/>
            </a:prstGeom>
          </p:spPr>
          <p:txBody>
            <a:bodyPr wrap="none">
              <a:spAutoFit/>
            </a:bodyPr>
            <a:lstStyle/>
            <a:p>
              <a:r>
                <a:rPr lang="en-US" dirty="0">
                  <a:solidFill>
                    <a:schemeClr val="accent3"/>
                  </a:solidFill>
                </a:rPr>
                <a:t>8</a:t>
              </a:r>
              <a:endParaRPr lang="en-US" dirty="0"/>
            </a:p>
          </p:txBody>
        </p:sp>
        <p:sp>
          <p:nvSpPr>
            <p:cNvPr id="98" name="Rectangle 97"/>
            <p:cNvSpPr/>
            <p:nvPr/>
          </p:nvSpPr>
          <p:spPr>
            <a:xfrm>
              <a:off x="859380" y="5624890"/>
              <a:ext cx="301686" cy="369332"/>
            </a:xfrm>
            <a:prstGeom prst="rect">
              <a:avLst/>
            </a:prstGeom>
          </p:spPr>
          <p:txBody>
            <a:bodyPr wrap="none">
              <a:spAutoFit/>
            </a:bodyPr>
            <a:lstStyle/>
            <a:p>
              <a:r>
                <a:rPr lang="en-US" dirty="0">
                  <a:solidFill>
                    <a:schemeClr val="accent3"/>
                  </a:solidFill>
                </a:rPr>
                <a:t>3</a:t>
              </a:r>
              <a:endParaRPr lang="en-US" dirty="0"/>
            </a:p>
          </p:txBody>
        </p:sp>
        <p:sp>
          <p:nvSpPr>
            <p:cNvPr id="99" name="Rectangle 98"/>
            <p:cNvSpPr/>
            <p:nvPr/>
          </p:nvSpPr>
          <p:spPr>
            <a:xfrm>
              <a:off x="2559514" y="5617426"/>
              <a:ext cx="301686" cy="369332"/>
            </a:xfrm>
            <a:prstGeom prst="rect">
              <a:avLst/>
            </a:prstGeom>
          </p:spPr>
          <p:txBody>
            <a:bodyPr wrap="none">
              <a:spAutoFit/>
            </a:bodyPr>
            <a:lstStyle/>
            <a:p>
              <a:r>
                <a:rPr lang="en-US">
                  <a:solidFill>
                    <a:schemeClr val="accent3"/>
                  </a:solidFill>
                </a:rPr>
                <a:t>5</a:t>
              </a:r>
              <a:endParaRPr lang="en-US" dirty="0"/>
            </a:p>
          </p:txBody>
        </p:sp>
      </p:grpSp>
      <p:sp>
        <p:nvSpPr>
          <p:cNvPr id="101" name="Rectangle 100"/>
          <p:cNvSpPr/>
          <p:nvPr/>
        </p:nvSpPr>
        <p:spPr>
          <a:xfrm>
            <a:off x="5708929" y="5330397"/>
            <a:ext cx="1762021" cy="646331"/>
          </a:xfrm>
          <a:prstGeom prst="rect">
            <a:avLst/>
          </a:prstGeom>
        </p:spPr>
        <p:txBody>
          <a:bodyPr wrap="none">
            <a:spAutoFit/>
          </a:bodyPr>
          <a:lstStyle/>
          <a:p>
            <a:r>
              <a:rPr lang="en-US" sz="3600" dirty="0">
                <a:solidFill>
                  <a:schemeClr val="accent2"/>
                </a:solidFill>
              </a:rPr>
              <a:t>3</a:t>
            </a:r>
            <a:r>
              <a:rPr lang="en-US" sz="3600" dirty="0">
                <a:solidFill>
                  <a:schemeClr val="accent3"/>
                </a:solidFill>
              </a:rPr>
              <a:t> + </a:t>
            </a:r>
            <a:r>
              <a:rPr lang="en-US" sz="3600" dirty="0">
                <a:solidFill>
                  <a:schemeClr val="accent1"/>
                </a:solidFill>
              </a:rPr>
              <a:t>5</a:t>
            </a:r>
            <a:r>
              <a:rPr lang="en-US" sz="3600" dirty="0">
                <a:solidFill>
                  <a:schemeClr val="accent3"/>
                </a:solidFill>
              </a:rPr>
              <a:t> = 8</a:t>
            </a:r>
            <a:endParaRPr lang="en-US" sz="3600" dirty="0"/>
          </a:p>
        </p:txBody>
      </p:sp>
    </p:spTree>
    <p:extLst>
      <p:ext uri="{BB962C8B-B14F-4D97-AF65-F5344CB8AC3E}">
        <p14:creationId xmlns:p14="http://schemas.microsoft.com/office/powerpoint/2010/main" val="78752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26" name="Rectangle 25"/>
          <p:cNvSpPr/>
          <p:nvPr/>
        </p:nvSpPr>
        <p:spPr>
          <a:xfrm>
            <a:off x="1081875" y="4164008"/>
            <a:ext cx="4500908"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3" name="Content Placeholder 2"/>
          <p:cNvSpPr>
            <a:spLocks noGrp="1"/>
          </p:cNvSpPr>
          <p:nvPr>
            <p:ph sz="half" idx="1"/>
          </p:nvPr>
        </p:nvSpPr>
        <p:spPr>
          <a:xfrm>
            <a:off x="254001" y="2814242"/>
            <a:ext cx="5854095" cy="3507619"/>
          </a:xfrm>
        </p:spPr>
        <p:txBody>
          <a:bodyPr/>
          <a:lstStyle/>
          <a:p>
            <a:r>
              <a:rPr lang="en-US" dirty="0"/>
              <a:t>Model</a:t>
            </a:r>
          </a:p>
        </p:txBody>
      </p:sp>
      <p:sp>
        <p:nvSpPr>
          <p:cNvPr id="4" name="Content Placeholder 3"/>
          <p:cNvSpPr>
            <a:spLocks noGrp="1"/>
          </p:cNvSpPr>
          <p:nvPr>
            <p:ph sz="half" idx="2"/>
          </p:nvPr>
        </p:nvSpPr>
        <p:spPr>
          <a:xfrm>
            <a:off x="6289523" y="2791034"/>
            <a:ext cx="2685143" cy="3507618"/>
          </a:xfrm>
        </p:spPr>
        <p:txBody>
          <a:bodyPr/>
          <a:lstStyle/>
          <a:p>
            <a:r>
              <a:rPr lang="en-US" dirty="0"/>
              <a:t>Calculations</a:t>
            </a:r>
          </a:p>
        </p:txBody>
      </p:sp>
      <mc:AlternateContent xmlns:mc="http://schemas.openxmlformats.org/markup-compatibility/2006" xmlns:a14="http://schemas.microsoft.com/office/drawing/2010/main">
        <mc:Choice Requires="a14">
          <p:sp>
            <p:nvSpPr>
              <p:cNvPr id="5" name="Content Placeholder 4"/>
              <p:cNvSpPr>
                <a:spLocks noGrp="1"/>
              </p:cNvSpPr>
              <p:nvPr>
                <p:ph sz="half" idx="13"/>
              </p:nvPr>
            </p:nvSpPr>
            <p:spPr>
              <a:xfrm>
                <a:off x="254001" y="1301496"/>
                <a:ext cx="8720666" cy="1341687"/>
              </a:xfrm>
            </p:spPr>
            <p:txBody>
              <a:bodyPr>
                <a:noAutofit/>
              </a:bodyPr>
              <a:lstStyle/>
              <a:p>
                <a:r>
                  <a:rPr lang="en-US" sz="2400" b="1" u="none" dirty="0"/>
                  <a:t>Solve</a:t>
                </a:r>
                <a:r>
                  <a:rPr lang="en-US" sz="2400" u="none" dirty="0"/>
                  <a:t>… Matthew has a 300g block of cheese.  He eats </a:t>
                </a:r>
                <a14:m>
                  <m:oMath xmlns:m="http://schemas.openxmlformats.org/officeDocument/2006/math">
                    <m:f>
                      <m:fPr>
                        <m:ctrlPr>
                          <a:rPr lang="en-US" sz="2400" i="1" u="none" smtClean="0">
                            <a:latin typeface="Cambria Math" panose="02040503050406030204" pitchFamily="18" charset="0"/>
                          </a:rPr>
                        </m:ctrlPr>
                      </m:fPr>
                      <m:num>
                        <m:r>
                          <a:rPr lang="en-US" sz="2400" b="0" i="1" u="none" smtClean="0">
                            <a:latin typeface="Cambria Math" panose="02040503050406030204" pitchFamily="18" charset="0"/>
                          </a:rPr>
                          <m:t>2</m:t>
                        </m:r>
                      </m:num>
                      <m:den>
                        <m:r>
                          <a:rPr lang="en-US" sz="2400" b="0" i="1" u="none" smtClean="0">
                            <a:latin typeface="Cambria Math" panose="02040503050406030204" pitchFamily="18" charset="0"/>
                          </a:rPr>
                          <m:t>5</m:t>
                        </m:r>
                      </m:den>
                    </m:f>
                  </m:oMath>
                </a14:m>
                <a:r>
                  <a:rPr lang="en-US" sz="2400" u="none" dirty="0"/>
                  <a:t> of the cheese and puts the rest back in the fridge.  </a:t>
                </a:r>
              </a:p>
              <a:p>
                <a:r>
                  <a:rPr lang="en-US" sz="2400" u="none" dirty="0"/>
                  <a:t>How much cheese did Matthew put back in the fridge?</a:t>
                </a:r>
              </a:p>
            </p:txBody>
          </p:sp>
        </mc:Choice>
        <mc:Fallback xmlns="">
          <p:sp>
            <p:nvSpPr>
              <p:cNvPr id="5" name="Content Placeholder 4"/>
              <p:cNvSpPr>
                <a:spLocks noGrp="1" noRot="1" noChangeAspect="1" noMove="1" noResize="1" noEditPoints="1" noAdjustHandles="1" noChangeArrowheads="1" noChangeShapeType="1" noTextEdit="1"/>
              </p:cNvSpPr>
              <p:nvPr>
                <p:ph sz="half" idx="13"/>
              </p:nvPr>
            </p:nvSpPr>
            <p:spPr>
              <a:xfrm>
                <a:off x="254001" y="1301496"/>
                <a:ext cx="8720666" cy="1341687"/>
              </a:xfrm>
              <a:blipFill>
                <a:blip r:embed="rId3"/>
                <a:stretch>
                  <a:fillRect l="-907" r="-1674" b="-11607"/>
                </a:stretch>
              </a:blipFill>
            </p:spPr>
            <p:txBody>
              <a:bodyPr/>
              <a:lstStyle/>
              <a:p>
                <a:r>
                  <a:rPr lang="en-US">
                    <a:noFill/>
                  </a:rPr>
                  <a:t> </a:t>
                </a:r>
              </a:p>
            </p:txBody>
          </p:sp>
        </mc:Fallback>
      </mc:AlternateContent>
      <p:sp>
        <p:nvSpPr>
          <p:cNvPr id="25" name="Content Placeholder 3"/>
          <p:cNvSpPr txBox="1">
            <a:spLocks/>
          </p:cNvSpPr>
          <p:nvPr/>
        </p:nvSpPr>
        <p:spPr>
          <a:xfrm>
            <a:off x="2690589" y="3308676"/>
            <a:ext cx="1429275"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300g</a:t>
            </a:r>
          </a:p>
        </p:txBody>
      </p:sp>
      <p:sp>
        <p:nvSpPr>
          <p:cNvPr id="7" name="Right Brace 6"/>
          <p:cNvSpPr/>
          <p:nvPr/>
        </p:nvSpPr>
        <p:spPr>
          <a:xfrm rot="16200000">
            <a:off x="3191484" y="1695720"/>
            <a:ext cx="282951" cy="4499649"/>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48" name="Content Placeholder 3"/>
          <p:cNvSpPr txBox="1">
            <a:spLocks/>
          </p:cNvSpPr>
          <p:nvPr/>
        </p:nvSpPr>
        <p:spPr>
          <a:xfrm>
            <a:off x="7881856" y="3658926"/>
            <a:ext cx="893250"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sp>
        <p:nvSpPr>
          <p:cNvPr id="50" name="Content Placeholder 3"/>
          <p:cNvSpPr txBox="1">
            <a:spLocks/>
          </p:cNvSpPr>
          <p:nvPr/>
        </p:nvSpPr>
        <p:spPr>
          <a:xfrm>
            <a:off x="6289523" y="3670853"/>
            <a:ext cx="201068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300 ÷ 5 =</a:t>
            </a:r>
          </a:p>
        </p:txBody>
      </p:sp>
      <p:grpSp>
        <p:nvGrpSpPr>
          <p:cNvPr id="10" name="Group 9"/>
          <p:cNvGrpSpPr/>
          <p:nvPr/>
        </p:nvGrpSpPr>
        <p:grpSpPr>
          <a:xfrm>
            <a:off x="1067928" y="4804048"/>
            <a:ext cx="1808731" cy="679939"/>
            <a:chOff x="1067928" y="4876620"/>
            <a:chExt cx="1808731" cy="679939"/>
          </a:xfrm>
        </p:grpSpPr>
        <p:sp>
          <p:nvSpPr>
            <p:cNvPr id="33" name="Content Placeholder 3"/>
            <p:cNvSpPr txBox="1">
              <a:spLocks/>
            </p:cNvSpPr>
            <p:nvPr/>
          </p:nvSpPr>
          <p:spPr>
            <a:xfrm>
              <a:off x="1246486" y="5074433"/>
              <a:ext cx="1429275"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Eats</a:t>
              </a:r>
            </a:p>
          </p:txBody>
        </p:sp>
        <p:sp>
          <p:nvSpPr>
            <p:cNvPr id="51" name="Right Brace 50"/>
            <p:cNvSpPr/>
            <p:nvPr/>
          </p:nvSpPr>
          <p:spPr>
            <a:xfrm rot="5400000">
              <a:off x="1837101" y="4107447"/>
              <a:ext cx="270385" cy="1808731"/>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grpSp>
      <p:sp>
        <p:nvSpPr>
          <p:cNvPr id="52" name="Content Placeholder 3"/>
          <p:cNvSpPr txBox="1">
            <a:spLocks/>
          </p:cNvSpPr>
          <p:nvPr/>
        </p:nvSpPr>
        <p:spPr>
          <a:xfrm>
            <a:off x="3751713" y="5354769"/>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a:t>
            </a:r>
          </a:p>
        </p:txBody>
      </p:sp>
      <p:sp>
        <p:nvSpPr>
          <p:cNvPr id="53" name="Content Placeholder 3"/>
          <p:cNvSpPr txBox="1">
            <a:spLocks/>
          </p:cNvSpPr>
          <p:nvPr/>
        </p:nvSpPr>
        <p:spPr>
          <a:xfrm>
            <a:off x="3742054" y="5356451"/>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180</a:t>
            </a:r>
          </a:p>
        </p:txBody>
      </p:sp>
      <p:grpSp>
        <p:nvGrpSpPr>
          <p:cNvPr id="9" name="Group 8"/>
          <p:cNvGrpSpPr/>
          <p:nvPr/>
        </p:nvGrpSpPr>
        <p:grpSpPr>
          <a:xfrm>
            <a:off x="1079207" y="4159195"/>
            <a:ext cx="4503576" cy="608568"/>
            <a:chOff x="1151779" y="4272866"/>
            <a:chExt cx="4503576" cy="608568"/>
          </a:xfrm>
        </p:grpSpPr>
        <p:sp>
          <p:nvSpPr>
            <p:cNvPr id="29" name="Rectangle 28"/>
            <p:cNvSpPr/>
            <p:nvPr/>
          </p:nvSpPr>
          <p:spPr>
            <a:xfrm>
              <a:off x="1151779"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21" name="Rectangle 20"/>
            <p:cNvSpPr/>
            <p:nvPr/>
          </p:nvSpPr>
          <p:spPr>
            <a:xfrm>
              <a:off x="2051839"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22" name="Rectangle 21"/>
            <p:cNvSpPr/>
            <p:nvPr/>
          </p:nvSpPr>
          <p:spPr>
            <a:xfrm>
              <a:off x="2960511"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23" name="Rectangle 22"/>
            <p:cNvSpPr/>
            <p:nvPr/>
          </p:nvSpPr>
          <p:spPr>
            <a:xfrm>
              <a:off x="3860571"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24" name="Rectangle 23"/>
            <p:cNvSpPr/>
            <p:nvPr/>
          </p:nvSpPr>
          <p:spPr>
            <a:xfrm>
              <a:off x="4757963"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grpSp>
      <p:grpSp>
        <p:nvGrpSpPr>
          <p:cNvPr id="31" name="Group 30"/>
          <p:cNvGrpSpPr/>
          <p:nvPr/>
        </p:nvGrpSpPr>
        <p:grpSpPr>
          <a:xfrm>
            <a:off x="2887939" y="4807035"/>
            <a:ext cx="2694844" cy="679939"/>
            <a:chOff x="1067928" y="4876620"/>
            <a:chExt cx="1808731" cy="679939"/>
          </a:xfrm>
        </p:grpSpPr>
        <p:sp>
          <p:nvSpPr>
            <p:cNvPr id="32" name="Content Placeholder 3"/>
            <p:cNvSpPr txBox="1">
              <a:spLocks/>
            </p:cNvSpPr>
            <p:nvPr/>
          </p:nvSpPr>
          <p:spPr>
            <a:xfrm>
              <a:off x="1246486" y="5074433"/>
              <a:ext cx="1429275"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Put back</a:t>
              </a:r>
            </a:p>
          </p:txBody>
        </p:sp>
        <p:sp>
          <p:nvSpPr>
            <p:cNvPr id="35" name="Right Brace 34"/>
            <p:cNvSpPr/>
            <p:nvPr/>
          </p:nvSpPr>
          <p:spPr>
            <a:xfrm rot="5400000">
              <a:off x="1837101" y="4107447"/>
              <a:ext cx="270385" cy="1808731"/>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grpSp>
      <p:sp>
        <p:nvSpPr>
          <p:cNvPr id="36" name="Content Placeholder 3"/>
          <p:cNvSpPr txBox="1">
            <a:spLocks/>
          </p:cNvSpPr>
          <p:nvPr/>
        </p:nvSpPr>
        <p:spPr>
          <a:xfrm>
            <a:off x="6532638" y="4303780"/>
            <a:ext cx="2339221"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3 x 60 = 180  </a:t>
            </a:r>
          </a:p>
        </p:txBody>
      </p:sp>
      <p:sp>
        <p:nvSpPr>
          <p:cNvPr id="47" name="Content Placeholder 3"/>
          <p:cNvSpPr txBox="1">
            <a:spLocks/>
          </p:cNvSpPr>
          <p:nvPr/>
        </p:nvSpPr>
        <p:spPr>
          <a:xfrm>
            <a:off x="1013499" y="4189554"/>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sp>
        <p:nvSpPr>
          <p:cNvPr id="37" name="Content Placeholder 3"/>
          <p:cNvSpPr txBox="1">
            <a:spLocks/>
          </p:cNvSpPr>
          <p:nvPr/>
        </p:nvSpPr>
        <p:spPr>
          <a:xfrm>
            <a:off x="1944602" y="4179672"/>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sp>
        <p:nvSpPr>
          <p:cNvPr id="38" name="Content Placeholder 3"/>
          <p:cNvSpPr txBox="1">
            <a:spLocks/>
          </p:cNvSpPr>
          <p:nvPr/>
        </p:nvSpPr>
        <p:spPr>
          <a:xfrm>
            <a:off x="2836606" y="4172708"/>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sp>
        <p:nvSpPr>
          <p:cNvPr id="39" name="Content Placeholder 3"/>
          <p:cNvSpPr txBox="1">
            <a:spLocks/>
          </p:cNvSpPr>
          <p:nvPr/>
        </p:nvSpPr>
        <p:spPr>
          <a:xfrm>
            <a:off x="3728610" y="4165744"/>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sp>
        <p:nvSpPr>
          <p:cNvPr id="40" name="Content Placeholder 3"/>
          <p:cNvSpPr txBox="1">
            <a:spLocks/>
          </p:cNvSpPr>
          <p:nvPr/>
        </p:nvSpPr>
        <p:spPr>
          <a:xfrm>
            <a:off x="4620614" y="4158780"/>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sp>
        <p:nvSpPr>
          <p:cNvPr id="41" name="Title 1">
            <a:extLst>
              <a:ext uri="{FF2B5EF4-FFF2-40B4-BE49-F238E27FC236}">
                <a16:creationId xmlns:a16="http://schemas.microsoft.com/office/drawing/2014/main" xmlns="" id="{692008C2-6C1E-484E-B9A3-282E365832FA}"/>
              </a:ext>
            </a:extLst>
          </p:cNvPr>
          <p:cNvSpPr txBox="1">
            <a:spLocks/>
          </p:cNvSpPr>
          <p:nvPr/>
        </p:nvSpPr>
        <p:spPr>
          <a:xfrm>
            <a:off x="5420015" y="174184"/>
            <a:ext cx="3672349" cy="75367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2800" b="1">
                <a:latin typeface="Open Sans" charset="0"/>
                <a:ea typeface="Open Sans" charset="0"/>
                <a:cs typeface="Open Sans" charset="0"/>
              </a:rPr>
              <a:t>Bar modelling</a:t>
            </a:r>
            <a:endParaRPr lang="en-GB" sz="2800" b="1" dirty="0">
              <a:latin typeface="Open Sans" charset="0"/>
              <a:ea typeface="Open Sans" charset="0"/>
              <a:cs typeface="Open Sans" charset="0"/>
            </a:endParaRPr>
          </a:p>
        </p:txBody>
      </p:sp>
    </p:spTree>
    <p:extLst>
      <p:ext uri="{BB962C8B-B14F-4D97-AF65-F5344CB8AC3E}">
        <p14:creationId xmlns:p14="http://schemas.microsoft.com/office/powerpoint/2010/main" val="282089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50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30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300"/>
                            </p:stCondLst>
                            <p:childTnLst>
                              <p:par>
                                <p:cTn id="44" presetID="1" presetClass="entr" presetSubtype="0" fill="hold" grpId="0" nodeType="afterEffect">
                                  <p:stCondLst>
                                    <p:cond delay="30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600"/>
                            </p:stCondLst>
                            <p:childTnLst>
                              <p:par>
                                <p:cTn id="47" presetID="1" presetClass="entr" presetSubtype="0" fill="hold" grpId="0" nodeType="afterEffect">
                                  <p:stCondLst>
                                    <p:cond delay="300"/>
                                  </p:stCondLst>
                                  <p:childTnLst>
                                    <p:set>
                                      <p:cBhvr>
                                        <p:cTn id="48" dur="1" fill="hold">
                                          <p:stCondLst>
                                            <p:cond delay="0"/>
                                          </p:stCondLst>
                                        </p:cTn>
                                        <p:tgtEl>
                                          <p:spTgt spid="39"/>
                                        </p:tgtEl>
                                        <p:attrNameLst>
                                          <p:attrName>style.visibility</p:attrName>
                                        </p:attrNameLst>
                                      </p:cBhvr>
                                      <p:to>
                                        <p:strVal val="visible"/>
                                      </p:to>
                                    </p:set>
                                  </p:childTnLst>
                                </p:cTn>
                              </p:par>
                            </p:childTnLst>
                          </p:cTn>
                        </p:par>
                        <p:par>
                          <p:cTn id="49" fill="hold">
                            <p:stCondLst>
                              <p:cond delay="900"/>
                            </p:stCondLst>
                            <p:childTnLst>
                              <p:par>
                                <p:cTn id="50" presetID="1" presetClass="entr" presetSubtype="0" fill="hold" grpId="0" nodeType="afterEffect">
                                  <p:stCondLst>
                                    <p:cond delay="30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par>
                          <p:cTn id="56" fill="hold">
                            <p:stCondLst>
                              <p:cond delay="0"/>
                            </p:stCondLst>
                            <p:childTnLst>
                              <p:par>
                                <p:cTn id="57" presetID="9" presetClass="exit" presetSubtype="0" fill="hold" grpId="1" nodeType="afterEffect">
                                  <p:stCondLst>
                                    <p:cond delay="0"/>
                                  </p:stCondLst>
                                  <p:childTnLst>
                                    <p:animEffect transition="out" filter="dissolve">
                                      <p:cBhvr>
                                        <p:cTn id="58" dur="500"/>
                                        <p:tgtEl>
                                          <p:spTgt spid="52"/>
                                        </p:tgtEl>
                                      </p:cBhvr>
                                    </p:animEffect>
                                    <p:set>
                                      <p:cBhvr>
                                        <p:cTn id="59" dur="1" fill="hold">
                                          <p:stCondLst>
                                            <p:cond delay="499"/>
                                          </p:stCondLst>
                                        </p:cTn>
                                        <p:tgtEl>
                                          <p:spTgt spid="52"/>
                                        </p:tgtEl>
                                        <p:attrNameLst>
                                          <p:attrName>style.visibility</p:attrName>
                                        </p:attrNameLst>
                                      </p:cBhvr>
                                      <p:to>
                                        <p:strVal val="hidden"/>
                                      </p:to>
                                    </p:se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dissolve">
                                      <p:cBhvr>
                                        <p:cTn id="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P spid="7" grpId="0" animBg="1"/>
      <p:bldP spid="48" grpId="0"/>
      <p:bldP spid="50" grpId="0"/>
      <p:bldP spid="52" grpId="0"/>
      <p:bldP spid="52" grpId="1"/>
      <p:bldP spid="53" grpId="0"/>
      <p:bldP spid="36" grpId="0"/>
      <p:bldP spid="47" grpId="0"/>
      <p:bldP spid="37" grpId="0"/>
      <p:bldP spid="38"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3" name="Content Placeholder 2"/>
          <p:cNvSpPr>
            <a:spLocks noGrp="1"/>
          </p:cNvSpPr>
          <p:nvPr>
            <p:ph sz="half" idx="1"/>
          </p:nvPr>
        </p:nvSpPr>
        <p:spPr/>
        <p:txBody>
          <a:bodyPr/>
          <a:lstStyle/>
          <a:p>
            <a:r>
              <a:rPr lang="en-US" dirty="0"/>
              <a:t>Model</a:t>
            </a:r>
          </a:p>
        </p:txBody>
      </p:sp>
      <p:sp>
        <p:nvSpPr>
          <p:cNvPr id="4" name="Content Placeholder 3"/>
          <p:cNvSpPr>
            <a:spLocks noGrp="1"/>
          </p:cNvSpPr>
          <p:nvPr>
            <p:ph sz="half" idx="2"/>
          </p:nvPr>
        </p:nvSpPr>
        <p:spPr/>
        <p:txBody>
          <a:bodyPr/>
          <a:lstStyle/>
          <a:p>
            <a:r>
              <a:rPr lang="en-US" dirty="0"/>
              <a:t>Calculations</a:t>
            </a:r>
          </a:p>
        </p:txBody>
      </p:sp>
      <p:sp>
        <p:nvSpPr>
          <p:cNvPr id="5" name="Content Placeholder 4"/>
          <p:cNvSpPr>
            <a:spLocks noGrp="1"/>
          </p:cNvSpPr>
          <p:nvPr>
            <p:ph sz="half" idx="13"/>
          </p:nvPr>
        </p:nvSpPr>
        <p:spPr/>
        <p:txBody>
          <a:bodyPr/>
          <a:lstStyle/>
          <a:p>
            <a:r>
              <a:rPr lang="en-US" u="none" dirty="0"/>
              <a:t>3a + 4 = a + 8</a:t>
            </a:r>
          </a:p>
        </p:txBody>
      </p:sp>
      <p:sp>
        <p:nvSpPr>
          <p:cNvPr id="6" name="Rectangle 5"/>
          <p:cNvSpPr/>
          <p:nvPr/>
        </p:nvSpPr>
        <p:spPr>
          <a:xfrm>
            <a:off x="767237" y="3635267"/>
            <a:ext cx="1221543"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9" name="Rectangle 8"/>
          <p:cNvSpPr/>
          <p:nvPr/>
        </p:nvSpPr>
        <p:spPr>
          <a:xfrm>
            <a:off x="4422768" y="3639215"/>
            <a:ext cx="1185993"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4</a:t>
            </a:r>
          </a:p>
        </p:txBody>
      </p:sp>
      <p:sp>
        <p:nvSpPr>
          <p:cNvPr id="10" name="Rectangle 9"/>
          <p:cNvSpPr/>
          <p:nvPr/>
        </p:nvSpPr>
        <p:spPr>
          <a:xfrm>
            <a:off x="1988780" y="3635267"/>
            <a:ext cx="1216994"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11" name="Rectangle 10"/>
          <p:cNvSpPr/>
          <p:nvPr/>
        </p:nvSpPr>
        <p:spPr>
          <a:xfrm>
            <a:off x="3205774" y="3633364"/>
            <a:ext cx="1216994"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12" name="Rectangle 11"/>
          <p:cNvSpPr/>
          <p:nvPr/>
        </p:nvSpPr>
        <p:spPr>
          <a:xfrm>
            <a:off x="1988780" y="4690223"/>
            <a:ext cx="3619980"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8</a:t>
            </a:r>
          </a:p>
        </p:txBody>
      </p:sp>
      <p:cxnSp>
        <p:nvCxnSpPr>
          <p:cNvPr id="14" name="Straight Connector 13"/>
          <p:cNvCxnSpPr/>
          <p:nvPr/>
        </p:nvCxnSpPr>
        <p:spPr>
          <a:xfrm>
            <a:off x="5608761" y="3347142"/>
            <a:ext cx="0" cy="2421054"/>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67237" y="3347142"/>
            <a:ext cx="0" cy="2421054"/>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96722" y="3330983"/>
            <a:ext cx="0" cy="2421054"/>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9" name="Content Placeholder 3"/>
          <p:cNvSpPr txBox="1">
            <a:spLocks/>
          </p:cNvSpPr>
          <p:nvPr/>
        </p:nvSpPr>
        <p:spPr>
          <a:xfrm>
            <a:off x="6468596" y="3367747"/>
            <a:ext cx="661410"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3a</a:t>
            </a:r>
          </a:p>
        </p:txBody>
      </p:sp>
      <p:sp>
        <p:nvSpPr>
          <p:cNvPr id="21" name="Content Placeholder 3"/>
          <p:cNvSpPr txBox="1">
            <a:spLocks/>
          </p:cNvSpPr>
          <p:nvPr/>
        </p:nvSpPr>
        <p:spPr>
          <a:xfrm>
            <a:off x="6938473" y="3370675"/>
            <a:ext cx="661410"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+ 4</a:t>
            </a:r>
          </a:p>
        </p:txBody>
      </p:sp>
      <p:sp>
        <p:nvSpPr>
          <p:cNvPr id="22" name="Content Placeholder 3"/>
          <p:cNvSpPr txBox="1">
            <a:spLocks/>
          </p:cNvSpPr>
          <p:nvPr/>
        </p:nvSpPr>
        <p:spPr>
          <a:xfrm>
            <a:off x="7778189" y="3344215"/>
            <a:ext cx="1098124"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a + 8</a:t>
            </a:r>
          </a:p>
        </p:txBody>
      </p:sp>
      <p:sp>
        <p:nvSpPr>
          <p:cNvPr id="23" name="Content Placeholder 3"/>
          <p:cNvSpPr txBox="1">
            <a:spLocks/>
          </p:cNvSpPr>
          <p:nvPr/>
        </p:nvSpPr>
        <p:spPr>
          <a:xfrm>
            <a:off x="7375553" y="3330983"/>
            <a:ext cx="661410"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a:t>
            </a:r>
          </a:p>
        </p:txBody>
      </p:sp>
      <p:sp>
        <p:nvSpPr>
          <p:cNvPr id="24" name="Content Placeholder 3"/>
          <p:cNvSpPr txBox="1">
            <a:spLocks/>
          </p:cNvSpPr>
          <p:nvPr/>
        </p:nvSpPr>
        <p:spPr>
          <a:xfrm>
            <a:off x="6468596" y="4197789"/>
            <a:ext cx="2378563"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sz="2800" dirty="0">
                <a:solidFill>
                  <a:prstClr val="black"/>
                </a:solidFill>
              </a:rPr>
              <a:t> 2a + 4  =       8</a:t>
            </a:r>
          </a:p>
        </p:txBody>
      </p:sp>
      <p:sp>
        <p:nvSpPr>
          <p:cNvPr id="26" name="Content Placeholder 3"/>
          <p:cNvSpPr txBox="1">
            <a:spLocks/>
          </p:cNvSpPr>
          <p:nvPr/>
        </p:nvSpPr>
        <p:spPr>
          <a:xfrm>
            <a:off x="6495051" y="5070958"/>
            <a:ext cx="2352107"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sz="2800" dirty="0">
                <a:solidFill>
                  <a:prstClr val="black"/>
                </a:solidFill>
              </a:rPr>
              <a:t> 2a        =       4</a:t>
            </a:r>
          </a:p>
        </p:txBody>
      </p:sp>
      <p:sp>
        <p:nvSpPr>
          <p:cNvPr id="27" name="Content Placeholder 3"/>
          <p:cNvSpPr txBox="1">
            <a:spLocks/>
          </p:cNvSpPr>
          <p:nvPr/>
        </p:nvSpPr>
        <p:spPr>
          <a:xfrm>
            <a:off x="6315980" y="3759806"/>
            <a:ext cx="768001"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dirty="0">
                <a:solidFill>
                  <a:srgbClr val="FF0000"/>
                </a:solidFill>
              </a:rPr>
              <a:t> -a</a:t>
            </a:r>
          </a:p>
        </p:txBody>
      </p:sp>
      <p:sp>
        <p:nvSpPr>
          <p:cNvPr id="28" name="Content Placeholder 3"/>
          <p:cNvSpPr txBox="1">
            <a:spLocks/>
          </p:cNvSpPr>
          <p:nvPr/>
        </p:nvSpPr>
        <p:spPr>
          <a:xfrm>
            <a:off x="6270540" y="4646717"/>
            <a:ext cx="2685141"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dirty="0">
                <a:solidFill>
                  <a:srgbClr val="FF0000"/>
                </a:solidFill>
              </a:rPr>
              <a:t> -4                          -4</a:t>
            </a:r>
          </a:p>
        </p:txBody>
      </p:sp>
      <p:sp>
        <p:nvSpPr>
          <p:cNvPr id="30" name="Content Placeholder 3"/>
          <p:cNvSpPr txBox="1">
            <a:spLocks/>
          </p:cNvSpPr>
          <p:nvPr/>
        </p:nvSpPr>
        <p:spPr>
          <a:xfrm>
            <a:off x="8182471" y="3730803"/>
            <a:ext cx="664688"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dirty="0">
                <a:solidFill>
                  <a:srgbClr val="FF0000"/>
                </a:solidFill>
              </a:rPr>
              <a:t> -a</a:t>
            </a:r>
          </a:p>
        </p:txBody>
      </p:sp>
      <p:sp>
        <p:nvSpPr>
          <p:cNvPr id="31" name="Rectangle 30"/>
          <p:cNvSpPr/>
          <p:nvPr/>
        </p:nvSpPr>
        <p:spPr>
          <a:xfrm>
            <a:off x="767237" y="4693145"/>
            <a:ext cx="1221543"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33" name="Rectangle 32"/>
          <p:cNvSpPr/>
          <p:nvPr/>
        </p:nvSpPr>
        <p:spPr>
          <a:xfrm>
            <a:off x="1988780" y="4693145"/>
            <a:ext cx="240794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4</a:t>
            </a:r>
          </a:p>
        </p:txBody>
      </p:sp>
      <p:sp>
        <p:nvSpPr>
          <p:cNvPr id="34" name="Rectangle 33"/>
          <p:cNvSpPr/>
          <p:nvPr/>
        </p:nvSpPr>
        <p:spPr>
          <a:xfrm>
            <a:off x="4422768" y="4692259"/>
            <a:ext cx="1185993"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cxnSp>
        <p:nvCxnSpPr>
          <p:cNvPr id="35" name="Straight Connector 34"/>
          <p:cNvCxnSpPr/>
          <p:nvPr/>
        </p:nvCxnSpPr>
        <p:spPr>
          <a:xfrm>
            <a:off x="1988780" y="3330983"/>
            <a:ext cx="0" cy="2421054"/>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9" name="Content Placeholder 3"/>
          <p:cNvSpPr txBox="1">
            <a:spLocks/>
          </p:cNvSpPr>
          <p:nvPr/>
        </p:nvSpPr>
        <p:spPr>
          <a:xfrm>
            <a:off x="6244084" y="5444824"/>
            <a:ext cx="2685141"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dirty="0">
                <a:solidFill>
                  <a:srgbClr val="FF0000"/>
                </a:solidFill>
              </a:rPr>
              <a:t> ÷2                          ÷2</a:t>
            </a:r>
          </a:p>
        </p:txBody>
      </p:sp>
      <p:sp>
        <p:nvSpPr>
          <p:cNvPr id="37" name="Content Placeholder 3"/>
          <p:cNvSpPr txBox="1">
            <a:spLocks/>
          </p:cNvSpPr>
          <p:nvPr/>
        </p:nvSpPr>
        <p:spPr>
          <a:xfrm>
            <a:off x="6529963" y="5767687"/>
            <a:ext cx="2352107"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sz="2800" dirty="0">
                <a:solidFill>
                  <a:prstClr val="black"/>
                </a:solidFill>
              </a:rPr>
              <a:t>   a        </a:t>
            </a:r>
            <a:r>
              <a:rPr lang="en-US" sz="2800">
                <a:solidFill>
                  <a:prstClr val="black"/>
                </a:solidFill>
              </a:rPr>
              <a:t>=       2</a:t>
            </a:r>
            <a:endParaRPr lang="en-US" sz="2800" dirty="0">
              <a:solidFill>
                <a:prstClr val="black"/>
              </a:solidFill>
            </a:endParaRPr>
          </a:p>
        </p:txBody>
      </p:sp>
      <p:sp>
        <p:nvSpPr>
          <p:cNvPr id="38" name="Title 1">
            <a:extLst>
              <a:ext uri="{FF2B5EF4-FFF2-40B4-BE49-F238E27FC236}">
                <a16:creationId xmlns:a16="http://schemas.microsoft.com/office/drawing/2014/main" xmlns="" id="{E6E91F48-622C-D44A-8850-814743D18E45}"/>
              </a:ext>
            </a:extLst>
          </p:cNvPr>
          <p:cNvSpPr>
            <a:spLocks noGrp="1"/>
          </p:cNvSpPr>
          <p:nvPr>
            <p:ph type="title"/>
          </p:nvPr>
        </p:nvSpPr>
        <p:spPr>
          <a:xfrm>
            <a:off x="5420015" y="174184"/>
            <a:ext cx="3672349" cy="753678"/>
          </a:xfrm>
        </p:spPr>
        <p:txBody>
          <a:bodyPr/>
          <a:lstStyle/>
          <a:p>
            <a:pPr algn="r"/>
            <a:r>
              <a:rPr lang="en-GB" sz="2800" b="1" dirty="0">
                <a:latin typeface="Open Sans" charset="0"/>
                <a:ea typeface="Open Sans" charset="0"/>
                <a:cs typeface="Open Sans" charset="0"/>
              </a:rPr>
              <a:t>Bar modelling</a:t>
            </a:r>
          </a:p>
        </p:txBody>
      </p:sp>
    </p:spTree>
    <p:extLst>
      <p:ext uri="{BB962C8B-B14F-4D97-AF65-F5344CB8AC3E}">
        <p14:creationId xmlns:p14="http://schemas.microsoft.com/office/powerpoint/2010/main" val="326856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0"/>
                                  </p:iterate>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50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300"/>
                                        <p:tgtEl>
                                          <p:spTgt spid="16"/>
                                        </p:tgtEl>
                                      </p:cBhvr>
                                    </p:animEffect>
                                  </p:childTnLst>
                                </p:cTn>
                              </p:par>
                              <p:par>
                                <p:cTn id="38" presetID="2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300"/>
                                        <p:tgtEl>
                                          <p:spTgt spid="14"/>
                                        </p:tgtEl>
                                      </p:cBhvr>
                                    </p:animEffect>
                                  </p:childTnLst>
                                </p:cTn>
                              </p:par>
                            </p:childTnLst>
                          </p:cTn>
                        </p:par>
                        <p:par>
                          <p:cTn id="41" fill="hold">
                            <p:stCondLst>
                              <p:cond delay="300"/>
                            </p:stCondLst>
                            <p:childTnLst>
                              <p:par>
                                <p:cTn id="42" presetID="1" presetClass="entr" presetSubtype="0" fill="hold" grpId="0" nodeType="afterEffect">
                                  <p:stCondLst>
                                    <p:cond delay="50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nodeType="clickEffect">
                                  <p:stCondLst>
                                    <p:cond delay="0"/>
                                  </p:stCondLst>
                                  <p:childTnLst>
                                    <p:animEffect transition="out" filter="wipe(up)">
                                      <p:cBhvr>
                                        <p:cTn id="47" dur="300"/>
                                        <p:tgtEl>
                                          <p:spTgt spid="16"/>
                                        </p:tgtEl>
                                      </p:cBhvr>
                                    </p:animEffect>
                                    <p:set>
                                      <p:cBhvr>
                                        <p:cTn id="48" dur="1" fill="hold">
                                          <p:stCondLst>
                                            <p:cond delay="299"/>
                                          </p:stCondLst>
                                        </p:cTn>
                                        <p:tgtEl>
                                          <p:spTgt spid="16"/>
                                        </p:tgtEl>
                                        <p:attrNameLst>
                                          <p:attrName>style.visibility</p:attrName>
                                        </p:attrNameLst>
                                      </p:cBhvr>
                                      <p:to>
                                        <p:strVal val="hidden"/>
                                      </p:to>
                                    </p:set>
                                  </p:childTnLst>
                                </p:cTn>
                              </p:par>
                              <p:par>
                                <p:cTn id="49" presetID="22" presetClass="exit" presetSubtype="1" fill="hold" nodeType="withEffect">
                                  <p:stCondLst>
                                    <p:cond delay="0"/>
                                  </p:stCondLst>
                                  <p:childTnLst>
                                    <p:animEffect transition="out" filter="wipe(up)">
                                      <p:cBhvr>
                                        <p:cTn id="50" dur="300"/>
                                        <p:tgtEl>
                                          <p:spTgt spid="14"/>
                                        </p:tgtEl>
                                      </p:cBhvr>
                                    </p:animEffect>
                                    <p:set>
                                      <p:cBhvr>
                                        <p:cTn id="51" dur="1" fill="hold">
                                          <p:stCondLst>
                                            <p:cond delay="2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3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xit" presetSubtype="0" fill="hold" grpId="1" nodeType="clickEffect">
                                  <p:stCondLst>
                                    <p:cond delay="0"/>
                                  </p:stCondLst>
                                  <p:childTnLst>
                                    <p:animEffect transition="out" filter="fade">
                                      <p:cBhvr>
                                        <p:cTn id="60" dur="500"/>
                                        <p:tgtEl>
                                          <p:spTgt spid="31"/>
                                        </p:tgtEl>
                                      </p:cBhvr>
                                    </p:animEffect>
                                    <p:anim calcmode="lin" valueType="num">
                                      <p:cBhvr>
                                        <p:cTn id="61" dur="500"/>
                                        <p:tgtEl>
                                          <p:spTgt spid="31"/>
                                        </p:tgtEl>
                                        <p:attrNameLst>
                                          <p:attrName>ppt_x</p:attrName>
                                        </p:attrNameLst>
                                      </p:cBhvr>
                                      <p:tavLst>
                                        <p:tav tm="0">
                                          <p:val>
                                            <p:strVal val="ppt_x"/>
                                          </p:val>
                                        </p:tav>
                                        <p:tav tm="100000">
                                          <p:val>
                                            <p:strVal val="ppt_x"/>
                                          </p:val>
                                        </p:tav>
                                      </p:tavLst>
                                    </p:anim>
                                    <p:anim calcmode="lin" valueType="num">
                                      <p:cBhvr>
                                        <p:cTn id="62" dur="50" decel="100000"/>
                                        <p:tgtEl>
                                          <p:spTgt spid="31"/>
                                        </p:tgtEl>
                                        <p:attrNameLst>
                                          <p:attrName>ppt_y</p:attrName>
                                        </p:attrNameLst>
                                      </p:cBhvr>
                                      <p:tavLst>
                                        <p:tav tm="0">
                                          <p:val>
                                            <p:strVal val="ppt_y"/>
                                          </p:val>
                                        </p:tav>
                                        <p:tav tm="100000">
                                          <p:val>
                                            <p:strVal val="ppt_y-.03"/>
                                          </p:val>
                                        </p:tav>
                                      </p:tavLst>
                                    </p:anim>
                                    <p:anim calcmode="lin" valueType="num">
                                      <p:cBhvr>
                                        <p:cTn id="63" dur="450" accel="100000">
                                          <p:stCondLst>
                                            <p:cond delay="50"/>
                                          </p:stCondLst>
                                        </p:cTn>
                                        <p:tgtEl>
                                          <p:spTgt spid="31"/>
                                        </p:tgtEl>
                                        <p:attrNameLst>
                                          <p:attrName>ppt_y</p:attrName>
                                        </p:attrNameLst>
                                      </p:cBhvr>
                                      <p:tavLst>
                                        <p:tav tm="0">
                                          <p:val>
                                            <p:strVal val="ppt_y"/>
                                          </p:val>
                                        </p:tav>
                                        <p:tav tm="100000">
                                          <p:val>
                                            <p:strVal val="ppt_y+1"/>
                                          </p:val>
                                        </p:tav>
                                      </p:tavLst>
                                    </p:anim>
                                    <p:set>
                                      <p:cBhvr>
                                        <p:cTn id="64" dur="1" fill="hold">
                                          <p:stCondLst>
                                            <p:cond delay="499"/>
                                          </p:stCondLst>
                                        </p:cTn>
                                        <p:tgtEl>
                                          <p:spTgt spid="31"/>
                                        </p:tgtEl>
                                        <p:attrNameLst>
                                          <p:attrName>style.visibility</p:attrName>
                                        </p:attrNameLst>
                                      </p:cBhvr>
                                      <p:to>
                                        <p:strVal val="hidden"/>
                                      </p:to>
                                    </p:set>
                                  </p:childTnLst>
                                </p:cTn>
                              </p:par>
                            </p:childTnLst>
                          </p:cTn>
                        </p:par>
                        <p:par>
                          <p:cTn id="65" fill="hold">
                            <p:stCondLst>
                              <p:cond delay="500"/>
                            </p:stCondLst>
                            <p:childTnLst>
                              <p:par>
                                <p:cTn id="66" presetID="1" presetClass="entr" presetSubtype="0" fill="hold" grpId="0" nodeType="afterEffect">
                                  <p:stCondLst>
                                    <p:cond delay="500"/>
                                  </p:stCondLst>
                                  <p:childTnLst>
                                    <p:set>
                                      <p:cBhvr>
                                        <p:cTn id="67" dur="1" fill="hold">
                                          <p:stCondLst>
                                            <p:cond delay="0"/>
                                          </p:stCondLst>
                                        </p:cTn>
                                        <p:tgtEl>
                                          <p:spTgt spid="3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7" presetClass="exit" presetSubtype="0" fill="hold" grpId="1" nodeType="clickEffect">
                                  <p:stCondLst>
                                    <p:cond delay="0"/>
                                  </p:stCondLst>
                                  <p:childTnLst>
                                    <p:animEffect transition="out" filter="fade">
                                      <p:cBhvr>
                                        <p:cTn id="71" dur="500"/>
                                        <p:tgtEl>
                                          <p:spTgt spid="6"/>
                                        </p:tgtEl>
                                      </p:cBhvr>
                                    </p:animEffect>
                                    <p:anim calcmode="lin" valueType="num">
                                      <p:cBhvr>
                                        <p:cTn id="72" dur="500"/>
                                        <p:tgtEl>
                                          <p:spTgt spid="6"/>
                                        </p:tgtEl>
                                        <p:attrNameLst>
                                          <p:attrName>ppt_x</p:attrName>
                                        </p:attrNameLst>
                                      </p:cBhvr>
                                      <p:tavLst>
                                        <p:tav tm="0">
                                          <p:val>
                                            <p:strVal val="ppt_x"/>
                                          </p:val>
                                        </p:tav>
                                        <p:tav tm="100000">
                                          <p:val>
                                            <p:strVal val="ppt_x"/>
                                          </p:val>
                                        </p:tav>
                                      </p:tavLst>
                                    </p:anim>
                                    <p:anim calcmode="lin" valueType="num">
                                      <p:cBhvr>
                                        <p:cTn id="73" dur="50" decel="100000"/>
                                        <p:tgtEl>
                                          <p:spTgt spid="6"/>
                                        </p:tgtEl>
                                        <p:attrNameLst>
                                          <p:attrName>ppt_y</p:attrName>
                                        </p:attrNameLst>
                                      </p:cBhvr>
                                      <p:tavLst>
                                        <p:tav tm="0">
                                          <p:val>
                                            <p:strVal val="ppt_y"/>
                                          </p:val>
                                        </p:tav>
                                        <p:tav tm="100000">
                                          <p:val>
                                            <p:strVal val="ppt_y-.03"/>
                                          </p:val>
                                        </p:tav>
                                      </p:tavLst>
                                    </p:anim>
                                    <p:anim calcmode="lin" valueType="num">
                                      <p:cBhvr>
                                        <p:cTn id="74" dur="450" accel="100000">
                                          <p:stCondLst>
                                            <p:cond delay="50"/>
                                          </p:stCondLst>
                                        </p:cTn>
                                        <p:tgtEl>
                                          <p:spTgt spid="6"/>
                                        </p:tgtEl>
                                        <p:attrNameLst>
                                          <p:attrName>ppt_y</p:attrName>
                                        </p:attrNameLst>
                                      </p:cBhvr>
                                      <p:tavLst>
                                        <p:tav tm="0">
                                          <p:val>
                                            <p:strVal val="ppt_y"/>
                                          </p:val>
                                        </p:tav>
                                        <p:tav tm="100000">
                                          <p:val>
                                            <p:strVal val="ppt_y+1"/>
                                          </p:val>
                                        </p:tav>
                                      </p:tavLst>
                                    </p:anim>
                                    <p:set>
                                      <p:cBhvr>
                                        <p:cTn id="75" dur="1" fill="hold">
                                          <p:stCondLst>
                                            <p:cond delay="499"/>
                                          </p:stCondLst>
                                        </p:cTn>
                                        <p:tgtEl>
                                          <p:spTgt spid="6"/>
                                        </p:tgtEl>
                                        <p:attrNameLst>
                                          <p:attrName>style.visibility</p:attrName>
                                        </p:attrNameLst>
                                      </p:cBhvr>
                                      <p:to>
                                        <p:strVal val="hidden"/>
                                      </p:to>
                                    </p:set>
                                  </p:childTnLst>
                                </p:cTn>
                              </p:par>
                            </p:childTnLst>
                          </p:cTn>
                        </p:par>
                        <p:par>
                          <p:cTn id="76" fill="hold">
                            <p:stCondLst>
                              <p:cond delay="500"/>
                            </p:stCondLst>
                            <p:childTnLst>
                              <p:par>
                                <p:cTn id="77" presetID="1" presetClass="entr" presetSubtype="0" fill="hold" grpId="0" nodeType="afterEffect">
                                  <p:stCondLst>
                                    <p:cond delay="500"/>
                                  </p:stCondLst>
                                  <p:childTnLst>
                                    <p:set>
                                      <p:cBhvr>
                                        <p:cTn id="78" dur="1" fill="hold">
                                          <p:stCondLst>
                                            <p:cond delay="0"/>
                                          </p:stCondLst>
                                        </p:cTn>
                                        <p:tgtEl>
                                          <p:spTgt spid="27"/>
                                        </p:tgtEl>
                                        <p:attrNameLst>
                                          <p:attrName>style.visibility</p:attrName>
                                        </p:attrNameLst>
                                      </p:cBhvr>
                                      <p:to>
                                        <p:strVal val="visible"/>
                                      </p:to>
                                    </p:set>
                                  </p:childTnLst>
                                </p:cTn>
                              </p:par>
                            </p:childTnLst>
                          </p:cTn>
                        </p:par>
                        <p:par>
                          <p:cTn id="79" fill="hold">
                            <p:stCondLst>
                              <p:cond delay="1000"/>
                            </p:stCondLst>
                            <p:childTnLst>
                              <p:par>
                                <p:cTn id="80" presetID="22" presetClass="exit" presetSubtype="1" fill="hold" nodeType="afterEffect">
                                  <p:stCondLst>
                                    <p:cond delay="500"/>
                                  </p:stCondLst>
                                  <p:childTnLst>
                                    <p:animEffect transition="out" filter="wipe(up)">
                                      <p:cBhvr>
                                        <p:cTn id="81" dur="300"/>
                                        <p:tgtEl>
                                          <p:spTgt spid="35"/>
                                        </p:tgtEl>
                                      </p:cBhvr>
                                    </p:animEffect>
                                    <p:set>
                                      <p:cBhvr>
                                        <p:cTn id="82" dur="1" fill="hold">
                                          <p:stCondLst>
                                            <p:cond delay="299"/>
                                          </p:stCondLst>
                                        </p:cTn>
                                        <p:tgtEl>
                                          <p:spTgt spid="35"/>
                                        </p:tgtEl>
                                        <p:attrNameLst>
                                          <p:attrName>style.visibility</p:attrName>
                                        </p:attrNameLst>
                                      </p:cBhvr>
                                      <p:to>
                                        <p:strVal val="hidden"/>
                                      </p:to>
                                    </p:set>
                                  </p:childTnLst>
                                </p:cTn>
                              </p:par>
                            </p:childTnLst>
                          </p:cTn>
                        </p:par>
                        <p:par>
                          <p:cTn id="83" fill="hold">
                            <p:stCondLst>
                              <p:cond delay="1800"/>
                            </p:stCondLst>
                            <p:childTnLst>
                              <p:par>
                                <p:cTn id="84" presetID="1" presetClass="entr" presetSubtype="0" fill="hold" grpId="0" nodeType="afterEffect">
                                  <p:stCondLst>
                                    <p:cond delay="50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up)">
                                      <p:cBhvr>
                                        <p:cTn id="90" dur="300"/>
                                        <p:tgtEl>
                                          <p:spTgt spid="17"/>
                                        </p:tgtEl>
                                      </p:cBhvr>
                                    </p:animEffect>
                                  </p:childTnLst>
                                </p:cTn>
                              </p:par>
                              <p:par>
                                <p:cTn id="91" presetID="1"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37" presetClass="exit" presetSubtype="0" fill="hold" grpId="1" nodeType="clickEffect">
                                  <p:stCondLst>
                                    <p:cond delay="0"/>
                                  </p:stCondLst>
                                  <p:iterate type="lt">
                                    <p:tmPct val="0"/>
                                  </p:iterate>
                                  <p:childTnLst>
                                    <p:animEffect transition="out" filter="fade">
                                      <p:cBhvr>
                                        <p:cTn id="96" dur="500"/>
                                        <p:tgtEl>
                                          <p:spTgt spid="9"/>
                                        </p:tgtEl>
                                      </p:cBhvr>
                                    </p:animEffect>
                                    <p:anim calcmode="lin" valueType="num">
                                      <p:cBhvr>
                                        <p:cTn id="97" dur="500"/>
                                        <p:tgtEl>
                                          <p:spTgt spid="9"/>
                                        </p:tgtEl>
                                        <p:attrNameLst>
                                          <p:attrName>ppt_x</p:attrName>
                                        </p:attrNameLst>
                                      </p:cBhvr>
                                      <p:tavLst>
                                        <p:tav tm="0">
                                          <p:val>
                                            <p:strVal val="ppt_x"/>
                                          </p:val>
                                        </p:tav>
                                        <p:tav tm="100000">
                                          <p:val>
                                            <p:strVal val="ppt_x"/>
                                          </p:val>
                                        </p:tav>
                                      </p:tavLst>
                                    </p:anim>
                                    <p:anim calcmode="lin" valueType="num">
                                      <p:cBhvr>
                                        <p:cTn id="98" dur="50" decel="100000"/>
                                        <p:tgtEl>
                                          <p:spTgt spid="9"/>
                                        </p:tgtEl>
                                        <p:attrNameLst>
                                          <p:attrName>ppt_y</p:attrName>
                                        </p:attrNameLst>
                                      </p:cBhvr>
                                      <p:tavLst>
                                        <p:tav tm="0">
                                          <p:val>
                                            <p:strVal val="ppt_y"/>
                                          </p:val>
                                        </p:tav>
                                        <p:tav tm="100000">
                                          <p:val>
                                            <p:strVal val="ppt_y-.03"/>
                                          </p:val>
                                        </p:tav>
                                      </p:tavLst>
                                    </p:anim>
                                    <p:anim calcmode="lin" valueType="num">
                                      <p:cBhvr>
                                        <p:cTn id="99" dur="450" accel="100000">
                                          <p:stCondLst>
                                            <p:cond delay="50"/>
                                          </p:stCondLst>
                                        </p:cTn>
                                        <p:tgtEl>
                                          <p:spTgt spid="9"/>
                                        </p:tgtEl>
                                        <p:attrNameLst>
                                          <p:attrName>ppt_y</p:attrName>
                                        </p:attrNameLst>
                                      </p:cBhvr>
                                      <p:tavLst>
                                        <p:tav tm="0">
                                          <p:val>
                                            <p:strVal val="ppt_y"/>
                                          </p:val>
                                        </p:tav>
                                        <p:tav tm="100000">
                                          <p:val>
                                            <p:strVal val="ppt_y+1"/>
                                          </p:val>
                                        </p:tav>
                                      </p:tavLst>
                                    </p:anim>
                                    <p:set>
                                      <p:cBhvr>
                                        <p:cTn id="100" dur="1" fill="hold">
                                          <p:stCondLst>
                                            <p:cond delay="499"/>
                                          </p:stCondLst>
                                        </p:cTn>
                                        <p:tgtEl>
                                          <p:spTgt spid="9"/>
                                        </p:tgtEl>
                                        <p:attrNameLst>
                                          <p:attrName>style.visibility</p:attrName>
                                        </p:attrNameLst>
                                      </p:cBhvr>
                                      <p:to>
                                        <p:strVal val="hidden"/>
                                      </p:to>
                                    </p:set>
                                  </p:childTnLst>
                                </p:cTn>
                              </p:par>
                              <p:par>
                                <p:cTn id="101" presetID="37" presetClass="exit" presetSubtype="0" fill="hold" grpId="1" nodeType="withEffect">
                                  <p:stCondLst>
                                    <p:cond delay="0"/>
                                  </p:stCondLst>
                                  <p:childTnLst>
                                    <p:animEffect transition="out" filter="fade">
                                      <p:cBhvr>
                                        <p:cTn id="102" dur="500"/>
                                        <p:tgtEl>
                                          <p:spTgt spid="34"/>
                                        </p:tgtEl>
                                      </p:cBhvr>
                                    </p:animEffect>
                                    <p:anim calcmode="lin" valueType="num">
                                      <p:cBhvr>
                                        <p:cTn id="103" dur="500"/>
                                        <p:tgtEl>
                                          <p:spTgt spid="34"/>
                                        </p:tgtEl>
                                        <p:attrNameLst>
                                          <p:attrName>ppt_x</p:attrName>
                                        </p:attrNameLst>
                                      </p:cBhvr>
                                      <p:tavLst>
                                        <p:tav tm="0">
                                          <p:val>
                                            <p:strVal val="ppt_x"/>
                                          </p:val>
                                        </p:tav>
                                        <p:tav tm="100000">
                                          <p:val>
                                            <p:strVal val="ppt_x"/>
                                          </p:val>
                                        </p:tav>
                                      </p:tavLst>
                                    </p:anim>
                                    <p:anim calcmode="lin" valueType="num">
                                      <p:cBhvr>
                                        <p:cTn id="104" dur="50" decel="100000"/>
                                        <p:tgtEl>
                                          <p:spTgt spid="34"/>
                                        </p:tgtEl>
                                        <p:attrNameLst>
                                          <p:attrName>ppt_y</p:attrName>
                                        </p:attrNameLst>
                                      </p:cBhvr>
                                      <p:tavLst>
                                        <p:tav tm="0">
                                          <p:val>
                                            <p:strVal val="ppt_y"/>
                                          </p:val>
                                        </p:tav>
                                        <p:tav tm="100000">
                                          <p:val>
                                            <p:strVal val="ppt_y-.03"/>
                                          </p:val>
                                        </p:tav>
                                      </p:tavLst>
                                    </p:anim>
                                    <p:anim calcmode="lin" valueType="num">
                                      <p:cBhvr>
                                        <p:cTn id="105" dur="450" accel="100000">
                                          <p:stCondLst>
                                            <p:cond delay="50"/>
                                          </p:stCondLst>
                                        </p:cTn>
                                        <p:tgtEl>
                                          <p:spTgt spid="34"/>
                                        </p:tgtEl>
                                        <p:attrNameLst>
                                          <p:attrName>ppt_y</p:attrName>
                                        </p:attrNameLst>
                                      </p:cBhvr>
                                      <p:tavLst>
                                        <p:tav tm="0">
                                          <p:val>
                                            <p:strVal val="ppt_y"/>
                                          </p:val>
                                        </p:tav>
                                        <p:tav tm="100000">
                                          <p:val>
                                            <p:strVal val="ppt_y+1"/>
                                          </p:val>
                                        </p:tav>
                                      </p:tavLst>
                                    </p:anim>
                                    <p:set>
                                      <p:cBhvr>
                                        <p:cTn id="106" dur="1" fill="hold">
                                          <p:stCondLst>
                                            <p:cond delay="499"/>
                                          </p:stCondLst>
                                        </p:cTn>
                                        <p:tgtEl>
                                          <p:spTgt spid="34"/>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2"/>
                                        </p:tgtEl>
                                        <p:attrNameLst>
                                          <p:attrName>style.visibility</p:attrName>
                                        </p:attrNameLst>
                                      </p:cBhvr>
                                      <p:to>
                                        <p:strVal val="hidden"/>
                                      </p:to>
                                    </p:set>
                                  </p:childTnLst>
                                </p:cTn>
                              </p:par>
                              <p:par>
                                <p:cTn id="109" presetID="1" presetClass="entr" presetSubtype="0"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childTnLst>
                          </p:cTn>
                        </p:par>
                        <p:par>
                          <p:cTn id="111" fill="hold">
                            <p:stCondLst>
                              <p:cond delay="500"/>
                            </p:stCondLst>
                            <p:childTnLst>
                              <p:par>
                                <p:cTn id="112" presetID="22" presetClass="exit" presetSubtype="1" fill="hold" nodeType="afterEffect">
                                  <p:stCondLst>
                                    <p:cond delay="500"/>
                                  </p:stCondLst>
                                  <p:childTnLst>
                                    <p:animEffect transition="out" filter="wipe(up)">
                                      <p:cBhvr>
                                        <p:cTn id="113" dur="300"/>
                                        <p:tgtEl>
                                          <p:spTgt spid="17"/>
                                        </p:tgtEl>
                                      </p:cBhvr>
                                    </p:animEffect>
                                    <p:set>
                                      <p:cBhvr>
                                        <p:cTn id="114" dur="1" fill="hold">
                                          <p:stCondLst>
                                            <p:cond delay="299"/>
                                          </p:stCondLst>
                                        </p:cTn>
                                        <p:tgtEl>
                                          <p:spTgt spid="17"/>
                                        </p:tgtEl>
                                        <p:attrNameLst>
                                          <p:attrName>style.visibility</p:attrName>
                                        </p:attrNameLst>
                                      </p:cBhvr>
                                      <p:to>
                                        <p:strVal val="hidden"/>
                                      </p:to>
                                    </p:set>
                                  </p:childTnLst>
                                </p:cTn>
                              </p:par>
                            </p:childTnLst>
                          </p:cTn>
                        </p:par>
                        <p:par>
                          <p:cTn id="115" fill="hold">
                            <p:stCondLst>
                              <p:cond delay="1300"/>
                            </p:stCondLst>
                            <p:childTnLst>
                              <p:par>
                                <p:cTn id="116" presetID="1" presetClass="entr" presetSubtype="0" fill="hold" grpId="0" nodeType="afterEffect">
                                  <p:stCondLst>
                                    <p:cond delay="500"/>
                                  </p:stCondLst>
                                  <p:childTnLst>
                                    <p:set>
                                      <p:cBhvr>
                                        <p:cTn id="117" dur="1" fill="hold">
                                          <p:stCondLst>
                                            <p:cond delay="0"/>
                                          </p:stCondLst>
                                        </p:cTn>
                                        <p:tgtEl>
                                          <p:spTgt spid="28"/>
                                        </p:tgtEl>
                                        <p:attrNameLst>
                                          <p:attrName>style.visibility</p:attrName>
                                        </p:attrNameLst>
                                      </p:cBhvr>
                                      <p:to>
                                        <p:strVal val="visible"/>
                                      </p:to>
                                    </p:set>
                                  </p:childTnLst>
                                </p:cTn>
                              </p:par>
                            </p:childTnLst>
                          </p:cTn>
                        </p:par>
                        <p:par>
                          <p:cTn id="118" fill="hold">
                            <p:stCondLst>
                              <p:cond delay="1800"/>
                            </p:stCondLst>
                            <p:childTnLst>
                              <p:par>
                                <p:cTn id="119" presetID="1" presetClass="entr" presetSubtype="0" fill="hold" grpId="0" nodeType="afterEffect">
                                  <p:stCondLst>
                                    <p:cond delay="500"/>
                                  </p:stCondLst>
                                  <p:childTnLst>
                                    <p:set>
                                      <p:cBhvr>
                                        <p:cTn id="120" dur="1" fill="hold">
                                          <p:stCondLst>
                                            <p:cond delay="0"/>
                                          </p:stCondLst>
                                        </p:cTn>
                                        <p:tgtEl>
                                          <p:spTgt spid="2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childTnLst>
                                </p:cTn>
                              </p:par>
                            </p:childTnLst>
                          </p:cTn>
                        </p:par>
                        <p:par>
                          <p:cTn id="125" fill="hold">
                            <p:stCondLst>
                              <p:cond delay="0"/>
                            </p:stCondLst>
                            <p:childTnLst>
                              <p:par>
                                <p:cTn id="126" presetID="1" presetClass="entr" presetSubtype="0" fill="hold" grpId="0" nodeType="afterEffect">
                                  <p:stCondLst>
                                    <p:cond delay="500"/>
                                  </p:stCondLst>
                                  <p:childTnLst>
                                    <p:set>
                                      <p:cBhvr>
                                        <p:cTn id="12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1" grpId="0" animBg="1"/>
      <p:bldP spid="12" grpId="0" animBg="1"/>
      <p:bldP spid="12" grpId="1" animBg="1"/>
      <p:bldP spid="19" grpId="0"/>
      <p:bldP spid="21" grpId="0"/>
      <p:bldP spid="22" grpId="0"/>
      <p:bldP spid="23" grpId="0"/>
      <p:bldP spid="24" grpId="0"/>
      <p:bldP spid="26" grpId="0"/>
      <p:bldP spid="27" grpId="0"/>
      <p:bldP spid="28" grpId="0"/>
      <p:bldP spid="30" grpId="0"/>
      <p:bldP spid="31" grpId="0" animBg="1"/>
      <p:bldP spid="31" grpId="1" animBg="1"/>
      <p:bldP spid="33" grpId="0" animBg="1"/>
      <p:bldP spid="34" grpId="0" animBg="1"/>
      <p:bldP spid="34" grpId="1" animBg="1"/>
      <p:bldP spid="29"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5" name="Content Placeholder 4"/>
          <p:cNvSpPr>
            <a:spLocks noGrp="1"/>
          </p:cNvSpPr>
          <p:nvPr>
            <p:ph sz="half" idx="1"/>
          </p:nvPr>
        </p:nvSpPr>
        <p:spPr/>
        <p:txBody>
          <a:bodyPr/>
          <a:lstStyle/>
          <a:p>
            <a:endParaRPr lang="en-US" u="none" dirty="0"/>
          </a:p>
        </p:txBody>
      </p:sp>
      <p:sp>
        <p:nvSpPr>
          <p:cNvPr id="3" name="Content Placeholder 2"/>
          <p:cNvSpPr>
            <a:spLocks noGrp="1"/>
          </p:cNvSpPr>
          <p:nvPr>
            <p:ph sz="half" idx="2"/>
          </p:nvPr>
        </p:nvSpPr>
        <p:spPr/>
        <p:txBody>
          <a:bodyPr/>
          <a:lstStyle/>
          <a:p>
            <a:endParaRPr lang="en-US" dirty="0"/>
          </a:p>
        </p:txBody>
      </p:sp>
      <p:sp>
        <p:nvSpPr>
          <p:cNvPr id="4" name="Content Placeholder 3"/>
          <p:cNvSpPr>
            <a:spLocks noGrp="1"/>
          </p:cNvSpPr>
          <p:nvPr>
            <p:ph sz="half" idx="13"/>
          </p:nvPr>
        </p:nvSpPr>
        <p:spPr/>
        <p:txBody>
          <a:bodyPr/>
          <a:lstStyle/>
          <a:p>
            <a:endParaRPr lang="en-US" u="none" dirty="0"/>
          </a:p>
          <a:p>
            <a:r>
              <a:rPr lang="en-US" u="none" dirty="0"/>
              <a:t>Solve   2a + 3  =  a + 7</a:t>
            </a:r>
          </a:p>
          <a:p>
            <a:endParaRPr lang="en-US" dirty="0"/>
          </a:p>
        </p:txBody>
      </p:sp>
      <p:sp>
        <p:nvSpPr>
          <p:cNvPr id="6" name="Rectangle 5"/>
          <p:cNvSpPr/>
          <p:nvPr/>
        </p:nvSpPr>
        <p:spPr>
          <a:xfrm>
            <a:off x="767237" y="3635267"/>
            <a:ext cx="1221543"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7" name="Rectangle 6"/>
          <p:cNvSpPr/>
          <p:nvPr/>
        </p:nvSpPr>
        <p:spPr>
          <a:xfrm>
            <a:off x="1988780" y="3635267"/>
            <a:ext cx="1216994"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8" name="Rectangle 7"/>
          <p:cNvSpPr/>
          <p:nvPr/>
        </p:nvSpPr>
        <p:spPr>
          <a:xfrm>
            <a:off x="3210323" y="3635267"/>
            <a:ext cx="2376420"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3</a:t>
            </a:r>
          </a:p>
        </p:txBody>
      </p:sp>
      <p:sp>
        <p:nvSpPr>
          <p:cNvPr id="9" name="Rectangle 8"/>
          <p:cNvSpPr/>
          <p:nvPr/>
        </p:nvSpPr>
        <p:spPr>
          <a:xfrm>
            <a:off x="767237" y="4693145"/>
            <a:ext cx="1221543"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a</a:t>
            </a:r>
          </a:p>
        </p:txBody>
      </p:sp>
      <p:sp>
        <p:nvSpPr>
          <p:cNvPr id="10" name="Rectangle 9"/>
          <p:cNvSpPr/>
          <p:nvPr/>
        </p:nvSpPr>
        <p:spPr>
          <a:xfrm>
            <a:off x="1988779" y="4693145"/>
            <a:ext cx="3597964"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7</a:t>
            </a:r>
          </a:p>
        </p:txBody>
      </p:sp>
      <p:sp>
        <p:nvSpPr>
          <p:cNvPr id="11" name="TextBox 10"/>
          <p:cNvSpPr txBox="1"/>
          <p:nvPr/>
        </p:nvSpPr>
        <p:spPr>
          <a:xfrm>
            <a:off x="6552308" y="3373657"/>
            <a:ext cx="2422358" cy="523220"/>
          </a:xfrm>
          <a:prstGeom prst="rect">
            <a:avLst/>
          </a:prstGeom>
          <a:noFill/>
        </p:spPr>
        <p:txBody>
          <a:bodyPr wrap="square" rtlCol="0">
            <a:spAutoFit/>
          </a:bodyPr>
          <a:lstStyle/>
          <a:p>
            <a:r>
              <a:rPr lang="en-US" sz="2800" dirty="0">
                <a:solidFill>
                  <a:prstClr val="black"/>
                </a:solidFill>
              </a:rPr>
              <a:t>2a + 3 = a + 7</a:t>
            </a:r>
          </a:p>
        </p:txBody>
      </p:sp>
      <p:cxnSp>
        <p:nvCxnSpPr>
          <p:cNvPr id="12" name="Straight Connector 11"/>
          <p:cNvCxnSpPr/>
          <p:nvPr/>
        </p:nvCxnSpPr>
        <p:spPr>
          <a:xfrm>
            <a:off x="5586743" y="3347142"/>
            <a:ext cx="0" cy="2421054"/>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45219" y="3347142"/>
            <a:ext cx="0" cy="2421054"/>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370880" y="3720615"/>
            <a:ext cx="522260" cy="523220"/>
          </a:xfrm>
          <a:prstGeom prst="rect">
            <a:avLst/>
          </a:prstGeom>
          <a:noFill/>
        </p:spPr>
        <p:txBody>
          <a:bodyPr wrap="square" rtlCol="0">
            <a:spAutoFit/>
          </a:bodyPr>
          <a:lstStyle/>
          <a:p>
            <a:r>
              <a:rPr lang="en-US" sz="2800" dirty="0">
                <a:solidFill>
                  <a:srgbClr val="FF0000"/>
                </a:solidFill>
              </a:rPr>
              <a:t>-a</a:t>
            </a:r>
          </a:p>
        </p:txBody>
      </p:sp>
      <p:sp>
        <p:nvSpPr>
          <p:cNvPr id="15" name="TextBox 14"/>
          <p:cNvSpPr txBox="1"/>
          <p:nvPr/>
        </p:nvSpPr>
        <p:spPr>
          <a:xfrm>
            <a:off x="8267726" y="3808746"/>
            <a:ext cx="522260" cy="523220"/>
          </a:xfrm>
          <a:prstGeom prst="rect">
            <a:avLst/>
          </a:prstGeom>
          <a:noFill/>
        </p:spPr>
        <p:txBody>
          <a:bodyPr wrap="square" rtlCol="0">
            <a:spAutoFit/>
          </a:bodyPr>
          <a:lstStyle/>
          <a:p>
            <a:r>
              <a:rPr lang="en-US" sz="2800" dirty="0">
                <a:solidFill>
                  <a:srgbClr val="FF0000"/>
                </a:solidFill>
              </a:rPr>
              <a:t>-a</a:t>
            </a:r>
          </a:p>
        </p:txBody>
      </p:sp>
      <p:sp>
        <p:nvSpPr>
          <p:cNvPr id="16" name="TextBox 15"/>
          <p:cNvSpPr txBox="1"/>
          <p:nvPr/>
        </p:nvSpPr>
        <p:spPr>
          <a:xfrm>
            <a:off x="6836118" y="4179214"/>
            <a:ext cx="2422358" cy="523220"/>
          </a:xfrm>
          <a:prstGeom prst="rect">
            <a:avLst/>
          </a:prstGeom>
          <a:noFill/>
        </p:spPr>
        <p:txBody>
          <a:bodyPr wrap="square" rtlCol="0">
            <a:spAutoFit/>
          </a:bodyPr>
          <a:lstStyle/>
          <a:p>
            <a:r>
              <a:rPr lang="en-US" sz="2800" dirty="0">
                <a:solidFill>
                  <a:prstClr val="black"/>
                </a:solidFill>
              </a:rPr>
              <a:t>a + 3 =  7</a:t>
            </a:r>
          </a:p>
        </p:txBody>
      </p:sp>
      <p:sp>
        <p:nvSpPr>
          <p:cNvPr id="17" name="TextBox 16"/>
          <p:cNvSpPr txBox="1"/>
          <p:nvPr/>
        </p:nvSpPr>
        <p:spPr>
          <a:xfrm>
            <a:off x="6370880" y="4531454"/>
            <a:ext cx="522260" cy="523220"/>
          </a:xfrm>
          <a:prstGeom prst="rect">
            <a:avLst/>
          </a:prstGeom>
          <a:noFill/>
        </p:spPr>
        <p:txBody>
          <a:bodyPr wrap="square" rtlCol="0">
            <a:spAutoFit/>
          </a:bodyPr>
          <a:lstStyle/>
          <a:p>
            <a:r>
              <a:rPr lang="en-US" sz="2800" dirty="0">
                <a:solidFill>
                  <a:srgbClr val="FF0000"/>
                </a:solidFill>
              </a:rPr>
              <a:t>-3</a:t>
            </a:r>
          </a:p>
        </p:txBody>
      </p:sp>
      <p:sp>
        <p:nvSpPr>
          <p:cNvPr id="18" name="TextBox 17"/>
          <p:cNvSpPr txBox="1"/>
          <p:nvPr/>
        </p:nvSpPr>
        <p:spPr>
          <a:xfrm>
            <a:off x="8223385" y="4483558"/>
            <a:ext cx="522260" cy="523220"/>
          </a:xfrm>
          <a:prstGeom prst="rect">
            <a:avLst/>
          </a:prstGeom>
          <a:noFill/>
        </p:spPr>
        <p:txBody>
          <a:bodyPr wrap="square" rtlCol="0">
            <a:spAutoFit/>
          </a:bodyPr>
          <a:lstStyle/>
          <a:p>
            <a:r>
              <a:rPr lang="en-US" sz="2800" dirty="0">
                <a:solidFill>
                  <a:srgbClr val="FF0000"/>
                </a:solidFill>
              </a:rPr>
              <a:t>-3</a:t>
            </a:r>
          </a:p>
        </p:txBody>
      </p:sp>
      <p:sp>
        <p:nvSpPr>
          <p:cNvPr id="19" name="Rectangle 18"/>
          <p:cNvSpPr/>
          <p:nvPr/>
        </p:nvSpPr>
        <p:spPr>
          <a:xfrm>
            <a:off x="1981435" y="4702434"/>
            <a:ext cx="1228888"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prstClr val="black"/>
                </a:solidFill>
              </a:rPr>
              <a:t>4</a:t>
            </a:r>
          </a:p>
        </p:txBody>
      </p:sp>
      <p:sp>
        <p:nvSpPr>
          <p:cNvPr id="20" name="TextBox 19"/>
          <p:cNvSpPr txBox="1"/>
          <p:nvPr/>
        </p:nvSpPr>
        <p:spPr>
          <a:xfrm>
            <a:off x="6893140" y="5158370"/>
            <a:ext cx="2422358" cy="523220"/>
          </a:xfrm>
          <a:prstGeom prst="rect">
            <a:avLst/>
          </a:prstGeom>
          <a:noFill/>
        </p:spPr>
        <p:txBody>
          <a:bodyPr wrap="square" rtlCol="0">
            <a:spAutoFit/>
          </a:bodyPr>
          <a:lstStyle/>
          <a:p>
            <a:r>
              <a:rPr lang="en-US" sz="2800" dirty="0">
                <a:solidFill>
                  <a:prstClr val="black"/>
                </a:solidFill>
              </a:rPr>
              <a:t>a = 4</a:t>
            </a:r>
          </a:p>
        </p:txBody>
      </p:sp>
      <p:sp>
        <p:nvSpPr>
          <p:cNvPr id="23" name="Title 1">
            <a:extLst>
              <a:ext uri="{FF2B5EF4-FFF2-40B4-BE49-F238E27FC236}">
                <a16:creationId xmlns:a16="http://schemas.microsoft.com/office/drawing/2014/main" xmlns="" id="{DB238CC2-9017-F140-A93E-7D6175D7DAC7}"/>
              </a:ext>
            </a:extLst>
          </p:cNvPr>
          <p:cNvSpPr>
            <a:spLocks noGrp="1"/>
          </p:cNvSpPr>
          <p:nvPr>
            <p:ph type="title"/>
          </p:nvPr>
        </p:nvSpPr>
        <p:spPr>
          <a:xfrm>
            <a:off x="5420015" y="174184"/>
            <a:ext cx="3672349" cy="753678"/>
          </a:xfrm>
        </p:spPr>
        <p:txBody>
          <a:bodyPr/>
          <a:lstStyle/>
          <a:p>
            <a:pPr algn="r"/>
            <a:r>
              <a:rPr lang="en-GB" sz="2800" b="1" dirty="0">
                <a:latin typeface="Open Sans" charset="0"/>
                <a:ea typeface="Open Sans" charset="0"/>
                <a:cs typeface="Open Sans" charset="0"/>
              </a:rPr>
              <a:t>Bar modelling</a:t>
            </a:r>
          </a:p>
        </p:txBody>
      </p:sp>
    </p:spTree>
    <p:extLst>
      <p:ext uri="{BB962C8B-B14F-4D97-AF65-F5344CB8AC3E}">
        <p14:creationId xmlns:p14="http://schemas.microsoft.com/office/powerpoint/2010/main" val="64668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0" grpId="1" animBg="1"/>
      <p:bldP spid="11" grpId="0"/>
      <p:bldP spid="14" grpId="0"/>
      <p:bldP spid="15" grpId="0"/>
      <p:bldP spid="16" grpId="0"/>
      <p:bldP spid="17" grpId="0"/>
      <p:bldP spid="18" grpId="0"/>
      <p:bldP spid="19"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3" name="Content Placeholder 2"/>
          <p:cNvSpPr>
            <a:spLocks noGrp="1"/>
          </p:cNvSpPr>
          <p:nvPr>
            <p:ph sz="half" idx="1"/>
          </p:nvPr>
        </p:nvSpPr>
        <p:spPr/>
        <p:txBody>
          <a:bodyPr/>
          <a:lstStyle/>
          <a:p>
            <a:r>
              <a:rPr lang="en-US" dirty="0"/>
              <a:t>Model</a:t>
            </a:r>
          </a:p>
        </p:txBody>
      </p:sp>
      <p:sp>
        <p:nvSpPr>
          <p:cNvPr id="4" name="Content Placeholder 3"/>
          <p:cNvSpPr>
            <a:spLocks noGrp="1"/>
          </p:cNvSpPr>
          <p:nvPr>
            <p:ph sz="half" idx="2"/>
          </p:nvPr>
        </p:nvSpPr>
        <p:spPr/>
        <p:txBody>
          <a:bodyPr/>
          <a:lstStyle/>
          <a:p>
            <a:r>
              <a:rPr lang="en-US" dirty="0"/>
              <a:t>Calculations</a:t>
            </a:r>
          </a:p>
        </p:txBody>
      </p:sp>
      <p:sp>
        <p:nvSpPr>
          <p:cNvPr id="5" name="Content Placeholder 4"/>
          <p:cNvSpPr>
            <a:spLocks noGrp="1"/>
          </p:cNvSpPr>
          <p:nvPr>
            <p:ph sz="half" idx="13"/>
          </p:nvPr>
        </p:nvSpPr>
        <p:spPr>
          <a:xfrm>
            <a:off x="254001" y="1469944"/>
            <a:ext cx="8720666" cy="1173239"/>
          </a:xfrm>
        </p:spPr>
        <p:txBody>
          <a:bodyPr>
            <a:noAutofit/>
          </a:bodyPr>
          <a:lstStyle/>
          <a:p>
            <a:r>
              <a:rPr lang="en-US" sz="2000" u="none" dirty="0" err="1">
                <a:latin typeface="Open Sans" charset="0"/>
                <a:ea typeface="Open Sans" charset="0"/>
                <a:cs typeface="Open Sans" charset="0"/>
              </a:rPr>
              <a:t>Raju</a:t>
            </a:r>
            <a:r>
              <a:rPr lang="en-US" sz="2000" u="none" dirty="0">
                <a:latin typeface="Open Sans" charset="0"/>
                <a:ea typeface="Open Sans" charset="0"/>
                <a:cs typeface="Open Sans" charset="0"/>
              </a:rPr>
              <a:t> had 3 times as much money as </a:t>
            </a:r>
            <a:r>
              <a:rPr lang="en-US" sz="2000" u="none" dirty="0" err="1">
                <a:latin typeface="Open Sans" charset="0"/>
                <a:ea typeface="Open Sans" charset="0"/>
                <a:cs typeface="Open Sans" charset="0"/>
              </a:rPr>
              <a:t>Gopal</a:t>
            </a:r>
            <a:r>
              <a:rPr lang="en-US" sz="2000" u="none" dirty="0">
                <a:latin typeface="Open Sans" charset="0"/>
                <a:ea typeface="Open Sans" charset="0"/>
                <a:cs typeface="Open Sans" charset="0"/>
              </a:rPr>
              <a:t>.  After Raju spent $60 and Gopal spent $10, they each had equal amount of money.</a:t>
            </a:r>
          </a:p>
          <a:p>
            <a:r>
              <a:rPr lang="en-US" sz="2000" u="none" dirty="0">
                <a:latin typeface="Open Sans" charset="0"/>
                <a:ea typeface="Open Sans" charset="0"/>
                <a:cs typeface="Open Sans" charset="0"/>
              </a:rPr>
              <a:t>How much money did Raju have at first?</a:t>
            </a:r>
          </a:p>
        </p:txBody>
      </p:sp>
      <p:sp>
        <p:nvSpPr>
          <p:cNvPr id="19" name="Content Placeholder 3"/>
          <p:cNvSpPr txBox="1">
            <a:spLocks/>
          </p:cNvSpPr>
          <p:nvPr/>
        </p:nvSpPr>
        <p:spPr>
          <a:xfrm>
            <a:off x="6764984" y="3367747"/>
            <a:ext cx="201068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50 ÷ 2 = 25 </a:t>
            </a:r>
          </a:p>
        </p:txBody>
      </p:sp>
      <p:sp>
        <p:nvSpPr>
          <p:cNvPr id="25" name="Content Placeholder 3"/>
          <p:cNvSpPr txBox="1">
            <a:spLocks/>
          </p:cNvSpPr>
          <p:nvPr/>
        </p:nvSpPr>
        <p:spPr>
          <a:xfrm>
            <a:off x="329439" y="4053759"/>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err="1">
                <a:solidFill>
                  <a:prstClr val="black"/>
                </a:solidFill>
              </a:rPr>
              <a:t>Raju</a:t>
            </a:r>
            <a:endParaRPr lang="en-US" sz="2800" dirty="0">
              <a:solidFill>
                <a:prstClr val="black"/>
              </a:solidFill>
            </a:endParaRPr>
          </a:p>
        </p:txBody>
      </p:sp>
      <p:sp>
        <p:nvSpPr>
          <p:cNvPr id="33" name="Content Placeholder 3"/>
          <p:cNvSpPr txBox="1">
            <a:spLocks/>
          </p:cNvSpPr>
          <p:nvPr/>
        </p:nvSpPr>
        <p:spPr>
          <a:xfrm>
            <a:off x="203709" y="5191923"/>
            <a:ext cx="1115192"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err="1">
                <a:solidFill>
                  <a:prstClr val="black"/>
                </a:solidFill>
              </a:rPr>
              <a:t>Gopal</a:t>
            </a:r>
            <a:endParaRPr lang="en-US" sz="2800" dirty="0">
              <a:solidFill>
                <a:prstClr val="black"/>
              </a:solidFill>
            </a:endParaRPr>
          </a:p>
        </p:txBody>
      </p:sp>
      <p:sp>
        <p:nvSpPr>
          <p:cNvPr id="47" name="Content Placeholder 3"/>
          <p:cNvSpPr txBox="1">
            <a:spLocks/>
          </p:cNvSpPr>
          <p:nvPr/>
        </p:nvSpPr>
        <p:spPr>
          <a:xfrm>
            <a:off x="3043213" y="3382892"/>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$75</a:t>
            </a:r>
          </a:p>
        </p:txBody>
      </p:sp>
      <p:sp>
        <p:nvSpPr>
          <p:cNvPr id="28" name="Subtitle 2"/>
          <p:cNvSpPr txBox="1">
            <a:spLocks/>
          </p:cNvSpPr>
          <p:nvPr/>
        </p:nvSpPr>
        <p:spPr>
          <a:xfrm>
            <a:off x="5291285" y="6287003"/>
            <a:ext cx="3755462" cy="517020"/>
          </a:xfrm>
          <a:prstGeom prst="rect">
            <a:avLst/>
          </a:prstGeom>
          <a:noFill/>
          <a:ln w="25400" cap="flat" cmpd="sng" algn="ctr">
            <a:noFill/>
            <a:prstDash val="solid"/>
          </a:ln>
          <a:effectLst/>
        </p:spPr>
        <p:txBody>
          <a:bodyPr vert="horz" lIns="91440" tIns="45720" rIns="91440" bIns="45720" rtlCol="0">
            <a:normAutofit/>
          </a:bodyPr>
          <a:lstStyle>
            <a:lvl1pPr marL="0" indent="0" algn="ctr" defTabSz="457200" rtl="0" eaLnBrk="1" latinLnBrk="0" hangingPunct="1">
              <a:spcBef>
                <a:spcPct val="20000"/>
              </a:spcBef>
              <a:buFont typeface="Arial"/>
              <a:buNone/>
              <a:defRPr sz="2800" u="sng"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i="1" u="none" dirty="0">
                <a:solidFill>
                  <a:prstClr val="black"/>
                </a:solidFill>
              </a:rPr>
              <a:t>Primary Mathematics </a:t>
            </a:r>
            <a:r>
              <a:rPr lang="en-US" sz="2000" u="none" dirty="0">
                <a:solidFill>
                  <a:prstClr val="black"/>
                </a:solidFill>
              </a:rPr>
              <a:t>volume 6B</a:t>
            </a:r>
            <a:endParaRPr lang="en-US" sz="1800" u="none" dirty="0">
              <a:solidFill>
                <a:prstClr val="black"/>
              </a:solidFill>
            </a:endParaRPr>
          </a:p>
        </p:txBody>
      </p:sp>
      <p:sp>
        <p:nvSpPr>
          <p:cNvPr id="60" name="Right Brace 59"/>
          <p:cNvSpPr/>
          <p:nvPr/>
        </p:nvSpPr>
        <p:spPr>
          <a:xfrm rot="16200000">
            <a:off x="3482171" y="1682325"/>
            <a:ext cx="201199" cy="4502591"/>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65" name="Content Placeholder 3"/>
          <p:cNvSpPr txBox="1">
            <a:spLocks/>
          </p:cNvSpPr>
          <p:nvPr/>
        </p:nvSpPr>
        <p:spPr>
          <a:xfrm>
            <a:off x="3084635" y="3401196"/>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a:t>
            </a:r>
          </a:p>
        </p:txBody>
      </p:sp>
      <p:sp>
        <p:nvSpPr>
          <p:cNvPr id="66" name="Rectangle 65"/>
          <p:cNvSpPr/>
          <p:nvPr/>
        </p:nvSpPr>
        <p:spPr>
          <a:xfrm>
            <a:off x="1345348" y="4053759"/>
            <a:ext cx="4488716"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68" name="Rectangle 67"/>
          <p:cNvSpPr/>
          <p:nvPr/>
        </p:nvSpPr>
        <p:spPr>
          <a:xfrm>
            <a:off x="1345347" y="5163890"/>
            <a:ext cx="1496239"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grpSp>
        <p:nvGrpSpPr>
          <p:cNvPr id="11" name="Group 10"/>
          <p:cNvGrpSpPr/>
          <p:nvPr/>
        </p:nvGrpSpPr>
        <p:grpSpPr>
          <a:xfrm>
            <a:off x="1345348" y="4053759"/>
            <a:ext cx="4488717" cy="608568"/>
            <a:chOff x="1345348" y="3915434"/>
            <a:chExt cx="4488717" cy="608568"/>
          </a:xfrm>
        </p:grpSpPr>
        <p:sp>
          <p:nvSpPr>
            <p:cNvPr id="69" name="Rectangle 68"/>
            <p:cNvSpPr/>
            <p:nvPr/>
          </p:nvSpPr>
          <p:spPr>
            <a:xfrm>
              <a:off x="1345348" y="3915434"/>
              <a:ext cx="1496239"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71" name="Rectangle 70"/>
            <p:cNvSpPr/>
            <p:nvPr/>
          </p:nvSpPr>
          <p:spPr>
            <a:xfrm>
              <a:off x="2841587" y="3915434"/>
              <a:ext cx="1496239"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sp>
          <p:nvSpPr>
            <p:cNvPr id="72" name="Rectangle 71"/>
            <p:cNvSpPr/>
            <p:nvPr/>
          </p:nvSpPr>
          <p:spPr>
            <a:xfrm>
              <a:off x="4337826" y="3915434"/>
              <a:ext cx="1496239"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solidFill>
                  <a:prstClr val="black"/>
                </a:solidFill>
              </a:endParaRPr>
            </a:p>
          </p:txBody>
        </p:sp>
      </p:grpSp>
      <p:sp>
        <p:nvSpPr>
          <p:cNvPr id="73" name="Right Brace 72"/>
          <p:cNvSpPr/>
          <p:nvPr/>
        </p:nvSpPr>
        <p:spPr>
          <a:xfrm rot="5400000">
            <a:off x="2445817" y="5552132"/>
            <a:ext cx="175441" cy="616095"/>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74" name="Straight Connector 73"/>
          <p:cNvCxnSpPr/>
          <p:nvPr/>
        </p:nvCxnSpPr>
        <p:spPr>
          <a:xfrm>
            <a:off x="2216751" y="3380322"/>
            <a:ext cx="1" cy="2865065"/>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75" name="Content Placeholder 3"/>
          <p:cNvSpPr txBox="1">
            <a:spLocks/>
          </p:cNvSpPr>
          <p:nvPr/>
        </p:nvSpPr>
        <p:spPr>
          <a:xfrm>
            <a:off x="2001686" y="5797402"/>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$10</a:t>
            </a:r>
          </a:p>
        </p:txBody>
      </p:sp>
      <p:sp>
        <p:nvSpPr>
          <p:cNvPr id="76" name="Right Brace 75"/>
          <p:cNvSpPr/>
          <p:nvPr/>
        </p:nvSpPr>
        <p:spPr>
          <a:xfrm rot="5400000">
            <a:off x="3929953" y="2962356"/>
            <a:ext cx="204137" cy="3604084"/>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77" name="Content Placeholder 3"/>
          <p:cNvSpPr txBox="1">
            <a:spLocks/>
          </p:cNvSpPr>
          <p:nvPr/>
        </p:nvSpPr>
        <p:spPr>
          <a:xfrm>
            <a:off x="3490400" y="4722145"/>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$60</a:t>
            </a:r>
          </a:p>
        </p:txBody>
      </p:sp>
      <p:cxnSp>
        <p:nvCxnSpPr>
          <p:cNvPr id="67" name="Straight Arrow Connector 66"/>
          <p:cNvCxnSpPr/>
          <p:nvPr/>
        </p:nvCxnSpPr>
        <p:spPr>
          <a:xfrm>
            <a:off x="2867002" y="3515682"/>
            <a:ext cx="2992477" cy="7032"/>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2229980" y="3520830"/>
            <a:ext cx="611605" cy="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9" name="Content Placeholder 3"/>
          <p:cNvSpPr txBox="1">
            <a:spLocks/>
          </p:cNvSpPr>
          <p:nvPr/>
        </p:nvSpPr>
        <p:spPr>
          <a:xfrm>
            <a:off x="2207900" y="3053372"/>
            <a:ext cx="662168"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dirty="0">
                <a:solidFill>
                  <a:srgbClr val="FF0000"/>
                </a:solidFill>
              </a:rPr>
              <a:t>$10</a:t>
            </a:r>
          </a:p>
        </p:txBody>
      </p:sp>
      <p:cxnSp>
        <p:nvCxnSpPr>
          <p:cNvPr id="80" name="Straight Connector 79"/>
          <p:cNvCxnSpPr/>
          <p:nvPr/>
        </p:nvCxnSpPr>
        <p:spPr>
          <a:xfrm>
            <a:off x="2840929" y="3350896"/>
            <a:ext cx="1" cy="2878630"/>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70" name="Content Placeholder 3"/>
          <p:cNvSpPr txBox="1">
            <a:spLocks/>
          </p:cNvSpPr>
          <p:nvPr/>
        </p:nvSpPr>
        <p:spPr>
          <a:xfrm>
            <a:off x="3996257" y="3114109"/>
            <a:ext cx="758576"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buFont typeface="Arial"/>
              <a:buNone/>
            </a:pPr>
            <a:r>
              <a:rPr lang="en-US" dirty="0">
                <a:solidFill>
                  <a:srgbClr val="FF0000"/>
                </a:solidFill>
              </a:rPr>
              <a:t>$50</a:t>
            </a:r>
          </a:p>
        </p:txBody>
      </p:sp>
      <p:cxnSp>
        <p:nvCxnSpPr>
          <p:cNvPr id="81" name="Straight Connector 80"/>
          <p:cNvCxnSpPr/>
          <p:nvPr/>
        </p:nvCxnSpPr>
        <p:spPr>
          <a:xfrm>
            <a:off x="5872648" y="3333130"/>
            <a:ext cx="1" cy="2878630"/>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82" name="Content Placeholder 3"/>
          <p:cNvSpPr txBox="1">
            <a:spLocks/>
          </p:cNvSpPr>
          <p:nvPr/>
        </p:nvSpPr>
        <p:spPr>
          <a:xfrm>
            <a:off x="6764984" y="4180201"/>
            <a:ext cx="201068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3 x 25 = 75 </a:t>
            </a:r>
          </a:p>
        </p:txBody>
      </p:sp>
      <p:sp>
        <p:nvSpPr>
          <p:cNvPr id="83" name="Content Placeholder 3"/>
          <p:cNvSpPr txBox="1">
            <a:spLocks/>
          </p:cNvSpPr>
          <p:nvPr/>
        </p:nvSpPr>
        <p:spPr>
          <a:xfrm>
            <a:off x="3035214" y="4079601"/>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$25</a:t>
            </a:r>
          </a:p>
        </p:txBody>
      </p:sp>
      <p:sp>
        <p:nvSpPr>
          <p:cNvPr id="84" name="Content Placeholder 3"/>
          <p:cNvSpPr txBox="1">
            <a:spLocks/>
          </p:cNvSpPr>
          <p:nvPr/>
        </p:nvSpPr>
        <p:spPr>
          <a:xfrm>
            <a:off x="4601454" y="4112054"/>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$25</a:t>
            </a:r>
          </a:p>
        </p:txBody>
      </p:sp>
      <p:sp>
        <p:nvSpPr>
          <p:cNvPr id="85" name="Content Placeholder 3"/>
          <p:cNvSpPr txBox="1">
            <a:spLocks/>
          </p:cNvSpPr>
          <p:nvPr/>
        </p:nvSpPr>
        <p:spPr>
          <a:xfrm>
            <a:off x="1599361" y="4080197"/>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a:solidFill>
                  <a:prstClr val="black"/>
                </a:solidFill>
              </a:rPr>
              <a:t>$25</a:t>
            </a:r>
          </a:p>
        </p:txBody>
      </p:sp>
      <p:sp>
        <p:nvSpPr>
          <p:cNvPr id="36" name="Title 1"/>
          <p:cNvSpPr>
            <a:spLocks noGrp="1"/>
          </p:cNvSpPr>
          <p:nvPr>
            <p:ph type="title"/>
          </p:nvPr>
        </p:nvSpPr>
        <p:spPr>
          <a:xfrm>
            <a:off x="5921563" y="86530"/>
            <a:ext cx="4160772" cy="1143000"/>
          </a:xfrm>
        </p:spPr>
        <p:txBody>
          <a:bodyPr/>
          <a:lstStyle/>
          <a:p>
            <a:pPr algn="l"/>
            <a:r>
              <a:rPr lang="en-US" sz="2800" b="1">
                <a:latin typeface="Open Sans" charset="0"/>
                <a:ea typeface="Open Sans" charset="0"/>
                <a:cs typeface="Open Sans" charset="0"/>
              </a:rPr>
              <a:t>Word Problems</a:t>
            </a:r>
            <a:endParaRPr lang="en-US" sz="2800" b="1" dirty="0">
              <a:latin typeface="Open Sans" charset="0"/>
              <a:ea typeface="Open Sans" charset="0"/>
              <a:cs typeface="Open Sans" charset="0"/>
            </a:endParaRPr>
          </a:p>
        </p:txBody>
      </p:sp>
    </p:spTree>
    <p:extLst>
      <p:ext uri="{BB962C8B-B14F-4D97-AF65-F5344CB8AC3E}">
        <p14:creationId xmlns:p14="http://schemas.microsoft.com/office/powerpoint/2010/main" val="954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3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childTnLst>
                                </p:cTn>
                              </p:par>
                              <p:par>
                                <p:cTn id="28" presetID="9"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dissolve">
                                      <p:cBhvr>
                                        <p:cTn id="30" dur="50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up)">
                                      <p:cBhvr>
                                        <p:cTn id="35" dur="500"/>
                                        <p:tgtEl>
                                          <p:spTgt spid="74"/>
                                        </p:tgtEl>
                                      </p:cBhvr>
                                    </p:animEffec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dissolve">
                                      <p:cBhvr>
                                        <p:cTn id="43" dur="500"/>
                                        <p:tgtEl>
                                          <p:spTgt spid="7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500"/>
                                        <p:tgtEl>
                                          <p:spTgt spid="80"/>
                                        </p:tgtEl>
                                      </p:cBhvr>
                                    </p:animEffect>
                                  </p:childTnLst>
                                </p:cTn>
                              </p:par>
                            </p:childTnLst>
                          </p:cTn>
                        </p:par>
                        <p:par>
                          <p:cTn id="49" fill="hold">
                            <p:stCondLst>
                              <p:cond delay="500"/>
                            </p:stCondLst>
                            <p:childTnLst>
                              <p:par>
                                <p:cTn id="50" presetID="16" presetClass="entr" presetSubtype="37" fill="hold" nodeType="afterEffect">
                                  <p:stCondLst>
                                    <p:cond delay="500"/>
                                  </p:stCondLst>
                                  <p:childTnLst>
                                    <p:set>
                                      <p:cBhvr>
                                        <p:cTn id="51" dur="1" fill="hold">
                                          <p:stCondLst>
                                            <p:cond delay="0"/>
                                          </p:stCondLst>
                                        </p:cTn>
                                        <p:tgtEl>
                                          <p:spTgt spid="78"/>
                                        </p:tgtEl>
                                        <p:attrNameLst>
                                          <p:attrName>style.visibility</p:attrName>
                                        </p:attrNameLst>
                                      </p:cBhvr>
                                      <p:to>
                                        <p:strVal val="visible"/>
                                      </p:to>
                                    </p:set>
                                    <p:animEffect transition="in" filter="barn(outVertical)">
                                      <p:cBhvr>
                                        <p:cTn id="52" dur="500"/>
                                        <p:tgtEl>
                                          <p:spTgt spid="7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dissolve">
                                      <p:cBhvr>
                                        <p:cTn id="55" dur="500"/>
                                        <p:tgtEl>
                                          <p:spTgt spid="7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wipe(up)">
                                      <p:cBhvr>
                                        <p:cTn id="60" dur="500"/>
                                        <p:tgtEl>
                                          <p:spTgt spid="81"/>
                                        </p:tgtEl>
                                      </p:cBhvr>
                                    </p:animEffect>
                                  </p:childTnLst>
                                </p:cTn>
                              </p:par>
                            </p:childTnLst>
                          </p:cTn>
                        </p:par>
                        <p:par>
                          <p:cTn id="61" fill="hold">
                            <p:stCondLst>
                              <p:cond delay="500"/>
                            </p:stCondLst>
                            <p:childTnLst>
                              <p:par>
                                <p:cTn id="62" presetID="16" presetClass="entr" presetSubtype="37" fill="hold" nodeType="afterEffect">
                                  <p:stCondLst>
                                    <p:cond delay="500"/>
                                  </p:stCondLst>
                                  <p:childTnLst>
                                    <p:set>
                                      <p:cBhvr>
                                        <p:cTn id="63" dur="1" fill="hold">
                                          <p:stCondLst>
                                            <p:cond delay="0"/>
                                          </p:stCondLst>
                                        </p:cTn>
                                        <p:tgtEl>
                                          <p:spTgt spid="67"/>
                                        </p:tgtEl>
                                        <p:attrNameLst>
                                          <p:attrName>style.visibility</p:attrName>
                                        </p:attrNameLst>
                                      </p:cBhvr>
                                      <p:to>
                                        <p:strVal val="visible"/>
                                      </p:to>
                                    </p:set>
                                    <p:animEffect transition="in" filter="barn(outVertical)">
                                      <p:cBhvr>
                                        <p:cTn id="64" dur="300"/>
                                        <p:tgtEl>
                                          <p:spTgt spid="6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dissolv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par>
                                <p:cTn id="72" presetID="9" presetClass="entr" presetSubtype="0" fill="hold" grpId="0" nodeType="withEffect">
                                  <p:stCondLst>
                                    <p:cond delay="0"/>
                                  </p:stCondLst>
                                  <p:childTnLst>
                                    <p:set>
                                      <p:cBhvr>
                                        <p:cTn id="73" dur="1" fill="hold">
                                          <p:stCondLst>
                                            <p:cond delay="0"/>
                                          </p:stCondLst>
                                        </p:cTn>
                                        <p:tgtEl>
                                          <p:spTgt spid="83"/>
                                        </p:tgtEl>
                                        <p:attrNameLst>
                                          <p:attrName>style.visibility</p:attrName>
                                        </p:attrNameLst>
                                      </p:cBhvr>
                                      <p:to>
                                        <p:strVal val="visible"/>
                                      </p:to>
                                    </p:set>
                                    <p:animEffect transition="in" filter="dissolve">
                                      <p:cBhvr>
                                        <p:cTn id="74" dur="500"/>
                                        <p:tgtEl>
                                          <p:spTgt spid="83"/>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dissolve">
                                      <p:cBhvr>
                                        <p:cTn id="77" dur="500"/>
                                        <p:tgtEl>
                                          <p:spTgt spid="8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300"/>
                                        <p:tgtEl>
                                          <p:spTgt spid="81"/>
                                        </p:tgtEl>
                                      </p:cBhvr>
                                    </p:animEffect>
                                    <p:set>
                                      <p:cBhvr>
                                        <p:cTn id="82" dur="1" fill="hold">
                                          <p:stCondLst>
                                            <p:cond delay="299"/>
                                          </p:stCondLst>
                                        </p:cTn>
                                        <p:tgtEl>
                                          <p:spTgt spid="81"/>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300"/>
                                        <p:tgtEl>
                                          <p:spTgt spid="80"/>
                                        </p:tgtEl>
                                      </p:cBhvr>
                                    </p:animEffect>
                                    <p:set>
                                      <p:cBhvr>
                                        <p:cTn id="85" dur="1" fill="hold">
                                          <p:stCondLst>
                                            <p:cond delay="299"/>
                                          </p:stCondLst>
                                        </p:cTn>
                                        <p:tgtEl>
                                          <p:spTgt spid="80"/>
                                        </p:tgtEl>
                                        <p:attrNameLst>
                                          <p:attrName>style.visibility</p:attrName>
                                        </p:attrNameLst>
                                      </p:cBhvr>
                                      <p:to>
                                        <p:strVal val="hidden"/>
                                      </p:to>
                                    </p:set>
                                  </p:childTnLst>
                                </p:cTn>
                              </p:par>
                              <p:par>
                                <p:cTn id="86" presetID="22" presetClass="exit" presetSubtype="4" fill="hold" nodeType="withEffect">
                                  <p:stCondLst>
                                    <p:cond delay="0"/>
                                  </p:stCondLst>
                                  <p:childTnLst>
                                    <p:animEffect transition="out" filter="wipe(down)">
                                      <p:cBhvr>
                                        <p:cTn id="87" dur="300"/>
                                        <p:tgtEl>
                                          <p:spTgt spid="74"/>
                                        </p:tgtEl>
                                      </p:cBhvr>
                                    </p:animEffect>
                                    <p:set>
                                      <p:cBhvr>
                                        <p:cTn id="88" dur="1" fill="hold">
                                          <p:stCondLst>
                                            <p:cond delay="299"/>
                                          </p:stCondLst>
                                        </p:cTn>
                                        <p:tgtEl>
                                          <p:spTgt spid="74"/>
                                        </p:tgtEl>
                                        <p:attrNameLst>
                                          <p:attrName>style.visibility</p:attrName>
                                        </p:attrNameLst>
                                      </p:cBhvr>
                                      <p:to>
                                        <p:strVal val="hidden"/>
                                      </p:to>
                                    </p:set>
                                  </p:childTnLst>
                                </p:cTn>
                              </p:par>
                            </p:childTnLst>
                          </p:cTn>
                        </p:par>
                        <p:par>
                          <p:cTn id="89" fill="hold">
                            <p:stCondLst>
                              <p:cond delay="300"/>
                            </p:stCondLst>
                            <p:childTnLst>
                              <p:par>
                                <p:cTn id="90" presetID="16" presetClass="exit" presetSubtype="21" fill="hold" nodeType="afterEffect">
                                  <p:stCondLst>
                                    <p:cond delay="0"/>
                                  </p:stCondLst>
                                  <p:childTnLst>
                                    <p:animEffect transition="out" filter="barn(inVertical)">
                                      <p:cBhvr>
                                        <p:cTn id="91" dur="300"/>
                                        <p:tgtEl>
                                          <p:spTgt spid="67"/>
                                        </p:tgtEl>
                                      </p:cBhvr>
                                    </p:animEffect>
                                    <p:set>
                                      <p:cBhvr>
                                        <p:cTn id="92" dur="1" fill="hold">
                                          <p:stCondLst>
                                            <p:cond delay="299"/>
                                          </p:stCondLst>
                                        </p:cTn>
                                        <p:tgtEl>
                                          <p:spTgt spid="67"/>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300"/>
                                        <p:tgtEl>
                                          <p:spTgt spid="78"/>
                                        </p:tgtEl>
                                      </p:cBhvr>
                                    </p:animEffect>
                                    <p:set>
                                      <p:cBhvr>
                                        <p:cTn id="95" dur="1" fill="hold">
                                          <p:stCondLst>
                                            <p:cond delay="299"/>
                                          </p:stCondLst>
                                        </p:cTn>
                                        <p:tgtEl>
                                          <p:spTgt spid="78"/>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70"/>
                                        </p:tgtEl>
                                      </p:cBhvr>
                                    </p:animEffect>
                                    <p:set>
                                      <p:cBhvr>
                                        <p:cTn id="98" dur="1" fill="hold">
                                          <p:stCondLst>
                                            <p:cond delay="499"/>
                                          </p:stCondLst>
                                        </p:cTn>
                                        <p:tgtEl>
                                          <p:spTgt spid="70"/>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79"/>
                                        </p:tgtEl>
                                      </p:cBhvr>
                                    </p:animEffect>
                                    <p:set>
                                      <p:cBhvr>
                                        <p:cTn id="101" dur="1" fill="hold">
                                          <p:stCondLst>
                                            <p:cond delay="499"/>
                                          </p:stCondLst>
                                        </p:cTn>
                                        <p:tgtEl>
                                          <p:spTgt spid="7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dissolve">
                                      <p:cBhvr>
                                        <p:cTn id="106" dur="500"/>
                                        <p:tgtEl>
                                          <p:spTgt spid="85"/>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2"/>
                                        </p:tgtEl>
                                        <p:attrNameLst>
                                          <p:attrName>style.visibility</p:attrName>
                                        </p:attrNameLst>
                                      </p:cBhvr>
                                      <p:to>
                                        <p:strVal val="visible"/>
                                      </p:to>
                                    </p:set>
                                  </p:childTnLst>
                                </p:cTn>
                              </p:par>
                              <p:par>
                                <p:cTn id="111" presetID="9" presetClass="exit" presetSubtype="0" fill="hold" grpId="1" nodeType="withEffect">
                                  <p:stCondLst>
                                    <p:cond delay="0"/>
                                  </p:stCondLst>
                                  <p:childTnLst>
                                    <p:animEffect transition="out" filter="dissolve">
                                      <p:cBhvr>
                                        <p:cTn id="112" dur="300"/>
                                        <p:tgtEl>
                                          <p:spTgt spid="65"/>
                                        </p:tgtEl>
                                      </p:cBhvr>
                                    </p:animEffect>
                                    <p:set>
                                      <p:cBhvr>
                                        <p:cTn id="113" dur="1" fill="hold">
                                          <p:stCondLst>
                                            <p:cond delay="299"/>
                                          </p:stCondLst>
                                        </p:cTn>
                                        <p:tgtEl>
                                          <p:spTgt spid="65"/>
                                        </p:tgtEl>
                                        <p:attrNameLst>
                                          <p:attrName>style.visibility</p:attrName>
                                        </p:attrNameLst>
                                      </p:cBhvr>
                                      <p:to>
                                        <p:strVal val="hidden"/>
                                      </p:to>
                                    </p:set>
                                  </p:childTnLst>
                                </p:cTn>
                              </p:par>
                              <p:par>
                                <p:cTn id="114" presetID="9"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dissolve">
                                      <p:cBhvr>
                                        <p:cTn id="116"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33" grpId="0"/>
      <p:bldP spid="47" grpId="0"/>
      <p:bldP spid="60" grpId="0" animBg="1"/>
      <p:bldP spid="65" grpId="0"/>
      <p:bldP spid="65" grpId="1"/>
      <p:bldP spid="66" grpId="0" animBg="1"/>
      <p:bldP spid="68" grpId="0" animBg="1"/>
      <p:bldP spid="73" grpId="0" animBg="1"/>
      <p:bldP spid="75" grpId="0"/>
      <p:bldP spid="76" grpId="0" animBg="1"/>
      <p:bldP spid="77" grpId="0"/>
      <p:bldP spid="79" grpId="0"/>
      <p:bldP spid="79" grpId="1"/>
      <p:bldP spid="70" grpId="0"/>
      <p:bldP spid="70" grpId="1"/>
      <p:bldP spid="82" grpId="0"/>
      <p:bldP spid="83" grpId="0"/>
      <p:bldP spid="84" grpId="0"/>
      <p:bldP spid="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7544" y="1758945"/>
            <a:ext cx="8229600" cy="4021907"/>
          </a:xfrm>
          <a:prstGeom prst="rect">
            <a:avLst/>
          </a:prstGeom>
        </p:spPr>
        <p:txBody>
          <a:bodyPr/>
          <a:lstStyle/>
          <a:p>
            <a:pPr marL="0" indent="0">
              <a:buNone/>
            </a:pPr>
            <a:r>
              <a:rPr lang="en-GB" dirty="0">
                <a:latin typeface="Open Sans" charset="0"/>
                <a:ea typeface="Open Sans" charset="0"/>
                <a:cs typeface="Open Sans" charset="0"/>
              </a:rPr>
              <a:t>Naomi </a:t>
            </a:r>
            <a:r>
              <a:rPr lang="en-GB" sz="2400" dirty="0">
                <a:latin typeface="Open Sans" charset="0"/>
                <a:ea typeface="Open Sans" charset="0"/>
                <a:cs typeface="Open Sans" charset="0"/>
              </a:rPr>
              <a:t> has </a:t>
            </a:r>
            <a:r>
              <a:rPr lang="en-GB" dirty="0">
                <a:latin typeface="Open Sans" charset="0"/>
                <a:ea typeface="Open Sans" charset="0"/>
                <a:cs typeface="Open Sans" charset="0"/>
              </a:rPr>
              <a:t>8</a:t>
            </a:r>
            <a:r>
              <a:rPr lang="en-GB" sz="2400" dirty="0">
                <a:latin typeface="Open Sans" charset="0"/>
                <a:ea typeface="Open Sans" charset="0"/>
                <a:cs typeface="Open Sans" charset="0"/>
              </a:rPr>
              <a:t>5p</a:t>
            </a:r>
          </a:p>
          <a:p>
            <a:pPr marL="0" indent="0">
              <a:buNone/>
            </a:pPr>
            <a:endParaRPr lang="en-GB" sz="2400" dirty="0">
              <a:latin typeface="Open Sans" charset="0"/>
              <a:ea typeface="Open Sans" charset="0"/>
              <a:cs typeface="Open Sans" charset="0"/>
            </a:endParaRPr>
          </a:p>
          <a:p>
            <a:pPr marL="0" indent="0">
              <a:buNone/>
            </a:pPr>
            <a:r>
              <a:rPr lang="en-GB" dirty="0">
                <a:latin typeface="Open Sans" charset="0"/>
                <a:ea typeface="Open Sans" charset="0"/>
                <a:cs typeface="Open Sans" charset="0"/>
              </a:rPr>
              <a:t>Sh</a:t>
            </a:r>
            <a:r>
              <a:rPr lang="en-GB" sz="2400" dirty="0">
                <a:latin typeface="Open Sans" charset="0"/>
                <a:ea typeface="Open Sans" charset="0"/>
                <a:cs typeface="Open Sans" charset="0"/>
              </a:rPr>
              <a:t>e has </a:t>
            </a:r>
            <a:r>
              <a:rPr lang="en-GB" dirty="0">
                <a:latin typeface="Open Sans" charset="0"/>
                <a:ea typeface="Open Sans" charset="0"/>
                <a:cs typeface="Open Sans" charset="0"/>
              </a:rPr>
              <a:t>2</a:t>
            </a:r>
            <a:r>
              <a:rPr lang="en-GB" sz="2400" dirty="0">
                <a:latin typeface="Open Sans" charset="0"/>
                <a:ea typeface="Open Sans" charset="0"/>
                <a:cs typeface="Open Sans" charset="0"/>
              </a:rPr>
              <a:t>0p less than her sister</a:t>
            </a:r>
          </a:p>
          <a:p>
            <a:pPr marL="0" indent="0">
              <a:buNone/>
            </a:pPr>
            <a:endParaRPr lang="en-GB" sz="2400" dirty="0">
              <a:latin typeface="Open Sans" charset="0"/>
              <a:ea typeface="Open Sans" charset="0"/>
              <a:cs typeface="Open Sans" charset="0"/>
            </a:endParaRPr>
          </a:p>
          <a:p>
            <a:pPr marL="0" indent="0">
              <a:buNone/>
            </a:pPr>
            <a:r>
              <a:rPr lang="en-GB" sz="2400" dirty="0">
                <a:latin typeface="Open Sans" charset="0"/>
                <a:ea typeface="Open Sans" charset="0"/>
                <a:cs typeface="Open Sans" charset="0"/>
              </a:rPr>
              <a:t>How much money do Naomi and her sister  have altogether?</a:t>
            </a:r>
          </a:p>
        </p:txBody>
      </p:sp>
      <p:sp>
        <p:nvSpPr>
          <p:cNvPr id="4" name="Rectangle 3"/>
          <p:cNvSpPr/>
          <p:nvPr/>
        </p:nvSpPr>
        <p:spPr>
          <a:xfrm>
            <a:off x="3518229" y="111020"/>
            <a:ext cx="5625771" cy="461665"/>
          </a:xfrm>
          <a:prstGeom prst="rect">
            <a:avLst/>
          </a:prstGeom>
        </p:spPr>
        <p:txBody>
          <a:bodyPr wrap="none">
            <a:spAutoFit/>
          </a:bodyPr>
          <a:lstStyle/>
          <a:p>
            <a:r>
              <a:rPr lang="en-US" sz="2400" b="1" dirty="0">
                <a:solidFill>
                  <a:srgbClr val="FFFFFE"/>
                </a:solidFill>
                <a:latin typeface="Open Sans" charset="0"/>
                <a:ea typeface="Open Sans" charset="0"/>
                <a:cs typeface="Open Sans" charset="0"/>
              </a:rPr>
              <a:t>Show using different manipulatives</a:t>
            </a:r>
            <a:endParaRPr lang="en-GB" sz="2400" b="1" dirty="0">
              <a:solidFill>
                <a:srgbClr val="FFFFFE"/>
              </a:solidFill>
              <a:latin typeface="Open Sans" charset="0"/>
              <a:ea typeface="Open Sans" charset="0"/>
              <a:cs typeface="Open Sans" charset="0"/>
            </a:endParaRPr>
          </a:p>
        </p:txBody>
      </p:sp>
    </p:spTree>
    <p:extLst>
      <p:ext uri="{BB962C8B-B14F-4D97-AF65-F5344CB8AC3E}">
        <p14:creationId xmlns:p14="http://schemas.microsoft.com/office/powerpoint/2010/main" val="62955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9986" y="0"/>
            <a:ext cx="3672349" cy="753678"/>
          </a:xfrm>
        </p:spPr>
        <p:txBody>
          <a:bodyPr/>
          <a:lstStyle/>
          <a:p>
            <a:pPr algn="l"/>
            <a:r>
              <a:rPr lang="en-GB" sz="2800" b="1">
                <a:latin typeface="Open Sans" charset="0"/>
                <a:ea typeface="Open Sans" charset="0"/>
                <a:cs typeface="Open Sans" charset="0"/>
              </a:rPr>
              <a:t>Bar modelling</a:t>
            </a:r>
            <a:endParaRPr lang="en-GB" sz="2800" b="1" dirty="0">
              <a:latin typeface="Open Sans" charset="0"/>
              <a:ea typeface="Open Sans" charset="0"/>
              <a:cs typeface="Open Sans" charset="0"/>
            </a:endParaRPr>
          </a:p>
        </p:txBody>
      </p:sp>
      <p:sp>
        <p:nvSpPr>
          <p:cNvPr id="66" name="Rectangle 65"/>
          <p:cNvSpPr/>
          <p:nvPr/>
        </p:nvSpPr>
        <p:spPr>
          <a:xfrm>
            <a:off x="-527394" y="5069052"/>
            <a:ext cx="10609729" cy="1815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297836" y="1374421"/>
            <a:ext cx="8456199" cy="830997"/>
          </a:xfrm>
          <a:prstGeom prst="rect">
            <a:avLst/>
          </a:prstGeom>
          <a:noFill/>
        </p:spPr>
        <p:txBody>
          <a:bodyPr wrap="square" rtlCol="0">
            <a:spAutoFit/>
          </a:bodyPr>
          <a:lstStyle/>
          <a:p>
            <a:r>
              <a:rPr lang="en-US" sz="2400" dirty="0">
                <a:solidFill>
                  <a:schemeClr val="accent6">
                    <a:lumMod val="50000"/>
                  </a:schemeClr>
                </a:solidFill>
                <a:latin typeface="Open Sans" charset="0"/>
                <a:ea typeface="Open Sans" charset="0"/>
                <a:cs typeface="Open Sans" charset="0"/>
              </a:rPr>
              <a:t>Sarah was given a gift of £240.  She spent </a:t>
            </a:r>
            <a:r>
              <a:rPr lang="en-US" sz="2400" baseline="30000" dirty="0">
                <a:solidFill>
                  <a:schemeClr val="accent6">
                    <a:lumMod val="50000"/>
                  </a:schemeClr>
                </a:solidFill>
                <a:latin typeface="Open Sans" charset="0"/>
                <a:ea typeface="Open Sans" charset="0"/>
                <a:cs typeface="Open Sans" charset="0"/>
              </a:rPr>
              <a:t>3</a:t>
            </a:r>
            <a:r>
              <a:rPr lang="en-US" sz="2400" dirty="0">
                <a:solidFill>
                  <a:schemeClr val="accent6">
                    <a:lumMod val="50000"/>
                  </a:schemeClr>
                </a:solidFill>
                <a:latin typeface="Open Sans" charset="0"/>
                <a:ea typeface="Open Sans" charset="0"/>
                <a:cs typeface="Open Sans" charset="0"/>
              </a:rPr>
              <a:t>/</a:t>
            </a:r>
            <a:r>
              <a:rPr lang="en-US" sz="2400" baseline="-25000" dirty="0">
                <a:solidFill>
                  <a:schemeClr val="accent6">
                    <a:lumMod val="50000"/>
                  </a:schemeClr>
                </a:solidFill>
                <a:latin typeface="Open Sans" charset="0"/>
                <a:ea typeface="Open Sans" charset="0"/>
                <a:cs typeface="Open Sans" charset="0"/>
              </a:rPr>
              <a:t>8</a:t>
            </a:r>
            <a:r>
              <a:rPr lang="en-US" sz="2400" dirty="0">
                <a:solidFill>
                  <a:schemeClr val="accent6">
                    <a:lumMod val="50000"/>
                  </a:schemeClr>
                </a:solidFill>
                <a:latin typeface="Open Sans" charset="0"/>
                <a:ea typeface="Open Sans" charset="0"/>
                <a:cs typeface="Open Sans" charset="0"/>
              </a:rPr>
              <a:t> of the money and put the rest in savings.  How much did Sarah save? </a:t>
            </a:r>
          </a:p>
        </p:txBody>
      </p:sp>
      <p:grpSp>
        <p:nvGrpSpPr>
          <p:cNvPr id="21" name="Group 20"/>
          <p:cNvGrpSpPr/>
          <p:nvPr/>
        </p:nvGrpSpPr>
        <p:grpSpPr>
          <a:xfrm>
            <a:off x="1898038" y="3473904"/>
            <a:ext cx="5471805" cy="753034"/>
            <a:chOff x="297838" y="3551164"/>
            <a:chExt cx="5471805" cy="753034"/>
          </a:xfrm>
        </p:grpSpPr>
        <p:sp>
          <p:nvSpPr>
            <p:cNvPr id="4" name="Rectangle 3"/>
            <p:cNvSpPr/>
            <p:nvPr/>
          </p:nvSpPr>
          <p:spPr>
            <a:xfrm>
              <a:off x="297838"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981635"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1676876"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2360673"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3049905"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3733702"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4428943"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5112740" y="3551164"/>
              <a:ext cx="656903"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 name="Rectangle 104"/>
          <p:cNvSpPr/>
          <p:nvPr/>
        </p:nvSpPr>
        <p:spPr>
          <a:xfrm>
            <a:off x="1898036" y="3469993"/>
            <a:ext cx="5471806" cy="753034"/>
          </a:xfrm>
          <a:prstGeom prst="rect">
            <a:avLst/>
          </a:prstGeom>
          <a:solidFill>
            <a:srgbClr val="2599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ight Brace 105"/>
          <p:cNvSpPr/>
          <p:nvPr/>
        </p:nvSpPr>
        <p:spPr>
          <a:xfrm rot="16200000">
            <a:off x="4489702" y="464239"/>
            <a:ext cx="288475" cy="5471806"/>
          </a:xfrm>
          <a:prstGeom prst="rightBrace">
            <a:avLst/>
          </a:prstGeom>
          <a:ln w="3492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07" name="TextBox 106"/>
          <p:cNvSpPr txBox="1"/>
          <p:nvPr/>
        </p:nvSpPr>
        <p:spPr>
          <a:xfrm>
            <a:off x="4181887" y="2570198"/>
            <a:ext cx="936435" cy="461665"/>
          </a:xfrm>
          <a:prstGeom prst="rect">
            <a:avLst/>
          </a:prstGeom>
          <a:noFill/>
        </p:spPr>
        <p:txBody>
          <a:bodyPr wrap="square" rtlCol="0">
            <a:spAutoFit/>
          </a:bodyPr>
          <a:lstStyle/>
          <a:p>
            <a:r>
              <a:rPr lang="en-US" sz="2400">
                <a:solidFill>
                  <a:schemeClr val="accent6">
                    <a:lumMod val="50000"/>
                  </a:schemeClr>
                </a:solidFill>
                <a:latin typeface="Open Sans" charset="0"/>
                <a:ea typeface="Open Sans" charset="0"/>
                <a:cs typeface="Open Sans" charset="0"/>
              </a:rPr>
              <a:t>£</a:t>
            </a:r>
            <a:r>
              <a:rPr lang="en-US" sz="2400" dirty="0">
                <a:solidFill>
                  <a:schemeClr val="accent6">
                    <a:lumMod val="50000"/>
                  </a:schemeClr>
                </a:solidFill>
                <a:latin typeface="Open Sans" charset="0"/>
                <a:ea typeface="Open Sans" charset="0"/>
                <a:cs typeface="Open Sans" charset="0"/>
              </a:rPr>
              <a:t>240</a:t>
            </a:r>
          </a:p>
        </p:txBody>
      </p:sp>
      <p:grpSp>
        <p:nvGrpSpPr>
          <p:cNvPr id="17" name="Group 16"/>
          <p:cNvGrpSpPr/>
          <p:nvPr/>
        </p:nvGrpSpPr>
        <p:grpSpPr>
          <a:xfrm>
            <a:off x="1865421" y="3617312"/>
            <a:ext cx="5551631" cy="465079"/>
            <a:chOff x="265221" y="3694572"/>
            <a:chExt cx="5551631" cy="465079"/>
          </a:xfrm>
        </p:grpSpPr>
        <p:sp>
          <p:nvSpPr>
            <p:cNvPr id="108" name="TextBox 107"/>
            <p:cNvSpPr txBox="1"/>
            <p:nvPr/>
          </p:nvSpPr>
          <p:spPr>
            <a:xfrm>
              <a:off x="265221" y="3696848"/>
              <a:ext cx="722135" cy="461665"/>
            </a:xfrm>
            <a:prstGeom prst="rect">
              <a:avLst/>
            </a:prstGeom>
            <a:noFill/>
          </p:spPr>
          <p:txBody>
            <a:bodyPr wrap="square" rtlCol="0">
              <a:spAutoFit/>
            </a:bodyPr>
            <a:lstStyle/>
            <a:p>
              <a:r>
                <a:rPr lang="en-US" sz="2400" dirty="0">
                  <a:solidFill>
                    <a:schemeClr val="bg1"/>
                  </a:solidFill>
                  <a:latin typeface="Open Sans" charset="0"/>
                  <a:ea typeface="Open Sans" charset="0"/>
                  <a:cs typeface="Open Sans" charset="0"/>
                </a:rPr>
                <a:t>£30</a:t>
              </a:r>
            </a:p>
          </p:txBody>
        </p:sp>
        <p:sp>
          <p:nvSpPr>
            <p:cNvPr id="109" name="TextBox 108"/>
            <p:cNvSpPr txBox="1"/>
            <p:nvPr/>
          </p:nvSpPr>
          <p:spPr>
            <a:xfrm>
              <a:off x="965327" y="3697986"/>
              <a:ext cx="722135" cy="461665"/>
            </a:xfrm>
            <a:prstGeom prst="rect">
              <a:avLst/>
            </a:prstGeom>
            <a:noFill/>
          </p:spPr>
          <p:txBody>
            <a:bodyPr wrap="square" rtlCol="0">
              <a:spAutoFit/>
            </a:bodyPr>
            <a:lstStyle/>
            <a:p>
              <a:r>
                <a:rPr lang="en-US" sz="2400">
                  <a:solidFill>
                    <a:schemeClr val="bg1"/>
                  </a:solidFill>
                  <a:latin typeface="Open Sans" charset="0"/>
                  <a:ea typeface="Open Sans" charset="0"/>
                  <a:cs typeface="Open Sans" charset="0"/>
                </a:rPr>
                <a:t>£30</a:t>
              </a:r>
              <a:endParaRPr lang="en-US" sz="2400" dirty="0">
                <a:solidFill>
                  <a:schemeClr val="bg1"/>
                </a:solidFill>
                <a:latin typeface="Open Sans" charset="0"/>
                <a:ea typeface="Open Sans" charset="0"/>
                <a:cs typeface="Open Sans" charset="0"/>
              </a:endParaRPr>
            </a:p>
          </p:txBody>
        </p:sp>
        <p:sp>
          <p:nvSpPr>
            <p:cNvPr id="110" name="TextBox 109"/>
            <p:cNvSpPr txBox="1"/>
            <p:nvPr/>
          </p:nvSpPr>
          <p:spPr>
            <a:xfrm>
              <a:off x="1655703" y="3695710"/>
              <a:ext cx="722135" cy="461665"/>
            </a:xfrm>
            <a:prstGeom prst="rect">
              <a:avLst/>
            </a:prstGeom>
            <a:noFill/>
          </p:spPr>
          <p:txBody>
            <a:bodyPr wrap="square" rtlCol="0">
              <a:spAutoFit/>
            </a:bodyPr>
            <a:lstStyle/>
            <a:p>
              <a:r>
                <a:rPr lang="en-US" sz="2400">
                  <a:solidFill>
                    <a:schemeClr val="bg1"/>
                  </a:solidFill>
                  <a:latin typeface="Open Sans" charset="0"/>
                  <a:ea typeface="Open Sans" charset="0"/>
                  <a:cs typeface="Open Sans" charset="0"/>
                </a:rPr>
                <a:t>£30</a:t>
              </a:r>
              <a:endParaRPr lang="en-US" sz="2400" dirty="0">
                <a:solidFill>
                  <a:schemeClr val="bg1"/>
                </a:solidFill>
                <a:latin typeface="Open Sans" charset="0"/>
                <a:ea typeface="Open Sans" charset="0"/>
                <a:cs typeface="Open Sans" charset="0"/>
              </a:endParaRPr>
            </a:p>
          </p:txBody>
        </p:sp>
        <p:sp>
          <p:nvSpPr>
            <p:cNvPr id="111" name="TextBox 110"/>
            <p:cNvSpPr txBox="1"/>
            <p:nvPr/>
          </p:nvSpPr>
          <p:spPr>
            <a:xfrm>
              <a:off x="2355809" y="3696848"/>
              <a:ext cx="722135" cy="461665"/>
            </a:xfrm>
            <a:prstGeom prst="rect">
              <a:avLst/>
            </a:prstGeom>
            <a:noFill/>
          </p:spPr>
          <p:txBody>
            <a:bodyPr wrap="square" rtlCol="0">
              <a:spAutoFit/>
            </a:bodyPr>
            <a:lstStyle/>
            <a:p>
              <a:r>
                <a:rPr lang="en-US" sz="2400" dirty="0">
                  <a:solidFill>
                    <a:schemeClr val="bg1"/>
                  </a:solidFill>
                  <a:latin typeface="Open Sans" charset="0"/>
                  <a:ea typeface="Open Sans" charset="0"/>
                  <a:cs typeface="Open Sans" charset="0"/>
                </a:rPr>
                <a:t>£30</a:t>
              </a:r>
            </a:p>
          </p:txBody>
        </p:sp>
        <p:sp>
          <p:nvSpPr>
            <p:cNvPr id="112" name="TextBox 111"/>
            <p:cNvSpPr txBox="1"/>
            <p:nvPr/>
          </p:nvSpPr>
          <p:spPr>
            <a:xfrm>
              <a:off x="3017576" y="3695710"/>
              <a:ext cx="722135" cy="461665"/>
            </a:xfrm>
            <a:prstGeom prst="rect">
              <a:avLst/>
            </a:prstGeom>
            <a:noFill/>
          </p:spPr>
          <p:txBody>
            <a:bodyPr wrap="square" rtlCol="0">
              <a:spAutoFit/>
            </a:bodyPr>
            <a:lstStyle/>
            <a:p>
              <a:r>
                <a:rPr lang="en-US" sz="2400">
                  <a:solidFill>
                    <a:schemeClr val="bg1"/>
                  </a:solidFill>
                  <a:latin typeface="Open Sans" charset="0"/>
                  <a:ea typeface="Open Sans" charset="0"/>
                  <a:cs typeface="Open Sans" charset="0"/>
                </a:rPr>
                <a:t>£30</a:t>
              </a:r>
              <a:endParaRPr lang="en-US" sz="2400" dirty="0">
                <a:solidFill>
                  <a:schemeClr val="bg1"/>
                </a:solidFill>
                <a:latin typeface="Open Sans" charset="0"/>
                <a:ea typeface="Open Sans" charset="0"/>
                <a:cs typeface="Open Sans" charset="0"/>
              </a:endParaRPr>
            </a:p>
          </p:txBody>
        </p:sp>
        <p:sp>
          <p:nvSpPr>
            <p:cNvPr id="113" name="TextBox 112"/>
            <p:cNvSpPr txBox="1"/>
            <p:nvPr/>
          </p:nvSpPr>
          <p:spPr>
            <a:xfrm>
              <a:off x="3717682" y="3696848"/>
              <a:ext cx="722135" cy="461665"/>
            </a:xfrm>
            <a:prstGeom prst="rect">
              <a:avLst/>
            </a:prstGeom>
            <a:noFill/>
          </p:spPr>
          <p:txBody>
            <a:bodyPr wrap="square" rtlCol="0">
              <a:spAutoFit/>
            </a:bodyPr>
            <a:lstStyle/>
            <a:p>
              <a:r>
                <a:rPr lang="en-US" sz="2400">
                  <a:solidFill>
                    <a:schemeClr val="bg1"/>
                  </a:solidFill>
                  <a:latin typeface="Open Sans" charset="0"/>
                  <a:ea typeface="Open Sans" charset="0"/>
                  <a:cs typeface="Open Sans" charset="0"/>
                </a:rPr>
                <a:t>£30</a:t>
              </a:r>
              <a:endParaRPr lang="en-US" sz="2400" dirty="0">
                <a:solidFill>
                  <a:schemeClr val="bg1"/>
                </a:solidFill>
                <a:latin typeface="Open Sans" charset="0"/>
                <a:ea typeface="Open Sans" charset="0"/>
                <a:cs typeface="Open Sans" charset="0"/>
              </a:endParaRPr>
            </a:p>
          </p:txBody>
        </p:sp>
        <p:sp>
          <p:nvSpPr>
            <p:cNvPr id="114" name="TextBox 113"/>
            <p:cNvSpPr txBox="1"/>
            <p:nvPr/>
          </p:nvSpPr>
          <p:spPr>
            <a:xfrm>
              <a:off x="4408058" y="3694572"/>
              <a:ext cx="722135" cy="461665"/>
            </a:xfrm>
            <a:prstGeom prst="rect">
              <a:avLst/>
            </a:prstGeom>
            <a:noFill/>
          </p:spPr>
          <p:txBody>
            <a:bodyPr wrap="square" rtlCol="0">
              <a:spAutoFit/>
            </a:bodyPr>
            <a:lstStyle/>
            <a:p>
              <a:r>
                <a:rPr lang="en-US" sz="2400">
                  <a:solidFill>
                    <a:schemeClr val="bg1"/>
                  </a:solidFill>
                  <a:latin typeface="Open Sans" charset="0"/>
                  <a:ea typeface="Open Sans" charset="0"/>
                  <a:cs typeface="Open Sans" charset="0"/>
                </a:rPr>
                <a:t>£30</a:t>
              </a:r>
              <a:endParaRPr lang="en-US" sz="2400" dirty="0">
                <a:solidFill>
                  <a:schemeClr val="bg1"/>
                </a:solidFill>
                <a:latin typeface="Open Sans" charset="0"/>
                <a:ea typeface="Open Sans" charset="0"/>
                <a:cs typeface="Open Sans" charset="0"/>
              </a:endParaRPr>
            </a:p>
          </p:txBody>
        </p:sp>
        <p:sp>
          <p:nvSpPr>
            <p:cNvPr id="115" name="TextBox 114"/>
            <p:cNvSpPr txBox="1"/>
            <p:nvPr/>
          </p:nvSpPr>
          <p:spPr>
            <a:xfrm>
              <a:off x="5094717" y="3695710"/>
              <a:ext cx="722135" cy="461665"/>
            </a:xfrm>
            <a:prstGeom prst="rect">
              <a:avLst/>
            </a:prstGeom>
            <a:noFill/>
          </p:spPr>
          <p:txBody>
            <a:bodyPr wrap="square" rtlCol="0">
              <a:spAutoFit/>
            </a:bodyPr>
            <a:lstStyle/>
            <a:p>
              <a:r>
                <a:rPr lang="en-US" sz="2400" dirty="0">
                  <a:solidFill>
                    <a:schemeClr val="bg1"/>
                  </a:solidFill>
                  <a:latin typeface="Open Sans" charset="0"/>
                  <a:ea typeface="Open Sans" charset="0"/>
                  <a:cs typeface="Open Sans" charset="0"/>
                </a:rPr>
                <a:t>£30</a:t>
              </a:r>
            </a:p>
          </p:txBody>
        </p:sp>
      </p:grpSp>
      <p:sp>
        <p:nvSpPr>
          <p:cNvPr id="116" name="Right Brace 115"/>
          <p:cNvSpPr/>
          <p:nvPr/>
        </p:nvSpPr>
        <p:spPr>
          <a:xfrm rot="5400000" flipV="1">
            <a:off x="2781808" y="3491626"/>
            <a:ext cx="268402" cy="2035944"/>
          </a:xfrm>
          <a:prstGeom prst="rightBrace">
            <a:avLst/>
          </a:prstGeom>
          <a:ln w="3492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17" name="Right Brace 116"/>
          <p:cNvSpPr/>
          <p:nvPr/>
        </p:nvSpPr>
        <p:spPr>
          <a:xfrm rot="5400000" flipV="1">
            <a:off x="5546451" y="2821004"/>
            <a:ext cx="270138" cy="3376643"/>
          </a:xfrm>
          <a:prstGeom prst="rightBrace">
            <a:avLst/>
          </a:prstGeom>
          <a:ln w="34925">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18" name="TextBox 117"/>
          <p:cNvSpPr txBox="1"/>
          <p:nvPr/>
        </p:nvSpPr>
        <p:spPr>
          <a:xfrm>
            <a:off x="2554941" y="5323505"/>
            <a:ext cx="936435" cy="461665"/>
          </a:xfrm>
          <a:prstGeom prst="rect">
            <a:avLst/>
          </a:prstGeom>
          <a:noFill/>
        </p:spPr>
        <p:txBody>
          <a:bodyPr wrap="square" rtlCol="0">
            <a:spAutoFit/>
          </a:bodyPr>
          <a:lstStyle/>
          <a:p>
            <a:r>
              <a:rPr lang="en-US" sz="2400">
                <a:solidFill>
                  <a:schemeClr val="accent6">
                    <a:lumMod val="50000"/>
                  </a:schemeClr>
                </a:solidFill>
                <a:latin typeface="Open Sans" charset="0"/>
                <a:ea typeface="Open Sans" charset="0"/>
                <a:cs typeface="Open Sans" charset="0"/>
              </a:rPr>
              <a:t>£90</a:t>
            </a:r>
            <a:endParaRPr lang="en-US" sz="2400" dirty="0">
              <a:solidFill>
                <a:schemeClr val="accent6">
                  <a:lumMod val="50000"/>
                </a:schemeClr>
              </a:solidFill>
              <a:latin typeface="Open Sans" charset="0"/>
              <a:ea typeface="Open Sans" charset="0"/>
              <a:cs typeface="Open Sans" charset="0"/>
            </a:endParaRPr>
          </a:p>
        </p:txBody>
      </p:sp>
      <p:sp>
        <p:nvSpPr>
          <p:cNvPr id="119" name="TextBox 118"/>
          <p:cNvSpPr txBox="1"/>
          <p:nvPr/>
        </p:nvSpPr>
        <p:spPr>
          <a:xfrm>
            <a:off x="5259435" y="5320671"/>
            <a:ext cx="936435" cy="461665"/>
          </a:xfrm>
          <a:prstGeom prst="rect">
            <a:avLst/>
          </a:prstGeom>
          <a:noFill/>
        </p:spPr>
        <p:txBody>
          <a:bodyPr wrap="square" rtlCol="0">
            <a:spAutoFit/>
          </a:bodyPr>
          <a:lstStyle/>
          <a:p>
            <a:r>
              <a:rPr lang="en-US" sz="2400">
                <a:solidFill>
                  <a:schemeClr val="accent6">
                    <a:lumMod val="50000"/>
                  </a:schemeClr>
                </a:solidFill>
                <a:latin typeface="Open Sans" charset="0"/>
                <a:ea typeface="Open Sans" charset="0"/>
                <a:cs typeface="Open Sans" charset="0"/>
              </a:rPr>
              <a:t>£150</a:t>
            </a:r>
            <a:endParaRPr lang="en-US" sz="2400" dirty="0">
              <a:solidFill>
                <a:schemeClr val="accent6">
                  <a:lumMod val="50000"/>
                </a:schemeClr>
              </a:solidFill>
              <a:latin typeface="Open Sans" charset="0"/>
              <a:ea typeface="Open Sans" charset="0"/>
              <a:cs typeface="Open Sans" charset="0"/>
            </a:endParaRPr>
          </a:p>
        </p:txBody>
      </p:sp>
      <p:sp>
        <p:nvSpPr>
          <p:cNvPr id="120" name="TextBox 119"/>
          <p:cNvSpPr txBox="1"/>
          <p:nvPr/>
        </p:nvSpPr>
        <p:spPr>
          <a:xfrm>
            <a:off x="2283275" y="4792258"/>
            <a:ext cx="1333695" cy="461665"/>
          </a:xfrm>
          <a:prstGeom prst="rect">
            <a:avLst/>
          </a:prstGeom>
          <a:noFill/>
        </p:spPr>
        <p:txBody>
          <a:bodyPr wrap="square" rtlCol="0">
            <a:spAutoFit/>
          </a:bodyPr>
          <a:lstStyle/>
          <a:p>
            <a:r>
              <a:rPr lang="en-US" sz="2400" dirty="0">
                <a:solidFill>
                  <a:schemeClr val="accent6">
                    <a:lumMod val="50000"/>
                  </a:schemeClr>
                </a:solidFill>
                <a:latin typeface="Open Sans" charset="0"/>
                <a:ea typeface="Open Sans" charset="0"/>
                <a:cs typeface="Open Sans" charset="0"/>
              </a:rPr>
              <a:t>spends</a:t>
            </a:r>
          </a:p>
        </p:txBody>
      </p:sp>
      <p:sp>
        <p:nvSpPr>
          <p:cNvPr id="121" name="TextBox 120"/>
          <p:cNvSpPr txBox="1"/>
          <p:nvPr/>
        </p:nvSpPr>
        <p:spPr>
          <a:xfrm>
            <a:off x="5234476" y="4792258"/>
            <a:ext cx="1333695" cy="461665"/>
          </a:xfrm>
          <a:prstGeom prst="rect">
            <a:avLst/>
          </a:prstGeom>
          <a:noFill/>
        </p:spPr>
        <p:txBody>
          <a:bodyPr wrap="square" rtlCol="0">
            <a:spAutoFit/>
          </a:bodyPr>
          <a:lstStyle/>
          <a:p>
            <a:r>
              <a:rPr lang="en-US" sz="2400">
                <a:solidFill>
                  <a:schemeClr val="accent6">
                    <a:lumMod val="50000"/>
                  </a:schemeClr>
                </a:solidFill>
                <a:latin typeface="Open Sans" charset="0"/>
                <a:ea typeface="Open Sans" charset="0"/>
                <a:cs typeface="Open Sans" charset="0"/>
              </a:rPr>
              <a:t>saves</a:t>
            </a:r>
            <a:endParaRPr lang="en-US" sz="2400" dirty="0">
              <a:solidFill>
                <a:schemeClr val="accent6">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5592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1" nodeType="click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p:cTn id="15" dur="1000" fill="hold"/>
                                        <p:tgtEl>
                                          <p:spTgt spid="106"/>
                                        </p:tgtEl>
                                        <p:attrNameLst>
                                          <p:attrName>ppt_w</p:attrName>
                                        </p:attrNameLst>
                                      </p:cBhvr>
                                      <p:tavLst>
                                        <p:tav tm="0">
                                          <p:val>
                                            <p:strVal val="#ppt_w*0.70"/>
                                          </p:val>
                                        </p:tav>
                                        <p:tav tm="100000">
                                          <p:val>
                                            <p:strVal val="#ppt_w"/>
                                          </p:val>
                                        </p:tav>
                                      </p:tavLst>
                                    </p:anim>
                                    <p:anim calcmode="lin" valueType="num">
                                      <p:cBhvr>
                                        <p:cTn id="16" dur="1000" fill="hold"/>
                                        <p:tgtEl>
                                          <p:spTgt spid="106"/>
                                        </p:tgtEl>
                                        <p:attrNameLst>
                                          <p:attrName>ppt_h</p:attrName>
                                        </p:attrNameLst>
                                      </p:cBhvr>
                                      <p:tavLst>
                                        <p:tav tm="0">
                                          <p:val>
                                            <p:strVal val="#ppt_h"/>
                                          </p:val>
                                        </p:tav>
                                        <p:tav tm="100000">
                                          <p:val>
                                            <p:strVal val="#ppt_h"/>
                                          </p:val>
                                        </p:tav>
                                      </p:tavLst>
                                    </p:anim>
                                    <p:animEffect transition="in" filter="fade">
                                      <p:cBhvr>
                                        <p:cTn id="17" dur="10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500"/>
                                        <p:tgtEl>
                                          <p:spTgt spid="105"/>
                                        </p:tgtEl>
                                      </p:cBhvr>
                                    </p:animEffect>
                                    <p:set>
                                      <p:cBhvr>
                                        <p:cTn id="26" dur="1" fill="hold">
                                          <p:stCondLst>
                                            <p:cond delay="499"/>
                                          </p:stCondLst>
                                        </p:cTn>
                                        <p:tgtEl>
                                          <p:spTgt spid="1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106" grpId="1" animBg="1"/>
      <p:bldP spid="107" grpId="0"/>
      <p:bldP spid="116" grpId="0" animBg="1"/>
      <p:bldP spid="117" grpId="0" animBg="1"/>
      <p:bldP spid="118" grpId="0"/>
      <p:bldP spid="119" grpId="0"/>
      <p:bldP spid="120" grpId="0"/>
      <p:bldP spid="1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068" y="1440425"/>
            <a:ext cx="8316756" cy="4154984"/>
          </a:xfrm>
          <a:prstGeom prst="rect">
            <a:avLst/>
          </a:prstGeom>
          <a:noFill/>
        </p:spPr>
        <p:txBody>
          <a:bodyPr wrap="square" rtlCol="0">
            <a:spAutoFit/>
          </a:bodyPr>
          <a:lstStyle/>
          <a:p>
            <a:r>
              <a:rPr lang="en-US" sz="2800" dirty="0">
                <a:solidFill>
                  <a:schemeClr val="accent3"/>
                </a:solidFill>
                <a:latin typeface="Open Sans" charset="0"/>
                <a:ea typeface="Open Sans" charset="0"/>
                <a:cs typeface="Open Sans" charset="0"/>
              </a:rPr>
              <a:t>Tom has half as much money as Amit. Amit has £30 less than </a:t>
            </a:r>
            <a:r>
              <a:rPr lang="en-US" sz="2800" dirty="0" err="1">
                <a:solidFill>
                  <a:schemeClr val="accent3"/>
                </a:solidFill>
                <a:latin typeface="Open Sans" charset="0"/>
                <a:ea typeface="Open Sans" charset="0"/>
                <a:cs typeface="Open Sans" charset="0"/>
              </a:rPr>
              <a:t>Nihal</a:t>
            </a:r>
            <a:r>
              <a:rPr lang="en-US" sz="2800" dirty="0">
                <a:solidFill>
                  <a:schemeClr val="accent3"/>
                </a:solidFill>
                <a:latin typeface="Open Sans" charset="0"/>
                <a:ea typeface="Open Sans" charset="0"/>
                <a:cs typeface="Open Sans" charset="0"/>
              </a:rPr>
              <a:t> but £40 more than Ben. If the mean amount of money the four people have is £120, how much money does Ben have?</a:t>
            </a:r>
          </a:p>
          <a:p>
            <a:endParaRPr lang="en-US" sz="2800" dirty="0">
              <a:solidFill>
                <a:schemeClr val="accent3"/>
              </a:solidFill>
              <a:latin typeface="Open Sans" charset="0"/>
              <a:ea typeface="Open Sans" charset="0"/>
              <a:cs typeface="Open Sans" charset="0"/>
            </a:endParaRPr>
          </a:p>
          <a:p>
            <a:endParaRPr lang="en-US" sz="2800" dirty="0">
              <a:solidFill>
                <a:schemeClr val="accent3"/>
              </a:solidFill>
              <a:latin typeface="Open Sans" charset="0"/>
              <a:ea typeface="Open Sans" charset="0"/>
              <a:cs typeface="Open Sans" charset="0"/>
            </a:endParaRPr>
          </a:p>
          <a:p>
            <a:r>
              <a:rPr lang="en-US" sz="2800" dirty="0">
                <a:solidFill>
                  <a:schemeClr val="accent3"/>
                </a:solidFill>
                <a:latin typeface="Open Sans" charset="0"/>
                <a:ea typeface="Open Sans" charset="0"/>
                <a:cs typeface="Open Sans" charset="0"/>
              </a:rPr>
              <a:t>Ben has  £_____.</a:t>
            </a:r>
          </a:p>
          <a:p>
            <a:endParaRPr lang="en-US" sz="2800" dirty="0">
              <a:solidFill>
                <a:schemeClr val="accent3"/>
              </a:solidFill>
              <a:latin typeface="Open Sans" charset="0"/>
              <a:ea typeface="Open Sans" charset="0"/>
              <a:cs typeface="Open Sans" charset="0"/>
            </a:endParaRPr>
          </a:p>
          <a:p>
            <a:endParaRPr lang="en-US" sz="2800" dirty="0">
              <a:solidFill>
                <a:schemeClr val="accent3"/>
              </a:solidFill>
              <a:latin typeface="Open Sans" charset="0"/>
              <a:ea typeface="Open Sans" charset="0"/>
              <a:cs typeface="Open Sans" charset="0"/>
            </a:endParaRPr>
          </a:p>
          <a:p>
            <a:pPr algn="r"/>
            <a:r>
              <a:rPr lang="en-US" sz="1200" dirty="0">
                <a:solidFill>
                  <a:schemeClr val="accent3"/>
                </a:solidFill>
                <a:latin typeface="Open Sans" charset="0"/>
                <a:ea typeface="Open Sans" charset="0"/>
                <a:cs typeface="Open Sans" charset="0"/>
              </a:rPr>
              <a:t>IM Assessment Book 5 P.70</a:t>
            </a:r>
          </a:p>
        </p:txBody>
      </p:sp>
    </p:spTree>
    <p:extLst>
      <p:ext uri="{BB962C8B-B14F-4D97-AF65-F5344CB8AC3E}">
        <p14:creationId xmlns:p14="http://schemas.microsoft.com/office/powerpoint/2010/main" val="1431406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439" y="1331821"/>
            <a:ext cx="8555173" cy="4247317"/>
          </a:xfrm>
          <a:prstGeom prst="rect">
            <a:avLst/>
          </a:prstGeom>
          <a:noFill/>
        </p:spPr>
        <p:txBody>
          <a:bodyPr wrap="square" rtlCol="0">
            <a:spAutoFit/>
          </a:bodyPr>
          <a:lstStyle/>
          <a:p>
            <a:r>
              <a:rPr lang="en-US" sz="2800" dirty="0">
                <a:solidFill>
                  <a:schemeClr val="accent3"/>
                </a:solidFill>
                <a:latin typeface="Open Sans" charset="0"/>
                <a:ea typeface="Open Sans" charset="0"/>
                <a:cs typeface="Open Sans" charset="0"/>
              </a:rPr>
              <a:t>There are 1250 marbles in a box. There are 150 more red marbles than blue marbles. There are twice as many green marbles as red marbles. There are only three different </a:t>
            </a:r>
            <a:r>
              <a:rPr lang="en-US" sz="2800" dirty="0" err="1">
                <a:solidFill>
                  <a:schemeClr val="accent3"/>
                </a:solidFill>
                <a:latin typeface="Open Sans" charset="0"/>
                <a:ea typeface="Open Sans" charset="0"/>
                <a:cs typeface="Open Sans" charset="0"/>
              </a:rPr>
              <a:t>colours</a:t>
            </a:r>
            <a:r>
              <a:rPr lang="en-US" sz="2800" dirty="0">
                <a:solidFill>
                  <a:schemeClr val="accent3"/>
                </a:solidFill>
                <a:latin typeface="Open Sans" charset="0"/>
                <a:ea typeface="Open Sans" charset="0"/>
                <a:cs typeface="Open Sans" charset="0"/>
              </a:rPr>
              <a:t> of marbles. How many blue marbles are there in the box?</a:t>
            </a:r>
          </a:p>
          <a:p>
            <a:endParaRPr lang="en-US" sz="2800" dirty="0">
              <a:solidFill>
                <a:schemeClr val="accent3"/>
              </a:solidFill>
              <a:latin typeface="Open Sans" charset="0"/>
              <a:ea typeface="Open Sans" charset="0"/>
              <a:cs typeface="Open Sans" charset="0"/>
            </a:endParaRPr>
          </a:p>
          <a:p>
            <a:endParaRPr lang="en-US" sz="2800" dirty="0">
              <a:solidFill>
                <a:schemeClr val="accent3"/>
              </a:solidFill>
              <a:latin typeface="Open Sans" charset="0"/>
              <a:ea typeface="Open Sans" charset="0"/>
              <a:cs typeface="Open Sans" charset="0"/>
            </a:endParaRPr>
          </a:p>
          <a:p>
            <a:r>
              <a:rPr lang="en-US" sz="2800" dirty="0">
                <a:solidFill>
                  <a:schemeClr val="accent3"/>
                </a:solidFill>
                <a:latin typeface="Open Sans" charset="0"/>
                <a:ea typeface="Open Sans" charset="0"/>
                <a:cs typeface="Open Sans" charset="0"/>
              </a:rPr>
              <a:t>There are  _____ blue marbles in the box.</a:t>
            </a:r>
          </a:p>
          <a:p>
            <a:endParaRPr lang="en-US" sz="2800" dirty="0">
              <a:solidFill>
                <a:schemeClr val="accent3"/>
              </a:solidFill>
              <a:latin typeface="Open Sans" charset="0"/>
              <a:ea typeface="Open Sans" charset="0"/>
              <a:cs typeface="Open Sans" charset="0"/>
            </a:endParaRPr>
          </a:p>
          <a:p>
            <a:pPr algn="r"/>
            <a:r>
              <a:rPr lang="en-US" dirty="0">
                <a:solidFill>
                  <a:schemeClr val="accent3"/>
                </a:solidFill>
                <a:latin typeface="Open Sans" charset="0"/>
                <a:ea typeface="Open Sans" charset="0"/>
                <a:cs typeface="Open Sans" charset="0"/>
              </a:rPr>
              <a:t>IM Assessment Book 4 P. 74</a:t>
            </a:r>
          </a:p>
        </p:txBody>
      </p:sp>
    </p:spTree>
    <p:extLst>
      <p:ext uri="{BB962C8B-B14F-4D97-AF65-F5344CB8AC3E}">
        <p14:creationId xmlns:p14="http://schemas.microsoft.com/office/powerpoint/2010/main" val="150184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C05E66A-448C-1047-8D30-7D8D6AE908FB}"/>
              </a:ext>
            </a:extLst>
          </p:cNvPr>
          <p:cNvSpPr txBox="1"/>
          <p:nvPr/>
        </p:nvSpPr>
        <p:spPr>
          <a:xfrm>
            <a:off x="808383" y="1404729"/>
            <a:ext cx="7951304" cy="4093428"/>
          </a:xfrm>
          <a:prstGeom prst="rect">
            <a:avLst/>
          </a:prstGeom>
          <a:noFill/>
        </p:spPr>
        <p:txBody>
          <a:bodyPr wrap="square" rtlCol="0">
            <a:spAutoFit/>
          </a:bodyPr>
          <a:lstStyle/>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0930 - 1030  	Welcome, Introduction and Cuisenaire Rods</a:t>
            </a: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1030 - 1115  	Bar modelling</a:t>
            </a:r>
          </a:p>
          <a:p>
            <a:endPar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1115 - 1130  	Coffee break</a:t>
            </a:r>
          </a:p>
          <a:p>
            <a:endPar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1130 - 1230  	Algebra tiles</a:t>
            </a:r>
          </a:p>
          <a:p>
            <a:endPar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1230 - 1315  	Lunch</a:t>
            </a:r>
          </a:p>
          <a:p>
            <a:endPar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1315 - 1415  	Approaches to equations</a:t>
            </a: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1415 - 1515  	Using paper</a:t>
            </a:r>
          </a:p>
          <a:p>
            <a:endPar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2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1515 - 1530  	Any questions and farewells</a:t>
            </a:r>
          </a:p>
        </p:txBody>
      </p:sp>
    </p:spTree>
    <p:extLst>
      <p:ext uri="{BB962C8B-B14F-4D97-AF65-F5344CB8AC3E}">
        <p14:creationId xmlns:p14="http://schemas.microsoft.com/office/powerpoint/2010/main" val="3073470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9552" y="2276872"/>
            <a:ext cx="8147248" cy="3849291"/>
          </a:xfrm>
          <a:prstGeom prst="rect">
            <a:avLst/>
          </a:prstGeom>
        </p:spPr>
        <p:txBody>
          <a:bodyPr/>
          <a:lstStyle/>
          <a:p>
            <a:pPr marL="0" indent="0">
              <a:buNone/>
            </a:pPr>
            <a:r>
              <a:rPr lang="en-GB" dirty="0"/>
              <a:t>The difference between two numbers is 285. </a:t>
            </a:r>
          </a:p>
          <a:p>
            <a:pPr marL="0" indent="0">
              <a:buNone/>
            </a:pPr>
            <a:endParaRPr lang="en-GB" dirty="0"/>
          </a:p>
          <a:p>
            <a:pPr marL="0" indent="0">
              <a:buNone/>
            </a:pPr>
            <a:r>
              <a:rPr lang="en-GB" dirty="0"/>
              <a:t>If the larger number is 4 times the smaller number, find the sum of the two numbers.</a:t>
            </a:r>
          </a:p>
        </p:txBody>
      </p:sp>
      <p:sp>
        <p:nvSpPr>
          <p:cNvPr id="7" name="Rectangle 6"/>
          <p:cNvSpPr/>
          <p:nvPr/>
        </p:nvSpPr>
        <p:spPr>
          <a:xfrm>
            <a:off x="3685328" y="175061"/>
            <a:ext cx="6918248" cy="461665"/>
          </a:xfrm>
          <a:prstGeom prst="rect">
            <a:avLst/>
          </a:prstGeom>
        </p:spPr>
        <p:txBody>
          <a:bodyPr wrap="square">
            <a:spAutoFit/>
          </a:bodyPr>
          <a:lstStyle/>
          <a:p>
            <a:r>
              <a:rPr lang="en-GB" sz="2400" b="1" dirty="0">
                <a:solidFill>
                  <a:schemeClr val="bg1"/>
                </a:solidFill>
                <a:latin typeface="Open Sans" charset="0"/>
                <a:ea typeface="Open Sans" charset="0"/>
                <a:cs typeface="Open Sans" charset="0"/>
              </a:rPr>
              <a:t>Comparison multiplicative models</a:t>
            </a:r>
            <a:endParaRPr lang="en-US" sz="2400" b="1" dirty="0">
              <a:latin typeface="Open Sans" charset="0"/>
              <a:ea typeface="Open Sans" charset="0"/>
              <a:cs typeface="Open Sans" charset="0"/>
            </a:endParaRPr>
          </a:p>
        </p:txBody>
      </p:sp>
    </p:spTree>
    <p:extLst>
      <p:ext uri="{BB962C8B-B14F-4D97-AF65-F5344CB8AC3E}">
        <p14:creationId xmlns:p14="http://schemas.microsoft.com/office/powerpoint/2010/main" val="2108836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9C5E0E-1AD6-2340-AC47-44C50DE6AE93}"/>
              </a:ext>
            </a:extLst>
          </p:cNvPr>
          <p:cNvSpPr txBox="1"/>
          <p:nvPr/>
        </p:nvSpPr>
        <p:spPr>
          <a:xfrm>
            <a:off x="2756451" y="2756453"/>
            <a:ext cx="3518848" cy="769441"/>
          </a:xfrm>
          <a:prstGeom prst="rect">
            <a:avLst/>
          </a:prstGeom>
          <a:noFill/>
        </p:spPr>
        <p:txBody>
          <a:bodyPr wrap="none" rtlCol="0">
            <a:spAutoFit/>
          </a:bodyPr>
          <a:lstStyle/>
          <a:p>
            <a:r>
              <a:rPr lang="en-US" sz="4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Algebra Tiles</a:t>
            </a:r>
          </a:p>
        </p:txBody>
      </p:sp>
    </p:spTree>
    <p:extLst>
      <p:ext uri="{BB962C8B-B14F-4D97-AF65-F5344CB8AC3E}">
        <p14:creationId xmlns:p14="http://schemas.microsoft.com/office/powerpoint/2010/main" val="481867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2"/>
          <p:cNvSpPr txBox="1">
            <a:spLocks/>
          </p:cNvSpPr>
          <p:nvPr/>
        </p:nvSpPr>
        <p:spPr>
          <a:xfrm>
            <a:off x="569851" y="1335894"/>
            <a:ext cx="7968611" cy="55221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accent3"/>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chemeClr val="accent3"/>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chemeClr val="accent3"/>
                </a:solidFill>
                <a:latin typeface="Century Gothic"/>
                <a:ea typeface="+mn-ea"/>
                <a:cs typeface="Century Gothic"/>
              </a:defRPr>
            </a:lvl3pPr>
            <a:lvl4pPr marL="1600200" indent="-228600" algn="l" defTabSz="457200" rtl="0" eaLnBrk="1" latinLnBrk="0" hangingPunct="1">
              <a:spcBef>
                <a:spcPct val="20000"/>
              </a:spcBef>
              <a:buFont typeface="Arial"/>
              <a:buChar char="–"/>
              <a:defRPr sz="1600" kern="1200">
                <a:solidFill>
                  <a:schemeClr val="accent3"/>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3"/>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Open Sans" charset="0"/>
                <a:ea typeface="Open Sans" charset="0"/>
                <a:cs typeface="Open Sans" charset="0"/>
              </a:rPr>
              <a:t>Which question is hardest?</a:t>
            </a:r>
          </a:p>
          <a:p>
            <a:pPr marL="0" indent="0" algn="ctr">
              <a:lnSpc>
                <a:spcPct val="200000"/>
              </a:lnSpc>
              <a:buNone/>
            </a:pPr>
            <a:r>
              <a:rPr lang="en-US" sz="2800" dirty="0">
                <a:latin typeface="Open Sans" charset="0"/>
                <a:ea typeface="Open Sans" charset="0"/>
                <a:cs typeface="Open Sans" charset="0"/>
              </a:rPr>
              <a:t>168 ÷ 12</a:t>
            </a:r>
          </a:p>
          <a:p>
            <a:pPr marL="0" indent="0" algn="ctr">
              <a:lnSpc>
                <a:spcPct val="200000"/>
              </a:lnSpc>
              <a:buNone/>
            </a:pPr>
            <a:r>
              <a:rPr lang="en-US" dirty="0" err="1">
                <a:latin typeface="Open Sans" charset="0"/>
                <a:ea typeface="Open Sans" charset="0"/>
                <a:cs typeface="Open Sans" charset="0"/>
              </a:rPr>
              <a:t>Factorise</a:t>
            </a:r>
            <a:r>
              <a:rPr lang="en-US" dirty="0">
                <a:latin typeface="Open Sans" charset="0"/>
                <a:ea typeface="Open Sans" charset="0"/>
                <a:cs typeface="Open Sans" charset="0"/>
              </a:rPr>
              <a:t> </a:t>
            </a:r>
            <a:r>
              <a:rPr lang="en-US" sz="2800" i="1" dirty="0">
                <a:latin typeface="Open Sans" charset="0"/>
                <a:ea typeface="Open Sans" charset="0"/>
                <a:cs typeface="Open Sans" charset="0"/>
              </a:rPr>
              <a:t>x</a:t>
            </a:r>
            <a:r>
              <a:rPr lang="en-US" sz="2800" baseline="30000" dirty="0">
                <a:latin typeface="Open Sans" charset="0"/>
                <a:ea typeface="Open Sans" charset="0"/>
                <a:cs typeface="Open Sans" charset="0"/>
              </a:rPr>
              <a:t>2</a:t>
            </a:r>
            <a:r>
              <a:rPr lang="en-US" sz="2800" dirty="0">
                <a:latin typeface="Open Sans" charset="0"/>
                <a:ea typeface="Open Sans" charset="0"/>
                <a:cs typeface="Open Sans" charset="0"/>
              </a:rPr>
              <a:t> + 5</a:t>
            </a:r>
            <a:r>
              <a:rPr lang="en-US" sz="2800" i="1" dirty="0">
                <a:latin typeface="Open Sans" charset="0"/>
                <a:ea typeface="Open Sans" charset="0"/>
                <a:cs typeface="Open Sans" charset="0"/>
              </a:rPr>
              <a:t>x</a:t>
            </a:r>
            <a:r>
              <a:rPr lang="en-US" sz="2800" dirty="0">
                <a:latin typeface="Open Sans" charset="0"/>
                <a:ea typeface="Open Sans" charset="0"/>
                <a:cs typeface="Open Sans" charset="0"/>
              </a:rPr>
              <a:t> + 6</a:t>
            </a:r>
          </a:p>
          <a:p>
            <a:pPr marL="0" indent="0" algn="ctr">
              <a:lnSpc>
                <a:spcPct val="200000"/>
              </a:lnSpc>
              <a:buNone/>
            </a:pPr>
            <a:r>
              <a:rPr lang="en-US" dirty="0" err="1">
                <a:latin typeface="Open Sans" charset="0"/>
                <a:ea typeface="Open Sans" charset="0"/>
                <a:cs typeface="Open Sans" charset="0"/>
              </a:rPr>
              <a:t>Factorise</a:t>
            </a:r>
            <a:r>
              <a:rPr lang="en-US" dirty="0">
                <a:latin typeface="Open Sans" charset="0"/>
                <a:ea typeface="Open Sans" charset="0"/>
                <a:cs typeface="Open Sans" charset="0"/>
              </a:rPr>
              <a:t> </a:t>
            </a:r>
            <a:r>
              <a:rPr lang="en-US" sz="2800" dirty="0">
                <a:latin typeface="Open Sans" charset="0"/>
                <a:ea typeface="Open Sans" charset="0"/>
                <a:cs typeface="Open Sans" charset="0"/>
              </a:rPr>
              <a:t>2</a:t>
            </a:r>
            <a:r>
              <a:rPr lang="en-US" sz="2800" i="1" dirty="0">
                <a:latin typeface="Open Sans" charset="0"/>
                <a:ea typeface="Open Sans" charset="0"/>
                <a:cs typeface="Open Sans" charset="0"/>
              </a:rPr>
              <a:t>x</a:t>
            </a:r>
            <a:r>
              <a:rPr lang="en-US" sz="2800" baseline="30000" dirty="0">
                <a:latin typeface="Open Sans" charset="0"/>
                <a:ea typeface="Open Sans" charset="0"/>
                <a:cs typeface="Open Sans" charset="0"/>
              </a:rPr>
              <a:t>2</a:t>
            </a:r>
            <a:r>
              <a:rPr lang="en-US" sz="2800" dirty="0">
                <a:latin typeface="Open Sans" charset="0"/>
                <a:ea typeface="Open Sans" charset="0"/>
                <a:cs typeface="Open Sans" charset="0"/>
              </a:rPr>
              <a:t> + 5</a:t>
            </a:r>
            <a:r>
              <a:rPr lang="en-US" sz="2800" i="1" dirty="0">
                <a:latin typeface="Open Sans" charset="0"/>
                <a:ea typeface="Open Sans" charset="0"/>
                <a:cs typeface="Open Sans" charset="0"/>
              </a:rPr>
              <a:t>x</a:t>
            </a:r>
            <a:r>
              <a:rPr lang="en-US" sz="2800" dirty="0">
                <a:latin typeface="Open Sans" charset="0"/>
                <a:ea typeface="Open Sans" charset="0"/>
                <a:cs typeface="Open Sans" charset="0"/>
              </a:rPr>
              <a:t> + 2</a:t>
            </a:r>
          </a:p>
          <a:p>
            <a:pPr marL="0" indent="0" algn="ctr">
              <a:lnSpc>
                <a:spcPct val="200000"/>
              </a:lnSpc>
              <a:buNone/>
            </a:pPr>
            <a:r>
              <a:rPr lang="en-US" dirty="0">
                <a:latin typeface="Open Sans" charset="0"/>
                <a:ea typeface="Open Sans" charset="0"/>
                <a:cs typeface="Open Sans" charset="0"/>
              </a:rPr>
              <a:t>Write </a:t>
            </a:r>
            <a:r>
              <a:rPr lang="en-US" sz="2800" i="1" dirty="0">
                <a:latin typeface="Open Sans" charset="0"/>
                <a:ea typeface="Open Sans" charset="0"/>
                <a:cs typeface="Open Sans" charset="0"/>
              </a:rPr>
              <a:t>x</a:t>
            </a:r>
            <a:r>
              <a:rPr lang="en-US" sz="2800" baseline="30000" dirty="0">
                <a:latin typeface="Open Sans" charset="0"/>
                <a:ea typeface="Open Sans" charset="0"/>
                <a:cs typeface="Open Sans" charset="0"/>
              </a:rPr>
              <a:t>2</a:t>
            </a:r>
            <a:r>
              <a:rPr lang="en-US" sz="2800" dirty="0">
                <a:latin typeface="Open Sans" charset="0"/>
                <a:ea typeface="Open Sans" charset="0"/>
                <a:cs typeface="Open Sans" charset="0"/>
              </a:rPr>
              <a:t> + 4</a:t>
            </a:r>
            <a:r>
              <a:rPr lang="en-US" sz="2800" i="1" dirty="0">
                <a:latin typeface="Open Sans" charset="0"/>
                <a:ea typeface="Open Sans" charset="0"/>
                <a:cs typeface="Open Sans" charset="0"/>
              </a:rPr>
              <a:t>x</a:t>
            </a:r>
            <a:r>
              <a:rPr lang="en-US" sz="2800" dirty="0">
                <a:latin typeface="Open Sans" charset="0"/>
                <a:ea typeface="Open Sans" charset="0"/>
                <a:cs typeface="Open Sans" charset="0"/>
              </a:rPr>
              <a:t> + 3 </a:t>
            </a:r>
            <a:r>
              <a:rPr lang="en-US" dirty="0">
                <a:latin typeface="Open Sans" charset="0"/>
                <a:ea typeface="Open Sans" charset="0"/>
                <a:cs typeface="Open Sans" charset="0"/>
              </a:rPr>
              <a:t>in completed square form</a:t>
            </a:r>
          </a:p>
          <a:p>
            <a:pPr marL="0" indent="0" algn="ctr">
              <a:lnSpc>
                <a:spcPct val="200000"/>
              </a:lnSpc>
              <a:buNone/>
            </a:pPr>
            <a:r>
              <a:rPr lang="en-US" dirty="0">
                <a:latin typeface="Open Sans" charset="0"/>
                <a:ea typeface="Open Sans" charset="0"/>
                <a:cs typeface="Open Sans" charset="0"/>
              </a:rPr>
              <a:t>Divide </a:t>
            </a:r>
            <a:r>
              <a:rPr lang="en-US" sz="2800" dirty="0">
                <a:latin typeface="Open Sans" charset="0"/>
                <a:ea typeface="Open Sans" charset="0"/>
                <a:cs typeface="Open Sans" charset="0"/>
              </a:rPr>
              <a:t>(2</a:t>
            </a:r>
            <a:r>
              <a:rPr lang="en-US" sz="2800" i="1" dirty="0">
                <a:latin typeface="Open Sans" charset="0"/>
                <a:ea typeface="Open Sans" charset="0"/>
                <a:cs typeface="Open Sans" charset="0"/>
              </a:rPr>
              <a:t>x</a:t>
            </a:r>
            <a:r>
              <a:rPr lang="en-US" sz="2800" baseline="30000" dirty="0">
                <a:latin typeface="Open Sans" charset="0"/>
                <a:ea typeface="Open Sans" charset="0"/>
                <a:cs typeface="Open Sans" charset="0"/>
              </a:rPr>
              <a:t>2</a:t>
            </a:r>
            <a:r>
              <a:rPr lang="en-US" sz="2800" dirty="0">
                <a:latin typeface="Open Sans" charset="0"/>
                <a:ea typeface="Open Sans" charset="0"/>
                <a:cs typeface="Open Sans" charset="0"/>
              </a:rPr>
              <a:t> + 5</a:t>
            </a:r>
            <a:r>
              <a:rPr lang="en-US" sz="2800" i="1" dirty="0">
                <a:latin typeface="Open Sans" charset="0"/>
                <a:ea typeface="Open Sans" charset="0"/>
                <a:cs typeface="Open Sans" charset="0"/>
              </a:rPr>
              <a:t>x</a:t>
            </a:r>
            <a:r>
              <a:rPr lang="en-US" sz="2800" dirty="0">
                <a:latin typeface="Open Sans" charset="0"/>
                <a:ea typeface="Open Sans" charset="0"/>
                <a:cs typeface="Open Sans" charset="0"/>
              </a:rPr>
              <a:t> + 3) </a:t>
            </a:r>
            <a:r>
              <a:rPr lang="en-US" dirty="0">
                <a:latin typeface="Open Sans" charset="0"/>
                <a:ea typeface="Open Sans" charset="0"/>
                <a:cs typeface="Open Sans" charset="0"/>
              </a:rPr>
              <a:t>by </a:t>
            </a:r>
            <a:r>
              <a:rPr lang="en-US" sz="2800" dirty="0">
                <a:latin typeface="Open Sans" charset="0"/>
                <a:ea typeface="Open Sans" charset="0"/>
                <a:cs typeface="Open Sans" charset="0"/>
              </a:rPr>
              <a:t>(</a:t>
            </a:r>
            <a:r>
              <a:rPr lang="en-US" sz="2800" i="1" dirty="0">
                <a:latin typeface="Open Sans" charset="0"/>
                <a:ea typeface="Open Sans" charset="0"/>
                <a:cs typeface="Open Sans" charset="0"/>
              </a:rPr>
              <a:t>x</a:t>
            </a:r>
            <a:r>
              <a:rPr lang="en-US" sz="2800" dirty="0">
                <a:latin typeface="Open Sans" charset="0"/>
                <a:ea typeface="Open Sans" charset="0"/>
                <a:cs typeface="Open Sans" charset="0"/>
              </a:rPr>
              <a:t> + 1)</a:t>
            </a:r>
          </a:p>
        </p:txBody>
      </p:sp>
      <p:sp>
        <p:nvSpPr>
          <p:cNvPr id="8"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871592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3" name="Group 312"/>
          <p:cNvGrpSpPr/>
          <p:nvPr/>
        </p:nvGrpSpPr>
        <p:grpSpPr>
          <a:xfrm>
            <a:off x="609600" y="4604922"/>
            <a:ext cx="5496445" cy="2113541"/>
            <a:chOff x="609600" y="4604922"/>
            <a:chExt cx="5496445" cy="2113541"/>
          </a:xfrm>
        </p:grpSpPr>
        <p:grpSp>
          <p:nvGrpSpPr>
            <p:cNvPr id="117" name="Group 116"/>
            <p:cNvGrpSpPr/>
            <p:nvPr/>
          </p:nvGrpSpPr>
          <p:grpSpPr>
            <a:xfrm>
              <a:off x="609600" y="4606379"/>
              <a:ext cx="2111563" cy="2110107"/>
              <a:chOff x="3657600" y="2919227"/>
              <a:chExt cx="3783730" cy="3781122"/>
            </a:xfrm>
            <a:solidFill>
              <a:schemeClr val="accent5">
                <a:lumMod val="40000"/>
                <a:lumOff val="60000"/>
              </a:schemeClr>
            </a:solidFill>
          </p:grpSpPr>
          <p:grpSp>
            <p:nvGrpSpPr>
              <p:cNvPr id="17" name="Group 16"/>
              <p:cNvGrpSpPr/>
              <p:nvPr/>
            </p:nvGrpSpPr>
            <p:grpSpPr>
              <a:xfrm>
                <a:off x="3657600" y="3673365"/>
                <a:ext cx="3783730" cy="378373"/>
                <a:chOff x="3657600" y="3673365"/>
                <a:chExt cx="3783730" cy="378373"/>
              </a:xfrm>
              <a:grpFill/>
            </p:grpSpPr>
            <p:sp>
              <p:nvSpPr>
                <p:cNvPr id="5" name="Rectangle 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657600" y="4051738"/>
                <a:ext cx="3783730" cy="378373"/>
                <a:chOff x="3657600" y="3673365"/>
                <a:chExt cx="3783730" cy="378373"/>
              </a:xfrm>
              <a:grpFill/>
            </p:grpSpPr>
            <p:sp>
              <p:nvSpPr>
                <p:cNvPr id="19" name="Rectangle 18"/>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657600" y="4430111"/>
                <a:ext cx="3783730" cy="378373"/>
                <a:chOff x="3657600" y="3673365"/>
                <a:chExt cx="3783730" cy="378373"/>
              </a:xfrm>
              <a:grpFill/>
            </p:grpSpPr>
            <p:sp>
              <p:nvSpPr>
                <p:cNvPr id="30" name="Rectangle 29"/>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3657600" y="4808484"/>
                <a:ext cx="3783730" cy="378373"/>
                <a:chOff x="3657600" y="3673365"/>
                <a:chExt cx="3783730" cy="378373"/>
              </a:xfrm>
              <a:grpFill/>
            </p:grpSpPr>
            <p:sp>
              <p:nvSpPr>
                <p:cNvPr id="41" name="Rectangle 40"/>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3657600" y="5186857"/>
                <a:ext cx="3783730" cy="378373"/>
                <a:chOff x="3657600" y="3673365"/>
                <a:chExt cx="3783730" cy="378373"/>
              </a:xfrm>
              <a:grpFill/>
            </p:grpSpPr>
            <p:sp>
              <p:nvSpPr>
                <p:cNvPr id="52" name="Rectangle 51"/>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3657600" y="5565230"/>
                <a:ext cx="3783730" cy="378373"/>
                <a:chOff x="3657600" y="3673365"/>
                <a:chExt cx="3783730" cy="378373"/>
              </a:xfrm>
              <a:grpFill/>
            </p:grpSpPr>
            <p:sp>
              <p:nvSpPr>
                <p:cNvPr id="63" name="Rectangle 62"/>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3657600" y="5943603"/>
                <a:ext cx="3783730" cy="378373"/>
                <a:chOff x="3657600" y="3673365"/>
                <a:chExt cx="3783730" cy="378373"/>
              </a:xfrm>
              <a:grpFill/>
            </p:grpSpPr>
            <p:sp>
              <p:nvSpPr>
                <p:cNvPr id="74" name="Rectangle 73"/>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3657600" y="6321976"/>
                <a:ext cx="3783730" cy="378373"/>
                <a:chOff x="3657600" y="3673365"/>
                <a:chExt cx="3783730" cy="378373"/>
              </a:xfrm>
              <a:grpFill/>
            </p:grpSpPr>
            <p:sp>
              <p:nvSpPr>
                <p:cNvPr id="85" name="Rectangle 8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3657600" y="2919227"/>
                <a:ext cx="3783730" cy="378373"/>
                <a:chOff x="3657600" y="3673365"/>
                <a:chExt cx="3783730" cy="378373"/>
              </a:xfrm>
              <a:grpFill/>
            </p:grpSpPr>
            <p:sp>
              <p:nvSpPr>
                <p:cNvPr id="96" name="Rectangle 9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3657600" y="3297600"/>
                <a:ext cx="3783730" cy="378373"/>
                <a:chOff x="3657600" y="3673365"/>
                <a:chExt cx="3783730" cy="378373"/>
              </a:xfrm>
              <a:grpFill/>
            </p:grpSpPr>
            <p:sp>
              <p:nvSpPr>
                <p:cNvPr id="107" name="Rectangle 106"/>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7" name="Group 126"/>
            <p:cNvGrpSpPr/>
            <p:nvPr/>
          </p:nvGrpSpPr>
          <p:grpSpPr>
            <a:xfrm rot="5400000">
              <a:off x="2142834" y="5555127"/>
              <a:ext cx="2111563" cy="211156"/>
              <a:chOff x="3657600" y="3673365"/>
              <a:chExt cx="3783730" cy="378373"/>
            </a:xfrm>
            <a:solidFill>
              <a:schemeClr val="accent4">
                <a:lumMod val="40000"/>
                <a:lumOff val="60000"/>
              </a:schemeClr>
            </a:solidFill>
          </p:grpSpPr>
          <p:sp>
            <p:nvSpPr>
              <p:cNvPr id="139" name="Rectangle 138"/>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9" name="Rectangle 238"/>
            <p:cNvSpPr/>
            <p:nvPr/>
          </p:nvSpPr>
          <p:spPr>
            <a:xfrm rot="5400000">
              <a:off x="5578724" y="6505329"/>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0" name="Group 239"/>
            <p:cNvGrpSpPr/>
            <p:nvPr/>
          </p:nvGrpSpPr>
          <p:grpSpPr>
            <a:xfrm rot="5400000">
              <a:off x="2529020" y="5555126"/>
              <a:ext cx="2111563" cy="211156"/>
              <a:chOff x="3657600" y="3673365"/>
              <a:chExt cx="3783730" cy="378373"/>
            </a:xfrm>
            <a:solidFill>
              <a:schemeClr val="accent4">
                <a:lumMod val="40000"/>
                <a:lumOff val="60000"/>
              </a:schemeClr>
            </a:solidFill>
          </p:grpSpPr>
          <p:sp>
            <p:nvSpPr>
              <p:cNvPr id="241" name="Rectangle 240"/>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5400000">
              <a:off x="2910641" y="5555126"/>
              <a:ext cx="2111563" cy="211156"/>
              <a:chOff x="3657600" y="3673365"/>
              <a:chExt cx="3783730" cy="378373"/>
            </a:xfrm>
            <a:solidFill>
              <a:schemeClr val="accent4">
                <a:lumMod val="40000"/>
                <a:lumOff val="60000"/>
              </a:schemeClr>
            </a:solidFill>
          </p:grpSpPr>
          <p:sp>
            <p:nvSpPr>
              <p:cNvPr id="252" name="Rectangle 251"/>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ectangle 259"/>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2" name="Group 261"/>
            <p:cNvGrpSpPr/>
            <p:nvPr/>
          </p:nvGrpSpPr>
          <p:grpSpPr>
            <a:xfrm rot="5400000">
              <a:off x="3302147" y="5557103"/>
              <a:ext cx="2111563" cy="211156"/>
              <a:chOff x="3657600" y="3673365"/>
              <a:chExt cx="3783730" cy="378373"/>
            </a:xfrm>
            <a:solidFill>
              <a:schemeClr val="accent4">
                <a:lumMod val="40000"/>
                <a:lumOff val="60000"/>
              </a:schemeClr>
            </a:solidFill>
          </p:grpSpPr>
          <p:sp>
            <p:nvSpPr>
              <p:cNvPr id="263" name="Rectangle 262"/>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Rectangle 271"/>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3" name="Group 272"/>
            <p:cNvGrpSpPr/>
            <p:nvPr/>
          </p:nvGrpSpPr>
          <p:grpSpPr>
            <a:xfrm rot="5400000">
              <a:off x="3686422" y="5555127"/>
              <a:ext cx="2111563" cy="211156"/>
              <a:chOff x="3657600" y="3673365"/>
              <a:chExt cx="3783730" cy="378373"/>
            </a:xfrm>
            <a:solidFill>
              <a:schemeClr val="accent4">
                <a:lumMod val="40000"/>
                <a:lumOff val="60000"/>
              </a:schemeClr>
            </a:solidFill>
          </p:grpSpPr>
          <p:sp>
            <p:nvSpPr>
              <p:cNvPr id="274" name="Rectangle 273"/>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ectangle 274"/>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Rectangle 279"/>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rot="5400000">
              <a:off x="4066550" y="5557104"/>
              <a:ext cx="2111563" cy="211156"/>
              <a:chOff x="3657600" y="3673365"/>
              <a:chExt cx="3783730" cy="378373"/>
            </a:xfrm>
            <a:solidFill>
              <a:schemeClr val="accent4">
                <a:lumMod val="40000"/>
                <a:lumOff val="60000"/>
              </a:schemeClr>
            </a:solidFill>
          </p:grpSpPr>
          <p:sp>
            <p:nvSpPr>
              <p:cNvPr id="285" name="Rectangle 28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ectangle 287"/>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5" name="Rectangle 294"/>
            <p:cNvSpPr/>
            <p:nvPr/>
          </p:nvSpPr>
          <p:spPr>
            <a:xfrm rot="5400000">
              <a:off x="5891162" y="6505329"/>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ectangle 295"/>
            <p:cNvSpPr/>
            <p:nvPr/>
          </p:nvSpPr>
          <p:spPr>
            <a:xfrm rot="5400000">
              <a:off x="5578724" y="6193282"/>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p:cNvSpPr/>
            <p:nvPr/>
          </p:nvSpPr>
          <p:spPr>
            <a:xfrm rot="5400000">
              <a:off x="5891162" y="6193282"/>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p:cNvSpPr/>
            <p:nvPr/>
          </p:nvSpPr>
          <p:spPr>
            <a:xfrm rot="5400000">
              <a:off x="5582451" y="5871860"/>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p:cNvSpPr/>
            <p:nvPr/>
          </p:nvSpPr>
          <p:spPr>
            <a:xfrm rot="5400000">
              <a:off x="5894889" y="5871860"/>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ectangle 299"/>
            <p:cNvSpPr/>
            <p:nvPr/>
          </p:nvSpPr>
          <p:spPr>
            <a:xfrm rot="5400000">
              <a:off x="5580716" y="5538708"/>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ectangle 300"/>
            <p:cNvSpPr/>
            <p:nvPr/>
          </p:nvSpPr>
          <p:spPr>
            <a:xfrm rot="5400000">
              <a:off x="5893154" y="5538708"/>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2" name="TextBox 301"/>
          <p:cNvSpPr txBox="1"/>
          <p:nvPr/>
        </p:nvSpPr>
        <p:spPr>
          <a:xfrm>
            <a:off x="3796270" y="939800"/>
            <a:ext cx="1891865"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168 ÷12</a:t>
            </a:r>
          </a:p>
        </p:txBody>
      </p:sp>
      <p:grpSp>
        <p:nvGrpSpPr>
          <p:cNvPr id="312" name="Group 311"/>
          <p:cNvGrpSpPr/>
          <p:nvPr/>
        </p:nvGrpSpPr>
        <p:grpSpPr>
          <a:xfrm>
            <a:off x="6580136" y="2090057"/>
            <a:ext cx="1973553" cy="697463"/>
            <a:chOff x="6580136" y="2090057"/>
            <a:chExt cx="1973553" cy="697463"/>
          </a:xfrm>
        </p:grpSpPr>
        <p:cxnSp>
          <p:nvCxnSpPr>
            <p:cNvPr id="304" name="Straight Connector 303"/>
            <p:cNvCxnSpPr/>
            <p:nvPr/>
          </p:nvCxnSpPr>
          <p:spPr>
            <a:xfrm>
              <a:off x="7361103" y="2090057"/>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7349228" y="2101933"/>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09" name="TextBox 308"/>
            <p:cNvSpPr txBox="1"/>
            <p:nvPr/>
          </p:nvSpPr>
          <p:spPr>
            <a:xfrm>
              <a:off x="7468320" y="2139947"/>
              <a:ext cx="978153"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168</a:t>
              </a:r>
            </a:p>
          </p:txBody>
        </p:sp>
        <p:sp>
          <p:nvSpPr>
            <p:cNvPr id="310" name="TextBox 309"/>
            <p:cNvSpPr txBox="1"/>
            <p:nvPr/>
          </p:nvSpPr>
          <p:spPr>
            <a:xfrm>
              <a:off x="6580136" y="2141189"/>
              <a:ext cx="713657"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12</a:t>
              </a:r>
            </a:p>
          </p:txBody>
        </p:sp>
      </p:grpSp>
      <p:sp>
        <p:nvSpPr>
          <p:cNvPr id="314"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grpSp>
        <p:nvGrpSpPr>
          <p:cNvPr id="2" name="Group 1"/>
          <p:cNvGrpSpPr/>
          <p:nvPr/>
        </p:nvGrpSpPr>
        <p:grpSpPr>
          <a:xfrm rot="10800000">
            <a:off x="7293792" y="3877762"/>
            <a:ext cx="1204461" cy="574964"/>
            <a:chOff x="7400723" y="3791710"/>
            <a:chExt cx="1204461" cy="574964"/>
          </a:xfrm>
        </p:grpSpPr>
        <p:cxnSp>
          <p:nvCxnSpPr>
            <p:cNvPr id="196" name="Straight Connector 195"/>
            <p:cNvCxnSpPr/>
            <p:nvPr/>
          </p:nvCxnSpPr>
          <p:spPr>
            <a:xfrm>
              <a:off x="7412598" y="3791710"/>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7400723" y="3803586"/>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7349227" y="3001682"/>
            <a:ext cx="1204461" cy="583017"/>
            <a:chOff x="7281918" y="3377949"/>
            <a:chExt cx="1204461" cy="583017"/>
          </a:xfrm>
        </p:grpSpPr>
        <p:cxnSp>
          <p:nvCxnSpPr>
            <p:cNvPr id="200" name="Straight Connector 199"/>
            <p:cNvCxnSpPr/>
            <p:nvPr/>
          </p:nvCxnSpPr>
          <p:spPr>
            <a:xfrm>
              <a:off x="8462239" y="3386002"/>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7281918" y="3377949"/>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7293792" y="4784702"/>
            <a:ext cx="1204461" cy="575237"/>
            <a:chOff x="7163544" y="5181857"/>
            <a:chExt cx="1204461" cy="575237"/>
          </a:xfrm>
        </p:grpSpPr>
        <p:grpSp>
          <p:nvGrpSpPr>
            <p:cNvPr id="202" name="Group 201"/>
            <p:cNvGrpSpPr/>
            <p:nvPr/>
          </p:nvGrpSpPr>
          <p:grpSpPr>
            <a:xfrm rot="10800000">
              <a:off x="7163544" y="5182130"/>
              <a:ext cx="1204461" cy="574964"/>
              <a:chOff x="7400723" y="3791710"/>
              <a:chExt cx="1204461" cy="574964"/>
            </a:xfrm>
          </p:grpSpPr>
          <p:cxnSp>
            <p:nvCxnSpPr>
              <p:cNvPr id="203" name="Straight Connector 202"/>
              <p:cNvCxnSpPr/>
              <p:nvPr/>
            </p:nvCxnSpPr>
            <p:spPr>
              <a:xfrm>
                <a:off x="7412598" y="3791710"/>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7400723" y="3803586"/>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05" name="Group 204"/>
            <p:cNvGrpSpPr/>
            <p:nvPr/>
          </p:nvGrpSpPr>
          <p:grpSpPr>
            <a:xfrm>
              <a:off x="7163544" y="5181857"/>
              <a:ext cx="1204461" cy="574964"/>
              <a:chOff x="7400723" y="3791710"/>
              <a:chExt cx="1204461" cy="574964"/>
            </a:xfrm>
          </p:grpSpPr>
          <p:cxnSp>
            <p:nvCxnSpPr>
              <p:cNvPr id="206" name="Straight Connector 205"/>
              <p:cNvCxnSpPr/>
              <p:nvPr/>
            </p:nvCxnSpPr>
            <p:spPr>
              <a:xfrm>
                <a:off x="7412598" y="3791710"/>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7400723" y="3803586"/>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7594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p:cNvGrpSpPr/>
          <p:nvPr/>
        </p:nvGrpSpPr>
        <p:grpSpPr>
          <a:xfrm>
            <a:off x="609600" y="4606379"/>
            <a:ext cx="2111563" cy="2110107"/>
            <a:chOff x="3657600" y="2919227"/>
            <a:chExt cx="3783730" cy="3781122"/>
          </a:xfrm>
          <a:solidFill>
            <a:schemeClr val="accent5">
              <a:lumMod val="40000"/>
              <a:lumOff val="60000"/>
            </a:schemeClr>
          </a:solidFill>
        </p:grpSpPr>
        <p:grpSp>
          <p:nvGrpSpPr>
            <p:cNvPr id="17" name="Group 16"/>
            <p:cNvGrpSpPr/>
            <p:nvPr/>
          </p:nvGrpSpPr>
          <p:grpSpPr>
            <a:xfrm>
              <a:off x="3657600" y="3673365"/>
              <a:ext cx="3783730" cy="378373"/>
              <a:chOff x="3657600" y="3673365"/>
              <a:chExt cx="3783730" cy="378373"/>
            </a:xfrm>
            <a:grpFill/>
          </p:grpSpPr>
          <p:sp>
            <p:nvSpPr>
              <p:cNvPr id="5" name="Rectangle 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657600" y="4051738"/>
              <a:ext cx="3783730" cy="378373"/>
              <a:chOff x="3657600" y="3673365"/>
              <a:chExt cx="3783730" cy="378373"/>
            </a:xfrm>
            <a:grpFill/>
          </p:grpSpPr>
          <p:sp>
            <p:nvSpPr>
              <p:cNvPr id="19" name="Rectangle 18"/>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657600" y="4430111"/>
              <a:ext cx="3783730" cy="378373"/>
              <a:chOff x="3657600" y="3673365"/>
              <a:chExt cx="3783730" cy="378373"/>
            </a:xfrm>
            <a:grpFill/>
          </p:grpSpPr>
          <p:sp>
            <p:nvSpPr>
              <p:cNvPr id="30" name="Rectangle 29"/>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3657600" y="4808484"/>
              <a:ext cx="3783730" cy="378373"/>
              <a:chOff x="3657600" y="3673365"/>
              <a:chExt cx="3783730" cy="378373"/>
            </a:xfrm>
            <a:grpFill/>
          </p:grpSpPr>
          <p:sp>
            <p:nvSpPr>
              <p:cNvPr id="41" name="Rectangle 40"/>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3657600" y="5186857"/>
              <a:ext cx="3783730" cy="378373"/>
              <a:chOff x="3657600" y="3673365"/>
              <a:chExt cx="3783730" cy="378373"/>
            </a:xfrm>
            <a:grpFill/>
          </p:grpSpPr>
          <p:sp>
            <p:nvSpPr>
              <p:cNvPr id="52" name="Rectangle 51"/>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3657600" y="5565230"/>
              <a:ext cx="3783730" cy="378373"/>
              <a:chOff x="3657600" y="3673365"/>
              <a:chExt cx="3783730" cy="378373"/>
            </a:xfrm>
            <a:grpFill/>
          </p:grpSpPr>
          <p:sp>
            <p:nvSpPr>
              <p:cNvPr id="63" name="Rectangle 62"/>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3657600" y="5943603"/>
              <a:ext cx="3783730" cy="378373"/>
              <a:chOff x="3657600" y="3673365"/>
              <a:chExt cx="3783730" cy="378373"/>
            </a:xfrm>
            <a:grpFill/>
          </p:grpSpPr>
          <p:sp>
            <p:nvSpPr>
              <p:cNvPr id="74" name="Rectangle 73"/>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3657600" y="6321976"/>
              <a:ext cx="3783730" cy="378373"/>
              <a:chOff x="3657600" y="3673365"/>
              <a:chExt cx="3783730" cy="378373"/>
            </a:xfrm>
            <a:grpFill/>
          </p:grpSpPr>
          <p:sp>
            <p:nvSpPr>
              <p:cNvPr id="85" name="Rectangle 8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3657600" y="2919227"/>
              <a:ext cx="3783730" cy="378373"/>
              <a:chOff x="3657600" y="3673365"/>
              <a:chExt cx="3783730" cy="378373"/>
            </a:xfrm>
            <a:grpFill/>
          </p:grpSpPr>
          <p:sp>
            <p:nvSpPr>
              <p:cNvPr id="96" name="Rectangle 9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3657600" y="3297600"/>
              <a:ext cx="3783730" cy="378373"/>
              <a:chOff x="3657600" y="3673365"/>
              <a:chExt cx="3783730" cy="378373"/>
            </a:xfrm>
            <a:grpFill/>
          </p:grpSpPr>
          <p:sp>
            <p:nvSpPr>
              <p:cNvPr id="107" name="Rectangle 106"/>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7" name="Group 126"/>
          <p:cNvGrpSpPr/>
          <p:nvPr/>
        </p:nvGrpSpPr>
        <p:grpSpPr>
          <a:xfrm rot="5400000">
            <a:off x="2142834" y="5555127"/>
            <a:ext cx="2111563" cy="211156"/>
            <a:chOff x="3657600" y="3673365"/>
            <a:chExt cx="3783730" cy="378373"/>
          </a:xfrm>
          <a:solidFill>
            <a:schemeClr val="accent4">
              <a:lumMod val="40000"/>
              <a:lumOff val="60000"/>
            </a:schemeClr>
          </a:solidFill>
        </p:grpSpPr>
        <p:sp>
          <p:nvSpPr>
            <p:cNvPr id="139" name="Rectangle 138"/>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9" name="Rectangle 238"/>
          <p:cNvSpPr/>
          <p:nvPr/>
        </p:nvSpPr>
        <p:spPr>
          <a:xfrm rot="5400000">
            <a:off x="5578724" y="6505329"/>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0" name="Group 239"/>
          <p:cNvGrpSpPr/>
          <p:nvPr/>
        </p:nvGrpSpPr>
        <p:grpSpPr>
          <a:xfrm rot="5400000">
            <a:off x="2529020" y="5555126"/>
            <a:ext cx="2111563" cy="211156"/>
            <a:chOff x="3657600" y="3673365"/>
            <a:chExt cx="3783730" cy="378373"/>
          </a:xfrm>
          <a:solidFill>
            <a:schemeClr val="accent4">
              <a:lumMod val="40000"/>
              <a:lumOff val="60000"/>
            </a:schemeClr>
          </a:solidFill>
        </p:grpSpPr>
        <p:sp>
          <p:nvSpPr>
            <p:cNvPr id="241" name="Rectangle 240"/>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5400000">
            <a:off x="2910641" y="5555126"/>
            <a:ext cx="2111563" cy="211156"/>
            <a:chOff x="3657600" y="3673365"/>
            <a:chExt cx="3783730" cy="378373"/>
          </a:xfrm>
          <a:solidFill>
            <a:schemeClr val="accent4">
              <a:lumMod val="40000"/>
              <a:lumOff val="60000"/>
            </a:schemeClr>
          </a:solidFill>
        </p:grpSpPr>
        <p:sp>
          <p:nvSpPr>
            <p:cNvPr id="252" name="Rectangle 251"/>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ectangle 259"/>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2" name="Group 261"/>
          <p:cNvGrpSpPr/>
          <p:nvPr/>
        </p:nvGrpSpPr>
        <p:grpSpPr>
          <a:xfrm rot="5400000">
            <a:off x="3302147" y="5557103"/>
            <a:ext cx="2111563" cy="211156"/>
            <a:chOff x="3657600" y="3673365"/>
            <a:chExt cx="3783730" cy="378373"/>
          </a:xfrm>
          <a:solidFill>
            <a:schemeClr val="accent4">
              <a:lumMod val="40000"/>
              <a:lumOff val="60000"/>
            </a:schemeClr>
          </a:solidFill>
        </p:grpSpPr>
        <p:sp>
          <p:nvSpPr>
            <p:cNvPr id="263" name="Rectangle 262"/>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Rectangle 271"/>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3" name="Group 272"/>
          <p:cNvGrpSpPr/>
          <p:nvPr/>
        </p:nvGrpSpPr>
        <p:grpSpPr>
          <a:xfrm rot="5400000">
            <a:off x="3686422" y="5555127"/>
            <a:ext cx="2111563" cy="211156"/>
            <a:chOff x="3657600" y="3673365"/>
            <a:chExt cx="3783730" cy="378373"/>
          </a:xfrm>
          <a:solidFill>
            <a:schemeClr val="accent4">
              <a:lumMod val="40000"/>
              <a:lumOff val="60000"/>
            </a:schemeClr>
          </a:solidFill>
        </p:grpSpPr>
        <p:sp>
          <p:nvSpPr>
            <p:cNvPr id="274" name="Rectangle 273"/>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ectangle 274"/>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Rectangle 279"/>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rot="5400000">
            <a:off x="4066550" y="5557104"/>
            <a:ext cx="2111563" cy="211156"/>
            <a:chOff x="3657600" y="3673365"/>
            <a:chExt cx="3783730" cy="378373"/>
          </a:xfrm>
          <a:solidFill>
            <a:schemeClr val="accent4">
              <a:lumMod val="40000"/>
              <a:lumOff val="60000"/>
            </a:schemeClr>
          </a:solidFill>
        </p:grpSpPr>
        <p:sp>
          <p:nvSpPr>
            <p:cNvPr id="285" name="Rectangle 28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ectangle 287"/>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5" name="Rectangle 294"/>
          <p:cNvSpPr/>
          <p:nvPr/>
        </p:nvSpPr>
        <p:spPr>
          <a:xfrm rot="5400000">
            <a:off x="5891162" y="6505329"/>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ectangle 295"/>
          <p:cNvSpPr/>
          <p:nvPr/>
        </p:nvSpPr>
        <p:spPr>
          <a:xfrm rot="5400000">
            <a:off x="5578724" y="6193282"/>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p:cNvSpPr/>
          <p:nvPr/>
        </p:nvSpPr>
        <p:spPr>
          <a:xfrm rot="5400000">
            <a:off x="5891162" y="6193282"/>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p:cNvSpPr/>
          <p:nvPr/>
        </p:nvSpPr>
        <p:spPr>
          <a:xfrm rot="5400000">
            <a:off x="5582451" y="5871860"/>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p:cNvSpPr/>
          <p:nvPr/>
        </p:nvSpPr>
        <p:spPr>
          <a:xfrm rot="5400000">
            <a:off x="5894889" y="5871860"/>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ectangle 299"/>
          <p:cNvSpPr/>
          <p:nvPr/>
        </p:nvSpPr>
        <p:spPr>
          <a:xfrm rot="5400000">
            <a:off x="5580716" y="5538708"/>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ectangle 300"/>
          <p:cNvSpPr/>
          <p:nvPr/>
        </p:nvSpPr>
        <p:spPr>
          <a:xfrm rot="5400000">
            <a:off x="5893154" y="5538708"/>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TextBox 301"/>
          <p:cNvSpPr txBox="1"/>
          <p:nvPr/>
        </p:nvSpPr>
        <p:spPr>
          <a:xfrm>
            <a:off x="3796270" y="939800"/>
            <a:ext cx="1891865"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168 ÷12</a:t>
            </a:r>
          </a:p>
        </p:txBody>
      </p:sp>
      <p:grpSp>
        <p:nvGrpSpPr>
          <p:cNvPr id="312" name="Group 311"/>
          <p:cNvGrpSpPr/>
          <p:nvPr/>
        </p:nvGrpSpPr>
        <p:grpSpPr>
          <a:xfrm>
            <a:off x="6580136" y="2090057"/>
            <a:ext cx="1973553" cy="697463"/>
            <a:chOff x="6580136" y="2090057"/>
            <a:chExt cx="1973553" cy="697463"/>
          </a:xfrm>
        </p:grpSpPr>
        <p:cxnSp>
          <p:nvCxnSpPr>
            <p:cNvPr id="304" name="Straight Connector 303"/>
            <p:cNvCxnSpPr/>
            <p:nvPr/>
          </p:nvCxnSpPr>
          <p:spPr>
            <a:xfrm>
              <a:off x="7361103" y="2090057"/>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7349228" y="2101933"/>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09" name="TextBox 308"/>
            <p:cNvSpPr txBox="1"/>
            <p:nvPr/>
          </p:nvSpPr>
          <p:spPr>
            <a:xfrm>
              <a:off x="7468320" y="2139947"/>
              <a:ext cx="978153"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168</a:t>
              </a:r>
            </a:p>
          </p:txBody>
        </p:sp>
        <p:sp>
          <p:nvSpPr>
            <p:cNvPr id="310" name="TextBox 309"/>
            <p:cNvSpPr txBox="1"/>
            <p:nvPr/>
          </p:nvSpPr>
          <p:spPr>
            <a:xfrm>
              <a:off x="6580136" y="2141189"/>
              <a:ext cx="713657"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12</a:t>
              </a:r>
            </a:p>
          </p:txBody>
        </p:sp>
      </p:grpSp>
      <p:sp>
        <p:nvSpPr>
          <p:cNvPr id="194" name="TextBox 193"/>
          <p:cNvSpPr txBox="1"/>
          <p:nvPr/>
        </p:nvSpPr>
        <p:spPr>
          <a:xfrm>
            <a:off x="7468320" y="2768587"/>
            <a:ext cx="978153"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120</a:t>
            </a:r>
          </a:p>
        </p:txBody>
      </p:sp>
      <p:sp>
        <p:nvSpPr>
          <p:cNvPr id="195" name="TextBox 194"/>
          <p:cNvSpPr txBox="1"/>
          <p:nvPr/>
        </p:nvSpPr>
        <p:spPr>
          <a:xfrm>
            <a:off x="7732816" y="3397227"/>
            <a:ext cx="713657"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48</a:t>
            </a:r>
            <a:endParaRPr lang="en-US" sz="3600" dirty="0">
              <a:solidFill>
                <a:schemeClr val="accent6">
                  <a:lumMod val="50000"/>
                </a:schemeClr>
              </a:solidFill>
              <a:latin typeface="Open Sans" charset="0"/>
              <a:ea typeface="Open Sans" charset="0"/>
              <a:cs typeface="Open Sans" charset="0"/>
            </a:endParaRPr>
          </a:p>
        </p:txBody>
      </p:sp>
      <p:sp>
        <p:nvSpPr>
          <p:cNvPr id="196"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2754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2.96296E-6 L -0.00035 -0.47037 " pathEditMode="relative" ptsTypes="AA">
                                      <p:cBhvr>
                                        <p:cTn id="6" dur="2000" fill="hold"/>
                                        <p:tgtEl>
                                          <p:spTgt spid="1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12 0.00185 L -0.16771 -0.30417 " pathEditMode="relative" rAng="0" ptsTypes="AA">
                                      <p:cBhvr>
                                        <p:cTn id="10" dur="2000" fill="hold"/>
                                        <p:tgtEl>
                                          <p:spTgt spid="127"/>
                                        </p:tgtEl>
                                        <p:attrNameLst>
                                          <p:attrName>ppt_x</p:attrName>
                                          <p:attrName>ppt_y</p:attrName>
                                        </p:attrNameLst>
                                      </p:cBhvr>
                                      <p:rCtr x="-8542" y="-15301"/>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2000" fill="hold"/>
                                        <p:tgtEl>
                                          <p:spTgt spid="12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018 -0.00463 L -0.20989 -0.27292 " pathEditMode="relative" rAng="0" ptsTypes="AA">
                                      <p:cBhvr>
                                        <p:cTn id="18" dur="2000" fill="hold"/>
                                        <p:tgtEl>
                                          <p:spTgt spid="240"/>
                                        </p:tgtEl>
                                        <p:attrNameLst>
                                          <p:attrName>ppt_x</p:attrName>
                                          <p:attrName>ppt_y</p:attrName>
                                        </p:attrNameLst>
                                      </p:cBhvr>
                                      <p:rCtr x="-10503" y="-13426"/>
                                    </p:animMotion>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5400000">
                                      <p:cBhvr>
                                        <p:cTn id="22" dur="2000" fill="hold"/>
                                        <p:tgtEl>
                                          <p:spTgt spid="24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035 -0.00301 L -0.1243 -0.47014 " pathEditMode="relative" rAng="0" ptsTypes="AA">
                                      <p:cBhvr>
                                        <p:cTn id="34" dur="2000" fill="hold"/>
                                        <p:tgtEl>
                                          <p:spTgt spid="251"/>
                                        </p:tgtEl>
                                        <p:attrNameLst>
                                          <p:attrName>ppt_x</p:attrName>
                                          <p:attrName>ppt_y</p:attrName>
                                        </p:attrNameLst>
                                      </p:cBhvr>
                                      <p:rCtr x="-6233" y="-23356"/>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035 -0.00185 L -0.14375 -0.4706 " pathEditMode="relative" rAng="0" ptsTypes="AA">
                                      <p:cBhvr>
                                        <p:cTn id="38" dur="2000" fill="hold"/>
                                        <p:tgtEl>
                                          <p:spTgt spid="262"/>
                                        </p:tgtEl>
                                        <p:attrNameLst>
                                          <p:attrName>ppt_x</p:attrName>
                                          <p:attrName>ppt_y</p:attrName>
                                        </p:attrNameLst>
                                      </p:cBhvr>
                                      <p:rCtr x="-7205" y="-23449"/>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0052 0.00023 L -0.16563 -0.47014 " pathEditMode="relative" ptsTypes="AA">
                                      <p:cBhvr>
                                        <p:cTn id="42" dur="2000" fill="hold"/>
                                        <p:tgtEl>
                                          <p:spTgt spid="273"/>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173 -0.00185 L -0.18385 -0.4706 " pathEditMode="relative" rAng="0" ptsTypes="AA">
                                      <p:cBhvr>
                                        <p:cTn id="46" dur="2000" fill="hold"/>
                                        <p:tgtEl>
                                          <p:spTgt spid="284"/>
                                        </p:tgtEl>
                                        <p:attrNameLst>
                                          <p:attrName>ppt_x</p:attrName>
                                          <p:attrName>ppt_y</p:attrName>
                                        </p:attrNameLst>
                                      </p:cBhvr>
                                      <p:rCtr x="-9115" y="-2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p:cNvGrpSpPr/>
          <p:nvPr/>
        </p:nvGrpSpPr>
        <p:grpSpPr>
          <a:xfrm rot="5400000">
            <a:off x="1772596" y="2312753"/>
            <a:ext cx="2111563" cy="211156"/>
            <a:chOff x="3657600" y="3673365"/>
            <a:chExt cx="3783730" cy="378373"/>
          </a:xfrm>
          <a:solidFill>
            <a:schemeClr val="accent4">
              <a:lumMod val="40000"/>
              <a:lumOff val="60000"/>
            </a:schemeClr>
          </a:solidFill>
        </p:grpSpPr>
        <p:sp>
          <p:nvSpPr>
            <p:cNvPr id="139" name="Rectangle 138"/>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0" name="Group 239"/>
          <p:cNvGrpSpPr/>
          <p:nvPr/>
        </p:nvGrpSpPr>
        <p:grpSpPr>
          <a:xfrm rot="5400000">
            <a:off x="1983069" y="2313681"/>
            <a:ext cx="2111563" cy="211156"/>
            <a:chOff x="3657600" y="3673365"/>
            <a:chExt cx="3783730" cy="378373"/>
          </a:xfrm>
          <a:solidFill>
            <a:schemeClr val="accent4">
              <a:lumMod val="40000"/>
              <a:lumOff val="60000"/>
            </a:schemeClr>
          </a:solidFill>
        </p:grpSpPr>
        <p:sp>
          <p:nvSpPr>
            <p:cNvPr id="241" name="Rectangle 240"/>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5400000">
            <a:off x="2196136" y="2312753"/>
            <a:ext cx="2111563" cy="211156"/>
            <a:chOff x="3657600" y="3673365"/>
            <a:chExt cx="3783730" cy="378373"/>
          </a:xfrm>
          <a:solidFill>
            <a:schemeClr val="accent4">
              <a:lumMod val="40000"/>
              <a:lumOff val="60000"/>
            </a:schemeClr>
          </a:solidFill>
        </p:grpSpPr>
        <p:sp>
          <p:nvSpPr>
            <p:cNvPr id="252" name="Rectangle 251"/>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ectangle 259"/>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2" name="Group 261"/>
          <p:cNvGrpSpPr/>
          <p:nvPr/>
        </p:nvGrpSpPr>
        <p:grpSpPr>
          <a:xfrm rot="5400000">
            <a:off x="2423829" y="2312754"/>
            <a:ext cx="2111563" cy="211156"/>
            <a:chOff x="3657600" y="3673365"/>
            <a:chExt cx="3783730" cy="378373"/>
          </a:xfrm>
          <a:solidFill>
            <a:schemeClr val="accent4">
              <a:lumMod val="40000"/>
              <a:lumOff val="60000"/>
            </a:schemeClr>
          </a:solidFill>
        </p:grpSpPr>
        <p:sp>
          <p:nvSpPr>
            <p:cNvPr id="263" name="Rectangle 262"/>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Rectangle 271"/>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3" name="Group 272"/>
          <p:cNvGrpSpPr/>
          <p:nvPr/>
        </p:nvGrpSpPr>
        <p:grpSpPr>
          <a:xfrm>
            <a:off x="609599" y="3485734"/>
            <a:ext cx="2111563" cy="211156"/>
            <a:chOff x="3657600" y="3673365"/>
            <a:chExt cx="3783730" cy="378373"/>
          </a:xfrm>
          <a:solidFill>
            <a:schemeClr val="accent4">
              <a:lumMod val="40000"/>
              <a:lumOff val="60000"/>
            </a:schemeClr>
          </a:solidFill>
        </p:grpSpPr>
        <p:sp>
          <p:nvSpPr>
            <p:cNvPr id="274" name="Rectangle 273"/>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ectangle 274"/>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Rectangle 279"/>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rot="10800000">
            <a:off x="609598" y="3700375"/>
            <a:ext cx="2111563" cy="211156"/>
            <a:chOff x="3657600" y="3673365"/>
            <a:chExt cx="3783730" cy="378373"/>
          </a:xfrm>
          <a:solidFill>
            <a:schemeClr val="accent4">
              <a:lumMod val="40000"/>
              <a:lumOff val="60000"/>
            </a:schemeClr>
          </a:solidFill>
        </p:grpSpPr>
        <p:sp>
          <p:nvSpPr>
            <p:cNvPr id="285" name="Rectangle 284"/>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ectangle 287"/>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5578724" y="5888266"/>
            <a:ext cx="422312" cy="828219"/>
            <a:chOff x="5578724" y="5888266"/>
            <a:chExt cx="422312" cy="828219"/>
          </a:xfrm>
        </p:grpSpPr>
        <p:sp>
          <p:nvSpPr>
            <p:cNvPr id="239" name="Rectangle 238"/>
            <p:cNvSpPr/>
            <p:nvPr/>
          </p:nvSpPr>
          <p:spPr>
            <a:xfrm rot="5400000">
              <a:off x="5578724" y="6505329"/>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p:cNvSpPr/>
            <p:nvPr/>
          </p:nvSpPr>
          <p:spPr>
            <a:xfrm rot="5400000">
              <a:off x="5789880" y="6505329"/>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ectangle 295"/>
            <p:cNvSpPr/>
            <p:nvPr/>
          </p:nvSpPr>
          <p:spPr>
            <a:xfrm rot="5400000">
              <a:off x="5578724" y="6298860"/>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p:cNvSpPr/>
            <p:nvPr/>
          </p:nvSpPr>
          <p:spPr>
            <a:xfrm rot="5400000">
              <a:off x="5789880" y="6298860"/>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p:cNvSpPr/>
            <p:nvPr/>
          </p:nvSpPr>
          <p:spPr>
            <a:xfrm rot="5400000">
              <a:off x="5578724" y="6083016"/>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p:cNvSpPr/>
            <p:nvPr/>
          </p:nvSpPr>
          <p:spPr>
            <a:xfrm rot="5400000">
              <a:off x="5789880" y="6083016"/>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ectangle 299"/>
            <p:cNvSpPr/>
            <p:nvPr/>
          </p:nvSpPr>
          <p:spPr>
            <a:xfrm rot="5400000">
              <a:off x="5578724" y="5888266"/>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ectangle 300"/>
            <p:cNvSpPr/>
            <p:nvPr/>
          </p:nvSpPr>
          <p:spPr>
            <a:xfrm rot="5400000">
              <a:off x="5789880" y="5888266"/>
              <a:ext cx="211156" cy="211156"/>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2" name="TextBox 301"/>
          <p:cNvSpPr txBox="1"/>
          <p:nvPr/>
        </p:nvSpPr>
        <p:spPr>
          <a:xfrm>
            <a:off x="3796270" y="939800"/>
            <a:ext cx="1891865"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168 ÷12</a:t>
            </a:r>
          </a:p>
        </p:txBody>
      </p:sp>
      <p:grpSp>
        <p:nvGrpSpPr>
          <p:cNvPr id="312" name="Group 311"/>
          <p:cNvGrpSpPr/>
          <p:nvPr/>
        </p:nvGrpSpPr>
        <p:grpSpPr>
          <a:xfrm>
            <a:off x="6580136" y="2090057"/>
            <a:ext cx="1973553" cy="697463"/>
            <a:chOff x="6580136" y="2090057"/>
            <a:chExt cx="1973553" cy="697463"/>
          </a:xfrm>
        </p:grpSpPr>
        <p:cxnSp>
          <p:nvCxnSpPr>
            <p:cNvPr id="304" name="Straight Connector 303"/>
            <p:cNvCxnSpPr/>
            <p:nvPr/>
          </p:nvCxnSpPr>
          <p:spPr>
            <a:xfrm>
              <a:off x="7361103" y="2090057"/>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7349228" y="2101933"/>
              <a:ext cx="1204461" cy="8053"/>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09" name="TextBox 308"/>
            <p:cNvSpPr txBox="1"/>
            <p:nvPr/>
          </p:nvSpPr>
          <p:spPr>
            <a:xfrm>
              <a:off x="7468320" y="2139947"/>
              <a:ext cx="978153"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168</a:t>
              </a:r>
            </a:p>
          </p:txBody>
        </p:sp>
        <p:sp>
          <p:nvSpPr>
            <p:cNvPr id="310" name="TextBox 309"/>
            <p:cNvSpPr txBox="1"/>
            <p:nvPr/>
          </p:nvSpPr>
          <p:spPr>
            <a:xfrm>
              <a:off x="6580136" y="2141189"/>
              <a:ext cx="713657"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12</a:t>
              </a:r>
            </a:p>
          </p:txBody>
        </p:sp>
      </p:grpSp>
      <p:sp>
        <p:nvSpPr>
          <p:cNvPr id="194" name="TextBox 193"/>
          <p:cNvSpPr txBox="1"/>
          <p:nvPr/>
        </p:nvSpPr>
        <p:spPr>
          <a:xfrm>
            <a:off x="7468320" y="2768587"/>
            <a:ext cx="978153"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120</a:t>
            </a:r>
          </a:p>
        </p:txBody>
      </p:sp>
      <p:sp>
        <p:nvSpPr>
          <p:cNvPr id="195" name="TextBox 194"/>
          <p:cNvSpPr txBox="1"/>
          <p:nvPr/>
        </p:nvSpPr>
        <p:spPr>
          <a:xfrm>
            <a:off x="7732816" y="3397227"/>
            <a:ext cx="713657"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48</a:t>
            </a:r>
            <a:endParaRPr lang="en-US" sz="3600" dirty="0">
              <a:solidFill>
                <a:schemeClr val="accent6">
                  <a:lumMod val="50000"/>
                </a:schemeClr>
              </a:solidFill>
              <a:latin typeface="Open Sans" charset="0"/>
              <a:ea typeface="Open Sans" charset="0"/>
              <a:cs typeface="Open Sans" charset="0"/>
            </a:endParaRPr>
          </a:p>
        </p:txBody>
      </p:sp>
      <p:grpSp>
        <p:nvGrpSpPr>
          <p:cNvPr id="196" name="Group 195"/>
          <p:cNvGrpSpPr/>
          <p:nvPr/>
        </p:nvGrpSpPr>
        <p:grpSpPr>
          <a:xfrm>
            <a:off x="609599" y="1364005"/>
            <a:ext cx="2111563" cy="2110107"/>
            <a:chOff x="3657600" y="2919227"/>
            <a:chExt cx="3783730" cy="3781122"/>
          </a:xfrm>
          <a:solidFill>
            <a:schemeClr val="accent5">
              <a:lumMod val="40000"/>
              <a:lumOff val="60000"/>
            </a:schemeClr>
          </a:solidFill>
        </p:grpSpPr>
        <p:grpSp>
          <p:nvGrpSpPr>
            <p:cNvPr id="197" name="Group 196"/>
            <p:cNvGrpSpPr/>
            <p:nvPr/>
          </p:nvGrpSpPr>
          <p:grpSpPr>
            <a:xfrm>
              <a:off x="3657600" y="3673365"/>
              <a:ext cx="3783730" cy="378373"/>
              <a:chOff x="3657600" y="3673365"/>
              <a:chExt cx="3783730" cy="378373"/>
            </a:xfrm>
            <a:grpFill/>
          </p:grpSpPr>
          <p:sp>
            <p:nvSpPr>
              <p:cNvPr id="366" name="Rectangle 36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Rectangle 36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Rectangle 36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Rectangle 36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Rectangle 36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Rectangle 37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Rectangle 37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Rectangle 37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Rectangle 37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Rectangle 37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 name="Group 197"/>
            <p:cNvGrpSpPr/>
            <p:nvPr/>
          </p:nvGrpSpPr>
          <p:grpSpPr>
            <a:xfrm>
              <a:off x="3657600" y="4051738"/>
              <a:ext cx="3783730" cy="378373"/>
              <a:chOff x="3657600" y="3673365"/>
              <a:chExt cx="3783730" cy="378373"/>
            </a:xfrm>
            <a:grpFill/>
          </p:grpSpPr>
          <p:sp>
            <p:nvSpPr>
              <p:cNvPr id="356" name="Rectangle 35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Rectangle 35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Rectangle 35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Rectangle 35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Rectangle 35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Rectangle 36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Rectangle 36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Rectangle 36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Rectangle 36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Rectangle 36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3657600" y="4430111"/>
              <a:ext cx="3783730" cy="378373"/>
              <a:chOff x="3657600" y="3673365"/>
              <a:chExt cx="3783730" cy="378373"/>
            </a:xfrm>
            <a:grpFill/>
          </p:grpSpPr>
          <p:sp>
            <p:nvSpPr>
              <p:cNvPr id="346" name="Rectangle 34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Rectangle 34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Rectangle 34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Rectangle 34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Rectangle 34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Rectangle 35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Rectangle 35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Rectangle 35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Rectangle 35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Rectangle 35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 name="Group 199"/>
            <p:cNvGrpSpPr/>
            <p:nvPr/>
          </p:nvGrpSpPr>
          <p:grpSpPr>
            <a:xfrm>
              <a:off x="3657600" y="4808484"/>
              <a:ext cx="3783730" cy="378373"/>
              <a:chOff x="3657600" y="3673365"/>
              <a:chExt cx="3783730" cy="378373"/>
            </a:xfrm>
            <a:grpFill/>
          </p:grpSpPr>
          <p:sp>
            <p:nvSpPr>
              <p:cNvPr id="336" name="Rectangle 33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Rectangle 33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ectangle 33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Rectangle 33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Rectangle 33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Rectangle 34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Rectangle 34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Rectangle 34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Rectangle 34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 name="Group 200"/>
            <p:cNvGrpSpPr/>
            <p:nvPr/>
          </p:nvGrpSpPr>
          <p:grpSpPr>
            <a:xfrm>
              <a:off x="3657600" y="5186857"/>
              <a:ext cx="3783730" cy="378373"/>
              <a:chOff x="3657600" y="3673365"/>
              <a:chExt cx="3783730" cy="378373"/>
            </a:xfrm>
            <a:grpFill/>
          </p:grpSpPr>
          <p:sp>
            <p:nvSpPr>
              <p:cNvPr id="326" name="Rectangle 32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Rectangle 32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Rectangle 32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ectangle 32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Rectangle 33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Rectangle 33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ectangle 33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ectangle 33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Rectangle 33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3657600" y="5565230"/>
              <a:ext cx="3783730" cy="378373"/>
              <a:chOff x="3657600" y="3673365"/>
              <a:chExt cx="3783730" cy="378373"/>
            </a:xfrm>
            <a:grpFill/>
          </p:grpSpPr>
          <p:sp>
            <p:nvSpPr>
              <p:cNvPr id="316" name="Rectangle 315"/>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ectangle 316"/>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Rectangle 318"/>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Rectangle 319"/>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Rectangle 320"/>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Rectangle 321"/>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ectangle 32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Rectangle 32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Rectangle 32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 name="Group 202"/>
            <p:cNvGrpSpPr/>
            <p:nvPr/>
          </p:nvGrpSpPr>
          <p:grpSpPr>
            <a:xfrm>
              <a:off x="3657600" y="5943603"/>
              <a:ext cx="3783730" cy="378373"/>
              <a:chOff x="3657600" y="3673365"/>
              <a:chExt cx="3783730" cy="378373"/>
            </a:xfrm>
            <a:grpFill/>
          </p:grpSpPr>
          <p:sp>
            <p:nvSpPr>
              <p:cNvPr id="237" name="Rectangle 236"/>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ectangle 302"/>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Rectangle 304"/>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Rectangle 306"/>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Rectangle 307"/>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ectangle 310"/>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3657600" y="6321976"/>
              <a:ext cx="3783730" cy="378373"/>
              <a:chOff x="3657600" y="3673365"/>
              <a:chExt cx="3783730" cy="378373"/>
            </a:xfrm>
            <a:grpFill/>
          </p:grpSpPr>
          <p:sp>
            <p:nvSpPr>
              <p:cNvPr id="227" name="Rectangle 226"/>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ectangle 23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Rectangle 23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ectangle 23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ectangle 23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 name="Group 204"/>
            <p:cNvGrpSpPr/>
            <p:nvPr/>
          </p:nvGrpSpPr>
          <p:grpSpPr>
            <a:xfrm>
              <a:off x="3657600" y="2919227"/>
              <a:ext cx="3783730" cy="378373"/>
              <a:chOff x="3657600" y="3673365"/>
              <a:chExt cx="3783730" cy="378373"/>
            </a:xfrm>
            <a:grpFill/>
          </p:grpSpPr>
          <p:sp>
            <p:nvSpPr>
              <p:cNvPr id="217" name="Rectangle 216"/>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 name="Group 205"/>
            <p:cNvGrpSpPr/>
            <p:nvPr/>
          </p:nvGrpSpPr>
          <p:grpSpPr>
            <a:xfrm>
              <a:off x="3657600" y="3297600"/>
              <a:ext cx="3783730" cy="378373"/>
              <a:chOff x="3657600" y="3673365"/>
              <a:chExt cx="3783730" cy="378373"/>
            </a:xfrm>
            <a:grpFill/>
          </p:grpSpPr>
          <p:sp>
            <p:nvSpPr>
              <p:cNvPr id="207" name="Rectangle 206"/>
              <p:cNvSpPr/>
              <p:nvPr/>
            </p:nvSpPr>
            <p:spPr>
              <a:xfrm>
                <a:off x="3657600"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4035973"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4414346"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4792719"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5171092"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5549465"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5927838"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6306211"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p:cNvSpPr/>
              <p:nvPr/>
            </p:nvSpPr>
            <p:spPr>
              <a:xfrm>
                <a:off x="6684584"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7062957" y="3673365"/>
                <a:ext cx="378373" cy="378373"/>
              </a:xfrm>
              <a:prstGeom prst="rect">
                <a:avLst/>
              </a:prstGeom>
              <a:grp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76" name="TextBox 375"/>
          <p:cNvSpPr txBox="1"/>
          <p:nvPr/>
        </p:nvSpPr>
        <p:spPr>
          <a:xfrm>
            <a:off x="7732815" y="4004423"/>
            <a:ext cx="713657"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48</a:t>
            </a:r>
          </a:p>
        </p:txBody>
      </p:sp>
      <p:sp>
        <p:nvSpPr>
          <p:cNvPr id="377" name="TextBox 376"/>
          <p:cNvSpPr txBox="1"/>
          <p:nvPr/>
        </p:nvSpPr>
        <p:spPr>
          <a:xfrm>
            <a:off x="7997310" y="4633063"/>
            <a:ext cx="449162"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0</a:t>
            </a:r>
            <a:endParaRPr lang="en-US" sz="3600" dirty="0">
              <a:solidFill>
                <a:schemeClr val="accent6">
                  <a:lumMod val="50000"/>
                </a:schemeClr>
              </a:solidFill>
              <a:latin typeface="Open Sans" charset="0"/>
              <a:ea typeface="Open Sans" charset="0"/>
              <a:cs typeface="Open Sans" charset="0"/>
            </a:endParaRPr>
          </a:p>
        </p:txBody>
      </p:sp>
      <p:sp>
        <p:nvSpPr>
          <p:cNvPr id="378" name="TextBox 377"/>
          <p:cNvSpPr txBox="1"/>
          <p:nvPr/>
        </p:nvSpPr>
        <p:spPr>
          <a:xfrm>
            <a:off x="7673352" y="1468128"/>
            <a:ext cx="713657"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14</a:t>
            </a:r>
          </a:p>
        </p:txBody>
      </p:sp>
      <p:sp>
        <p:nvSpPr>
          <p:cNvPr id="379"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30725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87 -0.00463 L -0.2875 -0.37986 " pathEditMode="relative" rAng="0" ptsTypes="AA">
                                      <p:cBhvr>
                                        <p:cTn id="6" dur="2000" fill="hold"/>
                                        <p:tgtEl>
                                          <p:spTgt spid="6"/>
                                        </p:tgtEl>
                                        <p:attrNameLst>
                                          <p:attrName>ppt_x</p:attrName>
                                          <p:attrName>ppt_y</p:attrName>
                                        </p:attrNameLst>
                                      </p:cBhvr>
                                      <p:rCtr x="-14427" y="-18773"/>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377" grpId="0"/>
      <p:bldP spid="37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587913" y="819835"/>
            <a:ext cx="3932487" cy="936923"/>
          </a:xfrm>
          <a:prstGeom prst="rect">
            <a:avLst/>
          </a:prstGeom>
        </p:spPr>
        <p:txBody>
          <a:bodyPr wrap="none">
            <a:spAutoFit/>
          </a:bodyPr>
          <a:lstStyle/>
          <a:p>
            <a:pPr algn="ctr">
              <a:lnSpc>
                <a:spcPct val="200000"/>
              </a:lnSpc>
            </a:pPr>
            <a:r>
              <a:rPr lang="en-US" sz="3200" dirty="0" err="1">
                <a:solidFill>
                  <a:schemeClr val="accent6">
                    <a:lumMod val="50000"/>
                  </a:schemeClr>
                </a:solidFill>
                <a:latin typeface="Open Sans" charset="0"/>
                <a:ea typeface="Open Sans" charset="0"/>
                <a:cs typeface="Open Sans" charset="0"/>
              </a:rPr>
              <a:t>Factorise</a:t>
            </a:r>
            <a:r>
              <a:rPr lang="en-US" sz="3200" dirty="0">
                <a:solidFill>
                  <a:schemeClr val="accent6">
                    <a:lumMod val="50000"/>
                  </a:schemeClr>
                </a:solidFill>
                <a:latin typeface="Open Sans" charset="0"/>
                <a:ea typeface="Open Sans" charset="0"/>
                <a:cs typeface="Open Sans" charset="0"/>
              </a:rPr>
              <a:t> </a:t>
            </a:r>
            <a:r>
              <a:rPr lang="en-US" sz="3200" i="1" dirty="0">
                <a:solidFill>
                  <a:schemeClr val="accent6">
                    <a:lumMod val="50000"/>
                  </a:schemeClr>
                </a:solidFill>
                <a:latin typeface="Open Sans" charset="0"/>
                <a:ea typeface="Open Sans" charset="0"/>
                <a:cs typeface="Open Sans" charset="0"/>
              </a:rPr>
              <a:t>x</a:t>
            </a:r>
            <a:r>
              <a:rPr lang="en-US" sz="3200" baseline="30000" dirty="0">
                <a:solidFill>
                  <a:schemeClr val="accent6">
                    <a:lumMod val="50000"/>
                  </a:schemeClr>
                </a:solidFill>
                <a:latin typeface="Open Sans" charset="0"/>
                <a:ea typeface="Open Sans" charset="0"/>
                <a:cs typeface="Open Sans" charset="0"/>
              </a:rPr>
              <a:t>2</a:t>
            </a:r>
            <a:r>
              <a:rPr lang="en-US" sz="3200" dirty="0">
                <a:solidFill>
                  <a:schemeClr val="accent6">
                    <a:lumMod val="50000"/>
                  </a:schemeClr>
                </a:solidFill>
                <a:latin typeface="Open Sans" charset="0"/>
                <a:ea typeface="Open Sans" charset="0"/>
                <a:cs typeface="Open Sans" charset="0"/>
              </a:rPr>
              <a:t> + 5</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+ 6</a:t>
            </a:r>
          </a:p>
        </p:txBody>
      </p:sp>
      <p:sp>
        <p:nvSpPr>
          <p:cNvPr id="6" name="Rectangle 5"/>
          <p:cNvSpPr/>
          <p:nvPr/>
        </p:nvSpPr>
        <p:spPr>
          <a:xfrm rot="5400000">
            <a:off x="7534526" y="3021791"/>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3017468" y="361912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1002380" y="2719262"/>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5620805" y="361912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400000">
            <a:off x="4970704" y="361912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319626" y="361912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3668547" y="361912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8146489" y="3032645"/>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7534526" y="3752059"/>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5400000">
            <a:off x="8146489" y="3762913"/>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7534526" y="4482327"/>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5400000">
            <a:off x="8146489" y="4493181"/>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462744" y="1470795"/>
            <a:ext cx="1306768" cy="1077218"/>
          </a:xfrm>
          <a:prstGeom prst="rect">
            <a:avLst/>
          </a:prstGeom>
        </p:spPr>
        <p:txBody>
          <a:bodyPr wrap="none">
            <a:spAutoFit/>
          </a:bodyPr>
          <a:lstStyle/>
          <a:p>
            <a:pPr algn="ctr">
              <a:lnSpc>
                <a:spcPct val="200000"/>
              </a:lnSpc>
            </a:pPr>
            <a:r>
              <a:rPr lang="en-US" sz="3200" dirty="0">
                <a:solidFill>
                  <a:schemeClr val="accent6">
                    <a:lumMod val="50000"/>
                  </a:schemeClr>
                </a:solidFill>
                <a:latin typeface="Open Sans" charset="0"/>
                <a:ea typeface="Open Sans" charset="0"/>
                <a:cs typeface="Open Sans" charset="0"/>
              </a:rPr>
              <a:t>(</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+ 2)</a:t>
            </a:r>
          </a:p>
        </p:txBody>
      </p:sp>
      <p:sp>
        <p:nvSpPr>
          <p:cNvPr id="21" name="Rectangle 20"/>
          <p:cNvSpPr/>
          <p:nvPr/>
        </p:nvSpPr>
        <p:spPr>
          <a:xfrm>
            <a:off x="4642652" y="1482154"/>
            <a:ext cx="1306768" cy="1077218"/>
          </a:xfrm>
          <a:prstGeom prst="rect">
            <a:avLst/>
          </a:prstGeom>
        </p:spPr>
        <p:txBody>
          <a:bodyPr wrap="none">
            <a:spAutoFit/>
          </a:bodyPr>
          <a:lstStyle/>
          <a:p>
            <a:pPr algn="ctr">
              <a:lnSpc>
                <a:spcPct val="200000"/>
              </a:lnSpc>
            </a:pPr>
            <a:r>
              <a:rPr lang="en-US" sz="3200" dirty="0">
                <a:solidFill>
                  <a:schemeClr val="accent6">
                    <a:lumMod val="50000"/>
                  </a:schemeClr>
                </a:solidFill>
                <a:latin typeface="Open Sans" charset="0"/>
                <a:ea typeface="Open Sans" charset="0"/>
                <a:cs typeface="Open Sans" charset="0"/>
              </a:rPr>
              <a:t>(</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+ 3)</a:t>
            </a:r>
          </a:p>
        </p:txBody>
      </p:sp>
      <p:sp>
        <p:nvSpPr>
          <p:cNvPr id="22"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757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73 -1.11111E-6 L -0.07066 -1.11111E-6 " pathEditMode="relative" rAng="0" ptsTypes="AA">
                                      <p:cBhvr>
                                        <p:cTn id="6" dur="2000" fill="hold"/>
                                        <p:tgtEl>
                                          <p:spTgt spid="7"/>
                                        </p:tgtEl>
                                        <p:attrNameLst>
                                          <p:attrName>ppt_x</p:attrName>
                                          <p:attrName>ppt_y</p:attrName>
                                        </p:attrNameLst>
                                      </p:cBhvr>
                                      <p:rCtr x="-3628"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851 -1.11111E-6 L -0.09149 -1.11111E-6 " pathEditMode="relative" rAng="0" ptsTypes="AA">
                                      <p:cBhvr>
                                        <p:cTn id="10" dur="2000" fill="hold"/>
                                        <p:tgtEl>
                                          <p:spTgt spid="12"/>
                                        </p:tgtEl>
                                        <p:attrNameLst>
                                          <p:attrName>ppt_x</p:attrName>
                                          <p:attrName>ppt_y</p:attrName>
                                        </p:attrNameLst>
                                      </p:cBhvr>
                                      <p:rCtr x="-5000" y="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868 -0.02083 L -0.36423 0.19977 " pathEditMode="relative" rAng="0" ptsTypes="AA">
                                      <p:cBhvr>
                                        <p:cTn id="14" dur="2000" fill="hold"/>
                                        <p:tgtEl>
                                          <p:spTgt spid="11"/>
                                        </p:tgtEl>
                                        <p:attrNameLst>
                                          <p:attrName>ppt_x</p:attrName>
                                          <p:attrName>ppt_y</p:attrName>
                                        </p:attrNameLst>
                                      </p:cBhvr>
                                      <p:rCtr x="-17778" y="11019"/>
                                    </p:animMotion>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5400000">
                                      <p:cBhvr>
                                        <p:cTn id="18" dur="2000" fill="hold"/>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902 0.00463 L -0.43576 0.26875 " pathEditMode="relative" rAng="0" ptsTypes="AA">
                                      <p:cBhvr>
                                        <p:cTn id="22" dur="2000" fill="hold"/>
                                        <p:tgtEl>
                                          <p:spTgt spid="10"/>
                                        </p:tgtEl>
                                        <p:attrNameLst>
                                          <p:attrName>ppt_x</p:attrName>
                                          <p:attrName>ppt_y</p:attrName>
                                        </p:attrNameLst>
                                      </p:cBhvr>
                                      <p:rCtr x="-21337" y="13194"/>
                                    </p:animMotion>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1" nodeType="clickEffect">
                                  <p:stCondLst>
                                    <p:cond delay="0"/>
                                  </p:stCondLst>
                                  <p:childTnLst>
                                    <p:animRot by="5400000">
                                      <p:cBhvr>
                                        <p:cTn id="26" dur="20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033 -0.00926 L -0.50677 0.33542 " pathEditMode="relative" rAng="0" ptsTypes="AA">
                                      <p:cBhvr>
                                        <p:cTn id="30" dur="2000" fill="hold"/>
                                        <p:tgtEl>
                                          <p:spTgt spid="9"/>
                                        </p:tgtEl>
                                        <p:attrNameLst>
                                          <p:attrName>ppt_x</p:attrName>
                                          <p:attrName>ppt_y</p:attrName>
                                        </p:attrNameLst>
                                      </p:cBhvr>
                                      <p:rCtr x="-25174" y="17222"/>
                                    </p:animMotion>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1" nodeType="clickEffect">
                                  <p:stCondLst>
                                    <p:cond delay="0"/>
                                  </p:stCondLst>
                                  <p:childTnLst>
                                    <p:animRot by="5400000">
                                      <p:cBhvr>
                                        <p:cTn id="34" dur="2000" fill="hold"/>
                                        <p:tgtEl>
                                          <p:spTgt spid="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0347 0.00047 L -0.46806 0.28635 " pathEditMode="relative" rAng="0" ptsTypes="AA">
                                      <p:cBhvr>
                                        <p:cTn id="38" dur="2000" fill="hold"/>
                                        <p:tgtEl>
                                          <p:spTgt spid="6"/>
                                        </p:tgtEl>
                                        <p:attrNameLst>
                                          <p:attrName>ppt_x</p:attrName>
                                          <p:attrName>ppt_y</p:attrName>
                                        </p:attrNameLst>
                                      </p:cBhvr>
                                      <p:rCtr x="-23576" y="14282"/>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00521 -0.0037 L -0.48246 0.2838 " pathEditMode="relative" rAng="0" ptsTypes="AA">
                                      <p:cBhvr>
                                        <p:cTn id="42" dur="2000" fill="hold"/>
                                        <p:tgtEl>
                                          <p:spTgt spid="13"/>
                                        </p:tgtEl>
                                        <p:attrNameLst>
                                          <p:attrName>ppt_x</p:attrName>
                                          <p:attrName>ppt_y</p:attrName>
                                        </p:attrNameLst>
                                      </p:cBhvr>
                                      <p:rCtr x="-23872" y="14375"/>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0.00347 0.00486 L -0.46806 0.2493 " pathEditMode="relative" rAng="0" ptsTypes="AA">
                                      <p:cBhvr>
                                        <p:cTn id="46" dur="2000" fill="hold"/>
                                        <p:tgtEl>
                                          <p:spTgt spid="14"/>
                                        </p:tgtEl>
                                        <p:attrNameLst>
                                          <p:attrName>ppt_x</p:attrName>
                                          <p:attrName>ppt_y</p:attrName>
                                        </p:attrNameLst>
                                      </p:cBhvr>
                                      <p:rCtr x="-23576" y="12222"/>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0.00521 0.00093 L -0.48246 0.24792 " pathEditMode="relative" rAng="0" ptsTypes="AA">
                                      <p:cBhvr>
                                        <p:cTn id="50" dur="2000" fill="hold"/>
                                        <p:tgtEl>
                                          <p:spTgt spid="15"/>
                                        </p:tgtEl>
                                        <p:attrNameLst>
                                          <p:attrName>ppt_x</p:attrName>
                                          <p:attrName>ppt_y</p:attrName>
                                        </p:attrNameLst>
                                      </p:cBhvr>
                                      <p:rCtr x="-24392" y="12338"/>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0.00347 -0.00648 L -0.46806 0.21018 " pathEditMode="relative" rAng="0" ptsTypes="AA">
                                      <p:cBhvr>
                                        <p:cTn id="54" dur="2000" fill="hold"/>
                                        <p:tgtEl>
                                          <p:spTgt spid="16"/>
                                        </p:tgtEl>
                                        <p:attrNameLst>
                                          <p:attrName>ppt_x</p:attrName>
                                          <p:attrName>ppt_y</p:attrName>
                                        </p:attrNameLst>
                                      </p:cBhvr>
                                      <p:rCtr x="-23576" y="10833"/>
                                    </p:animMotion>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0" nodeType="clickEffect">
                                  <p:stCondLst>
                                    <p:cond delay="0"/>
                                  </p:stCondLst>
                                  <p:childTnLst>
                                    <p:animMotion origin="layout" path="M 0.00521 0.00555 L -0.48246 0.2081 " pathEditMode="relative" rAng="0" ptsTypes="AA">
                                      <p:cBhvr>
                                        <p:cTn id="58" dur="2000" fill="hold"/>
                                        <p:tgtEl>
                                          <p:spTgt spid="17"/>
                                        </p:tgtEl>
                                        <p:attrNameLst>
                                          <p:attrName>ppt_x</p:attrName>
                                          <p:attrName>ppt_y</p:attrName>
                                        </p:attrNameLst>
                                      </p:cBhvr>
                                      <p:rCtr x="-24392" y="10116"/>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P spid="16" grpId="0" animBg="1"/>
      <p:bldP spid="17" grpId="0" animBg="1"/>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5400000">
            <a:off x="254818" y="3409571"/>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a:off x="4218211" y="4309434"/>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8182513" y="3988185"/>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2626430" y="3409571"/>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70894" y="867131"/>
            <a:ext cx="4166525" cy="936923"/>
          </a:xfrm>
          <a:prstGeom prst="rect">
            <a:avLst/>
          </a:prstGeom>
        </p:spPr>
        <p:txBody>
          <a:bodyPr wrap="none">
            <a:spAutoFit/>
          </a:bodyPr>
          <a:lstStyle/>
          <a:p>
            <a:pPr algn="ctr">
              <a:lnSpc>
                <a:spcPct val="200000"/>
              </a:lnSpc>
            </a:pPr>
            <a:r>
              <a:rPr lang="en-US" sz="3200" dirty="0" err="1">
                <a:solidFill>
                  <a:schemeClr val="accent6">
                    <a:lumMod val="50000"/>
                  </a:schemeClr>
                </a:solidFill>
                <a:latin typeface="Open Sans" charset="0"/>
                <a:ea typeface="Open Sans" charset="0"/>
                <a:cs typeface="Open Sans" charset="0"/>
              </a:rPr>
              <a:t>Factorise</a:t>
            </a:r>
            <a:r>
              <a:rPr lang="en-US" sz="3200" dirty="0">
                <a:solidFill>
                  <a:schemeClr val="accent6">
                    <a:lumMod val="50000"/>
                  </a:schemeClr>
                </a:solidFill>
                <a:latin typeface="Open Sans" charset="0"/>
                <a:ea typeface="Open Sans" charset="0"/>
                <a:cs typeface="Open Sans" charset="0"/>
              </a:rPr>
              <a:t> 2</a:t>
            </a:r>
            <a:r>
              <a:rPr lang="en-US" sz="3200" i="1" dirty="0">
                <a:solidFill>
                  <a:schemeClr val="accent6">
                    <a:lumMod val="50000"/>
                  </a:schemeClr>
                </a:solidFill>
                <a:latin typeface="Open Sans" charset="0"/>
                <a:ea typeface="Open Sans" charset="0"/>
                <a:cs typeface="Open Sans" charset="0"/>
              </a:rPr>
              <a:t>x</a:t>
            </a:r>
            <a:r>
              <a:rPr lang="en-US" sz="3200" baseline="30000" dirty="0">
                <a:solidFill>
                  <a:schemeClr val="accent6">
                    <a:lumMod val="50000"/>
                  </a:schemeClr>
                </a:solidFill>
                <a:latin typeface="Open Sans" charset="0"/>
                <a:ea typeface="Open Sans" charset="0"/>
                <a:cs typeface="Open Sans" charset="0"/>
              </a:rPr>
              <a:t>2</a:t>
            </a:r>
            <a:r>
              <a:rPr lang="en-US" sz="3200" dirty="0">
                <a:solidFill>
                  <a:schemeClr val="accent6">
                    <a:lumMod val="50000"/>
                  </a:schemeClr>
                </a:solidFill>
                <a:latin typeface="Open Sans" charset="0"/>
                <a:ea typeface="Open Sans" charset="0"/>
                <a:cs typeface="Open Sans" charset="0"/>
              </a:rPr>
              <a:t> + 5</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+ 2</a:t>
            </a:r>
          </a:p>
        </p:txBody>
      </p:sp>
      <p:sp>
        <p:nvSpPr>
          <p:cNvPr id="10" name="Rectangle 9"/>
          <p:cNvSpPr/>
          <p:nvPr/>
        </p:nvSpPr>
        <p:spPr>
          <a:xfrm rot="5400000">
            <a:off x="6495669" y="4309434"/>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787640" y="4309434"/>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5356813" y="430943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5923779" y="430943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8182513" y="4734836"/>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1665196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5400000">
            <a:off x="325398" y="3409570"/>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a:off x="4027601" y="4295964"/>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4954655" y="5695734"/>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2626430" y="3409571"/>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70894" y="867131"/>
            <a:ext cx="4166525" cy="936923"/>
          </a:xfrm>
          <a:prstGeom prst="rect">
            <a:avLst/>
          </a:prstGeom>
        </p:spPr>
        <p:txBody>
          <a:bodyPr wrap="none">
            <a:spAutoFit/>
          </a:bodyPr>
          <a:lstStyle/>
          <a:p>
            <a:pPr algn="ctr">
              <a:lnSpc>
                <a:spcPct val="200000"/>
              </a:lnSpc>
            </a:pPr>
            <a:r>
              <a:rPr lang="en-US" sz="3200" dirty="0" err="1">
                <a:solidFill>
                  <a:schemeClr val="accent6">
                    <a:lumMod val="50000"/>
                  </a:schemeClr>
                </a:solidFill>
                <a:latin typeface="Open Sans" charset="0"/>
                <a:ea typeface="Open Sans" charset="0"/>
                <a:cs typeface="Open Sans" charset="0"/>
              </a:rPr>
              <a:t>Factorise</a:t>
            </a:r>
            <a:r>
              <a:rPr lang="en-US" sz="3200" dirty="0">
                <a:solidFill>
                  <a:schemeClr val="accent6">
                    <a:lumMod val="50000"/>
                  </a:schemeClr>
                </a:solidFill>
                <a:latin typeface="Open Sans" charset="0"/>
                <a:ea typeface="Open Sans" charset="0"/>
                <a:cs typeface="Open Sans" charset="0"/>
              </a:rPr>
              <a:t> 2</a:t>
            </a:r>
            <a:r>
              <a:rPr lang="en-US" sz="3200" i="1" dirty="0">
                <a:solidFill>
                  <a:schemeClr val="accent6">
                    <a:lumMod val="50000"/>
                  </a:schemeClr>
                </a:solidFill>
                <a:latin typeface="Open Sans" charset="0"/>
                <a:ea typeface="Open Sans" charset="0"/>
                <a:cs typeface="Open Sans" charset="0"/>
              </a:rPr>
              <a:t>x</a:t>
            </a:r>
            <a:r>
              <a:rPr lang="en-US" sz="3200" baseline="30000" dirty="0">
                <a:solidFill>
                  <a:schemeClr val="accent6">
                    <a:lumMod val="50000"/>
                  </a:schemeClr>
                </a:solidFill>
                <a:latin typeface="Open Sans" charset="0"/>
                <a:ea typeface="Open Sans" charset="0"/>
                <a:cs typeface="Open Sans" charset="0"/>
              </a:rPr>
              <a:t>2</a:t>
            </a:r>
            <a:r>
              <a:rPr lang="en-US" sz="3200" dirty="0">
                <a:solidFill>
                  <a:schemeClr val="accent6">
                    <a:lumMod val="50000"/>
                  </a:schemeClr>
                </a:solidFill>
                <a:latin typeface="Open Sans" charset="0"/>
                <a:ea typeface="Open Sans" charset="0"/>
                <a:cs typeface="Open Sans" charset="0"/>
              </a:rPr>
              <a:t> + 5</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+ 2</a:t>
            </a:r>
          </a:p>
        </p:txBody>
      </p:sp>
      <p:sp>
        <p:nvSpPr>
          <p:cNvPr id="10" name="Rectangle 9"/>
          <p:cNvSpPr/>
          <p:nvPr/>
        </p:nvSpPr>
        <p:spPr>
          <a:xfrm rot="10800000">
            <a:off x="325131" y="6213658"/>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0800000">
            <a:off x="2640408" y="6213658"/>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0800000">
            <a:off x="2640408" y="5702467"/>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10800000">
            <a:off x="325131" y="5695734"/>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4968768" y="6213657"/>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393023" y="1628455"/>
            <a:ext cx="1540807" cy="1077218"/>
          </a:xfrm>
          <a:prstGeom prst="rect">
            <a:avLst/>
          </a:prstGeom>
        </p:spPr>
        <p:txBody>
          <a:bodyPr wrap="none">
            <a:spAutoFit/>
          </a:bodyPr>
          <a:lstStyle/>
          <a:p>
            <a:pPr algn="ctr">
              <a:lnSpc>
                <a:spcPct val="200000"/>
              </a:lnSpc>
            </a:pPr>
            <a:r>
              <a:rPr lang="en-US" sz="3200" dirty="0">
                <a:solidFill>
                  <a:schemeClr val="accent6">
                    <a:lumMod val="50000"/>
                  </a:schemeClr>
                </a:solidFill>
                <a:latin typeface="Open Sans" charset="0"/>
                <a:ea typeface="Open Sans" charset="0"/>
                <a:cs typeface="Open Sans" charset="0"/>
              </a:rPr>
              <a:t>(2</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+ 1)</a:t>
            </a:r>
          </a:p>
        </p:txBody>
      </p:sp>
      <p:sp>
        <p:nvSpPr>
          <p:cNvPr id="16" name="Rectangle 15"/>
          <p:cNvSpPr/>
          <p:nvPr/>
        </p:nvSpPr>
        <p:spPr>
          <a:xfrm>
            <a:off x="4784546" y="1639814"/>
            <a:ext cx="1306768" cy="1077218"/>
          </a:xfrm>
          <a:prstGeom prst="rect">
            <a:avLst/>
          </a:prstGeom>
        </p:spPr>
        <p:txBody>
          <a:bodyPr wrap="none">
            <a:spAutoFit/>
          </a:bodyPr>
          <a:lstStyle/>
          <a:p>
            <a:pPr algn="ctr">
              <a:lnSpc>
                <a:spcPct val="200000"/>
              </a:lnSpc>
            </a:pPr>
            <a:r>
              <a:rPr lang="en-US" sz="3200" dirty="0">
                <a:solidFill>
                  <a:schemeClr val="accent6">
                    <a:lumMod val="50000"/>
                  </a:schemeClr>
                </a:solidFill>
                <a:latin typeface="Open Sans" charset="0"/>
                <a:ea typeface="Open Sans" charset="0"/>
                <a:cs typeface="Open Sans" charset="0"/>
              </a:rPr>
              <a:t>(</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+ 2)</a:t>
            </a:r>
          </a:p>
        </p:txBody>
      </p:sp>
      <p:sp>
        <p:nvSpPr>
          <p:cNvPr id="17"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2655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2753" y="1177224"/>
            <a:ext cx="9253819" cy="1077218"/>
          </a:xfrm>
          <a:prstGeom prst="rect">
            <a:avLst/>
          </a:prstGeom>
        </p:spPr>
        <p:txBody>
          <a:bodyPr wrap="square">
            <a:spAutoFit/>
          </a:bodyPr>
          <a:lstStyle/>
          <a:p>
            <a:pPr algn="ctr">
              <a:lnSpc>
                <a:spcPct val="200000"/>
              </a:lnSpc>
            </a:pPr>
            <a:r>
              <a:rPr lang="en-US" sz="3200">
                <a:solidFill>
                  <a:schemeClr val="accent6">
                    <a:lumMod val="50000"/>
                  </a:schemeClr>
                </a:solidFill>
                <a:latin typeface="Open Sans" charset="0"/>
                <a:ea typeface="Open Sans" charset="0"/>
                <a:cs typeface="Open Sans" charset="0"/>
              </a:rPr>
              <a:t>Write </a:t>
            </a:r>
            <a:r>
              <a:rPr lang="en-US" sz="3200" i="1">
                <a:solidFill>
                  <a:schemeClr val="accent6">
                    <a:lumMod val="50000"/>
                  </a:schemeClr>
                </a:solidFill>
                <a:latin typeface="Open Sans" charset="0"/>
                <a:ea typeface="Open Sans" charset="0"/>
                <a:cs typeface="Open Sans" charset="0"/>
              </a:rPr>
              <a:t>x</a:t>
            </a:r>
            <a:r>
              <a:rPr lang="en-US" sz="3200" baseline="30000">
                <a:solidFill>
                  <a:schemeClr val="accent6">
                    <a:lumMod val="50000"/>
                  </a:schemeClr>
                </a:solidFill>
                <a:latin typeface="Open Sans" charset="0"/>
                <a:ea typeface="Open Sans" charset="0"/>
                <a:cs typeface="Open Sans" charset="0"/>
              </a:rPr>
              <a:t>2</a:t>
            </a:r>
            <a:r>
              <a:rPr lang="en-US" sz="3200">
                <a:solidFill>
                  <a:schemeClr val="accent6">
                    <a:lumMod val="50000"/>
                  </a:schemeClr>
                </a:solidFill>
                <a:latin typeface="Open Sans" charset="0"/>
                <a:ea typeface="Open Sans" charset="0"/>
                <a:cs typeface="Open Sans" charset="0"/>
              </a:rPr>
              <a:t> + 4</a:t>
            </a:r>
            <a:r>
              <a:rPr lang="en-US" sz="3200" i="1">
                <a:solidFill>
                  <a:schemeClr val="accent6">
                    <a:lumMod val="50000"/>
                  </a:schemeClr>
                </a:solidFill>
                <a:latin typeface="Open Sans" charset="0"/>
                <a:ea typeface="Open Sans" charset="0"/>
                <a:cs typeface="Open Sans" charset="0"/>
              </a:rPr>
              <a:t>x</a:t>
            </a:r>
            <a:r>
              <a:rPr lang="en-US" sz="3200">
                <a:solidFill>
                  <a:schemeClr val="accent6">
                    <a:lumMod val="50000"/>
                  </a:schemeClr>
                </a:solidFill>
                <a:latin typeface="Open Sans" charset="0"/>
                <a:ea typeface="Open Sans" charset="0"/>
                <a:cs typeface="Open Sans" charset="0"/>
              </a:rPr>
              <a:t> + 3 in completed square form</a:t>
            </a:r>
            <a:endParaRPr lang="en-US" sz="3200" dirty="0">
              <a:solidFill>
                <a:schemeClr val="accent6">
                  <a:lumMod val="50000"/>
                </a:schemeClr>
              </a:solidFill>
              <a:latin typeface="Open Sans" charset="0"/>
              <a:ea typeface="Open Sans" charset="0"/>
              <a:cs typeface="Open Sans" charset="0"/>
            </a:endParaRPr>
          </a:p>
        </p:txBody>
      </p:sp>
      <p:sp>
        <p:nvSpPr>
          <p:cNvPr id="7" name="Rectangle 6"/>
          <p:cNvSpPr/>
          <p:nvPr/>
        </p:nvSpPr>
        <p:spPr>
          <a:xfrm rot="5400000">
            <a:off x="7041421" y="4277359"/>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1675066" y="3409571"/>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5234427" y="430943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400000">
            <a:off x="3526398" y="4309433"/>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095571" y="4309432"/>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4662537" y="4309432"/>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7041421" y="5024010"/>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7041420" y="3579441"/>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323090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68968" y="0"/>
            <a:ext cx="6503451" cy="760633"/>
          </a:xfrm>
        </p:spPr>
        <p:txBody>
          <a:bodyPr>
            <a:noAutofit/>
          </a:bodyPr>
          <a:lstStyle/>
          <a:p>
            <a:pPr algn="r"/>
            <a:r>
              <a:rPr lang="en-US" sz="3200" b="1" dirty="0">
                <a:solidFill>
                  <a:schemeClr val="bg1"/>
                </a:solidFill>
                <a:latin typeface="Open Sans" charset="0"/>
                <a:ea typeface="Open Sans" charset="0"/>
                <a:cs typeface="Open Sans" charset="0"/>
              </a:rPr>
              <a:t>Connecting the learning</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17" y="835315"/>
            <a:ext cx="6976782" cy="4854977"/>
          </a:xfrm>
          <a:prstGeom prst="rect">
            <a:avLst/>
          </a:prstGeom>
        </p:spPr>
      </p:pic>
    </p:spTree>
    <p:extLst>
      <p:ext uri="{BB962C8B-B14F-4D97-AF65-F5344CB8AC3E}">
        <p14:creationId xmlns:p14="http://schemas.microsoft.com/office/powerpoint/2010/main" val="1633417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26" y="5481487"/>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2753" y="1177224"/>
            <a:ext cx="9253819" cy="1077218"/>
          </a:xfrm>
          <a:prstGeom prst="rect">
            <a:avLst/>
          </a:prstGeom>
        </p:spPr>
        <p:txBody>
          <a:bodyPr wrap="square">
            <a:spAutoFit/>
          </a:bodyPr>
          <a:lstStyle/>
          <a:p>
            <a:pPr algn="ctr">
              <a:lnSpc>
                <a:spcPct val="200000"/>
              </a:lnSpc>
            </a:pPr>
            <a:r>
              <a:rPr lang="en-US" sz="3200" dirty="0">
                <a:solidFill>
                  <a:schemeClr val="accent6">
                    <a:lumMod val="50000"/>
                  </a:schemeClr>
                </a:solidFill>
                <a:latin typeface="Open Sans" charset="0"/>
                <a:ea typeface="Open Sans" charset="0"/>
                <a:cs typeface="Open Sans" charset="0"/>
              </a:rPr>
              <a:t>Write </a:t>
            </a:r>
            <a:r>
              <a:rPr lang="en-US" sz="3200" i="1" dirty="0">
                <a:solidFill>
                  <a:schemeClr val="accent6">
                    <a:lumMod val="50000"/>
                  </a:schemeClr>
                </a:solidFill>
                <a:latin typeface="Open Sans" charset="0"/>
                <a:ea typeface="Open Sans" charset="0"/>
                <a:cs typeface="Open Sans" charset="0"/>
              </a:rPr>
              <a:t>x</a:t>
            </a:r>
            <a:r>
              <a:rPr lang="en-US" sz="3200" baseline="30000" dirty="0">
                <a:solidFill>
                  <a:schemeClr val="accent6">
                    <a:lumMod val="50000"/>
                  </a:schemeClr>
                </a:solidFill>
                <a:latin typeface="Open Sans" charset="0"/>
                <a:ea typeface="Open Sans" charset="0"/>
                <a:cs typeface="Open Sans" charset="0"/>
              </a:rPr>
              <a:t>2</a:t>
            </a:r>
            <a:r>
              <a:rPr lang="en-US" sz="3200" dirty="0">
                <a:solidFill>
                  <a:schemeClr val="accent6">
                    <a:lumMod val="50000"/>
                  </a:schemeClr>
                </a:solidFill>
                <a:latin typeface="Open Sans" charset="0"/>
                <a:ea typeface="Open Sans" charset="0"/>
                <a:cs typeface="Open Sans" charset="0"/>
              </a:rPr>
              <a:t> + 4</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+ 3 in completed square form</a:t>
            </a:r>
          </a:p>
        </p:txBody>
      </p:sp>
      <p:grpSp>
        <p:nvGrpSpPr>
          <p:cNvPr id="2" name="Group 1"/>
          <p:cNvGrpSpPr/>
          <p:nvPr/>
        </p:nvGrpSpPr>
        <p:grpSpPr>
          <a:xfrm>
            <a:off x="2774279" y="3287116"/>
            <a:ext cx="3288295" cy="3302867"/>
            <a:chOff x="2159424" y="2679846"/>
            <a:chExt cx="3288295" cy="3302867"/>
          </a:xfrm>
        </p:grpSpPr>
        <p:sp>
          <p:nvSpPr>
            <p:cNvPr id="7" name="Rectangle 6"/>
            <p:cNvSpPr/>
            <p:nvPr/>
          </p:nvSpPr>
          <p:spPr>
            <a:xfrm rot="5400000">
              <a:off x="4990242" y="5002135"/>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2159691" y="2679579"/>
              <a:ext cx="2256666" cy="225720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10800000">
              <a:off x="2159958" y="5525236"/>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400000">
              <a:off x="3580887" y="3579441"/>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090647" y="3579441"/>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0800000">
              <a:off x="2159958" y="5002135"/>
              <a:ext cx="2256666" cy="457477"/>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4471956" y="5521955"/>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4471957" y="5002135"/>
              <a:ext cx="457477" cy="457477"/>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3568606" y="2346717"/>
            <a:ext cx="1463862" cy="584775"/>
          </a:xfrm>
          <a:prstGeom prst="rect">
            <a:avLst/>
          </a:prstGeom>
        </p:spPr>
        <p:txBody>
          <a:bodyPr wrap="none">
            <a:spAutoFit/>
          </a:bodyPr>
          <a:lstStyle/>
          <a:p>
            <a:r>
              <a:rPr lang="en-US" sz="3200" dirty="0">
                <a:solidFill>
                  <a:schemeClr val="accent6">
                    <a:lumMod val="50000"/>
                  </a:schemeClr>
                </a:solidFill>
                <a:latin typeface="Open Sans" charset="0"/>
                <a:ea typeface="Open Sans" charset="0"/>
                <a:cs typeface="Open Sans" charset="0"/>
              </a:rPr>
              <a:t>(</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+ 2)</a:t>
            </a:r>
            <a:r>
              <a:rPr lang="en-US" sz="3200" baseline="30000" dirty="0">
                <a:solidFill>
                  <a:schemeClr val="accent6">
                    <a:lumMod val="50000"/>
                  </a:schemeClr>
                </a:solidFill>
                <a:latin typeface="Open Sans" charset="0"/>
                <a:ea typeface="Open Sans" charset="0"/>
                <a:cs typeface="Open Sans" charset="0"/>
              </a:rPr>
              <a:t>2</a:t>
            </a:r>
            <a:endParaRPr lang="en-US" sz="3200" baseline="30000" dirty="0"/>
          </a:p>
        </p:txBody>
      </p:sp>
      <p:sp>
        <p:nvSpPr>
          <p:cNvPr id="6" name="Rectangle 5"/>
          <p:cNvSpPr/>
          <p:nvPr/>
        </p:nvSpPr>
        <p:spPr>
          <a:xfrm>
            <a:off x="5000542" y="2346717"/>
            <a:ext cx="731290" cy="584775"/>
          </a:xfrm>
          <a:prstGeom prst="rect">
            <a:avLst/>
          </a:prstGeom>
        </p:spPr>
        <p:txBody>
          <a:bodyPr wrap="none">
            <a:spAutoFit/>
          </a:bodyPr>
          <a:lstStyle/>
          <a:p>
            <a:r>
              <a:rPr lang="en-US" sz="3200" dirty="0">
                <a:solidFill>
                  <a:schemeClr val="accent6">
                    <a:lumMod val="50000"/>
                  </a:schemeClr>
                </a:solidFill>
                <a:latin typeface="Open Sans" charset="0"/>
                <a:ea typeface="Open Sans" charset="0"/>
                <a:cs typeface="Open Sans" charset="0"/>
              </a:rPr>
              <a:t>– 1</a:t>
            </a:r>
            <a:endParaRPr lang="en-US" sz="3200" baseline="30000" dirty="0"/>
          </a:p>
        </p:txBody>
      </p:sp>
      <p:sp>
        <p:nvSpPr>
          <p:cNvPr id="15" name="Title 1"/>
          <p:cNvSpPr>
            <a:spLocks noGrp="1"/>
          </p:cNvSpPr>
          <p:nvPr>
            <p:ph type="title"/>
          </p:nvPr>
        </p:nvSpPr>
        <p:spPr>
          <a:xfrm>
            <a:off x="2640549" y="0"/>
            <a:ext cx="6503451" cy="760633"/>
          </a:xfrm>
        </p:spPr>
        <p:txBody>
          <a:bodyPr>
            <a:noAutofit/>
          </a:bodyPr>
          <a:lstStyle/>
          <a:p>
            <a:pPr algn="r"/>
            <a:r>
              <a:rPr lang="en-US" sz="3600" dirty="0">
                <a:solidFill>
                  <a:schemeClr val="bg1"/>
                </a:solidFill>
                <a:latin typeface="Open Sans" charset="0"/>
                <a:ea typeface="Open Sans" charset="0"/>
                <a:cs typeface="Open Sans" charset="0"/>
              </a:rPr>
              <a:t>Connecting the learning</a:t>
            </a:r>
          </a:p>
        </p:txBody>
      </p:sp>
    </p:spTree>
    <p:extLst>
      <p:ext uri="{BB962C8B-B14F-4D97-AF65-F5344CB8AC3E}">
        <p14:creationId xmlns:p14="http://schemas.microsoft.com/office/powerpoint/2010/main" val="27472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7097" y="1009022"/>
            <a:ext cx="5666744" cy="936923"/>
          </a:xfrm>
          <a:prstGeom prst="rect">
            <a:avLst/>
          </a:prstGeom>
        </p:spPr>
        <p:txBody>
          <a:bodyPr wrap="none">
            <a:spAutoFit/>
          </a:bodyPr>
          <a:lstStyle/>
          <a:p>
            <a:pPr algn="ctr">
              <a:lnSpc>
                <a:spcPct val="200000"/>
              </a:lnSpc>
            </a:pPr>
            <a:r>
              <a:rPr lang="en-US" sz="3200" dirty="0">
                <a:solidFill>
                  <a:schemeClr val="accent6">
                    <a:lumMod val="50000"/>
                  </a:schemeClr>
                </a:solidFill>
                <a:latin typeface="Open Sans" charset="0"/>
                <a:ea typeface="Open Sans" charset="0"/>
                <a:cs typeface="Open Sans" charset="0"/>
              </a:rPr>
              <a:t>Divide (2</a:t>
            </a:r>
            <a:r>
              <a:rPr lang="en-US" sz="3200" i="1" dirty="0">
                <a:solidFill>
                  <a:schemeClr val="accent6">
                    <a:lumMod val="50000"/>
                  </a:schemeClr>
                </a:solidFill>
                <a:latin typeface="Open Sans" charset="0"/>
                <a:ea typeface="Open Sans" charset="0"/>
                <a:cs typeface="Open Sans" charset="0"/>
              </a:rPr>
              <a:t>x</a:t>
            </a:r>
            <a:r>
              <a:rPr lang="en-US" sz="3200" baseline="30000" dirty="0">
                <a:solidFill>
                  <a:schemeClr val="accent6">
                    <a:lumMod val="50000"/>
                  </a:schemeClr>
                </a:solidFill>
                <a:latin typeface="Open Sans" charset="0"/>
                <a:ea typeface="Open Sans" charset="0"/>
                <a:cs typeface="Open Sans" charset="0"/>
              </a:rPr>
              <a:t>2</a:t>
            </a:r>
            <a:r>
              <a:rPr lang="en-US" sz="3200" dirty="0">
                <a:solidFill>
                  <a:schemeClr val="accent6">
                    <a:lumMod val="50000"/>
                  </a:schemeClr>
                </a:solidFill>
                <a:latin typeface="Open Sans" charset="0"/>
                <a:ea typeface="Open Sans" charset="0"/>
                <a:cs typeface="Open Sans" charset="0"/>
              </a:rPr>
              <a:t> + 5</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+ 3) by (</a:t>
            </a:r>
            <a:r>
              <a:rPr lang="en-US" sz="3200" i="1" dirty="0">
                <a:solidFill>
                  <a:schemeClr val="accent6">
                    <a:lumMod val="50000"/>
                  </a:schemeClr>
                </a:solidFill>
                <a:latin typeface="Open Sans" charset="0"/>
                <a:ea typeface="Open Sans" charset="0"/>
                <a:cs typeface="Open Sans" charset="0"/>
              </a:rPr>
              <a:t>x</a:t>
            </a:r>
            <a:r>
              <a:rPr lang="en-US" sz="3200" dirty="0">
                <a:solidFill>
                  <a:schemeClr val="accent6">
                    <a:lumMod val="50000"/>
                  </a:schemeClr>
                </a:solidFill>
                <a:latin typeface="Open Sans" charset="0"/>
                <a:ea typeface="Open Sans" charset="0"/>
                <a:cs typeface="Open Sans" charset="0"/>
              </a:rPr>
              <a:t> + 1)</a:t>
            </a:r>
          </a:p>
        </p:txBody>
      </p:sp>
      <p:sp>
        <p:nvSpPr>
          <p:cNvPr id="5" name="Rectangle 4"/>
          <p:cNvSpPr/>
          <p:nvPr/>
        </p:nvSpPr>
        <p:spPr>
          <a:xfrm>
            <a:off x="-327352" y="5395659"/>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913144" y="2675322"/>
            <a:ext cx="3963801" cy="696221"/>
            <a:chOff x="4913144" y="2675322"/>
            <a:chExt cx="3963801" cy="696221"/>
          </a:xfrm>
        </p:grpSpPr>
        <p:grpSp>
          <p:nvGrpSpPr>
            <p:cNvPr id="13" name="Group 12"/>
            <p:cNvGrpSpPr/>
            <p:nvPr/>
          </p:nvGrpSpPr>
          <p:grpSpPr>
            <a:xfrm>
              <a:off x="6151049" y="2675322"/>
              <a:ext cx="2725896" cy="574964"/>
              <a:chOff x="6151049" y="2675322"/>
              <a:chExt cx="2725896" cy="574964"/>
            </a:xfrm>
          </p:grpSpPr>
          <p:cxnSp>
            <p:nvCxnSpPr>
              <p:cNvPr id="7" name="Straight Connector 6"/>
              <p:cNvCxnSpPr/>
              <p:nvPr/>
            </p:nvCxnSpPr>
            <p:spPr>
              <a:xfrm>
                <a:off x="6162924" y="2675322"/>
                <a:ext cx="0" cy="574964"/>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151049" y="2687198"/>
                <a:ext cx="2725896" cy="0"/>
              </a:xfrm>
              <a:prstGeom prst="line">
                <a:avLst/>
              </a:prstGeom>
              <a:ln w="508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270141" y="2725212"/>
              <a:ext cx="2606804"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2</a:t>
              </a:r>
              <a:r>
                <a:rPr lang="en-US" sz="3600" i="1" dirty="0">
                  <a:solidFill>
                    <a:schemeClr val="accent6">
                      <a:lumMod val="50000"/>
                    </a:schemeClr>
                  </a:solidFill>
                  <a:latin typeface="Open Sans" charset="0"/>
                  <a:ea typeface="Open Sans" charset="0"/>
                  <a:cs typeface="Open Sans" charset="0"/>
                </a:rPr>
                <a:t>x</a:t>
              </a:r>
              <a:r>
                <a:rPr lang="en-US" sz="3600" baseline="30000" dirty="0">
                  <a:solidFill>
                    <a:schemeClr val="accent6">
                      <a:lumMod val="50000"/>
                    </a:schemeClr>
                  </a:solidFill>
                  <a:latin typeface="Open Sans" charset="0"/>
                  <a:ea typeface="Open Sans" charset="0"/>
                  <a:cs typeface="Open Sans" charset="0"/>
                </a:rPr>
                <a:t>2</a:t>
              </a:r>
              <a:r>
                <a:rPr lang="en-US" sz="3600" dirty="0">
                  <a:solidFill>
                    <a:schemeClr val="accent6">
                      <a:lumMod val="50000"/>
                    </a:schemeClr>
                  </a:solidFill>
                  <a:latin typeface="Open Sans" charset="0"/>
                  <a:ea typeface="Open Sans" charset="0"/>
                  <a:cs typeface="Open Sans" charset="0"/>
                </a:rPr>
                <a:t> + 5</a:t>
              </a:r>
              <a:r>
                <a:rPr lang="en-US" sz="3600" i="1" dirty="0">
                  <a:solidFill>
                    <a:schemeClr val="accent6">
                      <a:lumMod val="50000"/>
                    </a:schemeClr>
                  </a:solidFill>
                  <a:latin typeface="Open Sans" charset="0"/>
                  <a:ea typeface="Open Sans" charset="0"/>
                  <a:cs typeface="Open Sans" charset="0"/>
                </a:rPr>
                <a:t>x</a:t>
              </a:r>
              <a:r>
                <a:rPr lang="en-US" sz="3600" dirty="0">
                  <a:solidFill>
                    <a:schemeClr val="accent6">
                      <a:lumMod val="50000"/>
                    </a:schemeClr>
                  </a:solidFill>
                  <a:latin typeface="Open Sans" charset="0"/>
                  <a:ea typeface="Open Sans" charset="0"/>
                  <a:cs typeface="Open Sans" charset="0"/>
                </a:rPr>
                <a:t> + 3</a:t>
              </a:r>
            </a:p>
          </p:txBody>
        </p:sp>
        <p:sp>
          <p:nvSpPr>
            <p:cNvPr id="10" name="TextBox 9"/>
            <p:cNvSpPr txBox="1"/>
            <p:nvPr/>
          </p:nvSpPr>
          <p:spPr>
            <a:xfrm>
              <a:off x="4913144" y="2725212"/>
              <a:ext cx="1196161" cy="646331"/>
            </a:xfrm>
            <a:prstGeom prst="rect">
              <a:avLst/>
            </a:prstGeom>
            <a:noFill/>
          </p:spPr>
          <p:txBody>
            <a:bodyPr wrap="none" rtlCol="0">
              <a:spAutoFit/>
            </a:bodyPr>
            <a:lstStyle/>
            <a:p>
              <a:r>
                <a:rPr lang="en-US" sz="3600" i="1" dirty="0">
                  <a:solidFill>
                    <a:schemeClr val="accent6">
                      <a:lumMod val="50000"/>
                    </a:schemeClr>
                  </a:solidFill>
                  <a:latin typeface="Open Sans" charset="0"/>
                  <a:ea typeface="Open Sans" charset="0"/>
                  <a:cs typeface="Open Sans" charset="0"/>
                </a:rPr>
                <a:t>x</a:t>
              </a:r>
              <a:r>
                <a:rPr lang="en-US" sz="3600" dirty="0">
                  <a:solidFill>
                    <a:schemeClr val="accent6">
                      <a:lumMod val="50000"/>
                    </a:schemeClr>
                  </a:solidFill>
                  <a:latin typeface="Open Sans" charset="0"/>
                  <a:ea typeface="Open Sans" charset="0"/>
                  <a:cs typeface="Open Sans" charset="0"/>
                </a:rPr>
                <a:t> + 1</a:t>
              </a:r>
            </a:p>
          </p:txBody>
        </p:sp>
      </p:grpSp>
      <p:sp>
        <p:nvSpPr>
          <p:cNvPr id="15" name="Rectangle 14"/>
          <p:cNvSpPr/>
          <p:nvPr/>
        </p:nvSpPr>
        <p:spPr>
          <a:xfrm rot="5400000">
            <a:off x="6894560" y="5880803"/>
            <a:ext cx="287263" cy="287263"/>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1466619" y="5335894"/>
            <a:ext cx="1417024" cy="141736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5400000">
            <a:off x="5759898" y="5900943"/>
            <a:ext cx="1417024" cy="287263"/>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rot="5400000">
            <a:off x="5044778" y="5900943"/>
            <a:ext cx="1417024" cy="287263"/>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5400000">
            <a:off x="5400792" y="5900943"/>
            <a:ext cx="1417024" cy="287263"/>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5400000">
            <a:off x="6894560" y="6349646"/>
            <a:ext cx="287263" cy="287263"/>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5400000">
            <a:off x="6894560" y="5442561"/>
            <a:ext cx="287263" cy="287263"/>
          </a:xfrm>
          <a:prstGeom prst="rect">
            <a:avLst/>
          </a:prstGeom>
          <a:solidFill>
            <a:srgbClr val="FFFF0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5400000">
            <a:off x="3128539" y="5335894"/>
            <a:ext cx="1417024" cy="1417360"/>
          </a:xfrm>
          <a:prstGeom prst="rect">
            <a:avLst/>
          </a:prstGeom>
          <a:solidFill>
            <a:srgbClr val="29AAE2"/>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5400000">
            <a:off x="4328272" y="5900943"/>
            <a:ext cx="1417024" cy="287263"/>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527637" y="3296118"/>
            <a:ext cx="1308371" cy="646331"/>
          </a:xfrm>
          <a:prstGeom prst="rect">
            <a:avLst/>
          </a:prstGeom>
          <a:noFill/>
        </p:spPr>
        <p:txBody>
          <a:bodyPr wrap="none" rtlCol="0">
            <a:spAutoFit/>
          </a:bodyPr>
          <a:lstStyle/>
          <a:p>
            <a:r>
              <a:rPr lang="en-US" sz="3600" i="1" dirty="0">
                <a:solidFill>
                  <a:schemeClr val="accent6">
                    <a:lumMod val="50000"/>
                  </a:schemeClr>
                </a:solidFill>
                <a:latin typeface="Open Sans" charset="0"/>
                <a:ea typeface="Open Sans" charset="0"/>
                <a:cs typeface="Open Sans" charset="0"/>
              </a:rPr>
              <a:t>x</a:t>
            </a:r>
            <a:r>
              <a:rPr lang="en-US" sz="3600" baseline="30000" dirty="0">
                <a:solidFill>
                  <a:schemeClr val="accent6">
                    <a:lumMod val="50000"/>
                  </a:schemeClr>
                </a:solidFill>
                <a:latin typeface="Open Sans" charset="0"/>
                <a:ea typeface="Open Sans" charset="0"/>
                <a:cs typeface="Open Sans" charset="0"/>
              </a:rPr>
              <a:t>2</a:t>
            </a:r>
            <a:r>
              <a:rPr lang="en-US" sz="3600" dirty="0">
                <a:solidFill>
                  <a:schemeClr val="accent6">
                    <a:lumMod val="50000"/>
                  </a:schemeClr>
                </a:solidFill>
                <a:latin typeface="Open Sans" charset="0"/>
                <a:ea typeface="Open Sans" charset="0"/>
                <a:cs typeface="Open Sans" charset="0"/>
              </a:rPr>
              <a:t> + </a:t>
            </a:r>
            <a:r>
              <a:rPr lang="en-US" sz="3600" i="1" dirty="0">
                <a:solidFill>
                  <a:schemeClr val="accent6">
                    <a:lumMod val="50000"/>
                  </a:schemeClr>
                </a:solidFill>
                <a:latin typeface="Open Sans" charset="0"/>
                <a:ea typeface="Open Sans" charset="0"/>
                <a:cs typeface="Open Sans" charset="0"/>
              </a:rPr>
              <a:t>x</a:t>
            </a:r>
            <a:endParaRPr lang="en-US" sz="3600" dirty="0">
              <a:solidFill>
                <a:schemeClr val="accent6">
                  <a:lumMod val="50000"/>
                </a:schemeClr>
              </a:solidFill>
              <a:latin typeface="Open Sans" charset="0"/>
              <a:ea typeface="Open Sans" charset="0"/>
              <a:cs typeface="Open Sans" charset="0"/>
            </a:endParaRPr>
          </a:p>
        </p:txBody>
      </p:sp>
      <p:sp>
        <p:nvSpPr>
          <p:cNvPr id="27" name="TextBox 26"/>
          <p:cNvSpPr txBox="1"/>
          <p:nvPr/>
        </p:nvSpPr>
        <p:spPr>
          <a:xfrm>
            <a:off x="6527637" y="3850147"/>
            <a:ext cx="2342308" cy="646331"/>
          </a:xfrm>
          <a:prstGeom prst="rect">
            <a:avLst/>
          </a:prstGeom>
          <a:noFill/>
        </p:spPr>
        <p:txBody>
          <a:bodyPr wrap="none" rtlCol="0">
            <a:spAutoFit/>
          </a:bodyPr>
          <a:lstStyle/>
          <a:p>
            <a:r>
              <a:rPr lang="en-US" sz="3600" i="1">
                <a:solidFill>
                  <a:schemeClr val="accent6">
                    <a:lumMod val="50000"/>
                  </a:schemeClr>
                </a:solidFill>
                <a:latin typeface="Open Sans" charset="0"/>
                <a:ea typeface="Open Sans" charset="0"/>
                <a:cs typeface="Open Sans" charset="0"/>
              </a:rPr>
              <a:t>x</a:t>
            </a:r>
            <a:r>
              <a:rPr lang="en-US" sz="3600" baseline="30000">
                <a:solidFill>
                  <a:schemeClr val="accent6">
                    <a:lumMod val="50000"/>
                  </a:schemeClr>
                </a:solidFill>
                <a:latin typeface="Open Sans" charset="0"/>
                <a:ea typeface="Open Sans" charset="0"/>
                <a:cs typeface="Open Sans" charset="0"/>
              </a:rPr>
              <a:t>2</a:t>
            </a:r>
            <a:r>
              <a:rPr lang="en-US" sz="3600">
                <a:solidFill>
                  <a:schemeClr val="accent6">
                    <a:lumMod val="50000"/>
                  </a:schemeClr>
                </a:solidFill>
                <a:latin typeface="Open Sans" charset="0"/>
                <a:ea typeface="Open Sans" charset="0"/>
                <a:cs typeface="Open Sans" charset="0"/>
              </a:rPr>
              <a:t> + 4</a:t>
            </a:r>
            <a:r>
              <a:rPr lang="en-US" sz="3600" i="1">
                <a:solidFill>
                  <a:schemeClr val="accent6">
                    <a:lumMod val="50000"/>
                  </a:schemeClr>
                </a:solidFill>
                <a:latin typeface="Open Sans" charset="0"/>
                <a:ea typeface="Open Sans" charset="0"/>
                <a:cs typeface="Open Sans" charset="0"/>
              </a:rPr>
              <a:t>x</a:t>
            </a:r>
            <a:r>
              <a:rPr lang="en-US" sz="3600">
                <a:solidFill>
                  <a:schemeClr val="accent6">
                    <a:lumMod val="50000"/>
                  </a:schemeClr>
                </a:solidFill>
                <a:latin typeface="Open Sans" charset="0"/>
                <a:ea typeface="Open Sans" charset="0"/>
                <a:cs typeface="Open Sans" charset="0"/>
              </a:rPr>
              <a:t> </a:t>
            </a:r>
            <a:r>
              <a:rPr lang="en-US" sz="3600" dirty="0">
                <a:solidFill>
                  <a:schemeClr val="accent6">
                    <a:lumMod val="50000"/>
                  </a:schemeClr>
                </a:solidFill>
                <a:latin typeface="Open Sans" charset="0"/>
                <a:ea typeface="Open Sans" charset="0"/>
                <a:cs typeface="Open Sans" charset="0"/>
              </a:rPr>
              <a:t>+ 3</a:t>
            </a:r>
          </a:p>
        </p:txBody>
      </p:sp>
      <p:sp>
        <p:nvSpPr>
          <p:cNvPr id="28" name="TextBox 27"/>
          <p:cNvSpPr txBox="1"/>
          <p:nvPr/>
        </p:nvSpPr>
        <p:spPr>
          <a:xfrm>
            <a:off x="6527636" y="4377418"/>
            <a:ext cx="1308371" cy="646331"/>
          </a:xfrm>
          <a:prstGeom prst="rect">
            <a:avLst/>
          </a:prstGeom>
          <a:noFill/>
        </p:spPr>
        <p:txBody>
          <a:bodyPr wrap="none" rtlCol="0">
            <a:spAutoFit/>
          </a:bodyPr>
          <a:lstStyle/>
          <a:p>
            <a:r>
              <a:rPr lang="en-US" sz="3600" i="1" dirty="0">
                <a:solidFill>
                  <a:schemeClr val="accent6">
                    <a:lumMod val="50000"/>
                  </a:schemeClr>
                </a:solidFill>
                <a:latin typeface="Open Sans" charset="0"/>
                <a:ea typeface="Open Sans" charset="0"/>
                <a:cs typeface="Open Sans" charset="0"/>
              </a:rPr>
              <a:t>x</a:t>
            </a:r>
            <a:r>
              <a:rPr lang="en-US" sz="3600" baseline="30000" dirty="0">
                <a:solidFill>
                  <a:schemeClr val="accent6">
                    <a:lumMod val="50000"/>
                  </a:schemeClr>
                </a:solidFill>
                <a:latin typeface="Open Sans" charset="0"/>
                <a:ea typeface="Open Sans" charset="0"/>
                <a:cs typeface="Open Sans" charset="0"/>
              </a:rPr>
              <a:t>2</a:t>
            </a:r>
            <a:r>
              <a:rPr lang="en-US" sz="3600" dirty="0">
                <a:solidFill>
                  <a:schemeClr val="accent6">
                    <a:lumMod val="50000"/>
                  </a:schemeClr>
                </a:solidFill>
                <a:latin typeface="Open Sans" charset="0"/>
                <a:ea typeface="Open Sans" charset="0"/>
                <a:cs typeface="Open Sans" charset="0"/>
              </a:rPr>
              <a:t> + </a:t>
            </a:r>
            <a:r>
              <a:rPr lang="en-US" sz="3600" i="1" dirty="0">
                <a:solidFill>
                  <a:schemeClr val="accent6">
                    <a:lumMod val="50000"/>
                  </a:schemeClr>
                </a:solidFill>
                <a:latin typeface="Open Sans" charset="0"/>
                <a:ea typeface="Open Sans" charset="0"/>
                <a:cs typeface="Open Sans" charset="0"/>
              </a:rPr>
              <a:t>x</a:t>
            </a:r>
            <a:endParaRPr lang="en-US" sz="3600" dirty="0">
              <a:solidFill>
                <a:schemeClr val="accent6">
                  <a:lumMod val="50000"/>
                </a:schemeClr>
              </a:solidFill>
              <a:latin typeface="Open Sans" charset="0"/>
              <a:ea typeface="Open Sans" charset="0"/>
              <a:cs typeface="Open Sans" charset="0"/>
            </a:endParaRPr>
          </a:p>
        </p:txBody>
      </p:sp>
      <p:sp>
        <p:nvSpPr>
          <p:cNvPr id="29" name="TextBox 28"/>
          <p:cNvSpPr txBox="1"/>
          <p:nvPr/>
        </p:nvSpPr>
        <p:spPr>
          <a:xfrm>
            <a:off x="7430127" y="4937388"/>
            <a:ext cx="1439818"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3</a:t>
            </a:r>
            <a:r>
              <a:rPr lang="en-US" sz="3600" i="1" dirty="0">
                <a:solidFill>
                  <a:schemeClr val="accent6">
                    <a:lumMod val="50000"/>
                  </a:schemeClr>
                </a:solidFill>
                <a:latin typeface="Open Sans" charset="0"/>
                <a:ea typeface="Open Sans" charset="0"/>
                <a:cs typeface="Open Sans" charset="0"/>
              </a:rPr>
              <a:t>x</a:t>
            </a:r>
            <a:r>
              <a:rPr lang="en-US" sz="3600" dirty="0">
                <a:solidFill>
                  <a:schemeClr val="accent6">
                    <a:lumMod val="50000"/>
                  </a:schemeClr>
                </a:solidFill>
                <a:latin typeface="Open Sans" charset="0"/>
                <a:ea typeface="Open Sans" charset="0"/>
                <a:cs typeface="Open Sans" charset="0"/>
              </a:rPr>
              <a:t> + 3</a:t>
            </a:r>
          </a:p>
        </p:txBody>
      </p:sp>
      <p:sp>
        <p:nvSpPr>
          <p:cNvPr id="18" name="Rectangle 17"/>
          <p:cNvSpPr/>
          <p:nvPr/>
        </p:nvSpPr>
        <p:spPr>
          <a:xfrm rot="5400000">
            <a:off x="4687378" y="5900943"/>
            <a:ext cx="1417024" cy="287263"/>
          </a:xfrm>
          <a:prstGeom prst="rect">
            <a:avLst/>
          </a:prstGeom>
          <a:solidFill>
            <a:srgbClr val="92D050"/>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437127" y="5482020"/>
            <a:ext cx="1439818"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3</a:t>
            </a:r>
            <a:r>
              <a:rPr lang="en-US" sz="3600" i="1" dirty="0">
                <a:solidFill>
                  <a:schemeClr val="accent6">
                    <a:lumMod val="50000"/>
                  </a:schemeClr>
                </a:solidFill>
                <a:latin typeface="Open Sans" charset="0"/>
                <a:ea typeface="Open Sans" charset="0"/>
                <a:cs typeface="Open Sans" charset="0"/>
              </a:rPr>
              <a:t>x</a:t>
            </a:r>
            <a:r>
              <a:rPr lang="en-US" sz="3600" dirty="0">
                <a:solidFill>
                  <a:schemeClr val="accent6">
                    <a:lumMod val="50000"/>
                  </a:schemeClr>
                </a:solidFill>
                <a:latin typeface="Open Sans" charset="0"/>
                <a:ea typeface="Open Sans" charset="0"/>
                <a:cs typeface="Open Sans" charset="0"/>
              </a:rPr>
              <a:t> + 3</a:t>
            </a:r>
          </a:p>
        </p:txBody>
      </p:sp>
      <p:sp>
        <p:nvSpPr>
          <p:cNvPr id="31" name="TextBox 30"/>
          <p:cNvSpPr txBox="1"/>
          <p:nvPr/>
        </p:nvSpPr>
        <p:spPr>
          <a:xfrm>
            <a:off x="8421329" y="6026480"/>
            <a:ext cx="449162"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0</a:t>
            </a:r>
            <a:endParaRPr lang="en-US" sz="3600" dirty="0">
              <a:solidFill>
                <a:schemeClr val="accent6">
                  <a:lumMod val="50000"/>
                </a:schemeClr>
              </a:solidFill>
              <a:latin typeface="Open Sans" charset="0"/>
              <a:ea typeface="Open Sans" charset="0"/>
              <a:cs typeface="Open Sans" charset="0"/>
            </a:endParaRPr>
          </a:p>
        </p:txBody>
      </p:sp>
      <p:sp>
        <p:nvSpPr>
          <p:cNvPr id="32" name="TextBox 31"/>
          <p:cNvSpPr txBox="1"/>
          <p:nvPr/>
        </p:nvSpPr>
        <p:spPr>
          <a:xfrm>
            <a:off x="7373841" y="1992122"/>
            <a:ext cx="1439818"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2</a:t>
            </a:r>
            <a:r>
              <a:rPr lang="en-US" sz="3600" i="1" dirty="0">
                <a:solidFill>
                  <a:schemeClr val="accent6">
                    <a:lumMod val="50000"/>
                  </a:schemeClr>
                </a:solidFill>
                <a:latin typeface="Open Sans" charset="0"/>
                <a:ea typeface="Open Sans" charset="0"/>
                <a:cs typeface="Open Sans" charset="0"/>
              </a:rPr>
              <a:t>x</a:t>
            </a:r>
            <a:r>
              <a:rPr lang="en-US" sz="3600" dirty="0">
                <a:solidFill>
                  <a:schemeClr val="accent6">
                    <a:lumMod val="50000"/>
                  </a:schemeClr>
                </a:solidFill>
                <a:latin typeface="Open Sans" charset="0"/>
                <a:ea typeface="Open Sans" charset="0"/>
                <a:cs typeface="Open Sans" charset="0"/>
              </a:rPr>
              <a:t> + 3</a:t>
            </a:r>
          </a:p>
        </p:txBody>
      </p:sp>
    </p:spTree>
    <p:extLst>
      <p:ext uri="{BB962C8B-B14F-4D97-AF65-F5344CB8AC3E}">
        <p14:creationId xmlns:p14="http://schemas.microsoft.com/office/powerpoint/2010/main" val="11412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0 0 L -0.11718 -0.38426 " pathEditMode="relative" ptsTypes="AA">
                                      <p:cBhvr>
                                        <p:cTn id="32" dur="2000" fill="hold"/>
                                        <p:tgtEl>
                                          <p:spTgt spid="16"/>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00695 0.0162 L -0.43003 -0.25972 " pathEditMode="relative" rAng="0" ptsTypes="AA">
                                      <p:cBhvr>
                                        <p:cTn id="36" dur="2000" fill="hold"/>
                                        <p:tgtEl>
                                          <p:spTgt spid="25"/>
                                        </p:tgtEl>
                                        <p:attrNameLst>
                                          <p:attrName>ppt_x</p:attrName>
                                          <p:attrName>ppt_y</p:attrName>
                                        </p:attrNameLst>
                                      </p:cBhvr>
                                      <p:rCtr x="-21858" y="-13796"/>
                                    </p:animMotion>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grpId="2" nodeType="clickEffect">
                                  <p:stCondLst>
                                    <p:cond delay="0"/>
                                  </p:stCondLst>
                                  <p:childTnLst>
                                    <p:animRot by="5400000">
                                      <p:cBhvr>
                                        <p:cTn id="40" dur="2000" fill="hold"/>
                                        <p:tgtEl>
                                          <p:spTgt spid="2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0.01041 0.00694 L -0.14271 -0.38264 " pathEditMode="relative" rAng="0" ptsTypes="AA">
                                      <p:cBhvr>
                                        <p:cTn id="52" dur="2000" fill="hold"/>
                                        <p:tgtEl>
                                          <p:spTgt spid="24"/>
                                        </p:tgtEl>
                                        <p:attrNameLst>
                                          <p:attrName>ppt_x</p:attrName>
                                          <p:attrName>ppt_y</p:attrName>
                                        </p:attrNameLst>
                                      </p:cBhvr>
                                      <p:rCtr x="-7656" y="-19491"/>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1" nodeType="clickEffect">
                                  <p:stCondLst>
                                    <p:cond delay="0"/>
                                  </p:stCondLst>
                                  <p:childTnLst>
                                    <p:animMotion origin="layout" path="M 0.00868 -0.01157 L -0.31493 -0.25764 " pathEditMode="relative" rAng="0" ptsTypes="AA">
                                      <p:cBhvr>
                                        <p:cTn id="56" dur="2000" fill="hold"/>
                                        <p:tgtEl>
                                          <p:spTgt spid="18"/>
                                        </p:tgtEl>
                                        <p:attrNameLst>
                                          <p:attrName>ppt_x</p:attrName>
                                          <p:attrName>ppt_y</p:attrName>
                                        </p:attrNameLst>
                                      </p:cBhvr>
                                      <p:rCtr x="-16181" y="-12315"/>
                                    </p:animMotion>
                                  </p:childTnLst>
                                </p:cTn>
                              </p:par>
                            </p:childTnLst>
                          </p:cTn>
                        </p:par>
                      </p:childTnLst>
                    </p:cTn>
                  </p:par>
                  <p:par>
                    <p:cTn id="57" fill="hold">
                      <p:stCondLst>
                        <p:cond delay="indefinite"/>
                      </p:stCondLst>
                      <p:childTnLst>
                        <p:par>
                          <p:cTn id="58" fill="hold">
                            <p:stCondLst>
                              <p:cond delay="0"/>
                            </p:stCondLst>
                            <p:childTnLst>
                              <p:par>
                                <p:cTn id="59" presetID="8" presetClass="emph" presetSubtype="0" fill="hold" grpId="2" nodeType="clickEffect">
                                  <p:stCondLst>
                                    <p:cond delay="0"/>
                                  </p:stCondLst>
                                  <p:childTnLst>
                                    <p:animRot by="5400000">
                                      <p:cBhvr>
                                        <p:cTn id="60" dur="2000" fill="hold"/>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1" nodeType="clickEffect">
                                  <p:stCondLst>
                                    <p:cond delay="0"/>
                                  </p:stCondLst>
                                  <p:childTnLst>
                                    <p:animMotion origin="layout" path="M -0.01216 0.00231 L -0.25747 -0.38171 " pathEditMode="relative" rAng="0" ptsTypes="AA">
                                      <p:cBhvr>
                                        <p:cTn id="72" dur="2000" fill="hold"/>
                                        <p:tgtEl>
                                          <p:spTgt spid="19"/>
                                        </p:tgtEl>
                                        <p:attrNameLst>
                                          <p:attrName>ppt_x</p:attrName>
                                          <p:attrName>ppt_y</p:attrName>
                                        </p:attrNameLst>
                                      </p:cBhvr>
                                      <p:rCtr x="-12274" y="-19213"/>
                                    </p:animMotion>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grpId="1" nodeType="clickEffect">
                                  <p:stCondLst>
                                    <p:cond delay="0"/>
                                  </p:stCondLst>
                                  <p:childTnLst>
                                    <p:animMotion origin="layout" path="M -0.01216 -0.00694 L -0.26337 -0.38287 " pathEditMode="relative" rAng="0" ptsTypes="AA">
                                      <p:cBhvr>
                                        <p:cTn id="76" dur="2000" fill="hold"/>
                                        <p:tgtEl>
                                          <p:spTgt spid="20"/>
                                        </p:tgtEl>
                                        <p:attrNameLst>
                                          <p:attrName>ppt_x</p:attrName>
                                          <p:attrName>ppt_y</p:attrName>
                                        </p:attrNameLst>
                                      </p:cBhvr>
                                      <p:rCtr x="-12569" y="-18796"/>
                                    </p:animMotion>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0.01215 0 L -0.27014 -0.38194 " pathEditMode="relative" rAng="0" ptsTypes="AA">
                                      <p:cBhvr>
                                        <p:cTn id="80" dur="2000" fill="hold"/>
                                        <p:tgtEl>
                                          <p:spTgt spid="17"/>
                                        </p:tgtEl>
                                        <p:attrNameLst>
                                          <p:attrName>ppt_x</p:attrName>
                                          <p:attrName>ppt_y</p:attrName>
                                        </p:attrNameLst>
                                      </p:cBhvr>
                                      <p:rCtr x="-12899" y="-19097"/>
                                    </p:animMotion>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0.00174 -0.0162 L -0.39896 -0.32477 " pathEditMode="relative" rAng="0" ptsTypes="AA">
                                      <p:cBhvr>
                                        <p:cTn id="84" dur="2000" fill="hold"/>
                                        <p:tgtEl>
                                          <p:spTgt spid="21"/>
                                        </p:tgtEl>
                                        <p:attrNameLst>
                                          <p:attrName>ppt_x</p:attrName>
                                          <p:attrName>ppt_y</p:attrName>
                                        </p:attrNameLst>
                                      </p:cBhvr>
                                      <p:rCtr x="-19861" y="-15440"/>
                                    </p:animMotion>
                                  </p:childTnLst>
                                </p:cTn>
                              </p:par>
                            </p:childTnLst>
                          </p:cTn>
                        </p:par>
                      </p:childTnLst>
                    </p:cTn>
                  </p:par>
                  <p:par>
                    <p:cTn id="85" fill="hold">
                      <p:stCondLst>
                        <p:cond delay="indefinite"/>
                      </p:stCondLst>
                      <p:childTnLst>
                        <p:par>
                          <p:cTn id="86" fill="hold">
                            <p:stCondLst>
                              <p:cond delay="0"/>
                            </p:stCondLst>
                            <p:childTnLst>
                              <p:par>
                                <p:cTn id="87" presetID="0" presetClass="path" presetSubtype="0" accel="50000" decel="50000" fill="hold" grpId="1" nodeType="clickEffect">
                                  <p:stCondLst>
                                    <p:cond delay="0"/>
                                  </p:stCondLst>
                                  <p:childTnLst>
                                    <p:animMotion origin="layout" path="M 0.00173 -7.40741E-7 L -0.36719 -0.25648 " pathEditMode="relative" rAng="0" ptsTypes="AA">
                                      <p:cBhvr>
                                        <p:cTn id="88" dur="2000" fill="hold"/>
                                        <p:tgtEl>
                                          <p:spTgt spid="15"/>
                                        </p:tgtEl>
                                        <p:attrNameLst>
                                          <p:attrName>ppt_x</p:attrName>
                                          <p:attrName>ppt_y</p:attrName>
                                        </p:attrNameLst>
                                      </p:cBhvr>
                                      <p:rCtr x="-18455" y="-12824"/>
                                    </p:animMotion>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grpId="1" nodeType="clickEffect">
                                  <p:stCondLst>
                                    <p:cond delay="0"/>
                                  </p:stCondLst>
                                  <p:childTnLst>
                                    <p:animMotion origin="layout" path="M 0.00173 0.00695 L -0.33438 -0.19097 " pathEditMode="relative" rAng="0" ptsTypes="AA">
                                      <p:cBhvr>
                                        <p:cTn id="92" dur="2000" fill="hold"/>
                                        <p:tgtEl>
                                          <p:spTgt spid="22"/>
                                        </p:tgtEl>
                                        <p:attrNameLst>
                                          <p:attrName>ppt_x</p:attrName>
                                          <p:attrName>ppt_y</p:attrName>
                                        </p:attrNameLst>
                                      </p:cBhvr>
                                      <p:rCtr x="-16806" y="-9907"/>
                                    </p:animMotion>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5" grpId="2" animBg="1"/>
      <p:bldP spid="26" grpId="0"/>
      <p:bldP spid="27" grpId="0"/>
      <p:bldP spid="28" grpId="0"/>
      <p:bldP spid="29" grpId="0"/>
      <p:bldP spid="18" grpId="0" animBg="1"/>
      <p:bldP spid="18" grpId="1" animBg="1"/>
      <p:bldP spid="18" grpId="2" animBg="1"/>
      <p:bldP spid="30" grpId="0"/>
      <p:bldP spid="31" grpId="0"/>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69851" y="1335894"/>
            <a:ext cx="7968611" cy="55221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accent3"/>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chemeClr val="accent3"/>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chemeClr val="accent3"/>
                </a:solidFill>
                <a:latin typeface="Century Gothic"/>
                <a:ea typeface="+mn-ea"/>
                <a:cs typeface="Century Gothic"/>
              </a:defRPr>
            </a:lvl3pPr>
            <a:lvl4pPr marL="1600200" indent="-228600" algn="l" defTabSz="457200" rtl="0" eaLnBrk="1" latinLnBrk="0" hangingPunct="1">
              <a:spcBef>
                <a:spcPct val="20000"/>
              </a:spcBef>
              <a:buFont typeface="Arial"/>
              <a:buChar char="–"/>
              <a:defRPr sz="1600" kern="1200">
                <a:solidFill>
                  <a:schemeClr val="accent3"/>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3"/>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latin typeface="Open Sans" charset="0"/>
                <a:ea typeface="Open Sans" charset="0"/>
                <a:cs typeface="Open Sans" charset="0"/>
              </a:rPr>
              <a:t>Explain why</a:t>
            </a:r>
          </a:p>
          <a:p>
            <a:pPr marL="0" indent="0" algn="ctr">
              <a:lnSpc>
                <a:spcPct val="200000"/>
              </a:lnSpc>
              <a:buNone/>
            </a:pPr>
            <a:r>
              <a:rPr lang="en-US" sz="3200" dirty="0">
                <a:latin typeface="Open Sans" charset="0"/>
                <a:ea typeface="Open Sans" charset="0"/>
                <a:cs typeface="Open Sans" charset="0"/>
              </a:rPr>
              <a:t>168 ÷ 12</a:t>
            </a:r>
          </a:p>
          <a:p>
            <a:pPr marL="0" indent="0">
              <a:lnSpc>
                <a:spcPct val="200000"/>
              </a:lnSpc>
              <a:buNone/>
            </a:pPr>
            <a:r>
              <a:rPr lang="en-US" sz="3200" dirty="0">
                <a:latin typeface="Open Sans" charset="0"/>
                <a:ea typeface="Open Sans" charset="0"/>
                <a:cs typeface="Open Sans" charset="0"/>
              </a:rPr>
              <a:t>is the same as</a:t>
            </a:r>
          </a:p>
          <a:p>
            <a:pPr marL="0" indent="0" algn="ctr">
              <a:lnSpc>
                <a:spcPct val="200000"/>
              </a:lnSpc>
              <a:buNone/>
            </a:pPr>
            <a:r>
              <a:rPr lang="en-US" sz="3200" dirty="0">
                <a:latin typeface="Open Sans" charset="0"/>
                <a:ea typeface="Open Sans" charset="0"/>
                <a:cs typeface="Open Sans" charset="0"/>
              </a:rPr>
              <a:t>(</a:t>
            </a:r>
            <a:r>
              <a:rPr lang="en-US" sz="3200" i="1" dirty="0">
                <a:latin typeface="Open Sans" charset="0"/>
                <a:ea typeface="Open Sans" charset="0"/>
                <a:cs typeface="Open Sans" charset="0"/>
              </a:rPr>
              <a:t>x</a:t>
            </a:r>
            <a:r>
              <a:rPr lang="en-US" sz="3200" baseline="30000" dirty="0">
                <a:latin typeface="Open Sans" charset="0"/>
                <a:ea typeface="Open Sans" charset="0"/>
                <a:cs typeface="Open Sans" charset="0"/>
              </a:rPr>
              <a:t>2</a:t>
            </a:r>
            <a:r>
              <a:rPr lang="en-US" sz="3200" dirty="0">
                <a:latin typeface="Open Sans" charset="0"/>
                <a:ea typeface="Open Sans" charset="0"/>
                <a:cs typeface="Open Sans" charset="0"/>
              </a:rPr>
              <a:t> + 6</a:t>
            </a:r>
            <a:r>
              <a:rPr lang="en-US" sz="3200" i="1" dirty="0">
                <a:latin typeface="Open Sans" charset="0"/>
                <a:ea typeface="Open Sans" charset="0"/>
                <a:cs typeface="Open Sans" charset="0"/>
              </a:rPr>
              <a:t>x</a:t>
            </a:r>
            <a:r>
              <a:rPr lang="en-US" sz="3200" dirty="0">
                <a:latin typeface="Open Sans" charset="0"/>
                <a:ea typeface="Open Sans" charset="0"/>
                <a:cs typeface="Open Sans" charset="0"/>
              </a:rPr>
              <a:t> + 8) ÷ (</a:t>
            </a:r>
            <a:r>
              <a:rPr lang="en-US" sz="3200" i="1" dirty="0">
                <a:latin typeface="Open Sans" charset="0"/>
                <a:ea typeface="Open Sans" charset="0"/>
                <a:cs typeface="Open Sans" charset="0"/>
              </a:rPr>
              <a:t>x</a:t>
            </a:r>
            <a:r>
              <a:rPr lang="en-US" sz="3200" dirty="0">
                <a:latin typeface="Open Sans" charset="0"/>
                <a:ea typeface="Open Sans" charset="0"/>
                <a:cs typeface="Open Sans" charset="0"/>
              </a:rPr>
              <a:t> + 2)</a:t>
            </a:r>
          </a:p>
        </p:txBody>
      </p:sp>
    </p:spTree>
    <p:extLst>
      <p:ext uri="{BB962C8B-B14F-4D97-AF65-F5344CB8AC3E}">
        <p14:creationId xmlns:p14="http://schemas.microsoft.com/office/powerpoint/2010/main" val="500798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9C5E0E-1AD6-2340-AC47-44C50DE6AE93}"/>
              </a:ext>
            </a:extLst>
          </p:cNvPr>
          <p:cNvSpPr txBox="1"/>
          <p:nvPr/>
        </p:nvSpPr>
        <p:spPr>
          <a:xfrm>
            <a:off x="1338468" y="2796209"/>
            <a:ext cx="6546985" cy="769441"/>
          </a:xfrm>
          <a:prstGeom prst="rect">
            <a:avLst/>
          </a:prstGeom>
          <a:noFill/>
        </p:spPr>
        <p:txBody>
          <a:bodyPr wrap="none" rtlCol="0">
            <a:spAutoFit/>
          </a:bodyPr>
          <a:lstStyle/>
          <a:p>
            <a:r>
              <a:rPr lang="en-US" sz="4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Simultaneous Equations</a:t>
            </a:r>
          </a:p>
        </p:txBody>
      </p:sp>
    </p:spTree>
    <p:extLst>
      <p:ext uri="{BB962C8B-B14F-4D97-AF65-F5344CB8AC3E}">
        <p14:creationId xmlns:p14="http://schemas.microsoft.com/office/powerpoint/2010/main" val="295921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56157" y="1194167"/>
            <a:ext cx="3130985" cy="4154984"/>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2a + t = 5</a:t>
            </a:r>
          </a:p>
          <a:p>
            <a:r>
              <a:rPr lang="en-US" sz="4400" dirty="0">
                <a:solidFill>
                  <a:schemeClr val="accent6">
                    <a:lumMod val="50000"/>
                  </a:schemeClr>
                </a:solidFill>
                <a:latin typeface="Open Sans" charset="0"/>
                <a:ea typeface="Open Sans" charset="0"/>
                <a:cs typeface="Open Sans" charset="0"/>
              </a:rPr>
              <a:t>a + 2t = 7</a:t>
            </a:r>
          </a:p>
          <a:p>
            <a:r>
              <a:rPr lang="en-US" sz="4400" dirty="0">
                <a:solidFill>
                  <a:schemeClr val="accent6">
                    <a:lumMod val="50000"/>
                  </a:schemeClr>
                </a:solidFill>
                <a:latin typeface="Open Sans" charset="0"/>
                <a:ea typeface="Open Sans" charset="0"/>
                <a:cs typeface="Open Sans" charset="0"/>
              </a:rPr>
              <a:t>2a + c = 4</a:t>
            </a:r>
          </a:p>
          <a:p>
            <a:r>
              <a:rPr lang="en-US" sz="4400" dirty="0">
                <a:solidFill>
                  <a:schemeClr val="accent6">
                    <a:lumMod val="50000"/>
                  </a:schemeClr>
                </a:solidFill>
                <a:latin typeface="Open Sans" charset="0"/>
                <a:ea typeface="Open Sans" charset="0"/>
                <a:cs typeface="Open Sans" charset="0"/>
              </a:rPr>
              <a:t>a + c + t = 6</a:t>
            </a:r>
          </a:p>
          <a:p>
            <a:r>
              <a:rPr lang="en-US" sz="4400" dirty="0">
                <a:solidFill>
                  <a:schemeClr val="accent6">
                    <a:lumMod val="50000"/>
                  </a:schemeClr>
                </a:solidFill>
                <a:latin typeface="Open Sans" charset="0"/>
                <a:ea typeface="Open Sans" charset="0"/>
                <a:cs typeface="Open Sans" charset="0"/>
              </a:rPr>
              <a:t>2t + c = 8</a:t>
            </a:r>
          </a:p>
          <a:p>
            <a:r>
              <a:rPr lang="en-US" sz="4400" dirty="0">
                <a:solidFill>
                  <a:schemeClr val="accent6">
                    <a:lumMod val="50000"/>
                  </a:schemeClr>
                </a:solidFill>
                <a:latin typeface="Open Sans" charset="0"/>
                <a:ea typeface="Open Sans" charset="0"/>
                <a:cs typeface="Open Sans" charset="0"/>
              </a:rPr>
              <a:t>3c = 6</a:t>
            </a:r>
          </a:p>
        </p:txBody>
      </p:sp>
    </p:spTree>
    <p:extLst>
      <p:ext uri="{BB962C8B-B14F-4D97-AF65-F5344CB8AC3E}">
        <p14:creationId xmlns:p14="http://schemas.microsoft.com/office/powerpoint/2010/main" val="1529180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74073214"/>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Tree>
    <p:extLst>
      <p:ext uri="{BB962C8B-B14F-4D97-AF65-F5344CB8AC3E}">
        <p14:creationId xmlns:p14="http://schemas.microsoft.com/office/powerpoint/2010/main" val="1286385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80666617"/>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
        <p:nvSpPr>
          <p:cNvPr id="14" name="Oval 13"/>
          <p:cNvSpPr/>
          <p:nvPr/>
        </p:nvSpPr>
        <p:spPr>
          <a:xfrm>
            <a:off x="2409838" y="305894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8893" y="3231193"/>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38375" y="3371181"/>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04247" y="3040845"/>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3449" y="332638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09044" y="3009710"/>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95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26841194"/>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
        <p:nvSpPr>
          <p:cNvPr id="14" name="Oval 13"/>
          <p:cNvSpPr/>
          <p:nvPr/>
        </p:nvSpPr>
        <p:spPr>
          <a:xfrm>
            <a:off x="2409838" y="305894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8893" y="3231193"/>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38375" y="3371181"/>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04247" y="3040845"/>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3449" y="332638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09044" y="3009710"/>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40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516169734"/>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
        <p:nvSpPr>
          <p:cNvPr id="14" name="Oval 13"/>
          <p:cNvSpPr/>
          <p:nvPr/>
        </p:nvSpPr>
        <p:spPr>
          <a:xfrm>
            <a:off x="2409838" y="305894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8893" y="3231193"/>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38375" y="3371181"/>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04247" y="3040845"/>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3449" y="332638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09044" y="3009710"/>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011958" y="448950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05206" y="2000789"/>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753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23764036"/>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
        <p:nvSpPr>
          <p:cNvPr id="14" name="Oval 13"/>
          <p:cNvSpPr/>
          <p:nvPr/>
        </p:nvSpPr>
        <p:spPr>
          <a:xfrm>
            <a:off x="2409838" y="305894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8893" y="3231193"/>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38375" y="3371181"/>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04247" y="3040845"/>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3449" y="332638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09044" y="3009710"/>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011958" y="448950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05206" y="2000789"/>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850609" y="201844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23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7511" y="1347701"/>
            <a:ext cx="8229600" cy="4525963"/>
          </a:xfrm>
          <a:prstGeom prst="rect">
            <a:avLst/>
          </a:prstGeom>
        </p:spPr>
        <p:txBody>
          <a:bodyPr>
            <a:normAutofit fontScale="62500" lnSpcReduction="20000"/>
          </a:bodyPr>
          <a:lstStyle/>
          <a:p>
            <a:pPr marL="0" indent="0">
              <a:buNone/>
            </a:pPr>
            <a:r>
              <a:rPr lang="en-GB" sz="3500" dirty="0">
                <a:solidFill>
                  <a:srgbClr val="1B5A7D"/>
                </a:solidFill>
                <a:latin typeface="Open Sans" charset="0"/>
                <a:ea typeface="Open Sans" charset="0"/>
                <a:cs typeface="Open Sans" charset="0"/>
              </a:rPr>
              <a:t>Jerome Bruner</a:t>
            </a:r>
            <a:r>
              <a:rPr lang="en-GB" dirty="0">
                <a:solidFill>
                  <a:srgbClr val="1B5A7D"/>
                </a:solidFill>
                <a:latin typeface="Open Sans" charset="0"/>
                <a:ea typeface="Open Sans" charset="0"/>
                <a:cs typeface="Open Sans" charset="0"/>
              </a:rPr>
              <a:t>  </a:t>
            </a:r>
            <a:r>
              <a:rPr lang="en-GB" sz="2400" dirty="0">
                <a:solidFill>
                  <a:srgbClr val="1B5A7D"/>
                </a:solidFill>
                <a:latin typeface="Open Sans" charset="0"/>
                <a:ea typeface="Open Sans" charset="0"/>
                <a:cs typeface="Open Sans" charset="0"/>
              </a:rPr>
              <a:t> </a:t>
            </a:r>
            <a:r>
              <a:rPr lang="en-GB" sz="2600" dirty="0">
                <a:solidFill>
                  <a:srgbClr val="1B5A7D"/>
                </a:solidFill>
                <a:latin typeface="Open Sans" charset="0"/>
                <a:ea typeface="Open Sans" charset="0"/>
                <a:cs typeface="Open Sans" charset="0"/>
              </a:rPr>
              <a:t>American (1915 –2016) </a:t>
            </a:r>
          </a:p>
          <a:p>
            <a:pPr marL="0" indent="0">
              <a:buNone/>
            </a:pPr>
            <a:r>
              <a:rPr lang="en-GB" sz="2600" dirty="0">
                <a:solidFill>
                  <a:srgbClr val="1B5A7D"/>
                </a:solidFill>
                <a:latin typeface="Open Sans" charset="0"/>
                <a:ea typeface="Open Sans" charset="0"/>
                <a:cs typeface="Open Sans" charset="0"/>
              </a:rPr>
              <a:t>Concrete – Pictorial – Abstract (E-S-I)</a:t>
            </a:r>
          </a:p>
          <a:p>
            <a:pPr marL="0" indent="0">
              <a:buNone/>
            </a:pPr>
            <a:endParaRPr lang="en-GB" sz="2400" dirty="0">
              <a:solidFill>
                <a:srgbClr val="1B5A7D"/>
              </a:solidFill>
              <a:latin typeface="Open Sans" charset="0"/>
              <a:ea typeface="Open Sans" charset="0"/>
              <a:cs typeface="Open Sans" charset="0"/>
            </a:endParaRPr>
          </a:p>
          <a:p>
            <a:pPr marL="0" indent="0">
              <a:buNone/>
            </a:pPr>
            <a:endParaRPr lang="en-GB" dirty="0">
              <a:solidFill>
                <a:srgbClr val="1B5A7D"/>
              </a:solidFill>
              <a:latin typeface="Open Sans" charset="0"/>
              <a:ea typeface="Open Sans" charset="0"/>
              <a:cs typeface="Open Sans" charset="0"/>
            </a:endParaRPr>
          </a:p>
          <a:p>
            <a:pPr marL="0" indent="0">
              <a:buNone/>
            </a:pPr>
            <a:endParaRPr lang="en-GB" dirty="0">
              <a:solidFill>
                <a:srgbClr val="1B5A7D"/>
              </a:solidFill>
              <a:latin typeface="Open Sans" charset="0"/>
              <a:ea typeface="Open Sans" charset="0"/>
              <a:cs typeface="Open Sans" charset="0"/>
            </a:endParaRPr>
          </a:p>
          <a:p>
            <a:pPr marL="0" indent="0">
              <a:buNone/>
            </a:pPr>
            <a:r>
              <a:rPr lang="en-GB" dirty="0">
                <a:solidFill>
                  <a:srgbClr val="1B5A7D"/>
                </a:solidFill>
                <a:latin typeface="Open Sans" charset="0"/>
                <a:ea typeface="Open Sans" charset="0"/>
                <a:cs typeface="Open Sans" charset="0"/>
              </a:rPr>
              <a:t>		</a:t>
            </a:r>
          </a:p>
          <a:p>
            <a:pPr marL="0" indent="0">
              <a:buNone/>
            </a:pPr>
            <a:r>
              <a:rPr lang="en-GB" sz="3500" dirty="0">
                <a:solidFill>
                  <a:srgbClr val="1B5A7D"/>
                </a:solidFill>
                <a:latin typeface="Open Sans" charset="0"/>
                <a:ea typeface="Open Sans" charset="0"/>
                <a:cs typeface="Open Sans" charset="0"/>
              </a:rPr>
              <a:t>                     Zoltan Dienes</a:t>
            </a:r>
          </a:p>
          <a:p>
            <a:pPr marL="0" indent="0">
              <a:buNone/>
            </a:pPr>
            <a:r>
              <a:rPr lang="en-GB" sz="2500" dirty="0">
                <a:solidFill>
                  <a:srgbClr val="1B5A7D"/>
                </a:solidFill>
                <a:latin typeface="Open Sans" charset="0"/>
                <a:ea typeface="Open Sans" charset="0"/>
                <a:cs typeface="Open Sans" charset="0"/>
              </a:rPr>
              <a:t>                             Variation Theory Hungarian (1916– 2014)</a:t>
            </a:r>
          </a:p>
          <a:p>
            <a:pPr marL="0" indent="0">
              <a:buNone/>
            </a:pPr>
            <a:endParaRPr lang="en-GB" sz="2400" dirty="0">
              <a:solidFill>
                <a:srgbClr val="1B5A7D"/>
              </a:solidFill>
              <a:latin typeface="Open Sans" charset="0"/>
              <a:ea typeface="Open Sans" charset="0"/>
              <a:cs typeface="Open Sans" charset="0"/>
            </a:endParaRPr>
          </a:p>
          <a:p>
            <a:pPr marL="0" indent="0">
              <a:buNone/>
            </a:pPr>
            <a:r>
              <a:rPr lang="en-GB" sz="2400" dirty="0">
                <a:solidFill>
                  <a:srgbClr val="1B5A7D"/>
                </a:solidFill>
                <a:latin typeface="Open Sans" charset="0"/>
                <a:ea typeface="Open Sans" charset="0"/>
                <a:cs typeface="Open Sans" charset="0"/>
              </a:rPr>
              <a:t>	</a:t>
            </a:r>
          </a:p>
          <a:p>
            <a:pPr marL="0" indent="0">
              <a:buNone/>
            </a:pPr>
            <a:endParaRPr lang="en-GB" sz="3500" dirty="0">
              <a:solidFill>
                <a:srgbClr val="1B5A7D"/>
              </a:solidFill>
              <a:latin typeface="Open Sans" charset="0"/>
              <a:ea typeface="Open Sans" charset="0"/>
              <a:cs typeface="Open Sans" charset="0"/>
            </a:endParaRPr>
          </a:p>
          <a:p>
            <a:pPr marL="0" indent="0">
              <a:buNone/>
            </a:pPr>
            <a:endParaRPr lang="en-GB" sz="3500" dirty="0">
              <a:solidFill>
                <a:srgbClr val="1B5A7D"/>
              </a:solidFill>
              <a:latin typeface="Open Sans" charset="0"/>
              <a:ea typeface="Open Sans" charset="0"/>
              <a:cs typeface="Open Sans" charset="0"/>
            </a:endParaRPr>
          </a:p>
          <a:p>
            <a:pPr marL="0" indent="0">
              <a:buNone/>
            </a:pPr>
            <a:endParaRPr lang="en-GB" sz="3500" dirty="0">
              <a:solidFill>
                <a:srgbClr val="1B5A7D"/>
              </a:solidFill>
              <a:latin typeface="Open Sans" charset="0"/>
              <a:ea typeface="Open Sans" charset="0"/>
              <a:cs typeface="Open Sans" charset="0"/>
            </a:endParaRPr>
          </a:p>
          <a:p>
            <a:pPr marL="0" indent="0">
              <a:buNone/>
            </a:pPr>
            <a:r>
              <a:rPr lang="en-GB" sz="3500" dirty="0">
                <a:solidFill>
                  <a:srgbClr val="1B5A7D"/>
                </a:solidFill>
                <a:latin typeface="Open Sans" charset="0"/>
                <a:ea typeface="Open Sans" charset="0"/>
                <a:cs typeface="Open Sans" charset="0"/>
              </a:rPr>
              <a:t>Richard </a:t>
            </a:r>
            <a:r>
              <a:rPr lang="en-GB" sz="3500" dirty="0" err="1">
                <a:solidFill>
                  <a:srgbClr val="1B5A7D"/>
                </a:solidFill>
                <a:latin typeface="Open Sans" charset="0"/>
                <a:ea typeface="Open Sans" charset="0"/>
                <a:cs typeface="Open Sans" charset="0"/>
              </a:rPr>
              <a:t>Skemp</a:t>
            </a:r>
            <a:endParaRPr lang="en-GB" sz="3500" dirty="0">
              <a:solidFill>
                <a:srgbClr val="1B5A7D"/>
              </a:solidFill>
              <a:latin typeface="Open Sans" charset="0"/>
              <a:ea typeface="Open Sans" charset="0"/>
              <a:cs typeface="Open Sans" charset="0"/>
            </a:endParaRPr>
          </a:p>
          <a:p>
            <a:pPr marL="0" indent="0">
              <a:buNone/>
            </a:pPr>
            <a:r>
              <a:rPr lang="en-GB" sz="2800" dirty="0">
                <a:solidFill>
                  <a:srgbClr val="1B5A7D"/>
                </a:solidFill>
                <a:latin typeface="Open Sans" charset="0"/>
                <a:ea typeface="Open Sans" charset="0"/>
                <a:cs typeface="Open Sans" charset="0"/>
              </a:rPr>
              <a:t>Conceptual and procedural understanding   </a:t>
            </a:r>
            <a:r>
              <a:rPr lang="en-GB" sz="2600" dirty="0">
                <a:solidFill>
                  <a:srgbClr val="1B5A7D"/>
                </a:solidFill>
                <a:latin typeface="Open Sans" charset="0"/>
                <a:ea typeface="Open Sans" charset="0"/>
                <a:cs typeface="Open Sans" charset="0"/>
              </a:rPr>
              <a:t>British (1919 – 1995)</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899" y="1347701"/>
            <a:ext cx="1893612" cy="14202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11" y="2386158"/>
            <a:ext cx="1285875" cy="18573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605" y="4243533"/>
            <a:ext cx="1800200" cy="1342085"/>
          </a:xfrm>
          <a:prstGeom prst="rect">
            <a:avLst/>
          </a:prstGeom>
        </p:spPr>
      </p:pic>
    </p:spTree>
    <p:extLst>
      <p:ext uri="{BB962C8B-B14F-4D97-AF65-F5344CB8AC3E}">
        <p14:creationId xmlns:p14="http://schemas.microsoft.com/office/powerpoint/2010/main" val="1852463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558287155"/>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
        <p:nvSpPr>
          <p:cNvPr id="14" name="Oval 13"/>
          <p:cNvSpPr/>
          <p:nvPr/>
        </p:nvSpPr>
        <p:spPr>
          <a:xfrm>
            <a:off x="2409838" y="305894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8893" y="3231193"/>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38375" y="3371181"/>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04247" y="3040845"/>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3449" y="332638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09044" y="3009710"/>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011958" y="448950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05206" y="2000789"/>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850609" y="201844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142323" y="1801774"/>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699885" y="2237956"/>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166996" y="1750515"/>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202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776160342"/>
              </p:ext>
            </p:extLst>
          </p:nvPr>
        </p:nvGraphicFramePr>
        <p:xfrm>
          <a:off x="1506158" y="1686932"/>
          <a:ext cx="6095999" cy="4401634"/>
        </p:xfrm>
        <a:graphic>
          <a:graphicData uri="http://schemas.openxmlformats.org/drawingml/2006/table">
            <a:tbl>
              <a:tblPr firstRow="1" bandRow="1">
                <a:tableStyleId>{5C22544A-7EE6-4342-B048-85BDC9FD1C3A}</a:tableStyleId>
              </a:tblPr>
              <a:tblGrid>
                <a:gridCol w="1789151">
                  <a:extLst>
                    <a:ext uri="{9D8B030D-6E8A-4147-A177-3AD203B41FA5}">
                      <a16:colId xmlns:a16="http://schemas.microsoft.com/office/drawing/2014/main" xmlns="" val="20000"/>
                    </a:ext>
                  </a:extLst>
                </a:gridCol>
                <a:gridCol w="1789151">
                  <a:extLst>
                    <a:ext uri="{9D8B030D-6E8A-4147-A177-3AD203B41FA5}">
                      <a16:colId xmlns:a16="http://schemas.microsoft.com/office/drawing/2014/main" xmlns="" val="20001"/>
                    </a:ext>
                  </a:extLst>
                </a:gridCol>
                <a:gridCol w="1789151">
                  <a:extLst>
                    <a:ext uri="{9D8B030D-6E8A-4147-A177-3AD203B41FA5}">
                      <a16:colId xmlns:a16="http://schemas.microsoft.com/office/drawing/2014/main" xmlns="" val="20002"/>
                    </a:ext>
                  </a:extLst>
                </a:gridCol>
                <a:gridCol w="728546">
                  <a:extLst>
                    <a:ext uri="{9D8B030D-6E8A-4147-A177-3AD203B41FA5}">
                      <a16:colId xmlns:a16="http://schemas.microsoft.com/office/drawing/2014/main" xmlns="" val="20003"/>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15690">
                <a:tc>
                  <a:txBody>
                    <a:bodyPr/>
                    <a:lstStyle/>
                    <a:p>
                      <a:pPr algn="ctr"/>
                      <a:r>
                        <a:rPr lang="en-US" sz="3600" b="0" dirty="0">
                          <a:latin typeface="Open Sans" charset="0"/>
                          <a:ea typeface="Open Sans" charset="0"/>
                          <a:cs typeface="Open Sans" charset="0"/>
                        </a:rPr>
                        <a:t>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1884479"/>
            <a:ext cx="1232520" cy="931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36" y="4377206"/>
            <a:ext cx="1232520" cy="849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80" y="3237585"/>
            <a:ext cx="1232520" cy="650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19" y="3208158"/>
            <a:ext cx="1232520" cy="650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36" y="3237585"/>
            <a:ext cx="1232520" cy="650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263" y="1884479"/>
            <a:ext cx="1232520" cy="9315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1925722"/>
            <a:ext cx="1232520" cy="8490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219" y="4342953"/>
            <a:ext cx="1232520" cy="8490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80" y="4309299"/>
            <a:ext cx="1232520" cy="931556"/>
          </a:xfrm>
          <a:prstGeom prst="rect">
            <a:avLst/>
          </a:prstGeom>
        </p:spPr>
      </p:pic>
      <p:sp>
        <p:nvSpPr>
          <p:cNvPr id="14" name="Oval 13"/>
          <p:cNvSpPr/>
          <p:nvPr/>
        </p:nvSpPr>
        <p:spPr>
          <a:xfrm>
            <a:off x="2409838" y="305894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8893" y="3231193"/>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538375" y="3371181"/>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04247" y="3040845"/>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53449" y="3326387"/>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09044" y="3009710"/>
            <a:ext cx="624468" cy="6244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011958" y="448950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05206" y="2000789"/>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850609" y="2018446"/>
            <a:ext cx="624468" cy="624468"/>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142323" y="1801774"/>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699885" y="2237956"/>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166996" y="1750515"/>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376804" y="4271539"/>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34366" y="4707721"/>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401477" y="4220280"/>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187159" y="4271539"/>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744721" y="4707721"/>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211832" y="4220280"/>
            <a:ext cx="624468" cy="624468"/>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596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4DCA7BD-9AC5-4D5B-A236-BD9109F85B6B}"/>
              </a:ext>
            </a:extLst>
          </p:cNvPr>
          <p:cNvPicPr>
            <a:picLocks noChangeAspect="1"/>
          </p:cNvPicPr>
          <p:nvPr/>
        </p:nvPicPr>
        <p:blipFill>
          <a:blip r:embed="rId3"/>
          <a:stretch>
            <a:fillRect/>
          </a:stretch>
        </p:blipFill>
        <p:spPr>
          <a:xfrm>
            <a:off x="2624689" y="1475201"/>
            <a:ext cx="4314286" cy="4442857"/>
          </a:xfrm>
          <a:prstGeom prst="rect">
            <a:avLst/>
          </a:prstGeom>
        </p:spPr>
      </p:pic>
    </p:spTree>
    <p:extLst>
      <p:ext uri="{BB962C8B-B14F-4D97-AF65-F5344CB8AC3E}">
        <p14:creationId xmlns:p14="http://schemas.microsoft.com/office/powerpoint/2010/main" val="1998229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40498F53-1483-4535-B373-0B48263D7420}"/>
              </a:ext>
            </a:extLst>
          </p:cNvPr>
          <p:cNvPicPr>
            <a:picLocks noChangeAspect="1"/>
          </p:cNvPicPr>
          <p:nvPr/>
        </p:nvPicPr>
        <p:blipFill>
          <a:blip r:embed="rId3"/>
          <a:stretch>
            <a:fillRect/>
          </a:stretch>
        </p:blipFill>
        <p:spPr>
          <a:xfrm rot="13196565">
            <a:off x="896010" y="2219217"/>
            <a:ext cx="3721166" cy="3267058"/>
          </a:xfrm>
          <a:prstGeom prst="rect">
            <a:avLst/>
          </a:prstGeom>
        </p:spPr>
      </p:pic>
      <p:pic>
        <p:nvPicPr>
          <p:cNvPr id="5" name="Picture 4">
            <a:extLst>
              <a:ext uri="{FF2B5EF4-FFF2-40B4-BE49-F238E27FC236}">
                <a16:creationId xmlns:a16="http://schemas.microsoft.com/office/drawing/2014/main" xmlns="" id="{46FD1DF5-498B-4EE0-91F3-059F6E3DF4E5}"/>
              </a:ext>
            </a:extLst>
          </p:cNvPr>
          <p:cNvPicPr>
            <a:picLocks noChangeAspect="1"/>
          </p:cNvPicPr>
          <p:nvPr/>
        </p:nvPicPr>
        <p:blipFill>
          <a:blip r:embed="rId4"/>
          <a:stretch>
            <a:fillRect/>
          </a:stretch>
        </p:blipFill>
        <p:spPr>
          <a:xfrm>
            <a:off x="5758111" y="2024174"/>
            <a:ext cx="3142857" cy="3657143"/>
          </a:xfrm>
          <a:prstGeom prst="rect">
            <a:avLst/>
          </a:prstGeom>
        </p:spPr>
      </p:pic>
    </p:spTree>
    <p:extLst>
      <p:ext uri="{BB962C8B-B14F-4D97-AF65-F5344CB8AC3E}">
        <p14:creationId xmlns:p14="http://schemas.microsoft.com/office/powerpoint/2010/main" val="1895144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4651" y="1042988"/>
            <a:ext cx="3680816" cy="4401205"/>
          </a:xfrm>
          <a:prstGeom prst="rect">
            <a:avLst/>
          </a:prstGeom>
          <a:noFill/>
        </p:spPr>
        <p:txBody>
          <a:bodyPr wrap="none" rtlCol="0">
            <a:spAutoFit/>
          </a:bodyPr>
          <a:lstStyle/>
          <a:p>
            <a:r>
              <a:rPr lang="en-US" sz="4000" dirty="0">
                <a:solidFill>
                  <a:schemeClr val="accent6">
                    <a:lumMod val="50000"/>
                  </a:schemeClr>
                </a:solidFill>
                <a:latin typeface="Open Sans" charset="0"/>
                <a:ea typeface="Open Sans" charset="0"/>
                <a:cs typeface="Open Sans" charset="0"/>
              </a:rPr>
              <a:t>o + 3b = 76</a:t>
            </a:r>
          </a:p>
          <a:p>
            <a:r>
              <a:rPr lang="en-US" sz="4000" dirty="0">
                <a:solidFill>
                  <a:schemeClr val="accent6">
                    <a:lumMod val="50000"/>
                  </a:schemeClr>
                </a:solidFill>
                <a:latin typeface="Open Sans" charset="0"/>
                <a:ea typeface="Open Sans" charset="0"/>
                <a:cs typeface="Open Sans" charset="0"/>
              </a:rPr>
              <a:t>2b + 3o = 84</a:t>
            </a:r>
          </a:p>
          <a:p>
            <a:r>
              <a:rPr lang="en-US" sz="4000" dirty="0">
                <a:solidFill>
                  <a:schemeClr val="accent6">
                    <a:lumMod val="50000"/>
                  </a:schemeClr>
                </a:solidFill>
                <a:latin typeface="Open Sans" charset="0"/>
                <a:ea typeface="Open Sans" charset="0"/>
                <a:cs typeface="Open Sans" charset="0"/>
              </a:rPr>
              <a:t>2p + o + b = 94</a:t>
            </a:r>
          </a:p>
          <a:p>
            <a:r>
              <a:rPr lang="en-US" sz="4000" dirty="0">
                <a:solidFill>
                  <a:schemeClr val="accent6">
                    <a:lumMod val="50000"/>
                  </a:schemeClr>
                </a:solidFill>
                <a:latin typeface="Open Sans" charset="0"/>
                <a:ea typeface="Open Sans" charset="0"/>
                <a:cs typeface="Open Sans" charset="0"/>
              </a:rPr>
              <a:t>o + b + p = 68</a:t>
            </a:r>
          </a:p>
          <a:p>
            <a:r>
              <a:rPr lang="en-US" sz="4000" dirty="0">
                <a:solidFill>
                  <a:schemeClr val="accent6">
                    <a:lumMod val="50000"/>
                  </a:schemeClr>
                </a:solidFill>
                <a:latin typeface="Open Sans" charset="0"/>
                <a:ea typeface="Open Sans" charset="0"/>
                <a:cs typeface="Open Sans" charset="0"/>
              </a:rPr>
              <a:t>2b + p = 60</a:t>
            </a:r>
          </a:p>
          <a:p>
            <a:r>
              <a:rPr lang="en-US" sz="4000" dirty="0">
                <a:solidFill>
                  <a:schemeClr val="accent6">
                    <a:lumMod val="50000"/>
                  </a:schemeClr>
                </a:solidFill>
                <a:latin typeface="Open Sans" charset="0"/>
                <a:ea typeface="Open Sans" charset="0"/>
                <a:cs typeface="Open Sans" charset="0"/>
              </a:rPr>
              <a:t>b + 2o = 67</a:t>
            </a:r>
          </a:p>
          <a:p>
            <a:r>
              <a:rPr lang="en-US" sz="4000" dirty="0">
                <a:solidFill>
                  <a:schemeClr val="accent6">
                    <a:lumMod val="50000"/>
                  </a:schemeClr>
                </a:solidFill>
                <a:latin typeface="Open Sans" charset="0"/>
                <a:ea typeface="Open Sans" charset="0"/>
                <a:cs typeface="Open Sans" charset="0"/>
              </a:rPr>
              <a:t>2b + o = 59</a:t>
            </a:r>
          </a:p>
        </p:txBody>
      </p:sp>
    </p:spTree>
    <p:extLst>
      <p:ext uri="{BB962C8B-B14F-4D97-AF65-F5344CB8AC3E}">
        <p14:creationId xmlns:p14="http://schemas.microsoft.com/office/powerpoint/2010/main" val="1435027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443021327"/>
              </p:ext>
            </p:extLst>
          </p:nvPr>
        </p:nvGraphicFramePr>
        <p:xfrm>
          <a:off x="1359706" y="1642331"/>
          <a:ext cx="6388904" cy="4423932"/>
        </p:xfrm>
        <a:graphic>
          <a:graphicData uri="http://schemas.openxmlformats.org/drawingml/2006/table">
            <a:tbl>
              <a:tblPr firstRow="1" bandRow="1">
                <a:tableStyleId>{5C22544A-7EE6-4342-B048-85BDC9FD1C3A}</a:tableStyleId>
              </a:tblPr>
              <a:tblGrid>
                <a:gridCol w="1383190">
                  <a:extLst>
                    <a:ext uri="{9D8B030D-6E8A-4147-A177-3AD203B41FA5}">
                      <a16:colId xmlns:a16="http://schemas.microsoft.com/office/drawing/2014/main" xmlns="" val="20000"/>
                    </a:ext>
                  </a:extLst>
                </a:gridCol>
                <a:gridCol w="1383190">
                  <a:extLst>
                    <a:ext uri="{9D8B030D-6E8A-4147-A177-3AD203B41FA5}">
                      <a16:colId xmlns:a16="http://schemas.microsoft.com/office/drawing/2014/main" xmlns="" val="20001"/>
                    </a:ext>
                  </a:extLst>
                </a:gridCol>
                <a:gridCol w="1383190">
                  <a:extLst>
                    <a:ext uri="{9D8B030D-6E8A-4147-A177-3AD203B41FA5}">
                      <a16:colId xmlns:a16="http://schemas.microsoft.com/office/drawing/2014/main" xmlns="" val="20002"/>
                    </a:ext>
                  </a:extLst>
                </a:gridCol>
                <a:gridCol w="1383190">
                  <a:extLst>
                    <a:ext uri="{9D8B030D-6E8A-4147-A177-3AD203B41FA5}">
                      <a16:colId xmlns:a16="http://schemas.microsoft.com/office/drawing/2014/main" xmlns="" val="20003"/>
                    </a:ext>
                  </a:extLst>
                </a:gridCol>
                <a:gridCol w="856144">
                  <a:extLst>
                    <a:ext uri="{9D8B030D-6E8A-4147-A177-3AD203B41FA5}">
                      <a16:colId xmlns:a16="http://schemas.microsoft.com/office/drawing/2014/main" xmlns="" val="20004"/>
                    </a:ext>
                  </a:extLst>
                </a:gridCol>
              </a:tblGrid>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76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0"/>
                  </a:ext>
                </a:extLst>
              </a:tr>
              <a:tr h="1228648">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84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1"/>
                  </a:ext>
                </a:extLst>
              </a:tr>
              <a:tr h="1228648">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94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2"/>
                  </a:ext>
                </a:extLst>
              </a:tr>
              <a:tr h="737988">
                <a:tc>
                  <a:txBody>
                    <a:bodyPr/>
                    <a:lstStyle/>
                    <a:p>
                      <a:pPr algn="ctr"/>
                      <a:r>
                        <a:rPr lang="en-US" sz="3600" b="0" dirty="0">
                          <a:latin typeface="Open Sans" charset="0"/>
                          <a:ea typeface="Open Sans" charset="0"/>
                          <a:cs typeface="Open Sans" charset="0"/>
                        </a:rPr>
                        <a:t>68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67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r>
                        <a:rPr lang="en-US" sz="3600" b="0" dirty="0">
                          <a:latin typeface="Open Sans" charset="0"/>
                          <a:ea typeface="Open Sans" charset="0"/>
                          <a:cs typeface="Open Sans" charset="0"/>
                        </a:rPr>
                        <a:t>59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tc>
                  <a:txBody>
                    <a:bodyPr/>
                    <a:lstStyle/>
                    <a:p>
                      <a:pPr algn="ctr"/>
                      <a:endParaRPr lang="en-US" sz="3600" b="0" dirty="0">
                        <a:latin typeface="Open Sans" charset="0"/>
                        <a:ea typeface="Open Sans" charset="0"/>
                        <a:cs typeface="Open Sans"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E706E"/>
                    </a:solidFill>
                  </a:tcPr>
                </a:tc>
                <a:extLst>
                  <a:ext uri="{0D108BD9-81ED-4DB2-BD59-A6C34878D82A}">
                    <a16:rowId xmlns:a16="http://schemas.microsoft.com/office/drawing/2014/main" xmlns="" val="10003"/>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031" y="1900238"/>
            <a:ext cx="761891" cy="75177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763" y="1897199"/>
            <a:ext cx="1020762" cy="75481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392" y="4343683"/>
            <a:ext cx="615168" cy="751535"/>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198" y="3155024"/>
            <a:ext cx="761891" cy="751777"/>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575" y="3155024"/>
            <a:ext cx="761891" cy="751777"/>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198" y="4322649"/>
            <a:ext cx="761891" cy="751777"/>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795" y="4343684"/>
            <a:ext cx="615168" cy="75153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998" y="1897199"/>
            <a:ext cx="1020762" cy="754816"/>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595" y="3120441"/>
            <a:ext cx="1020762" cy="754816"/>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139" y="1897199"/>
            <a:ext cx="1020762" cy="754816"/>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029" y="3131234"/>
            <a:ext cx="1020762" cy="75481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139" y="4321130"/>
            <a:ext cx="1020762" cy="754816"/>
          </a:xfrm>
          <a:prstGeom prst="rect">
            <a:avLst/>
          </a:prstGeom>
        </p:spPr>
      </p:pic>
    </p:spTree>
    <p:extLst>
      <p:ext uri="{BB962C8B-B14F-4D97-AF65-F5344CB8AC3E}">
        <p14:creationId xmlns:p14="http://schemas.microsoft.com/office/powerpoint/2010/main" val="995770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1716466"/>
            <a:ext cx="8401050" cy="3416320"/>
          </a:xfrm>
          <a:prstGeom prst="rect">
            <a:avLst/>
          </a:prstGeom>
        </p:spPr>
        <p:txBody>
          <a:bodyPr wrap="square">
            <a:spAutoFit/>
          </a:bodyPr>
          <a:lstStyle/>
          <a:p>
            <a:r>
              <a:rPr lang="en-US" sz="2400" dirty="0">
                <a:solidFill>
                  <a:schemeClr val="accent6">
                    <a:lumMod val="50000"/>
                  </a:schemeClr>
                </a:solidFill>
                <a:latin typeface="Open Sans" charset="0"/>
                <a:ea typeface="Open Sans" charset="0"/>
                <a:cs typeface="Open Sans" charset="0"/>
              </a:rPr>
              <a:t>In mathematics, a </a:t>
            </a:r>
            <a:r>
              <a:rPr lang="en-US" sz="2400" b="1" dirty="0">
                <a:solidFill>
                  <a:schemeClr val="accent6">
                    <a:lumMod val="50000"/>
                  </a:schemeClr>
                </a:solidFill>
                <a:latin typeface="Open Sans" charset="0"/>
                <a:ea typeface="Open Sans" charset="0"/>
                <a:cs typeface="Open Sans" charset="0"/>
              </a:rPr>
              <a:t>Diophantine equation </a:t>
            </a:r>
            <a:r>
              <a:rPr lang="en-US" sz="2400" dirty="0">
                <a:solidFill>
                  <a:schemeClr val="accent6">
                    <a:lumMod val="50000"/>
                  </a:schemeClr>
                </a:solidFill>
                <a:latin typeface="Open Sans" charset="0"/>
                <a:ea typeface="Open Sans" charset="0"/>
                <a:cs typeface="Open Sans" charset="0"/>
              </a:rPr>
              <a:t>is a polynomial equation, usually in two or more unknowns, such that only the integer solutions are sought or studied (an integer solution is a solution such that all the unknowns take integer values). A linear Diophantine equation equates the sum of two or more monomials, each of degree 1 in one of the variables, to a constant. An exponential Diophantine equation is one in which exponents on terms can be unknowns.</a:t>
            </a:r>
          </a:p>
        </p:txBody>
      </p:sp>
    </p:spTree>
    <p:extLst>
      <p:ext uri="{BB962C8B-B14F-4D97-AF65-F5344CB8AC3E}">
        <p14:creationId xmlns:p14="http://schemas.microsoft.com/office/powerpoint/2010/main" val="2079037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CD087A-D983-4A91-A0E7-EFA2127480B8}"/>
              </a:ext>
            </a:extLst>
          </p:cNvPr>
          <p:cNvPicPr>
            <a:picLocks noChangeAspect="1"/>
          </p:cNvPicPr>
          <p:nvPr/>
        </p:nvPicPr>
        <p:blipFill>
          <a:blip r:embed="rId3"/>
          <a:stretch>
            <a:fillRect/>
          </a:stretch>
        </p:blipFill>
        <p:spPr>
          <a:xfrm>
            <a:off x="2493246" y="2530277"/>
            <a:ext cx="4471429" cy="1300000"/>
          </a:xfrm>
          <a:prstGeom prst="rect">
            <a:avLst/>
          </a:prstGeom>
        </p:spPr>
      </p:pic>
    </p:spTree>
    <p:extLst>
      <p:ext uri="{BB962C8B-B14F-4D97-AF65-F5344CB8AC3E}">
        <p14:creationId xmlns:p14="http://schemas.microsoft.com/office/powerpoint/2010/main" val="221503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ED0D49D-9C7F-4D37-9678-76B2C37BBA00}"/>
              </a:ext>
            </a:extLst>
          </p:cNvPr>
          <p:cNvPicPr>
            <a:picLocks noChangeAspect="1"/>
          </p:cNvPicPr>
          <p:nvPr/>
        </p:nvPicPr>
        <p:blipFill>
          <a:blip r:embed="rId3"/>
          <a:stretch>
            <a:fillRect/>
          </a:stretch>
        </p:blipFill>
        <p:spPr>
          <a:xfrm>
            <a:off x="5330132" y="1243043"/>
            <a:ext cx="2580302" cy="3821997"/>
          </a:xfrm>
          <a:prstGeom prst="rect">
            <a:avLst/>
          </a:prstGeom>
        </p:spPr>
      </p:pic>
      <p:pic>
        <p:nvPicPr>
          <p:cNvPr id="5" name="Picture 4">
            <a:extLst>
              <a:ext uri="{FF2B5EF4-FFF2-40B4-BE49-F238E27FC236}">
                <a16:creationId xmlns:a16="http://schemas.microsoft.com/office/drawing/2014/main" xmlns="" id="{4ABB90FB-4499-4661-8424-7F4181A3889E}"/>
              </a:ext>
            </a:extLst>
          </p:cNvPr>
          <p:cNvPicPr>
            <a:picLocks noChangeAspect="1"/>
          </p:cNvPicPr>
          <p:nvPr/>
        </p:nvPicPr>
        <p:blipFill>
          <a:blip r:embed="rId4"/>
          <a:stretch>
            <a:fillRect/>
          </a:stretch>
        </p:blipFill>
        <p:spPr>
          <a:xfrm>
            <a:off x="327180" y="1146603"/>
            <a:ext cx="4471429" cy="1300000"/>
          </a:xfrm>
          <a:prstGeom prst="rect">
            <a:avLst/>
          </a:prstGeom>
        </p:spPr>
      </p:pic>
      <p:sp>
        <p:nvSpPr>
          <p:cNvPr id="6" name="TextBox 5">
            <a:extLst>
              <a:ext uri="{FF2B5EF4-FFF2-40B4-BE49-F238E27FC236}">
                <a16:creationId xmlns:a16="http://schemas.microsoft.com/office/drawing/2014/main" xmlns="" id="{7491079A-40EF-47FC-A430-D3B0CFE21226}"/>
              </a:ext>
            </a:extLst>
          </p:cNvPr>
          <p:cNvSpPr txBox="1"/>
          <p:nvPr/>
        </p:nvSpPr>
        <p:spPr>
          <a:xfrm>
            <a:off x="1941491" y="4518070"/>
            <a:ext cx="2125014" cy="715581"/>
          </a:xfrm>
          <a:prstGeom prst="rect">
            <a:avLst/>
          </a:prstGeom>
          <a:noFill/>
        </p:spPr>
        <p:txBody>
          <a:bodyPr wrap="square" rtlCol="0">
            <a:spAutoFit/>
          </a:bodyPr>
          <a:lstStyle/>
          <a:p>
            <a:r>
              <a:rPr lang="en-GB" sz="4050" dirty="0">
                <a:solidFill>
                  <a:srgbClr val="FF0000"/>
                </a:solidFill>
                <a:latin typeface="Open Sans" charset="0"/>
                <a:ea typeface="Open Sans" charset="0"/>
                <a:cs typeface="Open Sans" charset="0"/>
              </a:rPr>
              <a:t>Why?</a:t>
            </a:r>
          </a:p>
        </p:txBody>
      </p:sp>
      <p:pic>
        <p:nvPicPr>
          <p:cNvPr id="7" name="Picture 6">
            <a:extLst>
              <a:ext uri="{FF2B5EF4-FFF2-40B4-BE49-F238E27FC236}">
                <a16:creationId xmlns:a16="http://schemas.microsoft.com/office/drawing/2014/main" xmlns="" id="{356F9429-E2C0-4EC2-967C-AC984499F0A4}"/>
              </a:ext>
            </a:extLst>
          </p:cNvPr>
          <p:cNvPicPr>
            <a:picLocks noChangeAspect="1"/>
          </p:cNvPicPr>
          <p:nvPr/>
        </p:nvPicPr>
        <p:blipFill>
          <a:blip r:embed="rId5"/>
          <a:stretch>
            <a:fillRect/>
          </a:stretch>
        </p:blipFill>
        <p:spPr>
          <a:xfrm>
            <a:off x="4990846" y="2265252"/>
            <a:ext cx="678572" cy="587483"/>
          </a:xfrm>
          <a:prstGeom prst="rect">
            <a:avLst/>
          </a:prstGeom>
        </p:spPr>
      </p:pic>
      <p:pic>
        <p:nvPicPr>
          <p:cNvPr id="8" name="Picture 7">
            <a:extLst>
              <a:ext uri="{FF2B5EF4-FFF2-40B4-BE49-F238E27FC236}">
                <a16:creationId xmlns:a16="http://schemas.microsoft.com/office/drawing/2014/main" xmlns="" id="{DA9FCC13-370C-4782-ACAC-AAA861D5AB4B}"/>
              </a:ext>
            </a:extLst>
          </p:cNvPr>
          <p:cNvPicPr>
            <a:picLocks noChangeAspect="1"/>
          </p:cNvPicPr>
          <p:nvPr/>
        </p:nvPicPr>
        <p:blipFill>
          <a:blip r:embed="rId6"/>
          <a:stretch>
            <a:fillRect/>
          </a:stretch>
        </p:blipFill>
        <p:spPr>
          <a:xfrm>
            <a:off x="7708347" y="2435386"/>
            <a:ext cx="678572" cy="571429"/>
          </a:xfrm>
          <a:prstGeom prst="rect">
            <a:avLst/>
          </a:prstGeom>
        </p:spPr>
      </p:pic>
    </p:spTree>
    <p:extLst>
      <p:ext uri="{BB962C8B-B14F-4D97-AF65-F5344CB8AC3E}">
        <p14:creationId xmlns:p14="http://schemas.microsoft.com/office/powerpoint/2010/main" val="12255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D995F6-99D3-4D88-A048-81C2C02ABA99}"/>
              </a:ext>
            </a:extLst>
          </p:cNvPr>
          <p:cNvPicPr>
            <a:picLocks noChangeAspect="1"/>
          </p:cNvPicPr>
          <p:nvPr/>
        </p:nvPicPr>
        <p:blipFill>
          <a:blip r:embed="rId3"/>
          <a:stretch>
            <a:fillRect/>
          </a:stretch>
        </p:blipFill>
        <p:spPr>
          <a:xfrm>
            <a:off x="415180" y="1241327"/>
            <a:ext cx="7850000" cy="1207143"/>
          </a:xfrm>
          <a:prstGeom prst="rect">
            <a:avLst/>
          </a:prstGeom>
        </p:spPr>
      </p:pic>
      <p:pic>
        <p:nvPicPr>
          <p:cNvPr id="5" name="Picture 4">
            <a:extLst>
              <a:ext uri="{FF2B5EF4-FFF2-40B4-BE49-F238E27FC236}">
                <a16:creationId xmlns:a16="http://schemas.microsoft.com/office/drawing/2014/main" xmlns="" id="{42B17462-5B76-4649-983C-CED8BD6B9CE9}"/>
              </a:ext>
            </a:extLst>
          </p:cNvPr>
          <p:cNvPicPr>
            <a:picLocks noChangeAspect="1"/>
          </p:cNvPicPr>
          <p:nvPr/>
        </p:nvPicPr>
        <p:blipFill>
          <a:blip r:embed="rId4"/>
          <a:stretch>
            <a:fillRect/>
          </a:stretch>
        </p:blipFill>
        <p:spPr>
          <a:xfrm>
            <a:off x="937413" y="3870808"/>
            <a:ext cx="4371428" cy="835715"/>
          </a:xfrm>
          <a:prstGeom prst="rect">
            <a:avLst/>
          </a:prstGeom>
        </p:spPr>
      </p:pic>
      <p:pic>
        <p:nvPicPr>
          <p:cNvPr id="6" name="Picture 5">
            <a:extLst>
              <a:ext uri="{FF2B5EF4-FFF2-40B4-BE49-F238E27FC236}">
                <a16:creationId xmlns:a16="http://schemas.microsoft.com/office/drawing/2014/main" xmlns="" id="{9D3FDB7A-88B6-44A0-A7EE-7262420BF27F}"/>
              </a:ext>
            </a:extLst>
          </p:cNvPr>
          <p:cNvPicPr>
            <a:picLocks noChangeAspect="1"/>
          </p:cNvPicPr>
          <p:nvPr/>
        </p:nvPicPr>
        <p:blipFill>
          <a:blip r:embed="rId5"/>
          <a:stretch>
            <a:fillRect/>
          </a:stretch>
        </p:blipFill>
        <p:spPr>
          <a:xfrm>
            <a:off x="288296" y="2620808"/>
            <a:ext cx="2907143" cy="1250000"/>
          </a:xfrm>
          <a:prstGeom prst="rect">
            <a:avLst/>
          </a:prstGeom>
        </p:spPr>
      </p:pic>
    </p:spTree>
    <p:extLst>
      <p:ext uri="{BB962C8B-B14F-4D97-AF65-F5344CB8AC3E}">
        <p14:creationId xmlns:p14="http://schemas.microsoft.com/office/powerpoint/2010/main" val="17419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873624" y="2644590"/>
            <a:ext cx="2859740" cy="2859740"/>
          </a:xfrm>
          <a:prstGeom prst="ellipse">
            <a:avLst/>
          </a:prstGeom>
          <a:solidFill>
            <a:schemeClr val="accent5">
              <a:alpha val="33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Conceptual</a:t>
            </a:r>
          </a:p>
          <a:p>
            <a:pPr algn="ctr"/>
            <a:r>
              <a:rPr lang="en-US" dirty="0"/>
              <a:t>Understanding</a:t>
            </a:r>
          </a:p>
        </p:txBody>
      </p:sp>
      <p:sp>
        <p:nvSpPr>
          <p:cNvPr id="4" name="Oval 3"/>
          <p:cNvSpPr/>
          <p:nvPr/>
        </p:nvSpPr>
        <p:spPr>
          <a:xfrm>
            <a:off x="2974042" y="797860"/>
            <a:ext cx="2859740" cy="2859740"/>
          </a:xfrm>
          <a:prstGeom prst="ellipse">
            <a:avLst/>
          </a:prstGeom>
          <a:solidFill>
            <a:schemeClr val="accent5">
              <a:alpha val="33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Application</a:t>
            </a:r>
          </a:p>
        </p:txBody>
      </p:sp>
      <p:sp>
        <p:nvSpPr>
          <p:cNvPr id="5" name="Oval 4"/>
          <p:cNvSpPr/>
          <p:nvPr/>
        </p:nvSpPr>
        <p:spPr>
          <a:xfrm>
            <a:off x="4074459" y="2644590"/>
            <a:ext cx="2859740" cy="2859740"/>
          </a:xfrm>
          <a:prstGeom prst="ellipse">
            <a:avLst/>
          </a:prstGeom>
          <a:solidFill>
            <a:schemeClr val="accent5">
              <a:alpha val="33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Procedural</a:t>
            </a:r>
          </a:p>
          <a:p>
            <a:pPr algn="ctr"/>
            <a:r>
              <a:rPr lang="en-US" dirty="0"/>
              <a:t>Fluency</a:t>
            </a:r>
          </a:p>
        </p:txBody>
      </p:sp>
    </p:spTree>
    <p:extLst>
      <p:ext uri="{BB962C8B-B14F-4D97-AF65-F5344CB8AC3E}">
        <p14:creationId xmlns:p14="http://schemas.microsoft.com/office/powerpoint/2010/main" val="531453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CE46205-1655-4FD7-8F8B-D12D17F2B803}"/>
              </a:ext>
            </a:extLst>
          </p:cNvPr>
          <p:cNvSpPr>
            <a:spLocks noGrp="1"/>
          </p:cNvSpPr>
          <p:nvPr>
            <p:ph type="body" sz="quarter" idx="11"/>
          </p:nvPr>
        </p:nvSpPr>
        <p:spPr/>
        <p:txBody>
          <a:bodyPr/>
          <a:lstStyle/>
          <a:p>
            <a:endParaRPr lang="en-GB"/>
          </a:p>
        </p:txBody>
      </p:sp>
      <p:pic>
        <p:nvPicPr>
          <p:cNvPr id="4" name="Picture 3">
            <a:extLst>
              <a:ext uri="{FF2B5EF4-FFF2-40B4-BE49-F238E27FC236}">
                <a16:creationId xmlns:a16="http://schemas.microsoft.com/office/drawing/2014/main" xmlns="" id="{858617F7-EFA2-4A66-8E38-FF2162988763}"/>
              </a:ext>
            </a:extLst>
          </p:cNvPr>
          <p:cNvPicPr>
            <a:picLocks noChangeAspect="1"/>
          </p:cNvPicPr>
          <p:nvPr/>
        </p:nvPicPr>
        <p:blipFill>
          <a:blip r:embed="rId3"/>
          <a:stretch>
            <a:fillRect/>
          </a:stretch>
        </p:blipFill>
        <p:spPr>
          <a:xfrm>
            <a:off x="489787" y="1254523"/>
            <a:ext cx="7698494" cy="3433800"/>
          </a:xfrm>
          <a:prstGeom prst="rect">
            <a:avLst/>
          </a:prstGeom>
        </p:spPr>
      </p:pic>
      <p:pic>
        <p:nvPicPr>
          <p:cNvPr id="5" name="Picture 4">
            <a:extLst>
              <a:ext uri="{FF2B5EF4-FFF2-40B4-BE49-F238E27FC236}">
                <a16:creationId xmlns:a16="http://schemas.microsoft.com/office/drawing/2014/main" xmlns="" id="{9D3DE75A-CCE7-4EC7-9610-148E349511AF}"/>
              </a:ext>
            </a:extLst>
          </p:cNvPr>
          <p:cNvPicPr>
            <a:picLocks noChangeAspect="1"/>
          </p:cNvPicPr>
          <p:nvPr/>
        </p:nvPicPr>
        <p:blipFill>
          <a:blip r:embed="rId4"/>
          <a:stretch>
            <a:fillRect/>
          </a:stretch>
        </p:blipFill>
        <p:spPr>
          <a:xfrm>
            <a:off x="2475053" y="4589172"/>
            <a:ext cx="4371428" cy="835715"/>
          </a:xfrm>
          <a:prstGeom prst="rect">
            <a:avLst/>
          </a:prstGeom>
        </p:spPr>
      </p:pic>
    </p:spTree>
    <p:extLst>
      <p:ext uri="{BB962C8B-B14F-4D97-AF65-F5344CB8AC3E}">
        <p14:creationId xmlns:p14="http://schemas.microsoft.com/office/powerpoint/2010/main" val="1695956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432" y="1456266"/>
            <a:ext cx="7837635" cy="646331"/>
          </a:xfrm>
          <a:prstGeom prst="rect">
            <a:avLst/>
          </a:prstGeom>
          <a:noFill/>
        </p:spPr>
        <p:txBody>
          <a:bodyPr wrap="square" rtlCol="0">
            <a:spAutoFit/>
          </a:bodyPr>
          <a:lstStyle/>
          <a:p>
            <a:r>
              <a:rPr lang="en-US" dirty="0">
                <a:solidFill>
                  <a:schemeClr val="accent6">
                    <a:lumMod val="50000"/>
                  </a:schemeClr>
                </a:solidFill>
                <a:latin typeface="Open Sans" charset="0"/>
                <a:ea typeface="Open Sans" charset="0"/>
                <a:cs typeface="Open Sans" charset="0"/>
              </a:rPr>
              <a:t>Using the 2s and 3s LEGO bricks, find as many ways as you can of making a total of 20 </a:t>
            </a:r>
          </a:p>
        </p:txBody>
      </p:sp>
      <p:grpSp>
        <p:nvGrpSpPr>
          <p:cNvPr id="59" name="Group 58"/>
          <p:cNvGrpSpPr/>
          <p:nvPr/>
        </p:nvGrpSpPr>
        <p:grpSpPr>
          <a:xfrm>
            <a:off x="764254" y="2604765"/>
            <a:ext cx="7167529" cy="366369"/>
            <a:chOff x="764254" y="2604765"/>
            <a:chExt cx="7167529" cy="366369"/>
          </a:xfrm>
        </p:grpSpPr>
        <p:sp>
          <p:nvSpPr>
            <p:cNvPr id="3" name="Rectangle 2"/>
            <p:cNvSpPr/>
            <p:nvPr/>
          </p:nvSpPr>
          <p:spPr>
            <a:xfrm>
              <a:off x="1494521" y="2611134"/>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6" name="Rectangle 5"/>
            <p:cNvSpPr/>
            <p:nvPr/>
          </p:nvSpPr>
          <p:spPr>
            <a:xfrm>
              <a:off x="2200275"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7" name="Rectangle 6"/>
            <p:cNvSpPr/>
            <p:nvPr/>
          </p:nvSpPr>
          <p:spPr>
            <a:xfrm>
              <a:off x="2888733" y="26058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8" name="Rectangle 7"/>
            <p:cNvSpPr/>
            <p:nvPr/>
          </p:nvSpPr>
          <p:spPr>
            <a:xfrm>
              <a:off x="3611783"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0" name="Rectangle 9"/>
            <p:cNvSpPr/>
            <p:nvPr/>
          </p:nvSpPr>
          <p:spPr>
            <a:xfrm>
              <a:off x="7211783" y="2611134"/>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1" name="Rectangle 10"/>
            <p:cNvSpPr/>
            <p:nvPr/>
          </p:nvSpPr>
          <p:spPr>
            <a:xfrm>
              <a:off x="764254"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2" name="Rectangle 11"/>
            <p:cNvSpPr/>
            <p:nvPr/>
          </p:nvSpPr>
          <p:spPr>
            <a:xfrm>
              <a:off x="6491783"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3" name="Rectangle 12"/>
            <p:cNvSpPr/>
            <p:nvPr/>
          </p:nvSpPr>
          <p:spPr>
            <a:xfrm>
              <a:off x="5051783"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4" name="Rectangle 13"/>
            <p:cNvSpPr/>
            <p:nvPr/>
          </p:nvSpPr>
          <p:spPr>
            <a:xfrm>
              <a:off x="5771783"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5" name="Rectangle 14"/>
            <p:cNvSpPr/>
            <p:nvPr/>
          </p:nvSpPr>
          <p:spPr>
            <a:xfrm>
              <a:off x="4331783" y="2604765"/>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grpSp>
      <p:grpSp>
        <p:nvGrpSpPr>
          <p:cNvPr id="60" name="Group 59"/>
          <p:cNvGrpSpPr/>
          <p:nvPr/>
        </p:nvGrpSpPr>
        <p:grpSpPr>
          <a:xfrm>
            <a:off x="735228" y="3119671"/>
            <a:ext cx="7196555" cy="366369"/>
            <a:chOff x="735228" y="3119671"/>
            <a:chExt cx="7196555" cy="366369"/>
          </a:xfrm>
        </p:grpSpPr>
        <p:sp>
          <p:nvSpPr>
            <p:cNvPr id="18" name="Rectangle 17"/>
            <p:cNvSpPr/>
            <p:nvPr/>
          </p:nvSpPr>
          <p:spPr>
            <a:xfrm>
              <a:off x="2888733" y="3120771"/>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19" name="Rectangle 18"/>
            <p:cNvSpPr/>
            <p:nvPr/>
          </p:nvSpPr>
          <p:spPr>
            <a:xfrm>
              <a:off x="3611783" y="3119671"/>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20" name="Rectangle 19"/>
            <p:cNvSpPr/>
            <p:nvPr/>
          </p:nvSpPr>
          <p:spPr>
            <a:xfrm>
              <a:off x="7211783" y="3126040"/>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22" name="Rectangle 21"/>
            <p:cNvSpPr/>
            <p:nvPr/>
          </p:nvSpPr>
          <p:spPr>
            <a:xfrm>
              <a:off x="6491783" y="3119671"/>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23" name="Rectangle 22"/>
            <p:cNvSpPr/>
            <p:nvPr/>
          </p:nvSpPr>
          <p:spPr>
            <a:xfrm>
              <a:off x="5051783" y="3119671"/>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24" name="Rectangle 23"/>
            <p:cNvSpPr/>
            <p:nvPr/>
          </p:nvSpPr>
          <p:spPr>
            <a:xfrm>
              <a:off x="5771783" y="3119671"/>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25" name="Rectangle 24"/>
            <p:cNvSpPr/>
            <p:nvPr/>
          </p:nvSpPr>
          <p:spPr>
            <a:xfrm>
              <a:off x="4331783" y="3119671"/>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46" name="Rectangle 45"/>
            <p:cNvSpPr/>
            <p:nvPr/>
          </p:nvSpPr>
          <p:spPr>
            <a:xfrm>
              <a:off x="735228" y="3119671"/>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3</a:t>
              </a:r>
            </a:p>
          </p:txBody>
        </p:sp>
        <p:sp>
          <p:nvSpPr>
            <p:cNvPr id="47" name="Rectangle 46"/>
            <p:cNvSpPr/>
            <p:nvPr/>
          </p:nvSpPr>
          <p:spPr>
            <a:xfrm>
              <a:off x="1805683" y="3119671"/>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latin typeface="Open Sans" charset="0"/>
                  <a:ea typeface="Open Sans" charset="0"/>
                  <a:cs typeface="Open Sans" charset="0"/>
                </a:rPr>
                <a:t>3</a:t>
              </a:r>
            </a:p>
          </p:txBody>
        </p:sp>
      </p:grpSp>
      <p:grpSp>
        <p:nvGrpSpPr>
          <p:cNvPr id="61" name="Group 60"/>
          <p:cNvGrpSpPr/>
          <p:nvPr/>
        </p:nvGrpSpPr>
        <p:grpSpPr>
          <a:xfrm>
            <a:off x="755646" y="3684358"/>
            <a:ext cx="7176137" cy="366369"/>
            <a:chOff x="755646" y="3684358"/>
            <a:chExt cx="7176137" cy="366369"/>
          </a:xfrm>
        </p:grpSpPr>
        <p:sp>
          <p:nvSpPr>
            <p:cNvPr id="30" name="Rectangle 29"/>
            <p:cNvSpPr/>
            <p:nvPr/>
          </p:nvSpPr>
          <p:spPr>
            <a:xfrm>
              <a:off x="7211783" y="3690727"/>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32" name="Rectangle 31"/>
            <p:cNvSpPr/>
            <p:nvPr/>
          </p:nvSpPr>
          <p:spPr>
            <a:xfrm>
              <a:off x="6491783" y="3684358"/>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33" name="Rectangle 32"/>
            <p:cNvSpPr/>
            <p:nvPr/>
          </p:nvSpPr>
          <p:spPr>
            <a:xfrm>
              <a:off x="5051783" y="3684358"/>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34" name="Rectangle 33"/>
            <p:cNvSpPr/>
            <p:nvPr/>
          </p:nvSpPr>
          <p:spPr>
            <a:xfrm>
              <a:off x="5771783" y="3684358"/>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sp>
          <p:nvSpPr>
            <p:cNvPr id="48" name="Rectangle 47"/>
            <p:cNvSpPr/>
            <p:nvPr/>
          </p:nvSpPr>
          <p:spPr>
            <a:xfrm>
              <a:off x="2906101" y="3690727"/>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3</a:t>
              </a:r>
            </a:p>
          </p:txBody>
        </p:sp>
        <p:sp>
          <p:nvSpPr>
            <p:cNvPr id="49" name="Rectangle 48"/>
            <p:cNvSpPr/>
            <p:nvPr/>
          </p:nvSpPr>
          <p:spPr>
            <a:xfrm>
              <a:off x="3976556" y="3690727"/>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latin typeface="Open Sans" charset="0"/>
                  <a:ea typeface="Open Sans" charset="0"/>
                  <a:cs typeface="Open Sans" charset="0"/>
                </a:rPr>
                <a:t>3</a:t>
              </a:r>
            </a:p>
          </p:txBody>
        </p:sp>
        <p:sp>
          <p:nvSpPr>
            <p:cNvPr id="50" name="Rectangle 49"/>
            <p:cNvSpPr/>
            <p:nvPr/>
          </p:nvSpPr>
          <p:spPr>
            <a:xfrm>
              <a:off x="755646" y="3684358"/>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3</a:t>
              </a:r>
            </a:p>
          </p:txBody>
        </p:sp>
        <p:sp>
          <p:nvSpPr>
            <p:cNvPr id="51" name="Rectangle 50"/>
            <p:cNvSpPr/>
            <p:nvPr/>
          </p:nvSpPr>
          <p:spPr>
            <a:xfrm>
              <a:off x="1818943" y="3684358"/>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latin typeface="Open Sans" charset="0"/>
                  <a:ea typeface="Open Sans" charset="0"/>
                  <a:cs typeface="Open Sans" charset="0"/>
                </a:rPr>
                <a:t>3</a:t>
              </a:r>
            </a:p>
          </p:txBody>
        </p:sp>
      </p:grpSp>
      <p:grpSp>
        <p:nvGrpSpPr>
          <p:cNvPr id="62" name="Group 61"/>
          <p:cNvGrpSpPr/>
          <p:nvPr/>
        </p:nvGrpSpPr>
        <p:grpSpPr>
          <a:xfrm>
            <a:off x="755646" y="4247945"/>
            <a:ext cx="7185744" cy="366369"/>
            <a:chOff x="755646" y="4247945"/>
            <a:chExt cx="7185744" cy="366369"/>
          </a:xfrm>
        </p:grpSpPr>
        <p:sp>
          <p:nvSpPr>
            <p:cNvPr id="52" name="Rectangle 51"/>
            <p:cNvSpPr/>
            <p:nvPr/>
          </p:nvSpPr>
          <p:spPr>
            <a:xfrm>
              <a:off x="2906101" y="4254314"/>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3</a:t>
              </a:r>
            </a:p>
          </p:txBody>
        </p:sp>
        <p:sp>
          <p:nvSpPr>
            <p:cNvPr id="53" name="Rectangle 52"/>
            <p:cNvSpPr/>
            <p:nvPr/>
          </p:nvSpPr>
          <p:spPr>
            <a:xfrm>
              <a:off x="3976556" y="4254314"/>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latin typeface="Open Sans" charset="0"/>
                  <a:ea typeface="Open Sans" charset="0"/>
                  <a:cs typeface="Open Sans" charset="0"/>
                </a:rPr>
                <a:t>3</a:t>
              </a:r>
            </a:p>
          </p:txBody>
        </p:sp>
        <p:sp>
          <p:nvSpPr>
            <p:cNvPr id="54" name="Rectangle 53"/>
            <p:cNvSpPr/>
            <p:nvPr/>
          </p:nvSpPr>
          <p:spPr>
            <a:xfrm>
              <a:off x="755646" y="4247945"/>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3</a:t>
              </a:r>
            </a:p>
          </p:txBody>
        </p:sp>
        <p:sp>
          <p:nvSpPr>
            <p:cNvPr id="55" name="Rectangle 54"/>
            <p:cNvSpPr/>
            <p:nvPr/>
          </p:nvSpPr>
          <p:spPr>
            <a:xfrm>
              <a:off x="1818943" y="4247945"/>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latin typeface="Open Sans" charset="0"/>
                  <a:ea typeface="Open Sans" charset="0"/>
                  <a:cs typeface="Open Sans" charset="0"/>
                </a:rPr>
                <a:t>3</a:t>
              </a:r>
            </a:p>
          </p:txBody>
        </p:sp>
        <p:sp>
          <p:nvSpPr>
            <p:cNvPr id="56" name="Rectangle 55"/>
            <p:cNvSpPr/>
            <p:nvPr/>
          </p:nvSpPr>
          <p:spPr>
            <a:xfrm>
              <a:off x="5063777" y="4247945"/>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3</a:t>
              </a:r>
            </a:p>
          </p:txBody>
        </p:sp>
        <p:sp>
          <p:nvSpPr>
            <p:cNvPr id="57" name="Rectangle 56"/>
            <p:cNvSpPr/>
            <p:nvPr/>
          </p:nvSpPr>
          <p:spPr>
            <a:xfrm>
              <a:off x="6134232" y="4247945"/>
              <a:ext cx="1080000" cy="360000"/>
            </a:xfrm>
            <a:prstGeom prst="rect">
              <a:avLst/>
            </a:prstGeom>
            <a:solidFill>
              <a:srgbClr val="00B05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latin typeface="Open Sans" charset="0"/>
                  <a:ea typeface="Open Sans" charset="0"/>
                  <a:cs typeface="Open Sans" charset="0"/>
                </a:rPr>
                <a:t>3</a:t>
              </a:r>
            </a:p>
          </p:txBody>
        </p:sp>
        <p:sp>
          <p:nvSpPr>
            <p:cNvPr id="58" name="Rectangle 57"/>
            <p:cNvSpPr/>
            <p:nvPr/>
          </p:nvSpPr>
          <p:spPr>
            <a:xfrm>
              <a:off x="7221390" y="4254314"/>
              <a:ext cx="720000" cy="360000"/>
            </a:xfrm>
            <a:prstGeom prst="rect">
              <a:avLst/>
            </a:prstGeom>
            <a:solidFill>
              <a:srgbClr val="FFFF00"/>
            </a:solidFill>
            <a:ln>
              <a:solidFill>
                <a:srgbClr val="6E70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latin typeface="Open Sans" charset="0"/>
                  <a:ea typeface="Open Sans" charset="0"/>
                  <a:cs typeface="Open Sans" charset="0"/>
                </a:rPr>
                <a:t>2</a:t>
              </a:r>
            </a:p>
          </p:txBody>
        </p:sp>
      </p:grpSp>
    </p:spTree>
    <p:extLst>
      <p:ext uri="{BB962C8B-B14F-4D97-AF65-F5344CB8AC3E}">
        <p14:creationId xmlns:p14="http://schemas.microsoft.com/office/powerpoint/2010/main" val="3905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66633C2-5174-4376-90D4-A55EB472277F}"/>
              </a:ext>
            </a:extLst>
          </p:cNvPr>
          <p:cNvPicPr>
            <a:picLocks noChangeAspect="1"/>
          </p:cNvPicPr>
          <p:nvPr/>
        </p:nvPicPr>
        <p:blipFill>
          <a:blip r:embed="rId3"/>
          <a:stretch>
            <a:fillRect/>
          </a:stretch>
        </p:blipFill>
        <p:spPr>
          <a:xfrm>
            <a:off x="863402" y="1326336"/>
            <a:ext cx="7227523" cy="3871887"/>
          </a:xfrm>
          <a:prstGeom prst="rect">
            <a:avLst/>
          </a:prstGeom>
        </p:spPr>
      </p:pic>
    </p:spTree>
    <p:extLst>
      <p:ext uri="{BB962C8B-B14F-4D97-AF65-F5344CB8AC3E}">
        <p14:creationId xmlns:p14="http://schemas.microsoft.com/office/powerpoint/2010/main" val="694017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FC1D482-226C-4DDA-B6B2-5C607DE05F1C}"/>
              </a:ext>
            </a:extLst>
          </p:cNvPr>
          <p:cNvPicPr>
            <a:picLocks noChangeAspect="1"/>
          </p:cNvPicPr>
          <p:nvPr/>
        </p:nvPicPr>
        <p:blipFill>
          <a:blip r:embed="rId3"/>
          <a:stretch>
            <a:fillRect/>
          </a:stretch>
        </p:blipFill>
        <p:spPr>
          <a:xfrm>
            <a:off x="1122040" y="1300483"/>
            <a:ext cx="6741396" cy="4186239"/>
          </a:xfrm>
          <a:prstGeom prst="rect">
            <a:avLst/>
          </a:prstGeom>
        </p:spPr>
      </p:pic>
    </p:spTree>
    <p:extLst>
      <p:ext uri="{BB962C8B-B14F-4D97-AF65-F5344CB8AC3E}">
        <p14:creationId xmlns:p14="http://schemas.microsoft.com/office/powerpoint/2010/main" val="1360822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file"/>
            <a:extLst>
              <a:ext uri="{FF2B5EF4-FFF2-40B4-BE49-F238E27FC236}">
                <a16:creationId xmlns:a16="http://schemas.microsoft.com/office/drawing/2014/main" xmlns="" id="{011FD294-D0AE-453B-93A0-4BF7A037FC0C}"/>
              </a:ext>
            </a:extLst>
          </p:cNvPr>
          <p:cNvPicPr>
            <a:picLocks noChangeAspect="1"/>
          </p:cNvPicPr>
          <p:nvPr/>
        </p:nvPicPr>
        <p:blipFill>
          <a:blip r:embed="rId4"/>
          <a:stretch>
            <a:fillRect/>
          </a:stretch>
        </p:blipFill>
        <p:spPr>
          <a:xfrm>
            <a:off x="1716313" y="1914525"/>
            <a:ext cx="5673222" cy="3220101"/>
          </a:xfrm>
          <a:prstGeom prst="rect">
            <a:avLst/>
          </a:prstGeom>
        </p:spPr>
      </p:pic>
      <p:sp>
        <p:nvSpPr>
          <p:cNvPr id="5" name="TextBox 4">
            <a:extLst>
              <a:ext uri="{FF2B5EF4-FFF2-40B4-BE49-F238E27FC236}">
                <a16:creationId xmlns:a16="http://schemas.microsoft.com/office/drawing/2014/main" xmlns="" id="{BAD0DE08-A9D0-479A-B6D6-5A5C06DFD417}"/>
              </a:ext>
            </a:extLst>
          </p:cNvPr>
          <p:cNvSpPr txBox="1"/>
          <p:nvPr/>
        </p:nvSpPr>
        <p:spPr>
          <a:xfrm>
            <a:off x="3821537" y="955200"/>
            <a:ext cx="1583767" cy="738664"/>
          </a:xfrm>
          <a:prstGeom prst="rect">
            <a:avLst/>
          </a:prstGeom>
          <a:noFill/>
        </p:spPr>
        <p:txBody>
          <a:bodyPr wrap="none" lIns="0" tIns="0" rIns="0" bIns="0" rtlCol="0">
            <a:spAutoFit/>
          </a:bodyPr>
          <a:lstStyle/>
          <a:p>
            <a:r>
              <a:rPr lang="en-GB" sz="2400" dirty="0">
                <a:solidFill>
                  <a:schemeClr val="accent6">
                    <a:lumMod val="50000"/>
                  </a:schemeClr>
                </a:solidFill>
                <a:latin typeface="Open Sans" charset="0"/>
                <a:ea typeface="Open Sans" charset="0"/>
                <a:cs typeface="Open Sans" charset="0"/>
              </a:rPr>
              <a:t>     x + y = 5</a:t>
            </a:r>
          </a:p>
          <a:p>
            <a:r>
              <a:rPr lang="en-GB" sz="2400" dirty="0">
                <a:solidFill>
                  <a:schemeClr val="accent6">
                    <a:lumMod val="50000"/>
                  </a:schemeClr>
                </a:solidFill>
                <a:latin typeface="Open Sans" charset="0"/>
                <a:ea typeface="Open Sans" charset="0"/>
                <a:cs typeface="Open Sans" charset="0"/>
              </a:rPr>
              <a:t>2x  +  y  = 7</a:t>
            </a:r>
          </a:p>
        </p:txBody>
      </p:sp>
    </p:spTree>
    <p:extLst>
      <p:ext uri="{BB962C8B-B14F-4D97-AF65-F5344CB8AC3E}">
        <p14:creationId xmlns:p14="http://schemas.microsoft.com/office/powerpoint/2010/main" val="874628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D0DE08-A9D0-479A-B6D6-5A5C06DFD417}"/>
              </a:ext>
            </a:extLst>
          </p:cNvPr>
          <p:cNvSpPr txBox="1"/>
          <p:nvPr/>
        </p:nvSpPr>
        <p:spPr>
          <a:xfrm>
            <a:off x="722901" y="2532546"/>
            <a:ext cx="2638543" cy="1107996"/>
          </a:xfrm>
          <a:prstGeom prst="rect">
            <a:avLst/>
          </a:prstGeom>
          <a:noFill/>
        </p:spPr>
        <p:txBody>
          <a:bodyPr wrap="none" lIns="0" tIns="0" rIns="0" bIns="0" rtlCol="0">
            <a:spAutoFit/>
          </a:bodyPr>
          <a:lstStyle/>
          <a:p>
            <a:r>
              <a:rPr lang="en-GB" sz="3600" dirty="0">
                <a:solidFill>
                  <a:schemeClr val="accent6">
                    <a:lumMod val="50000"/>
                  </a:schemeClr>
                </a:solidFill>
                <a:latin typeface="Open Sans" charset="0"/>
                <a:ea typeface="Open Sans" charset="0"/>
                <a:cs typeface="Open Sans" charset="0"/>
              </a:rPr>
              <a:t>     x + y = 6</a:t>
            </a:r>
          </a:p>
          <a:p>
            <a:r>
              <a:rPr lang="en-GB" sz="3600" dirty="0">
                <a:solidFill>
                  <a:schemeClr val="accent6">
                    <a:lumMod val="50000"/>
                  </a:schemeClr>
                </a:solidFill>
                <a:latin typeface="Open Sans" charset="0"/>
                <a:ea typeface="Open Sans" charset="0"/>
                <a:cs typeface="Open Sans" charset="0"/>
              </a:rPr>
              <a:t>x  +  3y  = 10</a:t>
            </a:r>
          </a:p>
        </p:txBody>
      </p:sp>
      <p:sp>
        <p:nvSpPr>
          <p:cNvPr id="5" name="TextBox 4">
            <a:extLst>
              <a:ext uri="{FF2B5EF4-FFF2-40B4-BE49-F238E27FC236}">
                <a16:creationId xmlns:a16="http://schemas.microsoft.com/office/drawing/2014/main" xmlns="" id="{BAD0DE08-A9D0-479A-B6D6-5A5C06DFD417}"/>
              </a:ext>
            </a:extLst>
          </p:cNvPr>
          <p:cNvSpPr txBox="1"/>
          <p:nvPr/>
        </p:nvSpPr>
        <p:spPr>
          <a:xfrm>
            <a:off x="5074317" y="2532546"/>
            <a:ext cx="2903039" cy="1107996"/>
          </a:xfrm>
          <a:prstGeom prst="rect">
            <a:avLst/>
          </a:prstGeom>
          <a:noFill/>
        </p:spPr>
        <p:txBody>
          <a:bodyPr wrap="none" lIns="0" tIns="0" rIns="0" bIns="0" rtlCol="0">
            <a:spAutoFit/>
          </a:bodyPr>
          <a:lstStyle/>
          <a:p>
            <a:r>
              <a:rPr lang="en-GB" sz="3600" dirty="0">
                <a:solidFill>
                  <a:schemeClr val="accent6">
                    <a:lumMod val="50000"/>
                  </a:schemeClr>
                </a:solidFill>
                <a:latin typeface="Open Sans" charset="0"/>
                <a:ea typeface="Open Sans" charset="0"/>
                <a:cs typeface="Open Sans" charset="0"/>
              </a:rPr>
              <a:t>     2x + y = 7</a:t>
            </a:r>
          </a:p>
          <a:p>
            <a:r>
              <a:rPr lang="en-GB" sz="3600" dirty="0">
                <a:solidFill>
                  <a:schemeClr val="accent6">
                    <a:lumMod val="50000"/>
                  </a:schemeClr>
                </a:solidFill>
                <a:latin typeface="Open Sans" charset="0"/>
                <a:ea typeface="Open Sans" charset="0"/>
                <a:cs typeface="Open Sans" charset="0"/>
              </a:rPr>
              <a:t>2x  +  3y  = 13</a:t>
            </a:r>
          </a:p>
        </p:txBody>
      </p:sp>
      <p:sp>
        <p:nvSpPr>
          <p:cNvPr id="6" name="TextBox 5">
            <a:extLst>
              <a:ext uri="{FF2B5EF4-FFF2-40B4-BE49-F238E27FC236}">
                <a16:creationId xmlns:a16="http://schemas.microsoft.com/office/drawing/2014/main" xmlns="" id="{BAD0DE08-A9D0-479A-B6D6-5A5C06DFD417}"/>
              </a:ext>
            </a:extLst>
          </p:cNvPr>
          <p:cNvSpPr txBox="1"/>
          <p:nvPr/>
        </p:nvSpPr>
        <p:spPr>
          <a:xfrm>
            <a:off x="458405" y="4269254"/>
            <a:ext cx="2903039" cy="1107996"/>
          </a:xfrm>
          <a:prstGeom prst="rect">
            <a:avLst/>
          </a:prstGeom>
          <a:noFill/>
        </p:spPr>
        <p:txBody>
          <a:bodyPr wrap="none" lIns="0" tIns="0" rIns="0" bIns="0" rtlCol="0">
            <a:spAutoFit/>
          </a:bodyPr>
          <a:lstStyle/>
          <a:p>
            <a:r>
              <a:rPr lang="en-GB" sz="3600" dirty="0">
                <a:solidFill>
                  <a:schemeClr val="accent6">
                    <a:lumMod val="50000"/>
                  </a:schemeClr>
                </a:solidFill>
                <a:latin typeface="Open Sans" charset="0"/>
                <a:ea typeface="Open Sans" charset="0"/>
                <a:cs typeface="Open Sans" charset="0"/>
              </a:rPr>
              <a:t>     3x + y = 18</a:t>
            </a:r>
          </a:p>
          <a:p>
            <a:r>
              <a:rPr lang="en-GB" sz="3600" dirty="0">
                <a:solidFill>
                  <a:schemeClr val="accent6">
                    <a:lumMod val="50000"/>
                  </a:schemeClr>
                </a:solidFill>
                <a:latin typeface="Open Sans" charset="0"/>
                <a:ea typeface="Open Sans" charset="0"/>
                <a:cs typeface="Open Sans" charset="0"/>
              </a:rPr>
              <a:t>3x  +  4y  = 27</a:t>
            </a:r>
          </a:p>
        </p:txBody>
      </p:sp>
      <p:sp>
        <p:nvSpPr>
          <p:cNvPr id="7" name="TextBox 6">
            <a:extLst>
              <a:ext uri="{FF2B5EF4-FFF2-40B4-BE49-F238E27FC236}">
                <a16:creationId xmlns:a16="http://schemas.microsoft.com/office/drawing/2014/main" xmlns="" id="{BAD0DE08-A9D0-479A-B6D6-5A5C06DFD417}"/>
              </a:ext>
            </a:extLst>
          </p:cNvPr>
          <p:cNvSpPr txBox="1"/>
          <p:nvPr/>
        </p:nvSpPr>
        <p:spPr>
          <a:xfrm>
            <a:off x="5338813" y="4269254"/>
            <a:ext cx="2638543" cy="1107996"/>
          </a:xfrm>
          <a:prstGeom prst="rect">
            <a:avLst/>
          </a:prstGeom>
          <a:noFill/>
        </p:spPr>
        <p:txBody>
          <a:bodyPr wrap="none" lIns="0" tIns="0" rIns="0" bIns="0" rtlCol="0">
            <a:spAutoFit/>
          </a:bodyPr>
          <a:lstStyle/>
          <a:p>
            <a:r>
              <a:rPr lang="en-GB" sz="3600" dirty="0">
                <a:solidFill>
                  <a:schemeClr val="accent6">
                    <a:lumMod val="50000"/>
                  </a:schemeClr>
                </a:solidFill>
                <a:latin typeface="Open Sans" charset="0"/>
                <a:ea typeface="Open Sans" charset="0"/>
                <a:cs typeface="Open Sans" charset="0"/>
              </a:rPr>
              <a:t>   x + 7y = 17</a:t>
            </a:r>
          </a:p>
          <a:p>
            <a:r>
              <a:rPr lang="en-GB" sz="3600" dirty="0">
                <a:solidFill>
                  <a:schemeClr val="accent6">
                    <a:lumMod val="50000"/>
                  </a:schemeClr>
                </a:solidFill>
                <a:latin typeface="Open Sans" charset="0"/>
                <a:ea typeface="Open Sans" charset="0"/>
                <a:cs typeface="Open Sans" charset="0"/>
              </a:rPr>
              <a:t>x  +  3y  = 9</a:t>
            </a:r>
          </a:p>
        </p:txBody>
      </p:sp>
      <p:sp>
        <p:nvSpPr>
          <p:cNvPr id="8" name="TextBox 7"/>
          <p:cNvSpPr txBox="1"/>
          <p:nvPr/>
        </p:nvSpPr>
        <p:spPr>
          <a:xfrm>
            <a:off x="458405" y="1380615"/>
            <a:ext cx="5682966" cy="523220"/>
          </a:xfrm>
          <a:prstGeom prst="rect">
            <a:avLst/>
          </a:prstGeom>
          <a:noFill/>
        </p:spPr>
        <p:txBody>
          <a:bodyPr wrap="none" rtlCol="0">
            <a:spAutoFit/>
          </a:bodyPr>
          <a:lstStyle/>
          <a:p>
            <a:r>
              <a:rPr lang="en-US" sz="2800">
                <a:solidFill>
                  <a:schemeClr val="accent6">
                    <a:lumMod val="50000"/>
                  </a:schemeClr>
                </a:solidFill>
                <a:latin typeface="Open Sans" charset="0"/>
                <a:ea typeface="Open Sans" charset="0"/>
                <a:cs typeface="Open Sans" charset="0"/>
              </a:rPr>
              <a:t>Using cups and counters, teach</a:t>
            </a:r>
            <a:r>
              <a:rPr lang="is-IS" sz="2800" dirty="0">
                <a:solidFill>
                  <a:schemeClr val="accent6">
                    <a:lumMod val="50000"/>
                  </a:schemeClr>
                </a:solidFill>
                <a:latin typeface="Open Sans" charset="0"/>
                <a:ea typeface="Open Sans" charset="0"/>
                <a:cs typeface="Open Sans" charset="0"/>
              </a:rPr>
              <a:t>…</a:t>
            </a:r>
            <a:endParaRPr lang="en-US" sz="2800" dirty="0">
              <a:solidFill>
                <a:schemeClr val="accent6">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232686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26B49-5875-40D6-8C80-5B975B6F5ED7}"/>
              </a:ext>
            </a:extLst>
          </p:cNvPr>
          <p:cNvPicPr>
            <a:picLocks noChangeAspect="1"/>
          </p:cNvPicPr>
          <p:nvPr/>
        </p:nvPicPr>
        <p:blipFill>
          <a:blip r:embed="rId3"/>
          <a:stretch>
            <a:fillRect/>
          </a:stretch>
        </p:blipFill>
        <p:spPr>
          <a:xfrm>
            <a:off x="498602" y="1466976"/>
            <a:ext cx="2671169" cy="11482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675" y="2954811"/>
            <a:ext cx="1391965" cy="734273"/>
          </a:xfrm>
          <a:prstGeom prst="rect">
            <a:avLst/>
          </a:prstGeom>
        </p:spPr>
      </p:pic>
      <p:grpSp>
        <p:nvGrpSpPr>
          <p:cNvPr id="15" name="Group 14"/>
          <p:cNvGrpSpPr/>
          <p:nvPr/>
        </p:nvGrpSpPr>
        <p:grpSpPr>
          <a:xfrm>
            <a:off x="250629" y="2730175"/>
            <a:ext cx="7567246" cy="2119102"/>
            <a:chOff x="250629" y="2730175"/>
            <a:chExt cx="7567246" cy="2119102"/>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29" y="2954812"/>
              <a:ext cx="1391965" cy="73427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910" y="2730175"/>
              <a:ext cx="1391965" cy="9589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993" y="2954812"/>
              <a:ext cx="1391965" cy="7342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11" y="2954812"/>
              <a:ext cx="1391965" cy="7342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29" y="4115004"/>
              <a:ext cx="1391965" cy="73427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993" y="4115004"/>
              <a:ext cx="1391965" cy="73427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11" y="4115004"/>
              <a:ext cx="1391965" cy="7342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910" y="3890368"/>
              <a:ext cx="1391965" cy="958909"/>
            </a:xfrm>
            <a:prstGeom prst="rect">
              <a:avLst/>
            </a:prstGeom>
          </p:spPr>
        </p:pic>
      </p:grpSp>
      <p:grpSp>
        <p:nvGrpSpPr>
          <p:cNvPr id="16" name="Group 15"/>
          <p:cNvGrpSpPr/>
          <p:nvPr/>
        </p:nvGrpSpPr>
        <p:grpSpPr>
          <a:xfrm>
            <a:off x="8262453" y="2824908"/>
            <a:ext cx="829074" cy="2018553"/>
            <a:chOff x="8262453" y="2824908"/>
            <a:chExt cx="829074" cy="2018553"/>
          </a:xfrm>
        </p:grpSpPr>
        <p:sp>
          <p:nvSpPr>
            <p:cNvPr id="13" name="TextBox 12"/>
            <p:cNvSpPr txBox="1"/>
            <p:nvPr/>
          </p:nvSpPr>
          <p:spPr>
            <a:xfrm>
              <a:off x="8262454" y="2824908"/>
              <a:ext cx="829073"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33</a:t>
              </a:r>
            </a:p>
          </p:txBody>
        </p:sp>
        <p:sp>
          <p:nvSpPr>
            <p:cNvPr id="14" name="TextBox 13"/>
            <p:cNvSpPr txBox="1"/>
            <p:nvPr/>
          </p:nvSpPr>
          <p:spPr>
            <a:xfrm>
              <a:off x="8262453" y="4074020"/>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26</a:t>
              </a:r>
            </a:p>
          </p:txBody>
        </p:sp>
      </p:grpSp>
      <p:sp>
        <p:nvSpPr>
          <p:cNvPr id="17" name="TextBox 16"/>
          <p:cNvSpPr txBox="1"/>
          <p:nvPr/>
        </p:nvSpPr>
        <p:spPr>
          <a:xfrm>
            <a:off x="8423554" y="2819167"/>
            <a:ext cx="506870"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7</a:t>
            </a:r>
          </a:p>
        </p:txBody>
      </p:sp>
    </p:spTree>
    <p:extLst>
      <p:ext uri="{BB962C8B-B14F-4D97-AF65-F5344CB8AC3E}">
        <p14:creationId xmlns:p14="http://schemas.microsoft.com/office/powerpoint/2010/main" val="18192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26B49-5875-40D6-8C80-5B975B6F5ED7}"/>
              </a:ext>
            </a:extLst>
          </p:cNvPr>
          <p:cNvPicPr>
            <a:picLocks noChangeAspect="1"/>
          </p:cNvPicPr>
          <p:nvPr/>
        </p:nvPicPr>
        <p:blipFill>
          <a:blip r:embed="rId3"/>
          <a:stretch>
            <a:fillRect/>
          </a:stretch>
        </p:blipFill>
        <p:spPr>
          <a:xfrm>
            <a:off x="498602" y="1466976"/>
            <a:ext cx="2671169" cy="11482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675" y="2954811"/>
            <a:ext cx="1391965" cy="734273"/>
          </a:xfrm>
          <a:prstGeom prst="rect">
            <a:avLst/>
          </a:prstGeom>
        </p:spPr>
      </p:pic>
      <p:grpSp>
        <p:nvGrpSpPr>
          <p:cNvPr id="15" name="Group 14"/>
          <p:cNvGrpSpPr/>
          <p:nvPr/>
        </p:nvGrpSpPr>
        <p:grpSpPr>
          <a:xfrm>
            <a:off x="250629" y="2730175"/>
            <a:ext cx="7567246" cy="2119102"/>
            <a:chOff x="250629" y="2730175"/>
            <a:chExt cx="7567246" cy="2119102"/>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29" y="2954812"/>
              <a:ext cx="1391965" cy="73427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910" y="2730175"/>
              <a:ext cx="1391965" cy="9589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993" y="2954812"/>
              <a:ext cx="1391965" cy="7342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11" y="2954812"/>
              <a:ext cx="1391965" cy="7342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29" y="4115004"/>
              <a:ext cx="1391965" cy="73427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993" y="4115004"/>
              <a:ext cx="1391965" cy="73427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11" y="4115004"/>
              <a:ext cx="1391965" cy="7342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910" y="3890368"/>
              <a:ext cx="1391965" cy="958909"/>
            </a:xfrm>
            <a:prstGeom prst="rect">
              <a:avLst/>
            </a:prstGeom>
          </p:spPr>
        </p:pic>
      </p:grpSp>
      <p:grpSp>
        <p:nvGrpSpPr>
          <p:cNvPr id="16" name="Group 15"/>
          <p:cNvGrpSpPr/>
          <p:nvPr/>
        </p:nvGrpSpPr>
        <p:grpSpPr>
          <a:xfrm>
            <a:off x="8262453" y="2824908"/>
            <a:ext cx="829074" cy="2018553"/>
            <a:chOff x="8262453" y="2824908"/>
            <a:chExt cx="829074" cy="2018553"/>
          </a:xfrm>
        </p:grpSpPr>
        <p:sp>
          <p:nvSpPr>
            <p:cNvPr id="13" name="TextBox 12"/>
            <p:cNvSpPr txBox="1"/>
            <p:nvPr/>
          </p:nvSpPr>
          <p:spPr>
            <a:xfrm>
              <a:off x="8262454" y="2824908"/>
              <a:ext cx="829073"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33</a:t>
              </a:r>
            </a:p>
          </p:txBody>
        </p:sp>
        <p:sp>
          <p:nvSpPr>
            <p:cNvPr id="14" name="TextBox 13"/>
            <p:cNvSpPr txBox="1"/>
            <p:nvPr/>
          </p:nvSpPr>
          <p:spPr>
            <a:xfrm>
              <a:off x="8262453" y="4074020"/>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26</a:t>
              </a: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675" y="1099839"/>
            <a:ext cx="1391965" cy="734273"/>
          </a:xfrm>
          <a:prstGeom prst="rect">
            <a:avLst/>
          </a:prstGeom>
        </p:spPr>
      </p:pic>
      <p:sp>
        <p:nvSpPr>
          <p:cNvPr id="19" name="TextBox 18"/>
          <p:cNvSpPr txBox="1"/>
          <p:nvPr/>
        </p:nvSpPr>
        <p:spPr>
          <a:xfrm>
            <a:off x="6166320" y="1064671"/>
            <a:ext cx="974947"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 7</a:t>
            </a:r>
          </a:p>
        </p:txBody>
      </p:sp>
    </p:spTree>
    <p:extLst>
      <p:ext uri="{BB962C8B-B14F-4D97-AF65-F5344CB8AC3E}">
        <p14:creationId xmlns:p14="http://schemas.microsoft.com/office/powerpoint/2010/main" val="1084591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424091" y="3800363"/>
            <a:ext cx="8367625" cy="1993421"/>
            <a:chOff x="424091" y="3800363"/>
            <a:chExt cx="8367625" cy="1993421"/>
          </a:xfrm>
        </p:grpSpPr>
        <p:sp>
          <p:nvSpPr>
            <p:cNvPr id="2" name="Oval 1"/>
            <p:cNvSpPr/>
            <p:nvPr/>
          </p:nvSpPr>
          <p:spPr>
            <a:xfrm>
              <a:off x="433111" y="3918874"/>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668024" y="3918874"/>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19273" y="3918874"/>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76192" y="3918874"/>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153278" y="3918874"/>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96830" y="3918874"/>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962643" y="3800363"/>
              <a:ext cx="829073"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26</a:t>
              </a:r>
            </a:p>
          </p:txBody>
        </p:sp>
        <p:sp>
          <p:nvSpPr>
            <p:cNvPr id="15" name="TextBox 14"/>
            <p:cNvSpPr txBox="1"/>
            <p:nvPr/>
          </p:nvSpPr>
          <p:spPr>
            <a:xfrm>
              <a:off x="8154799" y="5024343"/>
              <a:ext cx="426720"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a:t>
              </a:r>
            </a:p>
          </p:txBody>
        </p:sp>
        <p:sp>
          <p:nvSpPr>
            <p:cNvPr id="24" name="Oval 23"/>
            <p:cNvSpPr/>
            <p:nvPr/>
          </p:nvSpPr>
          <p:spPr>
            <a:xfrm>
              <a:off x="424091"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27881" y="514559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26791" y="514559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025818"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467843" y="5145591"/>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071271" y="5145591"/>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825097"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628887" y="514559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027797" y="514559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426824"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723773" y="513283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327201" y="513283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680337" y="4993192"/>
              <a:ext cx="184731" cy="369332"/>
            </a:xfrm>
            <a:prstGeom prst="rect">
              <a:avLst/>
            </a:prstGeom>
            <a:noFill/>
          </p:spPr>
          <p:txBody>
            <a:bodyPr wrap="none" rtlCol="0">
              <a:spAutoFit/>
            </a:bodyPr>
            <a:lstStyle/>
            <a:p>
              <a:endParaRPr lang="en-US" dirty="0"/>
            </a:p>
          </p:txBody>
        </p:sp>
      </p:grpSp>
      <p:sp>
        <p:nvSpPr>
          <p:cNvPr id="40" name="TextBox 39"/>
          <p:cNvSpPr txBox="1"/>
          <p:nvPr/>
        </p:nvSpPr>
        <p:spPr>
          <a:xfrm>
            <a:off x="790219" y="1364613"/>
            <a:ext cx="272702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4x + 2y = 26</a:t>
            </a:r>
          </a:p>
          <a:p>
            <a:endParaRPr lang="en-US" sz="3600" dirty="0">
              <a:solidFill>
                <a:schemeClr val="accent6">
                  <a:lumMod val="50000"/>
                </a:schemeClr>
              </a:solidFill>
              <a:latin typeface="Open Sans" charset="0"/>
              <a:ea typeface="Open Sans" charset="0"/>
              <a:cs typeface="Open Sans" charset="0"/>
            </a:endParaRPr>
          </a:p>
          <a:p>
            <a:r>
              <a:rPr lang="en-US" sz="3600" dirty="0">
                <a:solidFill>
                  <a:schemeClr val="accent6">
                    <a:lumMod val="50000"/>
                  </a:schemeClr>
                </a:solidFill>
                <a:latin typeface="Open Sans" charset="0"/>
                <a:ea typeface="Open Sans" charset="0"/>
                <a:cs typeface="Open Sans" charset="0"/>
              </a:rPr>
              <a:t>8x + 4y = 52</a:t>
            </a:r>
          </a:p>
        </p:txBody>
      </p:sp>
    </p:spTree>
    <p:extLst>
      <p:ext uri="{BB962C8B-B14F-4D97-AF65-F5344CB8AC3E}">
        <p14:creationId xmlns:p14="http://schemas.microsoft.com/office/powerpoint/2010/main" val="19519424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90219" y="1364613"/>
            <a:ext cx="272702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6x + 2y = 48</a:t>
            </a:r>
          </a:p>
          <a:p>
            <a:endParaRPr lang="en-US" sz="3600" dirty="0">
              <a:solidFill>
                <a:schemeClr val="accent6">
                  <a:lumMod val="50000"/>
                </a:schemeClr>
              </a:solidFill>
              <a:latin typeface="Open Sans" charset="0"/>
              <a:ea typeface="Open Sans" charset="0"/>
              <a:cs typeface="Open Sans" charset="0"/>
            </a:endParaRPr>
          </a:p>
          <a:p>
            <a:r>
              <a:rPr lang="en-US" sz="3600" dirty="0">
                <a:solidFill>
                  <a:schemeClr val="accent6">
                    <a:lumMod val="50000"/>
                  </a:schemeClr>
                </a:solidFill>
                <a:latin typeface="Open Sans" charset="0"/>
                <a:ea typeface="Open Sans" charset="0"/>
                <a:cs typeface="Open Sans" charset="0"/>
              </a:rPr>
              <a:t>3x + y = ?</a:t>
            </a:r>
          </a:p>
        </p:txBody>
      </p:sp>
      <p:grpSp>
        <p:nvGrpSpPr>
          <p:cNvPr id="4" name="Group 3"/>
          <p:cNvGrpSpPr/>
          <p:nvPr/>
        </p:nvGrpSpPr>
        <p:grpSpPr>
          <a:xfrm>
            <a:off x="498875" y="3710499"/>
            <a:ext cx="8283821" cy="2083285"/>
            <a:chOff x="498875" y="3710499"/>
            <a:chExt cx="8283821" cy="2083285"/>
          </a:xfrm>
        </p:grpSpPr>
        <p:sp>
          <p:nvSpPr>
            <p:cNvPr id="2" name="Oval 1"/>
            <p:cNvSpPr/>
            <p:nvPr/>
          </p:nvSpPr>
          <p:spPr>
            <a:xfrm>
              <a:off x="498875" y="384322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687151" y="384322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917868" y="384322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173909" y="384322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144258" y="382901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87810" y="382901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953623" y="3710499"/>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48</a:t>
              </a:r>
            </a:p>
          </p:txBody>
        </p:sp>
        <p:sp>
          <p:nvSpPr>
            <p:cNvPr id="15" name="TextBox 14"/>
            <p:cNvSpPr txBox="1"/>
            <p:nvPr/>
          </p:nvSpPr>
          <p:spPr>
            <a:xfrm>
              <a:off x="8154799" y="5024343"/>
              <a:ext cx="426720" cy="769441"/>
            </a:xfrm>
            <a:prstGeom prst="rect">
              <a:avLst/>
            </a:prstGeom>
            <a:noFill/>
          </p:spPr>
          <p:txBody>
            <a:bodyPr wrap="none" rtlCol="0">
              <a:spAutoFit/>
            </a:bodyPr>
            <a:lstStyle/>
            <a:p>
              <a:r>
                <a:rPr lang="en-US" sz="4400">
                  <a:solidFill>
                    <a:schemeClr val="accent6">
                      <a:lumMod val="50000"/>
                    </a:schemeClr>
                  </a:solidFill>
                  <a:latin typeface="Open Sans" charset="0"/>
                  <a:ea typeface="Open Sans" charset="0"/>
                  <a:cs typeface="Open Sans" charset="0"/>
                </a:rPr>
                <a:t>?</a:t>
              </a:r>
            </a:p>
          </p:txBody>
        </p:sp>
        <p:sp>
          <p:nvSpPr>
            <p:cNvPr id="24" name="Oval 23"/>
            <p:cNvSpPr/>
            <p:nvPr/>
          </p:nvSpPr>
          <p:spPr>
            <a:xfrm>
              <a:off x="498875" y="5156159"/>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917868" y="5170232"/>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140638" y="5145591"/>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409893" y="5145591"/>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680337" y="4993192"/>
              <a:ext cx="184731" cy="369332"/>
            </a:xfrm>
            <a:prstGeom prst="rect">
              <a:avLst/>
            </a:prstGeom>
            <a:noFill/>
          </p:spPr>
          <p:txBody>
            <a:bodyPr wrap="none" rtlCol="0">
              <a:spAutoFit/>
            </a:bodyPr>
            <a:lstStyle/>
            <a:p>
              <a:endParaRPr lang="en-US" dirty="0"/>
            </a:p>
          </p:txBody>
        </p:sp>
        <p:sp>
          <p:nvSpPr>
            <p:cNvPr id="34" name="Oval 33"/>
            <p:cNvSpPr/>
            <p:nvPr/>
          </p:nvSpPr>
          <p:spPr>
            <a:xfrm>
              <a:off x="4084625" y="3829008"/>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409893" y="3829008"/>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4965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767" y="-635619"/>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200" y="0"/>
            <a:ext cx="5422329" cy="6858000"/>
          </a:xfrm>
          <a:prstGeom prst="rect">
            <a:avLst/>
          </a:prstGeom>
        </p:spPr>
      </p:pic>
      <p:sp>
        <p:nvSpPr>
          <p:cNvPr id="3" name="TextBox 2"/>
          <p:cNvSpPr txBox="1"/>
          <p:nvPr/>
        </p:nvSpPr>
        <p:spPr>
          <a:xfrm>
            <a:off x="7276529" y="5381161"/>
            <a:ext cx="1696021" cy="1015663"/>
          </a:xfrm>
          <a:prstGeom prst="rect">
            <a:avLst/>
          </a:prstGeom>
          <a:noFill/>
        </p:spPr>
        <p:txBody>
          <a:bodyPr wrap="square" rtlCol="0">
            <a:spAutoFit/>
          </a:bodyPr>
          <a:lstStyle/>
          <a:p>
            <a:r>
              <a:rPr lang="en-US" sz="1200" dirty="0">
                <a:solidFill>
                  <a:schemeClr val="accent6">
                    <a:lumMod val="50000"/>
                  </a:schemeClr>
                </a:solidFill>
                <a:latin typeface="Open Sans" charset="0"/>
                <a:ea typeface="Open Sans" charset="0"/>
                <a:cs typeface="Open Sans" charset="0"/>
              </a:rPr>
              <a:t>Kilpatrick, Swafford, </a:t>
            </a:r>
            <a:r>
              <a:rPr lang="en-US" sz="1200" dirty="0" err="1">
                <a:solidFill>
                  <a:schemeClr val="accent6">
                    <a:lumMod val="50000"/>
                  </a:schemeClr>
                </a:solidFill>
                <a:latin typeface="Open Sans" charset="0"/>
                <a:ea typeface="Open Sans" charset="0"/>
                <a:cs typeface="Open Sans" charset="0"/>
              </a:rPr>
              <a:t>Findell</a:t>
            </a:r>
            <a:r>
              <a:rPr lang="en-US" sz="1200" dirty="0">
                <a:solidFill>
                  <a:schemeClr val="accent6">
                    <a:lumMod val="50000"/>
                  </a:schemeClr>
                </a:solidFill>
                <a:latin typeface="Open Sans" charset="0"/>
                <a:ea typeface="Open Sans" charset="0"/>
                <a:cs typeface="Open Sans" charset="0"/>
              </a:rPr>
              <a:t> - 2001 - Adding It Up Helping Children Learn Mathematics</a:t>
            </a:r>
          </a:p>
        </p:txBody>
      </p:sp>
    </p:spTree>
    <p:extLst>
      <p:ext uri="{BB962C8B-B14F-4D97-AF65-F5344CB8AC3E}">
        <p14:creationId xmlns:p14="http://schemas.microsoft.com/office/powerpoint/2010/main" val="1495953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26376" y="3894924"/>
            <a:ext cx="7455564" cy="1909289"/>
            <a:chOff x="424091" y="3894924"/>
            <a:chExt cx="7455564" cy="1909289"/>
          </a:xfrm>
        </p:grpSpPr>
        <p:sp>
          <p:nvSpPr>
            <p:cNvPr id="2" name="Oval 1"/>
            <p:cNvSpPr/>
            <p:nvPr/>
          </p:nvSpPr>
          <p:spPr>
            <a:xfrm>
              <a:off x="424092"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10254"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67173"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898690" y="4005745"/>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50582" y="3894924"/>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22</a:t>
              </a:r>
            </a:p>
          </p:txBody>
        </p:sp>
        <p:sp>
          <p:nvSpPr>
            <p:cNvPr id="15" name="TextBox 14"/>
            <p:cNvSpPr txBox="1"/>
            <p:nvPr/>
          </p:nvSpPr>
          <p:spPr>
            <a:xfrm>
              <a:off x="7050582" y="5034772"/>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30</a:t>
              </a:r>
            </a:p>
          </p:txBody>
        </p:sp>
        <p:sp>
          <p:nvSpPr>
            <p:cNvPr id="24" name="Oval 23"/>
            <p:cNvSpPr/>
            <p:nvPr/>
          </p:nvSpPr>
          <p:spPr>
            <a:xfrm>
              <a:off x="424091"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61091" y="5127537"/>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898690" y="514559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935675" y="5140676"/>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510252" y="514559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967880" y="5143146"/>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680337" y="4993192"/>
              <a:ext cx="184731" cy="369332"/>
            </a:xfrm>
            <a:prstGeom prst="rect">
              <a:avLst/>
            </a:prstGeom>
            <a:noFill/>
          </p:spPr>
          <p:txBody>
            <a:bodyPr wrap="none" rtlCol="0">
              <a:spAutoFit/>
            </a:bodyPr>
            <a:lstStyle/>
            <a:p>
              <a:endParaRPr lang="en-US" dirty="0"/>
            </a:p>
          </p:txBody>
        </p:sp>
      </p:grpSp>
      <p:sp>
        <p:nvSpPr>
          <p:cNvPr id="40" name="TextBox 39"/>
          <p:cNvSpPr txBox="1"/>
          <p:nvPr/>
        </p:nvSpPr>
        <p:spPr>
          <a:xfrm>
            <a:off x="790219" y="1364613"/>
            <a:ext cx="272702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3x + y = 22</a:t>
            </a:r>
          </a:p>
          <a:p>
            <a:endParaRPr lang="en-US" sz="3600" dirty="0">
              <a:solidFill>
                <a:schemeClr val="accent6">
                  <a:lumMod val="50000"/>
                </a:schemeClr>
              </a:solidFill>
              <a:latin typeface="Open Sans" charset="0"/>
              <a:ea typeface="Open Sans" charset="0"/>
              <a:cs typeface="Open Sans" charset="0"/>
            </a:endParaRPr>
          </a:p>
          <a:p>
            <a:r>
              <a:rPr lang="en-US" sz="3600" dirty="0">
                <a:solidFill>
                  <a:schemeClr val="accent6">
                    <a:lumMod val="50000"/>
                  </a:schemeClr>
                </a:solidFill>
                <a:latin typeface="Open Sans" charset="0"/>
                <a:ea typeface="Open Sans" charset="0"/>
                <a:cs typeface="Open Sans" charset="0"/>
              </a:rPr>
              <a:t>3x + 3y = 30</a:t>
            </a:r>
          </a:p>
        </p:txBody>
      </p:sp>
    </p:spTree>
    <p:extLst>
      <p:ext uri="{BB962C8B-B14F-4D97-AF65-F5344CB8AC3E}">
        <p14:creationId xmlns:p14="http://schemas.microsoft.com/office/powerpoint/2010/main" val="46879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90219" y="1364613"/>
            <a:ext cx="272702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3x + 2y = 26</a:t>
            </a:r>
          </a:p>
          <a:p>
            <a:endParaRPr lang="en-US" sz="3600" dirty="0">
              <a:solidFill>
                <a:schemeClr val="accent6">
                  <a:lumMod val="50000"/>
                </a:schemeClr>
              </a:solidFill>
              <a:latin typeface="Open Sans" charset="0"/>
              <a:ea typeface="Open Sans" charset="0"/>
              <a:cs typeface="Open Sans" charset="0"/>
            </a:endParaRPr>
          </a:p>
          <a:p>
            <a:r>
              <a:rPr lang="en-US" sz="3600" dirty="0">
                <a:solidFill>
                  <a:schemeClr val="accent6">
                    <a:lumMod val="50000"/>
                  </a:schemeClr>
                </a:solidFill>
                <a:latin typeface="Open Sans" charset="0"/>
                <a:ea typeface="Open Sans" charset="0"/>
                <a:cs typeface="Open Sans" charset="0"/>
              </a:rPr>
              <a:t>2x + 3y = 24</a:t>
            </a:r>
          </a:p>
        </p:txBody>
      </p:sp>
      <p:grpSp>
        <p:nvGrpSpPr>
          <p:cNvPr id="3" name="Group 2"/>
          <p:cNvGrpSpPr/>
          <p:nvPr/>
        </p:nvGrpSpPr>
        <p:grpSpPr>
          <a:xfrm>
            <a:off x="1168010" y="3892496"/>
            <a:ext cx="6219335" cy="1909289"/>
            <a:chOff x="424091" y="3907994"/>
            <a:chExt cx="6219335" cy="1909289"/>
          </a:xfrm>
        </p:grpSpPr>
        <p:sp>
          <p:nvSpPr>
            <p:cNvPr id="2" name="Oval 1"/>
            <p:cNvSpPr/>
            <p:nvPr/>
          </p:nvSpPr>
          <p:spPr>
            <a:xfrm>
              <a:off x="424092"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10254"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67173"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740385" y="4005745"/>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814353" y="3907994"/>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26</a:t>
              </a:r>
            </a:p>
          </p:txBody>
        </p:sp>
        <p:sp>
          <p:nvSpPr>
            <p:cNvPr id="15" name="TextBox 14"/>
            <p:cNvSpPr txBox="1"/>
            <p:nvPr/>
          </p:nvSpPr>
          <p:spPr>
            <a:xfrm>
              <a:off x="5814353" y="5047842"/>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24</a:t>
              </a:r>
            </a:p>
          </p:txBody>
        </p:sp>
        <p:sp>
          <p:nvSpPr>
            <p:cNvPr id="24" name="Oval 23"/>
            <p:cNvSpPr/>
            <p:nvPr/>
          </p:nvSpPr>
          <p:spPr>
            <a:xfrm>
              <a:off x="424091"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61091" y="5127537"/>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740385" y="514559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777370" y="5140676"/>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510253" y="5140676"/>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777369" y="4005745"/>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93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90219" y="1364613"/>
            <a:ext cx="272702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4x + 2y = 26</a:t>
            </a:r>
          </a:p>
          <a:p>
            <a:endParaRPr lang="en-US" sz="3600" dirty="0">
              <a:solidFill>
                <a:schemeClr val="accent6">
                  <a:lumMod val="50000"/>
                </a:schemeClr>
              </a:solidFill>
              <a:latin typeface="Open Sans" charset="0"/>
              <a:ea typeface="Open Sans" charset="0"/>
              <a:cs typeface="Open Sans" charset="0"/>
            </a:endParaRPr>
          </a:p>
          <a:p>
            <a:r>
              <a:rPr lang="en-US" sz="3600" dirty="0">
                <a:solidFill>
                  <a:schemeClr val="accent6">
                    <a:lumMod val="50000"/>
                  </a:schemeClr>
                </a:solidFill>
                <a:latin typeface="Open Sans" charset="0"/>
                <a:ea typeface="Open Sans" charset="0"/>
                <a:cs typeface="Open Sans" charset="0"/>
              </a:rPr>
              <a:t>2x + 4y = 22</a:t>
            </a:r>
          </a:p>
        </p:txBody>
      </p:sp>
      <p:grpSp>
        <p:nvGrpSpPr>
          <p:cNvPr id="3" name="Group 2"/>
          <p:cNvGrpSpPr/>
          <p:nvPr/>
        </p:nvGrpSpPr>
        <p:grpSpPr>
          <a:xfrm>
            <a:off x="826376" y="3925921"/>
            <a:ext cx="7455564" cy="1909289"/>
            <a:chOff x="424091" y="3894924"/>
            <a:chExt cx="7455564" cy="1909289"/>
          </a:xfrm>
        </p:grpSpPr>
        <p:sp>
          <p:nvSpPr>
            <p:cNvPr id="2" name="Oval 1"/>
            <p:cNvSpPr/>
            <p:nvPr/>
          </p:nvSpPr>
          <p:spPr>
            <a:xfrm>
              <a:off x="424092"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10254"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67173" y="4005745"/>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596399" y="4005744"/>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50582" y="3894924"/>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26</a:t>
              </a:r>
            </a:p>
          </p:txBody>
        </p:sp>
        <p:sp>
          <p:nvSpPr>
            <p:cNvPr id="15" name="TextBox 14"/>
            <p:cNvSpPr txBox="1"/>
            <p:nvPr/>
          </p:nvSpPr>
          <p:spPr>
            <a:xfrm>
              <a:off x="7050582" y="5034772"/>
              <a:ext cx="829073" cy="769441"/>
            </a:xfrm>
            <a:prstGeom prst="rect">
              <a:avLst/>
            </a:prstGeom>
            <a:noFill/>
          </p:spPr>
          <p:txBody>
            <a:bodyPr wrap="none" rtlCol="0">
              <a:spAutoFit/>
            </a:bodyPr>
            <a:lstStyle/>
            <a:p>
              <a:r>
                <a:rPr lang="en-US" sz="4400" dirty="0">
                  <a:solidFill>
                    <a:schemeClr val="accent6">
                      <a:lumMod val="50000"/>
                    </a:schemeClr>
                  </a:solidFill>
                  <a:latin typeface="Open Sans" charset="0"/>
                  <a:ea typeface="Open Sans" charset="0"/>
                  <a:cs typeface="Open Sans" charset="0"/>
                </a:rPr>
                <a:t>22</a:t>
              </a:r>
            </a:p>
          </p:txBody>
        </p:sp>
        <p:sp>
          <p:nvSpPr>
            <p:cNvPr id="24" name="Oval 23"/>
            <p:cNvSpPr/>
            <p:nvPr/>
          </p:nvSpPr>
          <p:spPr>
            <a:xfrm>
              <a:off x="424091" y="5132830"/>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61091" y="5127537"/>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559415" y="513812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596400" y="5133206"/>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628605" y="5135676"/>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510253" y="5156020"/>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59415" y="4005743"/>
              <a:ext cx="526943" cy="526943"/>
            </a:xfrm>
            <a:prstGeom prst="ellipse">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628605" y="4005742"/>
              <a:ext cx="526943" cy="526943"/>
            </a:xfrm>
            <a:prstGeom prst="ellipse">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36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44298" y="3411608"/>
            <a:ext cx="3735093" cy="593550"/>
            <a:chOff x="1844298" y="3411608"/>
            <a:chExt cx="3735093" cy="593550"/>
          </a:xfrm>
        </p:grpSpPr>
        <p:sp>
          <p:nvSpPr>
            <p:cNvPr id="2" name="Rectangle 1"/>
            <p:cNvSpPr/>
            <p:nvPr/>
          </p:nvSpPr>
          <p:spPr>
            <a:xfrm>
              <a:off x="1844298" y="3411608"/>
              <a:ext cx="1499020" cy="593550"/>
            </a:xfrm>
            <a:prstGeom prst="rect">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R</a:t>
              </a:r>
            </a:p>
          </p:txBody>
        </p:sp>
        <p:sp>
          <p:nvSpPr>
            <p:cNvPr id="7" name="Rectangle 6"/>
            <p:cNvSpPr/>
            <p:nvPr/>
          </p:nvSpPr>
          <p:spPr>
            <a:xfrm>
              <a:off x="3368723" y="3411608"/>
              <a:ext cx="2210668" cy="593550"/>
            </a:xfrm>
            <a:prstGeom prst="rect">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Y</a:t>
              </a:r>
            </a:p>
          </p:txBody>
        </p:sp>
      </p:grpSp>
      <p:grpSp>
        <p:nvGrpSpPr>
          <p:cNvPr id="14" name="Group 13"/>
          <p:cNvGrpSpPr/>
          <p:nvPr/>
        </p:nvGrpSpPr>
        <p:grpSpPr>
          <a:xfrm>
            <a:off x="1844298" y="4005158"/>
            <a:ext cx="5625885" cy="593550"/>
            <a:chOff x="1844298" y="4005158"/>
            <a:chExt cx="5625885" cy="593550"/>
          </a:xfrm>
        </p:grpSpPr>
        <p:sp>
          <p:nvSpPr>
            <p:cNvPr id="6" name="Rectangle 5"/>
            <p:cNvSpPr/>
            <p:nvPr/>
          </p:nvSpPr>
          <p:spPr>
            <a:xfrm>
              <a:off x="1844298" y="4005158"/>
              <a:ext cx="1499020" cy="593550"/>
            </a:xfrm>
            <a:prstGeom prst="rect">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R</a:t>
              </a:r>
            </a:p>
          </p:txBody>
        </p:sp>
        <p:sp>
          <p:nvSpPr>
            <p:cNvPr id="9" name="Rectangle 8"/>
            <p:cNvSpPr/>
            <p:nvPr/>
          </p:nvSpPr>
          <p:spPr>
            <a:xfrm>
              <a:off x="3368723" y="4005158"/>
              <a:ext cx="4101460" cy="593550"/>
            </a:xfrm>
            <a:prstGeom prst="rect">
              <a:avLst/>
            </a:prstGeom>
            <a:solidFill>
              <a:srgbClr val="00B05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G</a:t>
              </a:r>
            </a:p>
          </p:txBody>
        </p:sp>
      </p:grpSp>
      <p:grpSp>
        <p:nvGrpSpPr>
          <p:cNvPr id="15" name="Group 14"/>
          <p:cNvGrpSpPr/>
          <p:nvPr/>
        </p:nvGrpSpPr>
        <p:grpSpPr>
          <a:xfrm>
            <a:off x="1132650" y="4598708"/>
            <a:ext cx="6337533" cy="593550"/>
            <a:chOff x="1132650" y="4598708"/>
            <a:chExt cx="6337533" cy="593550"/>
          </a:xfrm>
        </p:grpSpPr>
        <p:sp>
          <p:nvSpPr>
            <p:cNvPr id="8" name="Rectangle 7"/>
            <p:cNvSpPr/>
            <p:nvPr/>
          </p:nvSpPr>
          <p:spPr>
            <a:xfrm>
              <a:off x="1132650" y="4598708"/>
              <a:ext cx="2210668" cy="593550"/>
            </a:xfrm>
            <a:prstGeom prst="rect">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Y</a:t>
              </a:r>
            </a:p>
          </p:txBody>
        </p:sp>
        <p:sp>
          <p:nvSpPr>
            <p:cNvPr id="10" name="Rectangle 9"/>
            <p:cNvSpPr/>
            <p:nvPr/>
          </p:nvSpPr>
          <p:spPr>
            <a:xfrm>
              <a:off x="3368723" y="4598708"/>
              <a:ext cx="4101460" cy="593550"/>
            </a:xfrm>
            <a:prstGeom prst="rect">
              <a:avLst/>
            </a:prstGeom>
            <a:solidFill>
              <a:srgbClr val="00B05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G</a:t>
              </a:r>
            </a:p>
          </p:txBody>
        </p:sp>
      </p:grpSp>
      <p:sp>
        <p:nvSpPr>
          <p:cNvPr id="3" name="TextBox 2"/>
          <p:cNvSpPr txBox="1"/>
          <p:nvPr/>
        </p:nvSpPr>
        <p:spPr>
          <a:xfrm>
            <a:off x="8245832" y="3328139"/>
            <a:ext cx="713657" cy="646331"/>
          </a:xfrm>
          <a:prstGeom prst="rect">
            <a:avLst/>
          </a:prstGeom>
          <a:noFill/>
        </p:spPr>
        <p:txBody>
          <a:bodyPr wrap="none" rtlCol="0">
            <a:spAutoFit/>
          </a:bodyPr>
          <a:lstStyle/>
          <a:p>
            <a:r>
              <a:rPr lang="en-US" sz="3600">
                <a:solidFill>
                  <a:schemeClr val="accent6">
                    <a:lumMod val="50000"/>
                  </a:schemeClr>
                </a:solidFill>
                <a:latin typeface="Open Sans" charset="0"/>
                <a:ea typeface="Open Sans" charset="0"/>
                <a:cs typeface="Open Sans" charset="0"/>
              </a:rPr>
              <a:t>12</a:t>
            </a:r>
          </a:p>
        </p:txBody>
      </p:sp>
      <p:sp>
        <p:nvSpPr>
          <p:cNvPr id="11" name="TextBox 10"/>
          <p:cNvSpPr txBox="1"/>
          <p:nvPr/>
        </p:nvSpPr>
        <p:spPr>
          <a:xfrm>
            <a:off x="8245833" y="3978767"/>
            <a:ext cx="713657"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16</a:t>
            </a:r>
          </a:p>
        </p:txBody>
      </p:sp>
      <p:sp>
        <p:nvSpPr>
          <p:cNvPr id="12" name="TextBox 11"/>
          <p:cNvSpPr txBox="1"/>
          <p:nvPr/>
        </p:nvSpPr>
        <p:spPr>
          <a:xfrm>
            <a:off x="8245831" y="4625098"/>
            <a:ext cx="713657" cy="646331"/>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20</a:t>
            </a:r>
          </a:p>
        </p:txBody>
      </p:sp>
      <p:sp>
        <p:nvSpPr>
          <p:cNvPr id="18" name="Rectangle 17"/>
          <p:cNvSpPr/>
          <p:nvPr/>
        </p:nvSpPr>
        <p:spPr>
          <a:xfrm>
            <a:off x="5579391" y="3411608"/>
            <a:ext cx="1890792" cy="593550"/>
          </a:xfrm>
          <a:prstGeom prst="rect">
            <a:avLst/>
          </a:prstGeom>
          <a:solidFill>
            <a:schemeClr val="accent6">
              <a:lumMod val="40000"/>
              <a:lumOff val="6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4</a:t>
            </a:r>
          </a:p>
        </p:txBody>
      </p:sp>
      <p:grpSp>
        <p:nvGrpSpPr>
          <p:cNvPr id="21" name="Group 20"/>
          <p:cNvGrpSpPr/>
          <p:nvPr/>
        </p:nvGrpSpPr>
        <p:grpSpPr>
          <a:xfrm>
            <a:off x="3368723" y="4598708"/>
            <a:ext cx="4101460" cy="593550"/>
            <a:chOff x="3563359" y="1549229"/>
            <a:chExt cx="4101460" cy="593550"/>
          </a:xfrm>
        </p:grpSpPr>
        <p:sp>
          <p:nvSpPr>
            <p:cNvPr id="19" name="Rectangle 18"/>
            <p:cNvSpPr/>
            <p:nvPr/>
          </p:nvSpPr>
          <p:spPr>
            <a:xfrm>
              <a:off x="3563359" y="1549229"/>
              <a:ext cx="2210668" cy="593550"/>
            </a:xfrm>
            <a:prstGeom prst="rect">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Y</a:t>
              </a:r>
            </a:p>
          </p:txBody>
        </p:sp>
        <p:sp>
          <p:nvSpPr>
            <p:cNvPr id="20" name="Rectangle 19"/>
            <p:cNvSpPr/>
            <p:nvPr/>
          </p:nvSpPr>
          <p:spPr>
            <a:xfrm>
              <a:off x="5774027" y="1549229"/>
              <a:ext cx="1890792" cy="593550"/>
            </a:xfrm>
            <a:prstGeom prst="rect">
              <a:avLst/>
            </a:prstGeom>
            <a:solidFill>
              <a:schemeClr val="accent6">
                <a:lumMod val="40000"/>
                <a:lumOff val="6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4</a:t>
              </a:r>
            </a:p>
          </p:txBody>
        </p:sp>
      </p:grpSp>
      <p:sp>
        <p:nvSpPr>
          <p:cNvPr id="22" name="TextBox 21"/>
          <p:cNvSpPr txBox="1"/>
          <p:nvPr/>
        </p:nvSpPr>
        <p:spPr>
          <a:xfrm>
            <a:off x="1132650" y="1360507"/>
            <a:ext cx="220925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r + y = 12</a:t>
            </a:r>
          </a:p>
          <a:p>
            <a:r>
              <a:rPr lang="en-US" sz="3600" dirty="0">
                <a:solidFill>
                  <a:schemeClr val="accent6">
                    <a:lumMod val="50000"/>
                  </a:schemeClr>
                </a:solidFill>
                <a:latin typeface="Open Sans" charset="0"/>
                <a:ea typeface="Open Sans" charset="0"/>
                <a:cs typeface="Open Sans" charset="0"/>
              </a:rPr>
              <a:t>r + g = 16</a:t>
            </a:r>
          </a:p>
          <a:p>
            <a:r>
              <a:rPr lang="en-US" sz="3600" dirty="0">
                <a:solidFill>
                  <a:schemeClr val="accent6">
                    <a:lumMod val="50000"/>
                  </a:schemeClr>
                </a:solidFill>
                <a:latin typeface="Open Sans" charset="0"/>
                <a:ea typeface="Open Sans" charset="0"/>
                <a:cs typeface="Open Sans" charset="0"/>
              </a:rPr>
              <a:t>y + g = 20</a:t>
            </a:r>
          </a:p>
        </p:txBody>
      </p:sp>
      <p:sp>
        <p:nvSpPr>
          <p:cNvPr id="23" name="Rectangle 22"/>
          <p:cNvSpPr/>
          <p:nvPr/>
        </p:nvSpPr>
        <p:spPr>
          <a:xfrm>
            <a:off x="3356021" y="4598708"/>
            <a:ext cx="2210668" cy="593550"/>
          </a:xfrm>
          <a:prstGeom prst="rect">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8</a:t>
            </a:r>
          </a:p>
        </p:txBody>
      </p:sp>
      <p:sp>
        <p:nvSpPr>
          <p:cNvPr id="24" name="Rectangle 23"/>
          <p:cNvSpPr/>
          <p:nvPr/>
        </p:nvSpPr>
        <p:spPr>
          <a:xfrm>
            <a:off x="1132648" y="4598708"/>
            <a:ext cx="2210668" cy="593550"/>
          </a:xfrm>
          <a:prstGeom prst="rect">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8</a:t>
            </a:r>
          </a:p>
        </p:txBody>
      </p:sp>
      <p:sp>
        <p:nvSpPr>
          <p:cNvPr id="25" name="Rectangle 24"/>
          <p:cNvSpPr/>
          <p:nvPr/>
        </p:nvSpPr>
        <p:spPr>
          <a:xfrm>
            <a:off x="3368721" y="4005158"/>
            <a:ext cx="4101460" cy="593550"/>
          </a:xfrm>
          <a:prstGeom prst="rect">
            <a:avLst/>
          </a:prstGeom>
          <a:solidFill>
            <a:srgbClr val="00B05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12</a:t>
            </a:r>
          </a:p>
        </p:txBody>
      </p:sp>
      <p:sp>
        <p:nvSpPr>
          <p:cNvPr id="26" name="Rectangle 25"/>
          <p:cNvSpPr/>
          <p:nvPr/>
        </p:nvSpPr>
        <p:spPr>
          <a:xfrm>
            <a:off x="3356021" y="3418821"/>
            <a:ext cx="2210668" cy="593550"/>
          </a:xfrm>
          <a:prstGeom prst="rect">
            <a:avLst/>
          </a:prstGeom>
          <a:solidFill>
            <a:srgbClr val="FFFF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8</a:t>
            </a:r>
          </a:p>
        </p:txBody>
      </p:sp>
      <p:sp>
        <p:nvSpPr>
          <p:cNvPr id="27" name="Rectangle 26"/>
          <p:cNvSpPr/>
          <p:nvPr/>
        </p:nvSpPr>
        <p:spPr>
          <a:xfrm>
            <a:off x="1842889" y="4004524"/>
            <a:ext cx="1499020" cy="593550"/>
          </a:xfrm>
          <a:prstGeom prst="rect">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4</a:t>
            </a:r>
          </a:p>
        </p:txBody>
      </p:sp>
      <p:sp>
        <p:nvSpPr>
          <p:cNvPr id="28" name="Rectangle 27"/>
          <p:cNvSpPr/>
          <p:nvPr/>
        </p:nvSpPr>
        <p:spPr>
          <a:xfrm>
            <a:off x="1855589" y="3410974"/>
            <a:ext cx="1499020" cy="593550"/>
          </a:xfrm>
          <a:prstGeom prst="rect">
            <a:avLst/>
          </a:prstGeom>
          <a:solidFill>
            <a:srgbClr val="FF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6">
                    <a:lumMod val="50000"/>
                  </a:schemeClr>
                </a:solidFill>
                <a:latin typeface="Open Sans" charset="0"/>
                <a:ea typeface="Open Sans" charset="0"/>
                <a:cs typeface="Open Sans" charset="0"/>
              </a:rPr>
              <a:t>4</a:t>
            </a:r>
          </a:p>
        </p:txBody>
      </p:sp>
    </p:spTree>
    <p:extLst>
      <p:ext uri="{BB962C8B-B14F-4D97-AF65-F5344CB8AC3E}">
        <p14:creationId xmlns:p14="http://schemas.microsoft.com/office/powerpoint/2010/main" val="72558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8" grpId="0" animBg="1"/>
      <p:bldP spid="18" grpId="1" animBg="1"/>
      <p:bldP spid="23" grpId="0" animBg="1"/>
      <p:bldP spid="24" grpId="0" animBg="1"/>
      <p:bldP spid="25" grpId="0" animBg="1"/>
      <p:bldP spid="26" grpId="0" animBg="1"/>
      <p:bldP spid="27" grpId="0" animBg="1"/>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20D442F-ECC6-42ED-B409-65B0902E7CDC}"/>
              </a:ext>
            </a:extLst>
          </p:cNvPr>
          <p:cNvPicPr>
            <a:picLocks noChangeAspect="1"/>
          </p:cNvPicPr>
          <p:nvPr/>
        </p:nvPicPr>
        <p:blipFill>
          <a:blip r:embed="rId3"/>
          <a:stretch>
            <a:fillRect/>
          </a:stretch>
        </p:blipFill>
        <p:spPr>
          <a:xfrm>
            <a:off x="1490454" y="3114833"/>
            <a:ext cx="6301838" cy="2185904"/>
          </a:xfrm>
          <a:prstGeom prst="rect">
            <a:avLst/>
          </a:prstGeom>
        </p:spPr>
      </p:pic>
      <p:sp>
        <p:nvSpPr>
          <p:cNvPr id="3" name="TextBox 2"/>
          <p:cNvSpPr txBox="1"/>
          <p:nvPr/>
        </p:nvSpPr>
        <p:spPr>
          <a:xfrm>
            <a:off x="1132650" y="1360507"/>
            <a:ext cx="2209259" cy="1754326"/>
          </a:xfrm>
          <a:prstGeom prst="rect">
            <a:avLst/>
          </a:prstGeom>
          <a:noFill/>
        </p:spPr>
        <p:txBody>
          <a:bodyPr wrap="none" rtlCol="0">
            <a:spAutoFit/>
          </a:bodyPr>
          <a:lstStyle/>
          <a:p>
            <a:r>
              <a:rPr lang="en-US" sz="3600" dirty="0">
                <a:solidFill>
                  <a:schemeClr val="accent6">
                    <a:lumMod val="50000"/>
                  </a:schemeClr>
                </a:solidFill>
                <a:latin typeface="Open Sans" charset="0"/>
                <a:ea typeface="Open Sans" charset="0"/>
                <a:cs typeface="Open Sans" charset="0"/>
              </a:rPr>
              <a:t>r + y = 15</a:t>
            </a:r>
          </a:p>
          <a:p>
            <a:r>
              <a:rPr lang="en-US" sz="3600" dirty="0">
                <a:solidFill>
                  <a:schemeClr val="accent6">
                    <a:lumMod val="50000"/>
                  </a:schemeClr>
                </a:solidFill>
                <a:latin typeface="Open Sans" charset="0"/>
                <a:ea typeface="Open Sans" charset="0"/>
                <a:cs typeface="Open Sans" charset="0"/>
              </a:rPr>
              <a:t>r + g = 17</a:t>
            </a:r>
          </a:p>
          <a:p>
            <a:r>
              <a:rPr lang="en-US" sz="3600" dirty="0">
                <a:solidFill>
                  <a:schemeClr val="accent6">
                    <a:lumMod val="50000"/>
                  </a:schemeClr>
                </a:solidFill>
                <a:latin typeface="Open Sans" charset="0"/>
                <a:ea typeface="Open Sans" charset="0"/>
                <a:cs typeface="Open Sans" charset="0"/>
              </a:rPr>
              <a:t>y + g = 18</a:t>
            </a:r>
          </a:p>
        </p:txBody>
      </p:sp>
    </p:spTree>
    <p:extLst>
      <p:ext uri="{BB962C8B-B14F-4D97-AF65-F5344CB8AC3E}">
        <p14:creationId xmlns:p14="http://schemas.microsoft.com/office/powerpoint/2010/main" val="15162418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76950"/>
            <a:ext cx="8229600" cy="1331979"/>
          </a:xfrm>
        </p:spPr>
        <p:txBody>
          <a:bodyPr/>
          <a:lstStyle/>
          <a:p>
            <a:pPr marL="0" indent="0">
              <a:buNone/>
            </a:pPr>
            <a:r>
              <a:rPr lang="en-US" dirty="0">
                <a:latin typeface="Open Sans" charset="0"/>
                <a:ea typeface="Open Sans" charset="0"/>
                <a:cs typeface="Open Sans" charset="0"/>
              </a:rPr>
              <a:t>Anna and Beth together have £57.  Anna and Charlie together have £131.  If Charlie has three times as much money as Beth, how much money does Anna have?</a:t>
            </a:r>
          </a:p>
        </p:txBody>
      </p:sp>
    </p:spTree>
    <p:extLst>
      <p:ext uri="{BB962C8B-B14F-4D97-AF65-F5344CB8AC3E}">
        <p14:creationId xmlns:p14="http://schemas.microsoft.com/office/powerpoint/2010/main" val="8344650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541" y="2729034"/>
            <a:ext cx="8229600" cy="1748838"/>
          </a:xfrm>
        </p:spPr>
        <p:txBody>
          <a:bodyPr/>
          <a:lstStyle/>
          <a:p>
            <a:pPr marL="0" indent="0">
              <a:buNone/>
            </a:pPr>
            <a:r>
              <a:rPr lang="en-US" dirty="0">
                <a:latin typeface="Open Sans" charset="0"/>
                <a:ea typeface="Open Sans" charset="0"/>
                <a:cs typeface="Open Sans" charset="0"/>
              </a:rPr>
              <a:t>Alex and Becky had a total of £240.  Alex spent 2/3 of his money and Becky spent 3/5 of her money.  As a result, Becky had £8 more than Alex.  How much did they spend altogether?</a:t>
            </a:r>
          </a:p>
        </p:txBody>
      </p:sp>
    </p:spTree>
    <p:extLst>
      <p:ext uri="{BB962C8B-B14F-4D97-AF65-F5344CB8AC3E}">
        <p14:creationId xmlns:p14="http://schemas.microsoft.com/office/powerpoint/2010/main" val="2006624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F699409-98E2-2F4B-9105-194A90BA5A3C}"/>
              </a:ext>
            </a:extLst>
          </p:cNvPr>
          <p:cNvSpPr txBox="1"/>
          <p:nvPr/>
        </p:nvSpPr>
        <p:spPr>
          <a:xfrm>
            <a:off x="1828800" y="2133599"/>
            <a:ext cx="5208104" cy="2123658"/>
          </a:xfrm>
          <a:prstGeom prst="rect">
            <a:avLst/>
          </a:prstGeom>
          <a:noFill/>
        </p:spPr>
        <p:txBody>
          <a:bodyPr wrap="square" rtlCol="0">
            <a:spAutoFit/>
          </a:bodyPr>
          <a:lstStyle/>
          <a:p>
            <a:pPr algn="ctr"/>
            <a:r>
              <a:rPr lang="en-US" sz="44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Using Paper Folding for Geometric Proof</a:t>
            </a:r>
          </a:p>
        </p:txBody>
      </p:sp>
    </p:spTree>
    <p:extLst>
      <p:ext uri="{BB962C8B-B14F-4D97-AF65-F5344CB8AC3E}">
        <p14:creationId xmlns:p14="http://schemas.microsoft.com/office/powerpoint/2010/main" val="278863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209800" y="838199"/>
            <a:ext cx="3581400" cy="4980709"/>
          </a:xfrm>
          <a:prstGeom prst="rect">
            <a:avLst/>
          </a:prstGeom>
          <a:solidFill>
            <a:srgbClr val="87B425"/>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57347" name="Text Box 3"/>
          <p:cNvSpPr txBox="1">
            <a:spLocks noChangeArrowheads="1"/>
          </p:cNvSpPr>
          <p:nvPr/>
        </p:nvSpPr>
        <p:spPr bwMode="auto">
          <a:xfrm>
            <a:off x="6096000" y="1981200"/>
            <a:ext cx="2895600" cy="1754326"/>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lang="en-GB" sz="3600" dirty="0">
                <a:solidFill>
                  <a:srgbClr val="4B4B4B"/>
                </a:solidFill>
                <a:latin typeface="Open Sans" panose="020B0606030504020204" pitchFamily="34" charset="0"/>
                <a:ea typeface="Open Sans" panose="020B0606030504020204" pitchFamily="34" charset="0"/>
                <a:cs typeface="Open Sans" panose="020B0606030504020204" pitchFamily="34" charset="0"/>
              </a:rPr>
              <a:t>Take</a:t>
            </a:r>
            <a:r>
              <a:rPr kumimoji="0" lang="en-GB" sz="36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 rectangle of A4 paper</a:t>
            </a:r>
            <a:endParaRPr kumimoji="0" lang="en-GB" sz="18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638556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209800" y="838199"/>
            <a:ext cx="3581400" cy="4980709"/>
          </a:xfrm>
          <a:prstGeom prst="rect">
            <a:avLst/>
          </a:prstGeom>
          <a:solidFill>
            <a:srgbClr val="89BE3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59395" name="Freeform 3"/>
          <p:cNvSpPr>
            <a:spLocks/>
          </p:cNvSpPr>
          <p:nvPr/>
        </p:nvSpPr>
        <p:spPr bwMode="auto">
          <a:xfrm>
            <a:off x="2286000" y="838200"/>
            <a:ext cx="3505200" cy="3505200"/>
          </a:xfrm>
          <a:custGeom>
            <a:avLst/>
            <a:gdLst/>
            <a:ahLst/>
            <a:cxnLst>
              <a:cxn ang="0">
                <a:pos x="2208" y="0"/>
              </a:cxn>
              <a:cxn ang="0">
                <a:pos x="1200" y="1584"/>
              </a:cxn>
              <a:cxn ang="0">
                <a:pos x="0" y="2208"/>
              </a:cxn>
            </a:cxnLst>
            <a:rect l="0" t="0" r="r" b="b"/>
            <a:pathLst>
              <a:path w="2208" h="2208">
                <a:moveTo>
                  <a:pt x="2208" y="0"/>
                </a:moveTo>
                <a:cubicBezTo>
                  <a:pt x="1888" y="608"/>
                  <a:pt x="1568" y="1216"/>
                  <a:pt x="1200" y="1584"/>
                </a:cubicBezTo>
                <a:cubicBezTo>
                  <a:pt x="832" y="1952"/>
                  <a:pt x="416" y="2080"/>
                  <a:pt x="0" y="2208"/>
                </a:cubicBezTo>
              </a:path>
            </a:pathLst>
          </a:custGeom>
          <a:noFill/>
          <a:ln w="22225">
            <a:solidFill>
              <a:srgbClr val="DF660A"/>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59396" name="Line 4"/>
          <p:cNvSpPr>
            <a:spLocks noChangeShapeType="1"/>
          </p:cNvSpPr>
          <p:nvPr/>
        </p:nvSpPr>
        <p:spPr bwMode="auto">
          <a:xfrm>
            <a:off x="2209800" y="838200"/>
            <a:ext cx="3581400" cy="3505200"/>
          </a:xfrm>
          <a:prstGeom prst="line">
            <a:avLst/>
          </a:prstGeom>
          <a:noFill/>
          <a:ln w="25400">
            <a:solidFill>
              <a:srgbClr val="DF660A"/>
            </a:solidFill>
            <a:prstDash val="dash"/>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59397" name="Text Box 5"/>
          <p:cNvSpPr txBox="1">
            <a:spLocks noChangeArrowheads="1"/>
          </p:cNvSpPr>
          <p:nvPr/>
        </p:nvSpPr>
        <p:spPr bwMode="auto">
          <a:xfrm>
            <a:off x="6280150" y="1720850"/>
            <a:ext cx="2281778"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Now fold it like this.</a:t>
            </a:r>
          </a:p>
        </p:txBody>
      </p:sp>
    </p:spTree>
    <p:extLst>
      <p:ext uri="{BB962C8B-B14F-4D97-AF65-F5344CB8AC3E}">
        <p14:creationId xmlns:p14="http://schemas.microsoft.com/office/powerpoint/2010/main" val="30803617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7767" y="-635619"/>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8925" y="5419493"/>
            <a:ext cx="9746166" cy="22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44632" cy="6858000"/>
          </a:xfrm>
          <a:prstGeom prst="rect">
            <a:avLst/>
          </a:prstGeom>
        </p:spPr>
      </p:pic>
    </p:spTree>
    <p:extLst>
      <p:ext uri="{BB962C8B-B14F-4D97-AF65-F5344CB8AC3E}">
        <p14:creationId xmlns:p14="http://schemas.microsoft.com/office/powerpoint/2010/main" val="1898293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Freeform 2"/>
          <p:cNvSpPr>
            <a:spLocks/>
          </p:cNvSpPr>
          <p:nvPr/>
        </p:nvSpPr>
        <p:spPr bwMode="auto">
          <a:xfrm rot="16200000" flipH="1">
            <a:off x="2247900" y="838200"/>
            <a:ext cx="3505200" cy="3581400"/>
          </a:xfrm>
          <a:custGeom>
            <a:avLst/>
            <a:gdLst/>
            <a:ahLst/>
            <a:cxnLst>
              <a:cxn ang="0">
                <a:pos x="2208" y="2256"/>
              </a:cxn>
              <a:cxn ang="0">
                <a:pos x="2208" y="0"/>
              </a:cxn>
              <a:cxn ang="0">
                <a:pos x="0" y="0"/>
              </a:cxn>
              <a:cxn ang="0">
                <a:pos x="2208" y="2256"/>
              </a:cxn>
            </a:cxnLst>
            <a:rect l="0" t="0" r="r" b="b"/>
            <a:pathLst>
              <a:path w="2208" h="2256">
                <a:moveTo>
                  <a:pt x="2208" y="2256"/>
                </a:moveTo>
                <a:lnTo>
                  <a:pt x="2208" y="0"/>
                </a:lnTo>
                <a:lnTo>
                  <a:pt x="0" y="0"/>
                </a:lnTo>
                <a:lnTo>
                  <a:pt x="2208" y="2256"/>
                </a:lnTo>
                <a:close/>
              </a:path>
            </a:pathLst>
          </a:custGeom>
          <a:solidFill>
            <a:srgbClr val="89BE3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61443" name="Text Box 3"/>
          <p:cNvSpPr txBox="1">
            <a:spLocks noChangeArrowheads="1"/>
          </p:cNvSpPr>
          <p:nvPr/>
        </p:nvSpPr>
        <p:spPr bwMode="auto">
          <a:xfrm>
            <a:off x="4643438" y="1196975"/>
            <a:ext cx="3200400" cy="646331"/>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should get this. This shape is called a trapezium.</a:t>
            </a:r>
          </a:p>
        </p:txBody>
      </p:sp>
      <p:sp>
        <p:nvSpPr>
          <p:cNvPr id="61444" name="Rectangle 4"/>
          <p:cNvSpPr>
            <a:spLocks noChangeArrowheads="1"/>
          </p:cNvSpPr>
          <p:nvPr/>
        </p:nvSpPr>
        <p:spPr bwMode="auto">
          <a:xfrm>
            <a:off x="2209800" y="4391025"/>
            <a:ext cx="3603625" cy="1427884"/>
          </a:xfrm>
          <a:prstGeom prst="rect">
            <a:avLst/>
          </a:prstGeom>
          <a:solidFill>
            <a:srgbClr val="89BE3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3031038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209800" y="4343400"/>
            <a:ext cx="3429000" cy="1524000"/>
          </a:xfrm>
          <a:prstGeom prst="rect">
            <a:avLst/>
          </a:prstGeom>
          <a:solidFill>
            <a:srgbClr val="89BE3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3" name="Line 3"/>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4" name="Freeform 4"/>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89BE3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5" name="Line 5"/>
          <p:cNvSpPr>
            <a:spLocks noChangeShapeType="1"/>
          </p:cNvSpPr>
          <p:nvPr/>
        </p:nvSpPr>
        <p:spPr bwMode="auto">
          <a:xfrm flipH="1">
            <a:off x="4114800" y="4343400"/>
            <a:ext cx="1524000" cy="1524000"/>
          </a:xfrm>
          <a:prstGeom prst="line">
            <a:avLst/>
          </a:prstGeom>
          <a:noFill/>
          <a:ln w="25400">
            <a:solidFill>
              <a:srgbClr val="DF660A"/>
            </a:solidFill>
            <a:prstDash val="lg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6" name="Freeform 6"/>
          <p:cNvSpPr>
            <a:spLocks/>
          </p:cNvSpPr>
          <p:nvPr/>
        </p:nvSpPr>
        <p:spPr bwMode="auto">
          <a:xfrm>
            <a:off x="4191000" y="4419600"/>
            <a:ext cx="1447800" cy="1447800"/>
          </a:xfrm>
          <a:custGeom>
            <a:avLst/>
            <a:gdLst/>
            <a:ahLst/>
            <a:cxnLst>
              <a:cxn ang="0">
                <a:pos x="912" y="864"/>
              </a:cxn>
              <a:cxn ang="0">
                <a:pos x="240" y="528"/>
              </a:cxn>
              <a:cxn ang="0">
                <a:pos x="0" y="0"/>
              </a:cxn>
            </a:cxnLst>
            <a:rect l="0" t="0" r="r" b="b"/>
            <a:pathLst>
              <a:path w="912" h="864">
                <a:moveTo>
                  <a:pt x="912" y="864"/>
                </a:moveTo>
                <a:cubicBezTo>
                  <a:pt x="652" y="768"/>
                  <a:pt x="392" y="672"/>
                  <a:pt x="240" y="528"/>
                </a:cubicBezTo>
                <a:cubicBezTo>
                  <a:pt x="88" y="384"/>
                  <a:pt x="40" y="96"/>
                  <a:pt x="0" y="0"/>
                </a:cubicBezTo>
              </a:path>
            </a:pathLst>
          </a:custGeom>
          <a:noFill/>
          <a:ln w="22225">
            <a:solidFill>
              <a:srgbClr val="DF660A"/>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7" name="Text Box 7"/>
          <p:cNvSpPr txBox="1">
            <a:spLocks noChangeArrowheads="1"/>
          </p:cNvSpPr>
          <p:nvPr/>
        </p:nvSpPr>
        <p:spPr bwMode="auto">
          <a:xfrm>
            <a:off x="5919788" y="928688"/>
            <a:ext cx="2397125" cy="646331"/>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Now fold along the red dotted line.</a:t>
            </a:r>
          </a:p>
        </p:txBody>
      </p:sp>
    </p:spTree>
    <p:extLst>
      <p:ext uri="{BB962C8B-B14F-4D97-AF65-F5344CB8AC3E}">
        <p14:creationId xmlns:p14="http://schemas.microsoft.com/office/powerpoint/2010/main" val="190964880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Line 2"/>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5" name="Line 3"/>
          <p:cNvSpPr>
            <a:spLocks noChangeShapeType="1"/>
          </p:cNvSpPr>
          <p:nvPr/>
        </p:nvSpPr>
        <p:spPr bwMode="auto">
          <a:xfrm flipH="1">
            <a:off x="4114800" y="4343400"/>
            <a:ext cx="1524000" cy="15240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6" name="Line 4"/>
          <p:cNvSpPr>
            <a:spLocks noChangeShapeType="1"/>
          </p:cNvSpPr>
          <p:nvPr/>
        </p:nvSpPr>
        <p:spPr bwMode="auto">
          <a:xfrm flipV="1">
            <a:off x="4114800" y="4343400"/>
            <a:ext cx="0" cy="15240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nvGrpSpPr>
          <p:cNvPr id="2" name="Group 5"/>
          <p:cNvGrpSpPr>
            <a:grpSpLocks/>
          </p:cNvGrpSpPr>
          <p:nvPr/>
        </p:nvGrpSpPr>
        <p:grpSpPr bwMode="auto">
          <a:xfrm>
            <a:off x="2209800" y="838200"/>
            <a:ext cx="3429000" cy="5029200"/>
            <a:chOff x="1392" y="528"/>
            <a:chExt cx="2160" cy="3168"/>
          </a:xfrm>
        </p:grpSpPr>
        <p:sp>
          <p:nvSpPr>
            <p:cNvPr id="18438"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89BE3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9"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89BE3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40"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
        <p:nvSpPr>
          <p:cNvPr id="18441" name="Text Box 9"/>
          <p:cNvSpPr txBox="1">
            <a:spLocks noChangeArrowheads="1"/>
          </p:cNvSpPr>
          <p:nvPr/>
        </p:nvSpPr>
        <p:spPr bwMode="auto">
          <a:xfrm>
            <a:off x="5795963" y="2128905"/>
            <a:ext cx="2209800" cy="1754326"/>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36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What shape is this?</a:t>
            </a: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184204438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197925" y="1016325"/>
            <a:ext cx="3429000" cy="5029200"/>
            <a:chOff x="1392" y="528"/>
            <a:chExt cx="2160" cy="3168"/>
          </a:xfrm>
        </p:grpSpPr>
        <p:sp>
          <p:nvSpPr>
            <p:cNvPr id="18438"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39"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8440"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3" name="Group 5"/>
          <p:cNvGrpSpPr>
            <a:grpSpLocks/>
          </p:cNvGrpSpPr>
          <p:nvPr/>
        </p:nvGrpSpPr>
        <p:grpSpPr bwMode="auto">
          <a:xfrm rot="20334599">
            <a:off x="2362199" y="1489340"/>
            <a:ext cx="3429000" cy="5029200"/>
            <a:chOff x="1392" y="528"/>
            <a:chExt cx="2160" cy="3168"/>
          </a:xfrm>
        </p:grpSpPr>
        <p:sp>
          <p:nvSpPr>
            <p:cNvPr id="11"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3"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4" name="Group 5"/>
          <p:cNvGrpSpPr>
            <a:grpSpLocks/>
          </p:cNvGrpSpPr>
          <p:nvPr/>
        </p:nvGrpSpPr>
        <p:grpSpPr bwMode="auto">
          <a:xfrm rot="18831326">
            <a:off x="2514599" y="26740"/>
            <a:ext cx="3429000" cy="5029200"/>
            <a:chOff x="1392" y="528"/>
            <a:chExt cx="2160" cy="3168"/>
          </a:xfrm>
        </p:grpSpPr>
        <p:sp>
          <p:nvSpPr>
            <p:cNvPr id="15"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6"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7"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5" name="Group 5"/>
          <p:cNvGrpSpPr>
            <a:grpSpLocks/>
          </p:cNvGrpSpPr>
          <p:nvPr/>
        </p:nvGrpSpPr>
        <p:grpSpPr bwMode="auto">
          <a:xfrm rot="16735938">
            <a:off x="2666999" y="903515"/>
            <a:ext cx="3429000" cy="5029200"/>
            <a:chOff x="1392" y="528"/>
            <a:chExt cx="2160" cy="3168"/>
          </a:xfrm>
        </p:grpSpPr>
        <p:sp>
          <p:nvSpPr>
            <p:cNvPr id="19"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1"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6" name="Group 5"/>
          <p:cNvGrpSpPr>
            <a:grpSpLocks/>
          </p:cNvGrpSpPr>
          <p:nvPr/>
        </p:nvGrpSpPr>
        <p:grpSpPr bwMode="auto">
          <a:xfrm rot="14511157">
            <a:off x="2819399" y="901540"/>
            <a:ext cx="3429000" cy="5029200"/>
            <a:chOff x="1392" y="528"/>
            <a:chExt cx="2160" cy="3168"/>
          </a:xfrm>
        </p:grpSpPr>
        <p:sp>
          <p:nvSpPr>
            <p:cNvPr id="23"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4"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5"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7" name="Group 5"/>
          <p:cNvGrpSpPr>
            <a:grpSpLocks/>
          </p:cNvGrpSpPr>
          <p:nvPr/>
        </p:nvGrpSpPr>
        <p:grpSpPr bwMode="auto">
          <a:xfrm rot="12928481">
            <a:off x="2971799" y="935190"/>
            <a:ext cx="3429000" cy="5029200"/>
            <a:chOff x="1392" y="528"/>
            <a:chExt cx="2160" cy="3168"/>
          </a:xfrm>
        </p:grpSpPr>
        <p:sp>
          <p:nvSpPr>
            <p:cNvPr id="27"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8"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9"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grpSp>
        <p:nvGrpSpPr>
          <p:cNvPr id="8" name="Group 5"/>
          <p:cNvGrpSpPr>
            <a:grpSpLocks/>
          </p:cNvGrpSpPr>
          <p:nvPr/>
        </p:nvGrpSpPr>
        <p:grpSpPr bwMode="auto">
          <a:xfrm rot="12078786">
            <a:off x="3124199" y="1087590"/>
            <a:ext cx="3429000" cy="5029200"/>
            <a:chOff x="1392" y="528"/>
            <a:chExt cx="2160" cy="3168"/>
          </a:xfrm>
        </p:grpSpPr>
        <p:sp>
          <p:nvSpPr>
            <p:cNvPr id="31" name="Freeform 6"/>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32" name="Freeform 7"/>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92D050"/>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33" name="Line 8"/>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Tree>
    <p:extLst>
      <p:ext uri="{BB962C8B-B14F-4D97-AF65-F5344CB8AC3E}">
        <p14:creationId xmlns:p14="http://schemas.microsoft.com/office/powerpoint/2010/main" val="1544761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100"/>
                                  </p:stCondLst>
                                  <p:childTnLst>
                                    <p:set>
                                      <p:cBhvr>
                                        <p:cTn id="11" dur="1" fill="hold">
                                          <p:stCondLst>
                                            <p:cond delay="0"/>
                                          </p:stCondLst>
                                        </p:cTn>
                                        <p:tgtEl>
                                          <p:spTgt spid="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100"/>
                            </p:stCondLst>
                            <p:childTnLst>
                              <p:par>
                                <p:cTn id="15" presetID="1" presetClass="exit" presetSubtype="0" fill="hold" nodeType="afterEffect">
                                  <p:stCondLst>
                                    <p:cond delay="10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200"/>
                            </p:stCondLst>
                            <p:childTnLst>
                              <p:par>
                                <p:cTn id="20" presetID="1" presetClass="exit" presetSubtype="0" fill="hold" nodeType="afterEffect">
                                  <p:stCondLst>
                                    <p:cond delay="10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300"/>
                            </p:stCondLst>
                            <p:childTnLst>
                              <p:par>
                                <p:cTn id="25" presetID="1" presetClass="exit" presetSubtype="0" fill="hold" nodeType="afterEffect">
                                  <p:stCondLst>
                                    <p:cond delay="10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400"/>
                            </p:stCondLst>
                            <p:childTnLst>
                              <p:par>
                                <p:cTn id="30" presetID="1" presetClass="exit" presetSubtype="0" fill="hold" nodeType="afterEffect">
                                  <p:stCondLst>
                                    <p:cond delay="10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rot="-9420244">
            <a:off x="0" y="260350"/>
            <a:ext cx="3429000" cy="5029200"/>
            <a:chOff x="1392" y="528"/>
            <a:chExt cx="2160" cy="3168"/>
          </a:xfrm>
        </p:grpSpPr>
        <p:sp>
          <p:nvSpPr>
            <p:cNvPr id="8195" name="Freeform 3"/>
            <p:cNvSpPr>
              <a:spLocks/>
            </p:cNvSpPr>
            <p:nvPr/>
          </p:nvSpPr>
          <p:spPr bwMode="auto">
            <a:xfrm>
              <a:off x="1392" y="528"/>
              <a:ext cx="2160" cy="2208"/>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89BE3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8196" name="Freeform 4"/>
            <p:cNvSpPr>
              <a:spLocks/>
            </p:cNvSpPr>
            <p:nvPr/>
          </p:nvSpPr>
          <p:spPr bwMode="auto">
            <a:xfrm>
              <a:off x="1392" y="2736"/>
              <a:ext cx="2160" cy="960"/>
            </a:xfrm>
            <a:custGeom>
              <a:avLst/>
              <a:gdLst/>
              <a:ahLst/>
              <a:cxnLst>
                <a:cxn ang="0">
                  <a:pos x="0" y="0"/>
                </a:cxn>
                <a:cxn ang="0">
                  <a:pos x="2160" y="0"/>
                </a:cxn>
                <a:cxn ang="0">
                  <a:pos x="1200" y="960"/>
                </a:cxn>
                <a:cxn ang="0">
                  <a:pos x="0" y="960"/>
                </a:cxn>
                <a:cxn ang="0">
                  <a:pos x="0" y="0"/>
                </a:cxn>
              </a:cxnLst>
              <a:rect l="0" t="0" r="r" b="b"/>
              <a:pathLst>
                <a:path w="2160" h="960">
                  <a:moveTo>
                    <a:pt x="0" y="0"/>
                  </a:moveTo>
                  <a:lnTo>
                    <a:pt x="2160" y="0"/>
                  </a:lnTo>
                  <a:lnTo>
                    <a:pt x="1200" y="960"/>
                  </a:lnTo>
                  <a:lnTo>
                    <a:pt x="0" y="960"/>
                  </a:lnTo>
                  <a:lnTo>
                    <a:pt x="0" y="0"/>
                  </a:lnTo>
                  <a:close/>
                </a:path>
              </a:pathLst>
            </a:custGeom>
            <a:solidFill>
              <a:srgbClr val="89BE3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8197" name="Line 5"/>
            <p:cNvSpPr>
              <a:spLocks noChangeShapeType="1"/>
            </p:cNvSpPr>
            <p:nvPr/>
          </p:nvSpPr>
          <p:spPr bwMode="auto">
            <a:xfrm flipV="1">
              <a:off x="2592" y="2736"/>
              <a:ext cx="0" cy="96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grpSp>
      <p:sp>
        <p:nvSpPr>
          <p:cNvPr id="8199" name="Text Box 7"/>
          <p:cNvSpPr txBox="1">
            <a:spLocks noChangeArrowheads="1"/>
          </p:cNvSpPr>
          <p:nvPr/>
        </p:nvSpPr>
        <p:spPr bwMode="auto">
          <a:xfrm>
            <a:off x="4695825" y="1217613"/>
            <a:ext cx="3332163" cy="2585323"/>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Now it looks like a kite.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By measuring and folding it, find out as much as you can about a kite shape. Write down what you find out.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Don’t forget symmetries and diagonals and tessellations.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How do the diagonals cut the angles?</a:t>
            </a:r>
          </a:p>
        </p:txBody>
      </p:sp>
      <p:sp>
        <p:nvSpPr>
          <p:cNvPr id="8200" name="Text Box 8"/>
          <p:cNvSpPr txBox="1">
            <a:spLocks noChangeArrowheads="1"/>
          </p:cNvSpPr>
          <p:nvPr/>
        </p:nvSpPr>
        <p:spPr bwMode="auto">
          <a:xfrm>
            <a:off x="3059113" y="5373688"/>
            <a:ext cx="3997954" cy="646331"/>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Try again with an A5 and an A3 size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piece of paper. What do you notice?</a:t>
            </a:r>
          </a:p>
        </p:txBody>
      </p:sp>
    </p:spTree>
    <p:extLst>
      <p:ext uri="{BB962C8B-B14F-4D97-AF65-F5344CB8AC3E}">
        <p14:creationId xmlns:p14="http://schemas.microsoft.com/office/powerpoint/2010/main" val="16586906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133600" y="762000"/>
            <a:ext cx="3581400" cy="5105400"/>
          </a:xfrm>
          <a:prstGeom prst="rect">
            <a:avLst/>
          </a:prstGeom>
          <a:solidFill>
            <a:srgbClr val="29AAE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6387" name="Text Box 3"/>
          <p:cNvSpPr txBox="1">
            <a:spLocks noChangeArrowheads="1"/>
          </p:cNvSpPr>
          <p:nvPr/>
        </p:nvSpPr>
        <p:spPr bwMode="auto">
          <a:xfrm>
            <a:off x="6096000" y="1981200"/>
            <a:ext cx="2895600" cy="173990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36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Take a rectangle of A4 paper</a:t>
            </a: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Tree>
    <p:extLst>
      <p:ext uri="{BB962C8B-B14F-4D97-AF65-F5344CB8AC3E}">
        <p14:creationId xmlns:p14="http://schemas.microsoft.com/office/powerpoint/2010/main" val="143717800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209800" y="838200"/>
            <a:ext cx="3441700" cy="5038725"/>
          </a:xfrm>
          <a:prstGeom prst="rect">
            <a:avLst/>
          </a:prstGeom>
          <a:solidFill>
            <a:srgbClr val="29AAE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0" name="Line 4"/>
          <p:cNvSpPr>
            <a:spLocks noChangeShapeType="1"/>
          </p:cNvSpPr>
          <p:nvPr/>
        </p:nvSpPr>
        <p:spPr bwMode="auto">
          <a:xfrm>
            <a:off x="2209800" y="838200"/>
            <a:ext cx="3429000" cy="3505200"/>
          </a:xfrm>
          <a:prstGeom prst="line">
            <a:avLst/>
          </a:prstGeom>
          <a:noFill/>
          <a:ln w="25400">
            <a:solidFill>
              <a:srgbClr val="DF660A"/>
            </a:solidFill>
            <a:prstDash val="lg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1" name="Freeform 5"/>
          <p:cNvSpPr>
            <a:spLocks/>
          </p:cNvSpPr>
          <p:nvPr/>
        </p:nvSpPr>
        <p:spPr bwMode="auto">
          <a:xfrm>
            <a:off x="2286000" y="838200"/>
            <a:ext cx="3352800" cy="3429000"/>
          </a:xfrm>
          <a:custGeom>
            <a:avLst/>
            <a:gdLst/>
            <a:ahLst/>
            <a:cxnLst>
              <a:cxn ang="0">
                <a:pos x="2016" y="0"/>
              </a:cxn>
              <a:cxn ang="0">
                <a:pos x="1200" y="1248"/>
              </a:cxn>
              <a:cxn ang="0">
                <a:pos x="0" y="2160"/>
              </a:cxn>
            </a:cxnLst>
            <a:rect l="0" t="0" r="r" b="b"/>
            <a:pathLst>
              <a:path w="2016" h="2160">
                <a:moveTo>
                  <a:pt x="2016" y="0"/>
                </a:moveTo>
                <a:cubicBezTo>
                  <a:pt x="1776" y="444"/>
                  <a:pt x="1536" y="888"/>
                  <a:pt x="1200" y="1248"/>
                </a:cubicBezTo>
                <a:cubicBezTo>
                  <a:pt x="864" y="1608"/>
                  <a:pt x="200" y="2016"/>
                  <a:pt x="0" y="2160"/>
                </a:cubicBezTo>
              </a:path>
            </a:pathLst>
          </a:custGeom>
          <a:noFill/>
          <a:ln w="22225">
            <a:solidFill>
              <a:srgbClr val="DF660A"/>
            </a:solidFill>
            <a:round/>
            <a:headEnd/>
            <a:tailEnd type="arrow"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4342" name="Text Box 6"/>
          <p:cNvSpPr txBox="1">
            <a:spLocks noChangeArrowheads="1"/>
          </p:cNvSpPr>
          <p:nvPr/>
        </p:nvSpPr>
        <p:spPr bwMode="auto">
          <a:xfrm>
            <a:off x="6280150" y="1720850"/>
            <a:ext cx="2281778"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Now fold it like this.</a:t>
            </a:r>
          </a:p>
        </p:txBody>
      </p:sp>
    </p:spTree>
    <p:extLst>
      <p:ext uri="{BB962C8B-B14F-4D97-AF65-F5344CB8AC3E}">
        <p14:creationId xmlns:p14="http://schemas.microsoft.com/office/powerpoint/2010/main" val="368326093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09800" y="4343400"/>
            <a:ext cx="3429000" cy="1524000"/>
          </a:xfrm>
          <a:prstGeom prst="rect">
            <a:avLst/>
          </a:prstGeom>
          <a:solidFill>
            <a:srgbClr val="29AAE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1" name="Line 3"/>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2" name="Freeform 4"/>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29AAE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2293" name="Text Box 5"/>
          <p:cNvSpPr txBox="1">
            <a:spLocks noChangeArrowheads="1"/>
          </p:cNvSpPr>
          <p:nvPr/>
        </p:nvSpPr>
        <p:spPr bwMode="auto">
          <a:xfrm>
            <a:off x="4643438" y="1196975"/>
            <a:ext cx="3200400" cy="646331"/>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should get this. This shape is called a trapezium.</a:t>
            </a:r>
          </a:p>
        </p:txBody>
      </p:sp>
    </p:spTree>
    <p:extLst>
      <p:ext uri="{BB962C8B-B14F-4D97-AF65-F5344CB8AC3E}">
        <p14:creationId xmlns:p14="http://schemas.microsoft.com/office/powerpoint/2010/main" val="36071021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209800" y="4343400"/>
            <a:ext cx="3429000" cy="1524000"/>
          </a:xfrm>
          <a:prstGeom prst="rect">
            <a:avLst/>
          </a:prstGeom>
          <a:solidFill>
            <a:srgbClr val="29AAE2"/>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3" name="Line 3"/>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4" name="Freeform 4"/>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rgbClr val="29AAE2"/>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5" name="Line 5"/>
          <p:cNvSpPr>
            <a:spLocks noChangeShapeType="1"/>
          </p:cNvSpPr>
          <p:nvPr/>
        </p:nvSpPr>
        <p:spPr bwMode="auto">
          <a:xfrm flipV="1">
            <a:off x="2209800" y="4343400"/>
            <a:ext cx="3429000" cy="1524000"/>
          </a:xfrm>
          <a:prstGeom prst="line">
            <a:avLst/>
          </a:prstGeom>
          <a:noFill/>
          <a:ln w="22225">
            <a:solidFill>
              <a:srgbClr val="DF660A"/>
            </a:solidFill>
            <a:prstDash val="lgDash"/>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6" name="Freeform 6"/>
          <p:cNvSpPr>
            <a:spLocks/>
          </p:cNvSpPr>
          <p:nvPr/>
        </p:nvSpPr>
        <p:spPr bwMode="auto">
          <a:xfrm>
            <a:off x="4279900" y="3389313"/>
            <a:ext cx="1254125" cy="2398712"/>
          </a:xfrm>
          <a:custGeom>
            <a:avLst/>
            <a:gdLst/>
            <a:ahLst/>
            <a:cxnLst>
              <a:cxn ang="0">
                <a:pos x="888" y="1536"/>
              </a:cxn>
              <a:cxn ang="0">
                <a:pos x="120" y="912"/>
              </a:cxn>
              <a:cxn ang="0">
                <a:pos x="168" y="0"/>
              </a:cxn>
            </a:cxnLst>
            <a:rect l="0" t="0" r="r" b="b"/>
            <a:pathLst>
              <a:path w="888" h="1536">
                <a:moveTo>
                  <a:pt x="888" y="1536"/>
                </a:moveTo>
                <a:cubicBezTo>
                  <a:pt x="564" y="1352"/>
                  <a:pt x="240" y="1168"/>
                  <a:pt x="120" y="912"/>
                </a:cubicBezTo>
                <a:cubicBezTo>
                  <a:pt x="0" y="656"/>
                  <a:pt x="84" y="328"/>
                  <a:pt x="168" y="0"/>
                </a:cubicBezTo>
              </a:path>
            </a:pathLst>
          </a:custGeom>
          <a:noFill/>
          <a:ln w="22225">
            <a:solidFill>
              <a:srgbClr val="DF660A"/>
            </a:solidFill>
            <a:round/>
            <a:headEnd/>
            <a:tailEnd type="arrow"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10247" name="Text Box 7"/>
          <p:cNvSpPr txBox="1">
            <a:spLocks noChangeArrowheads="1"/>
          </p:cNvSpPr>
          <p:nvPr/>
        </p:nvSpPr>
        <p:spPr bwMode="auto">
          <a:xfrm>
            <a:off x="5632450" y="1793875"/>
            <a:ext cx="2395538" cy="646331"/>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Now fold along the red dotted line.</a:t>
            </a:r>
          </a:p>
        </p:txBody>
      </p:sp>
    </p:spTree>
    <p:extLst>
      <p:ext uri="{BB962C8B-B14F-4D97-AF65-F5344CB8AC3E}">
        <p14:creationId xmlns:p14="http://schemas.microsoft.com/office/powerpoint/2010/main" val="62939300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2209800" y="838200"/>
            <a:ext cx="3429000" cy="350520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3" name="Freeform 3"/>
          <p:cNvSpPr>
            <a:spLocks/>
          </p:cNvSpPr>
          <p:nvPr/>
        </p:nvSpPr>
        <p:spPr bwMode="auto">
          <a:xfrm>
            <a:off x="2209800" y="838200"/>
            <a:ext cx="3429000" cy="3505200"/>
          </a:xfrm>
          <a:custGeom>
            <a:avLst/>
            <a:gdLst/>
            <a:ahLst/>
            <a:cxnLst>
              <a:cxn ang="0">
                <a:pos x="0" y="0"/>
              </a:cxn>
              <a:cxn ang="0">
                <a:pos x="0" y="2208"/>
              </a:cxn>
              <a:cxn ang="0">
                <a:pos x="2160" y="2208"/>
              </a:cxn>
              <a:cxn ang="0">
                <a:pos x="0" y="0"/>
              </a:cxn>
            </a:cxnLst>
            <a:rect l="0" t="0" r="r" b="b"/>
            <a:pathLst>
              <a:path w="2160" h="2208">
                <a:moveTo>
                  <a:pt x="0" y="0"/>
                </a:moveTo>
                <a:lnTo>
                  <a:pt x="0" y="2208"/>
                </a:lnTo>
                <a:lnTo>
                  <a:pt x="2160" y="2208"/>
                </a:lnTo>
                <a:lnTo>
                  <a:pt x="0" y="0"/>
                </a:lnTo>
                <a:close/>
              </a:path>
            </a:pathLst>
          </a:custGeom>
          <a:solidFill>
            <a:schemeClr val="accent1"/>
          </a:solid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4" name="Freeform 4"/>
          <p:cNvSpPr>
            <a:spLocks/>
          </p:cNvSpPr>
          <p:nvPr/>
        </p:nvSpPr>
        <p:spPr bwMode="auto">
          <a:xfrm>
            <a:off x="2209800" y="838200"/>
            <a:ext cx="3429000" cy="4953000"/>
          </a:xfrm>
          <a:custGeom>
            <a:avLst/>
            <a:gdLst/>
            <a:ahLst/>
            <a:cxnLst>
              <a:cxn ang="0">
                <a:pos x="0" y="0"/>
              </a:cxn>
              <a:cxn ang="0">
                <a:pos x="0" y="3120"/>
              </a:cxn>
              <a:cxn ang="0">
                <a:pos x="2160" y="2208"/>
              </a:cxn>
              <a:cxn ang="0">
                <a:pos x="48" y="48"/>
              </a:cxn>
              <a:cxn ang="0">
                <a:pos x="0" y="0"/>
              </a:cxn>
            </a:cxnLst>
            <a:rect l="0" t="0" r="r" b="b"/>
            <a:pathLst>
              <a:path w="2160" h="3120">
                <a:moveTo>
                  <a:pt x="0" y="0"/>
                </a:moveTo>
                <a:lnTo>
                  <a:pt x="0" y="3120"/>
                </a:lnTo>
                <a:lnTo>
                  <a:pt x="2160" y="2208"/>
                </a:lnTo>
                <a:lnTo>
                  <a:pt x="48" y="48"/>
                </a:lnTo>
                <a:lnTo>
                  <a:pt x="0" y="0"/>
                </a:lnTo>
                <a:close/>
              </a:path>
            </a:pathLst>
          </a:custGeom>
          <a:solidFill>
            <a:srgbClr val="29AAE2"/>
          </a:solidFill>
          <a:ln w="952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5" name="Freeform 5"/>
          <p:cNvSpPr>
            <a:spLocks/>
          </p:cNvSpPr>
          <p:nvPr/>
        </p:nvSpPr>
        <p:spPr bwMode="auto">
          <a:xfrm rot="8094961" flipH="1">
            <a:off x="2260600" y="4319588"/>
            <a:ext cx="3429000" cy="1524000"/>
          </a:xfrm>
          <a:custGeom>
            <a:avLst/>
            <a:gdLst/>
            <a:ahLst/>
            <a:cxnLst>
              <a:cxn ang="0">
                <a:pos x="2160" y="0"/>
              </a:cxn>
              <a:cxn ang="0">
                <a:pos x="2160" y="960"/>
              </a:cxn>
              <a:cxn ang="0">
                <a:pos x="0" y="960"/>
              </a:cxn>
              <a:cxn ang="0">
                <a:pos x="2160" y="0"/>
              </a:cxn>
            </a:cxnLst>
            <a:rect l="0" t="0" r="r" b="b"/>
            <a:pathLst>
              <a:path w="2160" h="960">
                <a:moveTo>
                  <a:pt x="2160" y="0"/>
                </a:moveTo>
                <a:lnTo>
                  <a:pt x="2160" y="960"/>
                </a:lnTo>
                <a:lnTo>
                  <a:pt x="0" y="960"/>
                </a:lnTo>
                <a:lnTo>
                  <a:pt x="2160" y="0"/>
                </a:lnTo>
                <a:close/>
              </a:path>
            </a:pathLst>
          </a:custGeom>
          <a:solidFill>
            <a:srgbClr val="29AAE2"/>
          </a:solidFill>
          <a:ln w="952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endParaRPr>
          </a:p>
        </p:txBody>
      </p:sp>
      <p:sp>
        <p:nvSpPr>
          <p:cNvPr id="20486" name="Text Box 6"/>
          <p:cNvSpPr txBox="1">
            <a:spLocks noChangeArrowheads="1"/>
          </p:cNvSpPr>
          <p:nvPr/>
        </p:nvSpPr>
        <p:spPr bwMode="auto">
          <a:xfrm>
            <a:off x="3851275" y="620713"/>
            <a:ext cx="3960813" cy="92333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You should get this.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B4B4B"/>
                </a:solidFill>
                <a:effectLst/>
                <a:uLnTx/>
                <a:uFillTx/>
                <a:latin typeface="Open Sans Regular" panose="020B0606030504020204" pitchFamily="34" charset="0"/>
                <a:ea typeface="+mn-ea"/>
                <a:cs typeface="+mn-cs"/>
              </a:rPr>
              <a:t>Turn it clockwise until one side is horizontal.</a:t>
            </a:r>
          </a:p>
        </p:txBody>
      </p:sp>
    </p:spTree>
    <p:extLst>
      <p:ext uri="{BB962C8B-B14F-4D97-AF65-F5344CB8AC3E}">
        <p14:creationId xmlns:p14="http://schemas.microsoft.com/office/powerpoint/2010/main" val="3348335349"/>
      </p:ext>
    </p:extLst>
  </p:cSld>
  <p:clrMapOvr>
    <a:masterClrMapping/>
  </p:clrMapOvr>
  <p:transition/>
</p:sld>
</file>

<file path=ppt/theme/theme1.xml><?xml version="1.0" encoding="utf-8"?>
<a:theme xmlns:a="http://schemas.openxmlformats.org/drawingml/2006/main" name="Complete Mathematics PowerPoint Template">
  <a:themeElements>
    <a:clrScheme name="Custom 2">
      <a:dk1>
        <a:srgbClr val="FFFFFE"/>
      </a:dk1>
      <a:lt1>
        <a:srgbClr val="FFFFFE"/>
      </a:lt1>
      <a:dk2>
        <a:srgbClr val="FFFFFE"/>
      </a:dk2>
      <a:lt2>
        <a:srgbClr val="FFFFFE"/>
      </a:lt2>
      <a:accent1>
        <a:srgbClr val="D55121"/>
      </a:accent1>
      <a:accent2>
        <a:srgbClr val="498232"/>
      </a:accent2>
      <a:accent3>
        <a:srgbClr val="1E435B"/>
      </a:accent3>
      <a:accent4>
        <a:srgbClr val="65B039"/>
      </a:accent4>
      <a:accent5>
        <a:srgbClr val="2691C5"/>
      </a:accent5>
      <a:accent6>
        <a:srgbClr val="4A514D"/>
      </a:accent6>
      <a:hlink>
        <a:srgbClr val="D55121"/>
      </a:hlink>
      <a:folHlink>
        <a:srgbClr val="49823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5912</TotalTime>
  <Words>2578</Words>
  <Application>Microsoft Office PowerPoint</Application>
  <PresentationFormat>On-screen Show (4:3)</PresentationFormat>
  <Paragraphs>771</Paragraphs>
  <Slides>148</Slides>
  <Notes>148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148</vt:i4>
      </vt:variant>
    </vt:vector>
  </HeadingPairs>
  <TitlesOfParts>
    <vt:vector size="159" baseType="lpstr">
      <vt:lpstr>AQA Chevin Pro Light</vt:lpstr>
      <vt:lpstr>Arial</vt:lpstr>
      <vt:lpstr>Calibri</vt:lpstr>
      <vt:lpstr>Cambria Math</vt:lpstr>
      <vt:lpstr>Century Gothic</vt:lpstr>
      <vt:lpstr>Mangal</vt:lpstr>
      <vt:lpstr>Open Sans</vt:lpstr>
      <vt:lpstr>Open Sans Light</vt:lpstr>
      <vt:lpstr>Open Sans Regular</vt:lpstr>
      <vt:lpstr>Complete Mathematics PowerPoint Template</vt:lpstr>
      <vt:lpstr>Equation</vt:lpstr>
      <vt:lpstr>PowerPoint Presentation</vt:lpstr>
      <vt:lpstr>PowerPoint Presentation</vt:lpstr>
      <vt:lpstr>PowerPoint Presentation</vt:lpstr>
      <vt:lpstr>PowerPoint Presentation</vt:lpstr>
      <vt:lpstr>Connecting the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 modelling</vt:lpstr>
      <vt:lpstr>PowerPoint Presentation</vt:lpstr>
      <vt:lpstr>Bar modelling</vt:lpstr>
      <vt:lpstr>Bar modelling</vt:lpstr>
      <vt:lpstr>Word Problems</vt:lpstr>
      <vt:lpstr>PowerPoint Presentation</vt:lpstr>
      <vt:lpstr>Bar modelling</vt:lpstr>
      <vt:lpstr>PowerPoint Presentation</vt:lpstr>
      <vt:lpstr>PowerPoint Presentation</vt:lpstr>
      <vt:lpstr>PowerPoint Presentation</vt:lpstr>
      <vt:lpstr>PowerPoint Presentation</vt:lpstr>
      <vt:lpstr>Connecting the learning</vt:lpstr>
      <vt:lpstr>Connecting the learning</vt:lpstr>
      <vt:lpstr>Connecting the learning</vt:lpstr>
      <vt:lpstr>Connecting the learning</vt:lpstr>
      <vt:lpstr>Connecting the learning</vt:lpstr>
      <vt:lpstr>Connecting the learning</vt:lpstr>
      <vt:lpstr>Connecting the learning</vt:lpstr>
      <vt:lpstr>Connecting the learning</vt:lpstr>
      <vt:lpstr>Connecting the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Metric Paper</vt:lpstr>
      <vt:lpstr>PowerPoint Presentation</vt:lpstr>
      <vt:lpstr>PowerPoint Presentation</vt:lpstr>
      <vt:lpstr>PowerPoint Presentation</vt:lpstr>
      <vt:lpstr>Metric Paper Sizes</vt:lpstr>
      <vt:lpstr>Metric Paper Sizes</vt:lpstr>
      <vt:lpstr>PowerPoint Presentation</vt:lpstr>
      <vt:lpstr>PowerPoint Presentation</vt:lpstr>
      <vt:lpstr>PowerPoint Presentation</vt:lpstr>
      <vt:lpstr>PowerPoint Presentation</vt:lpstr>
      <vt:lpstr>Thank you</vt:lpstr>
    </vt:vector>
  </TitlesOfParts>
  <Company>La Salle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Barby</dc:creator>
  <cp:lastModifiedBy>Mcarthur, Maria</cp:lastModifiedBy>
  <cp:revision>192</cp:revision>
  <cp:lastPrinted>2018-10-02T13:39:51Z</cp:lastPrinted>
  <dcterms:created xsi:type="dcterms:W3CDTF">2014-07-29T11:03:50Z</dcterms:created>
  <dcterms:modified xsi:type="dcterms:W3CDTF">2018-10-02T14:05:35Z</dcterms:modified>
</cp:coreProperties>
</file>