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5" r:id="rId3"/>
    <p:sldId id="266" r:id="rId4"/>
    <p:sldId id="267" r:id="rId5"/>
    <p:sldId id="258" r:id="rId6"/>
    <p:sldId id="261" r:id="rId7"/>
    <p:sldId id="263" r:id="rId8"/>
    <p:sldId id="262" r:id="rId9"/>
    <p:sldId id="270" r:id="rId10"/>
    <p:sldId id="272" r:id="rId11"/>
    <p:sldId id="273" r:id="rId12"/>
    <p:sldId id="275" r:id="rId13"/>
    <p:sldId id="271" r:id="rId14"/>
    <p:sldId id="260" r:id="rId15"/>
    <p:sldId id="264" r:id="rId16"/>
    <p:sldId id="259" r:id="rId17"/>
    <p:sldId id="257" r:id="rId18"/>
    <p:sldId id="274" r:id="rId19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B2444-F88C-4E04-A050-892B2C6EAB77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D8EB7-9F83-4F9C-A964-A9E996CB6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63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70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9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05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0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4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3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76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75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2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67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20F8B-84EB-4BDE-8129-B07653544DD8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24EC8-5ABF-4914-AF99-CD5053091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50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gov.scot/improvement/practice-exemplars/Benchmarks%20exemplifica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thescienceteacher.co.uk/models-in-science/" TargetMode="External"/><Relationship Id="rId3" Type="http://schemas.openxmlformats.org/officeDocument/2006/relationships/hyperlink" Target="http://thescienceteacher.co.uk/prior-knowledge/" TargetMode="External"/><Relationship Id="rId7" Type="http://schemas.openxmlformats.org/officeDocument/2006/relationships/hyperlink" Target="http://thescienceteacher.co.uk/direct-instruction/" TargetMode="External"/><Relationship Id="rId2" Type="http://schemas.openxmlformats.org/officeDocument/2006/relationships/hyperlink" Target="http://thescienceteacher.co.uk/objectives-in-science-less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scienceteacher.co.uk/differentiation/" TargetMode="External"/><Relationship Id="rId5" Type="http://schemas.openxmlformats.org/officeDocument/2006/relationships/hyperlink" Target="http://thescienceteacher.co.uk/questioning-in-science/" TargetMode="External"/><Relationship Id="rId10" Type="http://schemas.openxmlformats.org/officeDocument/2006/relationships/hyperlink" Target="http://thescienceteacher.co.uk/trouble-shooting-in-science/" TargetMode="External"/><Relationship Id="rId4" Type="http://schemas.openxmlformats.org/officeDocument/2006/relationships/hyperlink" Target="http://thescienceteacher.co.uk/science-in-context/" TargetMode="External"/><Relationship Id="rId9" Type="http://schemas.openxmlformats.org/officeDocument/2006/relationships/hyperlink" Target="http://thescienceteacher.co.uk/check-for-understanding-in-scienc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essmentforlearning.edu.au/professional_learning/learning_intentions/learning_examples_intentions.html#3" TargetMode="External"/><Relationship Id="rId2" Type="http://schemas.openxmlformats.org/officeDocument/2006/relationships/hyperlink" Target="http://www.assessmentforlearning.edu.au/professional_learning/learning_intentions/learning_examples_intentions.html#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sessmentforlearning.edu.au/professional_learning/learning_intentions/learning_examples_intentions.html#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2955"/>
          </a:xfrm>
        </p:spPr>
        <p:txBody>
          <a:bodyPr/>
          <a:lstStyle/>
          <a:p>
            <a:r>
              <a:rPr lang="en-GB" dirty="0" smtClean="0"/>
              <a:t>INSET Professional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46986"/>
            <a:ext cx="9144000" cy="3773510"/>
          </a:xfrm>
        </p:spPr>
        <p:txBody>
          <a:bodyPr>
            <a:normAutofit/>
          </a:bodyPr>
          <a:lstStyle/>
          <a:p>
            <a:pPr lvl="0"/>
            <a:r>
              <a:rPr lang="en-GB" sz="3600" dirty="0"/>
              <a:t>Participants will: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GB" sz="3600" dirty="0"/>
              <a:t>Understand the benefits of using Learning Intentions and Success Criteria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GB" sz="3600" dirty="0"/>
              <a:t>Explore how to design learning intentions and success criteria suitable for your classes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7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19" y="365125"/>
            <a:ext cx="12553568" cy="1325563"/>
          </a:xfrm>
        </p:spPr>
        <p:txBody>
          <a:bodyPr/>
          <a:lstStyle/>
          <a:p>
            <a:r>
              <a:rPr lang="en-GB" dirty="0" smtClean="0"/>
              <a:t>How to compose success criteria: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endParaRPr lang="en-US" kern="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kern="0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endParaRPr lang="en-US" kern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/>
              <a:t>I can identify </a:t>
            </a:r>
            <a:r>
              <a:rPr lang="en-US" kern="0" dirty="0"/>
              <a:t>strategies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</a:t>
            </a:r>
            <a:r>
              <a:rPr lang="en-US" kern="0" dirty="0" err="1" smtClean="0"/>
              <a:t>recognise</a:t>
            </a:r>
            <a:r>
              <a:rPr lang="en-US" kern="0" dirty="0" smtClean="0"/>
              <a:t> </a:t>
            </a:r>
            <a:r>
              <a:rPr lang="en-US" kern="0" dirty="0"/>
              <a:t>issues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show ways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classify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discuss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sort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predict that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clarify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suggest ways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make links </a:t>
            </a:r>
            <a:r>
              <a:rPr lang="en-US" kern="0" dirty="0" smtClean="0"/>
              <a:t>between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85554"/>
            <a:ext cx="5183188" cy="4204109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</a:t>
            </a:r>
            <a:r>
              <a:rPr lang="en-US" kern="0" dirty="0" smtClean="0"/>
              <a:t>create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/>
              <a:t>I </a:t>
            </a:r>
            <a:r>
              <a:rPr lang="en-US" kern="0" dirty="0"/>
              <a:t>can interpret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construct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build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decide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present my findings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determine key points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/>
              <a:t>I can use evidence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/>
              <a:t>I can show </a:t>
            </a:r>
            <a:r>
              <a:rPr lang="en-US" kern="0" dirty="0"/>
              <a:t>understanding of …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kern="0" dirty="0" smtClean="0"/>
              <a:t>  I can explain fully... </a:t>
            </a:r>
            <a:endParaRPr lang="en-US" kern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kern="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9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r>
              <a:rPr lang="en-GB" dirty="0" smtClean="0"/>
              <a:t>Defining the 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1022874" cy="500307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3800" b="1" dirty="0" smtClean="0"/>
              <a:t>Activity: take part in a talk activity to argue whether </a:t>
            </a:r>
            <a:r>
              <a:rPr lang="en-GB" sz="3800" b="1" dirty="0" err="1" smtClean="0"/>
              <a:t>brexit</a:t>
            </a:r>
            <a:r>
              <a:rPr lang="en-GB" sz="3800" b="1" dirty="0" smtClean="0"/>
              <a:t> will affect the Scottish economy and report back to the class.</a:t>
            </a:r>
          </a:p>
          <a:p>
            <a:endParaRPr lang="en-GB" sz="3800" b="1" dirty="0"/>
          </a:p>
          <a:p>
            <a:pPr marL="0" indent="0">
              <a:buNone/>
            </a:pPr>
            <a:r>
              <a:rPr lang="en-GB" sz="3800" b="1" dirty="0" smtClean="0"/>
              <a:t>Skills: discussing, leadership, knowledge and understanding, developing confidence, debating, talking skills</a:t>
            </a:r>
          </a:p>
          <a:p>
            <a:endParaRPr lang="en-GB" sz="3800" b="1" dirty="0"/>
          </a:p>
          <a:p>
            <a:pPr marL="0" indent="0">
              <a:buNone/>
            </a:pPr>
            <a:r>
              <a:rPr lang="en-GB" sz="3800" b="1" dirty="0" smtClean="0"/>
              <a:t>Learning intention:  WHAT</a:t>
            </a:r>
          </a:p>
          <a:p>
            <a:r>
              <a:rPr lang="en-GB" sz="3800" b="1" dirty="0" smtClean="0"/>
              <a:t>We are learning about the arguments for and against </a:t>
            </a:r>
            <a:r>
              <a:rPr lang="en-GB" sz="3800" b="1" dirty="0" err="1" smtClean="0"/>
              <a:t>brexit</a:t>
            </a:r>
            <a:r>
              <a:rPr lang="en-GB" sz="3800" b="1" dirty="0" smtClean="0"/>
              <a:t>.</a:t>
            </a:r>
          </a:p>
          <a:p>
            <a:r>
              <a:rPr lang="en-GB" sz="3800" b="1" dirty="0" smtClean="0"/>
              <a:t>We will report back to the class using our </a:t>
            </a:r>
            <a:r>
              <a:rPr lang="en-GB" sz="3800" b="1" smtClean="0"/>
              <a:t>talking skills</a:t>
            </a:r>
            <a:endParaRPr lang="en-GB" sz="3800" b="1" dirty="0" smtClean="0"/>
          </a:p>
          <a:p>
            <a:endParaRPr lang="en-GB" sz="3800" b="1" dirty="0" smtClean="0"/>
          </a:p>
          <a:p>
            <a:endParaRPr lang="en-GB" sz="3800" b="1" dirty="0"/>
          </a:p>
          <a:p>
            <a:pPr marL="0" indent="0">
              <a:buNone/>
            </a:pPr>
            <a:r>
              <a:rPr lang="en-GB" sz="3800" b="1" dirty="0" smtClean="0"/>
              <a:t>Success criteria: HOW</a:t>
            </a:r>
          </a:p>
          <a:p>
            <a:r>
              <a:rPr lang="en-GB" sz="3800" b="1" dirty="0" smtClean="0"/>
              <a:t>I can show clear knowledge of the key points in favour of and against </a:t>
            </a:r>
            <a:r>
              <a:rPr lang="en-GB" sz="3800" b="1" dirty="0" err="1" smtClean="0"/>
              <a:t>brexit</a:t>
            </a:r>
            <a:r>
              <a:rPr lang="en-GB" sz="3800" b="1" dirty="0" smtClean="0"/>
              <a:t> providing detailed information and sources.</a:t>
            </a:r>
          </a:p>
          <a:p>
            <a:r>
              <a:rPr lang="en-GB" sz="3800" b="1" dirty="0" smtClean="0"/>
              <a:t>I can explain each of the arguments clearly providing evidence to back up my ideas</a:t>
            </a:r>
          </a:p>
          <a:p>
            <a:r>
              <a:rPr lang="en-GB" sz="3800" b="1" dirty="0"/>
              <a:t>I can speak fluently, discuss sensibly, build on others’ points, argue </a:t>
            </a:r>
            <a:r>
              <a:rPr lang="en-GB" sz="3800" b="1" dirty="0" smtClean="0"/>
              <a:t>effectively ( literacy)</a:t>
            </a:r>
          </a:p>
          <a:p>
            <a:r>
              <a:rPr lang="en-GB" sz="3800" b="1" dirty="0" smtClean="0"/>
              <a:t>I can show respect for others’ opinions ( HWB</a:t>
            </a:r>
            <a:r>
              <a:rPr lang="en-GB" sz="3800" b="1" dirty="0"/>
              <a:t>) </a:t>
            </a:r>
            <a:endParaRPr lang="en-GB" sz="3800" b="1" dirty="0" smtClean="0"/>
          </a:p>
          <a:p>
            <a:r>
              <a:rPr lang="en-GB" sz="3800" b="1" dirty="0" smtClean="0"/>
              <a:t>HWB</a:t>
            </a:r>
            <a:r>
              <a:rPr lang="en-GB" sz="3800" b="1" dirty="0"/>
              <a:t>: I can show understanding that other people can hold different views from myself</a:t>
            </a:r>
          </a:p>
          <a:p>
            <a:endParaRPr lang="en-GB" sz="38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9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Topic: Hockey</a:t>
            </a:r>
          </a:p>
          <a:p>
            <a:pPr marL="0" indent="0">
              <a:buNone/>
            </a:pPr>
            <a:r>
              <a:rPr lang="en-GB" dirty="0" smtClean="0"/>
              <a:t>Learning Intention: We are learning how to drag on the move.  WHAT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smtClean="0"/>
              <a:t>Success Criteria   HOW</a:t>
            </a:r>
            <a:endParaRPr lang="en-GB" b="1" u="sng" dirty="0" smtClean="0"/>
          </a:p>
          <a:p>
            <a:pPr marL="0" indent="0">
              <a:buNone/>
            </a:pPr>
            <a:r>
              <a:rPr lang="en-GB" dirty="0" smtClean="0"/>
              <a:t>We will aim to:</a:t>
            </a:r>
          </a:p>
          <a:p>
            <a:r>
              <a:rPr lang="en-GB" dirty="0" smtClean="0"/>
              <a:t>Keep stick and ball in contact</a:t>
            </a:r>
          </a:p>
          <a:p>
            <a:r>
              <a:rPr lang="en-GB" dirty="0" smtClean="0"/>
              <a:t>Move towards the left hand marker</a:t>
            </a:r>
          </a:p>
          <a:p>
            <a:r>
              <a:rPr lang="en-GB" dirty="0" smtClean="0"/>
              <a:t>Shift body weight and step left</a:t>
            </a:r>
          </a:p>
          <a:p>
            <a:r>
              <a:rPr lang="en-GB" dirty="0" smtClean="0"/>
              <a:t>Rotate the wrist anti clockwise</a:t>
            </a:r>
          </a:p>
          <a:p>
            <a:r>
              <a:rPr lang="en-GB" dirty="0" smtClean="0"/>
              <a:t>Turn the toe of the stick</a:t>
            </a:r>
          </a:p>
          <a:p>
            <a:r>
              <a:rPr lang="en-GB" dirty="0" smtClean="0"/>
              <a:t>Step right and drag ball to marker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62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within the </a:t>
            </a:r>
            <a:r>
              <a:rPr lang="en-GB" dirty="0" err="1" smtClean="0"/>
              <a:t>Es</a:t>
            </a:r>
            <a:r>
              <a:rPr lang="en-GB" dirty="0" smtClean="0"/>
              <a:t> and </a:t>
            </a:r>
            <a:r>
              <a:rPr lang="en-GB" dirty="0" err="1" smtClean="0"/>
              <a:t>Os</a:t>
            </a:r>
            <a:r>
              <a:rPr lang="en-GB" dirty="0" smtClean="0"/>
              <a:t> and Benchmarks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Numeracy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974102"/>
          </a:xfrm>
        </p:spPr>
        <p:txBody>
          <a:bodyPr>
            <a:normAutofit lnSpcReduction="10000"/>
          </a:bodyPr>
          <a:lstStyle/>
          <a:p>
            <a:r>
              <a:rPr lang="en-GB" i="1" dirty="0"/>
              <a:t>I can use a variety of methods to </a:t>
            </a:r>
            <a:r>
              <a:rPr lang="en-GB" b="1" i="1" dirty="0"/>
              <a:t>solve</a:t>
            </a:r>
            <a:r>
              <a:rPr lang="en-GB" i="1" dirty="0"/>
              <a:t> number problems in familiar contexts, </a:t>
            </a:r>
            <a:r>
              <a:rPr lang="en-GB" b="1" i="1" dirty="0"/>
              <a:t>clearly communicating</a:t>
            </a:r>
            <a:r>
              <a:rPr lang="en-GB" i="1" dirty="0"/>
              <a:t> my processes and solutions</a:t>
            </a:r>
            <a:r>
              <a:rPr lang="en-GB" i="1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Benchmarks: </a:t>
            </a:r>
          </a:p>
          <a:p>
            <a:pPr marL="0" indent="0">
              <a:buNone/>
            </a:pPr>
            <a:r>
              <a:rPr lang="en-GB" dirty="0" smtClean="0"/>
              <a:t>Learners can </a:t>
            </a:r>
            <a:r>
              <a:rPr lang="en-GB" b="1" dirty="0" smtClean="0"/>
              <a:t>use </a:t>
            </a:r>
            <a:r>
              <a:rPr lang="en-GB" b="1" dirty="0"/>
              <a:t>strategies to manipulate </a:t>
            </a:r>
            <a:r>
              <a:rPr lang="en-GB" dirty="0"/>
              <a:t>an appropriate range of numbers and </a:t>
            </a:r>
            <a:r>
              <a:rPr lang="en-GB" b="1" dirty="0"/>
              <a:t>apply</a:t>
            </a:r>
            <a:r>
              <a:rPr lang="en-GB" dirty="0"/>
              <a:t> these to </a:t>
            </a:r>
            <a:r>
              <a:rPr lang="en-GB" b="1" dirty="0"/>
              <a:t>solve open-ended problems</a:t>
            </a:r>
            <a:r>
              <a:rPr lang="en-GB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Social and emotional HWB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i="1" dirty="0"/>
              <a:t>I make full use of and value the opportunities I am given to </a:t>
            </a:r>
            <a:r>
              <a:rPr lang="en-GB" b="1" i="1" dirty="0"/>
              <a:t>improve and manage my learning </a:t>
            </a:r>
            <a:r>
              <a:rPr lang="en-GB" i="1" dirty="0"/>
              <a:t>and, in turn, I can help to </a:t>
            </a:r>
            <a:r>
              <a:rPr lang="en-GB" b="1" i="1" dirty="0"/>
              <a:t>encourage learning and confidence in others</a:t>
            </a:r>
            <a:r>
              <a:rPr lang="en-GB" i="1" dirty="0"/>
              <a:t>.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Benchmarks: </a:t>
            </a:r>
            <a:r>
              <a:rPr lang="en-GB" b="1" dirty="0" smtClean="0"/>
              <a:t>Talks </a:t>
            </a:r>
            <a:r>
              <a:rPr lang="en-GB" dirty="0"/>
              <a:t>about own strengths, interests and skills and links these to career ambitions.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51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958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Applying and creating task: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Improving weak learning intentions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691685"/>
            <a:ext cx="10515600" cy="3485278"/>
          </a:xfrm>
        </p:spPr>
        <p:txBody>
          <a:bodyPr/>
          <a:lstStyle/>
          <a:p>
            <a:r>
              <a:rPr lang="en-GB" dirty="0" smtClean="0"/>
              <a:t>Look at each example of a learning intention on the sheet provided</a:t>
            </a:r>
          </a:p>
          <a:p>
            <a:r>
              <a:rPr lang="en-GB" dirty="0" smtClean="0"/>
              <a:t>Rewrite each learning intention so that it focuses on skills or knowledge and understanding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0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and creating: Benchmarks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your own benchmarks for ONE area</a:t>
            </a:r>
          </a:p>
          <a:p>
            <a:r>
              <a:rPr lang="en-GB" dirty="0" smtClean="0"/>
              <a:t>Think of ONE topic in your subject area and write down the learning intentions and success criteria on the CGS planning sheet</a:t>
            </a:r>
          </a:p>
          <a:p>
            <a:r>
              <a:rPr lang="en-GB" dirty="0" smtClean="0"/>
              <a:t>Now finish your planning in your departments covering all aspects of learning including Literacy, Numeracy and Health and Wellbeing: next session’s workshop will be on how to include these successfully in all areas of the curriculum</a:t>
            </a:r>
          </a:p>
          <a:p>
            <a:r>
              <a:rPr lang="en-GB" dirty="0" smtClean="0"/>
              <a:t>Planning should now be completed for every topic from now until next May 2019.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6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Benchmarks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https://education.gov.scot/improvement/practice-exemplars/Benchmarks%20exemplification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Exemplification of benchmarking in subject areas.</a:t>
            </a:r>
          </a:p>
          <a:p>
            <a:pPr marL="0" indent="0">
              <a:buNone/>
            </a:pPr>
            <a:r>
              <a:rPr lang="en-GB" dirty="0" smtClean="0"/>
              <a:t>All departments should be familiar with your own curricular benchmarks as well as those for literacy, numeracy and HWB.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6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across the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CGS PLANNING SHEET FOR ALL DEPARTMENTS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25954"/>
              </p:ext>
            </p:extLst>
          </p:nvPr>
        </p:nvGraphicFramePr>
        <p:xfrm>
          <a:off x="2537138" y="2417761"/>
          <a:ext cx="7303153" cy="3971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755">
                  <a:extLst>
                    <a:ext uri="{9D8B030D-6E8A-4147-A177-3AD203B41FA5}">
                      <a16:colId xmlns:a16="http://schemas.microsoft.com/office/drawing/2014/main" xmlns="" val="2769654203"/>
                    </a:ext>
                  </a:extLst>
                </a:gridCol>
                <a:gridCol w="1723842">
                  <a:extLst>
                    <a:ext uri="{9D8B030D-6E8A-4147-A177-3AD203B41FA5}">
                      <a16:colId xmlns:a16="http://schemas.microsoft.com/office/drawing/2014/main" xmlns="" val="3333532865"/>
                    </a:ext>
                  </a:extLst>
                </a:gridCol>
                <a:gridCol w="1724778">
                  <a:extLst>
                    <a:ext uri="{9D8B030D-6E8A-4147-A177-3AD203B41FA5}">
                      <a16:colId xmlns:a16="http://schemas.microsoft.com/office/drawing/2014/main" xmlns="" val="3568605"/>
                    </a:ext>
                  </a:extLst>
                </a:gridCol>
                <a:gridCol w="1724778">
                  <a:extLst>
                    <a:ext uri="{9D8B030D-6E8A-4147-A177-3AD203B41FA5}">
                      <a16:colId xmlns:a16="http://schemas.microsoft.com/office/drawing/2014/main" xmlns="" val="1166535824"/>
                    </a:ext>
                  </a:extLst>
                </a:gridCol>
              </a:tblGrid>
              <a:tr h="289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Experiences and Outcomes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Benchmarks 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Learning Intentions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Success Criteria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extLst>
                  <a:ext uri="{0D108BD9-81ED-4DB2-BD59-A6C34878D82A}">
                    <a16:rowId xmlns:a16="http://schemas.microsoft.com/office/drawing/2014/main" xmlns="" val="3783175192"/>
                  </a:ext>
                </a:extLst>
              </a:tr>
              <a:tr h="1874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extLst>
                  <a:ext uri="{0D108BD9-81ED-4DB2-BD59-A6C34878D82A}">
                    <a16:rowId xmlns:a16="http://schemas.microsoft.com/office/drawing/2014/main" xmlns="" val="733706790"/>
                  </a:ext>
                </a:extLst>
              </a:tr>
              <a:tr h="182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Assessment of skills ( based on success criteria)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Benchmarks LIT/NUM/HWB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Review of Learning: Teacher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Review of Learning: Pupil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extLst>
                  <a:ext uri="{0D108BD9-81ED-4DB2-BD59-A6C34878D82A}">
                    <a16:rowId xmlns:a16="http://schemas.microsoft.com/office/drawing/2014/main" xmlns="" val="1611129981"/>
                  </a:ext>
                </a:extLst>
              </a:tr>
              <a:tr h="1413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7" marR="51847" marT="0" marB="0"/>
                </a:tc>
                <a:extLst>
                  <a:ext uri="{0D108BD9-81ED-4DB2-BD59-A6C34878D82A}">
                    <a16:rowId xmlns:a16="http://schemas.microsoft.com/office/drawing/2014/main" xmlns="" val="217389724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510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3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for Learning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GB" dirty="0"/>
              <a:t>Shulman, L., 1987. Knowledge and teaching: Foundations of the new </a:t>
            </a:r>
            <a:r>
              <a:rPr lang="en-GB" dirty="0" err="1"/>
              <a:t>reform.</a:t>
            </a:r>
            <a:r>
              <a:rPr lang="en-GB" i="1" dirty="0" err="1"/>
              <a:t>Harvard</a:t>
            </a:r>
            <a:r>
              <a:rPr lang="en-GB" i="1" dirty="0"/>
              <a:t> educational review</a:t>
            </a:r>
            <a:r>
              <a:rPr lang="en-GB" dirty="0"/>
              <a:t>, </a:t>
            </a:r>
            <a:r>
              <a:rPr lang="en-GB" i="1" dirty="0"/>
              <a:t>57</a:t>
            </a:r>
            <a:r>
              <a:rPr lang="en-GB" dirty="0"/>
              <a:t>(1), pp.1-23.</a:t>
            </a:r>
          </a:p>
          <a:p>
            <a:pPr fontAlgn="base"/>
            <a:r>
              <a:rPr lang="en-GB" i="1" dirty="0">
                <a:hlinkClick r:id="rId2"/>
              </a:rPr>
              <a:t>Clearly defined lesson </a:t>
            </a:r>
            <a:r>
              <a:rPr lang="en-GB" i="1" dirty="0" smtClean="0">
                <a:hlinkClick r:id="rId2"/>
              </a:rPr>
              <a:t>objectives</a:t>
            </a:r>
            <a:endParaRPr lang="en-GB" dirty="0"/>
          </a:p>
          <a:p>
            <a:pPr fontAlgn="base"/>
            <a:r>
              <a:rPr lang="en-GB" dirty="0">
                <a:hlinkClick r:id="rId3"/>
              </a:rPr>
              <a:t>Check prior knowledge</a:t>
            </a:r>
            <a:endParaRPr lang="en-GB" dirty="0"/>
          </a:p>
          <a:p>
            <a:pPr fontAlgn="base"/>
            <a:r>
              <a:rPr lang="en-GB" dirty="0" smtClean="0">
                <a:hlinkClick r:id="rId4"/>
              </a:rPr>
              <a:t>Use </a:t>
            </a:r>
            <a:r>
              <a:rPr lang="en-GB" dirty="0">
                <a:hlinkClick r:id="rId4"/>
              </a:rPr>
              <a:t>context</a:t>
            </a:r>
            <a:endParaRPr lang="en-GB" dirty="0"/>
          </a:p>
          <a:p>
            <a:pPr fontAlgn="base"/>
            <a:r>
              <a:rPr lang="en-GB" dirty="0">
                <a:hlinkClick r:id="rId5"/>
              </a:rPr>
              <a:t>Use questioning to probe understanding</a:t>
            </a:r>
            <a:endParaRPr lang="en-GB" dirty="0"/>
          </a:p>
          <a:p>
            <a:pPr fontAlgn="base"/>
            <a:r>
              <a:rPr lang="en-GB" dirty="0">
                <a:hlinkClick r:id="rId6"/>
              </a:rPr>
              <a:t>Challenge all students appropriately </a:t>
            </a:r>
            <a:endParaRPr lang="en-GB" dirty="0"/>
          </a:p>
          <a:p>
            <a:pPr fontAlgn="base"/>
            <a:r>
              <a:rPr lang="en-GB" dirty="0">
                <a:hlinkClick r:id="rId7"/>
              </a:rPr>
              <a:t>Use direct instruction to provide clear explanations</a:t>
            </a:r>
            <a:endParaRPr lang="en-GB" dirty="0"/>
          </a:p>
          <a:p>
            <a:pPr fontAlgn="base"/>
            <a:r>
              <a:rPr lang="en-GB" dirty="0">
                <a:hlinkClick r:id="rId8"/>
              </a:rPr>
              <a:t>Model abstract ideas in concrete ways</a:t>
            </a:r>
            <a:endParaRPr lang="en-GB" dirty="0"/>
          </a:p>
          <a:p>
            <a:pPr fontAlgn="base"/>
            <a:r>
              <a:rPr lang="en-GB" dirty="0">
                <a:hlinkClick r:id="rId9"/>
              </a:rPr>
              <a:t>Check for understanding</a:t>
            </a:r>
            <a:r>
              <a:rPr lang="en-GB" dirty="0"/>
              <a:t> – give and get feedback</a:t>
            </a:r>
          </a:p>
          <a:p>
            <a:pPr fontAlgn="base"/>
            <a:r>
              <a:rPr lang="en-GB" dirty="0">
                <a:hlinkClick r:id="rId10"/>
              </a:rPr>
              <a:t>Troubleshooting  – why did it not work?!</a:t>
            </a:r>
            <a:endParaRPr lang="en-GB" dirty="0"/>
          </a:p>
          <a:p>
            <a:pPr fontAlgn="base"/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3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To increase </a:t>
            </a:r>
            <a:r>
              <a:rPr lang="en-GB" dirty="0"/>
              <a:t>knowledge </a:t>
            </a:r>
            <a:r>
              <a:rPr lang="en-GB" dirty="0" smtClean="0"/>
              <a:t>of </a:t>
            </a:r>
            <a:r>
              <a:rPr lang="en-GB" dirty="0"/>
              <a:t>how to design Learning </a:t>
            </a:r>
            <a:r>
              <a:rPr lang="en-GB" dirty="0" smtClean="0"/>
              <a:t>Intentions </a:t>
            </a:r>
            <a:r>
              <a:rPr lang="en-GB" dirty="0"/>
              <a:t>and Success Criteria to suit your context </a:t>
            </a:r>
          </a:p>
          <a:p>
            <a:r>
              <a:rPr lang="en-GB" dirty="0" smtClean="0"/>
              <a:t>To develop confidence </a:t>
            </a:r>
            <a:r>
              <a:rPr lang="en-GB" dirty="0"/>
              <a:t>in creating and using your own Learning Intentions and Success </a:t>
            </a:r>
            <a:r>
              <a:rPr lang="en-GB" dirty="0" smtClean="0"/>
              <a:t>Criteria in your subject area.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 smtClean="0"/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  <a:p>
            <a:pPr marL="0" indent="0" eaLnBrk="0" hangingPunct="0">
              <a:spcBef>
                <a:spcPct val="20000"/>
              </a:spcBef>
              <a:buNone/>
            </a:pPr>
            <a:r>
              <a:rPr lang="en-US" sz="3900" b="1" dirty="0" smtClean="0"/>
              <a:t>‘</a:t>
            </a:r>
            <a:r>
              <a:rPr lang="en-US" sz="3900" b="1" dirty="0"/>
              <a:t>If learners are to take more responsibility for their own learning, then they need to know what they are going to learn, how they will </a:t>
            </a:r>
            <a:r>
              <a:rPr lang="en-US" sz="3900" b="1" dirty="0" err="1"/>
              <a:t>recognise</a:t>
            </a:r>
            <a:r>
              <a:rPr lang="en-US" sz="3900" b="1" dirty="0"/>
              <a:t> when they have succeeded and why they should learn it in the first place.’ </a:t>
            </a:r>
          </a:p>
          <a:p>
            <a:pPr marL="0" indent="0" eaLnBrk="0" hangingPunct="0">
              <a:spcBef>
                <a:spcPct val="20000"/>
              </a:spcBef>
              <a:buNone/>
            </a:pPr>
            <a:r>
              <a:rPr lang="en-GB" dirty="0"/>
              <a:t>				</a:t>
            </a:r>
            <a:r>
              <a:rPr lang="en-GB" sz="1800" dirty="0"/>
              <a:t>- </a:t>
            </a:r>
            <a:r>
              <a:rPr lang="en-US" sz="1800" dirty="0"/>
              <a:t>(An Intro to </a:t>
            </a:r>
            <a:r>
              <a:rPr lang="en-US" sz="1800" dirty="0" err="1" smtClean="0"/>
              <a:t>AifL</a:t>
            </a:r>
            <a:r>
              <a:rPr lang="en-US" sz="1800" dirty="0" smtClean="0"/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the Learning: 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kern="0" dirty="0" smtClean="0">
                <a:solidFill>
                  <a:srgbClr val="FF0000"/>
                </a:solidFill>
              </a:rPr>
              <a:t>share </a:t>
            </a:r>
            <a:r>
              <a:rPr lang="en-GB" kern="0" dirty="0">
                <a:solidFill>
                  <a:srgbClr val="FF0000"/>
                </a:solidFill>
              </a:rPr>
              <a:t>the </a:t>
            </a:r>
            <a:r>
              <a:rPr lang="en-GB" kern="0" dirty="0" smtClean="0">
                <a:solidFill>
                  <a:srgbClr val="FF0000"/>
                </a:solidFill>
              </a:rPr>
              <a:t>outcomes </a:t>
            </a:r>
            <a:r>
              <a:rPr lang="en-GB" kern="0" dirty="0" smtClean="0"/>
              <a:t>for learning with pupils so that they know WHAT they are learning and HOW they are going to achieve it</a:t>
            </a:r>
            <a:r>
              <a:rPr lang="en-GB" kern="0" dirty="0"/>
              <a:t/>
            </a:r>
            <a:br>
              <a:rPr lang="en-GB" kern="0" dirty="0"/>
            </a:br>
            <a:endParaRPr lang="en-GB" kern="0" dirty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kern="0" dirty="0">
                <a:solidFill>
                  <a:srgbClr val="FF0000"/>
                </a:solidFill>
              </a:rPr>
              <a:t>agree success criteria </a:t>
            </a:r>
            <a:r>
              <a:rPr lang="en-GB" kern="0" dirty="0"/>
              <a:t>through discussion with each other and with learners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GB" kern="0" dirty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kern="0" dirty="0"/>
              <a:t>design learning experiences and activities that are likely to </a:t>
            </a:r>
            <a:r>
              <a:rPr lang="en-GB" kern="0" dirty="0">
                <a:solidFill>
                  <a:srgbClr val="FF0000"/>
                </a:solidFill>
              </a:rPr>
              <a:t>challenge </a:t>
            </a:r>
            <a:r>
              <a:rPr lang="en-GB" kern="0" dirty="0"/>
              <a:t>and motivate and give opportunities to children and young people to </a:t>
            </a:r>
            <a:r>
              <a:rPr lang="en-GB" kern="0" dirty="0" smtClean="0"/>
              <a:t>take charge of their own learning so that they can demonstrate </a:t>
            </a:r>
            <a:r>
              <a:rPr lang="en-GB" kern="0" dirty="0"/>
              <a:t>their knowledge and </a:t>
            </a:r>
            <a:r>
              <a:rPr lang="en-GB" kern="0" dirty="0" smtClean="0"/>
              <a:t>understanding</a:t>
            </a:r>
            <a:r>
              <a:rPr lang="en-GB" kern="0" dirty="0"/>
              <a:t> </a:t>
            </a:r>
            <a:r>
              <a:rPr lang="en-GB" kern="0" dirty="0" smtClean="0"/>
              <a:t>and skills.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kern="0" dirty="0" smtClean="0">
                <a:solidFill>
                  <a:srgbClr val="FF0000"/>
                </a:solidFill>
              </a:rPr>
              <a:t>Assess the learning </a:t>
            </a:r>
            <a:r>
              <a:rPr lang="en-GB" kern="0" dirty="0" smtClean="0"/>
              <a:t>using the success criteria agreed with the pupils.</a:t>
            </a:r>
            <a:endParaRPr lang="en-GB" kern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84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en-US" dirty="0"/>
              <a:t>‘A learning intention describes what pupils should </a:t>
            </a:r>
            <a:r>
              <a:rPr lang="en-US" b="1" dirty="0"/>
              <a:t>know, understand</a:t>
            </a:r>
            <a:r>
              <a:rPr lang="en-US" dirty="0"/>
              <a:t> or </a:t>
            </a:r>
            <a:r>
              <a:rPr lang="en-US" b="1" dirty="0"/>
              <a:t>be able to do</a:t>
            </a:r>
            <a:r>
              <a:rPr lang="en-US" dirty="0"/>
              <a:t> by the end of the lesson or series of lessons.’ 									</a:t>
            </a:r>
            <a:endParaRPr lang="en-GB" dirty="0"/>
          </a:p>
          <a:p>
            <a:pPr>
              <a:buFontTx/>
              <a:buNone/>
            </a:pPr>
            <a:r>
              <a:rPr lang="en-GB" dirty="0"/>
              <a:t>	Learning </a:t>
            </a:r>
            <a:r>
              <a:rPr lang="en-GB" dirty="0" smtClean="0"/>
              <a:t>Intentions should:</a:t>
            </a:r>
          </a:p>
          <a:p>
            <a:pPr>
              <a:buFontTx/>
              <a:buNone/>
            </a:pPr>
            <a:endParaRPr lang="en-GB" b="1" dirty="0"/>
          </a:p>
          <a:p>
            <a:r>
              <a:rPr lang="en-US" b="1" dirty="0"/>
              <a:t>Identify new </a:t>
            </a:r>
            <a:r>
              <a:rPr lang="en-US" b="1" dirty="0" smtClean="0"/>
              <a:t>learning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Focus on transferable </a:t>
            </a:r>
            <a:r>
              <a:rPr lang="en-US" b="1" dirty="0" smtClean="0"/>
              <a:t>skills</a:t>
            </a:r>
          </a:p>
          <a:p>
            <a:endParaRPr lang="en-US" b="1" dirty="0" smtClean="0"/>
          </a:p>
          <a:p>
            <a:pPr lvl="0"/>
            <a:r>
              <a:rPr lang="en-GB" b="1" dirty="0" smtClean="0"/>
              <a:t>Be expressed </a:t>
            </a:r>
            <a:r>
              <a:rPr lang="en-GB" b="1" dirty="0"/>
              <a:t>in simple language that every pupil can understand.</a:t>
            </a:r>
          </a:p>
          <a:p>
            <a:pPr marL="0" lvl="0" indent="0">
              <a:buNone/>
            </a:pPr>
            <a:endParaRPr lang="en-GB" b="1" dirty="0"/>
          </a:p>
          <a:p>
            <a:pPr lvl="0"/>
            <a:r>
              <a:rPr lang="en-GB" b="1" dirty="0"/>
              <a:t>Composed using words that are closely related to learning e.g. Understand that, know how to etc</a:t>
            </a:r>
            <a:r>
              <a:rPr lang="en-GB" b="1" dirty="0" smtClean="0"/>
              <a:t>.</a:t>
            </a:r>
          </a:p>
          <a:p>
            <a:pPr marL="0" lvl="0" indent="0">
              <a:buNone/>
            </a:pPr>
            <a:endParaRPr lang="en-GB" b="1" dirty="0"/>
          </a:p>
          <a:p>
            <a:pPr lvl="0"/>
            <a:r>
              <a:rPr lang="en-GB" b="1" dirty="0"/>
              <a:t>Directly linked to the Success Criteria.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Intentions: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u="sng" dirty="0" smtClean="0">
              <a:hlinkClick r:id="rId2"/>
            </a:endParaRPr>
          </a:p>
          <a:p>
            <a:r>
              <a:rPr lang="en-GB" u="sng" dirty="0" smtClean="0">
                <a:hlinkClick r:id="rId2"/>
              </a:rPr>
              <a:t>Learning </a:t>
            </a:r>
            <a:r>
              <a:rPr lang="en-GB" u="sng" dirty="0">
                <a:hlinkClick r:id="rId2"/>
              </a:rPr>
              <a:t>intentions that focus on </a:t>
            </a:r>
            <a:r>
              <a:rPr lang="en-GB" u="sng" dirty="0" smtClean="0">
                <a:hlinkClick r:id="rId2"/>
              </a:rPr>
              <a:t>knowledge</a:t>
            </a:r>
            <a:endParaRPr lang="en-GB" u="sng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u="sng" dirty="0" smtClean="0">
                <a:hlinkClick r:id="rId3"/>
              </a:rPr>
              <a:t>Learning </a:t>
            </a:r>
            <a:r>
              <a:rPr lang="en-GB" u="sng" dirty="0">
                <a:hlinkClick r:id="rId3"/>
              </a:rPr>
              <a:t>intentions that focus on </a:t>
            </a:r>
            <a:r>
              <a:rPr lang="en-GB" u="sng" dirty="0" smtClean="0">
                <a:hlinkClick r:id="rId3"/>
              </a:rPr>
              <a:t>understanding</a:t>
            </a: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r>
              <a:rPr lang="en-GB" u="sng" dirty="0">
                <a:hlinkClick r:id="rId4"/>
              </a:rPr>
              <a:t>Learning intentions that focus on </a:t>
            </a:r>
            <a:r>
              <a:rPr lang="en-GB" u="sng" dirty="0" smtClean="0">
                <a:hlinkClick r:id="rId4"/>
              </a:rPr>
              <a:t>skills</a:t>
            </a:r>
            <a:r>
              <a:rPr lang="en-GB" dirty="0" smtClean="0"/>
              <a:t>    √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91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365126"/>
            <a:ext cx="11150600" cy="938742"/>
          </a:xfrm>
        </p:spPr>
        <p:txBody>
          <a:bodyPr/>
          <a:lstStyle/>
          <a:p>
            <a:r>
              <a:rPr lang="en-GB" dirty="0" smtClean="0"/>
              <a:t>Learning Intentions: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303867"/>
            <a:ext cx="11700933" cy="5283200"/>
          </a:xfrm>
        </p:spPr>
        <p:txBody>
          <a:bodyPr>
            <a:normAutofit/>
          </a:bodyPr>
          <a:lstStyle/>
          <a:p>
            <a:r>
              <a:rPr lang="en-GB" dirty="0" smtClean="0"/>
              <a:t>Thinking </a:t>
            </a:r>
            <a:r>
              <a:rPr lang="en-GB" dirty="0"/>
              <a:t>about the different kinds of knowledge, and </a:t>
            </a:r>
            <a:r>
              <a:rPr lang="en-GB" b="1" dirty="0"/>
              <a:t>being specific about the kind of knowledge that is required in a particular situation, </a:t>
            </a:r>
            <a:r>
              <a:rPr lang="en-GB" dirty="0"/>
              <a:t>will help teachers design their learning intentions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knowledge </a:t>
            </a:r>
            <a:r>
              <a:rPr lang="en-GB" dirty="0"/>
              <a:t>of </a:t>
            </a:r>
            <a:r>
              <a:rPr lang="en-GB" i="1" dirty="0"/>
              <a:t>how </a:t>
            </a:r>
            <a:r>
              <a:rPr lang="en-GB" dirty="0"/>
              <a:t>something is done, of the steps involved in producing something</a:t>
            </a:r>
            <a:br>
              <a:rPr lang="en-GB" dirty="0"/>
            </a:br>
            <a:r>
              <a:rPr lang="en-GB" i="1" dirty="0"/>
              <a:t>(know how to construct a pie graph)</a:t>
            </a:r>
            <a:endParaRPr lang="en-GB" dirty="0"/>
          </a:p>
          <a:p>
            <a:r>
              <a:rPr lang="en-GB" dirty="0"/>
              <a:t>knowledge of </a:t>
            </a:r>
            <a:r>
              <a:rPr lang="en-GB" i="1" dirty="0"/>
              <a:t>why </a:t>
            </a:r>
            <a:r>
              <a:rPr lang="en-GB" dirty="0"/>
              <a:t>something happens</a:t>
            </a:r>
            <a:br>
              <a:rPr lang="en-GB" dirty="0"/>
            </a:br>
            <a:r>
              <a:rPr lang="en-GB" i="1" dirty="0"/>
              <a:t>(know why rabbits are an ecological disaster)</a:t>
            </a:r>
            <a:endParaRPr lang="en-GB" dirty="0"/>
          </a:p>
          <a:p>
            <a:r>
              <a:rPr lang="en-GB" dirty="0"/>
              <a:t>knowledge of </a:t>
            </a:r>
            <a:r>
              <a:rPr lang="en-GB" i="1" dirty="0"/>
              <a:t>what </a:t>
            </a:r>
            <a:r>
              <a:rPr lang="en-GB" dirty="0"/>
              <a:t>causes something to happen</a:t>
            </a:r>
            <a:br>
              <a:rPr lang="en-GB" dirty="0"/>
            </a:br>
            <a:r>
              <a:rPr lang="en-GB" i="1" dirty="0"/>
              <a:t>(know what causes thunderstorms)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7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Intentions: Understanding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Understanding </a:t>
            </a:r>
            <a:r>
              <a:rPr lang="en-GB" dirty="0"/>
              <a:t>builds on knowledge and requires some kind of processing.</a:t>
            </a:r>
          </a:p>
          <a:p>
            <a:pPr marL="0" indent="0">
              <a:buNone/>
            </a:pPr>
            <a:r>
              <a:rPr lang="en-GB" dirty="0"/>
              <a:t>For instance, a student might be able to list the causes of an historical event - thereby showing knowledge of them - but understanding requires analysis and, perhaps, interpretation.</a:t>
            </a:r>
          </a:p>
          <a:p>
            <a:r>
              <a:rPr lang="en-GB" i="1" dirty="0" smtClean="0"/>
              <a:t>understand </a:t>
            </a:r>
            <a:r>
              <a:rPr lang="en-GB" i="1" dirty="0"/>
              <a:t>the causes of an historical event</a:t>
            </a:r>
            <a:endParaRPr lang="en-GB" dirty="0"/>
          </a:p>
          <a:p>
            <a:r>
              <a:rPr lang="en-GB" i="1" dirty="0"/>
              <a:t>understand the effects of diet on health</a:t>
            </a:r>
            <a:endParaRPr lang="en-GB" dirty="0"/>
          </a:p>
          <a:p>
            <a:r>
              <a:rPr lang="en-GB" i="1" dirty="0"/>
              <a:t>understand how persuasive language can position the reader to agree with the author</a:t>
            </a:r>
            <a:endParaRPr lang="en-GB" dirty="0"/>
          </a:p>
          <a:p>
            <a:r>
              <a:rPr lang="en-GB" i="1" dirty="0"/>
              <a:t>understand how the internet can be used for research purposes</a:t>
            </a:r>
            <a:endParaRPr lang="en-GB" dirty="0"/>
          </a:p>
          <a:p>
            <a:r>
              <a:rPr lang="en-GB" i="1" dirty="0"/>
              <a:t>understand what happens when our bodies consume carbohydrates</a:t>
            </a:r>
            <a:endParaRPr lang="en-GB" dirty="0"/>
          </a:p>
          <a:p>
            <a:r>
              <a:rPr lang="en-GB" i="1" dirty="0"/>
              <a:t>understand why X causes 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Intentions: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51515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Learning </a:t>
            </a:r>
            <a:r>
              <a:rPr lang="en-GB" dirty="0"/>
              <a:t>intentions that focus on skills always start with the words 'to be able to' followed by a verb. For </a:t>
            </a:r>
            <a:r>
              <a:rPr lang="en-GB" dirty="0" smtClean="0"/>
              <a:t>example:</a:t>
            </a:r>
            <a:endParaRPr lang="en-GB" dirty="0"/>
          </a:p>
          <a:p>
            <a:r>
              <a:rPr lang="en-GB" i="1" dirty="0"/>
              <a:t>to be able to write a </a:t>
            </a:r>
            <a:r>
              <a:rPr lang="en-GB" i="1" dirty="0" smtClean="0"/>
              <a:t>recount of events using key phrases, writing tools and specific topic vocabulary</a:t>
            </a:r>
            <a:endParaRPr lang="en-GB" dirty="0"/>
          </a:p>
          <a:p>
            <a:r>
              <a:rPr lang="en-GB" i="1" dirty="0"/>
              <a:t>to be able to solve a problem using more than one strategy</a:t>
            </a:r>
            <a:endParaRPr lang="en-GB" dirty="0"/>
          </a:p>
          <a:p>
            <a:r>
              <a:rPr lang="en-GB" i="1" dirty="0"/>
              <a:t>to be able to work as part of a </a:t>
            </a:r>
            <a:r>
              <a:rPr lang="en-GB" i="1" dirty="0" smtClean="0"/>
              <a:t>team to identify causes of the First World War</a:t>
            </a:r>
            <a:endParaRPr lang="en-GB" dirty="0"/>
          </a:p>
          <a:p>
            <a:r>
              <a:rPr lang="en-GB" i="1" dirty="0"/>
              <a:t>to be able to identify persuasive strategies used by the author or an argument</a:t>
            </a:r>
            <a:endParaRPr lang="en-GB" dirty="0"/>
          </a:p>
          <a:p>
            <a:r>
              <a:rPr lang="en-GB" i="1" dirty="0"/>
              <a:t>to be able to experiment with a variety of media in order to achieve a stated </a:t>
            </a:r>
            <a:r>
              <a:rPr lang="en-GB" i="1" dirty="0" smtClean="0"/>
              <a:t>effect</a:t>
            </a:r>
          </a:p>
          <a:p>
            <a:r>
              <a:rPr lang="en-GB" i="1" dirty="0"/>
              <a:t>t</a:t>
            </a:r>
            <a:r>
              <a:rPr lang="en-GB" i="1" dirty="0" smtClean="0"/>
              <a:t>o be able to work in a group taking a leadership role and making my own decisions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Often </a:t>
            </a:r>
            <a:r>
              <a:rPr lang="en-GB" dirty="0"/>
              <a:t>learning intentions that focus on skills will also imply the acquisition of certain knowledge or understandings. For instance, to be able to write a recount, students must have a knowledge of the structures and features of a recount.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vocabulary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Extend</a:t>
            </a:r>
          </a:p>
          <a:p>
            <a:r>
              <a:rPr lang="en-GB" dirty="0"/>
              <a:t>Apply</a:t>
            </a:r>
          </a:p>
          <a:p>
            <a:r>
              <a:rPr lang="en-GB" dirty="0" smtClean="0"/>
              <a:t>Build on </a:t>
            </a:r>
            <a:endParaRPr lang="en-GB" dirty="0"/>
          </a:p>
          <a:p>
            <a:r>
              <a:rPr lang="en-GB" dirty="0"/>
              <a:t>Share</a:t>
            </a:r>
          </a:p>
          <a:p>
            <a:r>
              <a:rPr lang="en-GB" dirty="0"/>
              <a:t>Show knowledge of</a:t>
            </a:r>
          </a:p>
          <a:p>
            <a:r>
              <a:rPr lang="en-GB" dirty="0"/>
              <a:t>Develop </a:t>
            </a:r>
            <a:r>
              <a:rPr lang="en-GB" dirty="0" smtClean="0"/>
              <a:t>understanding</a:t>
            </a:r>
          </a:p>
          <a:p>
            <a:r>
              <a:rPr lang="en-GB" dirty="0" smtClean="0"/>
              <a:t>Create </a:t>
            </a:r>
          </a:p>
          <a:p>
            <a:r>
              <a:rPr lang="en-GB" dirty="0" smtClean="0"/>
              <a:t>Show knowledge of 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Explore</a:t>
            </a:r>
          </a:p>
          <a:p>
            <a:r>
              <a:rPr lang="en-GB" dirty="0"/>
              <a:t>Investigate</a:t>
            </a:r>
          </a:p>
          <a:p>
            <a:r>
              <a:rPr lang="en-GB" dirty="0"/>
              <a:t>Examine</a:t>
            </a:r>
          </a:p>
          <a:p>
            <a:r>
              <a:rPr lang="en-GB" dirty="0"/>
              <a:t>Consider</a:t>
            </a:r>
          </a:p>
          <a:p>
            <a:r>
              <a:rPr lang="en-GB" dirty="0"/>
              <a:t>Reinforce</a:t>
            </a:r>
          </a:p>
          <a:p>
            <a:r>
              <a:rPr lang="en-GB" dirty="0"/>
              <a:t>Learn the skill of </a:t>
            </a:r>
          </a:p>
          <a:p>
            <a:r>
              <a:rPr lang="en-GB" dirty="0"/>
              <a:t>In depth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1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1146</Words>
  <Application>Microsoft Office PowerPoint</Application>
  <PresentationFormat>Widescreen</PresentationFormat>
  <Paragraphs>212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INSET Professional Learning</vt:lpstr>
      <vt:lpstr>Learning Intention!</vt:lpstr>
      <vt:lpstr>Planning the Learning: Why?</vt:lpstr>
      <vt:lpstr>Effective learning intentions</vt:lpstr>
      <vt:lpstr>Learning Intentions: types</vt:lpstr>
      <vt:lpstr>Learning Intentions: Knowledge</vt:lpstr>
      <vt:lpstr>Learning Intentions: Understanding</vt:lpstr>
      <vt:lpstr>Learning Intentions: Skills</vt:lpstr>
      <vt:lpstr>Key vocabulary</vt:lpstr>
      <vt:lpstr>How to compose success criteria:</vt:lpstr>
      <vt:lpstr>Defining the learning intentions</vt:lpstr>
      <vt:lpstr>Physical Education</vt:lpstr>
      <vt:lpstr>Skills within the Es and Os and Benchmarks</vt:lpstr>
      <vt:lpstr>Applying and creating task:  Improving weak learning intentions</vt:lpstr>
      <vt:lpstr>Applying and creating: Benchmarks</vt:lpstr>
      <vt:lpstr>Benchmarks</vt:lpstr>
      <vt:lpstr>Planning across the school</vt:lpstr>
      <vt:lpstr>Planning for Learning </vt:lpstr>
    </vt:vector>
  </TitlesOfParts>
  <Company>Campbeltown Grammar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INSET Professional Learning</dc:title>
  <dc:creator>bombart, hilary</dc:creator>
  <cp:lastModifiedBy>Cathro, Gillian</cp:lastModifiedBy>
  <cp:revision>65</cp:revision>
  <cp:lastPrinted>2018-02-15T10:56:38Z</cp:lastPrinted>
  <dcterms:created xsi:type="dcterms:W3CDTF">2018-02-09T11:30:35Z</dcterms:created>
  <dcterms:modified xsi:type="dcterms:W3CDTF">2018-09-18T11:08:52Z</dcterms:modified>
</cp:coreProperties>
</file>